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2"/>
  </p:notesMasterIdLst>
  <p:handoutMasterIdLst>
    <p:handoutMasterId r:id="rId43"/>
  </p:handoutMasterIdLst>
  <p:sldIdLst>
    <p:sldId id="256" r:id="rId2"/>
    <p:sldId id="265" r:id="rId3"/>
    <p:sldId id="257" r:id="rId4"/>
    <p:sldId id="266" r:id="rId5"/>
    <p:sldId id="267" r:id="rId6"/>
    <p:sldId id="268" r:id="rId7"/>
    <p:sldId id="269" r:id="rId8"/>
    <p:sldId id="270" r:id="rId9"/>
    <p:sldId id="271" r:id="rId10"/>
    <p:sldId id="276" r:id="rId11"/>
    <p:sldId id="274" r:id="rId12"/>
    <p:sldId id="273" r:id="rId13"/>
    <p:sldId id="272" r:id="rId14"/>
    <p:sldId id="332" r:id="rId15"/>
    <p:sldId id="333" r:id="rId16"/>
    <p:sldId id="321" r:id="rId17"/>
    <p:sldId id="334" r:id="rId18"/>
    <p:sldId id="322" r:id="rId19"/>
    <p:sldId id="323" r:id="rId20"/>
    <p:sldId id="324" r:id="rId21"/>
    <p:sldId id="325" r:id="rId22"/>
    <p:sldId id="326" r:id="rId23"/>
    <p:sldId id="316" r:id="rId24"/>
    <p:sldId id="318" r:id="rId25"/>
    <p:sldId id="317" r:id="rId26"/>
    <p:sldId id="319" r:id="rId27"/>
    <p:sldId id="320" r:id="rId28"/>
    <p:sldId id="327" r:id="rId29"/>
    <p:sldId id="328" r:id="rId30"/>
    <p:sldId id="329" r:id="rId31"/>
    <p:sldId id="330" r:id="rId32"/>
    <p:sldId id="331" r:id="rId33"/>
    <p:sldId id="315" r:id="rId34"/>
    <p:sldId id="312" r:id="rId35"/>
    <p:sldId id="259" r:id="rId36"/>
    <p:sldId id="260" r:id="rId37"/>
    <p:sldId id="261" r:id="rId38"/>
    <p:sldId id="262" r:id="rId39"/>
    <p:sldId id="263" r:id="rId40"/>
    <p:sldId id="264" r:id="rId4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3"/>
            <p14:sldId id="272"/>
            <p14:sldId id="332"/>
            <p14:sldId id="333"/>
          </p14:sldIdLst>
        </p14:section>
        <p14:section name="Day 1" id="{000247A0-A865-4345-B575-B5F5D49437B2}">
          <p14:sldIdLst>
            <p14:sldId id="321"/>
            <p14:sldId id="334"/>
            <p14:sldId id="322"/>
            <p14:sldId id="323"/>
            <p14:sldId id="324"/>
            <p14:sldId id="325"/>
            <p14:sldId id="326"/>
          </p14:sldIdLst>
        </p14:section>
        <p14:section name="April 10th" id="{AF565E1E-37B3-4982-AAA3-17998117A1D0}">
          <p14:sldIdLst>
            <p14:sldId id="316"/>
            <p14:sldId id="318"/>
            <p14:sldId id="317"/>
            <p14:sldId id="319"/>
            <p14:sldId id="320"/>
          </p14:sldIdLst>
        </p14:section>
        <p14:section name="April 24th" id="{66D45CB4-F18B-4B34-86EC-8409242C5830}">
          <p14:sldIdLst>
            <p14:sldId id="327"/>
            <p14:sldId id="328"/>
            <p14:sldId id="329"/>
            <p14:sldId id="330"/>
            <p14:sldId id="331"/>
          </p14:sldIdLst>
        </p14:section>
        <p14:section name="Backup" id="{1FC769A7-662B-4189-A698-EDDE10EBAB06}">
          <p14:sldIdLst>
            <p14:sldId id="315"/>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95" autoAdjust="0"/>
    <p:restoredTop sz="94660"/>
  </p:normalViewPr>
  <p:slideViewPr>
    <p:cSldViewPr>
      <p:cViewPr varScale="1">
        <p:scale>
          <a:sx n="112" d="100"/>
          <a:sy n="112" d="100"/>
        </p:scale>
        <p:origin x="126" y="37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4/30/2019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36</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37</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38</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39</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40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a:p>
        </p:txBody>
      </p:sp>
    </p:spTree>
    <p:extLst>
      <p:ext uri="{BB962C8B-B14F-4D97-AF65-F5344CB8AC3E}">
        <p14:creationId xmlns:p14="http://schemas.microsoft.com/office/powerpoint/2010/main" val="229333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980232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extLst>
      <p:ext uri="{BB962C8B-B14F-4D97-AF65-F5344CB8AC3E}">
        <p14:creationId xmlns:p14="http://schemas.microsoft.com/office/powerpoint/2010/main" val="44075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21</a:t>
            </a:fld>
            <a:endParaRPr lang="en-US"/>
          </a:p>
        </p:txBody>
      </p:sp>
    </p:spTree>
    <p:extLst>
      <p:ext uri="{BB962C8B-B14F-4D97-AF65-F5344CB8AC3E}">
        <p14:creationId xmlns:p14="http://schemas.microsoft.com/office/powerpoint/2010/main" val="2937023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26</a:t>
            </a:fld>
            <a:endParaRPr lang="en-US"/>
          </a:p>
        </p:txBody>
      </p:sp>
    </p:spTree>
    <p:extLst>
      <p:ext uri="{BB962C8B-B14F-4D97-AF65-F5344CB8AC3E}">
        <p14:creationId xmlns:p14="http://schemas.microsoft.com/office/powerpoint/2010/main" val="614248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31</a:t>
            </a:fld>
            <a:endParaRPr lang="en-US"/>
          </a:p>
        </p:txBody>
      </p:sp>
    </p:spTree>
    <p:extLst>
      <p:ext uri="{BB962C8B-B14F-4D97-AF65-F5344CB8AC3E}">
        <p14:creationId xmlns:p14="http://schemas.microsoft.com/office/powerpoint/2010/main" val="2118381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35</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May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May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May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May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802.11-19/0689r0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poll-vote?p=31300008&amp;t=31300008&amp;fc=aMTEw!cODAyLjEx"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smtClean="0"/>
              <a:t>TGaz</a:t>
            </a:r>
            <a:r>
              <a:rPr lang="en-US" altLang="en-US" dirty="0" smtClean="0"/>
              <a:t> Next Generation Positioning </a:t>
            </a:r>
            <a:br>
              <a:rPr lang="en-US" altLang="en-US" dirty="0" smtClean="0"/>
            </a:br>
            <a:r>
              <a:rPr lang="en-US" altLang="en-US" dirty="0" smtClean="0"/>
              <a:t>May Ad Hoc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2019-04-26</a:t>
            </a:r>
            <a:endParaRPr lang="en-GB" sz="2000" b="0" dirty="0"/>
          </a:p>
        </p:txBody>
      </p:sp>
      <p:sp>
        <p:nvSpPr>
          <p:cNvPr id="6" name="Date Placeholder 3"/>
          <p:cNvSpPr>
            <a:spLocks noGrp="1"/>
          </p:cNvSpPr>
          <p:nvPr>
            <p:ph type="dt" idx="10"/>
          </p:nvPr>
        </p:nvSpPr>
        <p:spPr/>
        <p:txBody>
          <a:bodyPr/>
          <a:lstStyle/>
          <a:p>
            <a:r>
              <a:rPr lang="en-US" smtClean="0"/>
              <a:t>May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132"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Week</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2000" b="0" dirty="0"/>
              <a:t>Agenda setting for the week.</a:t>
            </a:r>
          </a:p>
          <a:p>
            <a:pPr algn="just">
              <a:spcBef>
                <a:spcPct val="20000"/>
              </a:spcBef>
              <a:buFontTx/>
              <a:buChar char="•"/>
            </a:pPr>
            <a:r>
              <a:rPr lang="en-US" altLang="en-US" sz="2000" b="0" dirty="0" smtClean="0"/>
              <a:t>Consider comment resolution submission. </a:t>
            </a:r>
          </a:p>
          <a:p>
            <a:pPr algn="just">
              <a:spcBef>
                <a:spcPct val="20000"/>
              </a:spcBef>
              <a:buFontTx/>
              <a:buChar char="•"/>
            </a:pPr>
            <a:r>
              <a:rPr lang="en-US" altLang="en-US" sz="2000" b="0" dirty="0" smtClean="0"/>
              <a:t>Consider any other technical material.</a:t>
            </a:r>
            <a:endParaRPr lang="en-US" altLang="en-US" sz="2000" b="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618548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a:t>
            </a:r>
            <a:r>
              <a:rPr lang="en-US" altLang="en-US" dirty="0" smtClean="0">
                <a:solidFill>
                  <a:schemeClr val="tx2"/>
                </a:solidFill>
              </a:rPr>
              <a:t>meeting (1</a:t>
            </a:r>
            <a:r>
              <a:rPr lang="en-US" altLang="en-US" dirty="0">
                <a:solidFill>
                  <a:schemeClr val="tx2"/>
                </a:solidFill>
              </a:rPr>
              <a: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13496906"/>
              </p:ext>
            </p:extLst>
          </p:nvPr>
        </p:nvGraphicFramePr>
        <p:xfrm>
          <a:off x="914401" y="1340768"/>
          <a:ext cx="10460567" cy="3596496"/>
        </p:xfrm>
        <a:graphic>
          <a:graphicData uri="http://schemas.openxmlformats.org/drawingml/2006/table">
            <a:tbl>
              <a:tblPr firstRow="1" bandRow="1">
                <a:tableStyleId>{21E4AEA4-8DFA-4A89-87EB-49C32662AFE0}</a:tableStyleId>
              </a:tblPr>
              <a:tblGrid>
                <a:gridCol w="1566971"/>
                <a:gridCol w="2015607"/>
                <a:gridCol w="4552289"/>
                <a:gridCol w="2325700"/>
              </a:tblGrid>
              <a:tr h="332739">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332739">
                <a:tc>
                  <a:txBody>
                    <a:bodyPr/>
                    <a:lstStyle/>
                    <a:p>
                      <a:pPr marL="0" algn="l" defTabSz="914400" rtl="0" eaLnBrk="1" latinLnBrk="0" hangingPunct="1"/>
                      <a:r>
                        <a:rPr lang="en-US" sz="1800" kern="1200" dirty="0" smtClean="0">
                          <a:solidFill>
                            <a:schemeClr val="dk1"/>
                          </a:solidFill>
                          <a:latin typeface="+mn-lt"/>
                          <a:ea typeface="+mn-ea"/>
                          <a:cs typeface="+mn-cs"/>
                        </a:rPr>
                        <a:t>11-19-689</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Jonathan Segev</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err="1" smtClean="0">
                          <a:solidFill>
                            <a:schemeClr val="dk1"/>
                          </a:solidFill>
                          <a:latin typeface="+mn-lt"/>
                          <a:ea typeface="+mn-ea"/>
                          <a:cs typeface="+mn-cs"/>
                        </a:rPr>
                        <a:t>TGaz</a:t>
                      </a:r>
                      <a:r>
                        <a:rPr lang="en-US" sz="1800" kern="1200" dirty="0" smtClean="0">
                          <a:solidFill>
                            <a:schemeClr val="dk1"/>
                          </a:solidFill>
                          <a:latin typeface="+mn-lt"/>
                          <a:ea typeface="+mn-ea"/>
                          <a:cs typeface="+mn-cs"/>
                        </a:rPr>
                        <a:t> May Ad</a:t>
                      </a:r>
                      <a:r>
                        <a:rPr lang="en-US" sz="1800" kern="1200" baseline="0" dirty="0" smtClean="0">
                          <a:solidFill>
                            <a:schemeClr val="dk1"/>
                          </a:solidFill>
                          <a:latin typeface="+mn-lt"/>
                          <a:ea typeface="+mn-ea"/>
                          <a:cs typeface="+mn-cs"/>
                        </a:rPr>
                        <a:t>-Hoc</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Agenda Deck</a:t>
                      </a:r>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r>
                        <a:rPr lang="en-US" sz="1800" kern="1200" dirty="0" smtClean="0">
                          <a:solidFill>
                            <a:schemeClr val="dk1"/>
                          </a:solidFill>
                          <a:latin typeface="+mn-lt"/>
                          <a:ea typeface="+mn-ea"/>
                          <a:cs typeface="+mn-cs"/>
                        </a:rPr>
                        <a:t>11-19-466</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Ganesh </a:t>
                      </a:r>
                      <a:r>
                        <a:rPr lang="en-US" sz="1800" kern="1200" dirty="0" err="1" smtClean="0">
                          <a:solidFill>
                            <a:schemeClr val="dk1"/>
                          </a:solidFill>
                          <a:latin typeface="+mn-lt"/>
                          <a:ea typeface="+mn-ea"/>
                          <a:cs typeface="+mn-cs"/>
                        </a:rPr>
                        <a:t>Venkatesan</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Resolutions to a few LB240 Comments</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r>
                        <a:rPr lang="en-US" sz="1800" kern="1200" dirty="0" smtClean="0">
                          <a:solidFill>
                            <a:schemeClr val="dk1"/>
                          </a:solidFill>
                          <a:latin typeface="+mn-lt"/>
                          <a:ea typeface="+mn-ea"/>
                          <a:cs typeface="+mn-cs"/>
                        </a:rPr>
                        <a:t>1</a:t>
                      </a:r>
                      <a:r>
                        <a:rPr lang="en-US" sz="1800" dirty="0" smtClean="0"/>
                        <a:t>1-19-662</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Christian Berger</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fr-FR" sz="1800" dirty="0" smtClean="0"/>
                        <a:t>Comment </a:t>
                      </a:r>
                      <a:r>
                        <a:rPr lang="fr-FR" sz="1800" dirty="0" err="1" smtClean="0"/>
                        <a:t>resolution</a:t>
                      </a:r>
                      <a:r>
                        <a:rPr lang="fr-FR" sz="1800" dirty="0" smtClean="0"/>
                        <a:t> LB240 - Section 9.3.1.19</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r>
                        <a:rPr lang="fr-FR" sz="1800" dirty="0" smtClean="0"/>
                        <a:t>11-19-659</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Qi Wang</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dirty="0" smtClean="0"/>
                        <a:t>Proposed resolution to CIDs on NTB ranging timing control </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r>
                        <a:rPr lang="en-US" sz="1800" kern="1200" dirty="0" smtClean="0">
                          <a:solidFill>
                            <a:schemeClr val="dk1"/>
                          </a:solidFill>
                          <a:effectLst/>
                          <a:latin typeface="+mn-lt"/>
                          <a:ea typeface="+mn-ea"/>
                          <a:cs typeface="+mn-cs"/>
                        </a:rPr>
                        <a:t>11-19-646</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Assaf Kasher</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effectLst/>
                          <a:latin typeface="+mn-lt"/>
                          <a:ea typeface="+mn-ea"/>
                          <a:cs typeface="+mn-cs"/>
                        </a:rPr>
                        <a:t>Clause 9 CIDs</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r>
                        <a:rPr lang="en-US" sz="1800" kern="1200" dirty="0" smtClean="0">
                          <a:solidFill>
                            <a:schemeClr val="dk1"/>
                          </a:solidFill>
                          <a:effectLst/>
                          <a:latin typeface="+mn-lt"/>
                          <a:ea typeface="+mn-ea"/>
                          <a:cs typeface="+mn-cs"/>
                        </a:rPr>
                        <a:t>11-19-666 </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Assaf Kasher</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effectLst/>
                          <a:latin typeface="+mn-lt"/>
                          <a:ea typeface="+mn-ea"/>
                          <a:cs typeface="+mn-cs"/>
                        </a:rPr>
                        <a:t>important bug fixes</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r>
                        <a:rPr lang="en-US" sz="1800" kern="1200" dirty="0" smtClean="0">
                          <a:solidFill>
                            <a:schemeClr val="dk1"/>
                          </a:solidFill>
                          <a:latin typeface="+mn-lt"/>
                          <a:ea typeface="+mn-ea"/>
                          <a:cs typeface="+mn-cs"/>
                        </a:rPr>
                        <a:t>11-19-470</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Liwen Chu</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b="0" i="0" kern="1200" dirty="0" smtClean="0">
                          <a:solidFill>
                            <a:schemeClr val="dk1"/>
                          </a:solidFill>
                          <a:effectLst/>
                          <a:latin typeface="+mn-lt"/>
                          <a:ea typeface="+mn-ea"/>
                          <a:cs typeface="+mn-cs"/>
                        </a:rPr>
                        <a:t>TB NDP ranging synchronization</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r>
              <a:tr h="182872">
                <a:tc>
                  <a:txBody>
                    <a:bodyPr/>
                    <a:lstStyle/>
                    <a:p>
                      <a:pPr marL="0" algn="l" defTabSz="914400" rtl="0" eaLnBrk="1" latinLnBrk="0" hangingPunct="1"/>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800" kern="1200" dirty="0">
                        <a:solidFill>
                          <a:schemeClr val="dk1"/>
                        </a:solidFill>
                        <a:latin typeface="+mn-lt"/>
                        <a:ea typeface="+mn-ea"/>
                        <a:cs typeface="+mn-cs"/>
                      </a:endParaRPr>
                    </a:p>
                  </a:txBody>
                  <a:tcPr marT="45712" marB="45712"/>
                </a:tc>
              </a:tr>
            </a:tbl>
          </a:graphicData>
        </a:graphic>
      </p:graphicFrame>
    </p:spTree>
    <p:extLst>
      <p:ext uri="{BB962C8B-B14F-4D97-AF65-F5344CB8AC3E}">
        <p14:creationId xmlns:p14="http://schemas.microsoft.com/office/powerpoint/2010/main" val="21922179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dirty="0" smtClean="0">
                <a:solidFill>
                  <a:schemeClr val="tx2"/>
                </a:solidFill>
              </a:rPr>
              <a:t>May Ad Hoc Day 1</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endParaRPr lang="en-US" sz="1600" dirty="0"/>
          </a:p>
          <a:p>
            <a:pPr algn="just">
              <a:spcBef>
                <a:spcPct val="20000"/>
              </a:spcBef>
              <a:buFontTx/>
              <a:buChar char="•"/>
            </a:pPr>
            <a:r>
              <a:rPr lang="en-US" sz="1800" b="0" dirty="0" smtClean="0"/>
              <a:t>Recess</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439397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dirty="0" smtClean="0">
                <a:solidFill>
                  <a:schemeClr val="tx2"/>
                </a:solidFill>
              </a:rPr>
              <a:t>May Ad Hoc Day 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939753438"/>
              </p:ext>
            </p:extLst>
          </p:nvPr>
        </p:nvGraphicFramePr>
        <p:xfrm>
          <a:off x="929215" y="1628800"/>
          <a:ext cx="10460568" cy="2926000"/>
        </p:xfrm>
        <a:graphic>
          <a:graphicData uri="http://schemas.openxmlformats.org/drawingml/2006/table">
            <a:tbl>
              <a:tblPr firstRow="1" bandRow="1">
                <a:tableStyleId>{21E4AEA4-8DFA-4A89-87EB-49C32662AFE0}</a:tableStyleId>
              </a:tblPr>
              <a:tblGrid>
                <a:gridCol w="1561279"/>
                <a:gridCol w="1805306"/>
                <a:gridCol w="3736308"/>
                <a:gridCol w="2105984"/>
                <a:gridCol w="1251691"/>
              </a:tblGrid>
              <a:tr h="305408">
                <a:tc>
                  <a:txBody>
                    <a:bodyPr/>
                    <a:lstStyle/>
                    <a:p>
                      <a:r>
                        <a:rPr lang="en-US" sz="1800" dirty="0" smtClean="0"/>
                        <a:t>DCN</a:t>
                      </a:r>
                      <a:endParaRPr lang="en-US" sz="1800" dirty="0"/>
                    </a:p>
                  </a:txBody>
                  <a:tcPr marT="45712" marB="45712"/>
                </a:tc>
                <a:tc>
                  <a:txBody>
                    <a:bodyPr/>
                    <a:lstStyle/>
                    <a:p>
                      <a:r>
                        <a:rPr lang="en-US" sz="1800" dirty="0" smtClean="0"/>
                        <a:t>Presenter</a:t>
                      </a:r>
                      <a:endParaRPr lang="en-US" sz="1800" dirty="0"/>
                    </a:p>
                  </a:txBody>
                  <a:tcPr marT="45712" marB="45712"/>
                </a:tc>
                <a:tc>
                  <a:txBody>
                    <a:bodyPr/>
                    <a:lstStyle/>
                    <a:p>
                      <a:r>
                        <a:rPr lang="en-US" sz="1800" dirty="0" smtClean="0"/>
                        <a:t>Title</a:t>
                      </a:r>
                      <a:endParaRPr lang="en-US" sz="1800" dirty="0"/>
                    </a:p>
                  </a:txBody>
                  <a:tcPr marT="45712" marB="45712"/>
                </a:tc>
                <a:tc>
                  <a:txBody>
                    <a:bodyPr/>
                    <a:lstStyle/>
                    <a:p>
                      <a:r>
                        <a:rPr lang="en-US" sz="1800" dirty="0" smtClean="0"/>
                        <a:t>Topic</a:t>
                      </a:r>
                      <a:endParaRPr lang="en-US" sz="1800" dirty="0"/>
                    </a:p>
                  </a:txBody>
                  <a:tcPr marT="45712" marB="45712"/>
                </a:tc>
                <a:tc>
                  <a:txBody>
                    <a:bodyPr/>
                    <a:lstStyle/>
                    <a:p>
                      <a:r>
                        <a:rPr lang="en-US" sz="1800" dirty="0" smtClean="0"/>
                        <a:t>Time</a:t>
                      </a:r>
                      <a:r>
                        <a:rPr lang="en-US" sz="1800" baseline="0" dirty="0" smtClean="0"/>
                        <a:t> allocation</a:t>
                      </a:r>
                      <a:endParaRPr lang="en-US" sz="1800" dirty="0"/>
                    </a:p>
                  </a:txBody>
                  <a:tcPr marT="45712" marB="45712"/>
                </a:tc>
              </a:tr>
              <a:tr h="305408">
                <a:tc>
                  <a:txBody>
                    <a:bodyPr/>
                    <a:lstStyle/>
                    <a:p>
                      <a:pPr marL="0" algn="l" defTabSz="914400" rtl="0" eaLnBrk="1" latinLnBrk="0" hangingPunct="1"/>
                      <a:r>
                        <a:rPr lang="en-US" sz="1800" kern="1200" dirty="0" smtClean="0">
                          <a:solidFill>
                            <a:schemeClr val="dk1"/>
                          </a:solidFill>
                          <a:latin typeface="+mn-lt"/>
                          <a:ea typeface="+mn-ea"/>
                          <a:cs typeface="+mn-cs"/>
                        </a:rPr>
                        <a:t>11-19-689</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Jonathan Segev</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err="1" smtClean="0">
                          <a:solidFill>
                            <a:schemeClr val="dk1"/>
                          </a:solidFill>
                          <a:latin typeface="+mn-lt"/>
                          <a:ea typeface="+mn-ea"/>
                          <a:cs typeface="+mn-cs"/>
                        </a:rPr>
                        <a:t>TGaz</a:t>
                      </a:r>
                      <a:r>
                        <a:rPr lang="en-US" sz="1800" kern="1200" dirty="0" smtClean="0">
                          <a:solidFill>
                            <a:schemeClr val="dk1"/>
                          </a:solidFill>
                          <a:latin typeface="+mn-lt"/>
                          <a:ea typeface="+mn-ea"/>
                          <a:cs typeface="+mn-cs"/>
                        </a:rPr>
                        <a:t> May</a:t>
                      </a:r>
                      <a:r>
                        <a:rPr lang="en-US" sz="1800" kern="1200" baseline="0" dirty="0" smtClean="0">
                          <a:solidFill>
                            <a:schemeClr val="dk1"/>
                          </a:solidFill>
                          <a:latin typeface="+mn-lt"/>
                          <a:ea typeface="+mn-ea"/>
                          <a:cs typeface="+mn-cs"/>
                        </a:rPr>
                        <a:t> Ad hoc </a:t>
                      </a:r>
                      <a:r>
                        <a:rPr lang="en-US" sz="1800" kern="1200" dirty="0" smtClean="0">
                          <a:solidFill>
                            <a:schemeClr val="dk1"/>
                          </a:solidFill>
                          <a:latin typeface="+mn-lt"/>
                          <a:ea typeface="+mn-ea"/>
                          <a:cs typeface="+mn-cs"/>
                        </a:rPr>
                        <a:t>Agenda</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Agenda Deck</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As needed</a:t>
                      </a:r>
                      <a:endParaRPr lang="en-US" sz="1800" kern="1200" dirty="0">
                        <a:solidFill>
                          <a:schemeClr val="dk1"/>
                        </a:solidFill>
                        <a:latin typeface="+mn-lt"/>
                        <a:ea typeface="+mn-ea"/>
                        <a:cs typeface="+mn-cs"/>
                      </a:endParaRPr>
                    </a:p>
                  </a:txBody>
                  <a:tcPr marT="45712" marB="45712"/>
                </a:tc>
              </a:tr>
              <a:tr h="365752">
                <a:tc>
                  <a:txBody>
                    <a:bodyPr/>
                    <a:lstStyle/>
                    <a:p>
                      <a:pPr marL="0" algn="l" defTabSz="914400" rtl="0" eaLnBrk="1" latinLnBrk="0" hangingPunct="1"/>
                      <a:r>
                        <a:rPr lang="en-US" sz="1800" kern="1200" dirty="0" smtClean="0">
                          <a:solidFill>
                            <a:schemeClr val="dk1"/>
                          </a:solidFill>
                          <a:latin typeface="+mn-lt"/>
                          <a:ea typeface="+mn-ea"/>
                          <a:cs typeface="+mn-cs"/>
                        </a:rPr>
                        <a:t>11-19-466</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Ganesh </a:t>
                      </a:r>
                      <a:r>
                        <a:rPr lang="en-US" sz="1800" kern="1200" dirty="0" err="1" smtClean="0">
                          <a:solidFill>
                            <a:schemeClr val="dk1"/>
                          </a:solidFill>
                          <a:latin typeface="+mn-lt"/>
                          <a:ea typeface="+mn-ea"/>
                          <a:cs typeface="+mn-cs"/>
                        </a:rPr>
                        <a:t>Venkatesan</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Resolutions to a few LB240 Comments</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c>
                  <a:txBody>
                    <a:bodyPr/>
                    <a:lstStyle/>
                    <a:p>
                      <a:endParaRPr lang="en-US" sz="1800" dirty="0"/>
                    </a:p>
                  </a:txBody>
                  <a:tcPr marT="45712" marB="45712"/>
                </a:tc>
              </a:tr>
              <a:tr h="365752">
                <a:tc>
                  <a:txBody>
                    <a:bodyPr/>
                    <a:lstStyle/>
                    <a:p>
                      <a:pPr marL="0" algn="l" defTabSz="914400" rtl="0" eaLnBrk="1" latinLnBrk="0" hangingPunct="1"/>
                      <a:r>
                        <a:rPr lang="en-US" sz="1800" kern="1200" dirty="0" smtClean="0">
                          <a:solidFill>
                            <a:schemeClr val="dk1"/>
                          </a:solidFill>
                          <a:latin typeface="+mn-lt"/>
                          <a:ea typeface="+mn-ea"/>
                          <a:cs typeface="+mn-cs"/>
                        </a:rPr>
                        <a:t>1</a:t>
                      </a:r>
                      <a:r>
                        <a:rPr lang="en-US" sz="1800" dirty="0" smtClean="0"/>
                        <a:t>1-19-662</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Christian Berger</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fr-FR" sz="1800" dirty="0" smtClean="0"/>
                        <a:t>Comment </a:t>
                      </a:r>
                      <a:r>
                        <a:rPr lang="fr-FR" sz="1800" dirty="0" err="1" smtClean="0"/>
                        <a:t>resolution</a:t>
                      </a:r>
                      <a:r>
                        <a:rPr lang="fr-FR" sz="1800" dirty="0" smtClean="0"/>
                        <a:t> LB240 - Section 9.3.1.19</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c>
                  <a:txBody>
                    <a:bodyPr/>
                    <a:lstStyle/>
                    <a:p>
                      <a:endParaRPr lang="en-US" sz="1800"/>
                    </a:p>
                  </a:txBody>
                  <a:tcPr marT="45712" marB="45712"/>
                </a:tc>
              </a:tr>
              <a:tr h="365752">
                <a:tc>
                  <a:txBody>
                    <a:bodyPr/>
                    <a:lstStyle/>
                    <a:p>
                      <a:pPr marL="0" algn="l" defTabSz="914400" rtl="0" eaLnBrk="1" latinLnBrk="0" hangingPunct="1"/>
                      <a:r>
                        <a:rPr lang="fr-FR" sz="1800" dirty="0" smtClean="0"/>
                        <a:t>11-19-659</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Qi Wang</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dirty="0" smtClean="0"/>
                        <a:t>Proposed resolution to CIDs on NTB ranging timing control </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CR MAC</a:t>
                      </a:r>
                      <a:endParaRPr lang="en-US" sz="1800" kern="1200" dirty="0">
                        <a:solidFill>
                          <a:schemeClr val="dk1"/>
                        </a:solidFill>
                        <a:latin typeface="+mn-lt"/>
                        <a:ea typeface="+mn-ea"/>
                        <a:cs typeface="+mn-cs"/>
                      </a:endParaRPr>
                    </a:p>
                  </a:txBody>
                  <a:tcPr marT="45712" marB="45712"/>
                </a:tc>
                <a:tc>
                  <a:txBody>
                    <a:bodyPr/>
                    <a:lstStyle/>
                    <a:p>
                      <a:endParaRPr lang="en-US" sz="1800" dirty="0"/>
                    </a:p>
                  </a:txBody>
                  <a:tcPr marT="45712" marB="45712"/>
                </a:tc>
              </a:tr>
            </a:tbl>
          </a:graphicData>
        </a:graphic>
      </p:graphicFrame>
    </p:spTree>
    <p:extLst>
      <p:ext uri="{BB962C8B-B14F-4D97-AF65-F5344CB8AC3E}">
        <p14:creationId xmlns:p14="http://schemas.microsoft.com/office/powerpoint/2010/main" val="1126407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520546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11-19-579</a:t>
            </a:r>
            <a:endParaRPr lang="en-US" dirty="0"/>
          </a:p>
        </p:txBody>
      </p:sp>
      <p:sp>
        <p:nvSpPr>
          <p:cNvPr id="3" name="Content Placeholder 2"/>
          <p:cNvSpPr>
            <a:spLocks noGrp="1"/>
          </p:cNvSpPr>
          <p:nvPr>
            <p:ph idx="1"/>
          </p:nvPr>
        </p:nvSpPr>
        <p:spPr/>
        <p:txBody>
          <a:bodyPr/>
          <a:lstStyle/>
          <a:p>
            <a:pPr marL="0" indent="0"/>
            <a:r>
              <a:rPr lang="en-US" dirty="0" err="1" smtClean="0"/>
              <a:t>Strawpoll</a:t>
            </a:r>
            <a:endParaRPr lang="en-US" dirty="0" smtClean="0"/>
          </a:p>
          <a:p>
            <a:pPr marL="0" indent="0"/>
            <a:r>
              <a:rPr lang="en-US" b="0" dirty="0" smtClean="0"/>
              <a:t>Agree to </a:t>
            </a:r>
            <a:r>
              <a:rPr lang="en-US" b="0" dirty="0"/>
              <a:t>adopt the resolutions depicted by document </a:t>
            </a:r>
            <a:r>
              <a:rPr lang="en-US" b="0" dirty="0" smtClean="0"/>
              <a:t>11-19-579r2 with changes made during the </a:t>
            </a:r>
            <a:r>
              <a:rPr lang="en-US" b="0" dirty="0"/>
              <a:t>call for CIDs1097, 2382, 1000, 1304, 1001, 1173, 1174, 3290, 3272, 2383, 1422, 1175, 1176, 1177, 2374, 2375, 2376, 1304, 1307, 1008, 1004, 1006, 1048, 1009, 1010, 1041, 1054, 1004, </a:t>
            </a:r>
            <a:r>
              <a:rPr lang="en-US" b="0" dirty="0" smtClean="0"/>
              <a:t>1041.</a:t>
            </a:r>
          </a:p>
          <a:p>
            <a:pPr marL="0" indent="0"/>
            <a:endParaRPr lang="en-US" b="0" dirty="0"/>
          </a:p>
          <a:p>
            <a:pPr marL="0" indent="0"/>
            <a:r>
              <a:rPr lang="en-US" b="0" dirty="0" smtClean="0"/>
              <a:t>Results (Y/N/A): 11/0/0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84640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smtClean="0">
                <a:cs typeface="Times New Roman" panose="02020603050405020304" pitchFamily="18" charset="0"/>
              </a:rPr>
              <a:t>Ad Hoc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a:t>
            </a:r>
            <a:r>
              <a:rPr lang="en-US" altLang="en-US" dirty="0">
                <a:cs typeface="Times New Roman" panose="02020603050405020304" pitchFamily="18" charset="0"/>
              </a:rPr>
              <a:t>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Roy Want </a:t>
            </a:r>
            <a:r>
              <a:rPr lang="en-US" altLang="en-US" sz="1800" b="0" dirty="0">
                <a:cs typeface="Times New Roman" panose="02020603050405020304" pitchFamily="18" charset="0"/>
              </a:rPr>
              <a:t>(Google)</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11-19-603</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a:t>
            </a:r>
            <a:r>
              <a:rPr lang="en-US" b="0" dirty="0"/>
              <a:t>adopt the resolutions depicted by document </a:t>
            </a:r>
            <a:r>
              <a:rPr lang="en-US" b="0" dirty="0" smtClean="0"/>
              <a:t>11-19-603r0 for CID </a:t>
            </a:r>
            <a:r>
              <a:rPr lang="en-US" b="0" dirty="0"/>
              <a:t>1580 and </a:t>
            </a:r>
            <a:r>
              <a:rPr lang="en-US" b="0" dirty="0" smtClean="0"/>
              <a:t>2283.</a:t>
            </a:r>
          </a:p>
          <a:p>
            <a:pPr marL="0" indent="0"/>
            <a:endParaRPr lang="en-US" b="0" dirty="0"/>
          </a:p>
          <a:p>
            <a:pPr marL="0" indent="0"/>
            <a:r>
              <a:rPr lang="en-US" b="0" dirty="0" smtClean="0"/>
              <a:t>Results (Y/N/A): 10/0/0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9662296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6069085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2679764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April 10</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smtClean="0"/>
              <a:t>11-19-622-00-00az-LB240-Clause-3-CIDS (Assaf Kasher) – 15min</a:t>
            </a:r>
            <a:endParaRPr lang="en-US" sz="1600" dirty="0"/>
          </a:p>
          <a:p>
            <a:pPr algn="just">
              <a:spcBef>
                <a:spcPct val="20000"/>
              </a:spcBef>
              <a:buFontTx/>
              <a:buChar char="•"/>
            </a:pPr>
            <a:r>
              <a:rPr lang="en-US" sz="1800" b="0" dirty="0" err="1" smtClean="0"/>
              <a:t>AoB</a:t>
            </a:r>
            <a:endParaRPr lang="en-US" sz="1800" b="0" dirty="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126900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310617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11-19-622</a:t>
            </a:r>
            <a:endParaRPr lang="en-US" dirty="0"/>
          </a:p>
        </p:txBody>
      </p:sp>
      <p:sp>
        <p:nvSpPr>
          <p:cNvPr id="3" name="Content Placeholder 2"/>
          <p:cNvSpPr>
            <a:spLocks noGrp="1"/>
          </p:cNvSpPr>
          <p:nvPr>
            <p:ph idx="1"/>
          </p:nvPr>
        </p:nvSpPr>
        <p:spPr/>
        <p:txBody>
          <a:bodyPr/>
          <a:lstStyle/>
          <a:p>
            <a:pPr marL="0" indent="0"/>
            <a:r>
              <a:rPr lang="en-US" dirty="0" err="1" smtClean="0"/>
              <a:t>Strawpoll</a:t>
            </a:r>
            <a:endParaRPr lang="en-US" dirty="0" smtClean="0"/>
          </a:p>
          <a:p>
            <a:pPr marL="0" indent="0"/>
            <a:r>
              <a:rPr lang="en-US" b="0" dirty="0" smtClean="0"/>
              <a:t>Agree to </a:t>
            </a:r>
            <a:r>
              <a:rPr lang="en-US" b="0" dirty="0"/>
              <a:t>adopt the resolutions depicted by document </a:t>
            </a:r>
            <a:r>
              <a:rPr lang="en-US" b="0" dirty="0" smtClean="0"/>
              <a:t>11-19-622r1 for CIDs </a:t>
            </a:r>
            <a:r>
              <a:rPr lang="en-GB" b="0" dirty="0"/>
              <a:t>1009, 2020, 1486, 1487, 1758, 2391, 1488, 1913 1735, 1093</a:t>
            </a:r>
            <a:r>
              <a:rPr lang="en-US" b="0" dirty="0" smtClean="0"/>
              <a:t>.</a:t>
            </a:r>
          </a:p>
          <a:p>
            <a:pPr marL="0" indent="0"/>
            <a:endParaRPr lang="en-US" b="0" dirty="0"/>
          </a:p>
          <a:p>
            <a:pPr marL="0" indent="0"/>
            <a:r>
              <a:rPr lang="en-US" b="0" dirty="0" smtClean="0"/>
              <a:t>Results (Y/N/A): 8/0/0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180729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0597368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6693713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a:t>
            </a:r>
            <a:r>
              <a:rPr lang="en-US" altLang="en-US" smtClean="0">
                <a:solidFill>
                  <a:schemeClr val="tx2"/>
                </a:solidFill>
              </a:rPr>
              <a:t>April 24</a:t>
            </a:r>
            <a:r>
              <a:rPr lang="en-US" altLang="en-US" baseline="3000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a:t>
            </a:r>
            <a:r>
              <a:rPr lang="en-US" sz="1800" b="0" dirty="0" smtClean="0"/>
              <a:t>(2min)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Logistics for the ad hoc (5min).</a:t>
            </a:r>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a:t>11-19-466 Resolutions to a few LB240 </a:t>
            </a:r>
            <a:r>
              <a:rPr lang="en-US" sz="1600" dirty="0" smtClean="0"/>
              <a:t>Comments (Ganesh </a:t>
            </a:r>
            <a:r>
              <a:rPr lang="en-US" sz="1600" dirty="0" err="1" smtClean="0"/>
              <a:t>Venkatesan</a:t>
            </a:r>
            <a:r>
              <a:rPr lang="en-US" sz="1600" dirty="0"/>
              <a:t> </a:t>
            </a:r>
            <a:r>
              <a:rPr lang="en-US" sz="1600" dirty="0" smtClean="0"/>
              <a:t>– 15min)</a:t>
            </a:r>
          </a:p>
          <a:p>
            <a:pPr lvl="1" algn="just">
              <a:spcBef>
                <a:spcPct val="20000"/>
              </a:spcBef>
              <a:buFontTx/>
              <a:buChar char="•"/>
            </a:pPr>
            <a:r>
              <a:rPr lang="en-US" sz="1600" dirty="0" smtClean="0"/>
              <a:t>11-19-662 </a:t>
            </a:r>
            <a:r>
              <a:rPr lang="fr-FR" sz="1600" dirty="0"/>
              <a:t>comment </a:t>
            </a:r>
            <a:r>
              <a:rPr lang="fr-FR" sz="1600" dirty="0" err="1"/>
              <a:t>resolution</a:t>
            </a:r>
            <a:r>
              <a:rPr lang="fr-FR" sz="1600" dirty="0"/>
              <a:t> LB240 - Section </a:t>
            </a:r>
            <a:r>
              <a:rPr lang="fr-FR" sz="1600" dirty="0" smtClean="0"/>
              <a:t>9.3.1.19 (Christian Berger – 30 min)</a:t>
            </a:r>
          </a:p>
          <a:p>
            <a:pPr lvl="1" algn="just">
              <a:spcBef>
                <a:spcPct val="20000"/>
              </a:spcBef>
              <a:buFontTx/>
              <a:buChar char="•"/>
            </a:pPr>
            <a:r>
              <a:rPr lang="fr-FR" sz="1600" dirty="0" smtClean="0"/>
              <a:t>11-19-659 </a:t>
            </a:r>
            <a:r>
              <a:rPr lang="en-US" sz="1600" dirty="0"/>
              <a:t>Proposed resolution to CIDs on NTB ranging timing </a:t>
            </a:r>
            <a:r>
              <a:rPr lang="en-US" sz="1600" dirty="0" smtClean="0"/>
              <a:t>control (Qi Wang – 30 min) – as time permits</a:t>
            </a:r>
            <a:endParaRPr lang="fr-FR" sz="1600" dirty="0" smtClean="0"/>
          </a:p>
          <a:p>
            <a:pPr algn="just">
              <a:spcBef>
                <a:spcPct val="20000"/>
              </a:spcBef>
              <a:buFontTx/>
              <a:buChar char="•"/>
            </a:pPr>
            <a:r>
              <a:rPr lang="en-US" sz="1800" b="0" dirty="0" err="1" smtClean="0"/>
              <a:t>AoB</a:t>
            </a:r>
            <a:endParaRPr lang="en-US" sz="1800" b="0" dirty="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27977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851122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smtClean="0"/>
              <a:t>This </a:t>
            </a:r>
            <a:r>
              <a:rPr lang="en-US" altLang="en-US" dirty="0"/>
              <a:t>presentation contains the </a:t>
            </a:r>
            <a:r>
              <a:rPr lang="en-US" altLang="en-US" dirty="0" smtClean="0"/>
              <a:t>agenda for IEEE </a:t>
            </a:r>
            <a:r>
              <a:rPr lang="en-US" altLang="en-US" dirty="0"/>
              <a:t>802.11 </a:t>
            </a:r>
            <a:r>
              <a:rPr lang="en-US" altLang="en-US" dirty="0" err="1"/>
              <a:t>TGaz</a:t>
            </a:r>
            <a:r>
              <a:rPr lang="en-US" altLang="en-US" dirty="0"/>
              <a:t> Next Generation Positioning </a:t>
            </a:r>
            <a:r>
              <a:rPr lang="en-US" altLang="en-US" dirty="0" smtClean="0"/>
              <a:t>for the May ad-hoc.</a:t>
            </a:r>
            <a:endParaRPr lang="en-US" altLang="en-US" dirty="0"/>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11-19-466</a:t>
            </a:r>
            <a:endParaRPr lang="en-US" dirty="0"/>
          </a:p>
        </p:txBody>
      </p:sp>
      <p:sp>
        <p:nvSpPr>
          <p:cNvPr id="3" name="Content Placeholder 2"/>
          <p:cNvSpPr>
            <a:spLocks noGrp="1"/>
          </p:cNvSpPr>
          <p:nvPr>
            <p:ph idx="1"/>
          </p:nvPr>
        </p:nvSpPr>
        <p:spPr/>
        <p:txBody>
          <a:bodyPr/>
          <a:lstStyle/>
          <a:p>
            <a:pPr marL="0" indent="0"/>
            <a:r>
              <a:rPr lang="en-US" dirty="0" err="1" smtClean="0"/>
              <a:t>Strawpoll</a:t>
            </a:r>
            <a:endParaRPr lang="en-US" dirty="0" smtClean="0"/>
          </a:p>
          <a:p>
            <a:pPr marL="0" indent="0"/>
            <a:r>
              <a:rPr lang="en-US" b="0" dirty="0" smtClean="0"/>
              <a:t>We support the following option the TBD of clause 11.3.3: </a:t>
            </a:r>
          </a:p>
          <a:p>
            <a:pPr marL="0" indent="0"/>
            <a:r>
              <a:rPr lang="en-US" b="0" dirty="0" smtClean="0"/>
              <a:t>O1) Incorporate text from submission 11-19-163r3</a:t>
            </a:r>
          </a:p>
          <a:p>
            <a:pPr marL="0" indent="0"/>
            <a:r>
              <a:rPr lang="en-US" b="0" dirty="0" smtClean="0"/>
              <a:t>O2) Incorporate text corresponding to option B from submission 11-19-466r0 </a:t>
            </a:r>
          </a:p>
          <a:p>
            <a:pPr marL="0" indent="0"/>
            <a:endParaRPr lang="en-US" b="0" dirty="0"/>
          </a:p>
          <a:p>
            <a:pPr marL="0" indent="0"/>
            <a:r>
              <a:rPr lang="en-US" b="0" dirty="0" smtClean="0"/>
              <a:t>Results (O1/O2/A): 2/4/5 </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984724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8985851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7647032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Backup</a:t>
            </a:r>
            <a:endParaRPr lang="en-US" sz="4400"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35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36</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37</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38</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39</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smtClean="0"/>
              <a:t>Registration:</a:t>
            </a:r>
            <a:endParaRPr lang="en-US" altLang="en-US" dirty="0">
              <a:hlinkClick r:id="rId2"/>
            </a:endParaRPr>
          </a:p>
          <a:p>
            <a:pPr marL="446088" lvl="1" indent="0"/>
            <a:r>
              <a:rPr lang="en-US" dirty="0" smtClean="0"/>
              <a:t>To </a:t>
            </a:r>
            <a:r>
              <a:rPr lang="en-US" dirty="0"/>
              <a:t>enter Samsung and make use of its facility please register your planned attendance if you haven’t done so yet </a:t>
            </a:r>
            <a:r>
              <a:rPr lang="en-US" u="sng" dirty="0">
                <a:hlinkClick r:id="rId3"/>
              </a:rPr>
              <a:t>here</a:t>
            </a:r>
            <a:r>
              <a:rPr lang="en-US" dirty="0"/>
              <a:t>. </a:t>
            </a:r>
            <a:endParaRPr lang="en-US" altLang="en-US" dirty="0"/>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40</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5542</TotalTime>
  <Words>2234</Words>
  <Application>Microsoft Office PowerPoint</Application>
  <PresentationFormat>Widescreen</PresentationFormat>
  <Paragraphs>447</Paragraphs>
  <Slides>40</Slides>
  <Notes>14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8" baseType="lpstr">
      <vt:lpstr>Arial Unicode MS</vt:lpstr>
      <vt:lpstr>MS Gothic</vt:lpstr>
      <vt:lpstr>Arial</vt:lpstr>
      <vt:lpstr>Calibri</vt:lpstr>
      <vt:lpstr>Monotype Sorts</vt:lpstr>
      <vt:lpstr>Times New Roman</vt:lpstr>
      <vt:lpstr>Office Theme</vt:lpstr>
      <vt:lpstr>Document</vt:lpstr>
      <vt:lpstr>TGaz Next Generation Positioning  May Ad Hoc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PowerPoint Presentation</vt:lpstr>
      <vt:lpstr>Agenda for the Week</vt:lpstr>
      <vt:lpstr>Submission List for the meeting (1)</vt:lpstr>
      <vt:lpstr>May Ad Hoc Day 1</vt:lpstr>
      <vt:lpstr>May Ad Hoc Day 1</vt:lpstr>
      <vt:lpstr>Submission Review</vt:lpstr>
      <vt:lpstr>CR Submission 11-19-579</vt:lpstr>
      <vt:lpstr>CR Submission 11-19-603</vt:lpstr>
      <vt:lpstr>AOB?</vt:lpstr>
      <vt:lpstr>Adjourn</vt:lpstr>
      <vt:lpstr>Teleconference Agenda April 10th</vt:lpstr>
      <vt:lpstr>Submission Review</vt:lpstr>
      <vt:lpstr>CR Submission 11-19-622</vt:lpstr>
      <vt:lpstr>AOB?</vt:lpstr>
      <vt:lpstr>Adjourn</vt:lpstr>
      <vt:lpstr>Teleconference Agenda April 24th</vt:lpstr>
      <vt:lpstr>Submission Review</vt:lpstr>
      <vt:lpstr>CR Submission 11-19-466</vt:lpstr>
      <vt:lpstr>AOB?</vt:lpstr>
      <vt:lpstr>Adjourn</vt:lpstr>
      <vt:lpstr>Backup</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96</cp:revision>
  <cp:lastPrinted>1601-01-01T00:00:00Z</cp:lastPrinted>
  <dcterms:created xsi:type="dcterms:W3CDTF">2018-08-06T10:28:59Z</dcterms:created>
  <dcterms:modified xsi:type="dcterms:W3CDTF">2019-05-01T00:46:42Z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ae793f86-3b7a-4bc6-9096-4270e6b5c0dc</vt:lpwstr>
  </property>
  <property fmtid="{D5CDD505-2E9C-101B-9397-08002B2CF9AE}" pid="3" name="CTP_TimeStamp">
    <vt:lpwstr>2019-05-01 00:46:42Z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