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708" r:id="rId2"/>
    <p:sldId id="678" r:id="rId3"/>
    <p:sldId id="679" r:id="rId4"/>
    <p:sldId id="656" r:id="rId5"/>
    <p:sldId id="665" r:id="rId6"/>
    <p:sldId id="666" r:id="rId7"/>
    <p:sldId id="710" r:id="rId8"/>
    <p:sldId id="711" r:id="rId9"/>
    <p:sldId id="715" r:id="rId10"/>
    <p:sldId id="762" r:id="rId11"/>
    <p:sldId id="799" r:id="rId12"/>
    <p:sldId id="750" r:id="rId13"/>
    <p:sldId id="778" r:id="rId14"/>
    <p:sldId id="779" r:id="rId15"/>
    <p:sldId id="780" r:id="rId16"/>
    <p:sldId id="781" r:id="rId17"/>
    <p:sldId id="782" r:id="rId18"/>
    <p:sldId id="727" r:id="rId19"/>
    <p:sldId id="704" r:id="rId20"/>
    <p:sldId id="705" r:id="rId21"/>
    <p:sldId id="707" r:id="rId22"/>
    <p:sldId id="809" r:id="rId23"/>
    <p:sldId id="721" r:id="rId24"/>
    <p:sldId id="847" r:id="rId25"/>
    <p:sldId id="848" r:id="rId26"/>
    <p:sldId id="800" r:id="rId27"/>
    <p:sldId id="694" r:id="rId28"/>
    <p:sldId id="695" r:id="rId29"/>
    <p:sldId id="740" r:id="rId30"/>
    <p:sldId id="741" r:id="rId31"/>
    <p:sldId id="825" r:id="rId3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99" autoAdjust="0"/>
    <p:restoredTop sz="94095" autoAdjust="0"/>
  </p:normalViewPr>
  <p:slideViewPr>
    <p:cSldViewPr>
      <p:cViewPr varScale="1">
        <p:scale>
          <a:sx n="66" d="100"/>
          <a:sy n="66" d="100"/>
        </p:scale>
        <p:origin x="444" y="4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22</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13</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17</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May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3" y="304027"/>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802.11-19/0617r5</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5821"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smtClean="0"/>
              <a:t>May 2019 </a:t>
            </a:r>
            <a:br>
              <a:rPr lang="en-US" altLang="en-US" smtClean="0"/>
            </a:br>
            <a:r>
              <a:rPr lang="en-US" altLang="en-US" smtClean="0"/>
              <a:t>TGba Agenda</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2019-5-13</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3" name="Table 2"/>
          <p:cNvGraphicFramePr>
            <a:graphicFrameLocks noGrp="1"/>
          </p:cNvGraphicFramePr>
          <p:nvPr>
            <p:extLst>
              <p:ext uri="{D42A27DB-BD31-4B8C-83A1-F6EECF244321}">
                <p14:modId xmlns:p14="http://schemas.microsoft.com/office/powerpoint/2010/main" val="3555298362"/>
              </p:ext>
            </p:extLst>
          </p:nvPr>
        </p:nvGraphicFramePr>
        <p:xfrm>
          <a:off x="1447800" y="2758191"/>
          <a:ext cx="9203568" cy="3515360"/>
        </p:xfrm>
        <a:graphic>
          <a:graphicData uri="http://schemas.openxmlformats.org/drawingml/2006/table">
            <a:tbl>
              <a:tblPr/>
              <a:tblGrid>
                <a:gridCol w="1092731"/>
                <a:gridCol w="4555613"/>
                <a:gridCol w="2077728"/>
                <a:gridCol w="738748"/>
                <a:gridCol w="738748"/>
              </a:tblGrid>
              <a:tr h="184150">
                <a:tc>
                  <a:txBody>
                    <a:bodyPr/>
                    <a:lstStyle/>
                    <a:p>
                      <a:pPr algn="l" fontAlgn="b"/>
                      <a:r>
                        <a:rPr lang="en-US" sz="1400" b="1" i="0" u="none" strike="noStrike" dirty="0">
                          <a:solidFill>
                            <a:srgbClr val="FFFFFF"/>
                          </a:solidFill>
                          <a:effectLst/>
                          <a:latin typeface="Calibri" panose="020F050202020403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a:solidFill>
                            <a:srgbClr val="FFFFFF"/>
                          </a:solidFill>
                          <a:effectLst/>
                          <a:latin typeface="Calibri" panose="020F0502020204030204" pitchFamily="34" charset="0"/>
                        </a:rPr>
                        <a:t>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smtClean="0">
                          <a:solidFill>
                            <a:srgbClr val="FFFFFF"/>
                          </a:solidFill>
                          <a:effectLst/>
                          <a:latin typeface="Calibri" panose="020F0502020204030204" pitchFamily="34" charset="0"/>
                        </a:rPr>
                        <a:t>Resolved</a:t>
                      </a:r>
                      <a:endParaRPr lang="en-US" sz="1400" b="1" i="0" u="none" strike="noStrike" dirty="0">
                        <a:solidFill>
                          <a:srgbClr val="FFFFFF"/>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84150">
                <a:tc>
                  <a:txBody>
                    <a:bodyPr/>
                    <a:lstStyle/>
                    <a:p>
                      <a:pPr algn="l" fontAlgn="b"/>
                      <a:r>
                        <a:rPr lang="en-US" sz="1400" b="0" i="0" u="none" strike="noStrike">
                          <a:solidFill>
                            <a:srgbClr val="000000"/>
                          </a:solidFill>
                          <a:effectLst/>
                          <a:latin typeface="Calibri" panose="020F0502020204030204" pitchFamily="34" charset="0"/>
                        </a:rPr>
                        <a:t>802.11-19/424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"Comment Resolutions on BPSK-Mark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802.11-19/651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"Comment Resolutions on Sync Field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802.11-19/738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"Comment Resolutions for Off WG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19/0755r0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CIDs 2424 and 2491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Eunsung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11/19-0794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“Comment Resolutions for FDMA Transmit Spectrum Mask”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Sudhir Srinivasa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Tx LO comment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Richard </a:t>
                      </a:r>
                      <a:r>
                        <a:rPr lang="en-US" sz="1400" b="0" i="0" u="none" strike="noStrike" dirty="0">
                          <a:solidFill>
                            <a:srgbClr val="000000"/>
                          </a:solidFill>
                          <a:effectLst/>
                          <a:latin typeface="Calibri" panose="020F0502020204030204" pitchFamily="34" charset="0"/>
                        </a:rPr>
                        <a:t>van Nee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Tx mask for WUR-Sync and WUR-Data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CR for misc. part 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14</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11-19/645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CR for HDR LDR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11-19/640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EVM specification for OOK waveform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Rui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11-19/641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Proposed CR for CID 2112, 2633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Rui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11-19/687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PHY Comment resolution for Clause 31.2.4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Vinod Kristem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11-19/710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PHY-CR-for-MC-OOK</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Vinod Kristem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11-19/861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CR for CIDs on Clause 31.2.8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Vinod Kristem</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Total</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b"/>
                      <a:r>
                        <a:rPr lang="en-US" sz="1400" b="1" i="0" u="none" strike="noStrike" kern="1200" dirty="0" smtClean="0">
                          <a:solidFill>
                            <a:srgbClr val="FFFFFF"/>
                          </a:solidFill>
                          <a:effectLst/>
                          <a:latin typeface="Calibri" panose="020F0502020204030204" pitchFamily="34" charset="0"/>
                          <a:ea typeface="+mn-ea"/>
                          <a:cs typeface="+mn-cs"/>
                        </a:rPr>
                        <a:t>75</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b"/>
                      <a:r>
                        <a:rPr lang="en-US" sz="1400" b="1" i="0" u="none" strike="noStrike" kern="1200" dirty="0" smtClean="0">
                          <a:solidFill>
                            <a:srgbClr val="FFFFFF"/>
                          </a:solidFill>
                          <a:effectLst/>
                          <a:latin typeface="Calibri" panose="020F0502020204030204" pitchFamily="34" charset="0"/>
                          <a:ea typeface="+mn-ea"/>
                          <a:cs typeface="+mn-cs"/>
                        </a:rPr>
                        <a:t>25</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9" name="Table 8"/>
          <p:cNvGraphicFramePr>
            <a:graphicFrameLocks noGrp="1"/>
          </p:cNvGraphicFramePr>
          <p:nvPr>
            <p:extLst>
              <p:ext uri="{D42A27DB-BD31-4B8C-83A1-F6EECF244321}">
                <p14:modId xmlns:p14="http://schemas.microsoft.com/office/powerpoint/2010/main" val="3614101034"/>
              </p:ext>
            </p:extLst>
          </p:nvPr>
        </p:nvGraphicFramePr>
        <p:xfrm>
          <a:off x="965794" y="1834896"/>
          <a:ext cx="10134599" cy="4613910"/>
        </p:xfrm>
        <a:graphic>
          <a:graphicData uri="http://schemas.openxmlformats.org/drawingml/2006/table">
            <a:tbl>
              <a:tblPr/>
              <a:tblGrid>
                <a:gridCol w="1203272"/>
                <a:gridCol w="5016457"/>
                <a:gridCol w="2287912"/>
                <a:gridCol w="813479"/>
                <a:gridCol w="813479"/>
              </a:tblGrid>
              <a:tr h="184150">
                <a:tc>
                  <a:txBody>
                    <a:bodyPr/>
                    <a:lstStyle/>
                    <a:p>
                      <a:pPr algn="l" fontAlgn="b"/>
                      <a:r>
                        <a:rPr lang="en-US" sz="1400" b="1" i="0" u="none" strike="noStrike" dirty="0">
                          <a:solidFill>
                            <a:srgbClr val="FFFFFF"/>
                          </a:solidFill>
                          <a:effectLst/>
                          <a:latin typeface="Calibri" panose="020F050202020403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smtClean="0">
                          <a:solidFill>
                            <a:srgbClr val="FFFFFF"/>
                          </a:solidFill>
                          <a:effectLst/>
                          <a:latin typeface="Calibri" panose="020F0502020204030204" pitchFamily="34" charset="0"/>
                        </a:rPr>
                        <a:t>Resolved</a:t>
                      </a:r>
                      <a:endParaRPr lang="en-US" sz="1400" b="1" i="0" u="none" strike="noStrike" dirty="0">
                        <a:solidFill>
                          <a:srgbClr val="FFFFFF"/>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84150">
                <a:tc>
                  <a:txBody>
                    <a:bodyPr/>
                    <a:lstStyle/>
                    <a:p>
                      <a:pPr algn="l" fontAlgn="b"/>
                      <a:r>
                        <a:rPr lang="en-US" sz="1400" b="0" i="0" u="none" strike="noStrike">
                          <a:solidFill>
                            <a:srgbClr val="000000"/>
                          </a:solidFill>
                          <a:effectLst/>
                          <a:latin typeface="Calibri" panose="020F0502020204030204" pitchFamily="34" charset="0"/>
                        </a:rPr>
                        <a:t> 19/443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on WUR Wake-up frame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Jeongki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11-19/576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LB237 CR WUR FDMA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Yongho Seok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11-19/0744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MAC CR on Channel Access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Ming Gan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741r0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on Capabilities element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Suhwook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742r0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on Power Management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Suhwook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19/0749r0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CR for miscellaneous CIDs Part II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PO-Kai Huang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19/0729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CRs for clause 30.9.2 and 30.9.3 Protected WUR frames - Part2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11-19/789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for CID 2347 and 2699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11-19/790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for Misc MAC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11-19/820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CID 2354 2698 and 2753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11-19/482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WUR Short Wake-up frame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Menzo Wentink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a:solidFill>
                            <a:srgbClr val="000000"/>
                          </a:solidFill>
                          <a:effectLst/>
                          <a:latin typeface="Calibri" panose="020F0502020204030204" pitchFamily="34" charset="0"/>
                        </a:rPr>
                        <a:t>11-19-761r0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Resolutions to CIDs related to Protected WUR frames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err="1">
                          <a:solidFill>
                            <a:srgbClr val="000000"/>
                          </a:solidFill>
                          <a:effectLst/>
                          <a:latin typeface="Calibri" panose="020F0502020204030204" pitchFamily="34" charset="0"/>
                        </a:rPr>
                        <a:t>Yunsong</a:t>
                      </a:r>
                      <a:r>
                        <a:rPr lang="en-US" sz="1400" b="0" i="0" u="none" strike="noStrike" dirty="0">
                          <a:solidFill>
                            <a:srgbClr val="000000"/>
                          </a:solidFill>
                          <a:effectLst/>
                          <a:latin typeface="Calibri" panose="020F0502020204030204" pitchFamily="34" charset="0"/>
                        </a:rPr>
                        <a:t>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11-19/399r2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comment resolution for subclause 9-10-3-2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Kaiying Lu</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11-19/834r0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comment resolution for subclause 9-10-3-4,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Kaiying Lu</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11-18-1836-08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mac-cr-cid-296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Gaurav Patwardhan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11-19/802r0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CR for 30.3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11-19/803r0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CR for 30.4.4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11-19/585r0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mac-cr-protected-wur-frames-part1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Alfred Asterjadhi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11-19/581r0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mac-</a:t>
                      </a:r>
                      <a:r>
                        <a:rPr lang="en-US" sz="1400" b="0" i="0" u="none" strike="noStrike" dirty="0" err="1" smtClean="0">
                          <a:solidFill>
                            <a:srgbClr val="000000"/>
                          </a:solidFill>
                          <a:effectLst/>
                          <a:latin typeface="Calibri" panose="020F0502020204030204" pitchFamily="34" charset="0"/>
                        </a:rPr>
                        <a:t>cr</a:t>
                      </a:r>
                      <a:r>
                        <a:rPr lang="en-US" sz="1400" b="0" i="0" u="none" strike="noStrike" dirty="0" smtClean="0">
                          <a:solidFill>
                            <a:srgbClr val="000000"/>
                          </a:solidFill>
                          <a:effectLst/>
                          <a:latin typeface="Calibri" panose="020F0502020204030204" pitchFamily="34" charset="0"/>
                        </a:rPr>
                        <a:t>-identifiers-of-</a:t>
                      </a:r>
                      <a:r>
                        <a:rPr lang="en-US" sz="1400" b="0" i="0" u="none" strike="noStrike" dirty="0" err="1" smtClean="0">
                          <a:solidFill>
                            <a:srgbClr val="000000"/>
                          </a:solidFill>
                          <a:effectLst/>
                          <a:latin typeface="Calibri" panose="020F0502020204030204" pitchFamily="34" charset="0"/>
                        </a:rPr>
                        <a:t>wur</a:t>
                      </a:r>
                      <a:r>
                        <a:rPr lang="en-US" sz="1400" b="0" i="0" u="none" strike="noStrike" dirty="0" smtClean="0">
                          <a:solidFill>
                            <a:srgbClr val="000000"/>
                          </a:solidFill>
                          <a:effectLst/>
                          <a:latin typeface="Calibri" panose="020F0502020204030204" pitchFamily="34" charset="0"/>
                        </a:rPr>
                        <a:t>-frames</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Alfred Asterjadhi</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smtClean="0">
                          <a:solidFill>
                            <a:srgbClr val="000000"/>
                          </a:solidFill>
                          <a:effectLst/>
                          <a:latin typeface="Calibri" panose="020F0502020204030204" pitchFamily="34" charset="0"/>
                        </a:rPr>
                        <a:t>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Total</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189</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77</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bl>
          </a:graphicData>
        </a:graphic>
      </p:graphicFrame>
      <p:sp>
        <p:nvSpPr>
          <p:cNvPr id="11" name="TextBox 10"/>
          <p:cNvSpPr txBox="1"/>
          <p:nvPr/>
        </p:nvSpPr>
        <p:spPr>
          <a:xfrm>
            <a:off x="11122051" y="4419600"/>
            <a:ext cx="950901" cy="276999"/>
          </a:xfrm>
          <a:prstGeom prst="rect">
            <a:avLst/>
          </a:prstGeom>
          <a:noFill/>
        </p:spPr>
        <p:txBody>
          <a:bodyPr wrap="none" rtlCol="0">
            <a:spAutoFit/>
          </a:bodyPr>
          <a:lstStyle/>
          <a:p>
            <a:r>
              <a:rPr lang="en-US" dirty="0" smtClean="0"/>
              <a:t>Not finished</a:t>
            </a:r>
            <a:endParaRPr lang="en-US" dirty="0"/>
          </a:p>
        </p:txBody>
      </p:sp>
      <p:sp>
        <p:nvSpPr>
          <p:cNvPr id="10" name="TextBox 9"/>
          <p:cNvSpPr txBox="1"/>
          <p:nvPr/>
        </p:nvSpPr>
        <p:spPr>
          <a:xfrm>
            <a:off x="11122051" y="3114695"/>
            <a:ext cx="950901" cy="276999"/>
          </a:xfrm>
          <a:prstGeom prst="rect">
            <a:avLst/>
          </a:prstGeom>
          <a:noFill/>
        </p:spPr>
        <p:txBody>
          <a:bodyPr wrap="none" rtlCol="0">
            <a:spAutoFit/>
          </a:bodyPr>
          <a:lstStyle/>
          <a:p>
            <a:r>
              <a:rPr lang="en-US" dirty="0" smtClean="0"/>
              <a:t>Not finished</a:t>
            </a:r>
            <a:endParaRPr lang="en-US" dirty="0"/>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500" dirty="0"/>
              <a:t>Monday: </a:t>
            </a:r>
            <a:r>
              <a:rPr lang="en-US" altLang="en-US" sz="1500" dirty="0" smtClean="0"/>
              <a:t>AM2 </a:t>
            </a:r>
            <a:r>
              <a:rPr lang="en-US" altLang="en-US" sz="1500" dirty="0"/>
              <a:t>(2 hours</a:t>
            </a:r>
            <a:r>
              <a:rPr lang="en-US" altLang="en-US" sz="1500" dirty="0" smtClean="0"/>
              <a:t>)</a:t>
            </a:r>
            <a:endParaRPr lang="en-US" altLang="en-US" sz="1500" dirty="0"/>
          </a:p>
          <a:p>
            <a:pPr lvl="1">
              <a:spcBef>
                <a:spcPts val="100"/>
              </a:spcBef>
            </a:pPr>
            <a:r>
              <a:rPr lang="en-US" altLang="en-US" sz="1500" dirty="0"/>
              <a:t>Call meeting to order</a:t>
            </a:r>
          </a:p>
          <a:p>
            <a:pPr lvl="1">
              <a:spcBef>
                <a:spcPts val="100"/>
              </a:spcBef>
            </a:pPr>
            <a:r>
              <a:rPr lang="en-US" altLang="en-US" sz="1500" dirty="0"/>
              <a:t>Call for submissions</a:t>
            </a:r>
          </a:p>
          <a:p>
            <a:pPr lvl="1">
              <a:spcBef>
                <a:spcPts val="100"/>
              </a:spcBef>
            </a:pPr>
            <a:r>
              <a:rPr lang="en-US" altLang="en-US" sz="1500" dirty="0"/>
              <a:t>Review agenda and approval</a:t>
            </a:r>
          </a:p>
          <a:p>
            <a:pPr lvl="1">
              <a:spcBef>
                <a:spcPts val="100"/>
              </a:spcBef>
            </a:pPr>
            <a:r>
              <a:rPr lang="en-US" altLang="en-US" sz="1500" dirty="0"/>
              <a:t>IEEE 802 and 802.11 IPR Policy and procedure</a:t>
            </a:r>
          </a:p>
          <a:p>
            <a:pPr lvl="1">
              <a:spcBef>
                <a:spcPts val="100"/>
              </a:spcBef>
            </a:pPr>
            <a:r>
              <a:rPr lang="en-US" altLang="en-US" sz="1500" dirty="0"/>
              <a:t>Participation in IEEE 802 Meetings </a:t>
            </a:r>
          </a:p>
          <a:p>
            <a:pPr lvl="1">
              <a:spcBef>
                <a:spcPts val="100"/>
              </a:spcBef>
            </a:pPr>
            <a:r>
              <a:rPr lang="en-US" altLang="en-US" sz="1500" b="1" dirty="0"/>
              <a:t>Motion</a:t>
            </a:r>
            <a:r>
              <a:rPr lang="en-US" altLang="en-US" sz="1500" dirty="0"/>
              <a:t>: </a:t>
            </a:r>
            <a:r>
              <a:rPr lang="en-US" altLang="en-US" sz="1500" dirty="0" smtClean="0"/>
              <a:t>March 2019 </a:t>
            </a:r>
            <a:r>
              <a:rPr lang="en-US" altLang="en-US" sz="1500" dirty="0"/>
              <a:t>meeting </a:t>
            </a:r>
            <a:r>
              <a:rPr lang="en-US" altLang="en-US" sz="1500" dirty="0" smtClean="0"/>
              <a:t>(doc: IEEE 802.11-19/557r0),  ad-hoc </a:t>
            </a:r>
            <a:r>
              <a:rPr lang="en-US" altLang="en-US" sz="1500" dirty="0"/>
              <a:t>meeting (doc: IEEE </a:t>
            </a:r>
            <a:r>
              <a:rPr lang="en-US" altLang="en-US" sz="1500" dirty="0" smtClean="0"/>
              <a:t>802.11-19/674r0) and </a:t>
            </a:r>
            <a:r>
              <a:rPr lang="en-US" altLang="en-US" sz="1500" dirty="0"/>
              <a:t>teleconference minutes (doc: IEEE </a:t>
            </a:r>
            <a:r>
              <a:rPr lang="en-US" altLang="en-US" sz="1500" dirty="0" smtClean="0"/>
              <a:t>802.11-19/679r1) </a:t>
            </a:r>
            <a:r>
              <a:rPr lang="en-US" altLang="en-US" sz="1500" dirty="0"/>
              <a:t>approval</a:t>
            </a:r>
          </a:p>
          <a:p>
            <a:pPr lvl="1">
              <a:spcBef>
                <a:spcPts val="100"/>
              </a:spcBef>
            </a:pPr>
            <a:r>
              <a:rPr lang="en-US" altLang="en-US" sz="1500" dirty="0"/>
              <a:t>Summary from </a:t>
            </a:r>
            <a:r>
              <a:rPr lang="en-US" altLang="en-US" sz="1500" dirty="0" smtClean="0"/>
              <a:t>March 2019 </a:t>
            </a:r>
            <a:r>
              <a:rPr lang="en-US" altLang="en-US" sz="1500" dirty="0"/>
              <a:t>Meeting</a:t>
            </a:r>
          </a:p>
          <a:p>
            <a:pPr lvl="1">
              <a:spcBef>
                <a:spcPts val="100"/>
              </a:spcBef>
            </a:pPr>
            <a:r>
              <a:rPr lang="en-US" altLang="en-US" sz="1500" dirty="0" smtClean="0"/>
              <a:t>Presentations </a:t>
            </a:r>
            <a:r>
              <a:rPr lang="en-US" altLang="en-US" sz="1500" dirty="0"/>
              <a:t>on comment resolution</a:t>
            </a:r>
          </a:p>
          <a:p>
            <a:pPr lvl="1">
              <a:spcBef>
                <a:spcPts val="100"/>
              </a:spcBef>
            </a:pPr>
            <a:r>
              <a:rPr lang="en-US" altLang="en-US" sz="1500" dirty="0"/>
              <a:t>Recess</a:t>
            </a:r>
          </a:p>
          <a:p>
            <a:pPr>
              <a:spcBef>
                <a:spcPts val="100"/>
              </a:spcBef>
            </a:pPr>
            <a:r>
              <a:rPr lang="en-US" altLang="en-US" sz="1500" dirty="0"/>
              <a:t>Monday: </a:t>
            </a:r>
            <a:r>
              <a:rPr lang="en-US" altLang="en-US" sz="1500" dirty="0" smtClean="0"/>
              <a:t>EVE </a:t>
            </a:r>
            <a:r>
              <a:rPr lang="en-US" altLang="en-US" sz="1500" dirty="0"/>
              <a:t>(2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lvl="1">
              <a:spcBef>
                <a:spcPts val="100"/>
              </a:spcBef>
            </a:pPr>
            <a:endParaRPr lang="en-US" altLang="en-US" sz="1500" dirty="0"/>
          </a:p>
        </p:txBody>
      </p:sp>
      <p:sp>
        <p:nvSpPr>
          <p:cNvPr id="21508" name="Content Placeholder 7"/>
          <p:cNvSpPr>
            <a:spLocks noGrp="1"/>
          </p:cNvSpPr>
          <p:nvPr>
            <p:ph sz="half" idx="2"/>
          </p:nvPr>
        </p:nvSpPr>
        <p:spPr>
          <a:xfrm>
            <a:off x="6022848" y="1599684"/>
            <a:ext cx="5178552" cy="4875730"/>
          </a:xfrm>
        </p:spPr>
        <p:txBody>
          <a:bodyPr/>
          <a:lstStyle/>
          <a:p>
            <a:pPr>
              <a:spcBef>
                <a:spcPts val="100"/>
              </a:spcBef>
            </a:pPr>
            <a:r>
              <a:rPr lang="en-US" altLang="en-US" sz="1500" dirty="0"/>
              <a:t>Tuesday: </a:t>
            </a:r>
            <a:r>
              <a:rPr lang="en-US" altLang="en-US" sz="1500" dirty="0" smtClean="0"/>
              <a:t>AM1</a:t>
            </a:r>
            <a:r>
              <a:rPr lang="en-US" altLang="en-US" sz="1500" dirty="0"/>
              <a:t>, PM2 (4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a:spcBef>
                <a:spcPts val="100"/>
              </a:spcBef>
            </a:pPr>
            <a:r>
              <a:rPr lang="en-US" altLang="en-US" sz="1500" dirty="0"/>
              <a:t>Wednesday AM1, PM1 (4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a:spcBef>
                <a:spcPts val="0"/>
              </a:spcBef>
            </a:pPr>
            <a:r>
              <a:rPr lang="en-US" altLang="en-US" sz="1500" dirty="0"/>
              <a:t>Thursday: </a:t>
            </a:r>
            <a:r>
              <a:rPr lang="en-US" altLang="en-US" sz="1500" dirty="0" smtClean="0"/>
              <a:t>AM2, PM1 (4 </a:t>
            </a:r>
            <a:r>
              <a:rPr lang="en-US" altLang="en-US" sz="1500" dirty="0"/>
              <a:t>hours)</a:t>
            </a:r>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b="1" dirty="0"/>
              <a:t>Motions: Comment </a:t>
            </a:r>
            <a:r>
              <a:rPr lang="en-US" altLang="en-US" sz="1500" b="1" dirty="0" smtClean="0"/>
              <a:t>resolutions</a:t>
            </a:r>
          </a:p>
          <a:p>
            <a:pPr lvl="1">
              <a:spcBef>
                <a:spcPts val="0"/>
              </a:spcBef>
            </a:pPr>
            <a:r>
              <a:rPr lang="en-US" altLang="en-US" sz="1500" b="1" dirty="0" smtClean="0"/>
              <a:t>Motion: WG recirculation letter ballot</a:t>
            </a:r>
            <a:endParaRPr lang="en-US" altLang="en-US" sz="1500" b="1" dirty="0"/>
          </a:p>
          <a:p>
            <a:pPr lvl="1">
              <a:spcBef>
                <a:spcPts val="0"/>
              </a:spcBef>
            </a:pPr>
            <a:r>
              <a:rPr lang="en-US" altLang="en-US" sz="1500" dirty="0" smtClean="0"/>
              <a:t>TG </a:t>
            </a:r>
            <a:r>
              <a:rPr lang="en-US" altLang="en-US" sz="1500" dirty="0"/>
              <a:t>timeline discussion</a:t>
            </a:r>
          </a:p>
          <a:p>
            <a:pPr lvl="1">
              <a:spcBef>
                <a:spcPts val="0"/>
              </a:spcBef>
            </a:pPr>
            <a:r>
              <a:rPr lang="en-US" altLang="en-US" sz="1500" dirty="0"/>
              <a:t>Goal for </a:t>
            </a:r>
            <a:r>
              <a:rPr lang="en-US" altLang="en-US" sz="1500" dirty="0" smtClean="0"/>
              <a:t>July </a:t>
            </a:r>
            <a:r>
              <a:rPr lang="en-US" altLang="en-US" sz="1500" dirty="0"/>
              <a:t>2019 F2F meeting</a:t>
            </a:r>
          </a:p>
          <a:p>
            <a:pPr lvl="1">
              <a:spcBef>
                <a:spcPts val="0"/>
              </a:spcBef>
            </a:pPr>
            <a:r>
              <a:rPr lang="en-US" altLang="en-US" sz="1500" dirty="0"/>
              <a:t>Teleconference call schedule</a:t>
            </a:r>
          </a:p>
          <a:p>
            <a:pPr lvl="1">
              <a:spcBef>
                <a:spcPts val="0"/>
              </a:spcBef>
            </a:pPr>
            <a:r>
              <a:rPr lang="en-US" altLang="en-US" sz="1500" dirty="0"/>
              <a:t>Presentations, Adjourn</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18</a:t>
            </a:fld>
            <a:endParaRPr lang="en-US" altLang="en-US" sz="1200" b="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Buckhead, Atlanta, Georgia, USA</a:t>
            </a:r>
          </a:p>
          <a:p>
            <a:pPr algn="ctr">
              <a:lnSpc>
                <a:spcPct val="90000"/>
              </a:lnSpc>
              <a:buFontTx/>
              <a:buNone/>
            </a:pPr>
            <a:r>
              <a:rPr lang="en-US" altLang="en-US" sz="3200" dirty="0">
                <a:cs typeface="Times New Roman" panose="02020603050405020304" pitchFamily="18" charset="0"/>
              </a:rPr>
              <a:t>May 12-17, 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(Huawei),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May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March 2019 Meeting, </a:t>
            </a:r>
            <a:r>
              <a:rPr lang="en-US" altLang="en-US" dirty="0"/>
              <a:t>A</a:t>
            </a:r>
            <a:r>
              <a:rPr lang="en-US" altLang="en-US" dirty="0" smtClean="0"/>
              <a:t>d-hoc Meeting and Teleconference Calls</a:t>
            </a:r>
          </a:p>
        </p:txBody>
      </p:sp>
      <p:sp>
        <p:nvSpPr>
          <p:cNvPr id="31747" name="Content Placeholder 2"/>
          <p:cNvSpPr>
            <a:spLocks noGrp="1"/>
          </p:cNvSpPr>
          <p:nvPr>
            <p:ph idx="1"/>
          </p:nvPr>
        </p:nvSpPr>
        <p:spPr>
          <a:xfrm>
            <a:off x="76200" y="1981200"/>
            <a:ext cx="8458200" cy="4425605"/>
          </a:xfrm>
        </p:spPr>
        <p:txBody>
          <a:bodyPr/>
          <a:lstStyle/>
          <a:p>
            <a:r>
              <a:rPr lang="en-US" altLang="en-US" dirty="0" smtClean="0"/>
              <a:t>March meeting: </a:t>
            </a:r>
            <a:r>
              <a:rPr lang="en-US" altLang="en-US" dirty="0" err="1" smtClean="0"/>
              <a:t>TGba</a:t>
            </a:r>
            <a:r>
              <a:rPr lang="en-US" altLang="en-US" dirty="0" smtClean="0"/>
              <a:t> </a:t>
            </a:r>
            <a:r>
              <a:rPr lang="en-US" altLang="en-US" dirty="0"/>
              <a:t>worked on the comment resolution on D2.0</a:t>
            </a:r>
          </a:p>
          <a:p>
            <a:pPr lvl="1"/>
            <a:r>
              <a:rPr lang="en-US" altLang="en-US" dirty="0"/>
              <a:t>40% completed (327 comments resolved out of 827</a:t>
            </a:r>
            <a:r>
              <a:rPr lang="en-US" altLang="en-US" dirty="0" smtClean="0"/>
              <a:t>)</a:t>
            </a:r>
          </a:p>
          <a:p>
            <a:pPr lvl="1"/>
            <a:r>
              <a:rPr lang="en-US" altLang="en-US" dirty="0"/>
              <a:t>Reviewed TG timeline</a:t>
            </a:r>
          </a:p>
          <a:p>
            <a:r>
              <a:rPr lang="en-US" altLang="en-US" dirty="0" err="1" smtClean="0"/>
              <a:t>TGba</a:t>
            </a:r>
            <a:r>
              <a:rPr lang="en-US" altLang="en-US" dirty="0" smtClean="0"/>
              <a:t> held an </a:t>
            </a:r>
            <a:r>
              <a:rPr lang="en-US" altLang="en-US" dirty="0"/>
              <a:t>ad-hoc meeting at the Bay area on </a:t>
            </a:r>
            <a:r>
              <a:rPr lang="en-US" altLang="en-US" dirty="0" smtClean="0"/>
              <a:t>April 17-18</a:t>
            </a:r>
          </a:p>
          <a:p>
            <a:pPr lvl="1"/>
            <a:r>
              <a:rPr lang="en-US" altLang="en-US" dirty="0" smtClean="0"/>
              <a:t>~150 CIDs ready for motion</a:t>
            </a:r>
          </a:p>
          <a:p>
            <a:r>
              <a:rPr lang="en-US" altLang="en-US" dirty="0" smtClean="0"/>
              <a:t>Three teleconference calls</a:t>
            </a:r>
          </a:p>
          <a:p>
            <a:pPr lvl="1"/>
            <a:r>
              <a:rPr lang="en-US" altLang="en-US" dirty="0" smtClean="0"/>
              <a:t>67 CIDs ready for motion</a:t>
            </a:r>
          </a:p>
          <a:p>
            <a:r>
              <a:rPr lang="en-US" altLang="en-US" dirty="0" smtClean="0"/>
              <a:t>66% comment resolution complete</a:t>
            </a:r>
          </a:p>
          <a:p>
            <a:pPr lvl="1"/>
            <a:r>
              <a:rPr lang="en-US" altLang="en-US" b="1" dirty="0" smtClean="0"/>
              <a:t>283 unresolved CIDs</a:t>
            </a:r>
            <a:endParaRPr lang="en-US" altLang="en-US" b="1" dirty="0"/>
          </a:p>
          <a:p>
            <a:r>
              <a:rPr lang="en-US" altLang="en-US" dirty="0" smtClean="0"/>
              <a:t>Agenda</a:t>
            </a:r>
            <a:r>
              <a:rPr lang="en-US" altLang="en-US" dirty="0"/>
              <a:t>: </a:t>
            </a:r>
            <a:r>
              <a:rPr lang="en-US" altLang="en-US" dirty="0" smtClean="0"/>
              <a:t>doc:11-19/242r8</a:t>
            </a:r>
            <a:endParaRPr lang="en-US" altLang="en-US" dirty="0"/>
          </a:p>
          <a:p>
            <a:endParaRPr lang="en-US" altLang="en-US"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22</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2698759149"/>
              </p:ext>
            </p:extLst>
          </p:nvPr>
        </p:nvGraphicFramePr>
        <p:xfrm>
          <a:off x="8632584" y="1641536"/>
          <a:ext cx="3276600" cy="4833620"/>
        </p:xfrm>
        <a:graphic>
          <a:graphicData uri="http://schemas.openxmlformats.org/drawingml/2006/table">
            <a:tbl>
              <a:tblPr/>
              <a:tblGrid>
                <a:gridCol w="1468087"/>
                <a:gridCol w="1808513"/>
              </a:tblGrid>
              <a:tr h="158750">
                <a:tc>
                  <a:txBody>
                    <a:bodyPr/>
                    <a:lstStyle/>
                    <a:p>
                      <a:pPr algn="ctr" fontAlgn="b"/>
                      <a:r>
                        <a:rPr lang="en-US" sz="1400" b="1" i="0" u="none" strike="noStrike" dirty="0" smtClean="0">
                          <a:solidFill>
                            <a:schemeClr val="bg1"/>
                          </a:solidFill>
                          <a:effectLst/>
                          <a:latin typeface="Arial" panose="020B0604020202020204" pitchFamily="34" charset="0"/>
                        </a:rPr>
                        <a:t>Assignee</a:t>
                      </a:r>
                      <a:endParaRPr lang="en-US" sz="1400" b="1" i="0" u="none" strike="noStrike" dirty="0">
                        <a:solidFill>
                          <a:schemeClr val="bg1"/>
                        </a:solidFill>
                        <a:effectLst/>
                        <a:latin typeface="Arial" panose="020B0604020202020204" pitchFamily="34" charset="0"/>
                      </a:endParaRP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c>
                  <a:txBody>
                    <a:bodyPr/>
                    <a:lstStyle/>
                    <a:p>
                      <a:pPr algn="ctr" fontAlgn="b"/>
                      <a:r>
                        <a:rPr lang="en-US" sz="1400" b="1" i="0" u="none" strike="noStrike" dirty="0" smtClean="0">
                          <a:solidFill>
                            <a:schemeClr val="bg1"/>
                          </a:solidFill>
                          <a:effectLst/>
                          <a:latin typeface="Arial" panose="020B0604020202020204" pitchFamily="34" charset="0"/>
                        </a:rPr>
                        <a:t>Num</a:t>
                      </a:r>
                      <a:r>
                        <a:rPr lang="en-US" sz="1400" b="1" i="0" u="none" strike="noStrike" baseline="0" dirty="0" smtClean="0">
                          <a:solidFill>
                            <a:schemeClr val="bg1"/>
                          </a:solidFill>
                          <a:effectLst/>
                          <a:latin typeface="Arial" panose="020B0604020202020204" pitchFamily="34" charset="0"/>
                        </a:rPr>
                        <a:t>ber of CIDs</a:t>
                      </a:r>
                      <a:endParaRPr lang="en-US" sz="1400" b="1" i="0" u="none" strike="noStrike" dirty="0">
                        <a:solidFill>
                          <a:schemeClr val="bg1"/>
                        </a:solidFill>
                        <a:effectLst/>
                        <a:latin typeface="Arial" panose="020B0604020202020204" pitchFamily="34" charset="0"/>
                      </a:endParaRP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r>
              <a:tr h="158750">
                <a:tc>
                  <a:txBody>
                    <a:bodyPr/>
                    <a:lstStyle/>
                    <a:p>
                      <a:pPr algn="l" fontAlgn="b"/>
                      <a:r>
                        <a:rPr lang="en-US" sz="1400" b="0" i="0" u="none" strike="noStrike">
                          <a:effectLst/>
                          <a:latin typeface="Arial" panose="020B0604020202020204" pitchFamily="34" charset="0"/>
                        </a:rPr>
                        <a:t>Po-Kai</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tcPr>
                </a:tc>
                <a:tc>
                  <a:txBody>
                    <a:bodyPr/>
                    <a:lstStyle/>
                    <a:p>
                      <a:pPr algn="r" fontAlgn="b"/>
                      <a:r>
                        <a:rPr lang="en-US" sz="1400" b="0" i="0" u="none" strike="noStrike">
                          <a:effectLst/>
                          <a:latin typeface="Arial" panose="020B0604020202020204" pitchFamily="34" charset="0"/>
                        </a:rPr>
                        <a:t>278</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tcPr>
                </a:tc>
              </a:tr>
              <a:tr h="158750">
                <a:tc>
                  <a:txBody>
                    <a:bodyPr/>
                    <a:lstStyle/>
                    <a:p>
                      <a:pPr algn="l" fontAlgn="b"/>
                      <a:r>
                        <a:rPr lang="en-US" sz="1400" b="0" i="0" u="none" strike="noStrike">
                          <a:effectLst/>
                          <a:latin typeface="Arial" panose="020B0604020202020204" pitchFamily="34" charset="0"/>
                        </a:rPr>
                        <a:t>Minyoung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147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Alfred</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71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Rojan</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65</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Vinod</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61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Suhwook</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39</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kaiying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26</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Yongho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Woojin</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yunsong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Ming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Xiaofei</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Leif</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Eunsung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10</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Steve</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10</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Sun Bo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8</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Lei Huang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Menzo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Rui Cao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Gaurav</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tcPr>
                </a:tc>
                <a:tc>
                  <a:txBody>
                    <a:bodyPr/>
                    <a:lstStyle/>
                    <a:p>
                      <a:pPr algn="r" fontAlgn="b"/>
                      <a:r>
                        <a:rPr lang="en-US" sz="1400" b="0" i="0" u="none" strike="noStrike">
                          <a:effectLst/>
                          <a:latin typeface="Arial" panose="020B0604020202020204" pitchFamily="34" charset="0"/>
                        </a:rPr>
                        <a:t>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tcPr>
                </a:tc>
              </a:tr>
              <a:tr h="158750">
                <a:tc>
                  <a:txBody>
                    <a:bodyPr/>
                    <a:lstStyle/>
                    <a:p>
                      <a:pPr algn="l" fontAlgn="b"/>
                      <a:r>
                        <a:rPr lang="en-US" sz="1400" b="0" i="0" u="none" strike="noStrike" dirty="0">
                          <a:solidFill>
                            <a:schemeClr val="bg1"/>
                          </a:solidFill>
                          <a:effectLst/>
                          <a:latin typeface="Arial" panose="020B0604020202020204" pitchFamily="34" charset="0"/>
                        </a:rPr>
                        <a:t>Grand Total</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c>
                  <a:txBody>
                    <a:bodyPr/>
                    <a:lstStyle/>
                    <a:p>
                      <a:pPr algn="r" fontAlgn="b"/>
                      <a:r>
                        <a:rPr lang="en-US" sz="1400" b="0" i="0" u="none" strike="noStrike" dirty="0">
                          <a:solidFill>
                            <a:schemeClr val="bg1"/>
                          </a:solidFill>
                          <a:effectLst/>
                          <a:latin typeface="Arial" panose="020B0604020202020204" pitchFamily="34" charset="0"/>
                        </a:rPr>
                        <a:t>827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r>
            </a:tbl>
          </a:graphicData>
        </a:graphic>
      </p:graphicFrame>
      <p:sp>
        <p:nvSpPr>
          <p:cNvPr id="3" name="TextBox 2"/>
          <p:cNvSpPr txBox="1"/>
          <p:nvPr/>
        </p:nvSpPr>
        <p:spPr>
          <a:xfrm>
            <a:off x="8534400" y="1376472"/>
            <a:ext cx="2237857" cy="307777"/>
          </a:xfrm>
          <a:prstGeom prst="rect">
            <a:avLst/>
          </a:prstGeom>
          <a:noFill/>
        </p:spPr>
        <p:txBody>
          <a:bodyPr wrap="none" rtlCol="0">
            <a:spAutoFit/>
          </a:bodyPr>
          <a:lstStyle/>
          <a:p>
            <a:r>
              <a:rPr lang="en-US" sz="1400" b="1" dirty="0" smtClean="0"/>
              <a:t>Comment DB: 11-19/312r9</a:t>
            </a:r>
            <a:endParaRPr lang="en-US" sz="1400" b="1"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March 2019 meeting [doc: IEEE 802.11-19/557r0</a:t>
            </a:r>
            <a:r>
              <a:rPr lang="en-US" altLang="en-US" dirty="0"/>
              <a:t>], ad-hoc meeting </a:t>
            </a:r>
            <a:r>
              <a:rPr lang="en-US" altLang="en-US" dirty="0" smtClean="0"/>
              <a:t>[doc</a:t>
            </a:r>
            <a:r>
              <a:rPr lang="en-US" altLang="en-US" dirty="0"/>
              <a:t>: IEEE </a:t>
            </a:r>
            <a:r>
              <a:rPr lang="en-US" altLang="en-US" dirty="0" smtClean="0"/>
              <a:t>802.11-19/674r0] and teleconference call [doc: IEEE 802.11-19/679r2]</a:t>
            </a:r>
          </a:p>
          <a:p>
            <a:endParaRPr lang="en-US" altLang="en-US" dirty="0" smtClean="0"/>
          </a:p>
          <a:p>
            <a:pPr lvl="1"/>
            <a:r>
              <a:rPr lang="en-US" altLang="en-US" dirty="0" smtClean="0"/>
              <a:t>Move: </a:t>
            </a:r>
            <a:r>
              <a:rPr lang="en-US" altLang="en-US" dirty="0" err="1" smtClean="0"/>
              <a:t>Yunsong</a:t>
            </a:r>
            <a:r>
              <a:rPr lang="en-US" altLang="en-US" dirty="0" smtClean="0"/>
              <a:t> Yang</a:t>
            </a:r>
          </a:p>
          <a:p>
            <a:pPr lvl="1"/>
            <a:r>
              <a:rPr lang="en-US" altLang="en-US" dirty="0" smtClean="0"/>
              <a:t>Second: Xiaofei Wang</a:t>
            </a:r>
          </a:p>
          <a:p>
            <a:pPr lvl="1"/>
            <a:r>
              <a:rPr lang="en-US" altLang="en-US" dirty="0" smtClean="0"/>
              <a:t>Result</a:t>
            </a:r>
            <a:r>
              <a:rPr lang="en-US" altLang="en-US" dirty="0"/>
              <a:t>: </a:t>
            </a:r>
            <a:r>
              <a:rPr lang="en-US" altLang="en-US" dirty="0" smtClean="0"/>
              <a:t> Passes unanimously</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23</a:t>
            </a:fld>
            <a:endParaRPr lang="en-US" altLang="en-US" sz="1200" b="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#2017</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a:t>
            </a:r>
            <a:r>
              <a:rPr lang="en-US" dirty="0" smtClean="0"/>
              <a:t>resolutions </a:t>
            </a:r>
            <a:r>
              <a:rPr lang="en-US" dirty="0"/>
              <a:t>in </a:t>
            </a:r>
            <a:r>
              <a:rPr lang="en-US" dirty="0" smtClean="0"/>
              <a:t>[TBD] </a:t>
            </a:r>
            <a:r>
              <a:rPr lang="en-US" dirty="0"/>
              <a:t>for the CIDs listed below:</a:t>
            </a:r>
            <a:endParaRPr lang="en-US" b="0" dirty="0"/>
          </a:p>
          <a:p>
            <a:pPr marL="0" indent="0">
              <a:buNone/>
            </a:pPr>
            <a:r>
              <a:rPr lang="en-US" dirty="0"/>
              <a:t>- CIDs</a:t>
            </a:r>
            <a:r>
              <a:rPr lang="en-US" dirty="0" smtClean="0"/>
              <a:t>:</a:t>
            </a:r>
            <a:endParaRPr lang="en-US" b="0" dirty="0"/>
          </a:p>
          <a:p>
            <a:pPr marL="0" indent="0">
              <a:buNone/>
            </a:pPr>
            <a:r>
              <a:rPr lang="en-US" b="0" dirty="0"/>
              <a:t> </a:t>
            </a:r>
          </a:p>
          <a:p>
            <a:pPr marL="0" indent="0">
              <a:buNone/>
            </a:pPr>
            <a:r>
              <a:rPr lang="en-US" dirty="0"/>
              <a:t>Move</a:t>
            </a:r>
            <a:r>
              <a:rPr lang="en-US" dirty="0" smtClean="0"/>
              <a:t>:</a:t>
            </a:r>
            <a:endParaRPr lang="en-US" b="0" dirty="0"/>
          </a:p>
          <a:p>
            <a:pPr marL="0" indent="0">
              <a:buNone/>
            </a:pPr>
            <a:r>
              <a:rPr lang="en-US" dirty="0"/>
              <a:t>Second: </a:t>
            </a:r>
            <a:endParaRPr lang="en-US" b="0" dirty="0"/>
          </a:p>
          <a:p>
            <a:pPr marL="0" indent="0">
              <a:buNone/>
            </a:pPr>
            <a:r>
              <a:rPr lang="en-US" dirty="0"/>
              <a:t>Result</a:t>
            </a:r>
            <a:r>
              <a:rPr lang="en-US" dirty="0" smtClean="0"/>
              <a:t>:</a:t>
            </a:r>
            <a:endParaRPr lang="en-US"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24</a:t>
            </a:fld>
            <a:endParaRPr lang="en-US" altLang="en-US"/>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WG Recirculation Ballot</a:t>
            </a:r>
          </a:p>
        </p:txBody>
      </p:sp>
      <p:sp>
        <p:nvSpPr>
          <p:cNvPr id="3" name="Content Placeholder 2"/>
          <p:cNvSpPr>
            <a:spLocks noGrp="1"/>
          </p:cNvSpPr>
          <p:nvPr>
            <p:ph idx="1"/>
          </p:nvPr>
        </p:nvSpPr>
        <p:spPr/>
        <p:txBody>
          <a:bodyPr/>
          <a:lstStyle/>
          <a:p>
            <a:r>
              <a:rPr lang="en-US" dirty="0"/>
              <a:t>Having approved comment resolutions for all of the comments received from LB </a:t>
            </a:r>
            <a:r>
              <a:rPr lang="en-US" dirty="0" smtClean="0"/>
              <a:t>237 </a:t>
            </a:r>
            <a:r>
              <a:rPr lang="en-US" dirty="0"/>
              <a:t>on </a:t>
            </a:r>
            <a:r>
              <a:rPr lang="en-US" dirty="0" smtClean="0"/>
              <a:t>P802.11ba D2.0</a:t>
            </a:r>
            <a:endParaRPr lang="en-US" dirty="0"/>
          </a:p>
          <a:p>
            <a:r>
              <a:rPr lang="en-US" dirty="0"/>
              <a:t>Instruct the editor to prepare </a:t>
            </a:r>
            <a:r>
              <a:rPr lang="en-US" dirty="0" smtClean="0"/>
              <a:t>P802.11ba D3.0 </a:t>
            </a:r>
            <a:r>
              <a:rPr lang="en-US" dirty="0"/>
              <a:t>incorporating these resolutions and,</a:t>
            </a:r>
          </a:p>
          <a:p>
            <a:r>
              <a:rPr lang="en-US" dirty="0"/>
              <a:t>Approve a 15 day Working Group Recirculation Ballot asking the question “Should </a:t>
            </a:r>
            <a:r>
              <a:rPr lang="en-US" dirty="0" smtClean="0"/>
              <a:t>P802.11ba D3.0 </a:t>
            </a:r>
            <a:r>
              <a:rPr lang="en-US" dirty="0"/>
              <a:t>be forwarded to Sponsor Ballot</a:t>
            </a:r>
            <a:r>
              <a:rPr lang="en-US" dirty="0" smtClean="0"/>
              <a:t>?”</a:t>
            </a:r>
          </a:p>
          <a:p>
            <a:endParaRPr lang="en-US" dirty="0"/>
          </a:p>
          <a:p>
            <a:pPr marL="0" indent="0">
              <a:buNone/>
            </a:pPr>
            <a:r>
              <a:rPr lang="en-US" sz="2000" dirty="0"/>
              <a:t>[Moved by &lt;name&gt; on behalf of &lt;group&gt;</a:t>
            </a:r>
          </a:p>
          <a:p>
            <a:pPr marL="0" indent="0">
              <a:buNone/>
            </a:pPr>
            <a:r>
              <a:rPr lang="en-US" sz="2000" dirty="0" err="1"/>
              <a:t>TGax</a:t>
            </a:r>
            <a:r>
              <a:rPr lang="en-US" sz="2000" dirty="0"/>
              <a:t> vote:] </a:t>
            </a:r>
          </a:p>
          <a:p>
            <a:pPr marL="0" indent="0">
              <a:buNone/>
            </a:pPr>
            <a:r>
              <a:rPr lang="en-US" sz="2000" dirty="0"/>
              <a:t>[Moved</a:t>
            </a:r>
            <a:r>
              <a:rPr lang="en-US" sz="2000" dirty="0" smtClean="0"/>
              <a:t>: ,  </a:t>
            </a:r>
            <a:r>
              <a:rPr lang="en-US" sz="2000" dirty="0"/>
              <a:t>Seconded</a:t>
            </a:r>
            <a:r>
              <a:rPr lang="en-US" sz="2000" dirty="0" smtClean="0"/>
              <a:t>:, </a:t>
            </a:r>
            <a:r>
              <a:rPr lang="en-US" sz="2000" dirty="0"/>
              <a:t>Result: </a:t>
            </a:r>
            <a:r>
              <a:rPr lang="en-US" sz="2000" dirty="0" smtClean="0"/>
              <a:t>Y-N-A]</a:t>
            </a:r>
            <a:endParaRPr lang="en-US" sz="2000" dirty="0"/>
          </a:p>
          <a:p>
            <a:pPr marL="0" indent="0">
              <a:buNone/>
            </a:pPr>
            <a:endParaRPr lang="en-US" sz="2000"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7539611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7000" y="1295401"/>
            <a:ext cx="7239000" cy="4875213"/>
          </a:xfrm>
        </p:spPr>
        <p:txBody>
          <a:bodyPr/>
          <a:lstStyle/>
          <a:p>
            <a:r>
              <a:rPr lang="en-US" altLang="en-US" sz="1800" dirty="0"/>
              <a:t>2017</a:t>
            </a:r>
          </a:p>
          <a:p>
            <a:pPr lvl="1"/>
            <a:r>
              <a:rPr lang="en-US" altLang="en-US" sz="1800" b="1" dirty="0"/>
              <a:t>January</a:t>
            </a:r>
            <a:r>
              <a:rPr lang="en-US" altLang="en-US" sz="1800" dirty="0"/>
              <a:t>: </a:t>
            </a:r>
            <a:r>
              <a:rPr lang="en-US" altLang="en-US" sz="1800" dirty="0" err="1"/>
              <a:t>TGba</a:t>
            </a:r>
            <a:r>
              <a:rPr lang="en-US" altLang="en-US" sz="1800" dirty="0"/>
              <a:t> formation meeting</a:t>
            </a:r>
          </a:p>
          <a:p>
            <a:r>
              <a:rPr lang="en-US" altLang="en-US" sz="1800" dirty="0"/>
              <a:t>2018</a:t>
            </a:r>
          </a:p>
          <a:p>
            <a:pPr lvl="1"/>
            <a:r>
              <a:rPr lang="en-US" altLang="en-US" sz="1800" b="1" dirty="0"/>
              <a:t>January</a:t>
            </a:r>
            <a:r>
              <a:rPr lang="en-US" altLang="en-US" sz="1800" dirty="0"/>
              <a:t>: </a:t>
            </a:r>
            <a:r>
              <a:rPr lang="en-US" altLang="en-US" sz="1800" dirty="0" err="1"/>
              <a:t>TGba</a:t>
            </a:r>
            <a:r>
              <a:rPr lang="en-US" altLang="en-US" sz="1800" dirty="0"/>
              <a:t> Draft 0.1</a:t>
            </a:r>
            <a:endParaRPr lang="en-US" altLang="en-US" sz="1800" b="1" dirty="0"/>
          </a:p>
          <a:p>
            <a:pPr lvl="1"/>
            <a:r>
              <a:rPr lang="en-US" altLang="en-US" sz="1800" b="1" dirty="0"/>
              <a:t>September</a:t>
            </a:r>
            <a:r>
              <a:rPr lang="en-US" altLang="en-US" sz="1800" dirty="0"/>
              <a:t>: </a:t>
            </a:r>
            <a:r>
              <a:rPr lang="en-US" altLang="en-US" sz="1800" dirty="0" err="1"/>
              <a:t>TGba</a:t>
            </a:r>
            <a:r>
              <a:rPr lang="en-US" altLang="en-US" sz="1800" dirty="0"/>
              <a:t> Draft 1.0</a:t>
            </a:r>
          </a:p>
          <a:p>
            <a:pPr lvl="1"/>
            <a:r>
              <a:rPr lang="en-US" altLang="en-US" sz="1800" b="1" dirty="0"/>
              <a:t>November</a:t>
            </a:r>
            <a:r>
              <a:rPr lang="en-US" altLang="en-US" sz="1800" dirty="0"/>
              <a:t>: Comment resolution on </a:t>
            </a:r>
            <a:r>
              <a:rPr lang="en-US" altLang="en-US" sz="1800" dirty="0" err="1"/>
              <a:t>TGba</a:t>
            </a:r>
            <a:r>
              <a:rPr lang="en-US" altLang="en-US" sz="1800" dirty="0"/>
              <a:t> Draft1.0</a:t>
            </a:r>
          </a:p>
          <a:p>
            <a:r>
              <a:rPr lang="en-US" altLang="en-US" sz="1800" dirty="0"/>
              <a:t>2019:</a:t>
            </a:r>
          </a:p>
          <a:p>
            <a:pPr lvl="1"/>
            <a:r>
              <a:rPr lang="en-US" altLang="en-US" sz="1800" b="1" dirty="0"/>
              <a:t>January</a:t>
            </a:r>
            <a:r>
              <a:rPr lang="en-US" altLang="en-US" sz="1800" dirty="0"/>
              <a:t>: </a:t>
            </a:r>
            <a:r>
              <a:rPr lang="en-US" altLang="en-US" sz="1800" dirty="0" err="1"/>
              <a:t>TGba</a:t>
            </a:r>
            <a:r>
              <a:rPr lang="en-US" altLang="en-US" sz="1800" dirty="0"/>
              <a:t> Draft 2.0</a:t>
            </a:r>
          </a:p>
          <a:p>
            <a:pPr lvl="1"/>
            <a:r>
              <a:rPr lang="en-US" altLang="en-US" sz="1800" b="1" dirty="0"/>
              <a:t>March</a:t>
            </a:r>
            <a:r>
              <a:rPr lang="en-US" altLang="en-US" sz="1800" dirty="0"/>
              <a:t>: Comment resolution on D2.0</a:t>
            </a:r>
          </a:p>
          <a:p>
            <a:pPr lvl="1"/>
            <a:r>
              <a:rPr lang="en-US" altLang="en-US" sz="1800" b="1" dirty="0"/>
              <a:t>May</a:t>
            </a:r>
            <a:r>
              <a:rPr lang="en-US" altLang="en-US" sz="1800" dirty="0"/>
              <a:t>: </a:t>
            </a:r>
            <a:r>
              <a:rPr lang="en-US" altLang="en-US" sz="1800" dirty="0" err="1"/>
              <a:t>TGba</a:t>
            </a:r>
            <a:r>
              <a:rPr lang="en-US" altLang="en-US" sz="1800" dirty="0"/>
              <a:t> Draft 3.0 – WG Recirculation LB</a:t>
            </a:r>
          </a:p>
          <a:p>
            <a:pPr lvl="1"/>
            <a:r>
              <a:rPr lang="en-US" altLang="en-US" sz="1800" b="1" dirty="0"/>
              <a:t>July</a:t>
            </a:r>
            <a:r>
              <a:rPr lang="en-US" altLang="en-US" sz="1800" dirty="0"/>
              <a:t>: Comment resolution on D3.0, MDR/MEC done</a:t>
            </a:r>
          </a:p>
          <a:p>
            <a:pPr lvl="1"/>
            <a:r>
              <a:rPr lang="en-US" altLang="en-US" sz="1800" b="1" dirty="0"/>
              <a:t>September</a:t>
            </a:r>
            <a:r>
              <a:rPr lang="en-US" altLang="en-US" sz="1800" dirty="0"/>
              <a:t>: </a:t>
            </a:r>
            <a:r>
              <a:rPr lang="en-US" altLang="en-US" sz="1800" dirty="0" err="1"/>
              <a:t>TGba</a:t>
            </a:r>
            <a:r>
              <a:rPr lang="en-US" altLang="en-US" sz="1800" dirty="0"/>
              <a:t> Draft 4.0, Formation of sponsor ballot pool</a:t>
            </a:r>
          </a:p>
          <a:p>
            <a:pPr lvl="1"/>
            <a:r>
              <a:rPr lang="en-US" altLang="en-US" sz="1800" b="1" dirty="0"/>
              <a:t>November</a:t>
            </a:r>
            <a:r>
              <a:rPr lang="en-US" altLang="en-US" sz="1800" dirty="0"/>
              <a:t>: </a:t>
            </a:r>
            <a:r>
              <a:rPr lang="en-US" altLang="en-US" sz="1800" dirty="0" err="1"/>
              <a:t>TGba</a:t>
            </a:r>
            <a:r>
              <a:rPr lang="en-US" altLang="en-US" sz="1800" dirty="0"/>
              <a:t> Draft 5.0, Sponsor 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26</a:t>
            </a:fld>
            <a:endParaRPr lang="en-US" altLang="en-US" sz="1200" b="0" dirty="0"/>
          </a:p>
        </p:txBody>
      </p:sp>
      <p:grpSp>
        <p:nvGrpSpPr>
          <p:cNvPr id="6" name="Group 5"/>
          <p:cNvGrpSpPr/>
          <p:nvPr/>
        </p:nvGrpSpPr>
        <p:grpSpPr>
          <a:xfrm>
            <a:off x="1752600" y="3962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27</a:t>
            </a:fld>
            <a:endParaRPr lang="en-US" altLang="en-US" sz="1200" b="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(Mondays, 1.5 hour each):</a:t>
            </a:r>
          </a:p>
          <a:p>
            <a:pPr marL="685800" lvl="2" indent="-342900">
              <a:defRPr/>
            </a:pPr>
            <a:r>
              <a:rPr lang="en-US" altLang="en-US" sz="2400" b="1" dirty="0" smtClean="0"/>
              <a:t>TBD, </a:t>
            </a:r>
            <a:r>
              <a:rPr lang="en-US" altLang="en-US" sz="2400" b="1" dirty="0"/>
              <a:t>10:00 ET</a:t>
            </a:r>
            <a:endParaRPr lang="en-US" altLang="en-US" sz="2400" b="1" baseline="30000" dirty="0"/>
          </a:p>
          <a:p>
            <a:pPr marL="685800" lvl="2" indent="-342900">
              <a:defRPr/>
            </a:pPr>
            <a:r>
              <a:rPr lang="en-US" altLang="en-US" sz="2400" b="1" dirty="0" smtClean="0"/>
              <a:t>TBD, </a:t>
            </a:r>
            <a:r>
              <a:rPr lang="en-US" altLang="en-US" sz="2400" b="1" dirty="0"/>
              <a:t>17:00 ET</a:t>
            </a:r>
            <a:endParaRPr lang="en-US" altLang="en-US" sz="2400" b="1" baseline="30000" dirty="0"/>
          </a:p>
          <a:p>
            <a:pPr marL="685800" lvl="2" indent="-342900">
              <a:defRPr/>
            </a:pPr>
            <a:r>
              <a:rPr lang="en-US" altLang="en-US" sz="2400" b="1" dirty="0" smtClean="0"/>
              <a:t>TBD, </a:t>
            </a:r>
            <a:r>
              <a:rPr lang="en-US" altLang="en-US" sz="2400" b="1" dirty="0"/>
              <a:t>23:00 ET</a:t>
            </a: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28</a:t>
            </a:fld>
            <a:endParaRPr lang="en-US" altLang="en-US" sz="1200" b="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29</a:t>
            </a:fld>
            <a:endParaRPr lang="en-US" altLang="en-US" sz="12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May 2019 session</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30</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31</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8582985"/>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D2.0 (LB237) and instruct the editor to generate P802.11ba D3.0</a:t>
            </a:r>
          </a:p>
          <a:p>
            <a:pPr>
              <a:defRPr/>
            </a:pPr>
            <a:endParaRPr lang="en-US" altLang="en-US" dirty="0" smtClean="0"/>
          </a:p>
          <a:p>
            <a:pPr>
              <a:defRPr/>
            </a:pPr>
            <a:r>
              <a:rPr lang="en-US" altLang="en-US" dirty="0" smtClean="0"/>
              <a:t>Approve WG </a:t>
            </a:r>
            <a:r>
              <a:rPr lang="en-US" altLang="en-US" dirty="0"/>
              <a:t>recirculation letter </a:t>
            </a:r>
            <a:r>
              <a:rPr lang="en-US" altLang="en-US" dirty="0" smtClean="0"/>
              <a:t>ballot</a:t>
            </a:r>
            <a:endParaRPr lang="en-US" altLang="en-US" dirty="0"/>
          </a:p>
          <a:p>
            <a:pPr>
              <a:defRPr/>
            </a:pPr>
            <a:endParaRPr lang="en-US" altLang="en-US" dirty="0" smtClean="0"/>
          </a:p>
          <a:p>
            <a:pPr>
              <a:defRPr/>
            </a:pPr>
            <a:r>
              <a:rPr lang="en-US" altLang="en-US" dirty="0" smtClean="0"/>
              <a:t>Review </a:t>
            </a:r>
            <a:r>
              <a:rPr lang="en-US" altLang="en-US" dirty="0"/>
              <a:t>TG timeline</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May 6: </a:t>
            </a:r>
          </a:p>
          <a:p>
            <a:pPr lvl="1">
              <a:defRPr/>
            </a:pPr>
            <a:r>
              <a:rPr lang="en-US" b="0" dirty="0" smtClean="0"/>
              <a:t>Received </a:t>
            </a:r>
            <a:r>
              <a:rPr lang="en-US" dirty="0" smtClean="0"/>
              <a:t>34 s</a:t>
            </a:r>
            <a:r>
              <a:rPr lang="en-US" b="0" dirty="0" smtClean="0"/>
              <a:t>ubmissions (updated on </a:t>
            </a:r>
            <a:r>
              <a:rPr lang="en-US" dirty="0" smtClean="0"/>
              <a:t>May 12</a:t>
            </a:r>
            <a:r>
              <a:rPr lang="en-US" b="0" dirty="0" smtClean="0"/>
              <a:t>)</a:t>
            </a:r>
          </a:p>
          <a:p>
            <a:pPr>
              <a:defRPr/>
            </a:pPr>
            <a:endParaRPr lang="en-US" dirty="0" smtClean="0"/>
          </a:p>
          <a:p>
            <a:pPr>
              <a:defRPr/>
            </a:pPr>
            <a:r>
              <a:rPr lang="en-US" dirty="0" smtClean="0"/>
              <a:t>Grouped submissions by topics</a:t>
            </a:r>
          </a:p>
          <a:p>
            <a:pPr lvl="1">
              <a:defRPr/>
            </a:pPr>
            <a:r>
              <a:rPr lang="en-US" dirty="0" smtClean="0"/>
              <a:t>PHY (~70 CIDs)</a:t>
            </a:r>
          </a:p>
          <a:p>
            <a:pPr lvl="1">
              <a:defRPr/>
            </a:pPr>
            <a:r>
              <a:rPr lang="en-US" dirty="0" smtClean="0"/>
              <a:t>MAC (~210 CIDs)</a:t>
            </a:r>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142081</TotalTime>
  <Words>2375</Words>
  <Application>Microsoft Office PowerPoint</Application>
  <PresentationFormat>Widescreen</PresentationFormat>
  <Paragraphs>667</Paragraphs>
  <Slides>31</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Monotype Sorts</vt:lpstr>
      <vt:lpstr>MS Gothic</vt:lpstr>
      <vt:lpstr>MS PGothic</vt:lpstr>
      <vt:lpstr>Arial</vt:lpstr>
      <vt:lpstr>Calibri</vt:lpstr>
      <vt:lpstr>Helvetica</vt:lpstr>
      <vt:lpstr>Times New Roman</vt:lpstr>
      <vt:lpstr>802-11-Submission</vt:lpstr>
      <vt:lpstr>Document</vt:lpstr>
      <vt:lpstr>May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 - CR</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March 2019 Meeting, Ad-hoc Meeting and Teleconference Calls</vt:lpstr>
      <vt:lpstr>Motion - Minutes</vt:lpstr>
      <vt:lpstr>Motion #2017</vt:lpstr>
      <vt:lpstr>Motion - WG Recirculation Ballot</vt:lpstr>
      <vt:lpstr>TGba Timeline </vt:lpstr>
      <vt:lpstr>Goal for May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5227</cp:revision>
  <cp:lastPrinted>2014-11-04T15:04:57Z</cp:lastPrinted>
  <dcterms:created xsi:type="dcterms:W3CDTF">2007-04-17T18:10:23Z</dcterms:created>
  <dcterms:modified xsi:type="dcterms:W3CDTF">2019-05-14T17:53:31Z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2019-05-14 17:53:30Z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