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69" r:id="rId2"/>
    <p:sldId id="278" r:id="rId3"/>
    <p:sldId id="632" r:id="rId4"/>
    <p:sldId id="716" r:id="rId5"/>
    <p:sldId id="665" r:id="rId6"/>
    <p:sldId id="666" r:id="rId7"/>
    <p:sldId id="667" r:id="rId8"/>
    <p:sldId id="668" r:id="rId9"/>
    <p:sldId id="669" r:id="rId10"/>
    <p:sldId id="670" r:id="rId11"/>
    <p:sldId id="629" r:id="rId12"/>
    <p:sldId id="710" r:id="rId13"/>
    <p:sldId id="711" r:id="rId14"/>
    <p:sldId id="647" r:id="rId15"/>
    <p:sldId id="677" r:id="rId16"/>
    <p:sldId id="721" r:id="rId17"/>
    <p:sldId id="713" r:id="rId18"/>
    <p:sldId id="714" r:id="rId19"/>
    <p:sldId id="722" r:id="rId20"/>
    <p:sldId id="720" r:id="rId21"/>
    <p:sldId id="684" r:id="rId22"/>
    <p:sldId id="707" r:id="rId23"/>
    <p:sldId id="590" r:id="rId24"/>
    <p:sldId id="516" r:id="rId25"/>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00CC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5" autoAdjust="0"/>
    <p:restoredTop sz="94041" autoAdjust="0"/>
  </p:normalViewPr>
  <p:slideViewPr>
    <p:cSldViewPr>
      <p:cViewPr>
        <p:scale>
          <a:sx n="60" d="100"/>
          <a:sy n="60" d="100"/>
        </p:scale>
        <p:origin x="686" y="-27"/>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802.11-19/0568r0</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2019</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802.11-19/0568r0</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May 2019</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802.11-19/0568r0</a:t>
            </a:r>
            <a:endParaRPr lang="en-US"/>
          </a:p>
        </p:txBody>
      </p:sp>
      <p:sp>
        <p:nvSpPr>
          <p:cNvPr id="5" name="Date Placeholder 4"/>
          <p:cNvSpPr>
            <a:spLocks noGrp="1"/>
          </p:cNvSpPr>
          <p:nvPr>
            <p:ph type="dt" idx="11"/>
          </p:nvPr>
        </p:nvSpPr>
        <p:spPr/>
        <p:txBody>
          <a:bodyPr/>
          <a:lstStyle/>
          <a:p>
            <a:pPr>
              <a:defRPr/>
            </a:pPr>
            <a:r>
              <a:rPr lang="en-US" smtClean="0"/>
              <a:t>May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13</a:t>
            </a:fld>
            <a:endParaRPr lang="en-US"/>
          </a:p>
        </p:txBody>
      </p:sp>
    </p:spTree>
    <p:extLst>
      <p:ext uri="{BB962C8B-B14F-4D97-AF65-F5344CB8AC3E}">
        <p14:creationId xmlns:p14="http://schemas.microsoft.com/office/powerpoint/2010/main" val="1835990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37315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586143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81063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722619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9698160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802.11-19/0568r0</a:t>
            </a:r>
            <a:endParaRPr lang="en-US"/>
          </a:p>
        </p:txBody>
      </p:sp>
      <p:sp>
        <p:nvSpPr>
          <p:cNvPr id="5" name="Date Placeholder 4"/>
          <p:cNvSpPr>
            <a:spLocks noGrp="1"/>
          </p:cNvSpPr>
          <p:nvPr>
            <p:ph type="dt" idx="11"/>
          </p:nvPr>
        </p:nvSpPr>
        <p:spPr/>
        <p:txBody>
          <a:bodyPr/>
          <a:lstStyle/>
          <a:p>
            <a:pPr>
              <a:defRPr/>
            </a:pPr>
            <a:r>
              <a:rPr lang="en-US" smtClean="0"/>
              <a:t>May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22</a:t>
            </a:fld>
            <a:endParaRPr lang="en-US"/>
          </a:p>
        </p:txBody>
      </p:sp>
    </p:spTree>
    <p:extLst>
      <p:ext uri="{BB962C8B-B14F-4D97-AF65-F5344CB8AC3E}">
        <p14:creationId xmlns:p14="http://schemas.microsoft.com/office/powerpoint/2010/main" val="2302624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23</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24</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261628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5</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10</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10</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802.11-19/0568r0</a:t>
            </a:r>
            <a:endParaRPr lang="en-US" sz="1400" smtClean="0"/>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May 2019</a:t>
            </a:r>
            <a:endParaRPr lang="en-US" sz="1400" smtClean="0"/>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May 2019</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a:t>
            </a:r>
            <a:r>
              <a:rPr lang="en-US" altLang="en-US" sz="1800" b="1" dirty="0" smtClean="0"/>
              <a:t>802.11-19/0568r0</a:t>
            </a:r>
            <a:endParaRPr lang="en-US" altLang="en-US" sz="1800" b="1" dirty="0" smtClean="0"/>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9/11-19-0575-00-000m-minutes-for-revmd-telecon-march-29-2019.docx"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9/11-19-0142-05-000m-revmd-wg-lb236-comments-for-editor-ad-hoc.xls" TargetMode="External"/><Relationship Id="rId7" Type="http://schemas.openxmlformats.org/officeDocument/2006/relationships/hyperlink" Target="https://mentor.ieee.org/802.11/dcn/19/11-19-0156-05-000m-lb236-revmd-phy-sec-comments.xlsx"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hyperlink" Target="https://mentor.ieee.org/802.11/dcn/17/11-17-0927-34-000m-revmd-mac-comments.xls" TargetMode="External"/><Relationship Id="rId5" Type="http://schemas.openxmlformats.org/officeDocument/2006/relationships/hyperlink" Target="NULL" TargetMode="External"/><Relationship Id="rId4" Type="http://schemas.openxmlformats.org/officeDocument/2006/relationships/hyperlink" Target="https://mentor.ieee.org/802.11/dcn/19/11-19-0143-09-000m-revmd-editor2-lb236-comments.xls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9/11-19-0336-02-000m-cids-2709-2710-2711.docx"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9/11-19-0156-07-000m-lb236-revmd-phy-sec-comments.xlsx"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9/11-19-0156-07-000m-lb236-revmd-phy-sec-comments.xlsx"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standards.ieee.org/develop/project/802.11.html" TargetMode="External"/><Relationship Id="rId5" Type="http://schemas.openxmlformats.org/officeDocument/2006/relationships/hyperlink" Target="https://mentor.ieee.org/802.11/dcn/18/11-18-0611-15-000m-revmd-wg-ballot-comments.xls" TargetMode="External"/><Relationship Id="rId4" Type="http://schemas.openxmlformats.org/officeDocument/2006/relationships/hyperlink" Target="https://mentor.ieee.org/802.11/dcn/17/11-17-0914-06-000m-revmd-wg-cc-comments.x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18/11-18-0616-00-000m-minutes-revmd-may-2018-warsaw.docx"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dirty="0" err="1" smtClean="0"/>
              <a:t>TGmd</a:t>
            </a:r>
            <a:r>
              <a:rPr lang="en-US" altLang="en-US" dirty="0" smtClean="0"/>
              <a:t> </a:t>
            </a:r>
            <a:r>
              <a:rPr lang="en-US" altLang="en-US" dirty="0" smtClean="0"/>
              <a:t>May </a:t>
            </a:r>
            <a:r>
              <a:rPr lang="en-US" altLang="en-US" dirty="0" smtClean="0"/>
              <a:t>2019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2019-04-05</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122"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10</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3303750506"/>
              </p:ext>
            </p:extLst>
          </p:nvPr>
        </p:nvGraphicFramePr>
        <p:xfrm>
          <a:off x="496962" y="1517057"/>
          <a:ext cx="7542138" cy="4577567"/>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dirty="0" smtClean="0"/>
                        <a:t>May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dirty="0" smtClean="0"/>
                        <a:t>March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March 2019 </a:t>
                      </a:r>
                      <a:endParaRPr lang="en-GB" sz="1400" b="1" dirty="0"/>
                    </a:p>
                  </a:txBody>
                  <a:tcPr/>
                </a:tc>
              </a:tr>
              <a:tr h="304254">
                <a:tc>
                  <a:txBody>
                    <a:bodyPr/>
                    <a:lstStyle/>
                    <a:p>
                      <a:r>
                        <a:rPr lang="en-US" sz="1400" b="1" dirty="0" smtClean="0"/>
                        <a:t>D4.0 WGLB Recirculation</a:t>
                      </a:r>
                      <a:endParaRPr lang="en-GB" sz="1400" b="1" dirty="0"/>
                    </a:p>
                  </a:txBody>
                  <a:tcPr/>
                </a:tc>
                <a:tc>
                  <a:txBody>
                    <a:bodyPr/>
                    <a:lstStyle/>
                    <a:p>
                      <a:r>
                        <a:rPr lang="en-US" sz="1400" b="1" dirty="0" smtClean="0"/>
                        <a:t>June/July 2019, EC approval to SB</a:t>
                      </a:r>
                      <a:endParaRPr lang="en-GB" sz="1400" b="1" dirty="0"/>
                    </a:p>
                  </a:txBody>
                  <a:tcPr/>
                </a:tc>
              </a:tr>
              <a:tr h="304254">
                <a:tc>
                  <a:txBody>
                    <a:bodyPr/>
                    <a:lstStyle/>
                    <a:p>
                      <a:r>
                        <a:rPr lang="en-US" sz="1400" b="1" dirty="0" smtClean="0"/>
                        <a:t>D 4.0 Unchanged Recirculation</a:t>
                      </a:r>
                      <a:endParaRPr lang="en-GB" sz="1400" b="1" dirty="0"/>
                    </a:p>
                  </a:txBody>
                  <a:tcPr/>
                </a:tc>
                <a:tc>
                  <a:txBody>
                    <a:bodyPr/>
                    <a:lstStyle/>
                    <a:p>
                      <a:r>
                        <a:rPr lang="en-US" sz="1400" b="1" baseline="0" dirty="0" smtClean="0"/>
                        <a:t>May/July 2019</a:t>
                      </a:r>
                      <a:endParaRPr lang="en-GB" sz="1400" b="1" dirty="0"/>
                    </a:p>
                  </a:txBody>
                  <a:tcPr/>
                </a:tc>
              </a:tr>
              <a:tr h="304254">
                <a:tc>
                  <a:txBody>
                    <a:bodyPr/>
                    <a:lstStyle/>
                    <a:p>
                      <a:r>
                        <a:rPr lang="en-US" sz="1400" b="1" dirty="0" smtClean="0"/>
                        <a:t>Initial Sponsor Ballot (D4.0)</a:t>
                      </a:r>
                      <a:endParaRPr lang="en-GB" sz="1400" b="1" dirty="0"/>
                    </a:p>
                  </a:txBody>
                  <a:tcPr/>
                </a:tc>
                <a:tc>
                  <a:txBody>
                    <a:bodyPr/>
                    <a:lstStyle/>
                    <a:p>
                      <a:r>
                        <a:rPr lang="en-US" sz="1400" b="1" dirty="0" smtClean="0"/>
                        <a:t>June/August 2019</a:t>
                      </a:r>
                      <a:endParaRPr lang="en-GB" sz="1400" b="1" dirty="0"/>
                    </a:p>
                  </a:txBody>
                  <a:tcPr/>
                </a:tc>
              </a:tr>
              <a:tr h="380318">
                <a:tc>
                  <a:txBody>
                    <a:bodyPr/>
                    <a:lstStyle/>
                    <a:p>
                      <a:r>
                        <a:rPr lang="en-US" sz="1400" b="1" dirty="0" smtClean="0"/>
                        <a:t>Recirculation Sponsor Ballot (D5.0)</a:t>
                      </a:r>
                      <a:endParaRPr lang="en-GB" sz="1400" b="1" dirty="0"/>
                    </a:p>
                  </a:txBody>
                  <a:tcPr/>
                </a:tc>
                <a:tc>
                  <a:txBody>
                    <a:bodyPr/>
                    <a:lstStyle/>
                    <a:p>
                      <a:r>
                        <a:rPr lang="en-US" sz="1400" b="1" dirty="0" smtClean="0"/>
                        <a:t>Sept/November 2019</a:t>
                      </a:r>
                      <a:endParaRPr lang="en-GB" sz="1400" b="1" dirty="0"/>
                    </a:p>
                  </a:txBody>
                  <a:tcPr/>
                </a:tc>
              </a:tr>
              <a:tr h="517232">
                <a:tc>
                  <a:txBody>
                    <a:bodyPr/>
                    <a:lstStyle/>
                    <a:p>
                      <a:r>
                        <a:rPr lang="en-US" sz="1400" b="1" dirty="0" smtClean="0"/>
                        <a:t>Recirculation Sponsor Ballot (D6.0) (D6.0) unchanged/ Potential need for D7.0</a:t>
                      </a:r>
                      <a:endParaRPr lang="en-GB" sz="1400" b="1" dirty="0"/>
                    </a:p>
                  </a:txBody>
                  <a:tcPr/>
                </a:tc>
                <a:tc>
                  <a:txBody>
                    <a:bodyPr/>
                    <a:lstStyle/>
                    <a:p>
                      <a:r>
                        <a:rPr lang="en-US" sz="1400" b="1" dirty="0" smtClean="0"/>
                        <a:t>Nov 19/January/Feb 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Nov 19/Feb 2020/March (EC </a:t>
                      </a:r>
                      <a:r>
                        <a:rPr lang="en-US" sz="1400" b="1" dirty="0" err="1" smtClean="0"/>
                        <a:t>telecon</a:t>
                      </a:r>
                      <a:r>
                        <a:rPr lang="en-US" sz="1400" b="1" dirty="0" smtClean="0"/>
                        <a:t> ok?)</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Jan-March/May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5</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7" name="Rectangle 16"/>
          <p:cNvSpPr/>
          <p:nvPr/>
        </p:nvSpPr>
        <p:spPr bwMode="auto">
          <a:xfrm>
            <a:off x="7162800" y="3549682"/>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2</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8" name="Rectangle 17"/>
          <p:cNvSpPr/>
          <p:nvPr/>
        </p:nvSpPr>
        <p:spPr bwMode="auto">
          <a:xfrm>
            <a:off x="7162800" y="4332057"/>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3</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9" name="Rectangle 18"/>
          <p:cNvSpPr/>
          <p:nvPr/>
        </p:nvSpPr>
        <p:spPr bwMode="auto">
          <a:xfrm>
            <a:off x="7176378" y="490854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2</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176378" y="5544313"/>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Need 2020 SASB dates to refine</a:t>
            </a:r>
            <a:endParaRPr kumimoji="0" lang="en-GB" sz="1200" b="0" i="0" u="none" strike="noStrike" cap="none" normalizeH="0" baseline="0" dirty="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September 2018</a:t>
            </a:r>
            <a:r>
              <a:rPr lang="en-US" dirty="0"/>
              <a:t/>
            </a:r>
            <a:br>
              <a:rPr lang="en-US" dirty="0"/>
            </a:br>
            <a:endParaRPr lang="en-US" dirty="0"/>
          </a:p>
        </p:txBody>
      </p:sp>
      <p:sp>
        <p:nvSpPr>
          <p:cNvPr id="3" name="Content Placeholder 2"/>
          <p:cNvSpPr>
            <a:spLocks noGrp="1"/>
          </p:cNvSpPr>
          <p:nvPr>
            <p:ph idx="1"/>
          </p:nvPr>
        </p:nvSpPr>
        <p:spPr>
          <a:xfrm>
            <a:off x="1943100" y="1828800"/>
            <a:ext cx="8382000" cy="3276600"/>
          </a:xfrm>
        </p:spPr>
        <p:txBody>
          <a:bodyPr/>
          <a:lstStyle/>
          <a:p>
            <a:pPr>
              <a:lnSpc>
                <a:spcPct val="80000"/>
              </a:lnSpc>
            </a:pPr>
            <a:r>
              <a:rPr lang="en-US" altLang="en-US" dirty="0"/>
              <a:t>January 2018 – Initial WGLB</a:t>
            </a:r>
          </a:p>
          <a:p>
            <a:pPr>
              <a:lnSpc>
                <a:spcPct val="80000"/>
              </a:lnSpc>
            </a:pPr>
            <a:r>
              <a:rPr lang="en-US" altLang="en-US" u="sng" dirty="0" smtClean="0"/>
              <a:t>November </a:t>
            </a:r>
            <a:r>
              <a:rPr lang="en-US" altLang="en-US" u="sng" dirty="0"/>
              <a:t>2018 </a:t>
            </a:r>
            <a:r>
              <a:rPr lang="en-US" altLang="en-US" dirty="0"/>
              <a:t>–D2.0 WGLB Recirculation LB </a:t>
            </a:r>
            <a:r>
              <a:rPr lang="en-US" altLang="en-US" dirty="0" smtClean="0"/>
              <a:t>(was Sept)</a:t>
            </a:r>
            <a:endParaRPr lang="en-US" altLang="en-US" dirty="0"/>
          </a:p>
          <a:p>
            <a:pPr>
              <a:lnSpc>
                <a:spcPct val="80000"/>
              </a:lnSpc>
            </a:pPr>
            <a:r>
              <a:rPr lang="en-US" altLang="en-US" u="sng" dirty="0" smtClean="0"/>
              <a:t>March </a:t>
            </a:r>
            <a:r>
              <a:rPr lang="en-US" altLang="en-US" u="sng" dirty="0"/>
              <a:t>2019 </a:t>
            </a:r>
            <a:r>
              <a:rPr lang="en-US" altLang="en-US" dirty="0"/>
              <a:t>– Form SB </a:t>
            </a:r>
            <a:r>
              <a:rPr lang="en-US" altLang="en-US" dirty="0" smtClean="0"/>
              <a:t>Pool (was Feb)</a:t>
            </a:r>
            <a:endParaRPr lang="en-US" altLang="en-US" dirty="0"/>
          </a:p>
          <a:p>
            <a:pPr>
              <a:lnSpc>
                <a:spcPct val="80000"/>
              </a:lnSpc>
            </a:pPr>
            <a:r>
              <a:rPr lang="en-US" altLang="en-US" dirty="0"/>
              <a:t>March 2019 – MEC/MDR done</a:t>
            </a:r>
          </a:p>
          <a:p>
            <a:pPr>
              <a:lnSpc>
                <a:spcPct val="80000"/>
              </a:lnSpc>
            </a:pPr>
            <a:r>
              <a:rPr lang="en-US" altLang="en-US" u="sng" dirty="0" smtClean="0"/>
              <a:t>August </a:t>
            </a:r>
            <a:r>
              <a:rPr lang="en-US" altLang="en-US" u="sng" dirty="0"/>
              <a:t>2019 </a:t>
            </a:r>
            <a:r>
              <a:rPr lang="en-US" altLang="en-US" dirty="0"/>
              <a:t>– Initial SB </a:t>
            </a:r>
            <a:r>
              <a:rPr lang="en-US" altLang="en-US" dirty="0" smtClean="0"/>
              <a:t>(was April)</a:t>
            </a:r>
            <a:endParaRPr lang="en-US" altLang="en-US" dirty="0"/>
          </a:p>
          <a:p>
            <a:pPr>
              <a:lnSpc>
                <a:spcPct val="80000"/>
              </a:lnSpc>
            </a:pPr>
            <a:r>
              <a:rPr lang="en-US" altLang="en-US" u="sng" dirty="0" smtClean="0"/>
              <a:t>November </a:t>
            </a:r>
            <a:r>
              <a:rPr lang="en-US" altLang="en-US" u="sng" dirty="0"/>
              <a:t>2019 </a:t>
            </a:r>
            <a:r>
              <a:rPr lang="en-US" altLang="en-US" dirty="0"/>
              <a:t>– Recirculation </a:t>
            </a:r>
            <a:r>
              <a:rPr lang="en-US" altLang="en-US" dirty="0" smtClean="0"/>
              <a:t>SB (was Oct)</a:t>
            </a:r>
            <a:endParaRPr lang="en-US" altLang="en-US" dirty="0"/>
          </a:p>
          <a:p>
            <a:pPr>
              <a:lnSpc>
                <a:spcPct val="80000"/>
              </a:lnSpc>
            </a:pPr>
            <a:r>
              <a:rPr lang="en-US" altLang="en-US" u="sng" dirty="0" smtClean="0"/>
              <a:t>March </a:t>
            </a:r>
            <a:r>
              <a:rPr lang="en-US" altLang="en-US" u="sng" dirty="0"/>
              <a:t>2020 </a:t>
            </a:r>
            <a:r>
              <a:rPr lang="en-US" altLang="en-US" dirty="0"/>
              <a:t>– Final WG/EC </a:t>
            </a:r>
            <a:r>
              <a:rPr lang="en-US" altLang="en-US" dirty="0" smtClean="0"/>
              <a:t>approval (was July 2020)</a:t>
            </a:r>
            <a:endParaRPr lang="en-US" altLang="en-US" dirty="0"/>
          </a:p>
          <a:p>
            <a:pPr>
              <a:lnSpc>
                <a:spcPct val="80000"/>
              </a:lnSpc>
            </a:pPr>
            <a:r>
              <a:rPr lang="en-US" altLang="en-US" u="sng" dirty="0" smtClean="0"/>
              <a:t>May </a:t>
            </a:r>
            <a:r>
              <a:rPr lang="en-US" altLang="en-US" u="sng" dirty="0"/>
              <a:t>2020 </a:t>
            </a:r>
            <a:r>
              <a:rPr lang="en-US" altLang="en-US" dirty="0"/>
              <a:t>– </a:t>
            </a:r>
            <a:r>
              <a:rPr lang="en-US" altLang="en-US" dirty="0" err="1"/>
              <a:t>Revcom</a:t>
            </a:r>
            <a:r>
              <a:rPr lang="en-US" altLang="en-US" dirty="0"/>
              <a:t>/SASB </a:t>
            </a:r>
            <a:r>
              <a:rPr lang="en-US" altLang="en-US" dirty="0" smtClean="0"/>
              <a:t>approval (was Sept 2020)</a:t>
            </a:r>
            <a:endParaRPr lang="en-US" altLang="en-US" dirty="0"/>
          </a:p>
        </p:txBody>
      </p:sp>
      <p:sp>
        <p:nvSpPr>
          <p:cNvPr id="4" name="Date Placeholder 3"/>
          <p:cNvSpPr>
            <a:spLocks noGrp="1"/>
          </p:cNvSpPr>
          <p:nvPr>
            <p:ph type="dt" sz="half" idx="10"/>
          </p:nvPr>
        </p:nvSpPr>
        <p:spPr/>
        <p:txBody>
          <a:bodyPr/>
          <a:lstStyle/>
          <a:p>
            <a:pPr>
              <a:defRPr/>
            </a:pPr>
            <a:r>
              <a:rPr lang="en-US" smtClean="0"/>
              <a:t>May 2019</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13</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LB236 on P802.11REVmd D2.0 passed with 92% approval, 723 comments</a:t>
            </a:r>
          </a:p>
          <a:p>
            <a:pPr lvl="1">
              <a:lnSpc>
                <a:spcPct val="90000"/>
              </a:lnSpc>
            </a:pPr>
            <a:r>
              <a:rPr lang="en-US" altLang="zh-CN" dirty="0" smtClean="0"/>
              <a:t>D2.0 incorporates all approved amendments</a:t>
            </a:r>
          </a:p>
          <a:p>
            <a:pPr>
              <a:lnSpc>
                <a:spcPct val="90000"/>
              </a:lnSpc>
            </a:pPr>
            <a:r>
              <a:rPr lang="en-US" altLang="zh-CN" dirty="0" smtClean="0"/>
              <a:t>Since </a:t>
            </a:r>
            <a:r>
              <a:rPr lang="en-US" altLang="zh-CN" dirty="0" smtClean="0"/>
              <a:t>March</a:t>
            </a:r>
            <a:r>
              <a:rPr lang="en-US" altLang="zh-CN" dirty="0" smtClean="0"/>
              <a:t> </a:t>
            </a:r>
            <a:r>
              <a:rPr lang="en-US" altLang="zh-CN" dirty="0" smtClean="0"/>
              <a:t>2019 meeting</a:t>
            </a:r>
            <a:endParaRPr lang="en-US" altLang="zh-CN" dirty="0"/>
          </a:p>
          <a:p>
            <a:pPr lvl="1">
              <a:lnSpc>
                <a:spcPct val="90000"/>
              </a:lnSpc>
            </a:pPr>
            <a:r>
              <a:rPr lang="en-US" altLang="zh-CN" dirty="0" smtClean="0"/>
              <a:t>Teleconferences held to continue comment </a:t>
            </a:r>
            <a:r>
              <a:rPr lang="en-US" altLang="zh-CN" dirty="0" smtClean="0"/>
              <a:t>resolution</a:t>
            </a:r>
          </a:p>
          <a:p>
            <a:pPr lvl="1">
              <a:lnSpc>
                <a:spcPct val="90000"/>
              </a:lnSpc>
            </a:pPr>
            <a:r>
              <a:rPr lang="en-US" altLang="zh-CN" dirty="0" smtClean="0"/>
              <a:t>Ad-hoc meeting held April 2-3-4 to continue comment resolution</a:t>
            </a:r>
            <a:endParaRPr lang="en-US" altLang="zh-CN" dirty="0"/>
          </a:p>
          <a:p>
            <a:pPr>
              <a:lnSpc>
                <a:spcPct val="90000"/>
              </a:lnSpc>
            </a:pPr>
            <a:r>
              <a:rPr lang="en-US" altLang="zh-CN" dirty="0" smtClean="0"/>
              <a:t>May </a:t>
            </a:r>
            <a:r>
              <a:rPr lang="en-US" altLang="zh-CN" dirty="0" smtClean="0"/>
              <a:t>2019 </a:t>
            </a:r>
            <a:r>
              <a:rPr lang="en-US" altLang="zh-CN" dirty="0"/>
              <a:t>meeting goals </a:t>
            </a:r>
            <a:r>
              <a:rPr lang="en-US" altLang="zh-CN" dirty="0" smtClean="0"/>
              <a:t>(6 </a:t>
            </a:r>
            <a:r>
              <a:rPr lang="en-US" altLang="zh-CN" dirty="0"/>
              <a:t>timeslots):</a:t>
            </a:r>
          </a:p>
          <a:p>
            <a:pPr lvl="1">
              <a:lnSpc>
                <a:spcPct val="90000"/>
              </a:lnSpc>
            </a:pPr>
            <a:r>
              <a:rPr lang="en-US" dirty="0" smtClean="0">
                <a:cs typeface="Arial" panose="020B0604020202020204" pitchFamily="34" charset="0"/>
                <a:sym typeface="Wingdings" panose="05000000000000000000" pitchFamily="2" charset="2"/>
              </a:rPr>
              <a:t>Continue LB236 comment </a:t>
            </a:r>
            <a:r>
              <a:rPr lang="en-US" dirty="0" smtClean="0">
                <a:cs typeface="Arial" panose="020B0604020202020204" pitchFamily="34" charset="0"/>
                <a:sym typeface="Wingdings" panose="05000000000000000000" pitchFamily="2" charset="2"/>
              </a:rPr>
              <a:t>resolution</a:t>
            </a:r>
          </a:p>
          <a:p>
            <a:pPr lvl="1">
              <a:lnSpc>
                <a:spcPct val="90000"/>
              </a:lnSpc>
            </a:pPr>
            <a:r>
              <a:rPr lang="en-US" altLang="zh-CN" dirty="0" smtClean="0">
                <a:cs typeface="Arial" panose="020B0604020202020204" pitchFamily="34" charset="0"/>
                <a:sym typeface="Wingdings" panose="05000000000000000000" pitchFamily="2" charset="2"/>
              </a:rPr>
              <a:t>Possible WGLB recirculation on D3.0</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smtClean="0">
                <a:cs typeface="Arial" panose="020B0604020202020204" pitchFamily="34" charset="0"/>
                <a:sym typeface="Wingdings" panose="05000000000000000000" pitchFamily="2" charset="2"/>
              </a:rPr>
              <a:t>Plans for </a:t>
            </a:r>
            <a:r>
              <a:rPr lang="en-US" altLang="zh-CN" dirty="0" smtClean="0">
                <a:cs typeface="Arial" panose="020B0604020202020204" pitchFamily="34" charset="0"/>
                <a:sym typeface="Wingdings" panose="05000000000000000000" pitchFamily="2" charset="2"/>
              </a:rPr>
              <a:t>May </a:t>
            </a:r>
            <a:r>
              <a:rPr lang="en-US" altLang="zh-CN" dirty="0" smtClean="0">
                <a:cs typeface="Arial" panose="020B0604020202020204" pitchFamily="34" charset="0"/>
                <a:sym typeface="Wingdings" panose="05000000000000000000" pitchFamily="2" charset="2"/>
              </a:rPr>
              <a:t>– </a:t>
            </a:r>
            <a:r>
              <a:rPr lang="en-US" altLang="zh-CN" dirty="0" smtClean="0">
                <a:cs typeface="Arial" panose="020B0604020202020204" pitchFamily="34" charset="0"/>
                <a:sym typeface="Wingdings" panose="05000000000000000000" pitchFamily="2" charset="2"/>
              </a:rPr>
              <a:t>July</a:t>
            </a:r>
            <a:r>
              <a:rPr lang="en-US" altLang="zh-CN" dirty="0" smtClean="0">
                <a:cs typeface="Arial" panose="020B0604020202020204" pitchFamily="34" charset="0"/>
                <a:sym typeface="Wingdings" panose="05000000000000000000" pitchFamily="2" charset="2"/>
              </a:rPr>
              <a:t> </a:t>
            </a:r>
            <a:r>
              <a:rPr lang="en-US" altLang="zh-CN" dirty="0" smtClean="0">
                <a:cs typeface="Arial" panose="020B0604020202020204" pitchFamily="34" charset="0"/>
                <a:sym typeface="Wingdings" panose="05000000000000000000" pitchFamily="2" charset="2"/>
              </a:rPr>
              <a:t>2019: Comment resolution</a:t>
            </a:r>
          </a:p>
          <a:p>
            <a:pPr lvl="1">
              <a:lnSpc>
                <a:spcPct val="90000"/>
              </a:lnSpc>
            </a:pPr>
            <a:r>
              <a:rPr lang="en-US" altLang="zh-CN" dirty="0" smtClean="0">
                <a:cs typeface="Arial" panose="020B0604020202020204" pitchFamily="34" charset="0"/>
                <a:sym typeface="Wingdings" panose="05000000000000000000" pitchFamily="2" charset="2"/>
              </a:rPr>
              <a:t>Agenda</a:t>
            </a:r>
            <a:r>
              <a:rPr lang="en-US" altLang="zh-CN" dirty="0">
                <a:cs typeface="Arial" panose="020B0604020202020204" pitchFamily="34" charset="0"/>
                <a:sym typeface="Wingdings" panose="05000000000000000000" pitchFamily="2" charset="2"/>
              </a:rPr>
              <a:t>: </a:t>
            </a:r>
            <a:r>
              <a:rPr lang="en-US" altLang="zh-CN" dirty="0" smtClean="0">
                <a:cs typeface="Arial" panose="020B0604020202020204" pitchFamily="34" charset="0"/>
                <a:sym typeface="Wingdings" panose="05000000000000000000" pitchFamily="2" charset="2"/>
              </a:rPr>
              <a:t>11-19-0568</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15</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March</a:t>
            </a:r>
            <a:r>
              <a:rPr lang="en-US" altLang="en-US" dirty="0" smtClean="0"/>
              <a:t> </a:t>
            </a:r>
            <a:r>
              <a:rPr lang="en-US" altLang="en-US" dirty="0" smtClean="0"/>
              <a:t>2019 </a:t>
            </a:r>
            <a:r>
              <a:rPr lang="en-US" altLang="en-US" dirty="0"/>
              <a:t>meeting</a:t>
            </a:r>
            <a:r>
              <a:rPr lang="en-US" altLang="en-US" dirty="0" smtClean="0"/>
              <a:t>: </a:t>
            </a:r>
            <a:r>
              <a:rPr lang="en-US" altLang="en-US" dirty="0" smtClean="0"/>
              <a:t>11-19-251</a:t>
            </a:r>
            <a:endParaRPr lang="en-US" altLang="en-US" dirty="0" smtClean="0"/>
          </a:p>
          <a:p>
            <a:pPr lvl="1">
              <a:lnSpc>
                <a:spcPct val="80000"/>
              </a:lnSpc>
            </a:pPr>
            <a:r>
              <a:rPr lang="en-US" altLang="en-US" dirty="0" smtClean="0"/>
              <a:t>Teleconference </a:t>
            </a:r>
            <a:r>
              <a:rPr lang="en-US" altLang="en-US" dirty="0"/>
              <a:t>minutes: </a:t>
            </a:r>
            <a:r>
              <a:rPr lang="en-US" altLang="en-US" dirty="0">
                <a:hlinkClick r:id="rId3"/>
              </a:rPr>
              <a:t>https://</a:t>
            </a:r>
            <a:r>
              <a:rPr lang="en-US" altLang="en-US" dirty="0" smtClean="0">
                <a:hlinkClick r:id="rId3"/>
              </a:rPr>
              <a:t>mentor.ieee.org/802.11/dcn/19/11-19-0575-00-000m-minutes-for-revmd-telecon-march-29-2019.docx</a:t>
            </a:r>
            <a:r>
              <a:rPr lang="en-US" altLang="en-US" dirty="0" smtClean="0"/>
              <a:t>  and 11-19-611</a:t>
            </a:r>
            <a:r>
              <a:rPr lang="en-US" altLang="en-US" dirty="0" smtClean="0"/>
              <a:t/>
            </a:r>
            <a:br>
              <a:rPr lang="en-US" altLang="en-US" dirty="0" smtClean="0"/>
            </a:br>
            <a:endParaRPr lang="en-US" altLang="en-US" sz="24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p>
          <a:p>
            <a:pPr>
              <a:lnSpc>
                <a:spcPct val="80000"/>
              </a:lnSpc>
            </a:pPr>
            <a:r>
              <a:rPr lang="en-US" altLang="en-US" dirty="0" smtClean="0"/>
              <a:t>Result: </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a:t>
            </a:r>
            <a:r>
              <a:rPr lang="en-US" altLang="en-US" dirty="0" smtClean="0"/>
              <a:t> 105 – </a:t>
            </a:r>
            <a:r>
              <a:rPr lang="en-US" altLang="en-US" dirty="0" smtClean="0"/>
              <a:t>March</a:t>
            </a:r>
            <a:r>
              <a:rPr lang="en-US" altLang="en-US" dirty="0" smtClean="0"/>
              <a:t> </a:t>
            </a:r>
            <a:r>
              <a:rPr lang="en-US" altLang="en-US" dirty="0" smtClean="0"/>
              <a:t>– </a:t>
            </a:r>
            <a:r>
              <a:rPr lang="en-US" altLang="en-US" dirty="0" smtClean="0"/>
              <a:t>May telecom &amp; ad-hoc </a:t>
            </a:r>
            <a:r>
              <a:rPr lang="en-US" altLang="en-US" dirty="0" smtClean="0"/>
              <a:t>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“Motion-EDITOR-I</a:t>
            </a:r>
            <a:r>
              <a:rPr lang="en-US" altLang="en-US" sz="1800" dirty="0"/>
              <a:t>” “</a:t>
            </a:r>
            <a:r>
              <a:rPr lang="en-US" altLang="en-US" sz="1800" dirty="0" smtClean="0"/>
              <a:t>Motion-EDITOR-J” , </a:t>
            </a:r>
            <a:r>
              <a:rPr lang="en-US" altLang="en-US" sz="1800" dirty="0"/>
              <a:t>“</a:t>
            </a:r>
            <a:r>
              <a:rPr lang="en-US" altLang="en-US" sz="1800" dirty="0" smtClean="0"/>
              <a:t>Motion-EDITOR-K” tabs in </a:t>
            </a:r>
            <a:r>
              <a:rPr lang="en-US" altLang="en-US" sz="1800" dirty="0">
                <a:hlinkClick r:id="rId3"/>
              </a:rPr>
              <a:t>https://</a:t>
            </a:r>
            <a:r>
              <a:rPr lang="en-US" altLang="en-US" sz="1800" dirty="0" smtClean="0">
                <a:hlinkClick r:id="rId3"/>
              </a:rPr>
              <a:t>mentor.ieee.org/802.11/dcn/19/11-19-0142-05-000m-revmd-wg-lb236-comments-for-editor-ad-hoc.xls</a:t>
            </a:r>
            <a:r>
              <a:rPr lang="en-US" altLang="en-US" sz="1800" dirty="0" smtClean="0"/>
              <a:t>   except for CIDs 2587 and 2647</a:t>
            </a:r>
          </a:p>
          <a:p>
            <a:pPr lvl="1">
              <a:lnSpc>
                <a:spcPct val="80000"/>
              </a:lnSpc>
            </a:pPr>
            <a:r>
              <a:rPr lang="en-US" altLang="en-US" sz="1800" dirty="0" smtClean="0"/>
              <a:t>“Motion G” and “Motion H” tabs </a:t>
            </a:r>
            <a:r>
              <a:rPr lang="en-US" altLang="en-US" sz="1800" dirty="0"/>
              <a:t>in </a:t>
            </a:r>
            <a:r>
              <a:rPr lang="en-US" altLang="en-US" sz="1800" dirty="0">
                <a:hlinkClick r:id="rId4"/>
              </a:rPr>
              <a:t>https://</a:t>
            </a:r>
            <a:r>
              <a:rPr lang="en-US" altLang="en-US" sz="1800" dirty="0" smtClean="0">
                <a:hlinkClick r:id="rId4"/>
              </a:rPr>
              <a:t>mentor.ieee.org/802.11/dcn/19/11-19-0143-09-000m-revmd-editor2-lb236-comments.xlsx</a:t>
            </a:r>
            <a:r>
              <a:rPr lang="en-US" altLang="en-US" sz="1800" dirty="0" smtClean="0"/>
              <a:t> </a:t>
            </a:r>
          </a:p>
          <a:p>
            <a:pPr lvl="1">
              <a:lnSpc>
                <a:spcPct val="80000"/>
              </a:lnSpc>
            </a:pPr>
            <a:r>
              <a:rPr lang="en-US" altLang="en-US" sz="1800" dirty="0" smtClean="0"/>
              <a:t>“</a:t>
            </a:r>
            <a:r>
              <a:rPr lang="en-US" altLang="en-US" sz="1800" dirty="0"/>
              <a:t>Motion </a:t>
            </a:r>
            <a:r>
              <a:rPr lang="en-US" altLang="en-US" sz="1800" dirty="0" smtClean="0"/>
              <a:t>MAC-Y” and “Motion MAC-Z” tabs </a:t>
            </a:r>
            <a:r>
              <a:rPr lang="en-US" altLang="en-US" sz="1800" dirty="0"/>
              <a:t>in </a:t>
            </a:r>
            <a:r>
              <a:rPr lang="en-US" altLang="en-US" sz="1800" dirty="0" smtClean="0">
                <a:hlinkClick r:id="rId5" invalidUrl="https:///"/>
              </a:rPr>
              <a:t>https://</a:t>
            </a:r>
            <a:r>
              <a:rPr lang="en-US" altLang="en-US" sz="1800" dirty="0" smtClean="0">
                <a:hlinkClick r:id="rId6"/>
              </a:rPr>
              <a:t>mentor.ieee.org/802.11/dcn/17/11-17-0927-34-000m-revmd-mac-comments.xls </a:t>
            </a:r>
            <a:endParaRPr lang="en-US" altLang="en-US" sz="1800" dirty="0" smtClean="0"/>
          </a:p>
          <a:p>
            <a:pPr lvl="1">
              <a:lnSpc>
                <a:spcPct val="80000"/>
              </a:lnSpc>
            </a:pPr>
            <a:r>
              <a:rPr lang="en-US" altLang="en-US" sz="1800" dirty="0" smtClean="0"/>
              <a:t>“PHY Motion A”, </a:t>
            </a:r>
            <a:r>
              <a:rPr lang="en-US" altLang="en-US" sz="1800" dirty="0"/>
              <a:t>“PHY Motion </a:t>
            </a:r>
            <a:r>
              <a:rPr lang="en-US" altLang="en-US" sz="1800" dirty="0" smtClean="0"/>
              <a:t>B” and “PHY Motion C” tabs </a:t>
            </a:r>
            <a:r>
              <a:rPr lang="en-US" altLang="en-US" sz="1800" dirty="0"/>
              <a:t>in </a:t>
            </a:r>
            <a:r>
              <a:rPr lang="en-US" altLang="en-US" sz="1800" dirty="0" smtClean="0">
                <a:hlinkClick r:id="rId7"/>
              </a:rPr>
              <a:t>https://mentor.ieee.org/802.11/dcn/19/11-19-0156-05-000m-lb236-revmd-phy-sec-comments.xlsx</a:t>
            </a:r>
            <a:r>
              <a:rPr lang="en-US" altLang="en-US" sz="1800" dirty="0" smtClean="0"/>
              <a:t> except for CIDs 2185, 2183</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a:t>
            </a:r>
            <a:r>
              <a:rPr lang="en-US" altLang="en-US" sz="2000" dirty="0" smtClean="0"/>
              <a:t>: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2" name="Rectangle 1"/>
          <p:cNvSpPr/>
          <p:nvPr/>
        </p:nvSpPr>
        <p:spPr>
          <a:xfrm rot="19093098">
            <a:off x="2781635" y="2967335"/>
            <a:ext cx="6628739"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Update tabs and links</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24791245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a:t>
            </a:r>
            <a:r>
              <a:rPr lang="en-US" altLang="en-US" dirty="0" smtClean="0"/>
              <a:t> </a:t>
            </a:r>
            <a:r>
              <a:rPr lang="en-US" altLang="en-US" dirty="0" smtClean="0"/>
              <a:t>– </a:t>
            </a:r>
            <a:r>
              <a:rPr lang="en-US" altLang="en-US" dirty="0" smtClean="0"/>
              <a:t>Additional PHY edits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Incorporate the </a:t>
            </a:r>
            <a:r>
              <a:rPr lang="en-US" altLang="en-US" dirty="0"/>
              <a:t>changes </a:t>
            </a:r>
            <a:r>
              <a:rPr lang="en-US" altLang="en-US" dirty="0" smtClean="0"/>
              <a:t>indicated under the heading “</a:t>
            </a:r>
            <a:r>
              <a:rPr lang="en-GB" u="sng" dirty="0" err="1"/>
              <a:t>Additonal</a:t>
            </a:r>
            <a:r>
              <a:rPr lang="en-GB" u="sng" dirty="0"/>
              <a:t> </a:t>
            </a:r>
            <a:r>
              <a:rPr lang="en-GB" u="sng" dirty="0" smtClean="0"/>
              <a:t>changes”</a:t>
            </a:r>
            <a:r>
              <a:rPr lang="en-GB" u="sng" dirty="0"/>
              <a:t> </a:t>
            </a:r>
            <a:r>
              <a:rPr lang="en-US" altLang="en-US" dirty="0" smtClean="0"/>
              <a:t>in  </a:t>
            </a:r>
            <a:r>
              <a:rPr lang="en-US" altLang="en-US" dirty="0">
                <a:hlinkClick r:id="rId3"/>
              </a:rPr>
              <a:t>https://</a:t>
            </a:r>
            <a:r>
              <a:rPr lang="en-US" altLang="en-US" dirty="0" smtClean="0">
                <a:hlinkClick r:id="rId3"/>
              </a:rPr>
              <a:t>mentor.ieee.org/802.11/dcn/19/11-19-0336-02-000m-cids-2709-2710-2711.docx</a:t>
            </a:r>
            <a:r>
              <a:rPr lang="en-US" altLang="en-US" dirty="0" smtClean="0"/>
              <a:t> </a:t>
            </a:r>
            <a:r>
              <a:rPr lang="en-US" altLang="en-US" dirty="0" smtClean="0"/>
              <a:t> </a:t>
            </a:r>
            <a:r>
              <a:rPr lang="en-US" altLang="en-US" dirty="0" smtClean="0"/>
              <a:t>into the </a:t>
            </a:r>
            <a:r>
              <a:rPr lang="en-US" altLang="en-US" dirty="0" err="1" smtClean="0"/>
              <a:t>TGmd</a:t>
            </a:r>
            <a:r>
              <a:rPr lang="en-US" altLang="en-US" dirty="0" smtClean="0"/>
              <a:t> draft.</a:t>
            </a:r>
            <a:br>
              <a:rPr lang="en-US" altLang="en-US" dirty="0" smtClean="0"/>
            </a:br>
            <a:endParaRPr lang="en-US" altLang="en-US" sz="2000" dirty="0">
              <a:solidFill>
                <a:srgbClr val="006600"/>
              </a:solidFill>
            </a:endParaRPr>
          </a:p>
          <a:p>
            <a:pPr>
              <a:lnSpc>
                <a:spcPct val="80000"/>
              </a:lnSpc>
            </a:pPr>
            <a:r>
              <a:rPr lang="en-US" altLang="en-US" dirty="0" smtClean="0"/>
              <a:t>Moved: </a:t>
            </a:r>
          </a:p>
          <a:p>
            <a:pPr>
              <a:lnSpc>
                <a:spcPct val="80000"/>
              </a:lnSpc>
            </a:pPr>
            <a:r>
              <a:rPr lang="en-US" altLang="en-US" dirty="0" smtClean="0"/>
              <a:t>Seconded: </a:t>
            </a:r>
            <a:endParaRPr lang="en-US" altLang="en-US" dirty="0"/>
          </a:p>
          <a:p>
            <a:pPr>
              <a:lnSpc>
                <a:spcPct val="80000"/>
              </a:lnSpc>
            </a:pPr>
            <a:r>
              <a:rPr lang="en-US" altLang="en-US" dirty="0" smtClean="0"/>
              <a:t>Result</a:t>
            </a:r>
            <a:r>
              <a:rPr lang="en-US" altLang="en-US" dirty="0" smtClean="0"/>
              <a:t>: </a:t>
            </a:r>
          </a:p>
          <a:p>
            <a:pPr>
              <a:lnSpc>
                <a:spcPct val="80000"/>
              </a:lnSpc>
            </a:pPr>
            <a:endParaRPr lang="en-US" altLang="en-US" sz="20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9022375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pPr lvl="1">
              <a:lnSpc>
                <a:spcPct val="80000"/>
              </a:lnSpc>
            </a:pPr>
            <a:r>
              <a:rPr lang="en-US" altLang="en-US" dirty="0" smtClean="0"/>
              <a:t>Motion </a:t>
            </a:r>
            <a:r>
              <a:rPr lang="en-US" altLang="en-US" dirty="0" smtClean="0"/>
              <a:t>  </a:t>
            </a:r>
            <a:r>
              <a:rPr lang="en-US" altLang="en-US" sz="4400" dirty="0" smtClean="0"/>
              <a:t>– </a:t>
            </a:r>
            <a:r>
              <a:rPr lang="en-US" altLang="en-US" sz="2800" dirty="0" smtClean="0"/>
              <a:t>WEP/TKIP</a:t>
            </a:r>
            <a:endParaRPr lang="en-US" altLang="en-US" sz="1800" dirty="0"/>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a:t>Approve the comment resolutions in the </a:t>
            </a:r>
          </a:p>
          <a:p>
            <a:pPr lvl="1">
              <a:lnSpc>
                <a:spcPct val="80000"/>
              </a:lnSpc>
            </a:pPr>
            <a:r>
              <a:rPr lang="en-US" altLang="en-US" sz="1800" dirty="0" smtClean="0"/>
              <a:t>“</a:t>
            </a:r>
            <a:r>
              <a:rPr lang="en-US" altLang="en-US" sz="1800" dirty="0"/>
              <a:t>PHY Motion </a:t>
            </a:r>
            <a:r>
              <a:rPr lang="en-US" altLang="en-US" sz="1800" dirty="0" smtClean="0"/>
              <a:t>xxx-</a:t>
            </a:r>
            <a:r>
              <a:rPr lang="en-US" altLang="en-US" sz="1800" dirty="0" err="1" smtClean="0"/>
              <a:t>yyy</a:t>
            </a:r>
            <a:r>
              <a:rPr lang="en-US" altLang="en-US" sz="1800" dirty="0" smtClean="0"/>
              <a:t>” tab </a:t>
            </a:r>
            <a:r>
              <a:rPr lang="en-US" altLang="en-US" sz="1800" dirty="0"/>
              <a:t>in </a:t>
            </a:r>
            <a:r>
              <a:rPr lang="en-US" altLang="en-US" sz="1800" dirty="0" smtClean="0">
                <a:hlinkClick r:id="rId3"/>
              </a:rPr>
              <a:t>https://mentor.ieee.org/802.11/dcn/19/11-19-0156-07-000m-lb236-revmd-phy-sec-comments.xlsx</a:t>
            </a:r>
            <a:r>
              <a:rPr lang="en-US" altLang="en-US" sz="1800" dirty="0" smtClean="0"/>
              <a:t> </a:t>
            </a:r>
            <a:endParaRPr lang="en-US" altLang="en-US" sz="1800" dirty="0"/>
          </a:p>
          <a:p>
            <a:pPr>
              <a:lnSpc>
                <a:spcPct val="80000"/>
              </a:lnSpc>
            </a:pPr>
            <a:r>
              <a:rPr lang="en-US" altLang="en-US" sz="2000" dirty="0"/>
              <a:t>and incorporate the indicated changes into the </a:t>
            </a:r>
            <a:r>
              <a:rPr lang="en-US" altLang="en-US" sz="2000" dirty="0" err="1"/>
              <a:t>TGmd</a:t>
            </a:r>
            <a:r>
              <a:rPr lang="en-US" altLang="en-US" sz="2000" dirty="0"/>
              <a:t> draft.</a:t>
            </a:r>
            <a:br>
              <a:rPr lang="en-US" altLang="en-US" sz="2000" dirty="0"/>
            </a:br>
            <a:endParaRPr lang="en-US" altLang="en-US" sz="1800" dirty="0">
              <a:solidFill>
                <a:srgbClr val="006600"/>
              </a:solidFill>
            </a:endParaRPr>
          </a:p>
          <a:p>
            <a:endParaRPr lang="en-GB" sz="2000" dirty="0"/>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7" name="Rectangle 6"/>
          <p:cNvSpPr/>
          <p:nvPr/>
        </p:nvSpPr>
        <p:spPr>
          <a:xfrm rot="19093098">
            <a:off x="2781635" y="2967335"/>
            <a:ext cx="6628739"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Update tabs and links</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41916169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pPr lvl="1">
              <a:lnSpc>
                <a:spcPct val="80000"/>
              </a:lnSpc>
            </a:pPr>
            <a:r>
              <a:rPr lang="en-US" altLang="en-US" dirty="0" smtClean="0"/>
              <a:t>Motion </a:t>
            </a:r>
            <a:r>
              <a:rPr lang="en-US" altLang="en-US" dirty="0" smtClean="0"/>
              <a:t>  </a:t>
            </a:r>
            <a:r>
              <a:rPr lang="en-US" altLang="en-US" sz="4400" dirty="0" smtClean="0"/>
              <a:t>– </a:t>
            </a:r>
            <a:r>
              <a:rPr lang="en-US" altLang="en-US" sz="2800" dirty="0" smtClean="0"/>
              <a:t>CID 2572 (prior WEP/TKIP CIDs)</a:t>
            </a:r>
            <a:endParaRPr lang="en-US" altLang="en-US" sz="1800" dirty="0"/>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a:t>Approve the comment </a:t>
            </a:r>
            <a:r>
              <a:rPr lang="en-US" altLang="en-US" sz="2000" dirty="0" smtClean="0"/>
              <a:t>resolution </a:t>
            </a:r>
            <a:r>
              <a:rPr lang="en-US" altLang="en-US" sz="2000" dirty="0"/>
              <a:t>in the </a:t>
            </a:r>
          </a:p>
          <a:p>
            <a:pPr lvl="1">
              <a:lnSpc>
                <a:spcPct val="80000"/>
              </a:lnSpc>
            </a:pPr>
            <a:r>
              <a:rPr lang="en-US" altLang="en-US" sz="1800" dirty="0" smtClean="0"/>
              <a:t>“</a:t>
            </a:r>
            <a:r>
              <a:rPr lang="en-US" altLang="en-US" sz="1800" dirty="0"/>
              <a:t>PHY Motion </a:t>
            </a:r>
            <a:r>
              <a:rPr lang="en-US" altLang="en-US" sz="1800" dirty="0" smtClean="0"/>
              <a:t>xxx-</a:t>
            </a:r>
            <a:r>
              <a:rPr lang="en-US" altLang="en-US" sz="1800" dirty="0" err="1" smtClean="0"/>
              <a:t>yyy</a:t>
            </a:r>
            <a:r>
              <a:rPr lang="en-US" altLang="en-US" sz="1800" dirty="0" smtClean="0"/>
              <a:t>” tab </a:t>
            </a:r>
            <a:r>
              <a:rPr lang="en-US" altLang="en-US" sz="1800" dirty="0"/>
              <a:t>in </a:t>
            </a:r>
            <a:r>
              <a:rPr lang="en-US" altLang="en-US" sz="1800" dirty="0" smtClean="0">
                <a:hlinkClick r:id="rId3"/>
              </a:rPr>
              <a:t>https://mentor.ieee.org/802.11/dcn/19/11-19-0156-07-000m-lb236-revmd-phy-sec-comments.xlsx</a:t>
            </a:r>
            <a:r>
              <a:rPr lang="en-US" altLang="en-US" sz="1800" dirty="0" smtClean="0"/>
              <a:t> </a:t>
            </a:r>
            <a:endParaRPr lang="en-US" altLang="en-US" sz="1800" dirty="0"/>
          </a:p>
          <a:p>
            <a:pPr>
              <a:lnSpc>
                <a:spcPct val="80000"/>
              </a:lnSpc>
            </a:pPr>
            <a:r>
              <a:rPr lang="en-US" altLang="en-US" sz="2000" dirty="0"/>
              <a:t/>
            </a:r>
            <a:br>
              <a:rPr lang="en-US" altLang="en-US" sz="2000" dirty="0"/>
            </a:br>
            <a:endParaRPr lang="en-US" altLang="en-US" sz="1800" dirty="0">
              <a:solidFill>
                <a:srgbClr val="006600"/>
              </a:solidFill>
            </a:endParaRPr>
          </a:p>
          <a:p>
            <a:endParaRPr lang="en-GB" sz="2000" dirty="0"/>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7" name="Rectangle 6"/>
          <p:cNvSpPr/>
          <p:nvPr/>
        </p:nvSpPr>
        <p:spPr>
          <a:xfrm rot="19093098">
            <a:off x="2781635" y="2967335"/>
            <a:ext cx="6628739"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Update tabs and links</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6392035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a:t>
            </a:r>
            <a:r>
              <a:rPr lang="en-US" altLang="en-US" dirty="0" smtClean="0"/>
              <a:t>May </a:t>
            </a:r>
            <a:r>
              <a:rPr lang="en-US" altLang="en-US" dirty="0" smtClean="0"/>
              <a:t>2019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a:t>
            </a:r>
            <a:r>
              <a:rPr lang="en-US" altLang="en-US" dirty="0" smtClean="0"/>
              <a:t>  </a:t>
            </a:r>
            <a:r>
              <a:rPr lang="en-US" altLang="en-US" dirty="0" smtClean="0"/>
              <a:t>– </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pPr>
              <a:lnSpc>
                <a:spcPct val="80000"/>
              </a:lnSpc>
            </a:pPr>
            <a:r>
              <a:rPr lang="en-US" sz="2000" dirty="0" smtClean="0"/>
              <a:t>Incorporate the text changes </a:t>
            </a:r>
            <a:r>
              <a:rPr lang="en-US" sz="2000" dirty="0"/>
              <a:t>indicated in </a:t>
            </a:r>
            <a:r>
              <a:rPr lang="en-GB" b="1" dirty="0" smtClean="0"/>
              <a:t>&lt; &gt; into the </a:t>
            </a:r>
            <a:r>
              <a:rPr lang="en-GB" b="1" dirty="0" err="1" smtClean="0"/>
              <a:t>TGmd</a:t>
            </a:r>
            <a:r>
              <a:rPr lang="en-GB" b="1" dirty="0" smtClean="0"/>
              <a:t> draft.</a:t>
            </a:r>
            <a:endParaRPr lang="en-GB" dirty="0"/>
          </a:p>
          <a:p>
            <a:pPr lvl="1">
              <a:lnSpc>
                <a:spcPct val="80000"/>
              </a:lnSpc>
            </a:pPr>
            <a:endParaRPr lang="en-GB" sz="1200" dirty="0"/>
          </a:p>
          <a:p>
            <a:pPr lvl="1">
              <a:lnSpc>
                <a:spcPct val="80000"/>
              </a:lnSpc>
            </a:pPr>
            <a:endParaRPr lang="en-US" sz="1200" dirty="0"/>
          </a:p>
          <a:p>
            <a:pPr>
              <a:lnSpc>
                <a:spcPct val="80000"/>
              </a:lnSpc>
            </a:pP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a:t>
            </a:r>
            <a:endParaRPr lang="en-US" altLang="en-US" sz="2000" dirty="0" smtClean="0"/>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0630953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21</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a:t>
            </a:r>
            <a:r>
              <a:rPr lang="en-US" altLang="en-US" sz="2800" dirty="0" smtClean="0"/>
              <a:t>&lt;&gt;in </a:t>
            </a:r>
            <a:r>
              <a:rPr lang="en-US" altLang="en-US" sz="2800" dirty="0" smtClean="0"/>
              <a:t>[Sunrise Florida/Montreal/Cambridge/Toronto] for the purpose of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22</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dirty="0" smtClean="0"/>
              <a:t>Motion  – Recirculation WGLB</a:t>
            </a:r>
            <a:endParaRPr lang="en-GB"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sz="2800" dirty="0" smtClean="0"/>
              <a:t>Instruct </a:t>
            </a:r>
            <a:r>
              <a:rPr lang="en-US" sz="2800" dirty="0"/>
              <a:t>the editor to prepare </a:t>
            </a:r>
            <a:r>
              <a:rPr lang="en-US" sz="2800" dirty="0" smtClean="0"/>
              <a:t>P802.11REVmd D3.0 and</a:t>
            </a:r>
            <a:endParaRPr lang="en-GB" sz="2800" dirty="0"/>
          </a:p>
          <a:p>
            <a:pPr lvl="0"/>
            <a:r>
              <a:rPr lang="en-US" sz="2800" dirty="0"/>
              <a:t>Approve </a:t>
            </a:r>
            <a:r>
              <a:rPr lang="en-US" sz="2800"/>
              <a:t>a </a:t>
            </a:r>
            <a:r>
              <a:rPr lang="en-US" sz="2800" smtClean="0"/>
              <a:t>20 </a:t>
            </a:r>
            <a:r>
              <a:rPr lang="en-US" sz="2800" dirty="0"/>
              <a:t>day Working Group Technical Letter Ballot asking the question “Should </a:t>
            </a:r>
            <a:r>
              <a:rPr lang="en-US" sz="2800" dirty="0" smtClean="0"/>
              <a:t>P802.11REVmd D3.0 </a:t>
            </a:r>
            <a:r>
              <a:rPr lang="en-US" sz="2800" dirty="0"/>
              <a:t>be forwarded to Sponsor Ballot?”</a:t>
            </a:r>
            <a:endParaRPr lang="en-GB" sz="2800" dirty="0"/>
          </a:p>
          <a:p>
            <a:r>
              <a:rPr lang="en-GB" sz="2800" dirty="0" smtClean="0"/>
              <a:t>Moved: </a:t>
            </a:r>
          </a:p>
          <a:p>
            <a:r>
              <a:rPr lang="en-US" altLang="en-US" sz="2800" kern="0" dirty="0" smtClean="0"/>
              <a:t>Seconded: </a:t>
            </a:r>
          </a:p>
          <a:p>
            <a:r>
              <a:rPr lang="en-US" altLang="en-US" sz="2800" kern="0" dirty="0" smtClean="0"/>
              <a:t>Result: </a:t>
            </a:r>
            <a:endParaRPr lang="en-US" altLang="en-US" sz="2400" kern="0" dirty="0" smtClean="0"/>
          </a:p>
          <a:p>
            <a:pPr>
              <a:lnSpc>
                <a:spcPct val="80000"/>
              </a:lnSpc>
            </a:pPr>
            <a:endParaRPr lang="en-US" altLang="en-US" sz="2000" kern="0" dirty="0"/>
          </a:p>
        </p:txBody>
      </p:sp>
    </p:spTree>
    <p:extLst>
      <p:ext uri="{BB962C8B-B14F-4D97-AF65-F5344CB8AC3E}">
        <p14:creationId xmlns:p14="http://schemas.microsoft.com/office/powerpoint/2010/main" val="4235299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23</a:t>
            </a:fld>
            <a:endParaRPr lang="en-US" smtClean="0"/>
          </a:p>
        </p:txBody>
      </p:sp>
      <p:sp>
        <p:nvSpPr>
          <p:cNvPr id="25605" name="Rectangle 2"/>
          <p:cNvSpPr>
            <a:spLocks noGrp="1" noChangeArrowheads="1"/>
          </p:cNvSpPr>
          <p:nvPr>
            <p:ph type="title"/>
          </p:nvPr>
        </p:nvSpPr>
        <p:spPr/>
        <p:txBody>
          <a:bodyPr/>
          <a:lstStyle/>
          <a:p>
            <a:r>
              <a:rPr lang="en-US" altLang="en-US" dirty="0" smtClean="0"/>
              <a:t>May </a:t>
            </a:r>
            <a:r>
              <a:rPr lang="en-US" altLang="en-US" dirty="0" smtClean="0"/>
              <a:t>2019 – </a:t>
            </a:r>
            <a:r>
              <a:rPr lang="en-US" altLang="en-US" dirty="0" smtClean="0"/>
              <a:t>Jul</a:t>
            </a:r>
            <a:r>
              <a:rPr lang="en-US" altLang="en-US" dirty="0" smtClean="0"/>
              <a:t>y </a:t>
            </a:r>
            <a:r>
              <a:rPr lang="en-US" altLang="en-US" dirty="0" smtClean="0"/>
              <a:t>2019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pPr lvl="1"/>
            <a:r>
              <a:rPr lang="en-US" altLang="en-US" sz="1800" dirty="0" smtClean="0"/>
              <a:t>TBD</a:t>
            </a:r>
            <a:endParaRPr lang="en-GB" sz="1800" dirty="0"/>
          </a:p>
          <a:p>
            <a:r>
              <a:rPr lang="en-US" altLang="en-US" sz="2000" dirty="0" smtClean="0"/>
              <a:t>Next ad-hoc:  </a:t>
            </a:r>
            <a:r>
              <a:rPr lang="en-US" altLang="en-US" sz="2000" dirty="0" smtClean="0"/>
              <a:t>TBD</a:t>
            </a:r>
            <a:endParaRPr lang="en-US" altLang="en-US" sz="2000" dirty="0" smtClean="0"/>
          </a:p>
          <a:p>
            <a:r>
              <a:rPr lang="en-US" altLang="en-US" sz="2000" dirty="0" smtClean="0"/>
              <a:t>Schedule </a:t>
            </a:r>
            <a:r>
              <a:rPr lang="en-US" altLang="en-US" sz="2000" dirty="0"/>
              <a:t>review</a:t>
            </a:r>
          </a:p>
          <a:p>
            <a:r>
              <a:rPr lang="en-US" altLang="en-US" sz="2000" dirty="0"/>
              <a:t>Availability of 11md </a:t>
            </a:r>
            <a:r>
              <a:rPr lang="en-US" altLang="en-US" sz="2000" dirty="0" smtClean="0"/>
              <a:t>D2.0 </a:t>
            </a:r>
            <a:r>
              <a:rPr lang="en-US" altLang="en-US" sz="2000" dirty="0"/>
              <a:t>in the IEEE store</a:t>
            </a:r>
          </a:p>
          <a:p>
            <a:pPr lvl="1"/>
            <a:r>
              <a:rPr lang="en-US" altLang="en-US" sz="1800" dirty="0" smtClean="0"/>
              <a:t>Draft </a:t>
            </a:r>
            <a:r>
              <a:rPr lang="en-US" altLang="en-US" sz="1800" dirty="0"/>
              <a:t>2</a:t>
            </a:r>
            <a:r>
              <a:rPr lang="en-US" altLang="en-US" sz="1800" dirty="0" smtClean="0"/>
              <a:t>.0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dirty="0" smtClean="0"/>
              <a:t>At initial SB</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24</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4"/>
              </a:rPr>
              <a:t>mentor.ieee.org/802.11/dcn/17/11-17-0914-06-000m-revmd-wg-cc-comments.xls</a:t>
            </a:r>
            <a:r>
              <a:rPr lang="en-US" altLang="en-US" sz="2000" dirty="0" smtClean="0"/>
              <a:t> </a:t>
            </a:r>
          </a:p>
          <a:p>
            <a:r>
              <a:rPr lang="en-US" altLang="en-US" sz="2000" dirty="0" smtClean="0"/>
              <a:t>LB232, 236 </a:t>
            </a:r>
            <a:r>
              <a:rPr lang="en-US" altLang="en-US" sz="2000" dirty="0"/>
              <a:t>comments </a:t>
            </a:r>
            <a:r>
              <a:rPr lang="en-US" altLang="en-US" sz="2000" dirty="0" smtClean="0">
                <a:hlinkClick r:id="rId5"/>
              </a:rPr>
              <a:t>https://mentor.ieee.org/802.11/dcn/18/11-18-0611-15-000m-revmd-wg-ballot-comments.xls</a:t>
            </a:r>
            <a:r>
              <a:rPr lang="en-US" altLang="en-US" sz="2000" dirty="0" smtClean="0"/>
              <a:t> </a:t>
            </a:r>
          </a:p>
          <a:p>
            <a:r>
              <a:rPr lang="en-US" altLang="en-US" sz="2000" dirty="0" smtClean="0"/>
              <a:t>Approved PAR: </a:t>
            </a:r>
            <a:r>
              <a:rPr lang="en-US" altLang="en-US" sz="2000" dirty="0">
                <a:hlinkClick r:id="rId6"/>
              </a:rPr>
              <a:t>https://</a:t>
            </a:r>
            <a:r>
              <a:rPr lang="en-US" altLang="en-US" sz="2000" dirty="0" smtClean="0">
                <a:hlinkClick r:id="rId6"/>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558114" y="1295400"/>
            <a:ext cx="5943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600" dirty="0"/>
              <a:t>Chair’s Welcome, Policy &amp; patent reminder</a:t>
            </a:r>
          </a:p>
          <a:p>
            <a:pPr lvl="1"/>
            <a:r>
              <a:rPr lang="en-US" altLang="en-US" sz="1600" dirty="0"/>
              <a:t>Approve </a:t>
            </a:r>
            <a:r>
              <a:rPr lang="en-US" altLang="en-US" sz="1600" dirty="0" smtClean="0"/>
              <a:t>agenda</a:t>
            </a:r>
            <a:endParaRPr lang="en-US" altLang="en-US" sz="1600" dirty="0"/>
          </a:p>
          <a:p>
            <a:pPr lvl="1"/>
            <a:r>
              <a:rPr lang="en-US" altLang="en-US" sz="1600" dirty="0"/>
              <a:t>Status, Review of </a:t>
            </a:r>
            <a:r>
              <a:rPr lang="en-US" altLang="en-US" sz="1600" dirty="0" smtClean="0"/>
              <a:t>Objectives, </a:t>
            </a:r>
            <a:r>
              <a:rPr lang="en-US" sz="1600" dirty="0" smtClean="0"/>
              <a:t>Editor Report 11-17-0920</a:t>
            </a:r>
          </a:p>
          <a:p>
            <a:pPr lvl="1"/>
            <a:r>
              <a:rPr lang="en-GB" sz="1600" dirty="0" smtClean="0"/>
              <a:t>11-19-0260 - MDR </a:t>
            </a:r>
            <a:r>
              <a:rPr lang="en-GB" sz="1600" dirty="0"/>
              <a:t>results review</a:t>
            </a:r>
          </a:p>
          <a:p>
            <a:pPr lvl="1"/>
            <a:r>
              <a:rPr lang="en-US" sz="1600" dirty="0" smtClean="0"/>
              <a:t>Comment resolution</a:t>
            </a:r>
            <a:endParaRPr lang="en-GB" sz="1600" dirty="0"/>
          </a:p>
        </p:txBody>
      </p:sp>
      <p:sp>
        <p:nvSpPr>
          <p:cNvPr id="16" name="Rectangle 35"/>
          <p:cNvSpPr>
            <a:spLocks noChangeArrowheads="1"/>
          </p:cNvSpPr>
          <p:nvPr/>
        </p:nvSpPr>
        <p:spPr bwMode="auto">
          <a:xfrm>
            <a:off x="7019092" y="1443096"/>
            <a:ext cx="4819196" cy="1147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Wednesday PM1 </a:t>
            </a:r>
          </a:p>
          <a:p>
            <a:pPr lvl="1"/>
            <a:r>
              <a:rPr lang="en-US" sz="1600" dirty="0" smtClean="0"/>
              <a:t>Comment Resolution</a:t>
            </a:r>
          </a:p>
          <a:p>
            <a:pPr lvl="1"/>
            <a:r>
              <a:rPr lang="en-US" sz="1600" dirty="0" smtClean="0"/>
              <a:t>Motions</a:t>
            </a:r>
            <a:endParaRPr lang="en-GB" sz="1600" dirty="0" smtClean="0"/>
          </a:p>
          <a:p>
            <a:pPr lvl="1"/>
            <a:endParaRPr lang="en-GB" sz="1600" dirty="0" smtClean="0"/>
          </a:p>
          <a:p>
            <a:pPr marL="457200" lvl="1" indent="0">
              <a:lnSpc>
                <a:spcPct val="80000"/>
              </a:lnSpc>
              <a:buNone/>
            </a:pPr>
            <a:endParaRPr lang="en-US" altLang="en-US" sz="1600" dirty="0" smtClean="0"/>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8" name="Rectangle 19"/>
          <p:cNvSpPr>
            <a:spLocks noChangeArrowheads="1"/>
          </p:cNvSpPr>
          <p:nvPr/>
        </p:nvSpPr>
        <p:spPr bwMode="auto">
          <a:xfrm>
            <a:off x="539666" y="4845125"/>
            <a:ext cx="5156886" cy="1230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US" sz="1600" b="0" dirty="0" smtClean="0"/>
              <a:t>WEP/TKIP Obsolete/deprecate</a:t>
            </a:r>
          </a:p>
          <a:p>
            <a:pPr lvl="1"/>
            <a:r>
              <a:rPr lang="en-US" sz="1600" dirty="0" smtClean="0"/>
              <a:t>Comment resolution</a:t>
            </a:r>
            <a:endParaRPr lang="en-GB" sz="1600" dirty="0"/>
          </a:p>
          <a:p>
            <a:pPr lvl="1"/>
            <a:endParaRPr lang="en-GB" sz="1600" dirty="0"/>
          </a:p>
        </p:txBody>
      </p:sp>
      <p:sp>
        <p:nvSpPr>
          <p:cNvPr id="9" name="Rectangle 19"/>
          <p:cNvSpPr>
            <a:spLocks noChangeArrowheads="1"/>
          </p:cNvSpPr>
          <p:nvPr/>
        </p:nvSpPr>
        <p:spPr bwMode="auto">
          <a:xfrm>
            <a:off x="558114" y="3505200"/>
            <a:ext cx="5529063" cy="1296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a:t>
            </a:r>
            <a:r>
              <a:rPr lang="en-US" altLang="en-US" sz="2400" b="1" dirty="0"/>
              <a:t>A</a:t>
            </a:r>
            <a:r>
              <a:rPr lang="en-US" altLang="en-US" sz="2400" b="1" dirty="0" smtClean="0"/>
              <a:t>M2</a:t>
            </a:r>
            <a:endParaRPr lang="en-US" altLang="en-US" sz="2400" b="1" dirty="0"/>
          </a:p>
          <a:p>
            <a:pPr lvl="1"/>
            <a:r>
              <a:rPr lang="en-US" sz="1600" dirty="0" smtClean="0"/>
              <a:t>Comment Resolution</a:t>
            </a:r>
            <a:endParaRPr lang="en-US" sz="1600" dirty="0"/>
          </a:p>
          <a:p>
            <a:pPr lvl="1"/>
            <a:endParaRPr lang="en-GB" sz="1600" dirty="0"/>
          </a:p>
        </p:txBody>
      </p:sp>
      <p:sp>
        <p:nvSpPr>
          <p:cNvPr id="10" name="Rectangle 35"/>
          <p:cNvSpPr>
            <a:spLocks noChangeArrowheads="1"/>
          </p:cNvSpPr>
          <p:nvPr/>
        </p:nvSpPr>
        <p:spPr bwMode="auto">
          <a:xfrm>
            <a:off x="7037540" y="4663952"/>
            <a:ext cx="4819196" cy="1592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Thursday PM1 </a:t>
            </a:r>
          </a:p>
          <a:p>
            <a:pPr lvl="1"/>
            <a:r>
              <a:rPr lang="en-US" sz="1600" dirty="0" smtClean="0"/>
              <a:t>Comment Resolution</a:t>
            </a:r>
          </a:p>
          <a:p>
            <a:pPr lvl="1"/>
            <a:r>
              <a:rPr lang="en-US" sz="1600" dirty="0" smtClean="0"/>
              <a:t>Motions</a:t>
            </a:r>
            <a:endParaRPr lang="en-US" sz="1600" dirty="0"/>
          </a:p>
          <a:p>
            <a:pPr lvl="1">
              <a:lnSpc>
                <a:spcPct val="80000"/>
              </a:lnSpc>
            </a:pPr>
            <a:r>
              <a:rPr lang="en-US" altLang="en-US" sz="1600" dirty="0" smtClean="0"/>
              <a:t>Plans for March – May 2019</a:t>
            </a:r>
            <a:endParaRPr lang="en-US" altLang="en-US" sz="800" dirty="0" smtClean="0"/>
          </a:p>
          <a:p>
            <a:pPr lvl="1">
              <a:lnSpc>
                <a:spcPct val="80000"/>
              </a:lnSpc>
            </a:pPr>
            <a:r>
              <a:rPr lang="en-US" altLang="en-US" sz="1600" dirty="0" smtClean="0"/>
              <a:t>Adjourn</a:t>
            </a:r>
            <a:endParaRPr lang="en-US" altLang="en-US" sz="1600" dirty="0" smtClean="0"/>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11" name="Rectangle 19"/>
          <p:cNvSpPr>
            <a:spLocks noChangeArrowheads="1"/>
          </p:cNvSpPr>
          <p:nvPr/>
        </p:nvSpPr>
        <p:spPr bwMode="auto">
          <a:xfrm>
            <a:off x="7019093" y="2949054"/>
            <a:ext cx="4487108" cy="1622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Thursday </a:t>
            </a:r>
            <a:r>
              <a:rPr lang="en-US" altLang="en-US" sz="2400" b="1" dirty="0"/>
              <a:t>A</a:t>
            </a:r>
            <a:r>
              <a:rPr lang="en-US" altLang="en-US" sz="2400" b="1" dirty="0" smtClean="0"/>
              <a:t>M2</a:t>
            </a:r>
            <a:endParaRPr lang="en-US" altLang="en-US" sz="2400" b="1" dirty="0"/>
          </a:p>
          <a:p>
            <a:pPr lvl="1"/>
            <a:r>
              <a:rPr lang="en-US" sz="1600" dirty="0" smtClean="0"/>
              <a:t>Comment Resolution</a:t>
            </a:r>
            <a:endParaRPr lang="en-US" sz="1600" dirty="0"/>
          </a:p>
          <a:p>
            <a:pPr lvl="1"/>
            <a:endParaRPr lang="en-GB" sz="1600" dirty="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May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- 2  </a:t>
            </a:r>
            <a:endParaRPr lang="en-US" altLang="en-US" dirty="0"/>
          </a:p>
        </p:txBody>
      </p:sp>
      <p:sp>
        <p:nvSpPr>
          <p:cNvPr id="8" name="Rectangle 19"/>
          <p:cNvSpPr>
            <a:spLocks noChangeArrowheads="1"/>
          </p:cNvSpPr>
          <p:nvPr/>
        </p:nvSpPr>
        <p:spPr bwMode="auto">
          <a:xfrm>
            <a:off x="609600" y="1696244"/>
            <a:ext cx="10972800" cy="4475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PM1</a:t>
            </a:r>
            <a:endParaRPr lang="en-US" altLang="en-US" sz="2400" b="1" dirty="0"/>
          </a:p>
          <a:p>
            <a:pPr lvl="1"/>
            <a:r>
              <a:rPr lang="en-GB" sz="2400" dirty="0" smtClean="0"/>
              <a:t>WEP/TKIP </a:t>
            </a:r>
            <a:r>
              <a:rPr lang="en-GB" sz="2400" dirty="0" smtClean="0"/>
              <a:t>deprecated/obsolete: </a:t>
            </a:r>
            <a:r>
              <a:rPr lang="en-GB" sz="2400" dirty="0" smtClean="0"/>
              <a:t>CIDs 2140</a:t>
            </a:r>
            <a:r>
              <a:rPr lang="en-GB" sz="2400" dirty="0" smtClean="0"/>
              <a:t>, 2141, </a:t>
            </a:r>
            <a:r>
              <a:rPr lang="en-GB" sz="2400" dirty="0" smtClean="0"/>
              <a:t>2243</a:t>
            </a:r>
          </a:p>
          <a:p>
            <a:pPr lvl="1"/>
            <a:r>
              <a:rPr lang="en-US" sz="2400" b="0" dirty="0" smtClean="0"/>
              <a:t>Current draft </a:t>
            </a:r>
            <a:r>
              <a:rPr lang="en-US" sz="2400" dirty="0" smtClean="0"/>
              <a:t>text is not consistent – both deprecated and obsolete are indicated</a:t>
            </a:r>
          </a:p>
          <a:p>
            <a:pPr lvl="1"/>
            <a:r>
              <a:rPr lang="en-US" sz="2400" b="0" dirty="0" smtClean="0"/>
              <a:t>Drafted resolutions </a:t>
            </a:r>
            <a:r>
              <a:rPr lang="en-US" sz="2400" dirty="0" smtClean="0"/>
              <a:t>reflect April 2019 </a:t>
            </a:r>
            <a:r>
              <a:rPr lang="en-US" sz="2400" dirty="0" err="1" smtClean="0"/>
              <a:t>TGmd</a:t>
            </a:r>
            <a:r>
              <a:rPr lang="en-US" sz="2400" dirty="0" smtClean="0"/>
              <a:t> straw poll: b</a:t>
            </a:r>
            <a:r>
              <a:rPr lang="en-US" sz="2400" b="0" dirty="0" smtClean="0"/>
              <a:t>oth WEP/TKIP obsolete</a:t>
            </a:r>
          </a:p>
          <a:p>
            <a:pPr lvl="2"/>
            <a:r>
              <a:rPr lang="en-US" sz="1800" dirty="0" smtClean="0"/>
              <a:t>May 2018 Straw polls considered WEP/TKIP removal and TKIP Obsolete, </a:t>
            </a:r>
            <a:r>
              <a:rPr lang="en-US" sz="1800" dirty="0"/>
              <a:t>see </a:t>
            </a:r>
            <a:r>
              <a:rPr lang="en-US" sz="1800" dirty="0">
                <a:hlinkClick r:id="rId3"/>
              </a:rPr>
              <a:t>https://</a:t>
            </a:r>
            <a:r>
              <a:rPr lang="en-US" sz="1800" dirty="0" smtClean="0">
                <a:hlinkClick r:id="rId3"/>
              </a:rPr>
              <a:t>mentor.ieee.org/802.11/dcn/18/11-18-0616-00-000m-minutes-revmd-may-2018-warsaw.docx</a:t>
            </a:r>
            <a:r>
              <a:rPr lang="en-US" sz="1800" dirty="0" smtClean="0"/>
              <a:t> </a:t>
            </a:r>
            <a:endParaRPr lang="en-US" sz="1800" b="0" dirty="0" smtClean="0"/>
          </a:p>
          <a:p>
            <a:pPr lvl="1"/>
            <a:r>
              <a:rPr lang="en-US" sz="2400" dirty="0" smtClean="0"/>
              <a:t>Straw poll: Mark WEP as (a) Obsolete, (b) Deprecated</a:t>
            </a:r>
          </a:p>
          <a:p>
            <a:pPr lvl="2"/>
            <a:r>
              <a:rPr lang="en-US" sz="2000" dirty="0" smtClean="0"/>
              <a:t>Result:</a:t>
            </a:r>
            <a:endParaRPr lang="en-US" sz="2000" dirty="0" smtClean="0"/>
          </a:p>
          <a:p>
            <a:pPr lvl="1"/>
            <a:r>
              <a:rPr lang="en-US" sz="2400" dirty="0"/>
              <a:t>Straw poll: Mark </a:t>
            </a:r>
            <a:r>
              <a:rPr lang="en-US" sz="2400" dirty="0" smtClean="0"/>
              <a:t>TKIP </a:t>
            </a:r>
            <a:r>
              <a:rPr lang="en-US" sz="2400" dirty="0"/>
              <a:t>as (a) Obsolete, (b) </a:t>
            </a:r>
            <a:r>
              <a:rPr lang="en-US" sz="2400" dirty="0" smtClean="0"/>
              <a:t>Deprecated</a:t>
            </a:r>
          </a:p>
          <a:p>
            <a:pPr lvl="2"/>
            <a:r>
              <a:rPr lang="en-US" sz="2000" b="0" dirty="0" smtClean="0"/>
              <a:t>Result:</a:t>
            </a:r>
            <a:endParaRPr lang="en-GB" sz="2000" b="0" dirty="0" smtClean="0"/>
          </a:p>
          <a:p>
            <a:pPr lvl="1"/>
            <a:endParaRPr lang="en-GB" sz="1600" dirty="0"/>
          </a:p>
        </p:txBody>
      </p:sp>
    </p:spTree>
    <p:extLst>
      <p:ext uri="{BB962C8B-B14F-4D97-AF65-F5344CB8AC3E}">
        <p14:creationId xmlns:p14="http://schemas.microsoft.com/office/powerpoint/2010/main" val="34103491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May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531064</TotalTime>
  <Words>2129</Words>
  <Application>Microsoft Office PowerPoint</Application>
  <PresentationFormat>Widescreen</PresentationFormat>
  <Paragraphs>465</Paragraphs>
  <Slides>24</Slides>
  <Notes>21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4" baseType="lpstr">
      <vt:lpstr>MS Gothic</vt:lpstr>
      <vt:lpstr>MS PGothic</vt:lpstr>
      <vt:lpstr>Arial</vt:lpstr>
      <vt:lpstr>Calibri</vt:lpstr>
      <vt:lpstr>Helvetica</vt:lpstr>
      <vt:lpstr>Monotype Sorts</vt:lpstr>
      <vt:lpstr>Times New Roman</vt:lpstr>
      <vt:lpstr>Wingdings</vt:lpstr>
      <vt:lpstr>802-11-Submission</vt:lpstr>
      <vt:lpstr>Document</vt:lpstr>
      <vt:lpstr>IEEE 802.11 TGmd May 2019 Agenda</vt:lpstr>
      <vt:lpstr>Abstract</vt:lpstr>
      <vt:lpstr>TGmd Agenda  </vt:lpstr>
      <vt:lpstr>TGmd Agenda - 2  </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TGmd Schedule Details – Need To Review</vt:lpstr>
      <vt:lpstr>TGmd schedule – updated September 2018 </vt:lpstr>
      <vt:lpstr>TGmd – Snapshot slide</vt:lpstr>
      <vt:lpstr>Approve prior TGmd minutes</vt:lpstr>
      <vt:lpstr>Motion  105 – March – May telecom &amp; ad-hoc CIDs</vt:lpstr>
      <vt:lpstr>Motion  – Additional PHY edits</vt:lpstr>
      <vt:lpstr>Motion   – WEP/TKIP</vt:lpstr>
      <vt:lpstr>Motion   – CID 2572 (prior WEP/TKIP CIDs)</vt:lpstr>
      <vt:lpstr>Motion   – </vt:lpstr>
      <vt:lpstr>Motion: Ad-hoc</vt:lpstr>
      <vt:lpstr>PowerPoint Presentation</vt:lpstr>
      <vt:lpstr>May 2019 – July 2019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May 2019</cp:keywords>
  <cp:lastModifiedBy>Stanley, Dorothy</cp:lastModifiedBy>
  <cp:revision>3593</cp:revision>
  <cp:lastPrinted>1998-02-10T13:28:06Z</cp:lastPrinted>
  <dcterms:created xsi:type="dcterms:W3CDTF">2005-01-04T21:26:55Z</dcterms:created>
  <dcterms:modified xsi:type="dcterms:W3CDTF">2019-04-05T16:29:51Z</dcterms:modified>
</cp:coreProperties>
</file>