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458" r:id="rId22"/>
    <p:sldId id="395" r:id="rId23"/>
    <p:sldId id="459" r:id="rId24"/>
    <p:sldId id="460" r:id="rId25"/>
    <p:sldId id="461" r:id="rId26"/>
    <p:sldId id="462" r:id="rId27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9" autoAdjust="0"/>
    <p:restoredTop sz="95394" autoAdjust="0"/>
  </p:normalViewPr>
  <p:slideViewPr>
    <p:cSldViewPr>
      <p:cViewPr>
        <p:scale>
          <a:sx n="60" d="100"/>
          <a:sy n="60" d="100"/>
        </p:scale>
        <p:origin x="422" y="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802.11-19-0566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2019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802.11-19-0566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2019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802.11-19-0566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802.11-19-0566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2019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802.11-19-0566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62238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802.11-19/0566r0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9/19-19-0029-00-0000-may-2019-wg-agenda.xl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9/dcn/19/19-19-0024-02-0000-recommended-text-on-802-coexistence-process.docx" TargetMode="External"/><Relationship Id="rId5" Type="http://schemas.openxmlformats.org/officeDocument/2006/relationships/hyperlink" Target="https://mentor.ieee.org/802.19/dcn/19/19-19-0026-00-0003-may-2019-agenda.xlsx" TargetMode="External"/><Relationship Id="rId4" Type="http://schemas.openxmlformats.org/officeDocument/2006/relationships/hyperlink" Target="https://mentor.ieee.org/802.19/dcn/18/19-18-0093-00-S1GH-par-as-approved-by-revcom-dec-2018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1-1625-02-0000-comment-resolution-guide.doc" TargetMode="External"/><Relationship Id="rId7" Type="http://schemas.openxmlformats.org/officeDocument/2006/relationships/hyperlink" Target="https://mentor.ieee.org/802.11/dcn/18/11-18-1410-00-00ax-lb233-cr-spatial-reuse.docx" TargetMode="External"/><Relationship Id="rId2" Type="http://schemas.openxmlformats.org/officeDocument/2006/relationships/hyperlink" Target="https://mentor.ieee.org/802.11/dcn/13/11-13-0230-03-0000-comment-resolution-tutorial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669-04-000m-revmd-mac-comments-assigned-to-hamilton.docx" TargetMode="External"/><Relationship Id="rId5" Type="http://schemas.openxmlformats.org/officeDocument/2006/relationships/hyperlink" Target="https://mentor.ieee.org/802.11/dcn/18/11-18-0930-00-000m-cid-1007.docx" TargetMode="External"/><Relationship Id="rId4" Type="http://schemas.openxmlformats.org/officeDocument/2006/relationships/hyperlink" Target="https://mentor.ieee.org/802.11/dcn/18/11-18-0237-00-000m-cid-177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0663-01-0000-2019-april-liaison-from-ran1-on-the-use-of-no-short-lbt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9/11-19-0563-00-0000-liaison-from-3gpp-ran-re-certain-channel-combinations-for-laa-in-5ghz.docx" TargetMode="External"/><Relationship Id="rId5" Type="http://schemas.openxmlformats.org/officeDocument/2006/relationships/hyperlink" Target="https://mentor.ieee.org/802.11/dcn/19/11-19-0852-00-0000-2019-04-fg-vm-liaison.docx" TargetMode="External"/><Relationship Id="rId4" Type="http://schemas.openxmlformats.org/officeDocument/2006/relationships/hyperlink" Target="https://mentor.ieee.org/802.11/dcn/19/11-19-0636-00-0000-2019-04-cits-liaison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066" TargetMode="External"/><Relationship Id="rId3" Type="http://schemas.openxmlformats.org/officeDocument/2006/relationships/hyperlink" Target="https://mentor.ieee.org/802.11/dcn/11-19-0565" TargetMode="External"/><Relationship Id="rId7" Type="http://schemas.openxmlformats.org/officeDocument/2006/relationships/hyperlink" Target="https://mentor.ieee.org/802.11/dcn/11-19-0539" TargetMode="External"/><Relationship Id="rId12" Type="http://schemas.openxmlformats.org/officeDocument/2006/relationships/hyperlink" Target="https://mentor.ieee.org/802.11/dcn/11-19-042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9-0612" TargetMode="External"/><Relationship Id="rId11" Type="http://schemas.openxmlformats.org/officeDocument/2006/relationships/hyperlink" Target="https://mentor.ieee.org/802.11/dcn/11-19-0540" TargetMode="External"/><Relationship Id="rId5" Type="http://schemas.openxmlformats.org/officeDocument/2006/relationships/hyperlink" Target="https://mentor.ieee.org/802.11/dcn/11-19-0537" TargetMode="External"/><Relationship Id="rId10" Type="http://schemas.openxmlformats.org/officeDocument/2006/relationships/hyperlink" Target="https://mentor.ieee.org/802.11/dcn/11-19-0538" TargetMode="External"/><Relationship Id="rId4" Type="http://schemas.openxmlformats.org/officeDocument/2006/relationships/hyperlink" Target="https://mentor.ieee.org/802.11/dcn/11-19-0566" TargetMode="External"/><Relationship Id="rId9" Type="http://schemas.openxmlformats.org/officeDocument/2006/relationships/hyperlink" Target="https://mentor.ieee.org/802.11/dcn/11-19-0567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9/18-19-0051-00-0000-5gaa-waiver-ex-parte-notice-4-5-19-fcc-gn-18-357.pdf" TargetMode="External"/><Relationship Id="rId2" Type="http://schemas.openxmlformats.org/officeDocument/2006/relationships/hyperlink" Target="https://mentor.ieee.org/802.18/dcn/19/18-19-006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May 2019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2019-05-12</a:t>
            </a: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19-19/0012,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mentor.ieee.org/802.19/dcn/19/19-19-0029-00-0000-may-2019-wg-agenda.xls</a:t>
            </a:r>
            <a:r>
              <a:rPr lang="en-US" dirty="0" smtClean="0"/>
              <a:t> </a:t>
            </a: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dirty="0"/>
              <a:t>Meeting 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4"/>
              </a:rPr>
              <a:t>Sub-1GHz </a:t>
            </a:r>
            <a:r>
              <a:rPr lang="en-US" dirty="0" smtClean="0">
                <a:hlinkClick r:id="rId4"/>
              </a:rPr>
              <a:t>Coexistence PAR 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mentor.ieee.org/802.19/dcn/19/19-19-0026-00-0003-may-2019-agenda.xlsx</a:t>
            </a:r>
            <a:r>
              <a:rPr lang="en-US" sz="1800" dirty="0" smtClean="0"/>
              <a:t>   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802.19.3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Coexistence Process – .19 Opening plenary Monday </a:t>
            </a:r>
            <a:r>
              <a:rPr lang="en-US" sz="1800" dirty="0"/>
              <a:t>PM2, see </a:t>
            </a:r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mentor.ieee.org/802.19/dcn/19/19-19-0024-02-0000-recommended-text-on-802-coexistence-process.docx</a:t>
            </a:r>
            <a:r>
              <a:rPr lang="en-US" sz="1800" dirty="0" smtClean="0"/>
              <a:t>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433365"/>
              </p:ext>
            </p:extLst>
          </p:nvPr>
        </p:nvGraphicFramePr>
        <p:xfrm>
          <a:off x="533401" y="4114800"/>
          <a:ext cx="5181600" cy="1566415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EHT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RCM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Random and Changing MAC Addresses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88087"/>
              </p:ext>
            </p:extLst>
          </p:nvPr>
        </p:nvGraphicFramePr>
        <p:xfrm>
          <a:off x="6248400" y="2133600"/>
          <a:ext cx="5744499" cy="3229920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127741"/>
              </p:ext>
            </p:extLst>
          </p:nvPr>
        </p:nvGraphicFramePr>
        <p:xfrm>
          <a:off x="2954528" y="1524000"/>
          <a:ext cx="6045200" cy="4125155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782892"/>
              </p:ext>
            </p:extLst>
          </p:nvPr>
        </p:nvGraphicFramePr>
        <p:xfrm>
          <a:off x="152400" y="897598"/>
          <a:ext cx="11734800" cy="4572843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J. LEVY (acting)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WANG, 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KASHER(Acting)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SERAFIMOVSKI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MORIOKA, 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Xiaofei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ZHANG, 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Bahar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SADEGHI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LEPP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TIG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Amelia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Andersdotter (TBC)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669491" y="5965584"/>
            <a:ext cx="811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Sponsor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5432539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5441683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5423904" y="2324398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5426852" y="293531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4270148" y="36576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802.11be 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TGbe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54102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23622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423545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87842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117427" y="268783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Random and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Changing MAC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Adresses</a:t>
            </a:r>
            <a:endParaRPr lang="en-US" sz="1100" dirty="0" smtClean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(RCM)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584880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844735"/>
                <a:gridCol w="838200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2019-04-10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79129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110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20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smtClean="0">
                          <a:effectLst/>
                        </a:rPr>
                        <a:t>329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May 2019.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814513"/>
            <a:ext cx="11125200" cy="4129087"/>
          </a:xfrm>
        </p:spPr>
        <p:txBody>
          <a:bodyPr/>
          <a:lstStyle/>
          <a:p>
            <a:pPr>
              <a:defRPr/>
            </a:pPr>
            <a:r>
              <a:rPr lang="en-GB" altLang="en-US" sz="2800" dirty="0" smtClean="0"/>
              <a:t>Comment resolution resources </a:t>
            </a:r>
          </a:p>
          <a:p>
            <a:pPr lvl="1">
              <a:defRPr/>
            </a:pPr>
            <a:r>
              <a:rPr lang="en-GB" altLang="en-US" dirty="0" smtClean="0"/>
              <a:t>See </a:t>
            </a:r>
            <a:r>
              <a:rPr lang="en-GB" altLang="en-US" dirty="0" smtClean="0">
                <a:hlinkClick r:id="rId2"/>
              </a:rPr>
              <a:t>https://mentor.ieee.org/802.11/dcn/13/11-13-0230-03-0000-comment-resolution-tutorial.ppt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US" altLang="en-US" dirty="0"/>
              <a:t>See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mentor.ieee.org/802.11/dcn/11/11-11-1625-02-0000-comment-resolution-guide.doc</a:t>
            </a:r>
            <a:r>
              <a:rPr lang="en-US" altLang="en-US" dirty="0" smtClean="0"/>
              <a:t> </a:t>
            </a:r>
            <a:endParaRPr lang="en-GB" altLang="en-US" dirty="0" smtClean="0"/>
          </a:p>
          <a:p>
            <a:pPr>
              <a:defRPr/>
            </a:pPr>
            <a:r>
              <a:rPr lang="en-US" altLang="en-US" sz="2800" dirty="0" smtClean="0"/>
              <a:t>There are many examples of good practice for documentation of comment analysis and resolution; ensures there is a record of comment consideration and agreed resolution</a:t>
            </a:r>
          </a:p>
          <a:p>
            <a:pPr lvl="1">
              <a:defRPr/>
            </a:pPr>
            <a:r>
              <a:rPr lang="en-GB" altLang="en-US" dirty="0" smtClean="0">
                <a:hlinkClick r:id="rId4"/>
              </a:rPr>
              <a:t>https://mentor.ieee.org/802.11/dcn/18/11-18-0237-00-000m-cid-177.docx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5"/>
              </a:rPr>
              <a:t>https://mentor.ieee.org/802.11/dcn/18/11-18-0930-00-000m-cid-1007.docx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6"/>
              </a:rPr>
              <a:t>https://mentor.ieee.org/802.11/dcn/18/11-18-0669-04-000m-revmd-mac-comments-assigned-to-hamilton.docx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>
                <a:hlinkClick r:id="rId7"/>
              </a:rPr>
              <a:t>https://mentor.ieee.org/802.11/dcn/18/11-18-1410-00-00ax-lb233-cr-spatial-reuse.docx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marL="457200" lvl="1" indent="0">
              <a:buFontTx/>
              <a:buNone/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sz="2800" dirty="0" smtClean="0"/>
          </a:p>
          <a:p>
            <a:pPr>
              <a:defRPr/>
            </a:pPr>
            <a:endParaRPr lang="en-GB" altLang="en-US" sz="2800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M5.1 Comment Resolution Resources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9C0A38FD-D7DF-4AF7-A48E-0F77956E1A7C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7839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687" y="1599037"/>
            <a:ext cx="8926313" cy="48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177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2018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160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(December 2015 IEEE-SA Standards Board Ops Manual 5.3.3.3)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ew Liaison documents received</a:t>
            </a:r>
          </a:p>
          <a:p>
            <a:pPr lvl="1"/>
            <a:r>
              <a:rPr lang="en-US" sz="1800" dirty="0" smtClean="0"/>
              <a:t>Response </a:t>
            </a:r>
            <a:r>
              <a:rPr lang="en-US" sz="1800" dirty="0" smtClean="0"/>
              <a:t>from </a:t>
            </a:r>
            <a:r>
              <a:rPr lang="en-US" sz="1800" dirty="0"/>
              <a:t>3GPP RAN1 </a:t>
            </a:r>
            <a:r>
              <a:rPr lang="en-US" sz="1800" dirty="0" smtClean="0"/>
              <a:t>on use of no/short LBT, </a:t>
            </a:r>
            <a:r>
              <a:rPr lang="en-US" sz="1800" dirty="0"/>
              <a:t>see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mentor.ieee.org/802.11/dcn/19/11-19-0663-01-0000-2019-april-liaison-from-ran1-on-the-use-of-no-short-lbt.docx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/>
              <a:t>CITS Liaison, see </a:t>
            </a:r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mentor.ieee.org/802.11/dcn/19/11-19-0636-00-0000-2019-04-cits-liaison.docx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ITU-T FG </a:t>
            </a:r>
            <a:r>
              <a:rPr lang="en-US" sz="1800" dirty="0"/>
              <a:t>VM Liaison, see </a:t>
            </a: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mentor.ieee.org/802.11/dcn/19/11-19-0852-00-0000-2019-04-fg-vm-liaison.docx</a:t>
            </a:r>
            <a:r>
              <a:rPr lang="en-US" sz="1800" dirty="0" smtClean="0"/>
              <a:t> </a:t>
            </a:r>
            <a:endParaRPr lang="en-GB" sz="1800" dirty="0" smtClean="0"/>
          </a:p>
          <a:p>
            <a:pPr lvl="1"/>
            <a:r>
              <a:rPr lang="en-GB" sz="1800" dirty="0" smtClean="0"/>
              <a:t>Response from 3GPP RAN re: certain channel combinations for LAA, see </a:t>
            </a:r>
            <a:r>
              <a:rPr lang="en-GB" sz="1800" dirty="0">
                <a:hlinkClick r:id="rId6"/>
              </a:rPr>
              <a:t>https://</a:t>
            </a:r>
            <a:r>
              <a:rPr lang="en-GB" sz="1800" dirty="0" smtClean="0">
                <a:hlinkClick r:id="rId6"/>
              </a:rPr>
              <a:t>mentor.ieee.org/802.11/dcn/19/11-19-0563-00-0000-liaison-from-3gpp-ran-re-certain-channel-combinations-for-laa-in-5ghz.docx</a:t>
            </a:r>
            <a:endParaRPr lang="en-GB" sz="1800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March - May EC decisions</a:t>
            </a:r>
          </a:p>
          <a:p>
            <a:r>
              <a:rPr lang="en-US" altLang="en-US" sz="2800" dirty="0" smtClean="0"/>
              <a:t>Approve </a:t>
            </a:r>
            <a:r>
              <a:rPr lang="en-US" altLang="en-US" sz="2800" dirty="0" err="1" smtClean="0"/>
              <a:t>TGbe</a:t>
            </a:r>
            <a:r>
              <a:rPr lang="en-US" altLang="en-US" sz="2800" dirty="0" smtClean="0"/>
              <a:t> PAR and CSD</a:t>
            </a:r>
          </a:p>
          <a:p>
            <a:r>
              <a:rPr lang="en-US" altLang="en-US" sz="2800" dirty="0" smtClean="0"/>
              <a:t>ISO JTC1/SC6 11ah, 11ak, 11aq comment responses and 11ax, 11ay draft documents for information</a:t>
            </a:r>
            <a:endParaRPr lang="en-US" alt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Approved 2019</a:t>
            </a:r>
          </a:p>
          <a:p>
            <a:r>
              <a:rPr lang="en-US" altLang="en-US" sz="2800" dirty="0" smtClean="0"/>
              <a:t>P802.11be PAR approval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Approved </a:t>
            </a:r>
            <a:r>
              <a:rPr lang="en-US" altLang="en-US" sz="2800" dirty="0" smtClean="0"/>
              <a:t>2018</a:t>
            </a:r>
            <a:endParaRPr lang="en-GB" altLang="en-US" sz="2800" dirty="0" smtClean="0"/>
          </a:p>
          <a:p>
            <a:r>
              <a:rPr lang="en-US" altLang="en-US" sz="2800" dirty="0" smtClean="0"/>
              <a:t>P802.11bc Broadcast Services </a:t>
            </a:r>
          </a:p>
          <a:p>
            <a:r>
              <a:rPr lang="en-US" altLang="en-US" sz="2800" dirty="0" smtClean="0"/>
              <a:t>P802.11bd Next Generation V2X </a:t>
            </a:r>
          </a:p>
          <a:p>
            <a:r>
              <a:rPr lang="en-US" altLang="en-US" sz="2800" dirty="0" smtClean="0"/>
              <a:t>P802.11ax </a:t>
            </a:r>
            <a:r>
              <a:rPr lang="en-US" altLang="en-US" sz="2800" dirty="0"/>
              <a:t>PAR Extension approved 2018-09-27</a:t>
            </a:r>
          </a:p>
          <a:p>
            <a:endParaRPr lang="en-US" altLang="en-US" sz="280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2019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23974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1" u="none" strike="noStrike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1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https://mentor.ieee.org/802.11/dcn/11-19-0565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https://mentor.ieee.org/802.11/dcn/11-19-0566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https://mentor.ieee.org/802.11/dcn/11-19-0537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https://mentor.ieee.org/802.11/dcn/11-19-0612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https://mentor.ieee.org/802.11/dcn/11-19-0539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https://mentor.ieee.org/802-ec/dcn/19/ec-19-0066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https://mentor.ieee.org/802.11/dcn/11-19-0567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https://mentor.ieee.org/802.11/dcn/11-19-0538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https://mentor.ieee.org/802.11/dcn/11-19-0540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https://mentor.ieee.org/802.11/dcn/11-19-0421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802.18, 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18-19/0061, </a:t>
            </a:r>
            <a:r>
              <a:rPr lang="en-US" dirty="0">
                <a:hlinkClick r:id="rId2"/>
              </a:rPr>
              <a:t>https://mentor.ieee.org/802.18/dcn/19/18-19-0061</a:t>
            </a:r>
            <a:endParaRPr lang="en-US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</a:t>
            </a:r>
            <a:r>
              <a:rPr lang="en-US" altLang="en-US" dirty="0" smtClean="0"/>
              <a:t>Tuesday </a:t>
            </a:r>
            <a:r>
              <a:rPr lang="en-US" altLang="en-US" dirty="0"/>
              <a:t>AM2, Thursday </a:t>
            </a:r>
            <a:r>
              <a:rPr lang="en-US" altLang="en-US" dirty="0" smtClean="0"/>
              <a:t>AM1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Recent European ETSI, CEPT and other activities status and </a:t>
            </a:r>
            <a:r>
              <a:rPr lang="en-US" altLang="en-US" sz="1800" dirty="0" smtClean="0"/>
              <a:t>discussion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Work </a:t>
            </a:r>
            <a:r>
              <a:rPr lang="en-US" sz="1800" dirty="0"/>
              <a:t>on comments on 5GAA C-V2X ex parte requesting FCC to change much of U-NII-4 band to </a:t>
            </a:r>
            <a:r>
              <a:rPr lang="en-US" sz="1800" dirty="0" smtClean="0"/>
              <a:t>cellular, </a:t>
            </a:r>
            <a:r>
              <a:rPr lang="en-US" sz="1800" dirty="0" smtClean="0">
                <a:hlinkClick r:id="rId3"/>
              </a:rPr>
              <a:t> </a:t>
            </a:r>
            <a:r>
              <a:rPr lang="en-US" sz="1800" dirty="0">
                <a:hlinkClick r:id="rId3"/>
              </a:rPr>
              <a:t>https://mentor.ieee.org/802.18/dcn/19/18-19-0051-00-0000-5gaa-waiver-ex-parte-notice-4-5-19-fcc-gn-18-357.pdf</a:t>
            </a:r>
            <a:r>
              <a:rPr lang="en-US" sz="1800" dirty="0"/>
              <a:t>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Open discussion on IEEE 802 connections to a WRC </a:t>
            </a:r>
            <a:r>
              <a:rPr lang="en-US" sz="1800" dirty="0" err="1"/>
              <a:t>xxxx</a:t>
            </a:r>
            <a:r>
              <a:rPr lang="en-US" sz="1800" dirty="0"/>
              <a:t> (e.g. WRC 2019</a:t>
            </a:r>
            <a:r>
              <a:rPr lang="en-US" sz="1800" dirty="0" smtClean="0"/>
              <a:t>)</a:t>
            </a:r>
            <a:endParaRPr lang="en-US" sz="1800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ACMA Five-year outlook IEEE 802 comments status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Notable </a:t>
            </a:r>
            <a:r>
              <a:rPr lang="en-US" sz="1800" dirty="0"/>
              <a:t>Topics covered in teleconferences since March.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Ofcom</a:t>
            </a:r>
            <a:r>
              <a:rPr lang="en-US" sz="1600" dirty="0"/>
              <a:t> Consultation on enabling opportunities for innovation, w/2390-2400MHz, comments sent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NPRM Expanding Broadband to the 896 / 935 MHz PLMR Band, did not comment</a:t>
            </a:r>
            <a:endParaRPr lang="en-US" sz="1200" dirty="0"/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121184</TotalTime>
  <Words>1731</Words>
  <Application>Microsoft Office PowerPoint</Application>
  <PresentationFormat>Widescreen</PresentationFormat>
  <Paragraphs>572</Paragraphs>
  <Slides>25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May 2019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M5.1 Comment Resolution Resources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May 2019</cp:keywords>
  <cp:lastModifiedBy>Stanley, Dorothy</cp:lastModifiedBy>
  <cp:revision>2067</cp:revision>
  <cp:lastPrinted>1998-02-10T13:28:06Z</cp:lastPrinted>
  <dcterms:created xsi:type="dcterms:W3CDTF">1998-02-10T13:07:52Z</dcterms:created>
  <dcterms:modified xsi:type="dcterms:W3CDTF">2019-05-13T02:18:54Z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