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58" r:id="rId2"/>
  </p:sldMasterIdLst>
  <p:notesMasterIdLst>
    <p:notesMasterId r:id="rId99"/>
  </p:notesMasterIdLst>
  <p:handoutMasterIdLst>
    <p:handoutMasterId r:id="rId100"/>
  </p:handoutMasterIdLst>
  <p:sldIdLst>
    <p:sldId id="256" r:id="rId3"/>
    <p:sldId id="257" r:id="rId4"/>
    <p:sldId id="303" r:id="rId5"/>
    <p:sldId id="329" r:id="rId6"/>
    <p:sldId id="330" r:id="rId7"/>
    <p:sldId id="331" r:id="rId8"/>
    <p:sldId id="332" r:id="rId9"/>
    <p:sldId id="333" r:id="rId10"/>
    <p:sldId id="334" r:id="rId11"/>
    <p:sldId id="335" r:id="rId12"/>
    <p:sldId id="336" r:id="rId13"/>
    <p:sldId id="337" r:id="rId14"/>
    <p:sldId id="341" r:id="rId15"/>
    <p:sldId id="342" r:id="rId16"/>
    <p:sldId id="343" r:id="rId17"/>
    <p:sldId id="344" r:id="rId18"/>
    <p:sldId id="345" r:id="rId19"/>
    <p:sldId id="346" r:id="rId20"/>
    <p:sldId id="347" r:id="rId21"/>
    <p:sldId id="348" r:id="rId22"/>
    <p:sldId id="350" r:id="rId23"/>
    <p:sldId id="349" r:id="rId24"/>
    <p:sldId id="351" r:id="rId25"/>
    <p:sldId id="352" r:id="rId26"/>
    <p:sldId id="353" r:id="rId27"/>
    <p:sldId id="354" r:id="rId28"/>
    <p:sldId id="355" r:id="rId29"/>
    <p:sldId id="356" r:id="rId30"/>
    <p:sldId id="357" r:id="rId31"/>
    <p:sldId id="358" r:id="rId32"/>
    <p:sldId id="359" r:id="rId33"/>
    <p:sldId id="365" r:id="rId34"/>
    <p:sldId id="390" r:id="rId35"/>
    <p:sldId id="391" r:id="rId36"/>
    <p:sldId id="392" r:id="rId37"/>
    <p:sldId id="393" r:id="rId38"/>
    <p:sldId id="394" r:id="rId39"/>
    <p:sldId id="395" r:id="rId40"/>
    <p:sldId id="396" r:id="rId41"/>
    <p:sldId id="397" r:id="rId42"/>
    <p:sldId id="398" r:id="rId43"/>
    <p:sldId id="375" r:id="rId44"/>
    <p:sldId id="376" r:id="rId45"/>
    <p:sldId id="377" r:id="rId46"/>
    <p:sldId id="371" r:id="rId47"/>
    <p:sldId id="378" r:id="rId48"/>
    <p:sldId id="379" r:id="rId49"/>
    <p:sldId id="372" r:id="rId50"/>
    <p:sldId id="380" r:id="rId51"/>
    <p:sldId id="373" r:id="rId52"/>
    <p:sldId id="374" r:id="rId53"/>
    <p:sldId id="381" r:id="rId54"/>
    <p:sldId id="382" r:id="rId55"/>
    <p:sldId id="383" r:id="rId56"/>
    <p:sldId id="384" r:id="rId57"/>
    <p:sldId id="385" r:id="rId58"/>
    <p:sldId id="386" r:id="rId59"/>
    <p:sldId id="387" r:id="rId60"/>
    <p:sldId id="388" r:id="rId61"/>
    <p:sldId id="389" r:id="rId62"/>
    <p:sldId id="400" r:id="rId63"/>
    <p:sldId id="401" r:id="rId64"/>
    <p:sldId id="402" r:id="rId65"/>
    <p:sldId id="404" r:id="rId66"/>
    <p:sldId id="405" r:id="rId67"/>
    <p:sldId id="403" r:id="rId68"/>
    <p:sldId id="406" r:id="rId69"/>
    <p:sldId id="407" r:id="rId70"/>
    <p:sldId id="408" r:id="rId71"/>
    <p:sldId id="412" r:id="rId72"/>
    <p:sldId id="413" r:id="rId73"/>
    <p:sldId id="414" r:id="rId74"/>
    <p:sldId id="415" r:id="rId75"/>
    <p:sldId id="409" r:id="rId76"/>
    <p:sldId id="417" r:id="rId77"/>
    <p:sldId id="418" r:id="rId78"/>
    <p:sldId id="419" r:id="rId79"/>
    <p:sldId id="421" r:id="rId80"/>
    <p:sldId id="422" r:id="rId81"/>
    <p:sldId id="424" r:id="rId82"/>
    <p:sldId id="423" r:id="rId83"/>
    <p:sldId id="425" r:id="rId84"/>
    <p:sldId id="426" r:id="rId85"/>
    <p:sldId id="427" r:id="rId86"/>
    <p:sldId id="428" r:id="rId87"/>
    <p:sldId id="429" r:id="rId88"/>
    <p:sldId id="430" r:id="rId89"/>
    <p:sldId id="431" r:id="rId90"/>
    <p:sldId id="432" r:id="rId91"/>
    <p:sldId id="433" r:id="rId92"/>
    <p:sldId id="434" r:id="rId93"/>
    <p:sldId id="435" r:id="rId94"/>
    <p:sldId id="436" r:id="rId95"/>
    <p:sldId id="437" r:id="rId96"/>
    <p:sldId id="438" r:id="rId97"/>
    <p:sldId id="453" r:id="rId98"/>
  </p:sldIdLst>
  <p:sldSz cx="9144000" cy="6858000" type="screen4x3"/>
  <p:notesSz cx="6934200" cy="9280525"/>
  <p:defaultTextStyle>
    <a:defPPr>
      <a:defRPr lang="en-GB"/>
    </a:defPPr>
    <a:lvl1pPr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1pPr>
    <a:lvl2pPr marL="742950" indent="-28575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2pPr>
    <a:lvl3pPr marL="11430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3pPr>
    <a:lvl4pPr marL="16002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4pPr>
    <a:lvl5pPr marL="20574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5pPr>
    <a:lvl6pPr marL="22860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6pPr>
    <a:lvl7pPr marL="27432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7pPr>
    <a:lvl8pPr marL="32004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8pPr>
    <a:lvl9pPr marL="36576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19-03 Vancouver, BC, Canada" id="{A571B865-5D7B-4041-980E-8AE3B82F79D3}">
          <p14:sldIdLst>
            <p14:sldId id="303"/>
            <p14:sldId id="329"/>
            <p14:sldId id="330"/>
            <p14:sldId id="331"/>
            <p14:sldId id="332"/>
            <p14:sldId id="333"/>
            <p14:sldId id="334"/>
            <p14:sldId id="335"/>
          </p14:sldIdLst>
        </p14:section>
        <p14:section name="2019-5 Atlanta, GA, USA" id="{C8004D1A-F92A-D14B-BC6F-03E6AA5A2C45}">
          <p14:sldIdLst>
            <p14:sldId id="336"/>
            <p14:sldId id="337"/>
            <p14:sldId id="341"/>
            <p14:sldId id="342"/>
            <p14:sldId id="343"/>
            <p14:sldId id="344"/>
            <p14:sldId id="345"/>
            <p14:sldId id="346"/>
            <p14:sldId id="347"/>
            <p14:sldId id="348"/>
          </p14:sldIdLst>
        </p14:section>
        <p14:section name="2019-7 Vienna, Austria" id="{B3EF7144-9F07-4AF1-AB89-63FCB025E603}">
          <p14:sldIdLst>
            <p14:sldId id="350"/>
            <p14:sldId id="349"/>
            <p14:sldId id="351"/>
            <p14:sldId id="352"/>
            <p14:sldId id="353"/>
            <p14:sldId id="354"/>
            <p14:sldId id="355"/>
            <p14:sldId id="356"/>
            <p14:sldId id="357"/>
            <p14:sldId id="358"/>
            <p14:sldId id="359"/>
          </p14:sldIdLst>
        </p14:section>
        <p14:section name="2019-9 Hanoi, Vietnam" id="{9D6249CE-5C87-4ED4-B319-7A30FEA18DF1}">
          <p14:sldIdLst>
            <p14:sldId id="365"/>
            <p14:sldId id="390"/>
            <p14:sldId id="391"/>
            <p14:sldId id="392"/>
            <p14:sldId id="393"/>
            <p14:sldId id="394"/>
            <p14:sldId id="395"/>
            <p14:sldId id="396"/>
            <p14:sldId id="397"/>
            <p14:sldId id="398"/>
            <p14:sldId id="375"/>
            <p14:sldId id="376"/>
            <p14:sldId id="377"/>
            <p14:sldId id="371"/>
            <p14:sldId id="378"/>
            <p14:sldId id="379"/>
            <p14:sldId id="372"/>
            <p14:sldId id="380"/>
            <p14:sldId id="373"/>
            <p14:sldId id="374"/>
            <p14:sldId id="381"/>
            <p14:sldId id="382"/>
            <p14:sldId id="383"/>
            <p14:sldId id="384"/>
            <p14:sldId id="385"/>
            <p14:sldId id="386"/>
            <p14:sldId id="387"/>
            <p14:sldId id="388"/>
            <p14:sldId id="389"/>
          </p14:sldIdLst>
        </p14:section>
        <p14:section name="2019-11-Kona, HI, USA" id="{CC5BE49C-10C0-4A52-B162-3997D9916F9B}">
          <p14:sldIdLst>
            <p14:sldId id="400"/>
            <p14:sldId id="401"/>
            <p14:sldId id="402"/>
            <p14:sldId id="404"/>
            <p14:sldId id="405"/>
            <p14:sldId id="403"/>
            <p14:sldId id="406"/>
            <p14:sldId id="407"/>
            <p14:sldId id="408"/>
            <p14:sldId id="412"/>
            <p14:sldId id="413"/>
            <p14:sldId id="414"/>
            <p14:sldId id="415"/>
            <p14:sldId id="409"/>
            <p14:sldId id="417"/>
            <p14:sldId id="418"/>
            <p14:sldId id="419"/>
          </p14:sldIdLst>
        </p14:section>
        <p14:section name="2020-1, Irvine, CA, USA" id="{8E3097E7-D44B-435D-99F3-923B2696886A}">
          <p14:sldIdLst>
            <p14:sldId id="421"/>
            <p14:sldId id="422"/>
            <p14:sldId id="424"/>
            <p14:sldId id="423"/>
            <p14:sldId id="425"/>
            <p14:sldId id="426"/>
            <p14:sldId id="427"/>
            <p14:sldId id="428"/>
            <p14:sldId id="429"/>
            <p14:sldId id="430"/>
            <p14:sldId id="431"/>
            <p14:sldId id="432"/>
            <p14:sldId id="433"/>
            <p14:sldId id="434"/>
            <p14:sldId id="435"/>
            <p14:sldId id="436"/>
            <p14:sldId id="437"/>
            <p14:sldId id="438"/>
            <p14:sldId id="4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6" autoAdjust="0"/>
    <p:restoredTop sz="95914" autoAdjust="0"/>
  </p:normalViewPr>
  <p:slideViewPr>
    <p:cSldViewPr>
      <p:cViewPr>
        <p:scale>
          <a:sx n="99" d="100"/>
          <a:sy n="99" d="100"/>
        </p:scale>
        <p:origin x="888" y="78"/>
      </p:cViewPr>
      <p:guideLst>
        <p:guide orient="horz" pos="2160"/>
        <p:guide pos="2880"/>
      </p:guideLst>
    </p:cSldViewPr>
  </p:slideViewPr>
  <p:outlineViewPr>
    <p:cViewPr varScale="1">
      <p:scale>
        <a:sx n="170" d="200"/>
        <a:sy n="170" d="200"/>
      </p:scale>
      <p:origin x="0" y="-290635"/>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t>‹#›</a:t>
            </a:fld>
            <a:endParaRPr lang="en-US"/>
          </a:p>
        </p:txBody>
      </p:sp>
    </p:spTree>
    <p:extLst>
      <p:ext uri="{BB962C8B-B14F-4D97-AF65-F5344CB8AC3E}">
        <p14:creationId xmlns:p14="http://schemas.microsoft.com/office/powerpoint/2010/main" val="1950340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ln>
          <a:effectLst/>
        </p:spPr>
        <p:txBody>
          <a:bodyPr vert="horz" wrap="square" lIns="0" tIns="0" rIns="0" bIns="0" numCol="1" anchor="b"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ln>
          <a:effectLst/>
        </p:spPr>
        <p:txBody>
          <a:bodyPr vert="horz" wrap="square" lIns="93600" tIns="46080" rIns="93600" bIns="46080" numCol="1" anchor="t" anchorCtr="0" compatLnSpc="1"/>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ln>
          <a:effectLst/>
        </p:spPr>
        <p:txBody>
          <a:bodyPr vert="horz" wrap="square" lIns="0" tIns="0" rIns="0" bIns="0" numCol="1" anchor="t" anchorCtr="0" compatLnSpc="1"/>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ln>
          <a:effectLst/>
        </p:spPr>
        <p:txBody>
          <a:bodyPr/>
          <a:lstStyle/>
          <a:p>
            <a:endParaRPr lang="en-GB"/>
          </a:p>
        </p:txBody>
      </p:sp>
    </p:spTree>
    <p:extLst>
      <p:ext uri="{BB962C8B-B14F-4D97-AF65-F5344CB8AC3E}">
        <p14:creationId xmlns:p14="http://schemas.microsoft.com/office/powerpoint/2010/main" val="904457035"/>
      </p:ext>
    </p:extLst>
  </p:cSld>
  <p:clrMap bg1="lt1" tx1="dk1" bg2="lt2" tx2="dk2" accent1="accent1" accent2="accent2" accent3="accent3" accent4="accent4" accent5="accent5" accent6="accent6" hlink="hlink" folHlink="folHlink"/>
  <p:hf/>
  <p:notesStyle>
    <a:lvl1pPr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r>
              <a:rPr lang="de-DE"/>
              <a:t>doc.: IEEE 802.11-18/2123r1</a:t>
            </a:r>
            <a:endParaRPr lang="en-US"/>
          </a:p>
        </p:txBody>
      </p:sp>
      <p:sp>
        <p:nvSpPr>
          <p:cNvPr id="5" name="Rectangle 3"/>
          <p:cNvSpPr>
            <a:spLocks noGrp="1" noChangeArrowheads="1"/>
          </p:cNvSpPr>
          <p:nvPr>
            <p:ph type="dt"/>
          </p:nvPr>
        </p:nvSpPr>
        <p:spPr/>
        <p:txBody>
          <a:bodyPr/>
          <a:lstStyle/>
          <a:p>
            <a:r>
              <a:rPr lang="en-US"/>
              <a:t>March 2019</a:t>
            </a:r>
          </a:p>
        </p:txBody>
      </p:sp>
      <p:sp>
        <p:nvSpPr>
          <p:cNvPr id="6" name="Rectangle 6"/>
          <p:cNvSpPr>
            <a:spLocks noGrp="1" noChangeArrowheads="1"/>
          </p:cNvSpPr>
          <p:nvPr>
            <p:ph type="ftr"/>
          </p:nvPr>
        </p:nvSpPr>
        <p:spPr/>
        <p:txBody>
          <a:bodyPr/>
          <a:lstStyle/>
          <a:p>
            <a:r>
              <a:rPr lang="de-DE"/>
              <a:t>Marc Emmelmann (Koden-TI)</a:t>
            </a:r>
            <a:endParaRPr lang="en-US"/>
          </a:p>
        </p:txBody>
      </p:sp>
      <p:sp>
        <p:nvSpPr>
          <p:cNvPr id="7" name="Rectangle 7"/>
          <p:cNvSpPr>
            <a:spLocks noGrp="1" noChangeArrowheads="1"/>
          </p:cNvSpPr>
          <p:nvPr>
            <p:ph type="sldNum"/>
          </p:nvPr>
        </p:nvSpPr>
        <p:spPr/>
        <p:txBody>
          <a:bodyPr/>
          <a:lstStyle/>
          <a:p>
            <a:r>
              <a:rPr lang="en-US"/>
              <a:t>Page </a:t>
            </a:r>
            <a:fld id="{465D53FD-DB5F-4815-BF01-6488A8FBD189}" type="slidenum">
              <a:rPr lang="en-US"/>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extLst>
      <p:ext uri="{BB962C8B-B14F-4D97-AF65-F5344CB8AC3E}">
        <p14:creationId xmlns:p14="http://schemas.microsoft.com/office/powerpoint/2010/main" val="3140920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r>
              <a:rPr lang="de-DE"/>
              <a:t>doc.: IEEE 802.11-18/2123r1</a:t>
            </a:r>
            <a:endParaRPr lang="en-US"/>
          </a:p>
        </p:txBody>
      </p:sp>
      <p:sp>
        <p:nvSpPr>
          <p:cNvPr id="5" name="Rectangle 3"/>
          <p:cNvSpPr>
            <a:spLocks noGrp="1" noChangeArrowheads="1"/>
          </p:cNvSpPr>
          <p:nvPr>
            <p:ph type="dt"/>
          </p:nvPr>
        </p:nvSpPr>
        <p:spPr/>
        <p:txBody>
          <a:bodyPr/>
          <a:lstStyle/>
          <a:p>
            <a:r>
              <a:rPr lang="en-US"/>
              <a:t>March 2019</a:t>
            </a:r>
          </a:p>
        </p:txBody>
      </p:sp>
      <p:sp>
        <p:nvSpPr>
          <p:cNvPr id="6" name="Rectangle 6"/>
          <p:cNvSpPr>
            <a:spLocks noGrp="1" noChangeArrowheads="1"/>
          </p:cNvSpPr>
          <p:nvPr>
            <p:ph type="ftr"/>
          </p:nvPr>
        </p:nvSpPr>
        <p:spPr/>
        <p:txBody>
          <a:bodyPr/>
          <a:lstStyle/>
          <a:p>
            <a:r>
              <a:rPr lang="de-DE"/>
              <a:t>Marc Emmelmann (Koden-TI)</a:t>
            </a:r>
            <a:endParaRPr lang="en-US"/>
          </a:p>
        </p:txBody>
      </p:sp>
      <p:sp>
        <p:nvSpPr>
          <p:cNvPr id="7" name="Rectangle 7"/>
          <p:cNvSpPr>
            <a:spLocks noGrp="1" noChangeArrowheads="1"/>
          </p:cNvSpPr>
          <p:nvPr>
            <p:ph type="sldNum"/>
          </p:nvPr>
        </p:nvSpPr>
        <p:spPr/>
        <p:txBody>
          <a:bodyPr/>
          <a:lstStyle/>
          <a:p>
            <a:r>
              <a:rPr lang="en-US"/>
              <a:t>Page </a:t>
            </a:r>
            <a:fld id="{CA5AFF69-4AEE-4693-9CD6-98E2EBC076EC}" type="slidenum">
              <a:rPr lang="en-US"/>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extLst>
      <p:ext uri="{BB962C8B-B14F-4D97-AF65-F5344CB8AC3E}">
        <p14:creationId xmlns:p14="http://schemas.microsoft.com/office/powerpoint/2010/main" val="2992835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de-DE" smtClean="0"/>
              <a:t>doc.: IEEE 802.11-18/2123r1</a:t>
            </a:r>
            <a:endParaRPr lang="en-US"/>
          </a:p>
        </p:txBody>
      </p:sp>
      <p:sp>
        <p:nvSpPr>
          <p:cNvPr id="5" name="Date Placeholder 4"/>
          <p:cNvSpPr>
            <a:spLocks noGrp="1"/>
          </p:cNvSpPr>
          <p:nvPr>
            <p:ph type="dt" idx="11"/>
          </p:nvPr>
        </p:nvSpPr>
        <p:spPr/>
        <p:txBody>
          <a:bodyPr/>
          <a:lstStyle/>
          <a:p>
            <a:r>
              <a:rPr lang="en-US" smtClean="0"/>
              <a:t>March 2019</a:t>
            </a:r>
            <a:endParaRPr lang="en-US"/>
          </a:p>
        </p:txBody>
      </p:sp>
      <p:sp>
        <p:nvSpPr>
          <p:cNvPr id="6" name="Footer Placeholder 5"/>
          <p:cNvSpPr>
            <a:spLocks noGrp="1"/>
          </p:cNvSpPr>
          <p:nvPr>
            <p:ph type="ftr" idx="12"/>
          </p:nvPr>
        </p:nvSpPr>
        <p:spPr/>
        <p:txBody>
          <a:bodyPr/>
          <a:lstStyle/>
          <a:p>
            <a:r>
              <a:rPr lang="de-DE" smtClean="0"/>
              <a:t>Marc Emmelmann (Koden-TI)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t>73</a:t>
            </a:fld>
            <a:endParaRPr lang="en-US"/>
          </a:p>
        </p:txBody>
      </p:sp>
    </p:spTree>
    <p:extLst>
      <p:ext uri="{BB962C8B-B14F-4D97-AF65-F5344CB8AC3E}">
        <p14:creationId xmlns:p14="http://schemas.microsoft.com/office/powerpoint/2010/main" val="1765114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de-DE" smtClean="0"/>
              <a:t>doc.: IEEE 802.11-18/2123r1</a:t>
            </a:r>
            <a:endParaRPr lang="en-US"/>
          </a:p>
        </p:txBody>
      </p:sp>
      <p:sp>
        <p:nvSpPr>
          <p:cNvPr id="5" name="Date Placeholder 4"/>
          <p:cNvSpPr>
            <a:spLocks noGrp="1"/>
          </p:cNvSpPr>
          <p:nvPr>
            <p:ph type="dt" idx="11"/>
          </p:nvPr>
        </p:nvSpPr>
        <p:spPr/>
        <p:txBody>
          <a:bodyPr/>
          <a:lstStyle/>
          <a:p>
            <a:r>
              <a:rPr lang="en-US" smtClean="0"/>
              <a:t>March 2019</a:t>
            </a:r>
            <a:endParaRPr lang="en-US"/>
          </a:p>
        </p:txBody>
      </p:sp>
      <p:sp>
        <p:nvSpPr>
          <p:cNvPr id="6" name="Footer Placeholder 5"/>
          <p:cNvSpPr>
            <a:spLocks noGrp="1"/>
          </p:cNvSpPr>
          <p:nvPr>
            <p:ph type="ftr" idx="12"/>
          </p:nvPr>
        </p:nvSpPr>
        <p:spPr/>
        <p:txBody>
          <a:bodyPr/>
          <a:lstStyle/>
          <a:p>
            <a:r>
              <a:rPr lang="de-DE" smtClean="0"/>
              <a:t>Marc Emmelmann (Koden-TI)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t>88</a:t>
            </a:fld>
            <a:endParaRPr lang="en-US"/>
          </a:p>
        </p:txBody>
      </p:sp>
    </p:spTree>
    <p:extLst>
      <p:ext uri="{BB962C8B-B14F-4D97-AF65-F5344CB8AC3E}">
        <p14:creationId xmlns:p14="http://schemas.microsoft.com/office/powerpoint/2010/main" val="1433936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de-DE" smtClean="0"/>
              <a:t>doc.: IEEE 802.11-18/2123r1</a:t>
            </a:r>
            <a:endParaRPr lang="en-US"/>
          </a:p>
        </p:txBody>
      </p:sp>
      <p:sp>
        <p:nvSpPr>
          <p:cNvPr id="5" name="Date Placeholder 4"/>
          <p:cNvSpPr>
            <a:spLocks noGrp="1"/>
          </p:cNvSpPr>
          <p:nvPr>
            <p:ph type="dt" idx="11"/>
          </p:nvPr>
        </p:nvSpPr>
        <p:spPr/>
        <p:txBody>
          <a:bodyPr/>
          <a:lstStyle/>
          <a:p>
            <a:r>
              <a:rPr lang="en-US" smtClean="0"/>
              <a:t>March 2019</a:t>
            </a:r>
            <a:endParaRPr lang="en-US"/>
          </a:p>
        </p:txBody>
      </p:sp>
      <p:sp>
        <p:nvSpPr>
          <p:cNvPr id="6" name="Footer Placeholder 5"/>
          <p:cNvSpPr>
            <a:spLocks noGrp="1"/>
          </p:cNvSpPr>
          <p:nvPr>
            <p:ph type="ftr" idx="12"/>
          </p:nvPr>
        </p:nvSpPr>
        <p:spPr/>
        <p:txBody>
          <a:bodyPr/>
          <a:lstStyle/>
          <a:p>
            <a:r>
              <a:rPr lang="de-DE" smtClean="0"/>
              <a:t>Marc Emmelmann (Koden-TI)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t>89</a:t>
            </a:fld>
            <a:endParaRPr lang="en-US"/>
          </a:p>
        </p:txBody>
      </p:sp>
    </p:spTree>
    <p:extLst>
      <p:ext uri="{BB962C8B-B14F-4D97-AF65-F5344CB8AC3E}">
        <p14:creationId xmlns:p14="http://schemas.microsoft.com/office/powerpoint/2010/main" val="2602362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3C593-AFE8-41F9-9FF1-1E1BACEAC107}"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23C593-AFE8-41F9-9FF1-1E1BACEAC107}"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23C593-AFE8-41F9-9FF1-1E1BACEAC107}"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23C593-AFE8-41F9-9FF1-1E1BACEAC107}"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3C593-AFE8-41F9-9FF1-1E1BACEAC107}"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dirty="0"/>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ln>
          <a:effectLst/>
        </p:spPr>
        <p:txBody>
          <a:bodyPr vert="horz" wrap="square" lIns="92160" tIns="46080" rIns="92160" bIns="46080" numCol="1" anchor="ctr" anchorCtr="0" compatLnSpc="1"/>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ln>
          <a:effectLst/>
        </p:spPr>
        <p:txBody>
          <a:bodyPr vert="horz" wrap="square" lIns="92160" tIns="46080" rIns="92160" bIns="46080" numCol="1" anchor="t" anchorCtr="0" compatLnSpc="1"/>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dirty="0" smtClean="0"/>
              <a:t>Bahar Sadeghi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ln>
          <a:effectLst/>
        </p:spPr>
        <p:txBody>
          <a:bodyPr vert="horz" wrap="square" lIns="0" tIns="0" rIns="0" bIns="0" numCol="1" anchor="t" anchorCtr="0" compatLnSpc="1"/>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ln>
          <a:effectLst/>
        </p:spPr>
        <p:txBody>
          <a:bodyPr/>
          <a:lstStyle/>
          <a:p>
            <a:endParaRPr lang="en-GB"/>
          </a:p>
        </p:txBody>
      </p:sp>
      <p:sp>
        <p:nvSpPr>
          <p:cNvPr id="10" name="Date Placeholder 3"/>
          <p:cNvSpPr txBox="1"/>
          <p:nvPr/>
        </p:nvSpPr>
        <p:spPr bwMode="auto">
          <a:xfrm>
            <a:off x="5000628" y="357166"/>
            <a:ext cx="3500462"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6" charset="0"/>
                <a:ea typeface="MS Gothic" panose="020B0609070205080204" charset="-128"/>
                <a:cs typeface="Arial Unicode MS" charset="0"/>
              </a:rPr>
              <a:t>802.11-19/0514r1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6" charset="0"/>
                <a:ea typeface="MS Gothic" panose="020B0609070205080204" charset="-128"/>
                <a:cs typeface="Arial Unicode MS" charset="0"/>
              </a:rPr>
              <a:t>4</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mj-lt"/>
          <a:ea typeface="+mj-ea"/>
          <a:cs typeface="+mj-cs"/>
        </a:defRPr>
      </a:lvl1pPr>
      <a:lvl2pPr marL="742950" indent="-28575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2pPr>
      <a:lvl3pPr marL="1143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3pPr>
      <a:lvl4pPr marL="1600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4pPr>
      <a:lvl5pPr marL="20574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5pPr>
      <a:lvl6pPr marL="25146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6pPr>
      <a:lvl7pPr marL="29718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7pPr>
      <a:lvl8pPr marL="3429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8pPr>
      <a:lvl9pPr marL="3886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9pPr>
    </p:titleStyle>
    <p:body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6"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6"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C593-AFE8-41F9-9FF1-1E1BACEAC107}" type="datetimeFigureOut">
              <a:rPr lang="en-US" smtClean="0"/>
              <a:t>1/16/2020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8C84E-5B62-4EC0-9C25-8C55A475B1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dirty="0"/>
              <a:t>1</a:t>
            </a:fld>
            <a:endParaRPr lang="en-GB" dirty="0"/>
          </a:p>
        </p:txBody>
      </p:sp>
      <p:sp>
        <p:nvSpPr>
          <p:cNvPr id="3073"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smtClean="0"/>
              <a:t>TGbd</a:t>
            </a:r>
            <a:endParaRPr lang="en-GB" dirty="0"/>
          </a:p>
        </p:txBody>
      </p:sp>
      <p:sp>
        <p:nvSpPr>
          <p:cNvPr id="3074" name="Rectangle 2"/>
          <p:cNvSpPr>
            <a:spLocks noGrp="1" noChangeArrowheads="1"/>
          </p:cNvSpPr>
          <p:nvPr>
            <p:ph type="body" idx="1"/>
          </p:nvPr>
        </p:nvSpPr>
        <p:spPr>
          <a:xfrm>
            <a:off x="685800" y="1524000"/>
            <a:ext cx="7772400" cy="396875"/>
          </a:xfrm>
        </p:spPr>
        <p:txBody>
          <a:bodyPr/>
          <a:lstStyle/>
          <a:p>
            <a:pPr algn="ctr">
              <a:spcBef>
                <a:spcPts val="500"/>
              </a:spcBef>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2000" dirty="0"/>
              <a:t>Date:</a:t>
            </a:r>
            <a:r>
              <a:rPr lang="en-GB" sz="2000" b="0" dirty="0"/>
              <a:t> </a:t>
            </a:r>
            <a:r>
              <a:rPr lang="en-GB" sz="2000" b="0" dirty="0" smtClean="0"/>
              <a:t>2019-03-14</a:t>
            </a:r>
            <a:endParaRPr lang="en-GB" sz="2000" b="0" dirty="0"/>
          </a:p>
        </p:txBody>
      </p:sp>
      <p:graphicFrame>
        <p:nvGraphicFramePr>
          <p:cNvPr id="3075" name="Object 3"/>
          <p:cNvGraphicFramePr>
            <a:graphicFrameLocks noChangeAspect="1"/>
          </p:cNvGraphicFramePr>
          <p:nvPr/>
        </p:nvGraphicFramePr>
        <p:xfrm>
          <a:off x="508000" y="2290763"/>
          <a:ext cx="7999413" cy="2438400"/>
        </p:xfrm>
        <a:graphic>
          <a:graphicData uri="http://schemas.openxmlformats.org/presentationml/2006/ole">
            <mc:AlternateContent xmlns:mc="http://schemas.openxmlformats.org/markup-compatibility/2006">
              <mc:Choice xmlns:v="urn:schemas-microsoft-com:vml" Requires="v">
                <p:oleObj spid="_x0000_s3494" name="Document" r:id="rId4" imgW="8255635" imgH="2513330" progId="Word.Document.8">
                  <p:embed/>
                </p:oleObj>
              </mc:Choice>
              <mc:Fallback>
                <p:oleObj name="Document" r:id="rId4" imgW="8255635" imgH="2513330" progId="Word.Document.8">
                  <p:embed/>
                  <p:pic>
                    <p:nvPicPr>
                      <p:cNvPr id="0" name="Picture 4"/>
                      <p:cNvPicPr>
                        <a:picLocks noChangeAspect="1" noChangeArrowheads="1"/>
                      </p:cNvPicPr>
                      <p:nvPr/>
                    </p:nvPicPr>
                    <p:blipFill>
                      <a:blip r:embed="rId5"/>
                      <a:srcRect/>
                      <a:stretch>
                        <a:fillRect/>
                      </a:stretch>
                    </p:blipFill>
                    <p:spPr bwMode="auto">
                      <a:xfrm>
                        <a:off x="508000" y="2290763"/>
                        <a:ext cx="7999413"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en-US" altLang="zh-CN" smtClean="0"/>
              <a:t>FRD&amp;SFD Motion #7</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indicate the NGV capability in MAC level, when transmitting an 11p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passed unanimous</a:t>
            </a:r>
            <a:endParaRPr lang="en-US" dirty="0"/>
          </a:p>
        </p:txBody>
      </p:sp>
      <p:sp>
        <p:nvSpPr>
          <p:cNvPr id="35844"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8A43ED3A-D24C-4EF7-903F-D3E4B1FE1F3D}" type="slidenum">
              <a:rPr lang="en-GB" altLang="zh-CN" sz="1200" b="0" smtClean="0"/>
              <a:t>10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smtClean="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MaY</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p:cNvSpPr>
            <a:spLocks noGrp="1"/>
          </p:cNvSpPr>
          <p:nvPr>
            <p:ph type="body" idx="1"/>
          </p:nvPr>
        </p:nvSpPr>
        <p:spPr/>
        <p:txBody>
          <a:bodyPr/>
          <a:lstStyle/>
          <a:p>
            <a:r>
              <a:rPr lang="en-US" dirty="0"/>
              <a:t>Motion </a:t>
            </a:r>
            <a:r>
              <a:rPr lang="en-US" dirty="0" smtClean="0"/>
              <a:t>#8 </a:t>
            </a:r>
            <a:r>
              <a:rPr lang="en-US" dirty="0"/>
              <a:t>-- </a:t>
            </a:r>
            <a:r>
              <a:rPr lang="en-US" smtClean="0"/>
              <a:t>#16</a:t>
            </a:r>
            <a:endParaRPr lang="en-US" dirty="0"/>
          </a:p>
          <a:p>
            <a:endParaRPr lang="en-US" dirty="0"/>
          </a:p>
          <a:p>
            <a:r>
              <a:rPr lang="en-US" dirty="0" smtClean="0"/>
              <a:t>Atlanta, GA, </a:t>
            </a:r>
            <a:r>
              <a:rPr lang="en-US" dirty="0"/>
              <a:t>USA</a:t>
            </a:r>
          </a:p>
        </p:txBody>
      </p:sp>
      <p:sp>
        <p:nvSpPr>
          <p:cNvPr id="4" name="Date Placeholder 3"/>
          <p:cNvSpPr>
            <a:spLocks noGrp="1"/>
          </p:cNvSpPr>
          <p:nvPr>
            <p:ph type="dt" idx="10"/>
          </p:nvPr>
        </p:nvSpPr>
        <p:spPr/>
        <p:txBody>
          <a:bodyPr/>
          <a:lstStyle/>
          <a:p>
            <a:r>
              <a:rPr lang="en-US"/>
              <a:t>March 2019</a:t>
            </a:r>
            <a:endParaRPr lang="en-GB"/>
          </a:p>
        </p:txBody>
      </p:sp>
      <p:sp>
        <p:nvSpPr>
          <p:cNvPr id="5" name="Footer Placeholder 4"/>
          <p:cNvSpPr>
            <a:spLocks noGrp="1"/>
          </p:cNvSpPr>
          <p:nvPr>
            <p:ph type="ftr" idx="11"/>
          </p:nvPr>
        </p:nvSpPr>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#8</a:t>
            </a:r>
          </a:p>
        </p:txBody>
      </p:sp>
      <p:sp>
        <p:nvSpPr>
          <p:cNvPr id="3" name="Inhaltsplatzhalter 2"/>
          <p:cNvSpPr>
            <a:spLocks noGrp="1"/>
          </p:cNvSpPr>
          <p:nvPr>
            <p:ph idx="1"/>
          </p:nvPr>
        </p:nvSpPr>
        <p:spPr>
          <a:xfrm>
            <a:off x="685800" y="1523069"/>
            <a:ext cx="7770813" cy="4113213"/>
          </a:xfrm>
        </p:spPr>
        <p:txBody>
          <a:bodyPr/>
          <a:lstStyle/>
          <a:p>
            <a:pPr lvl="0" latinLnBrk="1"/>
            <a:r>
              <a:rPr lang="en-US" dirty="0"/>
              <a:t>Move to add the following text to section 3 in 11bd SFD </a:t>
            </a:r>
          </a:p>
          <a:p>
            <a:pPr latinLnBrk="1"/>
            <a:r>
              <a:rPr lang="ko-KR" altLang="en-US" dirty="0"/>
              <a:t>“</a:t>
            </a:r>
            <a:r>
              <a:rPr lang="en-US" dirty="0"/>
              <a:t>11bd shall support the same subcarrier spacing in both 10 MHz PPDU and 20MHz PPDU</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12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#9</a:t>
            </a:r>
          </a:p>
        </p:txBody>
      </p:sp>
      <p:sp>
        <p:nvSpPr>
          <p:cNvPr id="3" name="Inhaltsplatzhalter 2"/>
          <p:cNvSpPr>
            <a:spLocks noGrp="1"/>
          </p:cNvSpPr>
          <p:nvPr>
            <p:ph idx="1"/>
          </p:nvPr>
        </p:nvSpPr>
        <p:spPr>
          <a:xfrm>
            <a:off x="685800" y="1523069"/>
            <a:ext cx="7770813" cy="4113213"/>
          </a:xfrm>
        </p:spPr>
        <p:txBody>
          <a:bodyPr/>
          <a:lstStyle/>
          <a:p>
            <a:pPr lvl="0" latinLnBrk="1"/>
            <a:r>
              <a:rPr lang="en-US" dirty="0"/>
              <a:t>Move to add the following text to section 3 in 11bd SFD</a:t>
            </a:r>
          </a:p>
          <a:p>
            <a:pPr latinLnBrk="1"/>
            <a:r>
              <a:rPr lang="ko-KR" altLang="en-US" dirty="0"/>
              <a:t>“</a:t>
            </a:r>
            <a:r>
              <a:rPr lang="en-US" dirty="0"/>
              <a:t>11bd PPDU includes a NGV-Signal field to indicate the transmission information</a:t>
            </a:r>
            <a:r>
              <a:rPr lang="ko-KR" altLang="en-US" dirty="0"/>
              <a:t>”</a:t>
            </a:r>
            <a:endParaRPr lang="en-US" dirty="0"/>
          </a:p>
          <a:p>
            <a:pPr latinLnBrk="1"/>
            <a:r>
              <a:rPr lang="ko-KR" altLang="en-US" dirty="0"/>
              <a:t>“</a:t>
            </a:r>
            <a:r>
              <a:rPr lang="en-US" dirty="0"/>
              <a:t> The location of NGV-SIG field is TBD</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13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#10</a:t>
            </a:r>
          </a:p>
        </p:txBody>
      </p:sp>
      <p:sp>
        <p:nvSpPr>
          <p:cNvPr id="3" name="Inhaltsplatzhalter 2"/>
          <p:cNvSpPr>
            <a:spLocks noGrp="1"/>
          </p:cNvSpPr>
          <p:nvPr>
            <p:ph idx="1"/>
          </p:nvPr>
        </p:nvSpPr>
        <p:spPr>
          <a:xfrm>
            <a:off x="685800" y="1523069"/>
            <a:ext cx="7770813" cy="4570227"/>
          </a:xfrm>
        </p:spPr>
        <p:txBody>
          <a:bodyPr/>
          <a:lstStyle/>
          <a:p>
            <a:pPr lvl="0" latinLnBrk="1"/>
            <a:r>
              <a:rPr lang="en-US" dirty="0"/>
              <a:t>Move to add the following text to section 3 in 11bd SFD</a:t>
            </a:r>
          </a:p>
          <a:p>
            <a:pPr latinLnBrk="1"/>
            <a:r>
              <a:rPr lang="ko-KR" altLang="en-US" dirty="0"/>
              <a:t>“</a:t>
            </a:r>
            <a:r>
              <a:rPr lang="en-US" dirty="0"/>
              <a:t>11bd PPDU design shall support </a:t>
            </a:r>
            <a:r>
              <a:rPr lang="en-US" dirty="0" err="1"/>
              <a:t>Midamble</a:t>
            </a:r>
            <a:r>
              <a:rPr lang="en-US" dirty="0"/>
              <a:t>(s) in Data </a:t>
            </a:r>
            <a:r>
              <a:rPr lang="en-US" dirty="0" smtClean="0"/>
              <a:t>   field</a:t>
            </a:r>
            <a:r>
              <a:rPr lang="en-US" dirty="0"/>
              <a:t>.</a:t>
            </a:r>
          </a:p>
          <a:p>
            <a:pPr latinLnBrk="1"/>
            <a:r>
              <a:rPr lang="en-US" dirty="0" smtClean="0"/>
              <a:t>	</a:t>
            </a:r>
            <a:r>
              <a:rPr lang="en-US" dirty="0" err="1" smtClean="0"/>
              <a:t>Midamble</a:t>
            </a:r>
            <a:r>
              <a:rPr lang="en-US" dirty="0" smtClean="0"/>
              <a:t> </a:t>
            </a:r>
            <a:r>
              <a:rPr lang="en-US" dirty="0"/>
              <a:t>is composed by long training field, with </a:t>
            </a:r>
            <a:r>
              <a:rPr lang="en-US" dirty="0" smtClean="0"/>
              <a:t>       design TBD.</a:t>
            </a:r>
            <a:endParaRPr lang="en-US" dirty="0"/>
          </a:p>
          <a:p>
            <a:pPr latinLnBrk="1"/>
            <a:r>
              <a:rPr lang="en-US" dirty="0" smtClean="0"/>
              <a:t>	</a:t>
            </a:r>
            <a:r>
              <a:rPr lang="en-US" dirty="0" err="1" smtClean="0"/>
              <a:t>Midamble</a:t>
            </a:r>
            <a:r>
              <a:rPr lang="en-US" dirty="0" smtClean="0"/>
              <a:t> </a:t>
            </a:r>
            <a:r>
              <a:rPr lang="en-US" dirty="0"/>
              <a:t>periodicity is </a:t>
            </a:r>
            <a:r>
              <a:rPr lang="en-US" dirty="0" smtClean="0"/>
              <a:t>TBD. </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8Y/1N/8A   Passed</a:t>
            </a:r>
            <a:endParaRPr lang="en-US" strike="sngStrike" dirty="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14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#11</a:t>
            </a:r>
          </a:p>
        </p:txBody>
      </p:sp>
      <p:sp>
        <p:nvSpPr>
          <p:cNvPr id="3" name="Inhaltsplatzhalter 2"/>
          <p:cNvSpPr>
            <a:spLocks noGrp="1"/>
          </p:cNvSpPr>
          <p:nvPr>
            <p:ph idx="1"/>
          </p:nvPr>
        </p:nvSpPr>
        <p:spPr>
          <a:xfrm>
            <a:off x="685800" y="1523069"/>
            <a:ext cx="7770813" cy="4570227"/>
          </a:xfrm>
        </p:spPr>
        <p:txBody>
          <a:bodyPr/>
          <a:lstStyle/>
          <a:p>
            <a:r>
              <a:rPr lang="en-US" dirty="0"/>
              <a:t>Move to add the following text to section 3.1 of the SFD:</a:t>
            </a:r>
          </a:p>
          <a:p>
            <a:r>
              <a:rPr lang="en-US" dirty="0" smtClean="0"/>
              <a:t>“11bd </a:t>
            </a:r>
            <a:r>
              <a:rPr lang="en-US" dirty="0"/>
              <a:t>devices shall support 256 QAM. The 256 QAM constellation mapping is the same as that defined in 21.3.10.9 (Constellation mapping</a:t>
            </a:r>
            <a:r>
              <a:rPr lang="en-US" dirty="0" smtClean="0"/>
              <a:t>)”</a:t>
            </a:r>
            <a:endParaRPr lang="en-US" dirty="0"/>
          </a:p>
          <a:p>
            <a:pPr>
              <a:defRPr/>
            </a:pPr>
            <a:endParaRPr lang="en-US" dirty="0" smtClean="0"/>
          </a:p>
          <a:p>
            <a:pPr>
              <a:defRPr/>
            </a:pPr>
            <a:r>
              <a:rPr lang="en-US" dirty="0" smtClean="0"/>
              <a:t>Mover</a:t>
            </a:r>
            <a:r>
              <a:rPr lang="en-US" dirty="0"/>
              <a:t>: </a:t>
            </a:r>
            <a:r>
              <a:rPr lang="en-US" dirty="0" smtClean="0"/>
              <a:t>Hongyuan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15Y/2N/10A, PASSED</a:t>
            </a:r>
            <a:endParaRPr lang="en-US" strike="sngStrike" dirty="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15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#12</a:t>
            </a:r>
          </a:p>
        </p:txBody>
      </p:sp>
      <p:sp>
        <p:nvSpPr>
          <p:cNvPr id="3" name="Inhaltsplatzhalter 2"/>
          <p:cNvSpPr>
            <a:spLocks noGrp="1"/>
          </p:cNvSpPr>
          <p:nvPr>
            <p:ph idx="1"/>
          </p:nvPr>
        </p:nvSpPr>
        <p:spPr>
          <a:xfrm>
            <a:off x="685800" y="1523069"/>
            <a:ext cx="7770813" cy="4570227"/>
          </a:xfrm>
        </p:spPr>
        <p:txBody>
          <a:bodyPr/>
          <a:lstStyle/>
          <a:p>
            <a:r>
              <a:rPr lang="en-US" dirty="0"/>
              <a:t>Move to add the following text to Section 3.1 of the SFD:</a:t>
            </a:r>
          </a:p>
          <a:p>
            <a:r>
              <a:rPr lang="en-US" dirty="0" smtClean="0"/>
              <a:t>“11bd </a:t>
            </a:r>
            <a:r>
              <a:rPr lang="en-US" dirty="0"/>
              <a:t>devices shall support LDPC codes, with the same code structure and coding methods as defined in 19.3.11.7 (LDPC Codes</a:t>
            </a:r>
            <a:r>
              <a:rPr lang="en-US" dirty="0" smtClean="0"/>
              <a:t>)”</a:t>
            </a:r>
            <a:endParaRPr lang="en-US" dirty="0"/>
          </a:p>
          <a:p>
            <a:pPr>
              <a:defRPr/>
            </a:pPr>
            <a:endParaRPr lang="en-US" dirty="0" smtClean="0"/>
          </a:p>
          <a:p>
            <a:pPr>
              <a:defRPr/>
            </a:pPr>
            <a:r>
              <a:rPr lang="en-US" dirty="0" smtClean="0"/>
              <a:t>Mover</a:t>
            </a:r>
            <a:r>
              <a:rPr lang="en-US" dirty="0"/>
              <a:t>: Hongyuan Zhang</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16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#13</a:t>
            </a:r>
          </a:p>
        </p:txBody>
      </p:sp>
      <p:sp>
        <p:nvSpPr>
          <p:cNvPr id="3" name="Inhaltsplatzhalter 2"/>
          <p:cNvSpPr>
            <a:spLocks noGrp="1"/>
          </p:cNvSpPr>
          <p:nvPr>
            <p:ph idx="1"/>
          </p:nvPr>
        </p:nvSpPr>
        <p:spPr>
          <a:xfrm>
            <a:off x="685800" y="1523069"/>
            <a:ext cx="7770813" cy="4570227"/>
          </a:xfrm>
        </p:spPr>
        <p:txBody>
          <a:bodyPr/>
          <a:lstStyle/>
          <a:p>
            <a:r>
              <a:rPr lang="en-US" dirty="0"/>
              <a:t>Move to add the following text to section 3.1 of the SFD:</a:t>
            </a:r>
          </a:p>
          <a:p>
            <a:r>
              <a:rPr lang="en-US" dirty="0" smtClean="0"/>
              <a:t>“10MHz </a:t>
            </a:r>
            <a:r>
              <a:rPr lang="en-US" dirty="0"/>
              <a:t>11bd Data symbol shall use 11ac 20MHz OFDM numerology. </a:t>
            </a:r>
            <a:r>
              <a:rPr lang="en-US" dirty="0" smtClean="0"/>
              <a:t>“</a:t>
            </a:r>
            <a:endParaRPr lang="en-US" dirty="0"/>
          </a:p>
          <a:p>
            <a:pPr>
              <a:defRPr/>
            </a:pPr>
            <a:endParaRPr lang="en-US" dirty="0" smtClean="0"/>
          </a:p>
          <a:p>
            <a:pPr>
              <a:defRPr/>
            </a:pPr>
            <a:r>
              <a:rPr lang="en-US" dirty="0" smtClean="0"/>
              <a:t>Mover</a:t>
            </a:r>
            <a:r>
              <a:rPr lang="en-US" dirty="0"/>
              <a:t>: Prashant Sharma</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17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#14</a:t>
            </a:r>
          </a:p>
        </p:txBody>
      </p:sp>
      <p:sp>
        <p:nvSpPr>
          <p:cNvPr id="3" name="Inhaltsplatzhalter 2"/>
          <p:cNvSpPr>
            <a:spLocks noGrp="1"/>
          </p:cNvSpPr>
          <p:nvPr>
            <p:ph idx="1"/>
          </p:nvPr>
        </p:nvSpPr>
        <p:spPr>
          <a:xfrm>
            <a:off x="685800" y="1523069"/>
            <a:ext cx="7770813" cy="4570227"/>
          </a:xfrm>
        </p:spPr>
        <p:txBody>
          <a:bodyPr>
            <a:normAutofit fontScale="77500" lnSpcReduction="20000"/>
          </a:bodyPr>
          <a:lstStyle/>
          <a:p>
            <a:r>
              <a:rPr lang="en-US" dirty="0"/>
              <a:t>Move to add the following text to section 3 in 11bd SFD </a:t>
            </a:r>
          </a:p>
          <a:p>
            <a:r>
              <a:rPr lang="en-US" dirty="0" smtClean="0"/>
              <a:t>“</a:t>
            </a:r>
            <a:r>
              <a:rPr lang="en-US" altLang="zh-CN" b="0" dirty="0"/>
              <a:t>Operation of 11bd device with 10MHz bandwidth is allowed in a 20MHz </a:t>
            </a:r>
            <a:r>
              <a:rPr lang="en-US" altLang="zh-CN" b="0" dirty="0" smtClean="0"/>
              <a:t>channel.”</a:t>
            </a:r>
            <a:endParaRPr lang="en-US" dirty="0"/>
          </a:p>
          <a:p>
            <a:pPr>
              <a:defRPr/>
            </a:pPr>
            <a:endParaRPr lang="en-US" dirty="0" smtClean="0"/>
          </a:p>
          <a:p>
            <a:pPr>
              <a:defRPr/>
            </a:pPr>
            <a:r>
              <a:rPr lang="en-US" dirty="0" smtClean="0"/>
              <a:t>Mover</a:t>
            </a:r>
            <a:r>
              <a:rPr lang="en-US" dirty="0"/>
              <a:t>: </a:t>
            </a:r>
            <a:r>
              <a:rPr lang="en-US" dirty="0" err="1" smtClean="0"/>
              <a:t>Insun</a:t>
            </a:r>
            <a:r>
              <a:rPr lang="en-US" dirty="0" smtClean="0"/>
              <a:t> Jang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15Y/6N/9A, Failed</a:t>
            </a:r>
          </a:p>
          <a:p>
            <a:pPr>
              <a:defRPr/>
            </a:pPr>
            <a:endParaRPr lang="en-US" strike="sngStrike" dirty="0"/>
          </a:p>
          <a:p>
            <a:pPr>
              <a:defRPr/>
            </a:pPr>
            <a:r>
              <a:rPr lang="en-US" dirty="0" smtClean="0"/>
              <a:t>Move to table the motion</a:t>
            </a:r>
          </a:p>
          <a:p>
            <a:pPr>
              <a:defRPr/>
            </a:pPr>
            <a:r>
              <a:rPr lang="en-US" dirty="0" smtClean="0"/>
              <a:t>Moved: Hiroshi Mano     Second: Michael Fischer</a:t>
            </a:r>
          </a:p>
          <a:p>
            <a:pPr>
              <a:defRPr/>
            </a:pPr>
            <a:r>
              <a:rPr lang="en-US" dirty="0" smtClean="0"/>
              <a:t>Passed unanimously</a:t>
            </a:r>
          </a:p>
          <a:p>
            <a:pPr>
              <a:defRPr/>
            </a:pPr>
            <a:endParaRPr lang="en-US" dirty="0"/>
          </a:p>
          <a:p>
            <a:pPr>
              <a:defRPr/>
            </a:pPr>
            <a:r>
              <a:rPr lang="en-US" dirty="0" smtClean="0"/>
              <a:t>Move to remove the table of the motion</a:t>
            </a:r>
          </a:p>
          <a:p>
            <a:pPr>
              <a:defRPr/>
            </a:pPr>
            <a:r>
              <a:rPr lang="en-US" dirty="0" smtClean="0"/>
              <a:t>Moved: 	James </a:t>
            </a:r>
            <a:r>
              <a:rPr lang="en-US" dirty="0" err="1" smtClean="0"/>
              <a:t>Lepp</a:t>
            </a:r>
            <a:r>
              <a:rPr lang="en-US" dirty="0" smtClean="0"/>
              <a:t>				Second: Michael Fischer</a:t>
            </a:r>
          </a:p>
          <a:p>
            <a:pPr>
              <a:defRPr/>
            </a:pPr>
            <a:r>
              <a:rPr lang="en-US" dirty="0" smtClean="0"/>
              <a:t>Passed unanimously</a:t>
            </a:r>
            <a:endParaRPr lang="en-US" dirty="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18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#15</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3 in 11bd SFD </a:t>
            </a:r>
          </a:p>
          <a:p>
            <a:r>
              <a:rPr lang="en-US" dirty="0" smtClean="0"/>
              <a:t>“11bd only supports single spatial stream PPDU when operating on OCB broadcast mode .”</a:t>
            </a:r>
            <a:endParaRPr lang="en-US" dirty="0"/>
          </a:p>
          <a:p>
            <a:pPr>
              <a:defRPr/>
            </a:pPr>
            <a:endParaRPr lang="en-US" dirty="0" smtClean="0"/>
          </a:p>
          <a:p>
            <a:pPr>
              <a:defRPr/>
            </a:pPr>
            <a:r>
              <a:rPr lang="en-US" dirty="0" smtClean="0"/>
              <a:t>Mover</a:t>
            </a:r>
            <a:r>
              <a:rPr lang="en-US" dirty="0"/>
              <a:t>: </a:t>
            </a:r>
            <a:r>
              <a:rPr lang="en-US" dirty="0" err="1" smtClean="0"/>
              <a:t>Hongyuan</a:t>
            </a:r>
            <a:r>
              <a:rPr lang="en-US" dirty="0" smtClean="0"/>
              <a:t>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19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t>2</a:t>
            </a:fld>
            <a:endParaRPr lang="en-GB"/>
          </a:p>
        </p:txBody>
      </p:sp>
      <p:sp>
        <p:nvSpPr>
          <p:cNvPr id="4097"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p:spPr>
        <p:txBody>
          <a:bodyPr/>
          <a:lstStyle/>
          <a:p>
            <a:pP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dirty="0" smtClean="0"/>
              <a:t>Booklet </a:t>
            </a:r>
            <a:r>
              <a:rPr lang="en-GB" dirty="0"/>
              <a:t>for the </a:t>
            </a:r>
            <a:r>
              <a:rPr lang="en-GB" dirty="0" err="1" smtClean="0"/>
              <a:t>TGbd</a:t>
            </a:r>
            <a:r>
              <a:rPr lang="en-GB" dirty="0" smtClean="0"/>
              <a:t> motions related to FRD and SFD.</a:t>
            </a:r>
            <a:endParaRPr lang="en-GB" dirty="0"/>
          </a:p>
          <a:p>
            <a:pPr>
              <a:tabLst>
                <a:tab pos="912495" algn="l"/>
                <a:tab pos="1826895" algn="l"/>
                <a:tab pos="2741295" algn="l"/>
                <a:tab pos="3655695" algn="l"/>
                <a:tab pos="4570095" algn="l"/>
                <a:tab pos="5484495" algn="l"/>
                <a:tab pos="6398895" algn="l"/>
                <a:tab pos="7313295" algn="l"/>
                <a:tab pos="8227695" algn="l"/>
                <a:tab pos="9142095" algn="l"/>
                <a:tab pos="10056495" algn="l"/>
              </a:tabLst>
            </a:pPr>
            <a:endParaRPr lang="en-GB" dirty="0"/>
          </a:p>
          <a:p>
            <a:pPr>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#16</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3 in 11bd SFD </a:t>
            </a:r>
          </a:p>
          <a:p>
            <a:r>
              <a:rPr lang="en-US" dirty="0" smtClean="0"/>
              <a:t>“When an 11bd STA transmits an 11p group-addressed or unicast PPDU, the Duration/ID field of a frame in an 11p PPDU indicates that transmitter of the PPDU is an NGV capable STA.”</a:t>
            </a:r>
            <a:endParaRPr lang="en-US" dirty="0"/>
          </a:p>
          <a:p>
            <a:pPr>
              <a:defRPr/>
            </a:pPr>
            <a:endParaRPr lang="en-US" dirty="0" smtClean="0"/>
          </a:p>
          <a:p>
            <a:pPr>
              <a:defRPr/>
            </a:pPr>
            <a:r>
              <a:rPr lang="en-US" dirty="0" smtClean="0"/>
              <a:t>Mover</a:t>
            </a:r>
            <a:r>
              <a:rPr lang="en-US" dirty="0"/>
              <a:t>: </a:t>
            </a:r>
            <a:r>
              <a:rPr lang="en-US" dirty="0" smtClean="0"/>
              <a:t> Liwen </a:t>
            </a:r>
            <a:r>
              <a:rPr lang="en-US" dirty="0"/>
              <a:t>C</a:t>
            </a:r>
            <a:r>
              <a:rPr lang="en-US" dirty="0" smtClean="0"/>
              <a:t>hu</a:t>
            </a:r>
            <a:endParaRPr lang="en-US" dirty="0"/>
          </a:p>
          <a:p>
            <a:pPr>
              <a:defRPr/>
            </a:pPr>
            <a:r>
              <a:rPr lang="en-US" dirty="0" smtClean="0"/>
              <a:t>Second: Michael </a:t>
            </a:r>
            <a:r>
              <a:rPr lang="en-US" dirty="0"/>
              <a:t>F</a:t>
            </a:r>
            <a:r>
              <a:rPr lang="en-US" dirty="0" smtClean="0"/>
              <a:t>ischer</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20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a:t>
            </a:r>
            <a:r>
              <a:rPr lang="en-US" dirty="0"/>
              <a:t>2019 </a:t>
            </a:r>
            <a:r>
              <a:rPr lang="en-US" dirty="0" smtClean="0"/>
              <a:t/>
            </a:r>
            <a:br>
              <a:rPr lang="en-US" dirty="0" smtClean="0"/>
            </a:br>
            <a:r>
              <a:rPr lang="en-US" dirty="0" smtClean="0"/>
              <a:t>FRD &amp; SFD Motions</a:t>
            </a:r>
            <a:endParaRPr lang="en-US" dirty="0"/>
          </a:p>
        </p:txBody>
      </p:sp>
      <p:sp>
        <p:nvSpPr>
          <p:cNvPr id="3" name="Text Placeholder 2"/>
          <p:cNvSpPr>
            <a:spLocks noGrp="1"/>
          </p:cNvSpPr>
          <p:nvPr>
            <p:ph type="body" idx="1"/>
          </p:nvPr>
        </p:nvSpPr>
        <p:spPr/>
        <p:txBody>
          <a:bodyPr/>
          <a:lstStyle/>
          <a:p>
            <a:r>
              <a:rPr lang="en-US" dirty="0"/>
              <a:t>Motion </a:t>
            </a:r>
            <a:r>
              <a:rPr lang="en-US" dirty="0" smtClean="0"/>
              <a:t>#17 </a:t>
            </a:r>
            <a:r>
              <a:rPr lang="en-US" dirty="0"/>
              <a:t>-- </a:t>
            </a:r>
            <a:r>
              <a:rPr lang="en-US" dirty="0" smtClean="0"/>
              <a:t>#26</a:t>
            </a:r>
            <a:endParaRPr lang="en-US" dirty="0"/>
          </a:p>
          <a:p>
            <a:endParaRPr lang="en-US" dirty="0"/>
          </a:p>
          <a:p>
            <a:r>
              <a:rPr lang="en-US" dirty="0" smtClean="0"/>
              <a:t>Vienna, Austria</a:t>
            </a:r>
            <a:endParaRPr lang="en-US" dirty="0"/>
          </a:p>
        </p:txBody>
      </p:sp>
      <p:sp>
        <p:nvSpPr>
          <p:cNvPr id="4" name="Date Placeholder 3"/>
          <p:cNvSpPr>
            <a:spLocks noGrp="1"/>
          </p:cNvSpPr>
          <p:nvPr>
            <p:ph type="dt" idx="10"/>
          </p:nvPr>
        </p:nvSpPr>
        <p:spPr/>
        <p:txBody>
          <a:bodyPr/>
          <a:lstStyle/>
          <a:p>
            <a:r>
              <a:rPr lang="en-US"/>
              <a:t>March 2019</a:t>
            </a:r>
            <a:endParaRPr lang="en-GB"/>
          </a:p>
        </p:txBody>
      </p:sp>
      <p:sp>
        <p:nvSpPr>
          <p:cNvPr id="5" name="Footer Placeholder 4"/>
          <p:cNvSpPr>
            <a:spLocks noGrp="1"/>
          </p:cNvSpPr>
          <p:nvPr>
            <p:ph type="ftr" idx="11"/>
          </p:nvPr>
        </p:nvSpPr>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#17</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3 in 11bd SFD </a:t>
            </a:r>
          </a:p>
          <a:p>
            <a:r>
              <a:rPr lang="en-US" dirty="0"/>
              <a:t>“11bd supports round-trip-time (RTT) ranging for 10 MHz and 20 MHz bandwidth </a:t>
            </a:r>
            <a:r>
              <a:rPr lang="en-US" dirty="0" smtClean="0"/>
              <a:t>PPDUs.”</a:t>
            </a:r>
            <a:endParaRPr lang="en-US" dirty="0"/>
          </a:p>
          <a:p>
            <a:pPr>
              <a:defRPr/>
            </a:pPr>
            <a:endParaRPr lang="en-US" dirty="0" smtClean="0"/>
          </a:p>
          <a:p>
            <a:pPr>
              <a:defRPr/>
            </a:pPr>
            <a:r>
              <a:rPr lang="en-US" dirty="0" smtClean="0"/>
              <a:t>Mover</a:t>
            </a:r>
            <a:r>
              <a:rPr lang="en-US" dirty="0"/>
              <a:t>: </a:t>
            </a:r>
            <a:r>
              <a:rPr lang="en-US" dirty="0" smtClean="0"/>
              <a:t> Stephan Sand</a:t>
            </a:r>
          </a:p>
          <a:p>
            <a:pPr>
              <a:defRPr/>
            </a:pPr>
            <a:r>
              <a:rPr lang="en-US" dirty="0" smtClean="0"/>
              <a:t>Second: </a:t>
            </a:r>
            <a:r>
              <a:rPr lang="en-US" dirty="0" err="1" smtClean="0"/>
              <a:t>Ioannis</a:t>
            </a:r>
            <a:r>
              <a:rPr lang="en-US" dirty="0" smtClean="0"/>
              <a:t> Sarris</a:t>
            </a:r>
          </a:p>
          <a:p>
            <a:pPr>
              <a:defRPr/>
            </a:pPr>
            <a:r>
              <a:rPr lang="en-US" dirty="0" smtClean="0"/>
              <a:t>Result: Passed with unanimous consent</a:t>
            </a:r>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22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#18</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523069"/>
                <a:ext cx="7770813" cy="4570227"/>
              </a:xfrm>
              <a:extLst/>
            </p:spPr>
            <p:txBody>
              <a:bodyPr/>
              <a:lstStyle/>
              <a:p>
                <a:r>
                  <a:rPr lang="en-US" sz="2000" dirty="0"/>
                  <a:t>Move to </a:t>
                </a:r>
                <a:r>
                  <a:rPr lang="en-US" sz="2000" dirty="0" smtClean="0"/>
                  <a:t>include the </a:t>
                </a:r>
                <a:r>
                  <a:rPr lang="en-US" sz="2000" dirty="0"/>
                  <a:t>following text to section 3 in 11bd SFD </a:t>
                </a:r>
              </a:p>
              <a:p>
                <a:r>
                  <a:rPr lang="en-US" dirty="0"/>
                  <a:t>“</a:t>
                </a:r>
                <a:r>
                  <a:rPr lang="en-US" sz="1800" b="0" dirty="0"/>
                  <a:t>BPSK DCM modulation is used to achieve lower sensitivity. For a BPSK DCM modulated OFDM symbol, the subcarriers in the second frequency segment is modulated by the rotated version of the signal modulated on the corresponding DCM subcarrier in the first frequency segment</a:t>
                </a:r>
                <a:r>
                  <a:rPr lang="en-US" sz="1800" b="0" dirty="0" smtClean="0"/>
                  <a:t>.</a:t>
                </a:r>
              </a:p>
              <a:p>
                <a:endParaRPr lang="en-US" dirty="0"/>
              </a:p>
              <a:p>
                <a:r>
                  <a:rPr lang="en-US" dirty="0"/>
                  <a:t> </a:t>
                </a:r>
              </a:p>
              <a:p>
                <a:r>
                  <a:rPr lang="en-US" sz="1800" b="0" dirty="0"/>
                  <a:t>Where N</a:t>
                </a:r>
                <a:r>
                  <a:rPr lang="en-US" sz="1100" b="0" dirty="0"/>
                  <a:t>SD</a:t>
                </a:r>
                <a:r>
                  <a:rPr lang="en-US" sz="1800" b="0" dirty="0"/>
                  <a:t>  is defined for DCM which is half </a:t>
                </a:r>
                <a:r>
                  <a:rPr lang="en-US" sz="1800" b="0" dirty="0" smtClean="0"/>
                  <a:t>of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𝑁</m:t>
                        </m:r>
                      </m:e>
                      <m:sub>
                        <m:r>
                          <a:rPr lang="en-US" sz="1800" i="1">
                            <a:latin typeface="Cambria Math" panose="02040503050406030204" pitchFamily="18" charset="0"/>
                          </a:rPr>
                          <m:t>𝑆𝐷</m:t>
                        </m:r>
                      </m:sub>
                      <m:sup>
                        <m:r>
                          <a:rPr lang="en-US" sz="1800" i="1">
                            <a:latin typeface="Cambria Math" panose="02040503050406030204" pitchFamily="18" charset="0"/>
                          </a:rPr>
                          <m:t>𝐷𝐶𝑀</m:t>
                        </m:r>
                        <m:r>
                          <a:rPr lang="en-US" sz="1800" i="1">
                            <a:latin typeface="Cambria Math" panose="02040503050406030204" pitchFamily="18" charset="0"/>
                          </a:rPr>
                          <m:t>=0</m:t>
                        </m:r>
                      </m:sup>
                    </m:sSubSup>
                  </m:oMath>
                </a14:m>
                <a:r>
                  <a:rPr lang="en-US" sz="1800" b="0" dirty="0" smtClean="0"/>
                  <a:t>.”</a:t>
                </a:r>
                <a:endParaRPr lang="en-US" sz="1800" b="0" dirty="0"/>
              </a:p>
              <a:p>
                <a:pPr>
                  <a:defRPr/>
                </a:pPr>
                <a:endParaRPr lang="en-US" dirty="0" smtClean="0"/>
              </a:p>
              <a:p>
                <a:pPr>
                  <a:defRPr/>
                </a:pPr>
                <a:r>
                  <a:rPr lang="en-US" dirty="0" smtClean="0"/>
                  <a:t>Mover</a:t>
                </a:r>
                <a:r>
                  <a:rPr lang="en-US" dirty="0"/>
                  <a:t>: </a:t>
                </a:r>
                <a:r>
                  <a:rPr lang="en-US" dirty="0" smtClean="0"/>
                  <a:t> </a:t>
                </a:r>
                <a:r>
                  <a:rPr lang="en-US" dirty="0" err="1" smtClean="0"/>
                  <a:t>Jianhan</a:t>
                </a:r>
                <a:r>
                  <a:rPr lang="en-US" dirty="0" smtClean="0"/>
                  <a:t> Liu</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523069"/>
                <a:ext cx="7770813" cy="4570227"/>
              </a:xfrm>
              <a:blipFill rotWithShape="0">
                <a:blip r:embed="rId2"/>
                <a:stretch>
                  <a:fillRect l="-1256" t="-800" r="-942" b="-5333"/>
                </a:stretch>
              </a:blipFill>
            </p:spPr>
            <p:txBody>
              <a:bodyPr/>
              <a:lstStyle/>
              <a:p>
                <a:r>
                  <a:rPr lang="en-US">
                    <a:noFill/>
                  </a:rPr>
                  <a:t> </a:t>
                </a:r>
                <a:endParaRPr lang="en-US">
                  <a:noFill/>
                </a:endParaRPr>
              </a:p>
            </p:txBody>
          </p:sp>
        </mc:Fallback>
      </mc:AlternateContent>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23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358432"/>
            <a:ext cx="2892366" cy="5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#19</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3 in 11bd SFD </a:t>
            </a:r>
          </a:p>
          <a:p>
            <a:r>
              <a:rPr lang="en-US" dirty="0" smtClean="0"/>
              <a:t>“  11bd </a:t>
            </a:r>
            <a:r>
              <a:rPr lang="en-US" dirty="0"/>
              <a:t>shall support adaptive repetition of </a:t>
            </a:r>
            <a:r>
              <a:rPr lang="en-US" dirty="0" smtClean="0"/>
              <a:t>11p PPDU </a:t>
            </a:r>
            <a:r>
              <a:rPr lang="en-US" dirty="0"/>
              <a:t>when operating on OCB broadcast mode in 10MHz bandwidth.</a:t>
            </a:r>
          </a:p>
          <a:p>
            <a:r>
              <a:rPr lang="en-US" dirty="0"/>
              <a:t> </a:t>
            </a:r>
            <a:r>
              <a:rPr lang="en-US" dirty="0" smtClean="0"/>
              <a:t>   The signaling </a:t>
            </a:r>
            <a:r>
              <a:rPr lang="en-US" dirty="0"/>
              <a:t>of the adaptive repetition is </a:t>
            </a:r>
            <a:r>
              <a:rPr lang="en-US" dirty="0" smtClean="0"/>
              <a:t>TBD. </a:t>
            </a:r>
            <a:endParaRPr lang="en-US" dirty="0"/>
          </a:p>
          <a:p>
            <a:r>
              <a:rPr lang="en-US" dirty="0" smtClean="0"/>
              <a:t>    The time between repeated 11p PPDUs </a:t>
            </a:r>
            <a:r>
              <a:rPr lang="en-US" dirty="0"/>
              <a:t>is </a:t>
            </a:r>
            <a:r>
              <a:rPr lang="en-US" dirty="0" smtClean="0"/>
              <a:t>TBD.”</a:t>
            </a:r>
            <a:endParaRPr lang="en-US" dirty="0"/>
          </a:p>
          <a:p>
            <a:pPr>
              <a:defRPr/>
            </a:pPr>
            <a:endParaRPr lang="en-US" dirty="0" smtClean="0"/>
          </a:p>
          <a:p>
            <a:pPr>
              <a:defRPr/>
            </a:pPr>
            <a:r>
              <a:rPr lang="en-US" dirty="0" smtClean="0"/>
              <a:t>Mover</a:t>
            </a:r>
            <a:r>
              <a:rPr lang="en-US" dirty="0"/>
              <a:t>: </a:t>
            </a:r>
            <a:r>
              <a:rPr lang="en-US" dirty="0" smtClean="0"/>
              <a:t> James </a:t>
            </a:r>
            <a:r>
              <a:rPr lang="en-US" dirty="0" err="1" smtClean="0"/>
              <a:t>Lepp</a:t>
            </a:r>
            <a:endParaRPr lang="en-US" dirty="0" smtClean="0"/>
          </a:p>
          <a:p>
            <a:pPr>
              <a:defRPr/>
            </a:pPr>
            <a:r>
              <a:rPr lang="en-US" dirty="0" smtClean="0"/>
              <a:t>Second: </a:t>
            </a:r>
            <a:r>
              <a:rPr lang="en-US" dirty="0" err="1" smtClean="0"/>
              <a:t>Dongguk</a:t>
            </a:r>
            <a:r>
              <a:rPr lang="en-US" dirty="0" smtClean="0"/>
              <a:t> Lim</a:t>
            </a:r>
          </a:p>
          <a:p>
            <a:pPr>
              <a:defRPr/>
            </a:pPr>
            <a:r>
              <a:rPr lang="en-US" dirty="0" smtClean="0"/>
              <a:t>Result:  16Y/0N/11A</a:t>
            </a:r>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24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#20</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3 in 11bd SFD </a:t>
            </a:r>
            <a:endParaRPr lang="en-US" dirty="0" smtClean="0"/>
          </a:p>
          <a:p>
            <a:endParaRPr lang="en-US" dirty="0" smtClean="0"/>
          </a:p>
          <a:p>
            <a:r>
              <a:rPr lang="en-US" b="1" dirty="0" smtClean="0"/>
              <a:t>“</a:t>
            </a:r>
            <a:r>
              <a:rPr lang="en-US" dirty="0"/>
              <a:t>In </a:t>
            </a:r>
            <a:r>
              <a:rPr lang="en-US" dirty="0" smtClean="0"/>
              <a:t>an </a:t>
            </a:r>
            <a:r>
              <a:rPr lang="en-US" dirty="0"/>
              <a:t>11bd PPDU, the RATE field shall be set to the value representing 3 Mb/s in the 10 MHz channel spacing column of Table 17-6 (Contents of the SIGNAL </a:t>
            </a:r>
            <a:r>
              <a:rPr lang="en-US" dirty="0" smtClean="0"/>
              <a:t>field.”</a:t>
            </a:r>
            <a:endParaRPr lang="en-US" dirty="0"/>
          </a:p>
          <a:p>
            <a:pPr latinLnBrk="1"/>
            <a:endParaRPr lang="en-US" dirty="0" smtClean="0"/>
          </a:p>
          <a:p>
            <a:pPr>
              <a:defRPr/>
            </a:pPr>
            <a:r>
              <a:rPr lang="en-US" dirty="0" smtClean="0"/>
              <a:t>Mover: </a:t>
            </a:r>
            <a:r>
              <a:rPr lang="en-US" dirty="0" err="1" smtClean="0"/>
              <a:t>Dongguk</a:t>
            </a:r>
            <a:r>
              <a:rPr lang="en-US" dirty="0" smtClean="0"/>
              <a:t> Lim  </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25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#21</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3 in 11bd SFD </a:t>
            </a:r>
            <a:endParaRPr lang="en-US" dirty="0" smtClean="0"/>
          </a:p>
          <a:p>
            <a:endParaRPr lang="en-US" dirty="0"/>
          </a:p>
          <a:p>
            <a:r>
              <a:rPr lang="en-US" dirty="0" smtClean="0"/>
              <a:t>“  NGV-SIG </a:t>
            </a:r>
            <a:r>
              <a:rPr lang="en-US" dirty="0"/>
              <a:t>is located right after the RL-SIG in 11bd </a:t>
            </a:r>
            <a:r>
              <a:rPr lang="en-US" dirty="0" smtClean="0"/>
              <a:t>PPDU.”</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err="1" smtClean="0"/>
              <a:t>Dongguk</a:t>
            </a:r>
            <a:r>
              <a:rPr lang="en-US" dirty="0" smtClean="0"/>
              <a:t> Lim</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26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#22</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a:t>
            </a:r>
            <a:r>
              <a:rPr lang="en-US" dirty="0" smtClean="0"/>
              <a:t>2.1 </a:t>
            </a:r>
            <a:r>
              <a:rPr lang="en-US" dirty="0"/>
              <a:t>in 11bd </a:t>
            </a:r>
            <a:r>
              <a:rPr lang="en-US" dirty="0" smtClean="0"/>
              <a:t>FRD </a:t>
            </a:r>
            <a:endParaRPr lang="en-US" dirty="0"/>
          </a:p>
          <a:p>
            <a:r>
              <a:rPr lang="en-US" dirty="0" smtClean="0"/>
              <a:t>“</a:t>
            </a:r>
            <a:r>
              <a:rPr lang="en-US" dirty="0"/>
              <a:t>The 802.11bd amendment shall </a:t>
            </a:r>
            <a:r>
              <a:rPr lang="en-US" dirty="0" smtClean="0"/>
              <a:t>improve transmission </a:t>
            </a:r>
            <a:r>
              <a:rPr lang="en-US" dirty="0"/>
              <a:t>reliability under congested communication environment compared to IEEE </a:t>
            </a:r>
            <a:r>
              <a:rPr lang="en-US" dirty="0" err="1"/>
              <a:t>Std</a:t>
            </a:r>
            <a:r>
              <a:rPr lang="en-US" dirty="0"/>
              <a:t> 802.11™-2016 operating in 5.9 GHz band </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err="1"/>
              <a:t>Hanseul</a:t>
            </a:r>
            <a:r>
              <a:rPr lang="en-US" dirty="0"/>
              <a:t> Hong</a:t>
            </a:r>
          </a:p>
          <a:p>
            <a:pPr>
              <a:defRPr/>
            </a:pPr>
            <a:r>
              <a:rPr lang="en-US" dirty="0" smtClean="0"/>
              <a:t>Second: Ronny Kim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27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#23</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PHY shall define only one PPDU format</a:t>
            </a:r>
            <a:r>
              <a:rPr lang="en-US" dirty="0" smtClean="0"/>
              <a:t>.”</a:t>
            </a:r>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28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#24</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The </a:t>
            </a:r>
            <a:r>
              <a:rPr lang="en-US" dirty="0"/>
              <a:t>preamble of 11bd PPDU shall include repeated LSIG symbol after LSIG</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29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2019 </a:t>
            </a:r>
            <a:r>
              <a:rPr lang="en-US" dirty="0" smtClean="0"/>
              <a:t/>
            </a:r>
            <a:br>
              <a:rPr lang="en-US" dirty="0" smtClean="0"/>
            </a:br>
            <a:r>
              <a:rPr lang="en-US" dirty="0" smtClean="0"/>
              <a:t>FRD &amp; SFD Motions</a:t>
            </a:r>
            <a:endParaRPr lang="en-US" dirty="0"/>
          </a:p>
        </p:txBody>
      </p:sp>
      <p:sp>
        <p:nvSpPr>
          <p:cNvPr id="3" name="Text Placeholder 2"/>
          <p:cNvSpPr>
            <a:spLocks noGrp="1"/>
          </p:cNvSpPr>
          <p:nvPr>
            <p:ph type="body" idx="1"/>
          </p:nvPr>
        </p:nvSpPr>
        <p:spPr/>
        <p:txBody>
          <a:bodyPr/>
          <a:lstStyle/>
          <a:p>
            <a:r>
              <a:rPr lang="en-US" dirty="0"/>
              <a:t>Motion #1 -- </a:t>
            </a:r>
            <a:r>
              <a:rPr lang="en-US" dirty="0" smtClean="0"/>
              <a:t>#</a:t>
            </a:r>
            <a:r>
              <a:rPr lang="en-US" dirty="0"/>
              <a:t>7</a:t>
            </a:r>
          </a:p>
          <a:p>
            <a:endParaRPr lang="en-US" dirty="0"/>
          </a:p>
          <a:p>
            <a:r>
              <a:rPr lang="en-US" dirty="0" smtClean="0"/>
              <a:t>Vancouver, BC, Canada</a:t>
            </a:r>
            <a:endParaRPr lang="en-US" dirty="0"/>
          </a:p>
        </p:txBody>
      </p:sp>
      <p:sp>
        <p:nvSpPr>
          <p:cNvPr id="4" name="Date Placeholder 3"/>
          <p:cNvSpPr>
            <a:spLocks noGrp="1"/>
          </p:cNvSpPr>
          <p:nvPr>
            <p:ph type="dt" idx="10"/>
          </p:nvPr>
        </p:nvSpPr>
        <p:spPr/>
        <p:txBody>
          <a:bodyPr/>
          <a:lstStyle/>
          <a:p>
            <a:r>
              <a:rPr lang="en-US"/>
              <a:t>March 2019</a:t>
            </a:r>
            <a:endParaRPr lang="en-GB"/>
          </a:p>
        </p:txBody>
      </p:sp>
      <p:sp>
        <p:nvSpPr>
          <p:cNvPr id="5" name="Footer Placeholder 4"/>
          <p:cNvSpPr>
            <a:spLocks noGrp="1"/>
          </p:cNvSpPr>
          <p:nvPr>
            <p:ph type="ftr" idx="11"/>
          </p:nvPr>
        </p:nvSpPr>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#25</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-11bd </a:t>
            </a:r>
            <a:r>
              <a:rPr lang="en-US" dirty="0"/>
              <a:t>PPDU shall boost L-STF by x1dB when data portion is modulated with BPSK or BPSK with DCM, with x1 &gt; 0, and x1 value TBD.</a:t>
            </a:r>
          </a:p>
          <a:p>
            <a:r>
              <a:rPr lang="en-US" dirty="0"/>
              <a:t>- 11bd PPDU shall boost L-LTF by x2dB when data portion is modulated with BPSK or BPSK with DCM, with x2 &gt; 0, and x2 value TBD</a:t>
            </a:r>
            <a:r>
              <a:rPr lang="en-US" dirty="0" smtClean="0"/>
              <a:t>.”</a:t>
            </a:r>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30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#26</a:t>
            </a:r>
          </a:p>
        </p:txBody>
      </p:sp>
      <p:sp>
        <p:nvSpPr>
          <p:cNvPr id="3" name="Inhaltsplatzhalter 2"/>
          <p:cNvSpPr>
            <a:spLocks noGrp="1"/>
          </p:cNvSpPr>
          <p:nvPr>
            <p:ph idx="1"/>
          </p:nvPr>
        </p:nvSpPr>
        <p:spPr>
          <a:xfrm>
            <a:off x="685800" y="1523069"/>
            <a:ext cx="7770813" cy="4570227"/>
          </a:xfrm>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supports two spatial streams for unicast transmissions as an optional feature</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31</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t>
            </a:r>
            <a:r>
              <a:rPr lang="en-US" dirty="0"/>
              <a:t>2019 </a:t>
            </a:r>
            <a:r>
              <a:rPr lang="en-US" dirty="0" smtClean="0"/>
              <a:t/>
            </a:r>
            <a:br>
              <a:rPr lang="en-US" dirty="0" smtClean="0"/>
            </a:br>
            <a:r>
              <a:rPr lang="en-US" dirty="0" smtClean="0"/>
              <a:t>FRD &amp; SFD Motions</a:t>
            </a:r>
            <a:endParaRPr lang="en-US" dirty="0"/>
          </a:p>
        </p:txBody>
      </p:sp>
      <p:sp>
        <p:nvSpPr>
          <p:cNvPr id="3" name="Text Placeholder 2"/>
          <p:cNvSpPr>
            <a:spLocks noGrp="1"/>
          </p:cNvSpPr>
          <p:nvPr>
            <p:ph type="body" idx="1"/>
          </p:nvPr>
        </p:nvSpPr>
        <p:spPr/>
        <p:txBody>
          <a:bodyPr/>
          <a:lstStyle/>
          <a:p>
            <a:r>
              <a:rPr lang="en-US" dirty="0"/>
              <a:t>Motion </a:t>
            </a:r>
            <a:r>
              <a:rPr lang="en-US" dirty="0" smtClean="0"/>
              <a:t>#27 </a:t>
            </a:r>
            <a:r>
              <a:rPr lang="en-US"/>
              <a:t>-- </a:t>
            </a:r>
            <a:r>
              <a:rPr lang="en-US" smtClean="0"/>
              <a:t>#54</a:t>
            </a:r>
            <a:endParaRPr lang="en-US" dirty="0"/>
          </a:p>
          <a:p>
            <a:endParaRPr lang="en-US" dirty="0"/>
          </a:p>
          <a:p>
            <a:r>
              <a:rPr lang="en-US" dirty="0" smtClean="0"/>
              <a:t>Hanoi, Vietnam</a:t>
            </a:r>
            <a:endParaRPr lang="en-US" dirty="0"/>
          </a:p>
        </p:txBody>
      </p:sp>
      <p:sp>
        <p:nvSpPr>
          <p:cNvPr id="4" name="Date Placeholder 3"/>
          <p:cNvSpPr>
            <a:spLocks noGrp="1"/>
          </p:cNvSpPr>
          <p:nvPr>
            <p:ph type="dt" idx="10"/>
          </p:nvPr>
        </p:nvSpPr>
        <p:spPr/>
        <p:txBody>
          <a:bodyPr/>
          <a:lstStyle/>
          <a:p>
            <a:r>
              <a:rPr lang="en-US"/>
              <a:t>March 2019</a:t>
            </a:r>
            <a:endParaRPr lang="en-GB"/>
          </a:p>
        </p:txBody>
      </p:sp>
      <p:sp>
        <p:nvSpPr>
          <p:cNvPr id="5" name="Footer Placeholder 4"/>
          <p:cNvSpPr>
            <a:spLocks noGrp="1"/>
          </p:cNvSpPr>
          <p:nvPr>
            <p:ph type="ftr" idx="11"/>
          </p:nvPr>
        </p:nvSpPr>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Move </a:t>
            </a:r>
            <a:r>
              <a:rPr lang="en-US" dirty="0"/>
              <a:t>to add the following text to </a:t>
            </a:r>
            <a:r>
              <a:rPr lang="en-US" dirty="0" smtClean="0"/>
              <a:t>Section 3.2 of 11bd SFD: </a:t>
            </a:r>
          </a:p>
          <a:p>
            <a:pPr lvl="0"/>
            <a:endParaRPr lang="en-US" dirty="0" smtClean="0"/>
          </a:p>
          <a:p>
            <a:pPr lvl="0"/>
            <a:r>
              <a:rPr lang="en-US" dirty="0" smtClean="0"/>
              <a:t>“For </a:t>
            </a:r>
            <a:r>
              <a:rPr lang="en-US" dirty="0"/>
              <a:t>each frame carried in a 11bd PPDU, one MPDU Delimiter shall be used to indicate the length of the frame  in octets</a:t>
            </a:r>
            <a:r>
              <a:rPr lang="en-US" dirty="0" smtClean="0"/>
              <a:t>.”</a:t>
            </a:r>
            <a:endParaRPr lang="en-US" dirty="0"/>
          </a:p>
          <a:p>
            <a:endParaRPr lang="en-US" dirty="0"/>
          </a:p>
          <a:p>
            <a:r>
              <a:rPr lang="en-US" dirty="0" smtClean="0"/>
              <a:t>Mover: Liwen Chu</a:t>
            </a:r>
          </a:p>
          <a:p>
            <a:r>
              <a:rPr lang="en-US" altLang="zh-CN" dirty="0"/>
              <a:t>Second: </a:t>
            </a:r>
            <a:r>
              <a:rPr lang="en-US" altLang="zh-CN" dirty="0" err="1"/>
              <a:t>Hongyuan</a:t>
            </a:r>
            <a:r>
              <a:rPr lang="en-US" altLang="zh-CN" dirty="0"/>
              <a:t> Zhang</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33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#27</a:t>
            </a:r>
            <a:br>
              <a:rPr lang="en-US" altLang="zh-CN" dirty="0" smtClean="0"/>
            </a:br>
            <a:r>
              <a:rPr lang="en-US" altLang="zh-CN" sz="2400" dirty="0" smtClean="0"/>
              <a:t>(DCN:</a:t>
            </a:r>
            <a:r>
              <a:rPr lang="en-US" sz="2400" dirty="0" smtClean="0"/>
              <a:t>11-19/1619r0)</a:t>
            </a:r>
            <a:endParaRPr lang="en-US" altLang="zh-CN" sz="2400" dirty="0" smtClean="0"/>
          </a:p>
        </p:txBody>
      </p:sp>
      <p:sp>
        <p:nvSpPr>
          <p:cNvPr id="9" name="Footer Placeholder 4"/>
          <p:cNvSpPr txBox="1"/>
          <p:nvPr/>
        </p:nvSpPr>
        <p:spPr>
          <a:xfrm>
            <a:off x="5510218" y="6488385"/>
            <a:ext cx="3184520" cy="180975"/>
          </a:xfrm>
          <a:prstGeom prst="rect">
            <a:avLst/>
          </a:prstGeom>
        </p:spPr>
        <p:txBody>
          <a:bodyPr/>
          <a:lstStyle>
            <a:defPPr>
              <a:defRPr lang="en-GB"/>
            </a:defPPr>
            <a:lvl1pPr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1pPr>
            <a:lvl2pPr marL="742950" indent="-28575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2pPr>
            <a:lvl3pPr marL="11430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3pPr>
            <a:lvl4pPr marL="16002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4pPr>
            <a:lvl5pPr marL="20574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5pPr>
            <a:lvl6pPr marL="22860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6pPr>
            <a:lvl7pPr marL="27432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7pPr>
            <a:lvl8pPr marL="32004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8pPr>
            <a:lvl9pPr marL="36576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9pPr>
          </a:lstStyle>
          <a:p>
            <a:r>
              <a:rPr lang="de-DE" dirty="0" smtClean="0"/>
              <a:t>Bo Sun (ZTE)</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3.1 of </a:t>
            </a:r>
            <a:r>
              <a:rPr lang="en-US" dirty="0"/>
              <a:t>11bd SFD </a:t>
            </a:r>
            <a:endParaRPr lang="en-US" dirty="0" smtClean="0"/>
          </a:p>
          <a:p>
            <a:endParaRPr lang="en-US" dirty="0"/>
          </a:p>
          <a:p>
            <a:pPr lvl="0">
              <a:buFont typeface="Arial" panose="020B0604020202020204" pitchFamily="34" charset="0"/>
              <a:buChar char="•"/>
            </a:pPr>
            <a:r>
              <a:rPr lang="en-US" sz="1800" dirty="0"/>
              <a:t>11bd L-STF shall be boosted by 3dB when NGV data portion is modulated with BPSK.</a:t>
            </a:r>
          </a:p>
          <a:p>
            <a:pPr lvl="0">
              <a:buFont typeface="Arial" panose="020B0604020202020204" pitchFamily="34" charset="0"/>
              <a:buChar char="•"/>
            </a:pPr>
            <a:r>
              <a:rPr lang="en-US" sz="1800" dirty="0"/>
              <a:t>11bd L-LTF shall be boosted by 3dB when NGV data portion is modulated with BPSK.</a:t>
            </a:r>
          </a:p>
          <a:p>
            <a:endParaRPr lang="en-US" dirty="0"/>
          </a:p>
          <a:p>
            <a:r>
              <a:rPr lang="en-US" dirty="0" smtClean="0"/>
              <a:t>Mover: Prashant Sharma</a:t>
            </a:r>
          </a:p>
          <a:p>
            <a:r>
              <a:rPr lang="en-US" altLang="zh-CN" dirty="0"/>
              <a:t>Second: </a:t>
            </a:r>
            <a:r>
              <a:rPr lang="en-US" altLang="zh-CN" dirty="0" err="1"/>
              <a:t>Hongyuan</a:t>
            </a:r>
            <a:r>
              <a:rPr lang="en-US" altLang="zh-CN" dirty="0"/>
              <a:t> Zhang</a:t>
            </a:r>
          </a:p>
          <a:p>
            <a:r>
              <a:rPr lang="en-US" altLang="zh-CN" dirty="0"/>
              <a:t>Result: </a:t>
            </a:r>
            <a:r>
              <a:rPr lang="en-US" altLang="zh-CN" dirty="0" smtClean="0"/>
              <a:t>Y6/N4/A5.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34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#28</a:t>
            </a:r>
            <a:br>
              <a:rPr lang="en-US" altLang="zh-CN" dirty="0" smtClean="0"/>
            </a:br>
            <a:r>
              <a:rPr lang="en-US" altLang="zh-CN" sz="2000" dirty="0" smtClean="0"/>
              <a:t>(DCN:</a:t>
            </a:r>
            <a:r>
              <a:rPr lang="en-US" sz="2000" dirty="0" smtClean="0"/>
              <a:t>1470r0)</a:t>
            </a:r>
            <a:endParaRPr lang="en-US" altLang="zh-CN" sz="2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make </a:t>
            </a:r>
            <a:r>
              <a:rPr lang="en-US" dirty="0"/>
              <a:t>the following </a:t>
            </a:r>
            <a:r>
              <a:rPr lang="en-US" dirty="0" smtClean="0"/>
              <a:t>changes in </a:t>
            </a:r>
            <a:r>
              <a:rPr lang="en-US" dirty="0"/>
              <a:t>11bd SFD </a:t>
            </a:r>
            <a:endParaRPr lang="en-US" dirty="0" smtClean="0"/>
          </a:p>
          <a:p>
            <a:endParaRPr lang="en-US" dirty="0"/>
          </a:p>
          <a:p>
            <a:pPr lvl="0">
              <a:buFont typeface="Arial" panose="020B0604020202020204" pitchFamily="34" charset="0"/>
              <a:buChar char="•"/>
            </a:pPr>
            <a:r>
              <a:rPr lang="en-GB" sz="2000" dirty="0" smtClean="0"/>
              <a:t>Remove </a:t>
            </a:r>
            <a:r>
              <a:rPr lang="en-GB" sz="2000" dirty="0"/>
              <a:t>Section 4.1 Physical </a:t>
            </a:r>
            <a:r>
              <a:rPr lang="en-GB" sz="2000" dirty="0" smtClean="0"/>
              <a:t>Layer</a:t>
            </a:r>
            <a:endParaRPr lang="en-US" sz="2000" dirty="0"/>
          </a:p>
          <a:p>
            <a:pPr lvl="0">
              <a:buFont typeface="Arial" panose="020B0604020202020204" pitchFamily="34" charset="0"/>
              <a:buChar char="•"/>
            </a:pPr>
            <a:r>
              <a:rPr lang="en-GB" sz="2000" dirty="0" smtClean="0"/>
              <a:t>Add </a:t>
            </a:r>
            <a:r>
              <a:rPr lang="en-GB" sz="2000" dirty="0"/>
              <a:t>the following text in Section 4.2</a:t>
            </a:r>
            <a:endParaRPr lang="en-US" sz="2000" dirty="0"/>
          </a:p>
          <a:p>
            <a:r>
              <a:rPr lang="en-GB" sz="2000" dirty="0"/>
              <a:t>“11bd </a:t>
            </a:r>
            <a:r>
              <a:rPr lang="en-GB" sz="2000" dirty="0" smtClean="0"/>
              <a:t>supports enabling </a:t>
            </a:r>
            <a:r>
              <a:rPr lang="en-GB" sz="2000" dirty="0"/>
              <a:t>DMG operation </a:t>
            </a:r>
            <a:r>
              <a:rPr lang="en-GB" sz="2000" dirty="0" smtClean="0"/>
              <a:t>when dot11OCBActivated is </a:t>
            </a:r>
            <a:r>
              <a:rPr lang="en-GB" sz="2000" dirty="0"/>
              <a:t>true.” </a:t>
            </a:r>
            <a:endParaRPr lang="en-US" sz="2000" dirty="0"/>
          </a:p>
          <a:p>
            <a:endParaRPr lang="en-US" dirty="0"/>
          </a:p>
          <a:p>
            <a:r>
              <a:rPr lang="en-US" dirty="0" smtClean="0"/>
              <a:t>Mover: Hiroyuki </a:t>
            </a:r>
            <a:r>
              <a:rPr lang="en-US" dirty="0" err="1" smtClean="0"/>
              <a:t>Motozuka</a:t>
            </a:r>
            <a:endParaRPr lang="en-US" dirty="0" smtClean="0"/>
          </a:p>
          <a:p>
            <a:r>
              <a:rPr lang="en-US" altLang="zh-CN" dirty="0"/>
              <a:t>Second: </a:t>
            </a:r>
            <a:r>
              <a:rPr lang="en-US" altLang="zh-CN" dirty="0" err="1"/>
              <a:t>Bahar</a:t>
            </a:r>
            <a:r>
              <a:rPr lang="en-US" altLang="zh-CN" dirty="0"/>
              <a:t> </a:t>
            </a:r>
            <a:r>
              <a:rPr lang="en-US" altLang="zh-CN" dirty="0" err="1"/>
              <a:t>Sadeghi</a:t>
            </a:r>
            <a:endParaRPr lang="en-US" altLang="zh-CN" dirty="0"/>
          </a:p>
          <a:p>
            <a:r>
              <a:rPr lang="en-US" altLang="zh-CN" dirty="0"/>
              <a:t>Result: </a:t>
            </a:r>
            <a:r>
              <a:rPr lang="en-US" altLang="zh-CN" dirty="0" smtClean="0"/>
              <a:t>Approved by </a:t>
            </a:r>
            <a:r>
              <a:rPr lang="en-US" altLang="zh-CN" dirty="0"/>
              <a:t>unanimous </a:t>
            </a:r>
            <a:r>
              <a:rPr lang="en-US" altLang="zh-CN" dirty="0" smtClean="0"/>
              <a:t>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35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#29</a:t>
            </a:r>
            <a:br>
              <a:rPr lang="en-US" altLang="zh-CN" dirty="0" smtClean="0"/>
            </a:br>
            <a:r>
              <a:rPr lang="en-US" altLang="zh-CN" sz="2400" dirty="0" smtClean="0"/>
              <a:t>(DCN:11-19/1162r0)</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485" y="1946512"/>
            <a:ext cx="7770813" cy="4113213"/>
          </a:xfrm>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Y9/N0/A4.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36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#30</a:t>
            </a:r>
            <a:r>
              <a:rPr lang="en-US" altLang="zh-CN" dirty="0"/>
              <a:t/>
            </a:r>
            <a:br>
              <a:rPr lang="en-US" altLang="zh-CN" dirty="0"/>
            </a:br>
            <a:r>
              <a:rPr lang="en-US" altLang="zh-CN" sz="2000" dirty="0" smtClean="0"/>
              <a:t>(DCN: </a:t>
            </a:r>
            <a:r>
              <a:rPr lang="en-US" sz="2000" dirty="0" smtClean="0"/>
              <a:t>11-19/1151r3)</a:t>
            </a:r>
            <a:endParaRPr lang="en-US" altLang="zh-CN" dirty="0" smtClean="0"/>
          </a:p>
        </p:txBody>
      </p:sp>
      <p:pic>
        <p:nvPicPr>
          <p:cNvPr id="4098"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780928"/>
            <a:ext cx="430649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least two values of </a:t>
            </a:r>
            <a:r>
              <a:rPr lang="en-US" dirty="0" err="1" smtClean="0"/>
              <a:t>midamble</a:t>
            </a:r>
            <a:r>
              <a:rPr lang="en-US" dirty="0" smtClean="0"/>
              <a:t> periodicity</a:t>
            </a:r>
            <a:r>
              <a:rPr lang="en-US" dirty="0"/>
              <a:t>. </a:t>
            </a:r>
          </a:p>
          <a:p>
            <a:r>
              <a:rPr lang="en-US" dirty="0" smtClean="0"/>
              <a:t>	</a:t>
            </a:r>
            <a:r>
              <a:rPr lang="en-US" dirty="0" err="1" smtClean="0"/>
              <a:t>Midamble</a:t>
            </a:r>
            <a:r>
              <a:rPr lang="en-US" dirty="0" smtClean="0"/>
              <a:t> </a:t>
            </a:r>
            <a:r>
              <a:rPr lang="en-US" dirty="0"/>
              <a:t>periodicity is TBD</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37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#31</a:t>
            </a:r>
            <a:r>
              <a:rPr lang="en-US" altLang="zh-CN" dirty="0"/>
              <a:t/>
            </a:r>
            <a:br>
              <a:rPr lang="en-US" altLang="zh-CN" dirty="0"/>
            </a:br>
            <a:r>
              <a:rPr lang="en-US" altLang="zh-CN" sz="2400" dirty="0"/>
              <a:t>(DCN: </a:t>
            </a:r>
            <a:r>
              <a:rPr lang="en-US" sz="2400" dirty="0"/>
              <a:t>11-19/1151r3)</a:t>
            </a:r>
            <a:endParaRPr lang="en-US" altLang="zh-CN"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a:r>
            <a:r>
              <a:rPr lang="en-US" dirty="0" err="1"/>
              <a:t>Midamble</a:t>
            </a:r>
            <a:r>
              <a:rPr lang="en-US" dirty="0"/>
              <a:t> periodicity indication </a:t>
            </a:r>
            <a:r>
              <a:rPr lang="en-US" dirty="0" smtClean="0"/>
              <a:t>in </a:t>
            </a:r>
            <a:r>
              <a:rPr lang="en-US" dirty="0"/>
              <a:t>number of OFDM symbols  in the Data field. </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38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#32</a:t>
            </a:r>
            <a:br>
              <a:rPr lang="en-US" altLang="zh-CN" dirty="0" smtClean="0"/>
            </a:br>
            <a:r>
              <a:rPr lang="en-US" altLang="zh-CN" sz="2400" dirty="0"/>
              <a:t>(DCN: </a:t>
            </a:r>
            <a:r>
              <a:rPr lang="en-US" sz="2400" dirty="0"/>
              <a:t>11-19/1151r3</a:t>
            </a:r>
            <a:r>
              <a:rPr lang="en-US" sz="2400" dirty="0" smtClean="0"/>
              <a:t>)</a:t>
            </a:r>
            <a:br>
              <a:rPr lang="en-US" sz="2400" dirty="0" smtClean="0"/>
            </a:br>
            <a:r>
              <a:rPr lang="en-US" sz="2000" dirty="0" smtClean="0">
                <a:solidFill>
                  <a:srgbClr val="C00000"/>
                </a:solidFill>
              </a:rPr>
              <a:t>[Motion was amended---refer to the minutes]</a:t>
            </a:r>
            <a:endParaRPr lang="en-US" altLang="zh-CN" sz="2000" dirty="0" smtClean="0">
              <a:solidFill>
                <a:srgbClr val="C0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dirty="0" smtClean="0"/>
              <a:t>“</a:t>
            </a:r>
            <a:r>
              <a:rPr lang="en-US" dirty="0"/>
              <a:t>11bd shall support 2x Compressed NGV-LTF.</a:t>
            </a:r>
          </a:p>
          <a:p>
            <a:r>
              <a:rPr lang="en-US" dirty="0" err="1"/>
              <a:t>Midamble</a:t>
            </a:r>
            <a:r>
              <a:rPr lang="en-US" dirty="0"/>
              <a:t> is the same format as </a:t>
            </a:r>
            <a:r>
              <a:rPr lang="en-US" dirty="0" smtClean="0"/>
              <a:t>NGV-LTF.”</a:t>
            </a:r>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Y9/N0/A6.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39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#33</a:t>
            </a:r>
            <a:br>
              <a:rPr lang="en-US" altLang="zh-CN" dirty="0" smtClean="0"/>
            </a:br>
            <a:r>
              <a:rPr lang="en-US" sz="2400" dirty="0"/>
              <a:t> </a:t>
            </a:r>
            <a:r>
              <a:rPr lang="en-US" sz="2400" dirty="0" smtClean="0"/>
              <a:t>(DCN: 11-19/1152r2)</a:t>
            </a:r>
            <a:endParaRPr lang="en-US" altLang="zh-CN"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smtClean="0"/>
              <a:t>FRD&amp;SFD Motion #1</a:t>
            </a:r>
          </a:p>
        </p:txBody>
      </p:sp>
      <p:sp>
        <p:nvSpPr>
          <p:cNvPr id="3" name="Inhaltsplatzhalter 2"/>
          <p:cNvSpPr>
            <a:spLocks noGrp="1"/>
          </p:cNvSpPr>
          <p:nvPr>
            <p:ph idx="1"/>
          </p:nvPr>
        </p:nvSpPr>
        <p:spPr>
          <a:xfrm>
            <a:off x="685800" y="1523069"/>
            <a:ext cx="7770813" cy="4113213"/>
          </a:xfrm>
        </p:spPr>
        <p:txBody>
          <a:bodyPr/>
          <a:lstStyle/>
          <a:p>
            <a:pPr>
              <a:defRPr/>
            </a:pPr>
            <a:r>
              <a:rPr lang="en-US" altLang="ko-KR" dirty="0"/>
              <a:t>Move </a:t>
            </a:r>
            <a:r>
              <a:rPr lang="en-US" altLang="ko-KR" dirty="0" smtClean="0"/>
              <a:t>to update the 11bd FRD according to the changes captured in document 11-19/0511r1. </a:t>
            </a:r>
            <a:endParaRPr lang="en-US" altLang="ko-KR" dirty="0"/>
          </a:p>
          <a:p>
            <a:pPr>
              <a:defRPr/>
            </a:pPr>
            <a:endParaRPr lang="en-US" dirty="0" smtClean="0"/>
          </a:p>
          <a:p>
            <a:pPr>
              <a:defRPr/>
            </a:pPr>
            <a:r>
              <a:rPr lang="en-US" dirty="0" smtClean="0"/>
              <a:t>Moved: </a:t>
            </a:r>
            <a:r>
              <a:rPr lang="en-US" dirty="0" err="1" smtClean="0"/>
              <a:t>Bahar</a:t>
            </a:r>
            <a:r>
              <a:rPr lang="en-US" dirty="0" smtClean="0"/>
              <a:t> Sadeghi</a:t>
            </a:r>
            <a:endParaRPr lang="en-US" dirty="0"/>
          </a:p>
          <a:p>
            <a:pPr>
              <a:defRPr/>
            </a:pPr>
            <a:r>
              <a:rPr lang="en-US" dirty="0" smtClean="0"/>
              <a:t>Seconded:  Joseph Levy</a:t>
            </a:r>
            <a:endParaRPr lang="en-US" dirty="0"/>
          </a:p>
          <a:p>
            <a:pPr>
              <a:defRPr/>
            </a:pPr>
            <a:r>
              <a:rPr lang="en-US" dirty="0" smtClean="0"/>
              <a:t>Result: Passed unanimous</a:t>
            </a:r>
            <a:endParaRPr lang="en-US" strike="sngStrike" dirty="0"/>
          </a:p>
        </p:txBody>
      </p:sp>
      <p:sp>
        <p:nvSpPr>
          <p:cNvPr id="2970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t>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sz="1800" dirty="0" smtClean="0"/>
              <a:t>	“NGV-Signal </a:t>
            </a:r>
            <a:r>
              <a:rPr lang="en-US" sz="1800" dirty="0"/>
              <a:t>field shall include 1 bit to indicate NGV-LTF format.</a:t>
            </a:r>
          </a:p>
          <a:p>
            <a:r>
              <a:rPr lang="en-US" sz="1800" dirty="0" smtClean="0"/>
              <a:t>	The </a:t>
            </a:r>
            <a:r>
              <a:rPr lang="en-US" sz="1800" dirty="0"/>
              <a:t>first option is 2x compressed </a:t>
            </a:r>
            <a:r>
              <a:rPr lang="en-US" sz="1800" dirty="0" smtClean="0"/>
              <a:t>LTF.</a:t>
            </a:r>
            <a:endParaRPr lang="en-US" sz="1800" dirty="0"/>
          </a:p>
          <a:p>
            <a:r>
              <a:rPr lang="en-US" sz="1800" dirty="0" smtClean="0"/>
              <a:t>	The </a:t>
            </a:r>
            <a:r>
              <a:rPr lang="en-US" sz="1800" dirty="0"/>
              <a:t>second option is non-compressed </a:t>
            </a:r>
            <a:r>
              <a:rPr lang="en-US" sz="1800" dirty="0" smtClean="0"/>
              <a:t>LTF.”</a:t>
            </a:r>
            <a:endParaRPr lang="en-US" sz="1800" dirty="0"/>
          </a:p>
          <a:p>
            <a:endParaRPr lang="en-US" dirty="0" smtClean="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t>
            </a:r>
            <a:r>
              <a:rPr lang="en-US" altLang="zh-CN" dirty="0" smtClean="0"/>
              <a:t>Y8/N1/A5.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40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#34</a:t>
            </a:r>
            <a:br>
              <a:rPr lang="en-US" altLang="zh-CN" dirty="0" smtClean="0"/>
            </a:br>
            <a:r>
              <a:rPr lang="en-US" sz="2400" dirty="0"/>
              <a:t> (DCN: 11-19/1152r2)</a:t>
            </a:r>
            <a:endParaRPr lang="en-US" altLang="zh-CN"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at least one of A-MPDU or A-MSDU operation to work for broadcast OCB</a:t>
            </a:r>
            <a:r>
              <a:rPr lang="en-US" dirty="0" smtClean="0"/>
              <a:t>.”</a:t>
            </a:r>
          </a:p>
          <a:p>
            <a:endParaRPr lang="en-US" dirty="0"/>
          </a:p>
          <a:p>
            <a:r>
              <a:rPr lang="en-US" dirty="0" smtClean="0"/>
              <a:t>Mover: James Lepp</a:t>
            </a:r>
          </a:p>
          <a:p>
            <a:r>
              <a:rPr lang="en-US" altLang="zh-CN" dirty="0"/>
              <a:t>Second: Joseph Levy</a:t>
            </a:r>
          </a:p>
          <a:p>
            <a:r>
              <a:rPr lang="en-US" altLang="zh-CN" dirty="0"/>
              <a:t>Result: </a:t>
            </a:r>
            <a:r>
              <a:rPr lang="en-US" altLang="zh-CN" dirty="0" smtClean="0"/>
              <a:t>Y6/N6/A4.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41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#35</a:t>
            </a:r>
            <a:br>
              <a:rPr lang="en-US" altLang="zh-CN" dirty="0" smtClean="0"/>
            </a:br>
            <a:r>
              <a:rPr lang="en-US" altLang="zh-CN" sz="2400" dirty="0" smtClean="0"/>
              <a:t>(DCN:11-19/1502r1 )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both A-MSDU and A-MPDU operation to work for unicast OCB and not to exceed the constraints on A-MSDU in A-MPDU as defined in 802.11ac</a:t>
            </a:r>
            <a:r>
              <a:rPr lang="en-US" dirty="0" smtClean="0"/>
              <a:t>.’</a:t>
            </a:r>
          </a:p>
          <a:p>
            <a:endParaRPr lang="en-US" dirty="0"/>
          </a:p>
          <a:p>
            <a:r>
              <a:rPr lang="en-US" dirty="0" smtClean="0"/>
              <a:t>Mover: James Lepp</a:t>
            </a:r>
          </a:p>
          <a:p>
            <a:r>
              <a:rPr lang="en-US" dirty="0" smtClean="0"/>
              <a:t>Second: Joseph Levy</a:t>
            </a:r>
          </a:p>
          <a:p>
            <a:r>
              <a:rPr lang="en-US" dirty="0" smtClean="0"/>
              <a:t>Result: </a:t>
            </a:r>
            <a:r>
              <a:rPr lang="en-US" altLang="zh-CN" dirty="0"/>
              <a:t>Approved by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42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#36</a:t>
            </a:r>
            <a:br>
              <a:rPr lang="en-US" altLang="zh-CN" dirty="0" smtClean="0"/>
            </a:br>
            <a:r>
              <a:rPr lang="en-US" altLang="zh-CN" sz="2400" dirty="0" smtClean="0"/>
              <a:t>(DCN:11-19/1502r1 )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a:t>
            </a:r>
            <a:r>
              <a:rPr lang="en-US" dirty="0" smtClean="0"/>
              <a:t>11bd FRD </a:t>
            </a:r>
          </a:p>
          <a:p>
            <a:endParaRPr lang="en-US" dirty="0"/>
          </a:p>
          <a:p>
            <a:r>
              <a:rPr lang="en-US" dirty="0" smtClean="0"/>
              <a:t>“802.11bd </a:t>
            </a:r>
            <a:r>
              <a:rPr lang="en-US" dirty="0"/>
              <a:t>considers mechanisms for power saving in NGV</a:t>
            </a:r>
            <a:r>
              <a:rPr lang="en-US" dirty="0" smtClean="0"/>
              <a:t>.”</a:t>
            </a:r>
            <a:endParaRPr lang="en-US" dirty="0"/>
          </a:p>
          <a:p>
            <a:endParaRPr lang="en-US" dirty="0" smtClean="0"/>
          </a:p>
          <a:p>
            <a:endParaRPr lang="en-US" dirty="0"/>
          </a:p>
          <a:p>
            <a:r>
              <a:rPr lang="en-US" dirty="0" smtClean="0"/>
              <a:t>Mover: James Lepp</a:t>
            </a:r>
          </a:p>
          <a:p>
            <a:r>
              <a:rPr lang="en-US" dirty="0" smtClean="0"/>
              <a:t>Second: </a:t>
            </a:r>
            <a:r>
              <a:rPr lang="en-US" dirty="0" err="1" smtClean="0"/>
              <a:t>Rui</a:t>
            </a:r>
            <a:r>
              <a:rPr lang="en-US" dirty="0" smtClean="0"/>
              <a:t> Yang</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43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#37</a:t>
            </a:r>
            <a:br>
              <a:rPr lang="en-US" altLang="zh-CN" dirty="0" smtClean="0"/>
            </a:br>
            <a:r>
              <a:rPr lang="en-US" altLang="zh-CN" sz="2400" dirty="0" smtClean="0"/>
              <a:t>(DCN:11-19/1503r1 )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smtClean="0"/>
          </a:p>
          <a:p>
            <a:r>
              <a:rPr lang="en-US" dirty="0" smtClean="0"/>
              <a:t>“802.11bd </a:t>
            </a:r>
            <a:r>
              <a:rPr lang="en-US" dirty="0"/>
              <a:t>amendment will allow Wake-up Radio (WUR) for OCB in 5.9GHz</a:t>
            </a:r>
            <a:r>
              <a:rPr lang="en-US" dirty="0" smtClean="0"/>
              <a:t>.”</a:t>
            </a:r>
            <a:endParaRPr lang="en-US" dirty="0"/>
          </a:p>
          <a:p>
            <a:endParaRPr lang="en-US" dirty="0"/>
          </a:p>
          <a:p>
            <a:r>
              <a:rPr lang="en-US" dirty="0" smtClean="0"/>
              <a:t>Mover: James Lepp</a:t>
            </a:r>
          </a:p>
          <a:p>
            <a:r>
              <a:rPr lang="en-US" dirty="0" smtClean="0"/>
              <a:t>Second: </a:t>
            </a:r>
            <a:r>
              <a:rPr lang="en-US" dirty="0" err="1" smtClean="0"/>
              <a:t>Hanseul</a:t>
            </a:r>
            <a:r>
              <a:rPr lang="en-US" dirty="0" smtClean="0"/>
              <a:t> Hong</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44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#38</a:t>
            </a:r>
            <a:br>
              <a:rPr lang="en-US" altLang="zh-CN" dirty="0" smtClean="0"/>
            </a:br>
            <a:r>
              <a:rPr lang="en-US" altLang="zh-CN" sz="2400" dirty="0" smtClean="0"/>
              <a:t>(DCN:1503r2, </a:t>
            </a:r>
            <a:r>
              <a:rPr lang="en-US" altLang="zh-CN" sz="2400" dirty="0" smtClean="0">
                <a:solidFill>
                  <a:srgbClr val="FF0000"/>
                </a:solidFill>
              </a:rPr>
              <a:t>tabled, see minutes</a:t>
            </a:r>
            <a:r>
              <a:rPr lang="en-US" altLang="zh-CN" sz="2400" dirty="0" smtClean="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r>
              <a:rPr lang="en-US" dirty="0"/>
              <a:t>“The </a:t>
            </a:r>
            <a:r>
              <a:rPr lang="en-US" dirty="0" err="1"/>
              <a:t>Midamble</a:t>
            </a:r>
            <a:r>
              <a:rPr lang="en-US" dirty="0"/>
              <a:t> and NGV-LTF format of 11bd 10MHz PPDU shall use Repeated LTF or Repeated compressed LTF for NGV-Data modulated with </a:t>
            </a:r>
            <a:r>
              <a:rPr lang="en-US" dirty="0" smtClean="0"/>
              <a:t>BPSK”</a:t>
            </a:r>
            <a:endParaRPr lang="en-US" dirty="0"/>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45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#39</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“11bd shall use two bits in NGV-SIG to signal the </a:t>
            </a:r>
            <a:r>
              <a:rPr lang="en-US" dirty="0" err="1"/>
              <a:t>Midamble</a:t>
            </a:r>
            <a:r>
              <a:rPr lang="en-US" dirty="0"/>
              <a:t> </a:t>
            </a:r>
            <a:r>
              <a:rPr lang="en-US" dirty="0" smtClean="0"/>
              <a:t>periodicity.”</a:t>
            </a:r>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46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#40</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smtClean="0"/>
              <a:t>“One </a:t>
            </a:r>
            <a:r>
              <a:rPr lang="en-US" dirty="0"/>
              <a:t>of the </a:t>
            </a:r>
            <a:r>
              <a:rPr lang="en-US" dirty="0" err="1"/>
              <a:t>Midamble</a:t>
            </a:r>
            <a:r>
              <a:rPr lang="en-US" dirty="0"/>
              <a:t> </a:t>
            </a:r>
            <a:r>
              <a:rPr lang="en-US" dirty="0" smtClean="0"/>
              <a:t>periodicity values </a:t>
            </a:r>
            <a:r>
              <a:rPr lang="en-US" dirty="0"/>
              <a:t>is 4.”</a:t>
            </a:r>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Y9/N0/A6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47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#41</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 “11bd 20MHz PPDU Data symbol shall use 11ac 40MHz OFDM </a:t>
            </a:r>
            <a:r>
              <a:rPr lang="en-US" dirty="0" err="1"/>
              <a:t>downclock</a:t>
            </a:r>
            <a:r>
              <a:rPr lang="en-US" dirty="0"/>
              <a:t> by 2.”</a:t>
            </a:r>
          </a:p>
          <a:p>
            <a:r>
              <a:rPr lang="en-US" dirty="0"/>
              <a:t>              </a:t>
            </a:r>
            <a:endParaRPr lang="en-US" dirty="0" smtClean="0"/>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48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#42</a:t>
            </a:r>
            <a:r>
              <a:rPr lang="en-US" altLang="zh-CN" dirty="0"/>
              <a:t/>
            </a:r>
            <a:br>
              <a:rPr lang="en-US" altLang="zh-CN" dirty="0"/>
            </a:br>
            <a:r>
              <a:rPr lang="en-US" altLang="zh-CN" sz="2400" dirty="0" smtClean="0"/>
              <a:t>(DCN: </a:t>
            </a:r>
            <a:r>
              <a:rPr lang="en-US" sz="2400" dirty="0" smtClean="0"/>
              <a:t>11-19/1473r0)</a:t>
            </a:r>
            <a:endParaRPr lang="en-US" altLang="zh-CN"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06680" cy="4113213"/>
          </a:xfrm>
        </p:spPr>
        <p:txBody>
          <a:bodyPr/>
          <a:lstStyle/>
          <a:p>
            <a:r>
              <a:rPr lang="en-US" dirty="0"/>
              <a:t>Move to include the following text to </a:t>
            </a:r>
            <a:r>
              <a:rPr lang="en-US" dirty="0" smtClean="0"/>
              <a:t> </a:t>
            </a:r>
            <a:r>
              <a:rPr lang="en-US" dirty="0"/>
              <a:t>11bd SFD </a:t>
            </a:r>
          </a:p>
          <a:p>
            <a:pPr lvl="1" latinLnBrk="1"/>
            <a:r>
              <a:rPr lang="en-US" dirty="0" smtClean="0"/>
              <a:t>“-A </a:t>
            </a:r>
            <a:r>
              <a:rPr lang="en-US" dirty="0"/>
              <a:t>20MHz channel includes two contiguous 10MHz channels</a:t>
            </a:r>
            <a:endParaRPr lang="en-US" sz="3200" dirty="0"/>
          </a:p>
          <a:p>
            <a:pPr lvl="1" latinLnBrk="1"/>
            <a:r>
              <a:rPr lang="en-US" dirty="0" smtClean="0"/>
              <a:t>  -20MHz </a:t>
            </a:r>
            <a:r>
              <a:rPr lang="en-US" dirty="0"/>
              <a:t>channel access shall use sensing and </a:t>
            </a:r>
            <a:r>
              <a:rPr lang="en-US" dirty="0" err="1"/>
              <a:t>backoff</a:t>
            </a:r>
            <a:r>
              <a:rPr lang="en-US" dirty="0"/>
              <a:t> procedure for both of 10MHz channels</a:t>
            </a:r>
            <a:endParaRPr lang="en-US" sz="3200" dirty="0"/>
          </a:p>
          <a:p>
            <a:pPr lvl="1" latinLnBrk="1"/>
            <a:r>
              <a:rPr lang="en-US" dirty="0" smtClean="0"/>
              <a:t>  -20MHz </a:t>
            </a:r>
            <a:r>
              <a:rPr lang="en-US" dirty="0"/>
              <a:t>channel access shall use only one </a:t>
            </a:r>
            <a:r>
              <a:rPr lang="en-US" dirty="0" err="1"/>
              <a:t>backoff</a:t>
            </a:r>
            <a:r>
              <a:rPr lang="en-US" dirty="0"/>
              <a:t> counter</a:t>
            </a:r>
            <a:endParaRPr lang="en-US" sz="3200" dirty="0"/>
          </a:p>
          <a:p>
            <a:pPr lvl="1" latinLnBrk="1"/>
            <a:r>
              <a:rPr lang="en-US" dirty="0" smtClean="0"/>
              <a:t>  -Two </a:t>
            </a:r>
            <a:r>
              <a:rPr lang="en-US" dirty="0"/>
              <a:t>contiguous 10MHz channels shall use the same receive sensitivity </a:t>
            </a:r>
            <a:r>
              <a:rPr lang="en-US" dirty="0" smtClean="0"/>
              <a:t>level”</a:t>
            </a:r>
            <a:endParaRPr lang="en-US" dirty="0"/>
          </a:p>
          <a:p>
            <a:r>
              <a:rPr lang="en-US" dirty="0" smtClean="0"/>
              <a:t>Mover: Insun Jang</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49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#43</a:t>
            </a:r>
            <a:br>
              <a:rPr lang="en-US" altLang="zh-CN" dirty="0" smtClean="0"/>
            </a:br>
            <a:r>
              <a:rPr lang="en-US" altLang="zh-CN" sz="2400" dirty="0" smtClean="0"/>
              <a:t>(DCN: </a:t>
            </a:r>
            <a:r>
              <a:rPr lang="en-US" sz="2400" dirty="0" smtClean="0"/>
              <a:t>11-19/1480/r2)</a:t>
            </a:r>
            <a:r>
              <a:rPr lang="en-US" dirty="0"/>
              <a:t/>
            </a:r>
            <a:br>
              <a:rPr lang="en-US" dirty="0"/>
            </a:br>
            <a:endParaRPr lang="en-US" altLang="zh-CN"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685800"/>
            <a:ext cx="7770813" cy="582613"/>
          </a:xfrm>
        </p:spPr>
        <p:txBody>
          <a:bodyPr/>
          <a:lstStyle/>
          <a:p>
            <a:r>
              <a:rPr lang="en-US" altLang="zh-CN" smtClean="0"/>
              <a:t>FRD&amp;SFD Motion #2</a:t>
            </a:r>
          </a:p>
        </p:txBody>
      </p:sp>
      <p:sp>
        <p:nvSpPr>
          <p:cNvPr id="3" name="Inhaltsplatzhalter 2"/>
          <p:cNvSpPr>
            <a:spLocks noGrp="1"/>
          </p:cNvSpPr>
          <p:nvPr>
            <p:ph idx="1"/>
          </p:nvPr>
        </p:nvSpPr>
        <p:spPr>
          <a:xfrm>
            <a:off x="685800" y="1523069"/>
            <a:ext cx="7770813" cy="4952344"/>
          </a:xfrm>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 </a:t>
            </a:r>
            <a:r>
              <a:rPr lang="en-US" altLang="ko-KR" dirty="0" smtClean="0"/>
              <a:t>11bd </a:t>
            </a:r>
            <a:r>
              <a:rPr lang="en-US" altLang="ko-KR" dirty="0"/>
              <a:t>PPDU format includes L-STF, L-LTF, and L-SIG fields as shown in Figure 3.x </a:t>
            </a:r>
          </a:p>
          <a:p>
            <a:pPr marL="1200150" lvl="2" indent="-285750">
              <a:buFont typeface="Arial" panose="020B0604020202020204" pitchFamily="34" charset="0"/>
              <a:buChar char="•"/>
              <a:defRPr/>
            </a:pPr>
            <a:r>
              <a:rPr lang="en-US" altLang="ko-KR" dirty="0"/>
              <a:t>L-STF means short training field of 11p.</a:t>
            </a:r>
          </a:p>
          <a:p>
            <a:pPr marL="1200150" lvl="2" indent="-285750">
              <a:buFont typeface="Arial" panose="020B0604020202020204" pitchFamily="34" charset="0"/>
              <a:buChar char="•"/>
              <a:defRPr/>
            </a:pPr>
            <a:r>
              <a:rPr lang="en-US" altLang="ko-KR" dirty="0"/>
              <a:t>L-LTF means long training field of 11p.</a:t>
            </a:r>
          </a:p>
          <a:p>
            <a:pPr marL="1200150" lvl="2" indent="-285750">
              <a:buFont typeface="Arial" panose="020B0604020202020204" pitchFamily="34" charset="0"/>
              <a:buChar char="•"/>
              <a:defRPr/>
            </a:pPr>
            <a:r>
              <a:rPr lang="en-US" altLang="ko-KR" dirty="0"/>
              <a:t>L-SIG means signal field of 11p</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Moved: </a:t>
            </a:r>
            <a:r>
              <a:rPr lang="en-US" dirty="0" err="1" smtClean="0"/>
              <a:t>Dongguk</a:t>
            </a:r>
            <a:r>
              <a:rPr lang="en-US" dirty="0" smtClean="0"/>
              <a:t> Lim</a:t>
            </a:r>
            <a:endParaRPr lang="en-US" dirty="0"/>
          </a:p>
          <a:p>
            <a:pPr>
              <a:defRPr/>
            </a:pPr>
            <a:r>
              <a:rPr lang="en-US" dirty="0" smtClean="0"/>
              <a:t>Seconded:  </a:t>
            </a:r>
            <a:r>
              <a:rPr lang="en-US" dirty="0" err="1" smtClean="0"/>
              <a:t>Hongyuan</a:t>
            </a:r>
            <a:r>
              <a:rPr lang="en-US" dirty="0" smtClean="0"/>
              <a:t> Zhang</a:t>
            </a:r>
            <a:endParaRPr lang="en-US" dirty="0"/>
          </a:p>
          <a:p>
            <a:pPr>
              <a:defRPr/>
            </a:pPr>
            <a:r>
              <a:rPr lang="en-US" dirty="0" smtClean="0"/>
              <a:t>Result: 33Y/0N/9A, passed</a:t>
            </a:r>
            <a:endParaRPr lang="en-US" strike="sngStrike" dirty="0"/>
          </a:p>
        </p:txBody>
      </p:sp>
      <p:sp>
        <p:nvSpPr>
          <p:cNvPr id="30724"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2EA857FC-794B-4B59-A963-EFE25E92618D}" type="slidenum">
              <a:rPr lang="en-GB" altLang="zh-CN" sz="1200" b="0" smtClean="0"/>
              <a:t>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0727" name="Rectangle 6"/>
          <p:cNvSpPr>
            <a:spLocks noChangeArrowheads="1"/>
          </p:cNvSpPr>
          <p:nvPr/>
        </p:nvSpPr>
        <p:spPr bwMode="auto">
          <a:xfrm>
            <a:off x="4225925" y="3771900"/>
            <a:ext cx="3587750" cy="455613"/>
          </a:xfrm>
          <a:prstGeom prst="rect">
            <a:avLst/>
          </a:prstGeom>
          <a:noFill/>
          <a:ln w="19050" algn="ctr">
            <a:solidFill>
              <a:schemeClr val="tx1"/>
            </a:solidFill>
            <a:prstDash val="dash"/>
            <a:round/>
          </a:ln>
          <a:extLst>
            <a:ext uri="{909E8E84-426E-40DD-AFC4-6F175D3DCCD1}">
              <a14:hiddenFill xmlns:a14="http://schemas.microsoft.com/office/drawing/2010/main">
                <a:solidFill>
                  <a:srgbClr val="FFFFFF"/>
                </a:solidFill>
              </a14:hiddenFill>
            </a:ext>
          </a:extLst>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150000"/>
              </a:lnSpc>
              <a:spcBef>
                <a:spcPts val="2000"/>
              </a:spcBef>
              <a:buClr>
                <a:srgbClr val="000000"/>
              </a:buClr>
              <a:buFont typeface="Times New Roman" panose="02020603050405020304" pitchFamily="16" charset="0"/>
              <a:buNone/>
            </a:pPr>
            <a:endParaRPr lang="en-US" altLang="zh-CN" sz="1600" b="0">
              <a:ea typeface="MS Gothic" panose="020B0609070205080204" charset="-128"/>
            </a:endParaRPr>
          </a:p>
        </p:txBody>
      </p:sp>
      <p:sp>
        <p:nvSpPr>
          <p:cNvPr id="30728" name="Rectangle 7"/>
          <p:cNvSpPr>
            <a:spLocks noChangeArrowheads="1"/>
          </p:cNvSpPr>
          <p:nvPr/>
        </p:nvSpPr>
        <p:spPr bwMode="auto">
          <a:xfrm>
            <a:off x="2092325" y="3773488"/>
            <a:ext cx="1066800" cy="457200"/>
          </a:xfrm>
          <a:prstGeom prst="rect">
            <a:avLst/>
          </a:prstGeom>
          <a:solidFill>
            <a:schemeClr val="bg1"/>
          </a:solidFill>
          <a:ln w="19050" algn="ctr">
            <a:solidFill>
              <a:schemeClr val="tx1"/>
            </a:solidFill>
            <a:round/>
          </a:ln>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6" charset="0"/>
              <a:buNone/>
            </a:pPr>
            <a:r>
              <a:rPr lang="en-US" altLang="zh-CN" sz="1600" b="0">
                <a:ea typeface="MS Gothic" panose="020B0609070205080204" charset="-128"/>
              </a:rPr>
              <a:t>L-LTF</a:t>
            </a:r>
          </a:p>
        </p:txBody>
      </p:sp>
      <p:sp>
        <p:nvSpPr>
          <p:cNvPr id="30729" name="Rectangle 8"/>
          <p:cNvSpPr>
            <a:spLocks noChangeArrowheads="1"/>
          </p:cNvSpPr>
          <p:nvPr/>
        </p:nvSpPr>
        <p:spPr bwMode="auto">
          <a:xfrm>
            <a:off x="1330325" y="3773488"/>
            <a:ext cx="762000" cy="457200"/>
          </a:xfrm>
          <a:prstGeom prst="rect">
            <a:avLst/>
          </a:prstGeom>
          <a:solidFill>
            <a:schemeClr val="bg1"/>
          </a:solidFill>
          <a:ln w="19050" algn="ctr">
            <a:solidFill>
              <a:schemeClr val="tx1"/>
            </a:solidFill>
            <a:round/>
          </a:ln>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6" charset="0"/>
              <a:buNone/>
            </a:pPr>
            <a:r>
              <a:rPr lang="en-US" altLang="zh-CN" sz="1600" b="0">
                <a:ea typeface="MS Gothic" panose="020B0609070205080204" charset="-128"/>
              </a:rPr>
              <a:t>L-STF</a:t>
            </a:r>
          </a:p>
        </p:txBody>
      </p:sp>
      <p:sp>
        <p:nvSpPr>
          <p:cNvPr id="30730" name="Rectangle 9"/>
          <p:cNvSpPr>
            <a:spLocks noChangeArrowheads="1"/>
          </p:cNvSpPr>
          <p:nvPr/>
        </p:nvSpPr>
        <p:spPr bwMode="auto">
          <a:xfrm>
            <a:off x="3159125" y="3773488"/>
            <a:ext cx="1066800" cy="455612"/>
          </a:xfrm>
          <a:prstGeom prst="rect">
            <a:avLst/>
          </a:prstGeom>
          <a:solidFill>
            <a:schemeClr val="bg1"/>
          </a:solidFill>
          <a:ln w="19050" algn="ctr">
            <a:solidFill>
              <a:schemeClr val="tx1"/>
            </a:solidFill>
            <a:round/>
          </a:ln>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6" charset="0"/>
              <a:buNone/>
            </a:pPr>
            <a:r>
              <a:rPr lang="en-US" altLang="zh-CN" sz="1600" b="0">
                <a:ea typeface="MS Gothic" panose="020B0609070205080204" charset="-128"/>
              </a:rPr>
              <a:t>L-SIG</a:t>
            </a:r>
          </a:p>
        </p:txBody>
      </p:sp>
      <p:cxnSp>
        <p:nvCxnSpPr>
          <p:cNvPr id="30731" name="직선 화살표 연결선 12"/>
          <p:cNvCxnSpPr>
            <a:cxnSpLocks noChangeShapeType="1"/>
          </p:cNvCxnSpPr>
          <p:nvPr/>
        </p:nvCxnSpPr>
        <p:spPr bwMode="auto">
          <a:xfrm flipV="1">
            <a:off x="1352550" y="4319588"/>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732" name="TextBox 13"/>
          <p:cNvSpPr txBox="1">
            <a:spLocks noChangeArrowheads="1"/>
          </p:cNvSpPr>
          <p:nvPr/>
        </p:nvSpPr>
        <p:spPr bwMode="auto">
          <a:xfrm>
            <a:off x="3692525" y="42910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kumimoji="1" lang="en-US" altLang="ko-KR" sz="1200" b="0">
                <a:ea typeface="Gulim" panose="020B0600000101010101" pitchFamily="34" charset="-127"/>
              </a:rPr>
              <a:t>11bd PPDU </a:t>
            </a:r>
            <a:endParaRPr kumimoji="1" lang="ko-KR" altLang="en-US" sz="1200" b="0">
              <a:ea typeface="Gulim" panose="020B0600000101010101" pitchFamily="34" charset="-127"/>
            </a:endParaRPr>
          </a:p>
        </p:txBody>
      </p:sp>
      <p:sp>
        <p:nvSpPr>
          <p:cNvPr id="30733" name="TextBox 7"/>
          <p:cNvSpPr txBox="1">
            <a:spLocks noChangeArrowheads="1"/>
          </p:cNvSpPr>
          <p:nvPr/>
        </p:nvSpPr>
        <p:spPr bwMode="auto">
          <a:xfrm>
            <a:off x="3235325" y="4519613"/>
            <a:ext cx="2146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kumimoji="1" lang="en-US" altLang="ko-KR" sz="1200">
                <a:ea typeface="Gulim" panose="020B0600000101010101" pitchFamily="34" charset="-127"/>
              </a:rPr>
              <a:t>Figure 3.x 11bd PPDU format</a:t>
            </a:r>
            <a:endParaRPr kumimoji="1" lang="ko-KR" altLang="en-US" sz="1200" b="0">
              <a:ea typeface="Gulim" panose="020B0600000101010101" pitchFamily="34" charset="-127"/>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56538" cy="4113213"/>
          </a:xfrm>
        </p:spPr>
        <p:txBody>
          <a:bodyPr/>
          <a:lstStyle/>
          <a:p>
            <a:r>
              <a:rPr lang="en-US" dirty="0"/>
              <a:t>Move to include the following text to </a:t>
            </a:r>
            <a:r>
              <a:rPr lang="en-US" dirty="0" smtClean="0"/>
              <a:t>11bd </a:t>
            </a:r>
            <a:r>
              <a:rPr lang="en-US" dirty="0"/>
              <a:t>SFD </a:t>
            </a:r>
          </a:p>
          <a:p>
            <a:pPr lvl="1" latinLnBrk="1"/>
            <a:r>
              <a:rPr lang="en-US" dirty="0" smtClean="0"/>
              <a:t>“20MHz </a:t>
            </a:r>
            <a:r>
              <a:rPr lang="en-US" dirty="0"/>
              <a:t>channel access performs a </a:t>
            </a:r>
            <a:r>
              <a:rPr lang="en-US" dirty="0" err="1"/>
              <a:t>backoff</a:t>
            </a:r>
            <a:r>
              <a:rPr lang="en-US" dirty="0"/>
              <a:t> procedure based on the </a:t>
            </a:r>
            <a:r>
              <a:rPr lang="en-US" dirty="0" smtClean="0"/>
              <a:t>   channel </a:t>
            </a:r>
            <a:r>
              <a:rPr lang="en-US" dirty="0"/>
              <a:t>states of two contiguous 10MHz channels</a:t>
            </a:r>
            <a:endParaRPr lang="en-US" sz="3200" dirty="0"/>
          </a:p>
          <a:p>
            <a:pPr marL="1200150" lvl="2" indent="-285750" latinLnBrk="1">
              <a:buFont typeface="Wingdings" panose="05000000000000000000" pitchFamily="2" charset="2"/>
              <a:buChar char="Ø"/>
            </a:pPr>
            <a:r>
              <a:rPr lang="en-US" dirty="0" smtClean="0"/>
              <a:t>The </a:t>
            </a:r>
            <a:r>
              <a:rPr lang="en-US" dirty="0" err="1"/>
              <a:t>backoff</a:t>
            </a:r>
            <a:r>
              <a:rPr lang="en-US" dirty="0"/>
              <a:t> counter decreases when two contiguous 10MHz channels are </a:t>
            </a:r>
            <a:r>
              <a:rPr lang="en-US" dirty="0" smtClean="0"/>
              <a:t>idle</a:t>
            </a:r>
            <a:endParaRPr lang="en-US" sz="2800" dirty="0"/>
          </a:p>
          <a:p>
            <a:pPr marL="1657350" lvl="3" indent="-285750" latinLnBrk="1">
              <a:buFont typeface="Wingdings" panose="05000000000000000000" pitchFamily="2" charset="2"/>
              <a:buChar char="Ø"/>
            </a:pPr>
            <a:r>
              <a:rPr lang="en-US" dirty="0" smtClean="0"/>
              <a:t>Idle </a:t>
            </a:r>
            <a:r>
              <a:rPr lang="en-US" dirty="0"/>
              <a:t>states are checked by TBD sensing methods (e.g., Packet detection, GI detection, energy </a:t>
            </a:r>
            <a:r>
              <a:rPr lang="en-US" dirty="0" smtClean="0"/>
              <a:t>detection)</a:t>
            </a:r>
            <a:endParaRPr lang="en-US" sz="2200" dirty="0"/>
          </a:p>
          <a:p>
            <a:pPr marL="1200150" lvl="2" indent="-285750" latinLnBrk="1">
              <a:buFont typeface="Wingdings" panose="05000000000000000000" pitchFamily="2" charset="2"/>
              <a:buChar char="Ø"/>
            </a:pPr>
            <a:r>
              <a:rPr lang="en-US" dirty="0" smtClean="0"/>
              <a:t>More </a:t>
            </a:r>
            <a:r>
              <a:rPr lang="en-US" dirty="0"/>
              <a:t>details are </a:t>
            </a:r>
            <a:r>
              <a:rPr lang="en-US" dirty="0" smtClean="0"/>
              <a:t>TBD.”</a:t>
            </a:r>
            <a:endParaRPr lang="en-US" dirty="0"/>
          </a:p>
          <a:p>
            <a:r>
              <a:rPr lang="en-US" dirty="0" smtClean="0"/>
              <a:t>Mover: Insun Jang</a:t>
            </a:r>
          </a:p>
          <a:p>
            <a:r>
              <a:rPr lang="en-US" dirty="0" smtClean="0"/>
              <a:t>Second: James </a:t>
            </a:r>
            <a:r>
              <a:rPr lang="en-US" dirty="0" err="1" smtClean="0"/>
              <a:t>Lepp</a:t>
            </a:r>
            <a:endParaRPr lang="en-US" dirty="0" smtClean="0"/>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50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#44</a:t>
            </a:r>
            <a:br>
              <a:rPr lang="en-US" altLang="zh-CN" dirty="0" smtClean="0"/>
            </a:br>
            <a:r>
              <a:rPr lang="en-US" altLang="zh-CN" sz="2400" dirty="0" smtClean="0"/>
              <a:t>(DCN:11-19/1480r2)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sz="2000" b="0" dirty="0" smtClean="0"/>
              <a:t>“  When </a:t>
            </a:r>
            <a:r>
              <a:rPr lang="en-US" sz="2000" b="0" dirty="0"/>
              <a:t>channel busy is indicated in the secondary channel and the duration of channel use is not known (e.g., NAV, packet detection), channel state shall be determined to be idle for a TBD IFS (e.g., AIFS, EIFS) sensing period before it resumes the </a:t>
            </a:r>
            <a:r>
              <a:rPr lang="en-US" sz="2000" b="0" dirty="0" err="1"/>
              <a:t>backoff</a:t>
            </a:r>
            <a:r>
              <a:rPr lang="en-US" sz="2000" b="0" dirty="0"/>
              <a:t> procedure</a:t>
            </a:r>
            <a:r>
              <a:rPr lang="en-US" sz="2000" b="0" dirty="0" smtClean="0"/>
              <a:t>.”</a:t>
            </a:r>
            <a:endParaRPr lang="en-US" sz="2000" b="0" dirty="0"/>
          </a:p>
          <a:p>
            <a:r>
              <a:rPr lang="en-US" dirty="0" smtClean="0"/>
              <a:t>Mover: </a:t>
            </a:r>
            <a:r>
              <a:rPr lang="en-US" dirty="0" err="1"/>
              <a:t>Hanseul</a:t>
            </a:r>
            <a:r>
              <a:rPr lang="en-US" dirty="0"/>
              <a:t> Hong</a:t>
            </a:r>
            <a:endParaRPr lang="en-US" dirty="0" smtClean="0"/>
          </a:p>
          <a:p>
            <a:r>
              <a:rPr lang="en-US" dirty="0" smtClean="0"/>
              <a:t>Second: Ronny Kim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51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#45</a:t>
            </a:r>
            <a:br>
              <a:rPr lang="en-US" altLang="zh-CN" dirty="0" smtClean="0"/>
            </a:br>
            <a:r>
              <a:rPr lang="en-US" altLang="zh-CN" sz="2400" dirty="0" smtClean="0"/>
              <a:t>(DCN:11-19/1478r2)</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   </a:t>
            </a:r>
            <a:r>
              <a:rPr lang="en-US" dirty="0" smtClean="0"/>
              <a:t>The </a:t>
            </a:r>
            <a:r>
              <a:rPr lang="en-US" dirty="0"/>
              <a:t>NGV-SIG field carries information required to interpret 11bd </a:t>
            </a:r>
            <a:r>
              <a:rPr lang="en-US" dirty="0" smtClean="0"/>
              <a:t>   PPDU</a:t>
            </a:r>
            <a:r>
              <a:rPr lang="en-US" dirty="0"/>
              <a:t>. The NGV-SIG field is composed of 24 data bits.</a:t>
            </a:r>
            <a:endParaRPr lang="en-US" sz="3200" dirty="0"/>
          </a:p>
          <a:p>
            <a:pPr lvl="1" latinLnBrk="1"/>
            <a:r>
              <a:rPr lang="en-US" dirty="0" smtClean="0"/>
              <a:t>    The </a:t>
            </a:r>
            <a:r>
              <a:rPr lang="en-US" dirty="0"/>
              <a:t>contents for 24 data bits are TBD</a:t>
            </a:r>
            <a:r>
              <a:rPr lang="ko-KR" altLang="en-US" dirty="0"/>
              <a:t>”</a:t>
            </a:r>
            <a:endParaRPr lang="en-US" sz="3200" dirty="0"/>
          </a:p>
          <a:p>
            <a:pPr lvl="1" latinLnBrk="1"/>
            <a:r>
              <a:rPr lang="en-US" dirty="0" smtClean="0"/>
              <a:t>    The </a:t>
            </a:r>
            <a:r>
              <a:rPr lang="en-US" dirty="0"/>
              <a:t>NGV-SIG symbol shall be BCC encoded at rate, R = 1/2, be </a:t>
            </a:r>
            <a:r>
              <a:rPr lang="en-US" dirty="0" smtClean="0"/>
              <a:t>       interleaved</a:t>
            </a:r>
            <a:r>
              <a:rPr lang="en-US" dirty="0"/>
              <a:t>, be mapped to a BPSK constellation.</a:t>
            </a:r>
            <a:r>
              <a:rPr lang="ko-KR" altLang="en-US" dirty="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 </a:t>
            </a:r>
            <a:r>
              <a:rPr lang="en-US" dirty="0" err="1" smtClean="0"/>
              <a:t>Rui</a:t>
            </a:r>
            <a:r>
              <a:rPr lang="en-US" dirty="0" smtClean="0"/>
              <a:t> Cao</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52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#46</a:t>
            </a:r>
            <a:br>
              <a:rPr lang="en-US" altLang="zh-CN" dirty="0" smtClean="0"/>
            </a:br>
            <a:r>
              <a:rPr lang="en-US" altLang="zh-CN" sz="2400" dirty="0" smtClean="0"/>
              <a:t>(DCN:11-19/1484r3)</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062664" cy="4113213"/>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smtClean="0"/>
              <a:t>The </a:t>
            </a:r>
            <a:r>
              <a:rPr lang="en-US" dirty="0"/>
              <a:t>preamble of 11bd PPDU shall include repeated NGV-SIG after </a:t>
            </a:r>
            <a:r>
              <a:rPr lang="en-US" dirty="0" smtClean="0"/>
              <a:t>   NGV-SIG.”</a:t>
            </a:r>
            <a:endParaRPr lang="en-US" dirty="0"/>
          </a:p>
          <a:p>
            <a:endParaRPr lang="en-US" sz="2000" b="0" dirty="0"/>
          </a:p>
          <a:p>
            <a:r>
              <a:rPr lang="en-US" dirty="0" smtClean="0"/>
              <a:t>Mover: </a:t>
            </a:r>
            <a:r>
              <a:rPr lang="en-US" dirty="0" err="1" smtClean="0"/>
              <a:t>Rui</a:t>
            </a:r>
            <a:r>
              <a:rPr lang="en-US" dirty="0" smtClean="0"/>
              <a:t> Cao</a:t>
            </a:r>
          </a:p>
          <a:p>
            <a:r>
              <a:rPr lang="en-US" dirty="0" smtClean="0"/>
              <a:t>Second: </a:t>
            </a:r>
            <a:r>
              <a:rPr lang="en-US" dirty="0" err="1" smtClean="0"/>
              <a:t>Insun</a:t>
            </a:r>
            <a:r>
              <a:rPr lang="en-US" dirty="0" smtClean="0"/>
              <a:t> Jang</a:t>
            </a:r>
          </a:p>
          <a:p>
            <a:r>
              <a:rPr lang="en-US" dirty="0" smtClean="0"/>
              <a:t>Result</a:t>
            </a:r>
            <a:r>
              <a:rPr lang="en-US" smtClean="0"/>
              <a:t>: Y7/N0/A4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53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#47</a:t>
            </a:r>
            <a:br>
              <a:rPr lang="en-US" altLang="zh-CN" dirty="0" smtClean="0"/>
            </a:br>
            <a:r>
              <a:rPr lang="en-US" altLang="zh-CN" sz="2400" dirty="0" smtClean="0"/>
              <a:t>(DCN:11-19/1484r3)</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a:t>The RNGV-SIG is configured identically to the NGV-SIG.</a:t>
            </a:r>
            <a:r>
              <a:rPr lang="ko-KR" altLang="en-US" dirty="0" smtClean="0"/>
              <a:t>”</a:t>
            </a:r>
            <a:endParaRPr lang="en-US" sz="3200" dirty="0"/>
          </a:p>
          <a:p>
            <a:endParaRPr lang="en-US" sz="2000" b="0" dirty="0"/>
          </a:p>
          <a:p>
            <a:r>
              <a:rPr lang="en-US" dirty="0" smtClean="0"/>
              <a:t>Mover: </a:t>
            </a:r>
            <a:r>
              <a:rPr lang="en-US" dirty="0" err="1" smtClean="0"/>
              <a:t>Insun</a:t>
            </a:r>
            <a:r>
              <a:rPr lang="en-US" dirty="0" smtClean="0"/>
              <a:t> Jang</a:t>
            </a:r>
          </a:p>
          <a:p>
            <a:r>
              <a:rPr lang="en-US" dirty="0" smtClean="0"/>
              <a:t>Second: </a:t>
            </a:r>
            <a:r>
              <a:rPr lang="en-US" dirty="0" err="1" smtClean="0"/>
              <a:t>Rui</a:t>
            </a:r>
            <a:r>
              <a:rPr lang="en-US" dirty="0" smtClean="0"/>
              <a:t> Cao</a:t>
            </a:r>
          </a:p>
          <a:p>
            <a:r>
              <a:rPr lang="en-US" dirty="0" smtClean="0"/>
              <a:t>Result</a:t>
            </a:r>
            <a:r>
              <a:rPr lang="en-US" smtClean="0"/>
              <a:t>: Y8/N0/A2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54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#48</a:t>
            </a:r>
            <a:br>
              <a:rPr lang="en-US" altLang="zh-CN" dirty="0" smtClean="0"/>
            </a:br>
            <a:r>
              <a:rPr lang="en-US" altLang="zh-CN" sz="2400" dirty="0" smtClean="0"/>
              <a:t>(DCN:11-19/1484r3)</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8062664" cy="4393605"/>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ko-KR" altLang="en-US" dirty="0"/>
              <a:t>“</a:t>
            </a:r>
            <a:r>
              <a:rPr lang="en-US" dirty="0"/>
              <a:t>The preamble of 11bd PPDU shall include NGV-STF and NGV-LTF after repeated NGV-SIG.</a:t>
            </a:r>
          </a:p>
          <a:p>
            <a:pPr lvl="1" latinLnBrk="1"/>
            <a:r>
              <a:rPr lang="en-US" dirty="0"/>
              <a:t>The composition of NGV-STF and NGV-LTF is TBD</a:t>
            </a:r>
            <a:r>
              <a:rPr lang="ko-KR" altLang="en-US" dirty="0" smtClean="0"/>
              <a:t>”</a:t>
            </a:r>
            <a:endParaRPr lang="en-US" altLang="ko-KR" dirty="0" smtClean="0"/>
          </a:p>
          <a:p>
            <a:pPr lvl="1" latinLnBrk="1"/>
            <a:endParaRPr lang="en-US" dirty="0" smtClean="0"/>
          </a:p>
          <a:p>
            <a:pPr lvl="1" latinLnBrk="1"/>
            <a:endParaRPr lang="en-US" dirty="0"/>
          </a:p>
          <a:p>
            <a:endParaRPr lang="en-US" sz="2000" b="0" dirty="0" smtClean="0"/>
          </a:p>
          <a:p>
            <a:endParaRPr lang="en-US" sz="2000" b="0" dirty="0"/>
          </a:p>
          <a:p>
            <a:r>
              <a:rPr lang="en-US" dirty="0" smtClean="0"/>
              <a:t>Mover: </a:t>
            </a:r>
            <a:r>
              <a:rPr lang="en-US" dirty="0" err="1" smtClean="0"/>
              <a:t>Insun</a:t>
            </a:r>
            <a:r>
              <a:rPr lang="en-US" dirty="0" smtClean="0"/>
              <a:t> Jang</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55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#49</a:t>
            </a:r>
            <a:br>
              <a:rPr lang="en-US" altLang="zh-CN" dirty="0" smtClean="0"/>
            </a:br>
            <a:r>
              <a:rPr lang="en-US" altLang="zh-CN" sz="2400" dirty="0" smtClean="0"/>
              <a:t>(DCN:11-19/1485r2)</a:t>
            </a:r>
          </a:p>
        </p:txBody>
      </p:sp>
      <p:pic>
        <p:nvPicPr>
          <p:cNvPr id="5122" name="그림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214" y="3573016"/>
            <a:ext cx="5756821" cy="1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10MHz PPDU shall use 11ac 20MHz VHT-STF with 2x </a:t>
            </a:r>
            <a:r>
              <a:rPr lang="en-US" dirty="0" err="1"/>
              <a:t>downclock</a:t>
            </a:r>
            <a:r>
              <a:rPr lang="en-US" dirty="0"/>
              <a:t>.”</a:t>
            </a:r>
          </a:p>
          <a:p>
            <a:pPr lvl="1"/>
            <a:r>
              <a:rPr lang="en-US" dirty="0"/>
              <a:t>“The NGV-LTF in 11bd 10MHz PPDU shall use 11ac 20MHz VHT-LTF with 2x </a:t>
            </a:r>
            <a:r>
              <a:rPr lang="en-US" dirty="0" err="1"/>
              <a:t>downclock</a:t>
            </a:r>
            <a:r>
              <a:rPr lang="en-US" dirty="0"/>
              <a:t>.”</a:t>
            </a:r>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56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#50</a:t>
            </a:r>
            <a:br>
              <a:rPr lang="en-US" altLang="zh-CN" dirty="0" smtClean="0"/>
            </a:br>
            <a:r>
              <a:rPr lang="en-US" altLang="zh-CN" sz="2400" dirty="0" smtClean="0"/>
              <a:t>(DCN:11-19/1471r1)</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20MHz PPDU shall use 11ac 40MHz VHT-STF with 2x </a:t>
            </a:r>
            <a:r>
              <a:rPr lang="en-US" dirty="0" err="1"/>
              <a:t>downclock</a:t>
            </a:r>
            <a:r>
              <a:rPr lang="en-US" dirty="0"/>
              <a:t>.”</a:t>
            </a:r>
          </a:p>
          <a:p>
            <a:pPr lvl="1"/>
            <a:r>
              <a:rPr lang="en-US" dirty="0"/>
              <a:t>“The NGV-LTF in 11bd 20MHz PPDU shall use 11ac 40MHz VHT-LTF with 2x </a:t>
            </a:r>
            <a:r>
              <a:rPr lang="en-US" dirty="0" err="1"/>
              <a:t>downclock</a:t>
            </a:r>
            <a:r>
              <a:rPr lang="en-US" dirty="0"/>
              <a:t>.”</a:t>
            </a:r>
          </a:p>
          <a:p>
            <a:endParaRPr lang="en-US" sz="2000" b="0" dirty="0"/>
          </a:p>
          <a:p>
            <a:r>
              <a:rPr lang="en-US" dirty="0" smtClean="0"/>
              <a:t>Mover: Rui Cao</a:t>
            </a:r>
          </a:p>
          <a:p>
            <a:r>
              <a:rPr lang="en-US" dirty="0" smtClean="0"/>
              <a:t>Second: </a:t>
            </a:r>
            <a:r>
              <a:rPr lang="en-US" dirty="0" err="1" smtClean="0"/>
              <a:t>Yujin</a:t>
            </a:r>
            <a:r>
              <a:rPr lang="en-US" dirty="0" smtClean="0"/>
              <a:t> Noh</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57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#51</a:t>
            </a:r>
            <a:br>
              <a:rPr lang="en-US" altLang="zh-CN" dirty="0" smtClean="0"/>
            </a:br>
            <a:r>
              <a:rPr lang="en-US" altLang="zh-CN" sz="2400" dirty="0" smtClean="0"/>
              <a:t>(DCN:11-19/1471r1)</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a:t>11bd 20MHz PPDU Data symbol shall use 11ac 40MHz OFDM </a:t>
            </a:r>
            <a:r>
              <a:rPr lang="en-US" dirty="0" err="1"/>
              <a:t>downclock</a:t>
            </a:r>
            <a:r>
              <a:rPr lang="en-US" dirty="0"/>
              <a:t> by </a:t>
            </a:r>
            <a:r>
              <a:rPr lang="en-US" dirty="0" smtClean="0"/>
              <a:t>2”</a:t>
            </a:r>
            <a:endParaRPr lang="en-US" dirty="0"/>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58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#52</a:t>
            </a:r>
            <a:br>
              <a:rPr lang="en-US" altLang="zh-CN" dirty="0" smtClean="0"/>
            </a:br>
            <a:r>
              <a:rPr lang="en-US" altLang="zh-CN" sz="2400" dirty="0" smtClean="0"/>
              <a:t>(DCN:11-19/1473r1)</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endParaRPr lang="en-US" dirty="0" smtClean="0"/>
          </a:p>
          <a:p>
            <a:pPr lvl="1"/>
            <a:endParaRPr lang="en-US" dirty="0"/>
          </a:p>
          <a:p>
            <a:pPr lvl="1"/>
            <a:endParaRPr lang="en-US" dirty="0"/>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59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#53</a:t>
            </a:r>
            <a:br>
              <a:rPr lang="en-US" altLang="zh-CN" dirty="0" smtClean="0"/>
            </a:br>
            <a:r>
              <a:rPr lang="en-US" altLang="zh-CN" sz="2400" dirty="0" smtClean="0"/>
              <a:t>(DCN:11-19/1473r1)</a:t>
            </a:r>
          </a:p>
        </p:txBody>
      </p:sp>
      <p:pic>
        <p:nvPicPr>
          <p:cNvPr id="9" name="table"/>
          <p:cNvPicPr>
            <a:picLocks noChangeAspect="1"/>
          </p:cNvPicPr>
          <p:nvPr/>
        </p:nvPicPr>
        <p:blipFill>
          <a:blip r:embed="rId2"/>
          <a:stretch>
            <a:fillRect/>
          </a:stretch>
        </p:blipFill>
        <p:spPr>
          <a:xfrm>
            <a:off x="323849" y="2772008"/>
            <a:ext cx="8496303" cy="131398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685800" y="685800"/>
            <a:ext cx="7770813" cy="582613"/>
          </a:xfrm>
        </p:spPr>
        <p:txBody>
          <a:bodyPr/>
          <a:lstStyle/>
          <a:p>
            <a:r>
              <a:rPr lang="en-US" altLang="zh-CN" smtClean="0"/>
              <a:t>FRD&amp;SFD Motion #3</a:t>
            </a:r>
          </a:p>
        </p:txBody>
      </p:sp>
      <p:sp>
        <p:nvSpPr>
          <p:cNvPr id="3" name="Inhaltsplatzhalter 2"/>
          <p:cNvSpPr>
            <a:spLocks noGrp="1"/>
          </p:cNvSpPr>
          <p:nvPr>
            <p:ph idx="1"/>
          </p:nvPr>
        </p:nvSpPr>
        <p:spPr>
          <a:xfrm>
            <a:off x="685800" y="1523069"/>
            <a:ext cx="7770813" cy="4113213"/>
          </a:xfrm>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a:t>
            </a:r>
            <a:r>
              <a:rPr lang="en-US" altLang="ko-KR" dirty="0"/>
              <a:t>11bd supports the 10MHz bandwidth PPDUs.</a:t>
            </a:r>
          </a:p>
          <a:p>
            <a:pPr marL="800100" lvl="1" indent="-342900">
              <a:buFont typeface="Arial" panose="020B0604020202020204" pitchFamily="34" charset="0"/>
              <a:buChar char="•"/>
              <a:defRPr/>
            </a:pPr>
            <a:r>
              <a:rPr lang="en-US" altLang="ko-KR" dirty="0"/>
              <a:t>11bd supports the 20MHz bandwidth PPDUs. </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1748"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E76C5445-A24C-4FEC-93A6-9A73C2C9FF38}" type="slidenum">
              <a:rPr lang="en-GB" altLang="zh-CN" sz="1200" b="0" smtClean="0"/>
              <a:t>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b="1" dirty="0"/>
              <a:t>RL-SIG is modulated same as </a:t>
            </a:r>
            <a:r>
              <a:rPr lang="en-US" b="1" dirty="0" smtClean="0"/>
              <a:t>L-SIG”</a:t>
            </a:r>
          </a:p>
          <a:p>
            <a:pPr lvl="1" latinLnBrk="1"/>
            <a:endParaRPr lang="en-US" sz="2000" b="0" dirty="0"/>
          </a:p>
          <a:p>
            <a:r>
              <a:rPr lang="en-US" dirty="0" smtClean="0"/>
              <a:t>Mover: </a:t>
            </a:r>
            <a:r>
              <a:rPr lang="en-US" dirty="0" err="1" smtClean="0"/>
              <a:t>Dongguk</a:t>
            </a:r>
            <a:r>
              <a:rPr lang="en-US" dirty="0" smtClean="0"/>
              <a:t> Lim</a:t>
            </a:r>
          </a:p>
          <a:p>
            <a:r>
              <a:rPr lang="en-US" dirty="0" smtClean="0"/>
              <a:t>Second: </a:t>
            </a:r>
            <a:r>
              <a:rPr lang="en-US" dirty="0" err="1" smtClean="0"/>
              <a:t>Rui</a:t>
            </a:r>
            <a:r>
              <a:rPr lang="en-US" dirty="0" smtClean="0"/>
              <a:t> Cao</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60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#54</a:t>
            </a:r>
            <a:br>
              <a:rPr lang="en-US" altLang="zh-CN" dirty="0" smtClean="0"/>
            </a:br>
            <a:r>
              <a:rPr lang="en-US" altLang="zh-CN" sz="2400" dirty="0" smtClean="0"/>
              <a:t>(DCN:11-19/1484r3)</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a:t>
            </a:r>
            <a:r>
              <a:rPr lang="en-US" dirty="0"/>
              <a:t>2019 </a:t>
            </a:r>
            <a:r>
              <a:rPr lang="en-US" dirty="0" smtClean="0"/>
              <a:t/>
            </a:r>
            <a:br>
              <a:rPr lang="en-US" dirty="0" smtClean="0"/>
            </a:br>
            <a:r>
              <a:rPr lang="en-US" dirty="0" smtClean="0"/>
              <a:t>FRD &amp; SFD Motions</a:t>
            </a:r>
            <a:endParaRPr lang="en-US" dirty="0"/>
          </a:p>
        </p:txBody>
      </p:sp>
      <p:sp>
        <p:nvSpPr>
          <p:cNvPr id="3" name="Text Placeholder 2"/>
          <p:cNvSpPr>
            <a:spLocks noGrp="1"/>
          </p:cNvSpPr>
          <p:nvPr>
            <p:ph type="body" idx="1"/>
          </p:nvPr>
        </p:nvSpPr>
        <p:spPr/>
        <p:txBody>
          <a:bodyPr/>
          <a:lstStyle/>
          <a:p>
            <a:r>
              <a:rPr lang="en-US" dirty="0"/>
              <a:t>Motion </a:t>
            </a:r>
            <a:r>
              <a:rPr lang="en-US" dirty="0" smtClean="0"/>
              <a:t>#55 </a:t>
            </a:r>
            <a:r>
              <a:rPr lang="en-US" dirty="0"/>
              <a:t>-- </a:t>
            </a:r>
            <a:r>
              <a:rPr lang="en-US" dirty="0" smtClean="0"/>
              <a:t>#70</a:t>
            </a:r>
            <a:endParaRPr lang="en-US" dirty="0"/>
          </a:p>
          <a:p>
            <a:endParaRPr lang="en-US" dirty="0"/>
          </a:p>
          <a:p>
            <a:r>
              <a:rPr lang="en-US" dirty="0" smtClean="0"/>
              <a:t>Kona, HI, USA</a:t>
            </a:r>
            <a:endParaRPr lang="en-US" dirty="0"/>
          </a:p>
        </p:txBody>
      </p:sp>
      <p:sp>
        <p:nvSpPr>
          <p:cNvPr id="4" name="Date Placeholder 3"/>
          <p:cNvSpPr>
            <a:spLocks noGrp="1"/>
          </p:cNvSpPr>
          <p:nvPr>
            <p:ph type="dt" idx="10"/>
          </p:nvPr>
        </p:nvSpPr>
        <p:spPr/>
        <p:txBody>
          <a:bodyPr/>
          <a:lstStyle/>
          <a:p>
            <a:r>
              <a:rPr lang="en-US"/>
              <a:t>March 2019</a:t>
            </a:r>
            <a:endParaRPr lang="en-GB"/>
          </a:p>
        </p:txBody>
      </p:sp>
      <p:sp>
        <p:nvSpPr>
          <p:cNvPr id="5" name="Footer Placeholder 4"/>
          <p:cNvSpPr>
            <a:spLocks noGrp="1"/>
          </p:cNvSpPr>
          <p:nvPr>
            <p:ph type="ftr" idx="11"/>
          </p:nvPr>
        </p:nvSpPr>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t>61</a:t>
            </a:fld>
            <a:endParaRPr lang="en-GB"/>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section </a:t>
            </a:r>
            <a:r>
              <a:rPr lang="en-US" dirty="0" smtClean="0"/>
              <a:t>3.2 of the 11bd </a:t>
            </a:r>
            <a:r>
              <a:rPr lang="en-US" dirty="0"/>
              <a:t>SFD </a:t>
            </a:r>
            <a:endParaRPr lang="en-US" dirty="0" smtClean="0"/>
          </a:p>
          <a:p>
            <a:r>
              <a:rPr lang="en-US" sz="2000" b="0" dirty="0" smtClean="0"/>
              <a:t>	“</a:t>
            </a:r>
            <a:r>
              <a:rPr lang="en-US" sz="2000" b="0" dirty="0"/>
              <a:t>The MAC service interface (MAC_SAP and MLME_SAP) shall be extended to provide higher layers with the ability to control NGV transmissions and receive status regarding NGV receptions and the radio environment when operating with dot11OCBActivated = TRUE.”</a:t>
            </a:r>
          </a:p>
          <a:p>
            <a:pPr lvl="1" latinLnBrk="1"/>
            <a:endParaRPr lang="en-US" sz="2000" b="0" dirty="0"/>
          </a:p>
          <a:p>
            <a:r>
              <a:rPr lang="en-US" dirty="0" smtClean="0"/>
              <a:t>Mover: Alessio Filippi</a:t>
            </a:r>
          </a:p>
          <a:p>
            <a:r>
              <a:rPr lang="en-US" dirty="0" smtClean="0"/>
              <a:t>Second: James </a:t>
            </a:r>
            <a:r>
              <a:rPr lang="en-US" dirty="0" err="1" smtClean="0"/>
              <a:t>Lepp</a:t>
            </a:r>
            <a:endParaRPr lang="en-US" dirty="0" smtClean="0"/>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62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#55</a:t>
            </a:r>
            <a:br>
              <a:rPr lang="en-US" altLang="zh-CN" dirty="0" smtClean="0"/>
            </a:br>
            <a:r>
              <a:rPr lang="en-US" altLang="zh-CN" sz="2400" dirty="0" smtClean="0"/>
              <a:t>(DCN:11-19/1805r1)</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a:t>
            </a:r>
            <a:r>
              <a:rPr lang="en-US" dirty="0"/>
              <a:t>spec-framework document of 11bd </a:t>
            </a:r>
            <a:endParaRPr lang="en-US" sz="3600" dirty="0"/>
          </a:p>
          <a:p>
            <a:pPr lvl="1" latinLnBrk="1"/>
            <a:r>
              <a:rPr lang="en-US" dirty="0" smtClean="0"/>
              <a:t>“For </a:t>
            </a:r>
            <a:r>
              <a:rPr lang="en-US" dirty="0"/>
              <a:t>the 10MHz transmission, the NGV-LTF-1x sequence on subcarriers[-28:28] is given by following sequence </a:t>
            </a:r>
            <a:endParaRPr lang="en-US" sz="3200" dirty="0"/>
          </a:p>
          <a:p>
            <a:pPr lvl="2" latinLnBrk="1"/>
            <a:r>
              <a:rPr lang="en-US" dirty="0"/>
              <a:t> NGV-LTF-1x</a:t>
            </a:r>
            <a:r>
              <a:rPr lang="en-US" baseline="-25000" dirty="0"/>
              <a:t>(-28:2:28)</a:t>
            </a:r>
            <a:r>
              <a:rPr lang="en-US" dirty="0"/>
              <a:t> = [1     1      -1     1     -1    -1     1     1     1    -1     1     1     1     1  0   -1     1    -1     -1     -1    -1     -1      1     -1     -1     -1     1     1     -1</a:t>
            </a:r>
            <a:r>
              <a:rPr lang="en-US" dirty="0" smtClean="0"/>
              <a:t>]”</a:t>
            </a:r>
            <a:endParaRPr lang="en-US" sz="2800" dirty="0"/>
          </a:p>
          <a:p>
            <a:pPr lvl="1" latinLnBrk="1"/>
            <a:endParaRPr lang="en-US" sz="2000" b="0" dirty="0"/>
          </a:p>
          <a:p>
            <a:r>
              <a:rPr lang="en-US" dirty="0" smtClean="0"/>
              <a:t>Mover: Dongguk Lim</a:t>
            </a:r>
          </a:p>
          <a:p>
            <a:r>
              <a:rPr lang="en-US" dirty="0" smtClean="0"/>
              <a:t>Second: </a:t>
            </a:r>
            <a:r>
              <a:rPr lang="en-US" dirty="0" err="1" smtClean="0"/>
              <a:t>Insun</a:t>
            </a:r>
            <a:r>
              <a:rPr lang="en-US" dirty="0" smtClean="0"/>
              <a:t> Jang</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63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#56</a:t>
            </a:r>
            <a:br>
              <a:rPr lang="en-US" altLang="zh-CN" dirty="0" smtClean="0"/>
            </a:br>
            <a:r>
              <a:rPr lang="en-US" altLang="zh-CN" sz="2400" dirty="0" smtClean="0"/>
              <a:t>(DCN:11-19/</a:t>
            </a:r>
            <a:r>
              <a:rPr lang="en-US" sz="2400" dirty="0"/>
              <a:t>1849r3</a:t>
            </a:r>
            <a:r>
              <a:rPr lang="en-US" altLang="zh-CN" sz="2400" dirty="0" smtClean="0"/>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a:t>
            </a:r>
            <a:r>
              <a:rPr lang="en-US" dirty="0"/>
              <a:t>spec-framework document of 11bd </a:t>
            </a:r>
            <a:endParaRPr lang="en-US" sz="3600" dirty="0"/>
          </a:p>
          <a:p>
            <a:pPr lvl="1" latinLnBrk="1"/>
            <a:r>
              <a:rPr lang="en-US" dirty="0" smtClean="0"/>
              <a:t>“</a:t>
            </a:r>
            <a:r>
              <a:rPr lang="en-US" dirty="0"/>
              <a:t>For the 20MHz transmission, the NGV-LTF-1x sequence on subcarriers[-58:58] is given by following sequence </a:t>
            </a:r>
            <a:endParaRPr lang="en-US" sz="3200" dirty="0"/>
          </a:p>
          <a:p>
            <a:pPr lvl="2" latinLnBrk="1"/>
            <a:r>
              <a:rPr lang="nn-NO" dirty="0"/>
              <a:t>NGV-LTF-1x</a:t>
            </a:r>
            <a:r>
              <a:rPr lang="nn-NO" baseline="-25000" dirty="0"/>
              <a:t>(-58:2:58)</a:t>
            </a:r>
            <a:r>
              <a:rPr lang="nn-NO" dirty="0"/>
              <a:t> = [</a:t>
            </a:r>
            <a:r>
              <a:rPr lang="en-US" dirty="0"/>
              <a:t>1      -1     1   -1    -1     1      1      1     -1      1     1     1      1     1    -1     1    -1    -1    -1    -1    -1     1    -1    -1    -1     1     1    -1     1  0    1    -1    -1     1     -1    1     1     -1     -1     -1     1     -1    -1     -1    -1     -1     1     -1      1     1     1      1     1     -1     1     1     1    -1     -1</a:t>
            </a:r>
            <a:r>
              <a:rPr lang="nn-NO" dirty="0"/>
              <a:t>] </a:t>
            </a:r>
            <a:r>
              <a:rPr lang="nn-NO" dirty="0" smtClean="0"/>
              <a:t>«</a:t>
            </a:r>
            <a:endParaRPr lang="en-US" sz="2000" b="0" dirty="0"/>
          </a:p>
          <a:p>
            <a:r>
              <a:rPr lang="en-US" dirty="0" smtClean="0"/>
              <a:t>Mover: Dongguk Lim</a:t>
            </a:r>
          </a:p>
          <a:p>
            <a:r>
              <a:rPr lang="en-US" dirty="0" smtClean="0"/>
              <a:t>Second: </a:t>
            </a:r>
            <a:r>
              <a:rPr lang="en-US" dirty="0" err="1" smtClean="0"/>
              <a:t>Insun</a:t>
            </a:r>
            <a:r>
              <a:rPr lang="en-US" dirty="0" smtClean="0"/>
              <a:t> Jang</a:t>
            </a:r>
          </a:p>
          <a:p>
            <a:r>
              <a:rPr lang="en-US" dirty="0" smtClean="0"/>
              <a:t>Result: </a:t>
            </a:r>
            <a:r>
              <a:rPr lang="en-US" altLang="zh-CN" dirty="0"/>
              <a:t>Approved by unanimous consent</a:t>
            </a:r>
          </a:p>
          <a:p>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64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#57</a:t>
            </a:r>
            <a:br>
              <a:rPr lang="en-US" altLang="zh-CN" dirty="0" smtClean="0"/>
            </a:br>
            <a:r>
              <a:rPr lang="en-US" altLang="zh-CN" sz="2400" dirty="0" smtClean="0"/>
              <a:t>(DCN:11-19/</a:t>
            </a:r>
            <a:r>
              <a:rPr lang="en-US" sz="2400" dirty="0"/>
              <a:t>1849r3</a:t>
            </a:r>
            <a:r>
              <a:rPr lang="en-US" altLang="zh-CN" sz="2400" dirty="0" smtClean="0"/>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t>Move to </a:t>
            </a:r>
            <a:r>
              <a:rPr lang="en-US" sz="2000" dirty="0" smtClean="0"/>
              <a:t>add the </a:t>
            </a:r>
            <a:r>
              <a:rPr lang="en-US" sz="2000" dirty="0"/>
              <a:t>following text to </a:t>
            </a:r>
            <a:r>
              <a:rPr lang="en-US" sz="2000" dirty="0" smtClean="0"/>
              <a:t>the </a:t>
            </a:r>
            <a:r>
              <a:rPr lang="en-US" sz="2000" dirty="0"/>
              <a:t>spec-framework document of 11bd </a:t>
            </a:r>
            <a:endParaRPr lang="en-US" sz="3200" dirty="0"/>
          </a:p>
          <a:p>
            <a:pPr lvl="1" latinLnBrk="1"/>
            <a:r>
              <a:rPr lang="en-US" sz="1800" dirty="0" smtClean="0"/>
              <a:t>“</a:t>
            </a:r>
            <a:r>
              <a:rPr lang="nn-NO" sz="1800" dirty="0"/>
              <a:t>The same number of pilot tones are used in NGV-LTF-1x, NGV-LTF-2x and </a:t>
            </a:r>
            <a:r>
              <a:rPr lang="nn-NO" sz="1800" dirty="0" smtClean="0"/>
              <a:t>data field. </a:t>
            </a:r>
            <a:endParaRPr lang="en-US" sz="2800" dirty="0"/>
          </a:p>
          <a:p>
            <a:pPr lvl="2" latinLnBrk="1"/>
            <a:r>
              <a:rPr lang="nn-NO" sz="1600" dirty="0"/>
              <a:t>In 10MHz, 4 pilot tones shall be inserted.</a:t>
            </a:r>
            <a:endParaRPr lang="en-US" sz="2400" dirty="0"/>
          </a:p>
          <a:p>
            <a:pPr lvl="2" latinLnBrk="1"/>
            <a:r>
              <a:rPr lang="nn-NO" sz="1600" dirty="0"/>
              <a:t>In 20MHz, 6 pilot tones shall be inserted.</a:t>
            </a:r>
            <a:endParaRPr lang="en-US" sz="2400" dirty="0"/>
          </a:p>
          <a:p>
            <a:pPr lvl="1" latinLnBrk="1"/>
            <a:r>
              <a:rPr lang="en-US" sz="1800" dirty="0"/>
              <a:t>The pilot tones use the even tone </a:t>
            </a:r>
            <a:r>
              <a:rPr lang="en-US" sz="1800" dirty="0" smtClean="0"/>
              <a:t>indices defined for data field. </a:t>
            </a:r>
            <a:endParaRPr lang="en-US" sz="2800" dirty="0"/>
          </a:p>
          <a:p>
            <a:pPr lvl="2" latinLnBrk="1"/>
            <a:r>
              <a:rPr lang="en-US" sz="1600" dirty="0"/>
              <a:t>In 10MHz, the tone indices are [</a:t>
            </a:r>
            <a:r>
              <a:rPr lang="en-US" altLang="ko-KR" sz="1600" dirty="0"/>
              <a:t>±</a:t>
            </a:r>
            <a:r>
              <a:rPr lang="en-US" sz="1600" dirty="0"/>
              <a:t>8, </a:t>
            </a:r>
            <a:r>
              <a:rPr lang="en-US" altLang="ko-KR" sz="1600" dirty="0"/>
              <a:t>±</a:t>
            </a:r>
            <a:r>
              <a:rPr lang="en-US" sz="1600" dirty="0"/>
              <a:t>22 ].</a:t>
            </a:r>
            <a:endParaRPr lang="en-US" sz="2400" dirty="0"/>
          </a:p>
          <a:p>
            <a:pPr lvl="2" latinLnBrk="1"/>
            <a:r>
              <a:rPr lang="en-US" sz="1600" dirty="0"/>
              <a:t>In 20MHz, the tone indices are [</a:t>
            </a:r>
            <a:r>
              <a:rPr lang="en-US" altLang="ko-KR" sz="1600" dirty="0"/>
              <a:t>±</a:t>
            </a:r>
            <a:r>
              <a:rPr lang="en-US" sz="1600" dirty="0"/>
              <a:t>54, </a:t>
            </a:r>
            <a:r>
              <a:rPr lang="en-US" altLang="ko-KR" sz="1600" dirty="0"/>
              <a:t>±</a:t>
            </a:r>
            <a:r>
              <a:rPr lang="en-US" sz="1600" dirty="0"/>
              <a:t>26, </a:t>
            </a:r>
            <a:r>
              <a:rPr lang="en-US" altLang="ko-KR" sz="1600" dirty="0"/>
              <a:t>±</a:t>
            </a:r>
            <a:r>
              <a:rPr lang="en-US" sz="1600" dirty="0"/>
              <a:t>12]. </a:t>
            </a:r>
            <a:r>
              <a:rPr lang="en-US" sz="1600" dirty="0" smtClean="0"/>
              <a:t>”</a:t>
            </a:r>
            <a:endParaRPr lang="en-US" sz="2400" dirty="0"/>
          </a:p>
          <a:p>
            <a:pPr lvl="1" latinLnBrk="1"/>
            <a:endParaRPr lang="en-US" sz="1800" b="0" dirty="0"/>
          </a:p>
          <a:p>
            <a:r>
              <a:rPr lang="en-US" sz="2000" dirty="0" smtClean="0"/>
              <a:t>Mover: Dongguk Lim</a:t>
            </a:r>
          </a:p>
          <a:p>
            <a:r>
              <a:rPr lang="en-US" sz="2000" dirty="0" smtClean="0"/>
              <a:t>Second: </a:t>
            </a:r>
            <a:r>
              <a:rPr lang="en-US" sz="2000" dirty="0" err="1" smtClean="0"/>
              <a:t>Insun</a:t>
            </a:r>
            <a:r>
              <a:rPr lang="en-US" sz="2000" dirty="0" smtClean="0"/>
              <a:t> Jang</a:t>
            </a:r>
          </a:p>
          <a:p>
            <a:r>
              <a:rPr lang="en-US" sz="2000" dirty="0" smtClean="0"/>
              <a:t>Result: </a:t>
            </a:r>
            <a:r>
              <a:rPr lang="en-US" altLang="zh-CN" sz="2000"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65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#58</a:t>
            </a:r>
            <a:br>
              <a:rPr lang="en-US" altLang="zh-CN" dirty="0" smtClean="0"/>
            </a:br>
            <a:r>
              <a:rPr lang="en-US" altLang="zh-CN" sz="2400" dirty="0" smtClean="0"/>
              <a:t>(DCN:11-19/</a:t>
            </a:r>
            <a:r>
              <a:rPr lang="en-US" sz="2400" dirty="0"/>
              <a:t>1849r3</a:t>
            </a:r>
            <a:r>
              <a:rPr lang="en-US" altLang="zh-CN" sz="2400" dirty="0" smtClean="0"/>
              <a: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a:t>
            </a:r>
            <a:r>
              <a:rPr lang="en-US" dirty="0" smtClean="0"/>
              <a:t>to the 11bd </a:t>
            </a:r>
            <a:r>
              <a:rPr lang="en-US" dirty="0"/>
              <a:t>SFD </a:t>
            </a:r>
            <a:endParaRPr lang="en-US" dirty="0" smtClean="0"/>
          </a:p>
          <a:p>
            <a:r>
              <a:rPr lang="en-US" sz="2000" b="0" dirty="0" smtClean="0"/>
              <a:t>	“</a:t>
            </a:r>
            <a:r>
              <a:rPr lang="en-US" sz="2000" dirty="0"/>
              <a:t>One of the </a:t>
            </a:r>
            <a:r>
              <a:rPr lang="en-US" sz="2000" dirty="0" err="1"/>
              <a:t>Midamble</a:t>
            </a:r>
            <a:r>
              <a:rPr lang="en-US" sz="2000" dirty="0"/>
              <a:t> Periodicity is 8</a:t>
            </a:r>
            <a:r>
              <a:rPr lang="en-US" sz="2000" b="0" dirty="0" smtClean="0"/>
              <a:t>.”</a:t>
            </a:r>
            <a:endParaRPr lang="en-US" sz="2000" b="0" dirty="0"/>
          </a:p>
          <a:p>
            <a:pPr lvl="1" latinLnBrk="1"/>
            <a:endParaRPr lang="en-US" sz="2000" b="0" dirty="0"/>
          </a:p>
          <a:p>
            <a:r>
              <a:rPr lang="en-US" dirty="0" smtClean="0"/>
              <a:t>Mover: Prashant Sharma</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66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#59</a:t>
            </a:r>
            <a:br>
              <a:rPr lang="en-US" altLang="zh-CN" dirty="0" smtClean="0"/>
            </a:br>
            <a:r>
              <a:rPr lang="en-US" altLang="zh-CN" sz="2400" dirty="0" smtClean="0"/>
              <a:t>(DCN:11-19/</a:t>
            </a:r>
            <a:r>
              <a:rPr lang="en-US" sz="2400" dirty="0" smtClean="0"/>
              <a:t>1826r2</a:t>
            </a:r>
            <a:r>
              <a:rPr lang="en-US" altLang="zh-CN" sz="2400" dirty="0" smtClean="0"/>
              <a: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One of the </a:t>
            </a:r>
            <a:r>
              <a:rPr lang="en-US" sz="2000" dirty="0" err="1"/>
              <a:t>Midamble</a:t>
            </a:r>
            <a:r>
              <a:rPr lang="en-US" sz="2000" dirty="0"/>
              <a:t> Periodicity is </a:t>
            </a:r>
            <a:r>
              <a:rPr lang="en-US" sz="2000" dirty="0" smtClean="0"/>
              <a:t>16</a:t>
            </a:r>
            <a:r>
              <a:rPr lang="en-US" sz="2000" b="0" dirty="0" smtClean="0"/>
              <a:t>.”</a:t>
            </a:r>
            <a:endParaRPr lang="en-US" sz="2000" b="0" dirty="0"/>
          </a:p>
          <a:p>
            <a:pPr lvl="1" latinLnBrk="1"/>
            <a:endParaRPr lang="en-US" sz="2000" b="0" dirty="0"/>
          </a:p>
          <a:p>
            <a:r>
              <a:rPr lang="en-US" dirty="0" smtClean="0"/>
              <a:t>Mover: Prashant Sharma</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67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#60</a:t>
            </a:r>
            <a:br>
              <a:rPr lang="en-US" altLang="zh-CN" dirty="0" smtClean="0"/>
            </a:br>
            <a:r>
              <a:rPr lang="en-US" altLang="zh-CN" sz="2400" dirty="0" smtClean="0"/>
              <a:t>(DCN:11-19/</a:t>
            </a:r>
            <a:r>
              <a:rPr lang="en-US" sz="2400" dirty="0" smtClean="0"/>
              <a:t>1826r2</a:t>
            </a:r>
            <a:r>
              <a:rPr lang="en-US" altLang="zh-CN" sz="2400" dirty="0" smtClean="0"/>
              <a: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Only three </a:t>
            </a:r>
            <a:r>
              <a:rPr lang="en-US" sz="2000" dirty="0" err="1"/>
              <a:t>Midamble</a:t>
            </a:r>
            <a:r>
              <a:rPr lang="en-US" sz="2000" dirty="0"/>
              <a:t> periodicity options are defined in 11bd. The fourth option is Reserved.</a:t>
            </a:r>
            <a:r>
              <a:rPr lang="ko-KR" altLang="en-US" sz="2000" dirty="0" smtClean="0"/>
              <a:t>”</a:t>
            </a:r>
            <a:endParaRPr lang="en-US" sz="2000" b="0" dirty="0"/>
          </a:p>
          <a:p>
            <a:pPr lvl="1" latinLnBrk="1"/>
            <a:endParaRPr lang="en-US" sz="2000" b="0" dirty="0"/>
          </a:p>
          <a:p>
            <a:r>
              <a:rPr lang="en-US" dirty="0" smtClean="0"/>
              <a:t>Mover: Prashant Sharma</a:t>
            </a:r>
          </a:p>
          <a:p>
            <a:r>
              <a:rPr lang="en-US" dirty="0" smtClean="0"/>
              <a:t>Second: </a:t>
            </a:r>
            <a:r>
              <a:rPr lang="en-US" dirty="0" err="1" smtClean="0"/>
              <a:t>Dongguk</a:t>
            </a:r>
            <a:r>
              <a:rPr lang="en-US" dirty="0" smtClean="0"/>
              <a:t> Lim</a:t>
            </a:r>
          </a:p>
          <a:p>
            <a:r>
              <a:rPr lang="en-US" dirty="0" smtClean="0"/>
              <a:t>Result: 13Y/5N/10A,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68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#61</a:t>
            </a:r>
            <a:br>
              <a:rPr lang="en-US" altLang="zh-CN" dirty="0" smtClean="0"/>
            </a:br>
            <a:r>
              <a:rPr lang="en-US" altLang="zh-CN" sz="2400" dirty="0" smtClean="0"/>
              <a:t>(DCN:11-19/</a:t>
            </a:r>
            <a:r>
              <a:rPr lang="en-US" sz="2400" dirty="0" smtClean="0"/>
              <a:t>1826r2</a:t>
            </a:r>
            <a:r>
              <a:rPr lang="en-US" altLang="zh-CN" sz="2400" dirty="0" smtClean="0"/>
              <a: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NGV shall allow </a:t>
            </a:r>
            <a:r>
              <a:rPr lang="en-US" sz="2000" dirty="0" err="1" smtClean="0"/>
              <a:t>Mulitcast</a:t>
            </a:r>
            <a:r>
              <a:rPr lang="en-US" sz="2000" dirty="0" smtClean="0"/>
              <a:t> </a:t>
            </a:r>
            <a:r>
              <a:rPr lang="en-US" sz="2000" dirty="0"/>
              <a:t>reception </a:t>
            </a:r>
            <a:r>
              <a:rPr lang="en-US" sz="2000" dirty="0" smtClean="0"/>
              <a:t>feedback. </a:t>
            </a:r>
            <a:r>
              <a:rPr lang="en-US" sz="2000" dirty="0"/>
              <a:t>Upper layer initiates </a:t>
            </a:r>
            <a:r>
              <a:rPr lang="en-US" sz="2000" dirty="0" smtClean="0"/>
              <a:t>the </a:t>
            </a:r>
            <a:r>
              <a:rPr lang="en-US" sz="2000" dirty="0" err="1" smtClean="0"/>
              <a:t>Ack</a:t>
            </a:r>
            <a:r>
              <a:rPr lang="en-US" sz="2000" dirty="0" smtClean="0"/>
              <a:t> request and selects </a:t>
            </a:r>
            <a:r>
              <a:rPr lang="en-US" sz="2000" dirty="0"/>
              <a:t>the recipients</a:t>
            </a:r>
            <a:r>
              <a:rPr lang="en-US" sz="2000" dirty="0" smtClean="0"/>
              <a:t>.</a:t>
            </a:r>
            <a:r>
              <a:rPr lang="ko-KR" altLang="en-US" sz="2000" dirty="0" smtClean="0"/>
              <a:t>”</a:t>
            </a:r>
            <a:endParaRPr lang="en-US" sz="2000" b="0" dirty="0"/>
          </a:p>
          <a:p>
            <a:pPr lvl="1" latinLnBrk="1"/>
            <a:endParaRPr lang="en-US" sz="2000" b="0" dirty="0"/>
          </a:p>
          <a:p>
            <a:r>
              <a:rPr lang="en-US" dirty="0" smtClean="0"/>
              <a:t>Mover: </a:t>
            </a:r>
            <a:r>
              <a:rPr lang="en-US" dirty="0" err="1" smtClean="0"/>
              <a:t>Bahar</a:t>
            </a:r>
            <a:r>
              <a:rPr lang="en-US" dirty="0" smtClean="0"/>
              <a:t> Sadeghi</a:t>
            </a:r>
          </a:p>
          <a:p>
            <a:r>
              <a:rPr lang="en-US" dirty="0" smtClean="0"/>
              <a:t>Second: James </a:t>
            </a:r>
            <a:r>
              <a:rPr lang="en-US" dirty="0" err="1" smtClean="0"/>
              <a:t>Lepp</a:t>
            </a:r>
            <a:endParaRPr lang="en-US" dirty="0" smtClean="0"/>
          </a:p>
          <a:p>
            <a:r>
              <a:rPr lang="en-US" dirty="0" smtClean="0"/>
              <a:t>Result: 13Y/5N/7A, Failed</a:t>
            </a:r>
          </a:p>
          <a:p>
            <a:endParaRPr lang="en-US" altLang="zh-CN" dirty="0"/>
          </a:p>
          <a:p>
            <a:r>
              <a:rPr lang="en-US" altLang="zh-CN" dirty="0" smtClean="0"/>
              <a:t>Motion to amend to text shown above</a:t>
            </a:r>
          </a:p>
          <a:p>
            <a:r>
              <a:rPr lang="en-US" altLang="zh-CN" dirty="0" smtClean="0"/>
              <a:t>Moved: </a:t>
            </a:r>
            <a:r>
              <a:rPr lang="en-US" altLang="zh-CN" dirty="0" err="1" smtClean="0"/>
              <a:t>Bahar</a:t>
            </a:r>
            <a:r>
              <a:rPr lang="en-US" altLang="zh-CN" dirty="0" smtClean="0"/>
              <a:t>; 	Seconded: Joseph Levy</a:t>
            </a:r>
          </a:p>
          <a:p>
            <a:r>
              <a:rPr lang="en-US" altLang="zh-CN" dirty="0" smtClean="0"/>
              <a:t>11Y/0N/9A, Passed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69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#62</a:t>
            </a:r>
            <a:br>
              <a:rPr lang="en-US" altLang="zh-CN" dirty="0" smtClean="0"/>
            </a:br>
            <a:r>
              <a:rPr lang="en-US" altLang="zh-CN" sz="2400" dirty="0" smtClean="0"/>
              <a:t>(DCN:11-19/</a:t>
            </a:r>
            <a:r>
              <a:rPr lang="en-US" sz="2400" dirty="0" smtClean="0"/>
              <a:t>1784r2</a:t>
            </a:r>
            <a:r>
              <a:rPr lang="en-US" altLang="zh-CN" sz="2400"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685800" y="685800"/>
            <a:ext cx="7770813" cy="582613"/>
          </a:xfrm>
        </p:spPr>
        <p:txBody>
          <a:bodyPr/>
          <a:lstStyle/>
          <a:p>
            <a:r>
              <a:rPr lang="en-US" altLang="zh-CN" smtClean="0"/>
              <a:t>FRD&amp;SFD Motion #4</a:t>
            </a:r>
          </a:p>
        </p:txBody>
      </p:sp>
      <p:sp>
        <p:nvSpPr>
          <p:cNvPr id="3" name="Inhaltsplatzhalter 2"/>
          <p:cNvSpPr>
            <a:spLocks noGrp="1"/>
          </p:cNvSpPr>
          <p:nvPr>
            <p:ph idx="1"/>
          </p:nvPr>
        </p:nvSpPr>
        <p:spPr>
          <a:xfrm>
            <a:off x="685800" y="1523069"/>
            <a:ext cx="7770813" cy="4786251"/>
          </a:xfrm>
        </p:spPr>
        <p:txBody>
          <a:bodyPr/>
          <a:lstStyle/>
          <a:p>
            <a:pPr>
              <a:defRPr/>
            </a:pPr>
            <a:r>
              <a:rPr lang="en-US" altLang="ko-KR" dirty="0"/>
              <a:t>Move to add the following text to section 3 in 11bd SFD. </a:t>
            </a:r>
          </a:p>
          <a:p>
            <a:pPr lvl="1">
              <a:defRPr/>
            </a:pPr>
            <a:r>
              <a:rPr lang="en-US" dirty="0" smtClean="0"/>
              <a:t>“</a:t>
            </a:r>
            <a:r>
              <a:rPr lang="en-US" altLang="ko-KR" dirty="0"/>
              <a:t>In</a:t>
            </a:r>
            <a:r>
              <a:rPr lang="ko-KR" altLang="en-US" dirty="0"/>
              <a:t> </a:t>
            </a:r>
            <a:r>
              <a:rPr lang="en-US" altLang="ko-KR" dirty="0"/>
              <a:t>20MHz bandwidth,  L-STF, L-LTF, and L-SIG for 10MHz PPDU are duplicated as</a:t>
            </a:r>
            <a:r>
              <a:rPr lang="ko-KR" altLang="en-US" dirty="0"/>
              <a:t> </a:t>
            </a:r>
            <a:r>
              <a:rPr lang="en-US" altLang="ko-KR" dirty="0"/>
              <a:t>shown in the figure below</a:t>
            </a:r>
            <a:r>
              <a:rPr lang="en-US" altLang="ko-KR" dirty="0" smtClean="0"/>
              <a:t>.”</a:t>
            </a:r>
            <a:endParaRPr lang="en-US" altLang="ko-KR" dirty="0"/>
          </a:p>
          <a:p>
            <a:pPr marL="914400" lvl="2" indent="0">
              <a:defRPr/>
            </a:pPr>
            <a:endParaRPr lang="en-US" altLang="ko-KR" dirty="0" smtClean="0"/>
          </a:p>
          <a:p>
            <a:pPr marL="914400" lvl="2" indent="0">
              <a:defRPr/>
            </a:pPr>
            <a:endParaRPr lang="en-US" altLang="ko-KR" dirty="0"/>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25Y/0N/19A, passed</a:t>
            </a:r>
            <a:endParaRPr lang="en-US" strike="sngStrike" dirty="0"/>
          </a:p>
        </p:txBody>
      </p:sp>
      <p:sp>
        <p:nvSpPr>
          <p:cNvPr id="32772"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7BD478C2-6EDE-4C28-97BC-217E7A7DE670}" type="slidenum">
              <a:rPr lang="en-GB" altLang="zh-CN" sz="1200" b="0" smtClean="0"/>
              <a:t>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a:p>
            <a:pPr>
              <a:defRPr/>
            </a:pP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2775" name="Rectangle 13"/>
          <p:cNvSpPr>
            <a:spLocks noChangeArrowheads="1"/>
          </p:cNvSpPr>
          <p:nvPr/>
        </p:nvSpPr>
        <p:spPr bwMode="auto">
          <a:xfrm>
            <a:off x="4672013" y="2881313"/>
            <a:ext cx="3519487" cy="912812"/>
          </a:xfrm>
          <a:prstGeom prst="rect">
            <a:avLst/>
          </a:prstGeom>
          <a:noFill/>
          <a:ln w="19050" algn="ctr">
            <a:solidFill>
              <a:schemeClr val="tx1"/>
            </a:solidFill>
            <a:prstDash val="dash"/>
            <a:round/>
          </a:ln>
          <a:extLst>
            <a:ext uri="{909E8E84-426E-40DD-AFC4-6F175D3DCCD1}">
              <a14:hiddenFill xmlns:a14="http://schemas.microsoft.com/office/drawing/2010/main">
                <a:solidFill>
                  <a:srgbClr val="FFFFFF"/>
                </a:solidFill>
              </a14:hiddenFill>
            </a:ext>
          </a:extLst>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250000"/>
              </a:lnSpc>
              <a:spcBef>
                <a:spcPts val="2000"/>
              </a:spcBef>
              <a:buClr>
                <a:srgbClr val="000000"/>
              </a:buClr>
              <a:buFont typeface="Times New Roman" panose="02020603050405020304" pitchFamily="16" charset="0"/>
              <a:buNone/>
            </a:pPr>
            <a:endParaRPr lang="en-US" altLang="zh-CN" sz="1600" b="0">
              <a:ea typeface="MS Gothic" panose="020B0609070205080204" charset="-128"/>
            </a:endParaRPr>
          </a:p>
        </p:txBody>
      </p:sp>
      <p:cxnSp>
        <p:nvCxnSpPr>
          <p:cNvPr id="32776" name="Straight Arrow Connector 14"/>
          <p:cNvCxnSpPr/>
          <p:nvPr/>
        </p:nvCxnSpPr>
        <p:spPr bwMode="auto">
          <a:xfrm>
            <a:off x="1662113" y="2852738"/>
            <a:ext cx="0" cy="455612"/>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777" name="Straight Arrow Connector 15"/>
          <p:cNvCxnSpPr/>
          <p:nvPr/>
        </p:nvCxnSpPr>
        <p:spPr bwMode="auto">
          <a:xfrm>
            <a:off x="1657350" y="3335338"/>
            <a:ext cx="0" cy="454025"/>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78" name="TextBox 9"/>
          <p:cNvSpPr txBox="1">
            <a:spLocks noChangeArrowheads="1"/>
          </p:cNvSpPr>
          <p:nvPr/>
        </p:nvSpPr>
        <p:spPr bwMode="auto">
          <a:xfrm rot="-5400000">
            <a:off x="1080294" y="2748756"/>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kumimoji="1" lang="en-US" altLang="zh-CN" sz="1400" b="0">
                <a:ea typeface="Gulim" panose="020B0600000101010101" pitchFamily="34" charset="-127"/>
              </a:rPr>
              <a:t>10MHz</a:t>
            </a:r>
          </a:p>
        </p:txBody>
      </p:sp>
      <p:sp>
        <p:nvSpPr>
          <p:cNvPr id="32779" name="TextBox 10"/>
          <p:cNvSpPr txBox="1">
            <a:spLocks noChangeArrowheads="1"/>
          </p:cNvSpPr>
          <p:nvPr/>
        </p:nvSpPr>
        <p:spPr bwMode="auto">
          <a:xfrm rot="-5400000">
            <a:off x="1073944" y="3228181"/>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kumimoji="1" lang="en-US" altLang="zh-CN" sz="1400" b="0">
                <a:ea typeface="Gulim" panose="020B0600000101010101" pitchFamily="34" charset="-127"/>
              </a:rPr>
              <a:t>10MHz</a:t>
            </a:r>
          </a:p>
        </p:txBody>
      </p:sp>
      <p:sp>
        <p:nvSpPr>
          <p:cNvPr id="32780" name="Rectangle 18"/>
          <p:cNvSpPr>
            <a:spLocks noChangeArrowheads="1"/>
          </p:cNvSpPr>
          <p:nvPr/>
        </p:nvSpPr>
        <p:spPr bwMode="auto">
          <a:xfrm>
            <a:off x="2540000" y="2882900"/>
            <a:ext cx="1066800" cy="457200"/>
          </a:xfrm>
          <a:prstGeom prst="rect">
            <a:avLst/>
          </a:prstGeom>
          <a:solidFill>
            <a:schemeClr val="bg1"/>
          </a:solidFill>
          <a:ln w="19050" algn="ctr">
            <a:solidFill>
              <a:schemeClr val="tx1"/>
            </a:solidFill>
            <a:round/>
          </a:ln>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6" charset="0"/>
              <a:buNone/>
            </a:pPr>
            <a:r>
              <a:rPr lang="en-US" altLang="zh-CN" sz="1600" b="0">
                <a:ea typeface="MS Gothic" panose="020B0609070205080204" charset="-128"/>
              </a:rPr>
              <a:t>L-LTF</a:t>
            </a:r>
          </a:p>
        </p:txBody>
      </p:sp>
      <p:sp>
        <p:nvSpPr>
          <p:cNvPr id="32781" name="Rectangle 19"/>
          <p:cNvSpPr>
            <a:spLocks noChangeArrowheads="1"/>
          </p:cNvSpPr>
          <p:nvPr/>
        </p:nvSpPr>
        <p:spPr bwMode="auto">
          <a:xfrm>
            <a:off x="1778000" y="2882900"/>
            <a:ext cx="762000" cy="457200"/>
          </a:xfrm>
          <a:prstGeom prst="rect">
            <a:avLst/>
          </a:prstGeom>
          <a:solidFill>
            <a:schemeClr val="bg1"/>
          </a:solidFill>
          <a:ln w="19050" algn="ctr">
            <a:solidFill>
              <a:schemeClr val="tx1"/>
            </a:solidFill>
            <a:round/>
          </a:ln>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6" charset="0"/>
              <a:buNone/>
            </a:pPr>
            <a:r>
              <a:rPr lang="en-US" altLang="zh-CN" sz="1600" b="0">
                <a:ea typeface="MS Gothic" panose="020B0609070205080204" charset="-128"/>
              </a:rPr>
              <a:t>L-STF</a:t>
            </a:r>
          </a:p>
        </p:txBody>
      </p:sp>
      <p:sp>
        <p:nvSpPr>
          <p:cNvPr id="32782" name="Rectangle 20"/>
          <p:cNvSpPr>
            <a:spLocks noChangeArrowheads="1"/>
          </p:cNvSpPr>
          <p:nvPr/>
        </p:nvSpPr>
        <p:spPr bwMode="auto">
          <a:xfrm>
            <a:off x="3606800" y="2881313"/>
            <a:ext cx="1066800" cy="457200"/>
          </a:xfrm>
          <a:prstGeom prst="rect">
            <a:avLst/>
          </a:prstGeom>
          <a:solidFill>
            <a:schemeClr val="bg1"/>
          </a:solidFill>
          <a:ln w="19050" algn="ctr">
            <a:solidFill>
              <a:schemeClr val="tx1"/>
            </a:solidFill>
            <a:round/>
          </a:ln>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6" charset="0"/>
              <a:buNone/>
            </a:pPr>
            <a:r>
              <a:rPr lang="en-US" altLang="zh-CN" sz="1600" b="0">
                <a:ea typeface="MS Gothic" panose="020B0609070205080204" charset="-128"/>
              </a:rPr>
              <a:t>L-SIG</a:t>
            </a:r>
          </a:p>
        </p:txBody>
      </p:sp>
      <p:sp>
        <p:nvSpPr>
          <p:cNvPr id="32783" name="Rectangle 21"/>
          <p:cNvSpPr>
            <a:spLocks noChangeArrowheads="1"/>
          </p:cNvSpPr>
          <p:nvPr/>
        </p:nvSpPr>
        <p:spPr bwMode="auto">
          <a:xfrm>
            <a:off x="2540000" y="3335338"/>
            <a:ext cx="1066800" cy="457200"/>
          </a:xfrm>
          <a:prstGeom prst="rect">
            <a:avLst/>
          </a:prstGeom>
          <a:solidFill>
            <a:schemeClr val="bg1"/>
          </a:solidFill>
          <a:ln w="19050" algn="ctr">
            <a:solidFill>
              <a:schemeClr val="tx1"/>
            </a:solidFill>
            <a:round/>
          </a:ln>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6" charset="0"/>
              <a:buNone/>
            </a:pPr>
            <a:r>
              <a:rPr lang="en-US" altLang="zh-CN" sz="1600" b="0">
                <a:ea typeface="MS Gothic" panose="020B0609070205080204" charset="-128"/>
              </a:rPr>
              <a:t>L-LTF</a:t>
            </a:r>
          </a:p>
        </p:txBody>
      </p:sp>
      <p:sp>
        <p:nvSpPr>
          <p:cNvPr id="32784" name="Rectangle 22"/>
          <p:cNvSpPr>
            <a:spLocks noChangeArrowheads="1"/>
          </p:cNvSpPr>
          <p:nvPr/>
        </p:nvSpPr>
        <p:spPr bwMode="auto">
          <a:xfrm>
            <a:off x="1778000" y="3335338"/>
            <a:ext cx="762000" cy="457200"/>
          </a:xfrm>
          <a:prstGeom prst="rect">
            <a:avLst/>
          </a:prstGeom>
          <a:solidFill>
            <a:schemeClr val="bg1"/>
          </a:solidFill>
          <a:ln w="19050" algn="ctr">
            <a:solidFill>
              <a:schemeClr val="tx1"/>
            </a:solidFill>
            <a:round/>
          </a:ln>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6" charset="0"/>
              <a:buNone/>
            </a:pPr>
            <a:r>
              <a:rPr lang="en-US" altLang="zh-CN" sz="1600" b="0">
                <a:ea typeface="MS Gothic" panose="020B0609070205080204" charset="-128"/>
              </a:rPr>
              <a:t>L-STF</a:t>
            </a:r>
          </a:p>
        </p:txBody>
      </p:sp>
      <p:sp>
        <p:nvSpPr>
          <p:cNvPr id="32785" name="Rectangle 23"/>
          <p:cNvSpPr>
            <a:spLocks noChangeArrowheads="1"/>
          </p:cNvSpPr>
          <p:nvPr/>
        </p:nvSpPr>
        <p:spPr bwMode="auto">
          <a:xfrm>
            <a:off x="3606800" y="3335338"/>
            <a:ext cx="1066800" cy="455612"/>
          </a:xfrm>
          <a:prstGeom prst="rect">
            <a:avLst/>
          </a:prstGeom>
          <a:solidFill>
            <a:schemeClr val="bg1"/>
          </a:solidFill>
          <a:ln w="19050" algn="ctr">
            <a:solidFill>
              <a:schemeClr val="tx1"/>
            </a:solidFill>
            <a:round/>
          </a:ln>
        </p:spPr>
        <p:txBody>
          <a:bodyPr/>
          <a:lstStyle>
            <a:lvl1pPr defTabSz="449580">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defTabSz="44958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defTabSz="44958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defTabSz="44958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defTabSz="44958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6" charset="0"/>
              <a:buNone/>
            </a:pPr>
            <a:r>
              <a:rPr lang="en-US" altLang="zh-CN" sz="1600" b="0">
                <a:ea typeface="MS Gothic" panose="020B0609070205080204" charset="-128"/>
              </a:rPr>
              <a:t>L-SIG</a:t>
            </a:r>
          </a:p>
        </p:txBody>
      </p:sp>
      <p:cxnSp>
        <p:nvCxnSpPr>
          <p:cNvPr id="32786" name="직선 화살표 연결선 17"/>
          <p:cNvCxnSpPr>
            <a:cxnSpLocks noChangeShapeType="1"/>
          </p:cNvCxnSpPr>
          <p:nvPr/>
        </p:nvCxnSpPr>
        <p:spPr bwMode="auto">
          <a:xfrm flipV="1">
            <a:off x="1762125" y="3943350"/>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87" name="TextBox 18"/>
          <p:cNvSpPr txBox="1">
            <a:spLocks noChangeArrowheads="1"/>
          </p:cNvSpPr>
          <p:nvPr/>
        </p:nvSpPr>
        <p:spPr bwMode="auto">
          <a:xfrm>
            <a:off x="4125913" y="3987800"/>
            <a:ext cx="9540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kumimoji="1" lang="en-US" altLang="ko-KR" sz="1200" b="0">
                <a:ea typeface="Gulim" panose="020B0600000101010101" pitchFamily="34" charset="-127"/>
              </a:rPr>
              <a:t>11bd PPDU </a:t>
            </a:r>
            <a:endParaRPr kumimoji="1" lang="ko-KR" altLang="en-US" sz="1200" b="0">
              <a:ea typeface="Gulim" panose="020B0600000101010101" pitchFamily="34" charset="-127"/>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NGV PPDU modulated with BPSK and DCM shall power boost L-STF and L-LTF by 3dB</a:t>
            </a:r>
            <a:r>
              <a:rPr lang="en-US" sz="2000" dirty="0" smtClean="0"/>
              <a:t>.”</a:t>
            </a:r>
            <a:endParaRPr lang="en-US" sz="2000" b="0" dirty="0"/>
          </a:p>
          <a:p>
            <a:pPr lvl="1" latinLnBrk="1"/>
            <a:endParaRPr lang="en-US" sz="2000" b="0"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70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#63</a:t>
            </a:r>
            <a:br>
              <a:rPr lang="en-US" altLang="zh-CN" dirty="0" smtClean="0"/>
            </a:br>
            <a:r>
              <a:rPr lang="en-US" altLang="zh-CN" sz="2400" dirty="0" smtClean="0"/>
              <a:t>(DCN:11-19/</a:t>
            </a:r>
            <a:r>
              <a:rPr lang="en-US" sz="2400" dirty="0" smtClean="0"/>
              <a:t>1824r1</a:t>
            </a:r>
            <a:r>
              <a:rPr lang="en-US" altLang="zh-CN" sz="2400" dirty="0" smtClean="0"/>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NGV PPDU modulated with BPSK shall power boost L-STF and L-LTF by 3dB</a:t>
            </a:r>
            <a:r>
              <a:rPr lang="en-US" sz="2000" dirty="0" smtClean="0"/>
              <a:t>.”</a:t>
            </a:r>
            <a:endParaRPr lang="en-US" sz="2000" b="0" dirty="0"/>
          </a:p>
          <a:p>
            <a:pPr lvl="1" latinLnBrk="1"/>
            <a:endParaRPr lang="en-US" sz="2000" b="0"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71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#64</a:t>
            </a:r>
            <a:br>
              <a:rPr lang="en-US" altLang="zh-CN" dirty="0" smtClean="0"/>
            </a:br>
            <a:r>
              <a:rPr lang="en-US" altLang="zh-CN" sz="2400" dirty="0" smtClean="0"/>
              <a:t>(DCN:11-19/</a:t>
            </a:r>
            <a:r>
              <a:rPr lang="en-US" sz="2400" dirty="0" smtClean="0"/>
              <a:t>1824r1</a:t>
            </a:r>
            <a:r>
              <a:rPr lang="en-US" altLang="zh-CN" sz="2400" dirty="0" smtClean="0"/>
              <a:t>)</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t>Move to </a:t>
            </a:r>
            <a:r>
              <a:rPr lang="en-US" sz="1800" dirty="0" smtClean="0"/>
              <a:t>add the </a:t>
            </a:r>
            <a:r>
              <a:rPr lang="en-US" sz="1800" dirty="0"/>
              <a:t>following text to </a:t>
            </a:r>
            <a:r>
              <a:rPr lang="en-US" sz="1800" dirty="0" smtClean="0"/>
              <a:t>the 11bd </a:t>
            </a:r>
            <a:r>
              <a:rPr lang="en-US" sz="1800" dirty="0"/>
              <a:t>SFD </a:t>
            </a:r>
            <a:endParaRPr lang="en-US" sz="1800" dirty="0" smtClean="0"/>
          </a:p>
          <a:p>
            <a:r>
              <a:rPr lang="en-US" sz="1600" b="0" dirty="0" smtClean="0"/>
              <a:t>	“</a:t>
            </a:r>
            <a:r>
              <a:rPr lang="en-US" sz="1600" dirty="0"/>
              <a:t>NGV SIG field shall include the following bits with bit order TBD:</a:t>
            </a:r>
          </a:p>
          <a:p>
            <a:r>
              <a:rPr lang="en-US" sz="1600" dirty="0"/>
              <a:t>•	BW: 1 bit</a:t>
            </a:r>
          </a:p>
          <a:p>
            <a:r>
              <a:rPr lang="en-US" sz="1600" dirty="0"/>
              <a:t>•	MCS: 4 bits </a:t>
            </a:r>
          </a:p>
          <a:p>
            <a:r>
              <a:rPr lang="en-US" sz="1600" dirty="0"/>
              <a:t>•	</a:t>
            </a:r>
            <a:r>
              <a:rPr lang="en-US" sz="1600" dirty="0" err="1"/>
              <a:t>Nss</a:t>
            </a:r>
            <a:r>
              <a:rPr lang="en-US" sz="1600" dirty="0"/>
              <a:t>: 1 bit</a:t>
            </a:r>
          </a:p>
          <a:p>
            <a:r>
              <a:rPr lang="en-US" sz="1600" dirty="0"/>
              <a:t>•	</a:t>
            </a:r>
            <a:r>
              <a:rPr lang="en-US" sz="1600" dirty="0" err="1"/>
              <a:t>Midamble</a:t>
            </a:r>
            <a:r>
              <a:rPr lang="en-US" sz="1600" dirty="0"/>
              <a:t> periodicity: 2 bits</a:t>
            </a:r>
          </a:p>
          <a:p>
            <a:r>
              <a:rPr lang="en-US" sz="1600" dirty="0"/>
              <a:t>•	LDPC Extra symbol: 1bit</a:t>
            </a:r>
          </a:p>
          <a:p>
            <a:r>
              <a:rPr lang="en-US" sz="1600" dirty="0"/>
              <a:t>•	LTF format: 1 bit </a:t>
            </a:r>
          </a:p>
          <a:p>
            <a:r>
              <a:rPr lang="en-US" sz="1600" dirty="0"/>
              <a:t>•	Tail bit: 6 </a:t>
            </a:r>
            <a:r>
              <a:rPr lang="en-US" sz="1600" dirty="0" smtClean="0"/>
              <a:t>bits.”</a:t>
            </a:r>
            <a:endParaRPr lang="en-US" sz="1600" b="0" dirty="0" smtClean="0"/>
          </a:p>
          <a:p>
            <a:pPr lvl="1" latinLnBrk="1"/>
            <a:endParaRPr lang="en-US" sz="1600" b="0" dirty="0"/>
          </a:p>
          <a:p>
            <a:r>
              <a:rPr lang="en-US" sz="1800" dirty="0" smtClean="0"/>
              <a:t>Mover: Rui Cao</a:t>
            </a:r>
          </a:p>
          <a:p>
            <a:r>
              <a:rPr lang="en-US" sz="1800" dirty="0" smtClean="0"/>
              <a:t>Second: </a:t>
            </a:r>
            <a:r>
              <a:rPr lang="en-US" sz="1800" dirty="0" err="1" smtClean="0"/>
              <a:t>Dongguk</a:t>
            </a:r>
            <a:r>
              <a:rPr lang="en-US" sz="1800" dirty="0" smtClean="0"/>
              <a:t> Lim</a:t>
            </a:r>
          </a:p>
          <a:p>
            <a:r>
              <a:rPr lang="en-US" sz="1800" dirty="0" smtClean="0"/>
              <a:t>Result: </a:t>
            </a:r>
            <a:r>
              <a:rPr lang="en-US" altLang="zh-CN" sz="1800"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72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#65</a:t>
            </a:r>
            <a:br>
              <a:rPr lang="en-US" altLang="zh-CN" dirty="0" smtClean="0"/>
            </a:br>
            <a:r>
              <a:rPr lang="en-US" altLang="zh-CN" sz="2400" dirty="0" smtClean="0"/>
              <a:t>(DCN:11-19/</a:t>
            </a:r>
            <a:r>
              <a:rPr lang="en-US" sz="2400" dirty="0" smtClean="0"/>
              <a:t>1824r1</a:t>
            </a:r>
            <a:r>
              <a:rPr lang="en-US" altLang="zh-CN" sz="2400" dirty="0" smtClean="0"/>
              <a: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t>Move to </a:t>
            </a:r>
            <a:r>
              <a:rPr lang="en-US" sz="1800" dirty="0" smtClean="0"/>
              <a:t>add the </a:t>
            </a:r>
            <a:r>
              <a:rPr lang="en-US" sz="1800" dirty="0"/>
              <a:t>following text to </a:t>
            </a:r>
            <a:r>
              <a:rPr lang="en-US" sz="1800" dirty="0" smtClean="0"/>
              <a:t>the 11bd </a:t>
            </a:r>
            <a:r>
              <a:rPr lang="en-US" sz="1800" dirty="0"/>
              <a:t>SFD </a:t>
            </a:r>
            <a:endParaRPr lang="en-US" sz="1800" dirty="0" smtClean="0"/>
          </a:p>
          <a:p>
            <a:r>
              <a:rPr lang="en-US" sz="1600" b="0" dirty="0" smtClean="0"/>
              <a:t>	</a:t>
            </a:r>
          </a:p>
          <a:p>
            <a:endParaRPr lang="en-US" sz="1600" b="0" dirty="0"/>
          </a:p>
          <a:p>
            <a:endParaRPr lang="en-US" sz="1600" b="0" dirty="0" smtClean="0"/>
          </a:p>
          <a:p>
            <a:endParaRPr lang="en-US" sz="1600" b="0" dirty="0"/>
          </a:p>
          <a:p>
            <a:endParaRPr lang="en-US" sz="1600" b="0" dirty="0" smtClean="0"/>
          </a:p>
          <a:p>
            <a:endParaRPr lang="en-US" sz="1600" b="0" dirty="0"/>
          </a:p>
          <a:p>
            <a:endParaRPr lang="en-US" sz="1600" b="0" dirty="0"/>
          </a:p>
          <a:p>
            <a:endParaRPr lang="en-US" sz="1800" dirty="0" smtClean="0"/>
          </a:p>
          <a:p>
            <a:r>
              <a:rPr lang="en-US" sz="1800" dirty="0" smtClean="0"/>
              <a:t>Mover: </a:t>
            </a:r>
            <a:r>
              <a:rPr lang="en-US" sz="1800" dirty="0" err="1"/>
              <a:t>Ioannis</a:t>
            </a:r>
            <a:r>
              <a:rPr lang="en-US" sz="1800" dirty="0"/>
              <a:t> Sarris</a:t>
            </a:r>
            <a:endParaRPr lang="en-US" sz="1800" dirty="0" smtClean="0"/>
          </a:p>
          <a:p>
            <a:r>
              <a:rPr lang="en-US" sz="1800" dirty="0" smtClean="0"/>
              <a:t>Second: Joseph Levy</a:t>
            </a:r>
          </a:p>
          <a:p>
            <a:r>
              <a:rPr lang="en-US" sz="1800" dirty="0" smtClean="0"/>
              <a:t>Result: </a:t>
            </a:r>
            <a:r>
              <a:rPr lang="en-US" altLang="zh-CN" sz="1800"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73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#66</a:t>
            </a:r>
            <a:br>
              <a:rPr lang="en-US" altLang="zh-CN" dirty="0" smtClean="0"/>
            </a:br>
            <a:r>
              <a:rPr lang="en-US" altLang="zh-CN" sz="2400" dirty="0" smtClean="0"/>
              <a:t>(DCN:11-19/</a:t>
            </a:r>
            <a:r>
              <a:rPr lang="en-US" sz="2400" dirty="0" smtClean="0"/>
              <a:t>1824r1</a:t>
            </a:r>
            <a:r>
              <a:rPr lang="en-US" altLang="zh-CN" sz="2400" dirty="0" smtClean="0"/>
              <a:t>)</a:t>
            </a:r>
          </a:p>
        </p:txBody>
      </p:sp>
      <p:graphicFrame>
        <p:nvGraphicFramePr>
          <p:cNvPr id="9" name="Table 8"/>
          <p:cNvGraphicFramePr>
            <a:graphicFrameLocks noGrp="1"/>
          </p:cNvGraphicFramePr>
          <p:nvPr/>
        </p:nvGraphicFramePr>
        <p:xfrm>
          <a:off x="919955" y="2961054"/>
          <a:ext cx="7302501" cy="1283335"/>
        </p:xfrm>
        <a:graphic>
          <a:graphicData uri="http://schemas.openxmlformats.org/drawingml/2006/table">
            <a:tbl>
              <a:tblPr firstRow="1" firstCol="1" bandRow="1">
                <a:tableStyleId>{5C22544A-7EE6-4342-B048-85BDC9FD1C3A}</a:tableStyleId>
              </a:tblPr>
              <a:tblGrid>
                <a:gridCol w="1190221"/>
                <a:gridCol w="1128230"/>
                <a:gridCol w="1289406"/>
                <a:gridCol w="1289406"/>
                <a:gridCol w="1215017"/>
                <a:gridCol w="1190221"/>
              </a:tblGrid>
              <a:tr h="429895">
                <a:tc rowSpan="2">
                  <a:txBody>
                    <a:bodyPr/>
                    <a:lstStyle/>
                    <a:p>
                      <a:endParaRPr lang="en-US" sz="1100" dirty="0">
                        <a:effectLst/>
                        <a:latin typeface="Calibri" panose="020F0502020204030204" charset="0"/>
                        <a:cs typeface="Times New Roman" panose="02020603050405020304" pitchFamily="16" charset="0"/>
                      </a:endParaRPr>
                    </a:p>
                  </a:txBody>
                  <a:tcPr/>
                </a:tc>
                <a:tc gridSpan="5">
                  <a:txBody>
                    <a:bodyPr/>
                    <a:lstStyle/>
                    <a:p>
                      <a:pPr marL="0" marR="0" algn="ctr">
                        <a:spcBef>
                          <a:spcPts val="0"/>
                        </a:spcBef>
                        <a:spcAft>
                          <a:spcPts val="0"/>
                        </a:spcAft>
                      </a:pPr>
                      <a:r>
                        <a:rPr lang="en-US" sz="1100" dirty="0">
                          <a:effectLst/>
                        </a:rPr>
                        <a:t>Permitted power spectral density, </a:t>
                      </a:r>
                      <a:r>
                        <a:rPr lang="en-US" sz="1100" dirty="0" err="1">
                          <a:effectLst/>
                        </a:rPr>
                        <a:t>dBr</a:t>
                      </a:r>
                      <a:endParaRPr lang="en-US" sz="1100" dirty="0">
                        <a:effectLst/>
                        <a:latin typeface="Calibri" panose="020F0502020204030204" charset="0"/>
                        <a:ea typeface="Calibri" panose="020F0502020204030204" charset="0"/>
                        <a:cs typeface="Times New Roman" panose="02020603050405020304" pitchFamily="16"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5415">
                <a:tc vMerge="1">
                  <a:txBody>
                    <a:bodyPr/>
                    <a:lstStyle/>
                    <a:p>
                      <a:endParaRPr lang="en-US"/>
                    </a:p>
                  </a:txBody>
                  <a:tcPr/>
                </a:tc>
                <a:tc>
                  <a:txBody>
                    <a:bodyPr/>
                    <a:lstStyle/>
                    <a:p>
                      <a:pPr marL="0" marR="0" algn="ctr">
                        <a:spcBef>
                          <a:spcPts val="0"/>
                        </a:spcBef>
                        <a:spcAft>
                          <a:spcPts val="0"/>
                        </a:spcAft>
                      </a:pPr>
                      <a:r>
                        <a:rPr lang="en-US" sz="1100">
                          <a:effectLst/>
                        </a:rPr>
                        <a:t>+/-9.5 MHz offset (+/-f1)</a:t>
                      </a:r>
                      <a:endParaRPr lang="en-US" sz="1100">
                        <a:effectLst/>
                        <a:latin typeface="Calibri" panose="020F0502020204030204" charset="0"/>
                        <a:ea typeface="Calibri" panose="020F0502020204030204" charset="0"/>
                        <a:cs typeface="Times New Roman" panose="02020603050405020304" pitchFamily="16" charset="0"/>
                      </a:endParaRPr>
                    </a:p>
                  </a:txBody>
                  <a:tcPr/>
                </a:tc>
                <a:tc>
                  <a:txBody>
                    <a:bodyPr/>
                    <a:lstStyle/>
                    <a:p>
                      <a:pPr marL="0" marR="0" algn="ctr">
                        <a:spcBef>
                          <a:spcPts val="0"/>
                        </a:spcBef>
                        <a:spcAft>
                          <a:spcPts val="0"/>
                        </a:spcAft>
                      </a:pPr>
                      <a:r>
                        <a:rPr lang="en-US" sz="1100">
                          <a:effectLst/>
                        </a:rPr>
                        <a:t>+/-10 MHz offset (+/-f2)</a:t>
                      </a:r>
                      <a:endParaRPr lang="en-US" sz="1100">
                        <a:effectLst/>
                        <a:latin typeface="Calibri" panose="020F0502020204030204" charset="0"/>
                        <a:ea typeface="Calibri" panose="020F0502020204030204" charset="0"/>
                        <a:cs typeface="Times New Roman" panose="02020603050405020304" pitchFamily="16" charset="0"/>
                      </a:endParaRPr>
                    </a:p>
                  </a:txBody>
                  <a:tcPr/>
                </a:tc>
                <a:tc>
                  <a:txBody>
                    <a:bodyPr/>
                    <a:lstStyle/>
                    <a:p>
                      <a:pPr marL="0" marR="0" algn="ctr">
                        <a:spcBef>
                          <a:spcPts val="0"/>
                        </a:spcBef>
                        <a:spcAft>
                          <a:spcPts val="0"/>
                        </a:spcAft>
                      </a:pPr>
                      <a:r>
                        <a:rPr lang="en-US" sz="1100">
                          <a:effectLst/>
                        </a:rPr>
                        <a:t>+/-10.5MHz offset (+/-f3)</a:t>
                      </a:r>
                      <a:endParaRPr lang="en-US" sz="1100">
                        <a:effectLst/>
                        <a:latin typeface="Calibri" panose="020F0502020204030204" charset="0"/>
                        <a:ea typeface="Calibri" panose="020F0502020204030204" charset="0"/>
                        <a:cs typeface="Times New Roman" panose="02020603050405020304" pitchFamily="16" charset="0"/>
                      </a:endParaRPr>
                    </a:p>
                  </a:txBody>
                  <a:tcPr/>
                </a:tc>
                <a:tc>
                  <a:txBody>
                    <a:bodyPr/>
                    <a:lstStyle/>
                    <a:p>
                      <a:pPr marL="0" marR="0" algn="ctr">
                        <a:spcBef>
                          <a:spcPts val="0"/>
                        </a:spcBef>
                        <a:spcAft>
                          <a:spcPts val="0"/>
                        </a:spcAft>
                      </a:pPr>
                      <a:r>
                        <a:rPr lang="en-US" sz="1100">
                          <a:effectLst/>
                        </a:rPr>
                        <a:t>+/-15MHz offset (+/-f4)</a:t>
                      </a:r>
                      <a:endParaRPr lang="en-US" sz="1100">
                        <a:effectLst/>
                        <a:latin typeface="Calibri" panose="020F0502020204030204" charset="0"/>
                        <a:ea typeface="Calibri" panose="020F0502020204030204" charset="0"/>
                        <a:cs typeface="Times New Roman" panose="02020603050405020304" pitchFamily="16" charset="0"/>
                      </a:endParaRPr>
                    </a:p>
                  </a:txBody>
                  <a:tcPr/>
                </a:tc>
                <a:tc>
                  <a:txBody>
                    <a:bodyPr/>
                    <a:lstStyle/>
                    <a:p>
                      <a:pPr marL="0" marR="0" algn="ctr">
                        <a:spcBef>
                          <a:spcPts val="0"/>
                        </a:spcBef>
                        <a:spcAft>
                          <a:spcPts val="0"/>
                        </a:spcAft>
                      </a:pPr>
                      <a:r>
                        <a:rPr lang="en-US" sz="1100" dirty="0">
                          <a:effectLst/>
                        </a:rPr>
                        <a:t>+/-25MHz offset (+/-</a:t>
                      </a:r>
                      <a:r>
                        <a:rPr lang="en-US" sz="1100" dirty="0" smtClean="0">
                          <a:effectLst/>
                        </a:rPr>
                        <a:t>f5)</a:t>
                      </a:r>
                      <a:endParaRPr lang="en-US" sz="1100" dirty="0">
                        <a:effectLst/>
                        <a:latin typeface="Calibri" panose="020F0502020204030204" charset="0"/>
                        <a:ea typeface="Calibri" panose="020F0502020204030204" charset="0"/>
                        <a:cs typeface="Times New Roman" panose="02020603050405020304" pitchFamily="16" charset="0"/>
                      </a:endParaRPr>
                    </a:p>
                  </a:txBody>
                  <a:tcPr/>
                </a:tc>
              </a:tr>
              <a:tr h="182880">
                <a:tc>
                  <a:txBody>
                    <a:bodyPr/>
                    <a:lstStyle/>
                    <a:p>
                      <a:pPr marL="0" marR="0" algn="ctr">
                        <a:spcBef>
                          <a:spcPts val="0"/>
                        </a:spcBef>
                        <a:spcAft>
                          <a:spcPts val="0"/>
                        </a:spcAft>
                      </a:pPr>
                      <a:r>
                        <a:rPr lang="en-US" sz="1100">
                          <a:effectLst/>
                        </a:rPr>
                        <a:t>Class-C2 20MHz</a:t>
                      </a:r>
                      <a:endParaRPr lang="en-US" sz="1100">
                        <a:effectLst/>
                        <a:latin typeface="Calibri" panose="020F0502020204030204" charset="0"/>
                        <a:ea typeface="Calibri" panose="020F0502020204030204" charset="0"/>
                        <a:cs typeface="Times New Roman" panose="02020603050405020304" pitchFamily="16" charset="0"/>
                      </a:endParaRPr>
                    </a:p>
                  </a:txBody>
                  <a:tcPr/>
                </a:tc>
                <a:tc>
                  <a:txBody>
                    <a:bodyPr/>
                    <a:lstStyle/>
                    <a:p>
                      <a:pPr marL="0" marR="0" algn="ctr">
                        <a:spcBef>
                          <a:spcPts val="0"/>
                        </a:spcBef>
                        <a:spcAft>
                          <a:spcPts val="0"/>
                        </a:spcAft>
                      </a:pPr>
                      <a:r>
                        <a:rPr lang="en-US" sz="1100">
                          <a:effectLst/>
                        </a:rPr>
                        <a:t>0</a:t>
                      </a:r>
                      <a:endParaRPr lang="en-US" sz="1100">
                        <a:effectLst/>
                        <a:latin typeface="Calibri" panose="020F0502020204030204" charset="0"/>
                        <a:ea typeface="Calibri" panose="020F0502020204030204" charset="0"/>
                        <a:cs typeface="Times New Roman" panose="02020603050405020304" pitchFamily="16" charset="0"/>
                      </a:endParaRPr>
                    </a:p>
                  </a:txBody>
                  <a:tcPr anchor="ctr"/>
                </a:tc>
                <a:tc>
                  <a:txBody>
                    <a:bodyPr/>
                    <a:lstStyle/>
                    <a:p>
                      <a:pPr marL="0" marR="0" algn="ctr">
                        <a:spcBef>
                          <a:spcPts val="0"/>
                        </a:spcBef>
                        <a:spcAft>
                          <a:spcPts val="0"/>
                        </a:spcAft>
                      </a:pPr>
                      <a:r>
                        <a:rPr lang="en-US" sz="1100">
                          <a:effectLst/>
                        </a:rPr>
                        <a:t>-26</a:t>
                      </a:r>
                      <a:endParaRPr lang="en-US" sz="1100">
                        <a:effectLst/>
                        <a:latin typeface="Calibri" panose="020F0502020204030204" charset="0"/>
                        <a:ea typeface="Calibri" panose="020F0502020204030204" charset="0"/>
                        <a:cs typeface="Times New Roman" panose="02020603050405020304" pitchFamily="16" charset="0"/>
                      </a:endParaRPr>
                    </a:p>
                  </a:txBody>
                  <a:tcPr anchor="ctr"/>
                </a:tc>
                <a:tc>
                  <a:txBody>
                    <a:bodyPr/>
                    <a:lstStyle/>
                    <a:p>
                      <a:pPr marL="0" marR="0" algn="ctr">
                        <a:spcBef>
                          <a:spcPts val="0"/>
                        </a:spcBef>
                        <a:spcAft>
                          <a:spcPts val="0"/>
                        </a:spcAft>
                      </a:pPr>
                      <a:r>
                        <a:rPr lang="en-US" sz="1100">
                          <a:effectLst/>
                        </a:rPr>
                        <a:t>-32</a:t>
                      </a:r>
                      <a:endParaRPr lang="en-US" sz="1100">
                        <a:effectLst/>
                        <a:latin typeface="Calibri" panose="020F0502020204030204" charset="0"/>
                        <a:ea typeface="Calibri" panose="020F0502020204030204" charset="0"/>
                        <a:cs typeface="Times New Roman" panose="02020603050405020304" pitchFamily="16" charset="0"/>
                      </a:endParaRPr>
                    </a:p>
                  </a:txBody>
                  <a:tcPr anchor="ctr"/>
                </a:tc>
                <a:tc>
                  <a:txBody>
                    <a:bodyPr/>
                    <a:lstStyle/>
                    <a:p>
                      <a:pPr marL="0" marR="0" algn="ctr">
                        <a:spcBef>
                          <a:spcPts val="0"/>
                        </a:spcBef>
                        <a:spcAft>
                          <a:spcPts val="0"/>
                        </a:spcAft>
                      </a:pPr>
                      <a:r>
                        <a:rPr lang="en-US" sz="1100">
                          <a:effectLst/>
                        </a:rPr>
                        <a:t>-40</a:t>
                      </a:r>
                      <a:endParaRPr lang="en-US" sz="1100">
                        <a:effectLst/>
                        <a:latin typeface="Calibri" panose="020F0502020204030204" charset="0"/>
                        <a:ea typeface="Calibri" panose="020F0502020204030204" charset="0"/>
                        <a:cs typeface="Times New Roman" panose="02020603050405020304" pitchFamily="16" charset="0"/>
                      </a:endParaRPr>
                    </a:p>
                  </a:txBody>
                  <a:tcPr anchor="ctr"/>
                </a:tc>
                <a:tc>
                  <a:txBody>
                    <a:bodyPr/>
                    <a:lstStyle/>
                    <a:p>
                      <a:pPr marL="0" marR="0" algn="ctr">
                        <a:spcBef>
                          <a:spcPts val="0"/>
                        </a:spcBef>
                        <a:spcAft>
                          <a:spcPts val="0"/>
                        </a:spcAft>
                      </a:pPr>
                      <a:r>
                        <a:rPr lang="en-US" sz="1100" dirty="0">
                          <a:effectLst/>
                        </a:rPr>
                        <a:t>-50</a:t>
                      </a:r>
                      <a:endParaRPr lang="en-US" sz="1100" dirty="0">
                        <a:effectLst/>
                        <a:latin typeface="Calibri" panose="020F0502020204030204" charset="0"/>
                        <a:ea typeface="Calibri" panose="020F0502020204030204" charset="0"/>
                        <a:cs typeface="Times New Roman" panose="02020603050405020304" pitchFamily="16" charset="0"/>
                      </a:endParaRPr>
                    </a:p>
                  </a:txBody>
                  <a:tcPr anchor="ctr"/>
                </a:tc>
              </a:tr>
            </a:tbl>
          </a:graphicData>
        </a:graphic>
      </p:graphicFrame>
      <p:sp>
        <p:nvSpPr>
          <p:cNvPr id="10" name="Rectangle 2"/>
          <p:cNvSpPr>
            <a:spLocks noChangeArrowheads="1"/>
          </p:cNvSpPr>
          <p:nvPr/>
        </p:nvSpPr>
        <p:spPr bwMode="auto">
          <a:xfrm>
            <a:off x="685800" y="2514962"/>
            <a:ext cx="419903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200" dirty="0" smtClean="0">
                <a:solidFill>
                  <a:schemeClr val="tx1"/>
                </a:solidFill>
                <a:latin typeface="Times New Roman" panose="02020603050405020304" pitchFamily="16" charset="0"/>
                <a:ea typeface="Calibri" panose="020F0502020204030204" charset="0"/>
                <a:cs typeface="Times New Roman" panose="02020603050405020304" pitchFamily="16" charset="0"/>
              </a:rPr>
              <a:t>NGV </a:t>
            </a:r>
            <a:r>
              <a:rPr kumimoji="0" lang="en-US" altLang="en-US" sz="1200" b="0" i="0" u="none" strike="noStrike" cap="none" normalizeH="0" baseline="0" dirty="0" smtClean="0">
                <a:ln>
                  <a:noFill/>
                </a:ln>
                <a:solidFill>
                  <a:schemeClr val="tx1"/>
                </a:solidFill>
                <a:effectLst/>
                <a:latin typeface="Times New Roman" panose="02020603050405020304" pitchFamily="16" charset="0"/>
                <a:ea typeface="Calibri" panose="020F0502020204030204" charset="0"/>
                <a:cs typeface="Times New Roman" panose="02020603050405020304" pitchFamily="16" charset="0"/>
              </a:rPr>
              <a:t>adds a new spectrum mask definition for 20 MHz Class C2</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74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#67</a:t>
            </a:r>
            <a:br>
              <a:rPr lang="en-US" altLang="zh-CN" dirty="0" smtClean="0"/>
            </a:br>
            <a:r>
              <a:rPr lang="en-US" altLang="zh-CN" sz="2400" dirty="0" smtClean="0"/>
              <a:t>(DCN:11-19/</a:t>
            </a:r>
            <a:r>
              <a:rPr lang="en-US" sz="2400" dirty="0" smtClean="0"/>
              <a:t>1824r1</a:t>
            </a:r>
            <a:r>
              <a:rPr lang="en-US" altLang="zh-CN" sz="2400" dirty="0" smtClean="0"/>
              <a:t>)</a:t>
            </a:r>
          </a:p>
        </p:txBody>
      </p:sp>
      <p:sp>
        <p:nvSpPr>
          <p:cNvPr id="10" name="Rectangle 2"/>
          <p:cNvSpPr>
            <a:spLocks noGrp="1" noChangeArrowheads="1"/>
          </p:cNvSpPr>
          <p:nvPr>
            <p:ph idx="1"/>
          </p:nvPr>
        </p:nvSpPr>
        <p:spPr bwMode="auto">
          <a:xfrm>
            <a:off x="523119" y="2022956"/>
            <a:ext cx="7929757" cy="32470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800" b="1" i="0" u="none" strike="noStrike" cap="none" normalizeH="0" baseline="0" dirty="0" smtClean="0">
                <a:ln>
                  <a:noFill/>
                </a:ln>
                <a:solidFill>
                  <a:srgbClr val="000000"/>
                </a:solidFill>
                <a:effectLst/>
                <a:latin typeface="Calibri" panose="020F0502020204030204" charset="0"/>
              </a:rPr>
              <a:t>Move to add the following text into Section 3 of 11bd SFD?</a:t>
            </a:r>
            <a:endParaRPr kumimoji="0" lang="zh-CN" altLang="zh-CN"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zh-CN" sz="3200" b="0" i="0" u="none" strike="noStrike" cap="none" normalizeH="0" baseline="0" dirty="0" smtClean="0">
                <a:ln>
                  <a:noFill/>
                </a:ln>
                <a:solidFill>
                  <a:srgbClr val="000000"/>
                </a:solidFill>
                <a:effectLst/>
                <a:cs typeface="Arial" panose="020B0604020202020204" pitchFamily="34" charset="0"/>
              </a:rPr>
              <a:t>•</a:t>
            </a:r>
            <a:r>
              <a:rPr kumimoji="0" lang="zh-CN" altLang="zh-CN" sz="3200" b="0" i="0" u="none" strike="noStrike" cap="none" normalizeH="0" baseline="0" dirty="0" smtClean="0">
                <a:ln>
                  <a:noFill/>
                </a:ln>
                <a:solidFill>
                  <a:srgbClr val="000000"/>
                </a:solidFill>
                <a:effectLst/>
                <a:latin typeface="Times New Roman" panose="02020603050405020304" pitchFamily="16" charset="0"/>
                <a:cs typeface="Times New Roman" panose="02020603050405020304" pitchFamily="16" charset="0"/>
              </a:rPr>
              <a:t>        </a:t>
            </a:r>
            <a:r>
              <a:rPr kumimoji="0" lang="zh-CN" altLang="zh-CN" sz="2800" b="0" i="0" u="none" strike="noStrike" cap="none" normalizeH="0" baseline="0" dirty="0" smtClean="0">
                <a:ln>
                  <a:noFill/>
                </a:ln>
                <a:solidFill>
                  <a:srgbClr val="000000"/>
                </a:solidFill>
                <a:effectLst/>
                <a:latin typeface="Calibri" panose="020F0502020204030204" charset="0"/>
              </a:rPr>
              <a:t>“NGV SIG field shall use 4-bit CRC.”</a:t>
            </a:r>
            <a:endParaRPr kumimoji="0" lang="zh-CN" altLang="zh-CN"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zh-CN" sz="2800" b="0" i="0" u="none" strike="noStrike" cap="none" normalizeH="0" baseline="0" dirty="0" smtClean="0">
              <a:ln>
                <a:noFill/>
              </a:ln>
              <a:solidFill>
                <a:srgbClr val="000000"/>
              </a:solidFill>
              <a:effectLst/>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800" b="0" i="0" u="none" strike="noStrike" cap="none" normalizeH="0" baseline="0" dirty="0" smtClean="0">
                <a:ln>
                  <a:noFill/>
                </a:ln>
                <a:solidFill>
                  <a:srgbClr val="000000"/>
                </a:solidFill>
                <a:effectLst/>
                <a:latin typeface="Calibri" panose="020F0502020204030204" charset="0"/>
              </a:rPr>
              <a:t>Moved by: Rui Cao</a:t>
            </a:r>
            <a:endParaRPr kumimoji="0" lang="en-US" altLang="zh-CN" sz="2800" b="0" i="0" u="none" strike="noStrike" cap="none" normalizeH="0" baseline="0" dirty="0" smtClean="0">
              <a:ln>
                <a:noFill/>
              </a:ln>
              <a:solidFill>
                <a:srgbClr val="000000"/>
              </a:solidFill>
              <a:effectLst/>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800" b="0" dirty="0" smtClean="0">
                <a:solidFill>
                  <a:srgbClr val="000000"/>
                </a:solidFill>
                <a:latin typeface="Calibri" panose="020F0502020204030204" charset="0"/>
              </a:rPr>
              <a:t>Seconded:  </a:t>
            </a:r>
            <a:r>
              <a:rPr lang="en-US" altLang="zh-CN" sz="2800" b="0" dirty="0" err="1" smtClean="0">
                <a:solidFill>
                  <a:srgbClr val="000000"/>
                </a:solidFill>
                <a:latin typeface="Calibri" panose="020F0502020204030204" charset="0"/>
              </a:rPr>
              <a:t>Dongguk</a:t>
            </a:r>
            <a:r>
              <a:rPr lang="en-US" altLang="zh-CN" sz="2800" b="0" dirty="0" smtClean="0">
                <a:solidFill>
                  <a:srgbClr val="000000"/>
                </a:solidFill>
                <a:latin typeface="Calibri" panose="020F0502020204030204" charset="0"/>
              </a:rPr>
              <a:t> Lim</a:t>
            </a:r>
          </a:p>
          <a:p>
            <a:r>
              <a:rPr lang="en-US" altLang="zh-CN" sz="2800" b="0" dirty="0" smtClean="0">
                <a:solidFill>
                  <a:srgbClr val="000000"/>
                </a:solidFill>
                <a:latin typeface="Calibri" panose="020F0502020204030204" charset="0"/>
              </a:rPr>
              <a:t>Result: </a:t>
            </a:r>
            <a:r>
              <a:rPr lang="en-US" altLang="zh-CN" b="0" dirty="0"/>
              <a:t>Approved by unanimous consent</a:t>
            </a:r>
            <a:endParaRPr lang="en-US" altLang="zh-CN" sz="2800" b="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75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#68</a:t>
            </a:r>
            <a:br>
              <a:rPr lang="en-US" altLang="zh-CN" dirty="0" smtClean="0"/>
            </a:br>
            <a:r>
              <a:rPr lang="en-US" altLang="zh-CN" sz="2400" dirty="0" smtClean="0"/>
              <a:t>(DCN:11-19/</a:t>
            </a:r>
            <a:r>
              <a:rPr lang="en-US" sz="2400" dirty="0" smtClean="0"/>
              <a:t>1824r1</a:t>
            </a:r>
            <a:r>
              <a:rPr lang="en-US" altLang="zh-CN" sz="2400" dirty="0" smtClean="0"/>
              <a:t>)</a:t>
            </a:r>
          </a:p>
        </p:txBody>
      </p:sp>
      <p:sp>
        <p:nvSpPr>
          <p:cNvPr id="3" name="Content Placeholder 2"/>
          <p:cNvSpPr>
            <a:spLocks noGrp="1" noChangeArrowheads="1"/>
          </p:cNvSpPr>
          <p:nvPr>
            <p:ph idx="1"/>
          </p:nvPr>
        </p:nvSpPr>
        <p:spPr bwMode="auto">
          <a:xfrm>
            <a:off x="638968" y="1803159"/>
            <a:ext cx="7864475" cy="27546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000" b="1" i="0" u="none" strike="noStrike" cap="none" normalizeH="0" baseline="0" dirty="0" smtClean="0">
                <a:ln>
                  <a:noFill/>
                </a:ln>
                <a:solidFill>
                  <a:srgbClr val="000000"/>
                </a:solidFill>
                <a:effectLst/>
                <a:latin typeface="Calibri" panose="020F0502020204030204" charset="0"/>
              </a:rPr>
              <a:t>Move to add the following text into Section 3 of 11bd SFD?</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zh-CN" b="0" i="0" u="none" strike="noStrike" cap="none" normalizeH="0" baseline="0" dirty="0" smtClean="0">
                <a:ln>
                  <a:noFill/>
                </a:ln>
                <a:solidFill>
                  <a:srgbClr val="000000"/>
                </a:solidFill>
                <a:effectLst/>
                <a:cs typeface="Arial" panose="020B0604020202020204" pitchFamily="34" charset="0"/>
              </a:rPr>
              <a:t>•</a:t>
            </a:r>
            <a:r>
              <a:rPr kumimoji="0" lang="zh-CN" altLang="zh-CN" b="0" i="0" u="none" strike="noStrike" cap="none" normalizeH="0" baseline="0" dirty="0" smtClean="0">
                <a:ln>
                  <a:noFill/>
                </a:ln>
                <a:solidFill>
                  <a:srgbClr val="000000"/>
                </a:solidFill>
                <a:effectLst/>
                <a:latin typeface="Times New Roman" panose="02020603050405020304" pitchFamily="16" charset="0"/>
                <a:cs typeface="Times New Roman" panose="02020603050405020304" pitchFamily="16" charset="0"/>
              </a:rPr>
              <a:t>        </a:t>
            </a:r>
            <a:r>
              <a:rPr kumimoji="0" lang="zh-CN" altLang="zh-CN" sz="2000" b="0" i="0" u="none" strike="noStrike" cap="none" normalizeH="0" baseline="0" dirty="0" smtClean="0">
                <a:ln>
                  <a:noFill/>
                </a:ln>
                <a:solidFill>
                  <a:srgbClr val="000000"/>
                </a:solidFill>
                <a:effectLst/>
                <a:latin typeface="Calibri" panose="020F0502020204030204" charset="0"/>
              </a:rPr>
              <a:t>“NGV-LTF and Midamble field shall use repeated NGV-LTF-2x when NGV Data is modulated using BPSK-1/2 with DCM.”</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zh-CN" sz="2000" b="0" i="0" u="none" strike="noStrike" cap="none" normalizeH="0" baseline="0" dirty="0" smtClean="0">
              <a:ln>
                <a:noFill/>
              </a:ln>
              <a:solidFill>
                <a:srgbClr val="000000"/>
              </a:solidFill>
              <a:effectLst/>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zh-CN" sz="2000" b="0" dirty="0">
              <a:solidFill>
                <a:srgbClr val="000000"/>
              </a:solidFill>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000" b="0" i="0" u="none" strike="noStrike" cap="none" normalizeH="0" baseline="0" dirty="0" smtClean="0">
                <a:ln>
                  <a:noFill/>
                </a:ln>
                <a:solidFill>
                  <a:srgbClr val="000000"/>
                </a:solidFill>
                <a:effectLst/>
                <a:latin typeface="Calibri" panose="020F0502020204030204" charset="0"/>
              </a:rPr>
              <a:t>Moved by: Rui Cao</a:t>
            </a:r>
            <a:endParaRPr kumimoji="0" lang="en-US" altLang="zh-CN" sz="2000" b="0" i="0" u="none" strike="noStrike" cap="none" normalizeH="0" baseline="0" dirty="0" smtClean="0">
              <a:ln>
                <a:noFill/>
              </a:ln>
              <a:solidFill>
                <a:srgbClr val="000000"/>
              </a:solidFill>
              <a:effectLst/>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000" b="0" dirty="0" smtClean="0">
                <a:solidFill>
                  <a:srgbClr val="000000"/>
                </a:solidFill>
                <a:latin typeface="Calibri" panose="020F0502020204030204" charset="0"/>
              </a:rPr>
              <a:t>Second: </a:t>
            </a:r>
            <a:r>
              <a:rPr lang="en-US" altLang="zh-CN" sz="2000" b="0" dirty="0" err="1" smtClean="0">
                <a:solidFill>
                  <a:srgbClr val="000000"/>
                </a:solidFill>
                <a:latin typeface="Calibri" panose="020F0502020204030204" charset="0"/>
              </a:rPr>
              <a:t>Dongguk</a:t>
            </a:r>
            <a:r>
              <a:rPr lang="en-US" altLang="zh-CN" sz="2000" b="0" dirty="0" smtClean="0">
                <a:solidFill>
                  <a:srgbClr val="000000"/>
                </a:solidFill>
                <a:latin typeface="Calibri" panose="020F0502020204030204" charset="0"/>
              </a:rPr>
              <a:t> Lim</a:t>
            </a:r>
          </a:p>
          <a:p>
            <a:r>
              <a:rPr kumimoji="0" lang="en-US" altLang="zh-CN" sz="2000" b="0" i="0" u="none" strike="noStrike" cap="none" normalizeH="0" baseline="0" dirty="0" smtClean="0">
                <a:ln>
                  <a:noFill/>
                </a:ln>
                <a:solidFill>
                  <a:srgbClr val="000000"/>
                </a:solidFill>
                <a:effectLst/>
                <a:latin typeface="Calibri" panose="020F0502020204030204" charset="0"/>
              </a:rPr>
              <a:t>Result:</a:t>
            </a:r>
            <a:r>
              <a:rPr kumimoji="0" lang="en-US" altLang="zh-CN" sz="2000" b="0" i="0" u="none" strike="noStrike" cap="none" normalizeH="0" dirty="0" smtClean="0">
                <a:ln>
                  <a:noFill/>
                </a:ln>
                <a:solidFill>
                  <a:srgbClr val="000000"/>
                </a:solidFill>
                <a:effectLst/>
                <a:latin typeface="Calibri" panose="020F0502020204030204" charset="0"/>
              </a:rPr>
              <a:t> </a:t>
            </a:r>
            <a:r>
              <a:rPr lang="en-US" altLang="zh-CN" sz="2000" b="0" dirty="0"/>
              <a:t>Approved by unanimous consent</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76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#69</a:t>
            </a:r>
            <a:br>
              <a:rPr lang="en-US" altLang="zh-CN" dirty="0" smtClean="0"/>
            </a:br>
            <a:r>
              <a:rPr lang="en-US" altLang="zh-CN" sz="2400" dirty="0" smtClean="0"/>
              <a:t>(DCN:11-19/</a:t>
            </a:r>
            <a:r>
              <a:rPr lang="en-US" sz="2400" dirty="0" smtClean="0"/>
              <a:t>1824r1</a:t>
            </a:r>
            <a:r>
              <a:rPr lang="en-US" altLang="zh-CN" sz="2400" dirty="0" smtClean="0"/>
              <a:t>)</a:t>
            </a:r>
          </a:p>
        </p:txBody>
      </p:sp>
      <p:sp>
        <p:nvSpPr>
          <p:cNvPr id="3" name="Rectangle 1"/>
          <p:cNvSpPr>
            <a:spLocks noGrp="1" noChangeArrowheads="1"/>
          </p:cNvSpPr>
          <p:nvPr>
            <p:ph idx="1"/>
          </p:nvPr>
        </p:nvSpPr>
        <p:spPr bwMode="auto">
          <a:xfrm>
            <a:off x="611786" y="2276872"/>
            <a:ext cx="7917061" cy="28007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000" b="1" i="0" u="none" strike="noStrike" cap="none" normalizeH="0" baseline="0" dirty="0" smtClean="0">
                <a:ln>
                  <a:noFill/>
                </a:ln>
                <a:solidFill>
                  <a:srgbClr val="000000"/>
                </a:solidFill>
                <a:effectLst/>
                <a:latin typeface="Calibri" panose="020F0502020204030204" charset="0"/>
              </a:rPr>
              <a:t>Move to add the following text into Section 3 of 11bd SFD?</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zh-CN" b="0" i="0" u="none" strike="noStrike" cap="none" normalizeH="0" baseline="0" dirty="0" smtClean="0">
                <a:ln>
                  <a:noFill/>
                </a:ln>
                <a:solidFill>
                  <a:srgbClr val="000000"/>
                </a:solidFill>
                <a:effectLst/>
                <a:cs typeface="Arial" panose="020B0604020202020204" pitchFamily="34" charset="0"/>
              </a:rPr>
              <a:t>•</a:t>
            </a:r>
            <a:r>
              <a:rPr kumimoji="0" lang="zh-CN" altLang="zh-CN" b="0" i="0" u="none" strike="noStrike" cap="none" normalizeH="0" baseline="0" dirty="0" smtClean="0">
                <a:ln>
                  <a:noFill/>
                </a:ln>
                <a:solidFill>
                  <a:srgbClr val="000000"/>
                </a:solidFill>
                <a:effectLst/>
                <a:latin typeface="Times New Roman" panose="02020603050405020304" pitchFamily="16" charset="0"/>
                <a:cs typeface="Times New Roman" panose="02020603050405020304" pitchFamily="16" charset="0"/>
              </a:rPr>
              <a:t>        </a:t>
            </a:r>
            <a:r>
              <a:rPr kumimoji="0" lang="zh-CN" altLang="zh-CN" sz="2000" b="0" i="0" u="none" strike="noStrike" cap="none" normalizeH="0" baseline="0" dirty="0" smtClean="0">
                <a:ln>
                  <a:noFill/>
                </a:ln>
                <a:solidFill>
                  <a:srgbClr val="000000"/>
                </a:solidFill>
                <a:effectLst/>
                <a:latin typeface="Calibri" panose="020F0502020204030204" charset="0"/>
              </a:rPr>
              <a:t>“Repeated NGV-LTF-2x is constructed by repeating the IFFT output of NGV-LTF-2x and pre-append one cyclic prefix of duration 1.6us.”</a:t>
            </a:r>
            <a:endParaRPr kumimoji="0" lang="en-US" altLang="zh-CN" sz="2000" b="0" i="0" u="none" strike="noStrike" cap="none" normalizeH="0" baseline="0" dirty="0" smtClean="0">
              <a:ln>
                <a:noFill/>
              </a:ln>
              <a:solidFill>
                <a:srgbClr val="000000"/>
              </a:solidFill>
              <a:effectLst/>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zh-CN" sz="2000" b="0" dirty="0">
              <a:solidFill>
                <a:srgbClr val="000000"/>
              </a:solidFill>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000" b="0" i="0" u="none" strike="noStrike" cap="none" normalizeH="0" baseline="0" dirty="0" smtClean="0">
                <a:ln>
                  <a:noFill/>
                </a:ln>
                <a:solidFill>
                  <a:srgbClr val="000000"/>
                </a:solidFill>
                <a:effectLst/>
                <a:latin typeface="Calibri" panose="020F0502020204030204" charset="0"/>
              </a:rPr>
              <a:t>Moved by: Rui Cao</a:t>
            </a:r>
            <a:endParaRPr kumimoji="0" lang="en-US" altLang="zh-CN" sz="2000" b="0" i="0" u="none" strike="noStrike" cap="none" normalizeH="0" baseline="0" dirty="0" smtClean="0">
              <a:ln>
                <a:noFill/>
              </a:ln>
              <a:solidFill>
                <a:srgbClr val="000000"/>
              </a:solidFill>
              <a:effectLst/>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000" b="0" dirty="0" smtClean="0">
                <a:solidFill>
                  <a:srgbClr val="000000"/>
                </a:solidFill>
                <a:latin typeface="Calibri" panose="020F0502020204030204" charset="0"/>
              </a:rPr>
              <a:t>Second: </a:t>
            </a:r>
            <a:r>
              <a:rPr lang="en-US" altLang="zh-CN" sz="2000" b="0" dirty="0" err="1" smtClean="0">
                <a:solidFill>
                  <a:srgbClr val="000000"/>
                </a:solidFill>
                <a:latin typeface="Calibri" panose="020F0502020204030204" charset="0"/>
              </a:rPr>
              <a:t>Alessio</a:t>
            </a:r>
            <a:r>
              <a:rPr lang="en-US" altLang="zh-CN" sz="2000" b="0" dirty="0" smtClean="0">
                <a:solidFill>
                  <a:srgbClr val="000000"/>
                </a:solidFill>
                <a:latin typeface="Calibri" panose="020F0502020204030204" charset="0"/>
              </a:rPr>
              <a:t> </a:t>
            </a:r>
            <a:r>
              <a:rPr lang="en-US" altLang="zh-CN" sz="2000" b="0" dirty="0" err="1" smtClean="0">
                <a:solidFill>
                  <a:srgbClr val="000000"/>
                </a:solidFill>
                <a:latin typeface="Calibri" panose="020F0502020204030204" charset="0"/>
              </a:rPr>
              <a:t>Filippi</a:t>
            </a:r>
            <a:endParaRPr lang="en-US" altLang="zh-CN" sz="2000" b="0" dirty="0" smtClean="0">
              <a:solidFill>
                <a:srgbClr val="000000"/>
              </a:solidFill>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00"/>
                </a:solidFill>
                <a:effectLst/>
                <a:latin typeface="Calibri" panose="020F0502020204030204" charset="0"/>
              </a:rPr>
              <a:t>Result:  16Y/0N/5A,</a:t>
            </a:r>
            <a:r>
              <a:rPr kumimoji="0" lang="en-US" altLang="zh-CN" sz="2000" b="0" i="0" u="none" strike="noStrike" cap="none" normalizeH="0" dirty="0" smtClean="0">
                <a:ln>
                  <a:noFill/>
                </a:ln>
                <a:solidFill>
                  <a:srgbClr val="000000"/>
                </a:solidFill>
                <a:effectLst/>
                <a:latin typeface="Calibri" panose="020F0502020204030204" charset="0"/>
              </a:rPr>
              <a:t> Passed</a:t>
            </a:r>
            <a:endParaRPr kumimoji="0" lang="zh-CN" altLang="zh-CN" sz="36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77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#70</a:t>
            </a:r>
            <a:br>
              <a:rPr lang="en-US" altLang="zh-CN" dirty="0" smtClean="0"/>
            </a:br>
            <a:r>
              <a:rPr lang="en-US" altLang="zh-CN" sz="2400" dirty="0" smtClean="0"/>
              <a:t>(DCN:11-19/</a:t>
            </a:r>
            <a:r>
              <a:rPr lang="en-US" sz="2400" dirty="0" smtClean="0"/>
              <a:t>1824r1</a:t>
            </a:r>
            <a:r>
              <a:rPr lang="en-US" altLang="zh-CN" sz="2400" dirty="0" smtClean="0"/>
              <a:t>)</a:t>
            </a:r>
          </a:p>
        </p:txBody>
      </p:sp>
      <p:sp>
        <p:nvSpPr>
          <p:cNvPr id="2" name="Rectangle 1"/>
          <p:cNvSpPr>
            <a:spLocks noChangeArrowheads="1"/>
          </p:cNvSpPr>
          <p:nvPr/>
        </p:nvSpPr>
        <p:spPr bwMode="auto">
          <a:xfrm>
            <a:off x="696912" y="2078562"/>
            <a:ext cx="7403480"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000" b="1" i="0" u="none" strike="noStrike" cap="none" normalizeH="0" baseline="0" dirty="0" smtClean="0">
                <a:ln>
                  <a:noFill/>
                </a:ln>
                <a:solidFill>
                  <a:srgbClr val="000000"/>
                </a:solidFill>
                <a:effectLst/>
                <a:latin typeface="Calibri" panose="020F0502020204030204" charset="0"/>
              </a:rPr>
              <a:t>Move to add the following text into Section 3 of 11bd SFD?</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zh-CN" b="0" i="0" u="none" strike="noStrike" cap="none" normalizeH="0" baseline="0" dirty="0" smtClean="0">
                <a:ln>
                  <a:noFill/>
                </a:ln>
                <a:solidFill>
                  <a:srgbClr val="000000"/>
                </a:solidFill>
                <a:effectLst/>
                <a:cs typeface="Arial" panose="020B0604020202020204" pitchFamily="34" charset="0"/>
              </a:rPr>
              <a:t>•</a:t>
            </a:r>
            <a:r>
              <a:rPr kumimoji="0" lang="zh-CN" altLang="zh-CN" b="0" i="0" u="none" strike="noStrike" cap="none" normalizeH="0" baseline="0" dirty="0" smtClean="0">
                <a:ln>
                  <a:noFill/>
                </a:ln>
                <a:solidFill>
                  <a:srgbClr val="000000"/>
                </a:solidFill>
                <a:effectLst/>
                <a:latin typeface="Times New Roman" panose="02020603050405020304" pitchFamily="16" charset="0"/>
                <a:cs typeface="Times New Roman" panose="02020603050405020304" pitchFamily="16" charset="0"/>
              </a:rPr>
              <a:t>        </a:t>
            </a:r>
            <a:r>
              <a:rPr kumimoji="0" lang="zh-CN" altLang="zh-CN" sz="2000" b="0" i="0" u="none" strike="noStrike" cap="none" normalizeH="0" baseline="0" dirty="0" smtClean="0">
                <a:ln>
                  <a:noFill/>
                </a:ln>
                <a:solidFill>
                  <a:srgbClr val="000000"/>
                </a:solidFill>
                <a:effectLst/>
                <a:latin typeface="Calibri" panose="020F0502020204030204" charset="0"/>
              </a:rPr>
              <a:t>“NGV-LTF-2x, NGV-LTF-1x and Data symbols shall define the same pilot location.”</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zh-CN" sz="2000" b="0" i="0" u="none" strike="noStrike" cap="none" normalizeH="0" baseline="0" dirty="0" smtClean="0">
              <a:ln>
                <a:noFill/>
              </a:ln>
              <a:solidFill>
                <a:srgbClr val="000000"/>
              </a:solidFill>
              <a:effectLst/>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000" b="0" i="0" u="none" strike="noStrike" cap="none" normalizeH="0" baseline="0" dirty="0" smtClean="0">
                <a:ln>
                  <a:noFill/>
                </a:ln>
                <a:solidFill>
                  <a:srgbClr val="000000"/>
                </a:solidFill>
                <a:effectLst/>
                <a:latin typeface="Calibri" panose="020F0502020204030204" charset="0"/>
              </a:rPr>
              <a:t>Moved by: Rui Cao</a:t>
            </a:r>
            <a:endParaRPr kumimoji="0" lang="en-US" altLang="zh-CN" sz="2000" b="0" i="0" u="none" strike="noStrike" cap="none" normalizeH="0" baseline="0" dirty="0" smtClean="0">
              <a:ln>
                <a:noFill/>
              </a:ln>
              <a:solidFill>
                <a:srgbClr val="000000"/>
              </a:solidFill>
              <a:effectLst/>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sz="2000" dirty="0" smtClean="0">
                <a:solidFill>
                  <a:srgbClr val="000000"/>
                </a:solidFill>
                <a:latin typeface="Calibri" panose="020F0502020204030204" charset="0"/>
              </a:rPr>
              <a:t>Seconded: </a:t>
            </a:r>
            <a:r>
              <a:rPr lang="en-US" altLang="zh-CN" sz="2000" dirty="0" err="1" smtClean="0">
                <a:solidFill>
                  <a:srgbClr val="000000"/>
                </a:solidFill>
                <a:latin typeface="Calibri" panose="020F0502020204030204" charset="0"/>
              </a:rPr>
              <a:t>Alessio</a:t>
            </a:r>
            <a:r>
              <a:rPr lang="en-US" altLang="zh-CN" sz="2000" dirty="0" smtClean="0">
                <a:solidFill>
                  <a:srgbClr val="000000"/>
                </a:solidFill>
                <a:latin typeface="Calibri" panose="020F0502020204030204" charset="0"/>
              </a:rPr>
              <a:t> </a:t>
            </a:r>
            <a:r>
              <a:rPr lang="en-US" altLang="zh-CN" sz="2000" dirty="0" err="1" smtClean="0">
                <a:solidFill>
                  <a:srgbClr val="000000"/>
                </a:solidFill>
                <a:latin typeface="Calibri" panose="020F0502020204030204" charset="0"/>
              </a:rPr>
              <a:t>Filippi</a:t>
            </a:r>
            <a:endParaRPr lang="en-US" altLang="zh-CN" sz="2000" dirty="0" smtClean="0">
              <a:solidFill>
                <a:srgbClr val="000000"/>
              </a:solidFill>
              <a:latin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rgbClr val="000000"/>
                </a:solidFill>
                <a:effectLst/>
                <a:latin typeface="Calibri" panose="020F0502020204030204" charset="0"/>
              </a:rPr>
              <a:t>Result:</a:t>
            </a:r>
            <a:r>
              <a:rPr kumimoji="0" lang="en-US" altLang="zh-CN" sz="2000" b="0" i="0" u="none" strike="noStrike" cap="none" normalizeH="0" dirty="0" smtClean="0">
                <a:ln>
                  <a:noFill/>
                </a:ln>
                <a:solidFill>
                  <a:srgbClr val="000000"/>
                </a:solidFill>
                <a:effectLst/>
                <a:latin typeface="Calibri" panose="020F0502020204030204" charset="0"/>
              </a:rPr>
              <a:t> 15Y/0N/5A, PASSED</a:t>
            </a:r>
            <a:endParaRPr kumimoji="0" lang="zh-CN" altLang="zh-CN" sz="36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2020 </a:t>
            </a:r>
            <a:br>
              <a:rPr lang="en-US" dirty="0" smtClean="0"/>
            </a:br>
            <a:r>
              <a:rPr lang="en-US" dirty="0" smtClean="0"/>
              <a:t>FRD &amp; SFD Motions</a:t>
            </a:r>
            <a:endParaRPr lang="en-US" dirty="0"/>
          </a:p>
        </p:txBody>
      </p:sp>
      <p:sp>
        <p:nvSpPr>
          <p:cNvPr id="3" name="Text Placeholder 2"/>
          <p:cNvSpPr>
            <a:spLocks noGrp="1"/>
          </p:cNvSpPr>
          <p:nvPr>
            <p:ph type="body" idx="1"/>
          </p:nvPr>
        </p:nvSpPr>
        <p:spPr/>
        <p:txBody>
          <a:bodyPr/>
          <a:lstStyle/>
          <a:p>
            <a:r>
              <a:rPr lang="en-US" dirty="0"/>
              <a:t>Motion </a:t>
            </a:r>
            <a:r>
              <a:rPr lang="en-US" dirty="0" smtClean="0"/>
              <a:t>#</a:t>
            </a:r>
            <a:r>
              <a:rPr lang="en-US" dirty="0" smtClean="0"/>
              <a:t>71 </a:t>
            </a:r>
            <a:r>
              <a:rPr lang="en-US" dirty="0"/>
              <a:t>-- </a:t>
            </a:r>
            <a:r>
              <a:rPr lang="en-US" dirty="0" smtClean="0"/>
              <a:t>#</a:t>
            </a:r>
            <a:r>
              <a:rPr lang="en-US" dirty="0" smtClean="0"/>
              <a:t>88</a:t>
            </a:r>
            <a:endParaRPr lang="en-US" dirty="0" smtClean="0"/>
          </a:p>
          <a:p>
            <a:endParaRPr lang="en-US" dirty="0" smtClean="0"/>
          </a:p>
          <a:p>
            <a:r>
              <a:rPr lang="en-US" dirty="0" smtClean="0"/>
              <a:t>Irvine, CA, USA</a:t>
            </a:r>
            <a:endParaRPr lang="en-US" dirty="0"/>
          </a:p>
        </p:txBody>
      </p:sp>
      <p:sp>
        <p:nvSpPr>
          <p:cNvPr id="4" name="Date Placeholder 3"/>
          <p:cNvSpPr>
            <a:spLocks noGrp="1"/>
          </p:cNvSpPr>
          <p:nvPr>
            <p:ph type="dt" idx="10"/>
          </p:nvPr>
        </p:nvSpPr>
        <p:spPr/>
        <p:txBody>
          <a:bodyPr/>
          <a:lstStyle/>
          <a:p>
            <a:r>
              <a:rPr lang="en-US"/>
              <a:t>March 2019</a:t>
            </a:r>
            <a:endParaRPr lang="en-GB"/>
          </a:p>
        </p:txBody>
      </p:sp>
      <p:sp>
        <p:nvSpPr>
          <p:cNvPr id="5" name="Footer Placeholder 4"/>
          <p:cNvSpPr>
            <a:spLocks noGrp="1"/>
          </p:cNvSpPr>
          <p:nvPr>
            <p:ph type="ftr" idx="11"/>
          </p:nvPr>
        </p:nvSpPr>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t>78</a:t>
            </a:fld>
            <a:endParaRPr lang="en-GB"/>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56538" cy="4113213"/>
          </a:xfrm>
        </p:spPr>
        <p:txBody>
          <a:bodyPr/>
          <a:lstStyle/>
          <a:p>
            <a:r>
              <a:rPr lang="en-US" dirty="0"/>
              <a:t>Move to include the following text to </a:t>
            </a:r>
            <a:r>
              <a:rPr lang="en-US" dirty="0" smtClean="0"/>
              <a:t>section 3.2 of the  11bd </a:t>
            </a:r>
            <a:r>
              <a:rPr lang="en-US" dirty="0"/>
              <a:t>SFD </a:t>
            </a:r>
          </a:p>
          <a:p>
            <a:pPr latinLnBrk="1"/>
            <a:r>
              <a:rPr lang="en-US" sz="1800" dirty="0" smtClean="0"/>
              <a:t>“</a:t>
            </a:r>
            <a:r>
              <a:rPr lang="en-US" sz="1600" b="0" dirty="0" smtClean="0"/>
              <a:t>20 </a:t>
            </a:r>
            <a:r>
              <a:rPr lang="en-US" sz="1600" b="0" dirty="0"/>
              <a:t>MHz channel consists of two contiguous 10 MHz channel:</a:t>
            </a:r>
          </a:p>
          <a:p>
            <a:pPr latinLnBrk="1"/>
            <a:r>
              <a:rPr lang="en-US" sz="1600" b="0" dirty="0"/>
              <a:t>-In one 10 MHz channel (denoted as </a:t>
            </a:r>
            <a:r>
              <a:rPr lang="en-US" sz="1600" b="0" i="1" dirty="0"/>
              <a:t>OCB primary channel</a:t>
            </a:r>
            <a:r>
              <a:rPr lang="en-US" sz="1600" b="0" dirty="0"/>
              <a:t>), the channel sensing with PD and ED with NAV setting method shall be applied.</a:t>
            </a:r>
          </a:p>
          <a:p>
            <a:r>
              <a:rPr lang="en-US" sz="1600" b="0" dirty="0"/>
              <a:t>When the </a:t>
            </a:r>
            <a:r>
              <a:rPr lang="en-US" sz="1600" b="0" i="1" dirty="0"/>
              <a:t>OCB primary channel</a:t>
            </a:r>
            <a:r>
              <a:rPr lang="en-US" sz="1600" b="0" dirty="0"/>
              <a:t> is sensed as channel busy, the </a:t>
            </a:r>
            <a:r>
              <a:rPr lang="en-US" sz="1600" b="0" dirty="0" err="1"/>
              <a:t>backoff</a:t>
            </a:r>
            <a:r>
              <a:rPr lang="en-US" sz="1600" b="0" dirty="0"/>
              <a:t> procedure on the </a:t>
            </a:r>
            <a:r>
              <a:rPr lang="en-US" sz="1600" b="0" i="1" dirty="0"/>
              <a:t>OCB primary channel</a:t>
            </a:r>
            <a:r>
              <a:rPr lang="en-US" sz="1600" b="0" dirty="0"/>
              <a:t> shall be same as the </a:t>
            </a:r>
            <a:r>
              <a:rPr lang="en-US" sz="1600" b="0" dirty="0" err="1"/>
              <a:t>backoff</a:t>
            </a:r>
            <a:r>
              <a:rPr lang="en-US" sz="1600" b="0" dirty="0"/>
              <a:t> procedure of 10 MHz transmission</a:t>
            </a:r>
            <a:r>
              <a:rPr lang="en-US" sz="1600" b="0" dirty="0" smtClean="0"/>
              <a:t>.”</a:t>
            </a:r>
          </a:p>
          <a:p>
            <a:endParaRPr lang="en-US" dirty="0"/>
          </a:p>
          <a:p>
            <a:r>
              <a:rPr lang="en-US" dirty="0" smtClean="0"/>
              <a:t>Mover: </a:t>
            </a:r>
            <a:r>
              <a:rPr lang="en-US" dirty="0"/>
              <a:t>Hanseul Hong</a:t>
            </a:r>
            <a:endParaRPr lang="en-US" dirty="0" smtClean="0"/>
          </a:p>
          <a:p>
            <a:r>
              <a:rPr lang="en-US" altLang="zh-CN" dirty="0"/>
              <a:t>Second: Ronny Kim</a:t>
            </a:r>
          </a:p>
          <a:p>
            <a:r>
              <a:rPr lang="en-US" altLang="zh-CN" dirty="0"/>
              <a:t>Result: 12Y/0N/10A, PASSED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79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#71</a:t>
            </a:r>
            <a:br>
              <a:rPr lang="en-US" altLang="zh-CN" dirty="0" smtClean="0"/>
            </a:br>
            <a:r>
              <a:rPr lang="en-US" altLang="zh-CN" sz="2400" dirty="0" smtClean="0"/>
              <a:t>(DCN:11-19/1973r2 )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zh-CN" smtClean="0"/>
              <a:t>FRD&amp;SFD Motion #5</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buFont typeface="Arial" panose="020B0604020202020204" pitchFamily="34" charset="0"/>
              <a:buChar char="•"/>
              <a:defRPr/>
            </a:pPr>
            <a:r>
              <a:rPr lang="en-US" dirty="0"/>
              <a:t>“11bd amendment shall support </a:t>
            </a:r>
            <a:r>
              <a:rPr lang="en-US" dirty="0" smtClean="0"/>
              <a:t>LDPC” </a:t>
            </a:r>
            <a:endParaRPr lang="en-US" dirty="0"/>
          </a:p>
          <a:p>
            <a:pPr>
              <a:defRPr/>
            </a:pPr>
            <a:endParaRPr lang="en-US" dirty="0"/>
          </a:p>
          <a:p>
            <a:pPr>
              <a:defRPr/>
            </a:pPr>
            <a:r>
              <a:rPr lang="en-US" dirty="0"/>
              <a:t>Mover:	</a:t>
            </a:r>
            <a:r>
              <a:rPr lang="en-US" dirty="0" smtClean="0"/>
              <a:t>Prashant Sharma</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3796"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45BFDFE3-1647-4B82-979D-E9DE914DABD4}" type="slidenum">
              <a:rPr lang="en-GB" altLang="zh-CN" sz="1200" b="0" smtClean="0"/>
              <a:t>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350696" cy="4494213"/>
          </a:xfrm>
        </p:spPr>
        <p:txBody>
          <a:bodyPr/>
          <a:lstStyle/>
          <a:p>
            <a:r>
              <a:rPr lang="en-US" dirty="0"/>
              <a:t>Move to include the following text to </a:t>
            </a:r>
            <a:r>
              <a:rPr lang="en-US" dirty="0" smtClean="0"/>
              <a:t>section 3.2 of the  11bd </a:t>
            </a:r>
            <a:r>
              <a:rPr lang="en-US" dirty="0"/>
              <a:t>SFD </a:t>
            </a:r>
          </a:p>
          <a:p>
            <a:pPr latinLnBrk="1"/>
            <a:r>
              <a:rPr lang="en-US" sz="1800" dirty="0" smtClean="0"/>
              <a:t>“</a:t>
            </a:r>
            <a:r>
              <a:rPr lang="en-US" sz="1600" b="0" dirty="0"/>
              <a:t>When OCB secondary channel is sensed busy and the duration of channel busy is not known, after the channel state transitions from busy to idle, EIFS interval shall be used to detect if the channel remains idle before resuming the backoff procedure.</a:t>
            </a:r>
          </a:p>
          <a:p>
            <a:pPr latinLnBrk="1"/>
            <a:r>
              <a:rPr lang="en-US" sz="1600" b="0" dirty="0"/>
              <a:t>When OCB secondary channel is sensed busy and the duration of channel busy is known, after the channel state transitions from busy to idle, AIFS interval shall be used to detect if the channel remains idle before resuming the backoff procedure.</a:t>
            </a:r>
          </a:p>
          <a:p>
            <a:pPr latinLnBrk="1"/>
            <a:r>
              <a:rPr lang="en-US" sz="1600" b="0" dirty="0"/>
              <a:t>Note: STA is not required to decode the duration of channel busy on the OCB secondary channel</a:t>
            </a:r>
            <a:r>
              <a:rPr lang="en-US" sz="1600" b="0" dirty="0" smtClean="0"/>
              <a:t>.”</a:t>
            </a:r>
            <a:endParaRPr lang="en-US" dirty="0"/>
          </a:p>
          <a:p>
            <a:r>
              <a:rPr lang="en-US" sz="1800" dirty="0" smtClean="0"/>
              <a:t>Mover: </a:t>
            </a:r>
            <a:r>
              <a:rPr lang="en-US" sz="1800" dirty="0"/>
              <a:t>Hanseul Hong</a:t>
            </a:r>
            <a:endParaRPr lang="en-US" sz="1800" dirty="0" smtClean="0"/>
          </a:p>
          <a:p>
            <a:r>
              <a:rPr lang="en-US" altLang="zh-CN" sz="1800" dirty="0"/>
              <a:t>Second: Ronny Kim</a:t>
            </a:r>
          </a:p>
          <a:p>
            <a:r>
              <a:rPr lang="en-US" altLang="zh-CN" sz="1800" dirty="0"/>
              <a:t>Result:  </a:t>
            </a:r>
            <a:r>
              <a:rPr lang="en-US" altLang="zh-CN" sz="1800" dirty="0"/>
              <a:t>Approved by unanimous consent</a:t>
            </a:r>
          </a:p>
          <a:p>
            <a:endParaRPr lang="en-US" altLang="zh-CN" sz="1800" dirty="0"/>
          </a:p>
          <a:p>
            <a:r>
              <a:rPr lang="en-US" altLang="zh-CN" sz="1800" dirty="0" smtClean="0">
                <a:solidFill>
                  <a:srgbClr val="FF0000"/>
                </a:solidFill>
              </a:rPr>
              <a:t>Motion was amended, see the details in the minutes</a:t>
            </a:r>
            <a:endParaRPr lang="en-US" altLang="zh-CN" sz="1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80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#72</a:t>
            </a:r>
            <a:br>
              <a:rPr lang="en-US" altLang="zh-CN" dirty="0" smtClean="0"/>
            </a:br>
            <a:r>
              <a:rPr lang="en-US" altLang="zh-CN" sz="2400" dirty="0" smtClean="0"/>
              <a:t>(DCN:11-19/1973r2 )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3.2 of the  11bd </a:t>
            </a:r>
            <a:r>
              <a:rPr lang="en-US" dirty="0"/>
              <a:t>SFD </a:t>
            </a:r>
          </a:p>
          <a:p>
            <a:pPr latinLnBrk="1"/>
            <a:r>
              <a:rPr lang="en-US" sz="1800" dirty="0" smtClean="0"/>
              <a:t>“</a:t>
            </a:r>
            <a:r>
              <a:rPr lang="en-US" sz="1600" b="0" dirty="0"/>
              <a:t>The decision of whether the STA is allowed to use 10 MHz fallback mechanism, as specified in the baseline 802.11 specification, is indicated by the upper layer</a:t>
            </a:r>
            <a:r>
              <a:rPr lang="en-US" sz="1600" b="0" dirty="0" smtClean="0"/>
              <a:t>.”</a:t>
            </a:r>
          </a:p>
          <a:p>
            <a:endParaRPr lang="en-US" dirty="0"/>
          </a:p>
          <a:p>
            <a:r>
              <a:rPr lang="en-US" dirty="0" smtClean="0"/>
              <a:t>Mover: </a:t>
            </a:r>
            <a:r>
              <a:rPr lang="en-US" dirty="0"/>
              <a:t>Hanseul Hong</a:t>
            </a:r>
            <a:endParaRPr lang="en-US" dirty="0" smtClean="0"/>
          </a:p>
          <a:p>
            <a:r>
              <a:rPr lang="en-US" altLang="zh-CN" dirty="0"/>
              <a:t>Second: Ronny Kim</a:t>
            </a:r>
          </a:p>
          <a:p>
            <a:r>
              <a:rPr lang="en-US" altLang="zh-CN" dirty="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81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#73</a:t>
            </a:r>
            <a:br>
              <a:rPr lang="en-US" altLang="zh-CN" dirty="0" smtClean="0"/>
            </a:br>
            <a:r>
              <a:rPr lang="en-US" altLang="zh-CN" sz="2400" dirty="0" smtClean="0"/>
              <a:t>(DCN:11-19/1973r2 )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smtClean="0"/>
              <a:t>For </a:t>
            </a:r>
            <a:r>
              <a:rPr lang="en-US" sz="1600" dirty="0"/>
              <a:t>20 MHz operation, the minimum CCA sensitivity on the secondary 10 MHz channel shall be -85 </a:t>
            </a:r>
            <a:r>
              <a:rPr lang="en-US" sz="1600" dirty="0" err="1"/>
              <a:t>dBm</a:t>
            </a:r>
            <a:r>
              <a:rPr lang="en-US" sz="1600" dirty="0"/>
              <a:t> for NGV and legacy 802.11p PPDUs, and shall be -65 </a:t>
            </a:r>
            <a:r>
              <a:rPr lang="en-US" sz="1600" dirty="0" err="1"/>
              <a:t>dBm</a:t>
            </a:r>
            <a:r>
              <a:rPr lang="en-US" sz="1600" dirty="0"/>
              <a:t> for any </a:t>
            </a:r>
            <a:r>
              <a:rPr lang="en-US" sz="1600" dirty="0" smtClean="0"/>
              <a:t>  other signal.”</a:t>
            </a:r>
            <a:endParaRPr lang="en-US" sz="1600" b="0" dirty="0" smtClean="0"/>
          </a:p>
          <a:p>
            <a:endParaRPr lang="en-US" dirty="0"/>
          </a:p>
          <a:p>
            <a:r>
              <a:rPr lang="en-US" dirty="0" smtClean="0"/>
              <a:t>Mover: Rui Cao</a:t>
            </a:r>
          </a:p>
          <a:p>
            <a:r>
              <a:rPr lang="en-US" altLang="zh-CN" dirty="0"/>
              <a:t>Second: Dongguk Lim</a:t>
            </a:r>
          </a:p>
          <a:p>
            <a:r>
              <a:rPr lang="en-US" altLang="zh-CN" dirty="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82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#74</a:t>
            </a:r>
            <a:br>
              <a:rPr lang="en-US" altLang="zh-CN" dirty="0" smtClean="0"/>
            </a:br>
            <a:r>
              <a:rPr lang="en-US" altLang="zh-CN" sz="2400" dirty="0" smtClean="0"/>
              <a:t>(DCN:11-20/0046r4 )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a:t>LDPC is the only coding scheme for the data portion of 11bd </a:t>
            </a:r>
            <a:r>
              <a:rPr lang="en-US" sz="1600" dirty="0" smtClean="0"/>
              <a:t>PPDU.”</a:t>
            </a:r>
            <a:endParaRPr lang="en-US" sz="1600" b="0" dirty="0" smtClean="0"/>
          </a:p>
          <a:p>
            <a:endParaRPr lang="en-US" dirty="0"/>
          </a:p>
          <a:p>
            <a:r>
              <a:rPr lang="en-US" dirty="0" smtClean="0"/>
              <a:t>Mover: Rui Cao</a:t>
            </a:r>
          </a:p>
          <a:p>
            <a:r>
              <a:rPr lang="en-US" altLang="zh-CN" dirty="0"/>
              <a:t>Second: Dongguk Lim</a:t>
            </a:r>
          </a:p>
          <a:p>
            <a:r>
              <a:rPr lang="en-US" altLang="zh-CN" dirty="0"/>
              <a:t>Result:  7Y/2N/11A, PASSED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83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#75</a:t>
            </a:r>
            <a:br>
              <a:rPr lang="en-US" altLang="zh-CN" dirty="0" smtClean="0"/>
            </a:br>
            <a:r>
              <a:rPr lang="en-US" altLang="zh-CN" sz="2400" dirty="0" smtClean="0"/>
              <a:t>(DCN:11-20/0045r3 )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a:t>Only three </a:t>
            </a:r>
            <a:r>
              <a:rPr lang="en-US" sz="1600" dirty="0" err="1"/>
              <a:t>Midamble</a:t>
            </a:r>
            <a:r>
              <a:rPr lang="en-US" sz="1600" dirty="0"/>
              <a:t> periodicity are defined in 11bd. The fourth option is Reserved</a:t>
            </a:r>
            <a:r>
              <a:rPr lang="en-US" sz="1600" dirty="0" smtClean="0"/>
              <a:t>.”</a:t>
            </a:r>
            <a:endParaRPr lang="en-US" sz="1600" b="0" dirty="0" smtClean="0"/>
          </a:p>
          <a:p>
            <a:endParaRPr lang="en-US" dirty="0"/>
          </a:p>
          <a:p>
            <a:r>
              <a:rPr lang="en-US" dirty="0" smtClean="0"/>
              <a:t>Mover: Rui Cao</a:t>
            </a:r>
          </a:p>
          <a:p>
            <a:r>
              <a:rPr lang="en-US" altLang="zh-CN" dirty="0"/>
              <a:t>Second: Dongguk Lim</a:t>
            </a:r>
          </a:p>
          <a:p>
            <a:r>
              <a:rPr lang="en-US" altLang="zh-CN" dirty="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84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#76</a:t>
            </a:r>
            <a:br>
              <a:rPr lang="en-US" altLang="zh-CN" dirty="0" smtClean="0"/>
            </a:br>
            <a:r>
              <a:rPr lang="en-US" altLang="zh-CN" sz="2400" dirty="0" smtClean="0"/>
              <a:t>(DCN:11-20/0045r3 )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a:t>L-STF and L-LTF power boost and repeated NGV-LTF only apply to 11bd transmission using 10MHz bandwidth, one spatial stream and BPSK </a:t>
            </a:r>
            <a:r>
              <a:rPr lang="en-US" sz="1600" dirty="0" smtClean="0"/>
              <a:t>modulation.”</a:t>
            </a:r>
            <a:endParaRPr lang="en-US" sz="1600" b="0" dirty="0" smtClean="0"/>
          </a:p>
          <a:p>
            <a:endParaRPr lang="en-US" dirty="0"/>
          </a:p>
          <a:p>
            <a:r>
              <a:rPr lang="en-US" dirty="0" smtClean="0"/>
              <a:t>Mover: Rui Cao</a:t>
            </a:r>
          </a:p>
          <a:p>
            <a:r>
              <a:rPr lang="en-US" altLang="zh-CN" dirty="0"/>
              <a:t>Second: Dongguk Lim</a:t>
            </a:r>
          </a:p>
          <a:p>
            <a:r>
              <a:rPr lang="en-US" altLang="zh-CN" dirty="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85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#77</a:t>
            </a:r>
            <a:br>
              <a:rPr lang="en-US" altLang="zh-CN" dirty="0" smtClean="0"/>
            </a:br>
            <a:r>
              <a:rPr lang="en-US" altLang="zh-CN" sz="2400" dirty="0" smtClean="0"/>
              <a:t>(DCN:11-20/0045r3 )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a:t>NGV-LTF-1x only applies to 11bd transmissions with one spatial stream</a:t>
            </a:r>
            <a:r>
              <a:rPr lang="en-US" sz="1600" dirty="0" smtClean="0"/>
              <a:t>.”</a:t>
            </a:r>
            <a:endParaRPr lang="en-US" sz="1600" b="0" dirty="0" smtClean="0"/>
          </a:p>
          <a:p>
            <a:endParaRPr lang="en-US" dirty="0"/>
          </a:p>
          <a:p>
            <a:r>
              <a:rPr lang="en-US" dirty="0" smtClean="0"/>
              <a:t>Mover: Rui Cao</a:t>
            </a:r>
          </a:p>
          <a:p>
            <a:r>
              <a:rPr lang="en-US" altLang="zh-CN" dirty="0"/>
              <a:t>Second: Dongguk Lim</a:t>
            </a:r>
          </a:p>
          <a:p>
            <a:r>
              <a:rPr lang="en-US" altLang="zh-CN" dirty="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86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#78</a:t>
            </a:r>
            <a:br>
              <a:rPr lang="en-US" altLang="zh-CN" dirty="0" smtClean="0"/>
            </a:br>
            <a:r>
              <a:rPr lang="en-US" altLang="zh-CN" sz="2400" dirty="0" smtClean="0"/>
              <a:t>(DCN:11-20/0045r3 )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a:t>NGV SIG includes 2 PHY version bits and 2 Reserved </a:t>
            </a:r>
            <a:r>
              <a:rPr lang="en-US" sz="1600" dirty="0" smtClean="0"/>
              <a:t>bits.”</a:t>
            </a:r>
            <a:endParaRPr lang="en-US" sz="1600" b="0" dirty="0" smtClean="0"/>
          </a:p>
          <a:p>
            <a:endParaRPr lang="en-US" dirty="0"/>
          </a:p>
          <a:p>
            <a:r>
              <a:rPr lang="en-US" dirty="0" smtClean="0"/>
              <a:t>Mover: Rui Cao</a:t>
            </a:r>
          </a:p>
          <a:p>
            <a:r>
              <a:rPr lang="en-US" altLang="zh-CN" dirty="0"/>
              <a:t>Second: Dongguk Lim</a:t>
            </a:r>
          </a:p>
          <a:p>
            <a:r>
              <a:rPr lang="en-US" altLang="zh-CN" dirty="0"/>
              <a:t>Result: </a:t>
            </a:r>
            <a:r>
              <a:rPr lang="en-US" altLang="zh-CN" dirty="0"/>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87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#79</a:t>
            </a:r>
            <a:br>
              <a:rPr lang="en-US" altLang="zh-CN" dirty="0" smtClean="0"/>
            </a:br>
            <a:r>
              <a:rPr lang="en-US" altLang="zh-CN" sz="2400" dirty="0" smtClean="0"/>
              <a:t>(DCN:11-20/0044r2 )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29088"/>
            <a:ext cx="8568952" cy="5046325"/>
          </a:xfrm>
        </p:spPr>
        <p:txBody>
          <a:bodyPr/>
          <a:lstStyle/>
          <a:p>
            <a:r>
              <a:rPr lang="en-US" sz="2000" dirty="0"/>
              <a:t>Move to include the following text to </a:t>
            </a:r>
            <a:r>
              <a:rPr lang="en-US" sz="2000" dirty="0" smtClean="0"/>
              <a:t>section 3 of the 11bd </a:t>
            </a:r>
            <a:r>
              <a:rPr lang="en-US" sz="2000" dirty="0"/>
              <a:t>SFD </a:t>
            </a:r>
          </a:p>
          <a:p>
            <a:pPr latinLnBrk="1"/>
            <a:r>
              <a:rPr lang="en-US" sz="1800" dirty="0" smtClean="0"/>
              <a:t>“</a:t>
            </a:r>
            <a:r>
              <a:rPr lang="en-US" sz="1600" dirty="0" smtClean="0"/>
              <a:t>The </a:t>
            </a:r>
            <a:r>
              <a:rPr lang="en-US" sz="1600" dirty="0"/>
              <a:t>24-bit NGV SIG content table is defined as below</a:t>
            </a:r>
            <a:r>
              <a:rPr lang="en-US" sz="1600" dirty="0" smtClean="0"/>
              <a:t>.”</a:t>
            </a:r>
          </a:p>
          <a:p>
            <a:pPr latinLnBrk="1"/>
            <a:endParaRPr lang="en-US" sz="1600" dirty="0" smtClean="0"/>
          </a:p>
          <a:p>
            <a:pPr latinLnBrk="1"/>
            <a:endParaRPr lang="en-US" sz="1600" b="0" dirty="0"/>
          </a:p>
          <a:p>
            <a:pPr latinLnBrk="1"/>
            <a:endParaRPr lang="en-US" sz="1600" b="0" dirty="0" smtClean="0"/>
          </a:p>
          <a:p>
            <a:endParaRPr lang="en-US" dirty="0" smtClean="0"/>
          </a:p>
          <a:p>
            <a:endParaRPr lang="en-US" dirty="0"/>
          </a:p>
          <a:p>
            <a:endParaRPr lang="en-US" dirty="0" smtClean="0"/>
          </a:p>
          <a:p>
            <a:endParaRPr lang="en-US" dirty="0"/>
          </a:p>
          <a:p>
            <a:endParaRPr lang="en-US" dirty="0"/>
          </a:p>
          <a:p>
            <a:r>
              <a:rPr lang="en-US" sz="2000" dirty="0" smtClean="0"/>
              <a:t>Mover: Rui Cao</a:t>
            </a:r>
          </a:p>
          <a:p>
            <a:r>
              <a:rPr lang="en-US" altLang="zh-CN" sz="2000" dirty="0"/>
              <a:t>Second: Dongguk Lim</a:t>
            </a:r>
          </a:p>
          <a:p>
            <a:r>
              <a:rPr lang="en-US" altLang="zh-CN" sz="2000" dirty="0"/>
              <a:t>Result: </a:t>
            </a:r>
            <a:r>
              <a:rPr lang="en-US" altLang="zh-CN" sz="2000" dirty="0"/>
              <a:t>Approved by unanimous consent</a:t>
            </a:r>
            <a:endParaRPr lang="en-US" altLang="zh-CN"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88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454818"/>
            <a:ext cx="7770813" cy="1065213"/>
          </a:xfrm>
        </p:spPr>
        <p:txBody>
          <a:bodyPr/>
          <a:lstStyle/>
          <a:p>
            <a:r>
              <a:rPr lang="en-US" altLang="zh-CN" dirty="0" smtClean="0"/>
              <a:t>FRD&amp;SFD Motion #80</a:t>
            </a:r>
            <a:br>
              <a:rPr lang="en-US" altLang="zh-CN" dirty="0" smtClean="0"/>
            </a:br>
            <a:r>
              <a:rPr lang="en-US" altLang="zh-CN" sz="2400" dirty="0" smtClean="0"/>
              <a:t>(DCN:11-20/0044r2 )</a:t>
            </a:r>
          </a:p>
        </p:txBody>
      </p:sp>
      <p:graphicFrame>
        <p:nvGraphicFramePr>
          <p:cNvPr id="2" name="Table 1"/>
          <p:cNvGraphicFramePr>
            <a:graphicFrameLocks noGrp="1"/>
          </p:cNvGraphicFramePr>
          <p:nvPr/>
        </p:nvGraphicFramePr>
        <p:xfrm>
          <a:off x="179512" y="2204864"/>
          <a:ext cx="8603580" cy="3193419"/>
        </p:xfrm>
        <a:graphic>
          <a:graphicData uri="http://schemas.openxmlformats.org/drawingml/2006/table">
            <a:tbl>
              <a:tblPr firstRow="1" firstCol="1" bandRow="1">
                <a:tableStyleId>{5940675A-B579-460E-94D1-54222C63F5DA}</a:tableStyleId>
              </a:tblPr>
              <a:tblGrid>
                <a:gridCol w="720079"/>
                <a:gridCol w="1440160"/>
                <a:gridCol w="1709702"/>
                <a:gridCol w="4733639"/>
              </a:tblGrid>
              <a:tr h="216024">
                <a:tc>
                  <a:txBody>
                    <a:bodyPr/>
                    <a:lstStyle/>
                    <a:p>
                      <a:pPr marL="0" marR="0">
                        <a:spcBef>
                          <a:spcPts val="0"/>
                        </a:spcBef>
                        <a:spcAft>
                          <a:spcPts val="0"/>
                        </a:spcAft>
                      </a:pPr>
                      <a:r>
                        <a:rPr lang="en-US" sz="1100" b="1" dirty="0">
                          <a:effectLst/>
                        </a:rPr>
                        <a:t>Bit</a:t>
                      </a:r>
                      <a:endParaRPr lang="en-US" sz="1100" b="1" dirty="0">
                        <a:effectLst/>
                        <a:latin typeface="Calibri" panose="020F0502020204030204" charset="0"/>
                        <a:ea typeface="Calibri" panose="020F0502020204030204" charset="0"/>
                      </a:endParaRPr>
                    </a:p>
                  </a:txBody>
                  <a:tcPr anchor="ctr"/>
                </a:tc>
                <a:tc>
                  <a:txBody>
                    <a:bodyPr/>
                    <a:lstStyle/>
                    <a:p>
                      <a:pPr marL="0" marR="0">
                        <a:spcBef>
                          <a:spcPts val="0"/>
                        </a:spcBef>
                        <a:spcAft>
                          <a:spcPts val="0"/>
                        </a:spcAft>
                      </a:pPr>
                      <a:r>
                        <a:rPr lang="en-US" sz="1100" b="1" dirty="0">
                          <a:effectLst/>
                        </a:rPr>
                        <a:t>Field</a:t>
                      </a:r>
                      <a:endParaRPr lang="en-US" sz="1100" b="1" dirty="0">
                        <a:effectLst/>
                        <a:latin typeface="Calibri" panose="020F0502020204030204" charset="0"/>
                        <a:ea typeface="Calibri" panose="020F0502020204030204" charset="0"/>
                      </a:endParaRPr>
                    </a:p>
                  </a:txBody>
                  <a:tcPr anchor="ctr"/>
                </a:tc>
                <a:tc>
                  <a:txBody>
                    <a:bodyPr/>
                    <a:lstStyle/>
                    <a:p>
                      <a:pPr marL="0" marR="0">
                        <a:spcBef>
                          <a:spcPts val="0"/>
                        </a:spcBef>
                        <a:spcAft>
                          <a:spcPts val="0"/>
                        </a:spcAft>
                      </a:pPr>
                      <a:r>
                        <a:rPr lang="en-US" sz="1100" b="1" dirty="0">
                          <a:effectLst/>
                        </a:rPr>
                        <a:t>Number of bits</a:t>
                      </a:r>
                      <a:endParaRPr lang="en-US" sz="1100" b="1" dirty="0">
                        <a:effectLst/>
                        <a:latin typeface="Calibri" panose="020F0502020204030204" charset="0"/>
                        <a:ea typeface="Calibri" panose="020F0502020204030204" charset="0"/>
                      </a:endParaRPr>
                    </a:p>
                  </a:txBody>
                  <a:tcPr anchor="ctr"/>
                </a:tc>
                <a:tc>
                  <a:txBody>
                    <a:bodyPr/>
                    <a:lstStyle/>
                    <a:p>
                      <a:pPr marL="0" marR="0">
                        <a:spcBef>
                          <a:spcPts val="0"/>
                        </a:spcBef>
                        <a:spcAft>
                          <a:spcPts val="0"/>
                        </a:spcAft>
                      </a:pPr>
                      <a:r>
                        <a:rPr lang="en-US" sz="1100" b="1" dirty="0">
                          <a:effectLst/>
                        </a:rPr>
                        <a:t>Description</a:t>
                      </a:r>
                      <a:endParaRPr lang="en-US" sz="1100" b="1" dirty="0">
                        <a:effectLst/>
                        <a:latin typeface="Calibri" panose="020F0502020204030204" charset="0"/>
                        <a:ea typeface="Calibri" panose="020F0502020204030204" charset="0"/>
                      </a:endParaRPr>
                    </a:p>
                  </a:txBody>
                  <a:tcPr anchor="ctr"/>
                </a:tc>
              </a:tr>
              <a:tr h="266993">
                <a:tc>
                  <a:txBody>
                    <a:bodyPr/>
                    <a:lstStyle/>
                    <a:p>
                      <a:pPr marL="0" marR="0">
                        <a:spcBef>
                          <a:spcPts val="0"/>
                        </a:spcBef>
                        <a:spcAft>
                          <a:spcPts val="0"/>
                        </a:spcAft>
                      </a:pPr>
                      <a:r>
                        <a:rPr lang="en-US" sz="1100">
                          <a:effectLst/>
                        </a:rPr>
                        <a:t>B0-B1</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PHY version </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2</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Set 0 for 11bd, other three options are reserved for future generations.</a:t>
                      </a:r>
                      <a:endParaRPr lang="en-US" sz="1100">
                        <a:effectLst/>
                        <a:latin typeface="Calibri" panose="020F0502020204030204" charset="0"/>
                        <a:ea typeface="Calibri" panose="020F0502020204030204" charset="0"/>
                      </a:endParaRPr>
                    </a:p>
                  </a:txBody>
                  <a:tcPr/>
                </a:tc>
              </a:tr>
              <a:tr h="266993">
                <a:tc>
                  <a:txBody>
                    <a:bodyPr/>
                    <a:lstStyle/>
                    <a:p>
                      <a:pPr marL="0" marR="0">
                        <a:spcBef>
                          <a:spcPts val="0"/>
                        </a:spcBef>
                        <a:spcAft>
                          <a:spcPts val="0"/>
                        </a:spcAft>
                      </a:pPr>
                      <a:r>
                        <a:rPr lang="en-US" sz="1100">
                          <a:effectLst/>
                        </a:rPr>
                        <a:t>B2</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Bandwidth</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1</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Set 0 for 10MHz, set 1 for 20MHz.</a:t>
                      </a:r>
                      <a:endParaRPr lang="en-US" sz="1100">
                        <a:effectLst/>
                        <a:latin typeface="Calibri" panose="020F0502020204030204" charset="0"/>
                        <a:ea typeface="Calibri" panose="020F0502020204030204" charset="0"/>
                      </a:endParaRPr>
                    </a:p>
                  </a:txBody>
                  <a:tcPr/>
                </a:tc>
              </a:tr>
              <a:tr h="266993">
                <a:tc>
                  <a:txBody>
                    <a:bodyPr/>
                    <a:lstStyle/>
                    <a:p>
                      <a:pPr marL="0" marR="0">
                        <a:spcBef>
                          <a:spcPts val="0"/>
                        </a:spcBef>
                        <a:spcAft>
                          <a:spcPts val="0"/>
                        </a:spcAft>
                      </a:pPr>
                      <a:r>
                        <a:rPr lang="en-US" sz="1100">
                          <a:effectLst/>
                        </a:rPr>
                        <a:t>B3-B6</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MCS</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4</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MCS table</a:t>
                      </a:r>
                      <a:endParaRPr lang="en-US" sz="1100">
                        <a:effectLst/>
                        <a:latin typeface="Calibri" panose="020F0502020204030204" charset="0"/>
                        <a:ea typeface="Calibri" panose="020F0502020204030204" charset="0"/>
                      </a:endParaRPr>
                    </a:p>
                  </a:txBody>
                  <a:tcPr/>
                </a:tc>
              </a:tr>
              <a:tr h="266993">
                <a:tc>
                  <a:txBody>
                    <a:bodyPr/>
                    <a:lstStyle/>
                    <a:p>
                      <a:pPr marL="0" marR="0">
                        <a:spcBef>
                          <a:spcPts val="0"/>
                        </a:spcBef>
                        <a:spcAft>
                          <a:spcPts val="0"/>
                        </a:spcAft>
                      </a:pPr>
                      <a:r>
                        <a:rPr lang="en-US" sz="1100">
                          <a:effectLst/>
                        </a:rPr>
                        <a:t>B7</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Nss</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1</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Set 0 for 1 </a:t>
                      </a:r>
                      <a:r>
                        <a:rPr lang="en-US" sz="1100" dirty="0" err="1">
                          <a:effectLst/>
                        </a:rPr>
                        <a:t>ss</a:t>
                      </a:r>
                      <a:r>
                        <a:rPr lang="en-US" sz="1100" dirty="0">
                          <a:effectLst/>
                        </a:rPr>
                        <a:t>, and set 1 for 2ss.</a:t>
                      </a:r>
                      <a:endParaRPr lang="en-US" sz="1100" dirty="0">
                        <a:effectLst/>
                        <a:latin typeface="Calibri" panose="020F0502020204030204" charset="0"/>
                        <a:ea typeface="Calibri" panose="020F0502020204030204" charset="0"/>
                      </a:endParaRPr>
                    </a:p>
                  </a:txBody>
                  <a:tcPr/>
                </a:tc>
              </a:tr>
              <a:tr h="305514">
                <a:tc>
                  <a:txBody>
                    <a:bodyPr/>
                    <a:lstStyle/>
                    <a:p>
                      <a:pPr marL="0" marR="0">
                        <a:spcBef>
                          <a:spcPts val="0"/>
                        </a:spcBef>
                        <a:spcAft>
                          <a:spcPts val="0"/>
                        </a:spcAft>
                      </a:pPr>
                      <a:r>
                        <a:rPr lang="en-US" sz="1100" dirty="0">
                          <a:effectLst/>
                        </a:rPr>
                        <a:t>B8-B9</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err="1">
                          <a:effectLst/>
                        </a:rPr>
                        <a:t>Midamble</a:t>
                      </a:r>
                      <a:r>
                        <a:rPr lang="en-US" sz="1100" dirty="0">
                          <a:effectLst/>
                        </a:rPr>
                        <a:t> Periodicity</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2</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Set 0 for 4 symbols, set 1 for 8 symbols, set 2 for 16 symbol. Value 3 is reserved. </a:t>
                      </a:r>
                      <a:endParaRPr lang="en-US" sz="1100" dirty="0">
                        <a:effectLst/>
                        <a:latin typeface="Calibri" panose="020F0502020204030204" charset="0"/>
                        <a:ea typeface="Calibri" panose="020F0502020204030204" charset="0"/>
                      </a:endParaRPr>
                    </a:p>
                  </a:txBody>
                  <a:tcPr/>
                </a:tc>
              </a:tr>
              <a:tr h="266993">
                <a:tc>
                  <a:txBody>
                    <a:bodyPr/>
                    <a:lstStyle/>
                    <a:p>
                      <a:pPr marL="0" marR="0">
                        <a:spcBef>
                          <a:spcPts val="0"/>
                        </a:spcBef>
                        <a:spcAft>
                          <a:spcPts val="0"/>
                        </a:spcAft>
                      </a:pPr>
                      <a:r>
                        <a:rPr lang="en-US" sz="1100">
                          <a:effectLst/>
                        </a:rPr>
                        <a:t>B10</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LTF format</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1</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Set 0 for uncompressed LTF; set 1 for compressed LTF.</a:t>
                      </a:r>
                      <a:endParaRPr lang="en-US" sz="1100" dirty="0">
                        <a:effectLst/>
                        <a:latin typeface="Calibri" panose="020F0502020204030204" charset="0"/>
                        <a:ea typeface="Calibri" panose="020F0502020204030204" charset="0"/>
                      </a:endParaRPr>
                    </a:p>
                  </a:txBody>
                  <a:tcPr/>
                </a:tc>
              </a:tr>
              <a:tr h="439753">
                <a:tc>
                  <a:txBody>
                    <a:bodyPr/>
                    <a:lstStyle/>
                    <a:p>
                      <a:pPr marL="0" marR="0">
                        <a:spcBef>
                          <a:spcPts val="0"/>
                        </a:spcBef>
                        <a:spcAft>
                          <a:spcPts val="0"/>
                        </a:spcAft>
                      </a:pPr>
                      <a:r>
                        <a:rPr lang="en-US" sz="1100" dirty="0">
                          <a:effectLst/>
                        </a:rPr>
                        <a:t>B11</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LDPC Extra OFDM Symbol</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1</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Set to 1 if the LDPC PPDU encoding process results in an extra OFDM symbol as described in 21.3.10.5.4 (LDPC coding). Set to 0 otherwise.</a:t>
                      </a:r>
                      <a:endParaRPr lang="en-US" sz="1100" dirty="0">
                        <a:effectLst/>
                        <a:latin typeface="Calibri" panose="020F0502020204030204" charset="0"/>
                        <a:ea typeface="Calibri" panose="020F0502020204030204" charset="0"/>
                      </a:endParaRPr>
                    </a:p>
                  </a:txBody>
                  <a:tcPr/>
                </a:tc>
              </a:tr>
              <a:tr h="301366">
                <a:tc>
                  <a:txBody>
                    <a:bodyPr/>
                    <a:lstStyle/>
                    <a:p>
                      <a:pPr marL="0" marR="0">
                        <a:spcBef>
                          <a:spcPts val="0"/>
                        </a:spcBef>
                        <a:spcAft>
                          <a:spcPts val="0"/>
                        </a:spcAft>
                      </a:pPr>
                      <a:r>
                        <a:rPr lang="en-US" sz="1100" dirty="0">
                          <a:effectLst/>
                        </a:rPr>
                        <a:t>B12-B13</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Reserved</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2</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Reserved and set to 1.</a:t>
                      </a:r>
                      <a:endParaRPr lang="en-US" sz="1100" dirty="0">
                        <a:effectLst/>
                        <a:latin typeface="Calibri" panose="020F0502020204030204" charset="0"/>
                        <a:ea typeface="Calibri" panose="020F0502020204030204" charset="0"/>
                      </a:endParaRPr>
                    </a:p>
                  </a:txBody>
                  <a:tcPr/>
                </a:tc>
              </a:tr>
              <a:tr h="293661">
                <a:tc>
                  <a:txBody>
                    <a:bodyPr/>
                    <a:lstStyle/>
                    <a:p>
                      <a:pPr marL="0" marR="0">
                        <a:spcBef>
                          <a:spcPts val="0"/>
                        </a:spcBef>
                        <a:spcAft>
                          <a:spcPts val="0"/>
                        </a:spcAft>
                      </a:pPr>
                      <a:r>
                        <a:rPr lang="en-US" sz="1100" dirty="0">
                          <a:effectLst/>
                        </a:rPr>
                        <a:t>B14-B17</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CRC</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4</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CRC calculated as in 19.3.9.4.4 (CRC calculation for HTSIG).</a:t>
                      </a:r>
                      <a:endParaRPr lang="en-US" sz="1100" dirty="0">
                        <a:effectLst/>
                        <a:latin typeface="Calibri" panose="020F0502020204030204" charset="0"/>
                        <a:ea typeface="Calibri" panose="020F0502020204030204" charset="0"/>
                      </a:endParaRPr>
                    </a:p>
                  </a:txBody>
                  <a:tcPr/>
                </a:tc>
              </a:tr>
              <a:tr h="210395">
                <a:tc>
                  <a:txBody>
                    <a:bodyPr/>
                    <a:lstStyle/>
                    <a:p>
                      <a:pPr marL="0" marR="0">
                        <a:spcBef>
                          <a:spcPts val="0"/>
                        </a:spcBef>
                        <a:spcAft>
                          <a:spcPts val="0"/>
                        </a:spcAft>
                      </a:pPr>
                      <a:r>
                        <a:rPr lang="en-US" sz="1100" dirty="0">
                          <a:effectLst/>
                        </a:rPr>
                        <a:t>B18-B23</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Tail</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6</a:t>
                      </a:r>
                      <a:endParaRPr lang="en-US" sz="1100" dirty="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Used to terminate the trellis of the convolutional decoder. Set to 0.</a:t>
                      </a:r>
                      <a:endParaRPr lang="en-US" sz="1100" dirty="0">
                        <a:effectLst/>
                        <a:latin typeface="Calibri" panose="020F0502020204030204" charset="0"/>
                        <a:ea typeface="Calibri" panose="020F0502020204030204" charset="0"/>
                      </a:endParaRPr>
                    </a:p>
                  </a:txBody>
                  <a:tcPr/>
                </a:tc>
              </a:tr>
            </a:tbl>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79276"/>
            <a:ext cx="8568952" cy="4774605"/>
          </a:xfrm>
        </p:spPr>
        <p:txBody>
          <a:bodyPr/>
          <a:lstStyle/>
          <a:p>
            <a:r>
              <a:rPr lang="en-US" sz="2000" dirty="0"/>
              <a:t>Move to include the following text to </a:t>
            </a:r>
            <a:r>
              <a:rPr lang="en-US" sz="2000" dirty="0" smtClean="0"/>
              <a:t>section 3 of the 11bd </a:t>
            </a:r>
            <a:r>
              <a:rPr lang="en-US" sz="2000" dirty="0"/>
              <a:t>SFD </a:t>
            </a:r>
          </a:p>
          <a:p>
            <a:pPr latinLnBrk="1"/>
            <a:r>
              <a:rPr lang="en-US" sz="1800" dirty="0" smtClean="0"/>
              <a:t>“</a:t>
            </a:r>
            <a:r>
              <a:rPr lang="en-US" sz="1600" dirty="0"/>
              <a:t>11bd defines the following MCS </a:t>
            </a:r>
            <a:r>
              <a:rPr lang="en-US" sz="1600" dirty="0" smtClean="0"/>
              <a:t>table.”</a:t>
            </a:r>
          </a:p>
          <a:p>
            <a:pPr latinLnBrk="1"/>
            <a:endParaRPr lang="en-US" sz="1600" dirty="0" smtClean="0"/>
          </a:p>
          <a:p>
            <a:pPr latinLnBrk="1"/>
            <a:endParaRPr lang="en-US" sz="1600" b="0" dirty="0"/>
          </a:p>
          <a:p>
            <a:pPr latinLnBrk="1"/>
            <a:endParaRPr lang="en-US" sz="1600" b="0" dirty="0" smtClean="0"/>
          </a:p>
          <a:p>
            <a:endParaRPr lang="en-US" dirty="0" smtClean="0"/>
          </a:p>
          <a:p>
            <a:endParaRPr lang="en-US" dirty="0"/>
          </a:p>
          <a:p>
            <a:endParaRPr lang="en-US" dirty="0" smtClean="0"/>
          </a:p>
          <a:p>
            <a:endParaRPr lang="en-US" dirty="0"/>
          </a:p>
          <a:p>
            <a:r>
              <a:rPr lang="en-US" sz="2000" dirty="0" smtClean="0"/>
              <a:t>Mover: Rui Cao</a:t>
            </a:r>
          </a:p>
          <a:p>
            <a:r>
              <a:rPr lang="en-US" altLang="zh-CN" sz="2000" dirty="0"/>
              <a:t>Second: Dongguk Lim</a:t>
            </a:r>
          </a:p>
          <a:p>
            <a:r>
              <a:rPr lang="en-US" altLang="zh-CN" sz="2000" dirty="0"/>
              <a:t>Result: </a:t>
            </a:r>
            <a:r>
              <a:rPr lang="en-US" altLang="zh-CN" sz="2000" dirty="0"/>
              <a:t>Approved by unanimous consent</a:t>
            </a:r>
            <a:endParaRPr lang="en-US" altLang="zh-CN"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89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63587"/>
            <a:ext cx="7770813" cy="1065213"/>
          </a:xfrm>
        </p:spPr>
        <p:txBody>
          <a:bodyPr/>
          <a:lstStyle/>
          <a:p>
            <a:r>
              <a:rPr lang="en-US" altLang="zh-CN" dirty="0" smtClean="0"/>
              <a:t>FRD&amp;SFD Motion #81</a:t>
            </a:r>
            <a:br>
              <a:rPr lang="en-US" altLang="zh-CN" dirty="0" smtClean="0"/>
            </a:br>
            <a:r>
              <a:rPr lang="en-US" altLang="zh-CN" sz="2400" dirty="0" smtClean="0"/>
              <a:t>(DCN:11-20/0044r2 )</a:t>
            </a:r>
          </a:p>
        </p:txBody>
      </p:sp>
      <p:graphicFrame>
        <p:nvGraphicFramePr>
          <p:cNvPr id="8" name="Table 7"/>
          <p:cNvGraphicFramePr>
            <a:graphicFrameLocks noGrp="1"/>
          </p:cNvGraphicFramePr>
          <p:nvPr/>
        </p:nvGraphicFramePr>
        <p:xfrm>
          <a:off x="4389462" y="2264256"/>
          <a:ext cx="2990850" cy="3108960"/>
        </p:xfrm>
        <a:graphic>
          <a:graphicData uri="http://schemas.openxmlformats.org/drawingml/2006/table">
            <a:tbl>
              <a:tblPr firstRow="1" firstCol="1" bandRow="1">
                <a:tableStyleId>{5940675A-B579-460E-94D1-54222C63F5DA}</a:tableStyleId>
              </a:tblPr>
              <a:tblGrid>
                <a:gridCol w="876300"/>
                <a:gridCol w="1200150"/>
                <a:gridCol w="914400"/>
              </a:tblGrid>
              <a:tr h="176530">
                <a:tc>
                  <a:txBody>
                    <a:bodyPr/>
                    <a:lstStyle/>
                    <a:p>
                      <a:pPr marL="0" marR="0">
                        <a:spcBef>
                          <a:spcPts val="0"/>
                        </a:spcBef>
                        <a:spcAft>
                          <a:spcPts val="0"/>
                        </a:spcAft>
                      </a:pPr>
                      <a:r>
                        <a:rPr lang="en-US" sz="1100">
                          <a:effectLst/>
                        </a:rPr>
                        <a:t>MCS index</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Modulation</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Code rate</a:t>
                      </a:r>
                      <a:endParaRPr lang="en-US" sz="1100">
                        <a:effectLst/>
                        <a:latin typeface="Calibri" panose="020F0502020204030204" charset="0"/>
                        <a:ea typeface="Calibri" panose="020F0502020204030204" charset="0"/>
                      </a:endParaRPr>
                    </a:p>
                  </a:txBody>
                  <a:tcPr/>
                </a:tc>
              </a:tr>
              <a:tr h="193675">
                <a:tc>
                  <a:txBody>
                    <a:bodyPr/>
                    <a:lstStyle/>
                    <a:p>
                      <a:pPr marL="0" marR="0">
                        <a:spcBef>
                          <a:spcPts val="0"/>
                        </a:spcBef>
                        <a:spcAft>
                          <a:spcPts val="0"/>
                        </a:spcAft>
                      </a:pPr>
                      <a:r>
                        <a:rPr lang="en-US" sz="1100">
                          <a:effectLst/>
                        </a:rPr>
                        <a:t>0</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BPSK</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½</a:t>
                      </a:r>
                      <a:endParaRPr lang="en-US" sz="1100">
                        <a:effectLst/>
                        <a:latin typeface="Calibri" panose="020F0502020204030204" charset="0"/>
                        <a:ea typeface="Calibri" panose="020F0502020204030204" charset="0"/>
                      </a:endParaRPr>
                    </a:p>
                  </a:txBody>
                  <a:tcPr/>
                </a:tc>
              </a:tr>
              <a:tr h="0">
                <a:tc>
                  <a:txBody>
                    <a:bodyPr/>
                    <a:lstStyle/>
                    <a:p>
                      <a:pPr marL="0" marR="0">
                        <a:spcBef>
                          <a:spcPts val="0"/>
                        </a:spcBef>
                        <a:spcAft>
                          <a:spcPts val="0"/>
                        </a:spcAft>
                      </a:pPr>
                      <a:r>
                        <a:rPr lang="en-US" sz="1100">
                          <a:effectLst/>
                        </a:rPr>
                        <a:t>1</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QPSK</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½</a:t>
                      </a:r>
                      <a:endParaRPr lang="en-US" sz="1100">
                        <a:effectLst/>
                        <a:latin typeface="Calibri" panose="020F0502020204030204" charset="0"/>
                        <a:ea typeface="Calibri" panose="020F0502020204030204" charset="0"/>
                      </a:endParaRPr>
                    </a:p>
                  </a:txBody>
                  <a:tcPr/>
                </a:tc>
              </a:tr>
              <a:tr h="0">
                <a:tc>
                  <a:txBody>
                    <a:bodyPr/>
                    <a:lstStyle/>
                    <a:p>
                      <a:pPr marL="0" marR="0">
                        <a:spcBef>
                          <a:spcPts val="0"/>
                        </a:spcBef>
                        <a:spcAft>
                          <a:spcPts val="0"/>
                        </a:spcAft>
                      </a:pPr>
                      <a:r>
                        <a:rPr lang="en-US" sz="1100">
                          <a:effectLst/>
                        </a:rPr>
                        <a:t>2</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QPSK</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¾</a:t>
                      </a:r>
                      <a:endParaRPr lang="en-US" sz="1100">
                        <a:effectLst/>
                        <a:latin typeface="Calibri" panose="020F0502020204030204" charset="0"/>
                        <a:ea typeface="Calibri" panose="020F0502020204030204" charset="0"/>
                      </a:endParaRPr>
                    </a:p>
                  </a:txBody>
                  <a:tcPr/>
                </a:tc>
              </a:tr>
              <a:tr h="0">
                <a:tc>
                  <a:txBody>
                    <a:bodyPr/>
                    <a:lstStyle/>
                    <a:p>
                      <a:pPr marL="0" marR="0">
                        <a:spcBef>
                          <a:spcPts val="0"/>
                        </a:spcBef>
                        <a:spcAft>
                          <a:spcPts val="0"/>
                        </a:spcAft>
                      </a:pPr>
                      <a:r>
                        <a:rPr lang="en-US" sz="1100">
                          <a:effectLst/>
                        </a:rPr>
                        <a:t>3</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16QAM</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½</a:t>
                      </a:r>
                      <a:endParaRPr lang="en-US" sz="1100">
                        <a:effectLst/>
                        <a:latin typeface="Calibri" panose="020F0502020204030204" charset="0"/>
                        <a:ea typeface="Calibri" panose="020F0502020204030204" charset="0"/>
                      </a:endParaRPr>
                    </a:p>
                  </a:txBody>
                  <a:tcPr/>
                </a:tc>
              </a:tr>
              <a:tr h="0">
                <a:tc>
                  <a:txBody>
                    <a:bodyPr/>
                    <a:lstStyle/>
                    <a:p>
                      <a:pPr marL="0" marR="0">
                        <a:spcBef>
                          <a:spcPts val="0"/>
                        </a:spcBef>
                        <a:spcAft>
                          <a:spcPts val="0"/>
                        </a:spcAft>
                      </a:pPr>
                      <a:r>
                        <a:rPr lang="en-US" sz="1100">
                          <a:effectLst/>
                        </a:rPr>
                        <a:t>4</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16QAM</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¾</a:t>
                      </a:r>
                      <a:endParaRPr lang="en-US" sz="1100">
                        <a:effectLst/>
                        <a:latin typeface="Calibri" panose="020F0502020204030204" charset="0"/>
                        <a:ea typeface="Calibri" panose="020F0502020204030204" charset="0"/>
                      </a:endParaRPr>
                    </a:p>
                  </a:txBody>
                  <a:tcPr/>
                </a:tc>
              </a:tr>
              <a:tr h="0">
                <a:tc>
                  <a:txBody>
                    <a:bodyPr/>
                    <a:lstStyle/>
                    <a:p>
                      <a:pPr marL="0" marR="0">
                        <a:spcBef>
                          <a:spcPts val="0"/>
                        </a:spcBef>
                        <a:spcAft>
                          <a:spcPts val="0"/>
                        </a:spcAft>
                      </a:pPr>
                      <a:r>
                        <a:rPr lang="en-US" sz="1100">
                          <a:effectLst/>
                        </a:rPr>
                        <a:t>5</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64QAM</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2/3</a:t>
                      </a:r>
                      <a:endParaRPr lang="en-US" sz="1100">
                        <a:effectLst/>
                        <a:latin typeface="Calibri" panose="020F0502020204030204" charset="0"/>
                        <a:ea typeface="Calibri" panose="020F0502020204030204" charset="0"/>
                      </a:endParaRPr>
                    </a:p>
                  </a:txBody>
                  <a:tcPr/>
                </a:tc>
              </a:tr>
              <a:tr h="0">
                <a:tc>
                  <a:txBody>
                    <a:bodyPr/>
                    <a:lstStyle/>
                    <a:p>
                      <a:pPr marL="0" marR="0">
                        <a:spcBef>
                          <a:spcPts val="0"/>
                        </a:spcBef>
                        <a:spcAft>
                          <a:spcPts val="0"/>
                        </a:spcAft>
                      </a:pPr>
                      <a:r>
                        <a:rPr lang="en-US" sz="1100">
                          <a:effectLst/>
                        </a:rPr>
                        <a:t>6</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64QAM</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¾</a:t>
                      </a:r>
                      <a:endParaRPr lang="en-US" sz="1100">
                        <a:effectLst/>
                        <a:latin typeface="Calibri" panose="020F0502020204030204" charset="0"/>
                        <a:ea typeface="Calibri" panose="020F0502020204030204" charset="0"/>
                      </a:endParaRPr>
                    </a:p>
                  </a:txBody>
                  <a:tcPr/>
                </a:tc>
              </a:tr>
              <a:tr h="0">
                <a:tc>
                  <a:txBody>
                    <a:bodyPr/>
                    <a:lstStyle/>
                    <a:p>
                      <a:pPr marL="0" marR="0">
                        <a:spcBef>
                          <a:spcPts val="0"/>
                        </a:spcBef>
                        <a:spcAft>
                          <a:spcPts val="0"/>
                        </a:spcAft>
                      </a:pPr>
                      <a:r>
                        <a:rPr lang="en-US" sz="1100">
                          <a:effectLst/>
                        </a:rPr>
                        <a:t>7</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64QAM</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5/6</a:t>
                      </a:r>
                      <a:endParaRPr lang="en-US" sz="1100">
                        <a:effectLst/>
                        <a:latin typeface="Calibri" panose="020F0502020204030204" charset="0"/>
                        <a:ea typeface="Calibri" panose="020F0502020204030204" charset="0"/>
                      </a:endParaRPr>
                    </a:p>
                  </a:txBody>
                  <a:tcPr/>
                </a:tc>
              </a:tr>
              <a:tr h="0">
                <a:tc>
                  <a:txBody>
                    <a:bodyPr/>
                    <a:lstStyle/>
                    <a:p>
                      <a:pPr marL="0" marR="0">
                        <a:spcBef>
                          <a:spcPts val="0"/>
                        </a:spcBef>
                        <a:spcAft>
                          <a:spcPts val="0"/>
                        </a:spcAft>
                      </a:pPr>
                      <a:r>
                        <a:rPr lang="en-US" sz="1100">
                          <a:effectLst/>
                        </a:rPr>
                        <a:t>8</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256QAM</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¾</a:t>
                      </a:r>
                      <a:endParaRPr lang="en-US" sz="1100">
                        <a:effectLst/>
                        <a:latin typeface="Calibri" panose="020F0502020204030204" charset="0"/>
                        <a:ea typeface="Calibri" panose="020F0502020204030204" charset="0"/>
                      </a:endParaRPr>
                    </a:p>
                  </a:txBody>
                  <a:tcPr/>
                </a:tc>
              </a:tr>
              <a:tr h="0">
                <a:tc>
                  <a:txBody>
                    <a:bodyPr/>
                    <a:lstStyle/>
                    <a:p>
                      <a:pPr marL="0" marR="0">
                        <a:spcBef>
                          <a:spcPts val="0"/>
                        </a:spcBef>
                        <a:spcAft>
                          <a:spcPts val="0"/>
                        </a:spcAft>
                      </a:pPr>
                      <a:r>
                        <a:rPr lang="en-US" sz="1100">
                          <a:effectLst/>
                        </a:rPr>
                        <a:t>9</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256QAM</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5/6</a:t>
                      </a:r>
                      <a:endParaRPr lang="en-US" sz="1100">
                        <a:effectLst/>
                        <a:latin typeface="Calibri" panose="020F0502020204030204" charset="0"/>
                        <a:ea typeface="Calibri" panose="020F0502020204030204" charset="0"/>
                      </a:endParaRPr>
                    </a:p>
                  </a:txBody>
                  <a:tcPr/>
                </a:tc>
              </a:tr>
              <a:tr h="0">
                <a:tc>
                  <a:txBody>
                    <a:bodyPr/>
                    <a:lstStyle/>
                    <a:p>
                      <a:pPr marL="0" marR="0">
                        <a:spcBef>
                          <a:spcPts val="0"/>
                        </a:spcBef>
                        <a:spcAft>
                          <a:spcPts val="0"/>
                        </a:spcAft>
                      </a:pPr>
                      <a:r>
                        <a:rPr lang="en-US" sz="1100">
                          <a:effectLst/>
                        </a:rPr>
                        <a:t>10</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a:effectLst/>
                        </a:rPr>
                        <a:t>BPSK with DCM</a:t>
                      </a:r>
                      <a:endParaRPr lang="en-US" sz="1100">
                        <a:effectLst/>
                        <a:latin typeface="Calibri" panose="020F0502020204030204" charset="0"/>
                        <a:ea typeface="Calibri" panose="020F0502020204030204" charset="0"/>
                      </a:endParaRPr>
                    </a:p>
                  </a:txBody>
                  <a:tcPr/>
                </a:tc>
                <a:tc>
                  <a:txBody>
                    <a:bodyPr/>
                    <a:lstStyle/>
                    <a:p>
                      <a:pPr marL="0" marR="0">
                        <a:spcBef>
                          <a:spcPts val="0"/>
                        </a:spcBef>
                        <a:spcAft>
                          <a:spcPts val="0"/>
                        </a:spcAft>
                      </a:pPr>
                      <a:r>
                        <a:rPr lang="en-US" sz="1100" dirty="0">
                          <a:effectLst/>
                        </a:rPr>
                        <a:t>1/2</a:t>
                      </a:r>
                      <a:endParaRPr lang="en-US" sz="1100" dirty="0">
                        <a:effectLst/>
                        <a:latin typeface="Calibri" panose="020F0502020204030204" charset="0"/>
                        <a:ea typeface="Calibri" panose="020F0502020204030204" charset="0"/>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altLang="zh-CN" smtClean="0"/>
              <a:t>FRD&amp;SFD Motion #6</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be capable of the following operations:</a:t>
            </a:r>
          </a:p>
          <a:p>
            <a:pPr marL="1200150" lvl="2" indent="-285750">
              <a:buFont typeface="Arial" panose="020B0604020202020204" pitchFamily="34" charset="0"/>
              <a:buChar char="•"/>
              <a:defRPr/>
            </a:pPr>
            <a:r>
              <a:rPr lang="en-US" dirty="0"/>
              <a:t>To decode 11p PPDUs with TBD receive sensitivity threshold (TBD value is -85dBm or lower).</a:t>
            </a:r>
          </a:p>
          <a:p>
            <a:pPr marL="1200150" lvl="2" indent="-285750">
              <a:buFont typeface="Arial" panose="020B0604020202020204" pitchFamily="34" charset="0"/>
              <a:buChar char="•"/>
              <a:defRPr/>
            </a:pPr>
            <a:r>
              <a:rPr lang="en-US" dirty="0"/>
              <a:t>To transmit PPDU format up on request from upper layer, the PPDU format can be either 11p PPDU or 11bd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27Y/0N/14A, passed</a:t>
            </a:r>
            <a:endParaRPr lang="en-US" dirty="0"/>
          </a:p>
        </p:txBody>
      </p:sp>
      <p:sp>
        <p:nvSpPr>
          <p:cNvPr id="3482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6"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6"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6"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6" charset="0"/>
                <a:ea typeface="MS PGothic" panose="020B0600070205080204" pitchFamily="34" charset="-128"/>
              </a:defRPr>
            </a:lvl9pPr>
          </a:lstStyle>
          <a:p>
            <a:pPr>
              <a:spcBef>
                <a:spcPct val="0"/>
              </a:spcBef>
              <a:buFontTx/>
              <a:buNone/>
            </a:pPr>
            <a:r>
              <a:rPr lang="en-GB" altLang="zh-CN" sz="1200" b="0" smtClean="0"/>
              <a:t>Slide </a:t>
            </a:r>
            <a:fld id="{F841A227-5FCA-44E0-B052-9E91F3F84C53}" type="slidenum">
              <a:rPr lang="en-GB" altLang="zh-CN" sz="1200" b="0" smtClean="0"/>
              <a:t>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r>
              <a:rPr lang="en-US" dirty="0" smtClean="0"/>
              <a:t> </a:t>
            </a:r>
            <a:r>
              <a:rPr lang="en-US" sz="1800" dirty="0" smtClean="0"/>
              <a:t>Note: remove </a:t>
            </a:r>
            <a:r>
              <a:rPr lang="en-US" sz="1800" dirty="0" smtClean="0"/>
              <a:t>the N_MA row</a:t>
            </a:r>
          </a:p>
          <a:p>
            <a:endParaRPr lang="en-US" sz="1800" dirty="0" smtClean="0"/>
          </a:p>
          <a:p>
            <a:r>
              <a:rPr lang="en-US" sz="1800" dirty="0" smtClean="0"/>
              <a:t>Mover: </a:t>
            </a:r>
            <a:r>
              <a:rPr lang="en-US" sz="1800" dirty="0" err="1" smtClean="0"/>
              <a:t>Yujin</a:t>
            </a:r>
            <a:r>
              <a:rPr lang="en-US" sz="1800" dirty="0" smtClean="0"/>
              <a:t> Noh</a:t>
            </a:r>
          </a:p>
          <a:p>
            <a:r>
              <a:rPr lang="en-US" altLang="zh-CN" sz="1800" dirty="0"/>
              <a:t>Second: Dongguk Lim</a:t>
            </a:r>
          </a:p>
          <a:p>
            <a:r>
              <a:rPr lang="en-US" altLang="zh-CN" sz="1800" dirty="0"/>
              <a:t>Result: </a:t>
            </a:r>
            <a:r>
              <a:rPr lang="en-US" altLang="zh-CN" sz="1800" dirty="0"/>
              <a:t>Approved by unanimous consent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90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#82</a:t>
            </a:r>
            <a:br>
              <a:rPr lang="en-US" altLang="zh-CN" dirty="0" smtClean="0"/>
            </a:br>
            <a:r>
              <a:rPr lang="en-US" altLang="zh-CN" sz="2400" dirty="0" smtClean="0"/>
              <a:t>(DCN:11-19/1863r2 )</a:t>
            </a:r>
          </a:p>
        </p:txBody>
      </p:sp>
      <p:pic>
        <p:nvPicPr>
          <p:cNvPr id="614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15902"/>
            <a:ext cx="599122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5164" y="2967303"/>
            <a:ext cx="50673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r>
              <a:rPr lang="en-US" sz="1800" dirty="0" smtClean="0"/>
              <a:t>Mover: </a:t>
            </a:r>
            <a:r>
              <a:rPr lang="en-US" sz="1800" dirty="0" err="1" smtClean="0"/>
              <a:t>Yujin</a:t>
            </a:r>
            <a:r>
              <a:rPr lang="en-US" sz="1800" dirty="0" smtClean="0"/>
              <a:t> Noh</a:t>
            </a:r>
          </a:p>
          <a:p>
            <a:r>
              <a:rPr lang="en-US" altLang="zh-CN" sz="1800" dirty="0"/>
              <a:t>Second: Dongguk Lim</a:t>
            </a:r>
          </a:p>
          <a:p>
            <a:r>
              <a:rPr lang="en-US" altLang="zh-CN" sz="1800" dirty="0"/>
              <a:t>Result: </a:t>
            </a:r>
            <a:r>
              <a:rPr lang="en-US" altLang="zh-CN" sz="1800" dirty="0"/>
              <a:t>Approved by unanimous consent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91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#83</a:t>
            </a:r>
            <a:br>
              <a:rPr lang="en-US" altLang="zh-CN" dirty="0" smtClean="0"/>
            </a:br>
            <a:r>
              <a:rPr lang="en-US" altLang="zh-CN" sz="2400" dirty="0" smtClean="0"/>
              <a:t>(DCN:11-19/1863r2 )</a:t>
            </a:r>
          </a:p>
        </p:txBody>
      </p:sp>
      <p:pic>
        <p:nvPicPr>
          <p:cNvPr id="7170" name="Picture 5"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420888"/>
            <a:ext cx="6597275"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r>
              <a:rPr lang="en-US" sz="1800" dirty="0" smtClean="0"/>
              <a:t>Mover: </a:t>
            </a:r>
            <a:r>
              <a:rPr lang="en-US" sz="1800" dirty="0" err="1" smtClean="0"/>
              <a:t>Yujin</a:t>
            </a:r>
            <a:r>
              <a:rPr lang="en-US" sz="1800" dirty="0" smtClean="0"/>
              <a:t> Noh</a:t>
            </a:r>
          </a:p>
          <a:p>
            <a:r>
              <a:rPr lang="en-US" altLang="zh-CN" sz="1800" dirty="0"/>
              <a:t>Second: Dongguk Lim</a:t>
            </a:r>
          </a:p>
          <a:p>
            <a:r>
              <a:rPr lang="en-US" altLang="zh-CN" sz="1800" dirty="0"/>
              <a:t>Result: </a:t>
            </a:r>
            <a:r>
              <a:rPr lang="en-US" altLang="zh-CN" sz="1800" dirty="0"/>
              <a:t>Approved by unanimous consent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92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#84</a:t>
            </a:r>
            <a:br>
              <a:rPr lang="en-US" altLang="zh-CN" dirty="0" smtClean="0"/>
            </a:br>
            <a:r>
              <a:rPr lang="en-US" altLang="zh-CN" sz="2400" dirty="0" smtClean="0"/>
              <a:t>(DCN:11-19/1863r2 )</a:t>
            </a:r>
          </a:p>
        </p:txBody>
      </p:sp>
      <p:pic>
        <p:nvPicPr>
          <p:cNvPr id="8194" name="Picture 8"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420888"/>
            <a:ext cx="6724107"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r>
              <a:rPr lang="en-US" sz="1800" dirty="0" smtClean="0"/>
              <a:t>Mover: </a:t>
            </a:r>
            <a:r>
              <a:rPr lang="en-US" sz="1800" dirty="0" err="1" smtClean="0"/>
              <a:t>Yujin</a:t>
            </a:r>
            <a:r>
              <a:rPr lang="en-US" sz="1800" dirty="0" smtClean="0"/>
              <a:t> Noh</a:t>
            </a:r>
          </a:p>
          <a:p>
            <a:r>
              <a:rPr lang="en-US" altLang="zh-CN" sz="1800" dirty="0"/>
              <a:t>Second: Dongguk Lim</a:t>
            </a:r>
          </a:p>
          <a:p>
            <a:r>
              <a:rPr lang="en-US" altLang="zh-CN" sz="1800" dirty="0"/>
              <a:t>Result: </a:t>
            </a:r>
            <a:r>
              <a:rPr lang="en-US" altLang="zh-CN" sz="1800" dirty="0"/>
              <a:t>Approved by unanimous consent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93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#85</a:t>
            </a:r>
            <a:br>
              <a:rPr lang="en-US" altLang="zh-CN" dirty="0" smtClean="0"/>
            </a:br>
            <a:r>
              <a:rPr lang="en-US" altLang="zh-CN" sz="2400" dirty="0" smtClean="0"/>
              <a:t>(DCN:11-19/1863r2 )</a:t>
            </a:r>
          </a:p>
        </p:txBody>
      </p:sp>
      <p:pic>
        <p:nvPicPr>
          <p:cNvPr id="9218" name="Picture 10" descr="image0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911" y="2636912"/>
            <a:ext cx="7278569"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r>
              <a:rPr lang="en-US" sz="1800" dirty="0" smtClean="0"/>
              <a:t>Mover: </a:t>
            </a:r>
            <a:r>
              <a:rPr lang="en-US" sz="1800" dirty="0" err="1" smtClean="0"/>
              <a:t>Yujin</a:t>
            </a:r>
            <a:r>
              <a:rPr lang="en-US" sz="1800" dirty="0" smtClean="0"/>
              <a:t> Noh</a:t>
            </a:r>
          </a:p>
          <a:p>
            <a:r>
              <a:rPr lang="en-US" altLang="zh-CN" sz="1800" dirty="0"/>
              <a:t>Second: Dongguk Lim</a:t>
            </a:r>
          </a:p>
          <a:p>
            <a:r>
              <a:rPr lang="en-US" altLang="zh-CN" sz="1800" dirty="0"/>
              <a:t>Result: </a:t>
            </a:r>
            <a:r>
              <a:rPr lang="en-US" altLang="zh-CN" sz="1800" dirty="0"/>
              <a:t>Approved by unanimous consent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94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#86</a:t>
            </a:r>
            <a:br>
              <a:rPr lang="en-US" altLang="zh-CN" dirty="0" smtClean="0"/>
            </a:br>
            <a:r>
              <a:rPr lang="en-US" altLang="zh-CN" sz="2400" dirty="0" smtClean="0"/>
              <a:t>(DCN:11-19/1863r2 )</a:t>
            </a:r>
          </a:p>
        </p:txBody>
      </p:sp>
      <p:pic>
        <p:nvPicPr>
          <p:cNvPr id="10242" name="Picture 12" descr="image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420888"/>
            <a:ext cx="47339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endParaRPr lang="en-US" dirty="0" smtClean="0"/>
          </a:p>
          <a:p>
            <a:r>
              <a:rPr lang="en-US" sz="1800" dirty="0" smtClean="0"/>
              <a:t>Mover: </a:t>
            </a:r>
            <a:r>
              <a:rPr lang="en-US" sz="1800" dirty="0" err="1" smtClean="0"/>
              <a:t>Yujin</a:t>
            </a:r>
            <a:r>
              <a:rPr lang="en-US" sz="1800" dirty="0" smtClean="0"/>
              <a:t> Noh</a:t>
            </a:r>
          </a:p>
          <a:p>
            <a:r>
              <a:rPr lang="en-US" altLang="zh-CN" sz="1800" dirty="0"/>
              <a:t>Second: Dongguk Lim</a:t>
            </a:r>
          </a:p>
          <a:p>
            <a:r>
              <a:rPr lang="en-US" altLang="zh-CN" sz="1800" dirty="0"/>
              <a:t>Result: </a:t>
            </a:r>
            <a:r>
              <a:rPr lang="en-US" altLang="zh-CN" sz="1800" dirty="0"/>
              <a:t>Approved by unanimous consent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95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#87</a:t>
            </a:r>
            <a:br>
              <a:rPr lang="en-US" altLang="zh-CN" dirty="0" smtClean="0"/>
            </a:br>
            <a:r>
              <a:rPr lang="en-US" altLang="zh-CN" sz="2400" dirty="0" smtClean="0"/>
              <a:t>(DCN:11-19/1864r1 )</a:t>
            </a:r>
          </a:p>
        </p:txBody>
      </p:sp>
      <p:pic>
        <p:nvPicPr>
          <p:cNvPr id="11266" name="Picture 2" descr="For a 10 MHz PPDU transmissions,&#10;〖    τ〗_(k, 10) = 1&#10;   &#10;For a 20 MHz PPDU transmissions,&#10;&#10;&#10;&#10;&#10;Where BW is channel bandwidth &#10;             k is subcarrier indices&#10;&#10;&#1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662237"/>
            <a:ext cx="5895975" cy="2692400"/>
          </a:xfrm>
          <a:prstGeom prst="rect">
            <a:avLst/>
          </a:prstGeom>
          <a:noFill/>
          <a:extLst>
            <a:ext uri="{909E8E84-426E-40DD-AFC4-6F175D3DCCD1}">
              <a14:hiddenFill xmlns:a14="http://schemas.microsoft.com/office/drawing/2010/main">
                <a:solidFill>
                  <a:srgbClr val="FFFFFF"/>
                </a:solidFill>
              </a14:hiddenFill>
            </a:ext>
          </a:extLst>
        </p:spPr>
      </p:pic>
      <p:pic>
        <p:nvPicPr>
          <p:cNvPr id="11265" name="Picture 1" descr="〖 τ〗_(k, 20)= {█(1,  k&lt;0@j,  k ≥0, )┤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9181" y="3560762"/>
            <a:ext cx="1747838" cy="4889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1475656" y="220503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a:tabLst>
                <a:tab pos="914400" algn="l"/>
              </a:tabLst>
              <a:defRPr>
                <a:solidFill>
                  <a:schemeClr val="tx1"/>
                </a:solidFill>
                <a:latin typeface="Arial" panose="020B0604020202020204" pitchFamily="34" charset="0"/>
              </a:defRPr>
            </a:lvl1pPr>
            <a:lvl2pPr marL="457200">
              <a:tabLst>
                <a:tab pos="914400" algn="l"/>
              </a:tabLst>
              <a:defRPr>
                <a:solidFill>
                  <a:schemeClr val="tx1"/>
                </a:solidFill>
                <a:latin typeface="Arial" panose="020B0604020202020204" pitchFamily="34" charset="0"/>
              </a:defRPr>
            </a:lvl2pPr>
            <a:lvl3pPr marL="914400">
              <a:tabLst>
                <a:tab pos="914400" algn="l"/>
              </a:tabLst>
              <a:defRPr>
                <a:solidFill>
                  <a:schemeClr val="tx1"/>
                </a:solidFill>
                <a:latin typeface="Arial" panose="020B0604020202020204" pitchFamily="34" charset="0"/>
              </a:defRPr>
            </a:lvl3pPr>
            <a:lvl4pPr marL="1371600">
              <a:tabLst>
                <a:tab pos="914400" algn="l"/>
              </a:tabLst>
              <a:defRPr>
                <a:solidFill>
                  <a:schemeClr val="tx1"/>
                </a:solidFill>
                <a:latin typeface="Arial" panose="020B0604020202020204" pitchFamily="34" charset="0"/>
              </a:defRPr>
            </a:lvl4pPr>
            <a:lvl5pPr marL="1828800">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GB" altLang="en-U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6" charset="0"/>
                <a:cs typeface="Arial" panose="020B0604020202020204" pitchFamily="34" charset="0"/>
              </a:rPr>
              <a:t>The function </a:t>
            </a:r>
            <a:r>
              <a:rPr kumimoji="0" lang="en-GB" altLang="en-US" sz="1200" b="0" i="1" u="none" strike="noStrike" cap="none" normalizeH="0" baseline="0" smtClean="0">
                <a:ln>
                  <a:noFill/>
                </a:ln>
                <a:solidFill>
                  <a:srgbClr val="000000"/>
                </a:solidFill>
                <a:effectLst/>
                <a:latin typeface="Cambria Math" panose="02040503050406030204" pitchFamily="18" charset="0"/>
                <a:ea typeface="Times New Roman" panose="02020603050405020304" pitchFamily="16" charset="0"/>
                <a:cs typeface="Times New Roman" panose="02020603050405020304" pitchFamily="16" charset="0"/>
              </a:rPr>
              <a:t>τ</a:t>
            </a:r>
            <a:r>
              <a:rPr kumimoji="0" lang="en-US" altLang="en-US" sz="1200" b="0" i="1" u="none" strike="noStrike" cap="none" normalizeH="0" baseline="0" smtClean="0">
                <a:ln>
                  <a:noFill/>
                </a:ln>
                <a:solidFill>
                  <a:srgbClr val="000000"/>
                </a:solidFill>
                <a:effectLst/>
                <a:latin typeface="Cambria Math" panose="02040503050406030204" pitchFamily="18" charset="0"/>
                <a:ea typeface="Times New Roman" panose="02020603050405020304" pitchFamily="16" charset="0"/>
                <a:cs typeface="Times New Roman" panose="02020603050405020304" pitchFamily="16" charset="0"/>
              </a:rPr>
              <a:t>k, </a:t>
            </a:r>
            <a:r>
              <a:rPr kumimoji="0" lang="en-US" altLang="en-US" sz="1200" b="0" i="0" u="none" strike="noStrike" cap="none" normalizeH="0" baseline="0" smtClean="0">
                <a:ln>
                  <a:noFill/>
                </a:ln>
                <a:solidFill>
                  <a:srgbClr val="000000"/>
                </a:solidFill>
                <a:effectLst/>
                <a:latin typeface="Cambria Math" panose="02040503050406030204" pitchFamily="18" charset="0"/>
                <a:ea typeface="Times New Roman" panose="02020603050405020304" pitchFamily="16" charset="0"/>
                <a:cs typeface="Times New Roman" panose="02020603050405020304" pitchFamily="16" charset="0"/>
              </a:rPr>
              <a:t>BW</a:t>
            </a:r>
            <a:r>
              <a:rPr kumimoji="0" lang="en-GB" altLang="en-U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6" charset="0"/>
                <a:cs typeface="Arial" panose="020B0604020202020204" pitchFamily="34" charset="0"/>
              </a:rPr>
              <a:t> is used to represent a rotation of the tones. </a:t>
            </a:r>
            <a:endParaRPr kumimoji="0" lang="en-US" altLang="en-US" sz="1200" b="0" i="0" u="none" strike="noStrike" cap="none" normalizeH="0" baseline="0" smtClean="0">
              <a:ln>
                <a:noFill/>
              </a:ln>
              <a:solidFill>
                <a:schemeClr val="tx1"/>
              </a:solidFill>
              <a:effectLst/>
              <a:latin typeface="Times New Roman" panose="02020603050405020304" pitchFamily="16" charset="0"/>
              <a:ea typeface="Calibri" panose="020F0502020204030204" charset="0"/>
              <a:cs typeface="Times New Roman" panose="02020603050405020304" pitchFamily="16"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2390056" y="2662237"/>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098" y="1613894"/>
            <a:ext cx="8352928" cy="4861520"/>
          </a:xfrm>
        </p:spPr>
        <p:txBody>
          <a:bodyPr/>
          <a:lstStyle/>
          <a:p>
            <a:r>
              <a:rPr lang="en-US" dirty="0"/>
              <a:t>Move to include the following text to </a:t>
            </a:r>
            <a:r>
              <a:rPr lang="en-US" dirty="0" smtClean="0"/>
              <a:t>section 3 of the 11bd </a:t>
            </a:r>
            <a:r>
              <a:rPr lang="en-US" dirty="0"/>
              <a:t>SFD </a:t>
            </a:r>
          </a:p>
          <a:p>
            <a:pPr latinLnBrk="1"/>
            <a:endParaRPr lang="en-US" sz="1800" dirty="0"/>
          </a:p>
          <a:p>
            <a:endParaRPr lang="en-US" dirty="0"/>
          </a:p>
          <a:p>
            <a:endParaRPr lang="en-US" dirty="0" smtClean="0"/>
          </a:p>
          <a:p>
            <a:endParaRPr lang="en-US" dirty="0"/>
          </a:p>
          <a:p>
            <a:endParaRPr lang="en-US" dirty="0" smtClean="0"/>
          </a:p>
          <a:p>
            <a:endParaRPr lang="en-US" dirty="0" smtClean="0"/>
          </a:p>
          <a:p>
            <a:r>
              <a:rPr lang="en-US" sz="1800" dirty="0" smtClean="0"/>
              <a:t>Mover: Rui Cao</a:t>
            </a:r>
          </a:p>
          <a:p>
            <a:r>
              <a:rPr lang="en-US" altLang="zh-CN" sz="1800" dirty="0"/>
              <a:t>Second: Dongguk Lim</a:t>
            </a:r>
          </a:p>
          <a:p>
            <a:r>
              <a:rPr lang="en-US" altLang="zh-CN" sz="1800" dirty="0"/>
              <a:t>Result: </a:t>
            </a:r>
            <a:r>
              <a:rPr lang="en-US" altLang="zh-CN" sz="1800" dirty="0"/>
              <a:t>Approved by unanimous consent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t>96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#88</a:t>
            </a:r>
            <a:br>
              <a:rPr lang="en-US" altLang="zh-CN" dirty="0" smtClean="0"/>
            </a:br>
            <a:r>
              <a:rPr lang="en-US" altLang="zh-CN" sz="2400" dirty="0" smtClean="0"/>
              <a:t>(DCN:11-19/1969r2, SP2 )</a:t>
            </a:r>
          </a:p>
        </p:txBody>
      </p:sp>
      <p:sp>
        <p:nvSpPr>
          <p:cNvPr id="2" name="Rectangle 3"/>
          <p:cNvSpPr>
            <a:spLocks noChangeArrowheads="1"/>
          </p:cNvSpPr>
          <p:nvPr/>
        </p:nvSpPr>
        <p:spPr bwMode="auto">
          <a:xfrm>
            <a:off x="534035" y="2661920"/>
            <a:ext cx="7675245" cy="119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a:tabLst>
                <a:tab pos="914400" algn="l"/>
              </a:tabLst>
              <a:defRPr>
                <a:solidFill>
                  <a:schemeClr val="tx1"/>
                </a:solidFill>
                <a:latin typeface="Arial" panose="020B0604020202020204" pitchFamily="34" charset="0"/>
              </a:defRPr>
            </a:lvl1pPr>
            <a:lvl2pPr marL="457200">
              <a:tabLst>
                <a:tab pos="914400" algn="l"/>
              </a:tabLst>
              <a:defRPr>
                <a:solidFill>
                  <a:schemeClr val="tx1"/>
                </a:solidFill>
                <a:latin typeface="Arial" panose="020B0604020202020204" pitchFamily="34" charset="0"/>
              </a:defRPr>
            </a:lvl2pPr>
            <a:lvl3pPr marL="914400">
              <a:tabLst>
                <a:tab pos="914400" algn="l"/>
              </a:tabLst>
              <a:defRPr>
                <a:solidFill>
                  <a:schemeClr val="tx1"/>
                </a:solidFill>
                <a:latin typeface="Arial" panose="020B0604020202020204" pitchFamily="34" charset="0"/>
              </a:defRPr>
            </a:lvl3pPr>
            <a:lvl4pPr marL="1371600">
              <a:tabLst>
                <a:tab pos="914400" algn="l"/>
              </a:tabLst>
              <a:defRPr>
                <a:solidFill>
                  <a:schemeClr val="tx1"/>
                </a:solidFill>
                <a:latin typeface="Arial" panose="020B0604020202020204" pitchFamily="34" charset="0"/>
              </a:defRPr>
            </a:lvl4pPr>
            <a:lvl5pPr marL="1828800">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altLang="en-US" sz="1800" b="0" u="none" strike="noStrike" cap="none" normalizeH="0" baseline="0" smtClean="0">
                <a:ln>
                  <a:noFill/>
                </a:ln>
                <a:solidFill>
                  <a:srgbClr val="000000"/>
                </a:solidFill>
                <a:effectLst/>
                <a:ea typeface="Times New Roman" panose="02020603050405020304" pitchFamily="16" charset="0"/>
              </a:rPr>
              <a:t>Within a 20MHz channel, one 10MHz channel is OCB primary 10MHz channel, another 10MHz channel is OCB secondary 10MHz channel.</a:t>
            </a:r>
          </a:p>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altLang="en-US" sz="1800" b="0" u="none" strike="noStrike" cap="none" normalizeH="0" baseline="0" smtClean="0">
                <a:ln>
                  <a:noFill/>
                </a:ln>
                <a:solidFill>
                  <a:srgbClr val="000000"/>
                </a:solidFill>
                <a:effectLst/>
                <a:ea typeface="Times New Roman" panose="02020603050405020304" pitchFamily="16" charset="0"/>
              </a:rPr>
              <a:t>The OCB primary 10MHz channel is decided by upper layer.</a:t>
            </a:r>
          </a:p>
        </p:txBody>
      </p:sp>
      <p:sp>
        <p:nvSpPr>
          <p:cNvPr id="8" name="Rectangle 4"/>
          <p:cNvSpPr>
            <a:spLocks noChangeArrowheads="1"/>
          </p:cNvSpPr>
          <p:nvPr/>
        </p:nvSpPr>
        <p:spPr bwMode="auto">
          <a:xfrm>
            <a:off x="2390056" y="2662237"/>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802-11-BCS-Chair-Slides-Template</Template>
  <TotalTime>10</TotalTime>
  <Words>5241</Words>
  <Application>Microsoft Office PowerPoint</Application>
  <PresentationFormat>On-screen Show (4:3)</PresentationFormat>
  <Paragraphs>1208</Paragraphs>
  <Slides>96</Slides>
  <Notes>5</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96</vt:i4>
      </vt:variant>
    </vt:vector>
  </HeadingPairs>
  <TitlesOfParts>
    <vt:vector size="109" baseType="lpstr">
      <vt:lpstr>Arial Unicode MS</vt:lpstr>
      <vt:lpstr>MS Gothic</vt:lpstr>
      <vt:lpstr>MS PGothic</vt:lpstr>
      <vt:lpstr>Arial</vt:lpstr>
      <vt:lpstr>Calibri</vt:lpstr>
      <vt:lpstr>Calibri Light</vt:lpstr>
      <vt:lpstr>Cambria Math</vt:lpstr>
      <vt:lpstr>Gulim</vt:lpstr>
      <vt:lpstr>Times New Roman</vt:lpstr>
      <vt:lpstr>Wingdings</vt:lpstr>
      <vt:lpstr>802-11-BCS-Chair-Slides-Template</vt:lpstr>
      <vt:lpstr>Custom Design</vt:lpstr>
      <vt:lpstr>Document</vt:lpstr>
      <vt:lpstr>Motion Booklet for IEEE 802.11 TGbd</vt:lpstr>
      <vt:lpstr>Abstract</vt:lpstr>
      <vt:lpstr>March 2019  FRD &amp; SFD Motions</vt:lpstr>
      <vt:lpstr>FRD&amp;SFD Motion #1</vt:lpstr>
      <vt:lpstr>FRD&amp;SFD Motion #2</vt:lpstr>
      <vt:lpstr>FRD&amp;SFD Motion #3</vt:lpstr>
      <vt:lpstr>FRD&amp;SFD Motion #4</vt:lpstr>
      <vt:lpstr>FRD&amp;SFD Motion #5</vt:lpstr>
      <vt:lpstr>FRD&amp;SFD Motion #6</vt:lpstr>
      <vt:lpstr>FRD&amp;SFD Motion #7</vt:lpstr>
      <vt:lpstr>MaY 2019  FRD &amp; SFD Motions</vt:lpstr>
      <vt:lpstr>FRD&amp;SFD Motion #8</vt:lpstr>
      <vt:lpstr>FRD&amp;SFD Motion #9</vt:lpstr>
      <vt:lpstr>FRD&amp;SFD Motion #10</vt:lpstr>
      <vt:lpstr>FRD&amp;SFD Motion #11</vt:lpstr>
      <vt:lpstr>FRD&amp;SFD Motion #12</vt:lpstr>
      <vt:lpstr>FRD&amp;SFD Motion #13</vt:lpstr>
      <vt:lpstr>FRD&amp;SFD Motion #14</vt:lpstr>
      <vt:lpstr>FRD&amp;SFD Motion #15</vt:lpstr>
      <vt:lpstr>FRD&amp;SFD Motion #16</vt:lpstr>
      <vt:lpstr>July 2019  FRD &amp; SFD Motions</vt:lpstr>
      <vt:lpstr>FRD&amp;SFD Motion #17</vt:lpstr>
      <vt:lpstr>FRD&amp;SFD Motion #18</vt:lpstr>
      <vt:lpstr>FRD&amp;SFD Motion #19</vt:lpstr>
      <vt:lpstr>FRD&amp;SFD Motion #20</vt:lpstr>
      <vt:lpstr>FRD&amp;SFD Motion #21</vt:lpstr>
      <vt:lpstr>FRD&amp;SFD Motion #22</vt:lpstr>
      <vt:lpstr>FRD&amp;SFD Motion #23</vt:lpstr>
      <vt:lpstr>FRD&amp;SFD Motion #24</vt:lpstr>
      <vt:lpstr>FRD&amp;SFD Motion #25</vt:lpstr>
      <vt:lpstr>FRD&amp;SFD Motion #26</vt:lpstr>
      <vt:lpstr>September 2019  FRD &amp; SFD Motions</vt:lpstr>
      <vt:lpstr>FRD&amp;SFD Motion #27 (DCN:11-19/1619r0)</vt:lpstr>
      <vt:lpstr>FRD&amp;SFD Motion #28 (DCN:1470r0)</vt:lpstr>
      <vt:lpstr>FRD&amp;SFD Motion #29 (DCN:11-19/1162r0)</vt:lpstr>
      <vt:lpstr>FRD&amp;SFD Motion #30 (DCN: 11-19/1151r3)</vt:lpstr>
      <vt:lpstr>FRD&amp;SFD Motion #31 (DCN: 11-19/1151r3)</vt:lpstr>
      <vt:lpstr>FRD&amp;SFD Motion #32 (DCN: 11-19/1151r3) [Motion was amended---refer to the minutes]</vt:lpstr>
      <vt:lpstr>FRD&amp;SFD Motion #33  (DCN: 11-19/1152r2)</vt:lpstr>
      <vt:lpstr>FRD&amp;SFD Motion #34  (DCN: 11-19/1152r2)</vt:lpstr>
      <vt:lpstr>FRD&amp;SFD Motion #35 (DCN:11-19/1502r1 )</vt:lpstr>
      <vt:lpstr>FRD&amp;SFD Motion #36 (DCN:11-19/1502r1 )</vt:lpstr>
      <vt:lpstr>FRD&amp;SFD Motion #37 (DCN:11-19/1503r1 )</vt:lpstr>
      <vt:lpstr>FRD&amp;SFD Motion #38 (DCN:1503r2, tabled, see minutes )</vt:lpstr>
      <vt:lpstr>FRD&amp;SFD Motion #39 (DCN: 11-19/1472r1) </vt:lpstr>
      <vt:lpstr>FRD&amp;SFD Motion #40 (DCN: 11-19/1472r1) </vt:lpstr>
      <vt:lpstr>FRD&amp;SFD Motion #41 (DCN: 11-19/1472r1) </vt:lpstr>
      <vt:lpstr>FRD&amp;SFD Motion #42 (DCN: 11-19/1473r0)</vt:lpstr>
      <vt:lpstr>FRD&amp;SFD Motion #43 (DCN: 11-19/1480/r2) </vt:lpstr>
      <vt:lpstr>FRD&amp;SFD Motion #44 (DCN:11-19/1480r2)</vt:lpstr>
      <vt:lpstr>FRD&amp;SFD Motion #45 (DCN:11-19/1478r2)</vt:lpstr>
      <vt:lpstr>FRD&amp;SFD Motion #46 (DCN:11-19/1484r3)</vt:lpstr>
      <vt:lpstr>FRD&amp;SFD Motion #47 (DCN:11-19/1484r3)</vt:lpstr>
      <vt:lpstr>FRD&amp;SFD Motion #48 (DCN:11-19/1484r3)</vt:lpstr>
      <vt:lpstr>FRD&amp;SFD Motion #49 (DCN:11-19/1485r2)</vt:lpstr>
      <vt:lpstr>FRD&amp;SFD Motion #50 (DCN:11-19/1471r1)</vt:lpstr>
      <vt:lpstr>FRD&amp;SFD Motion #51 (DCN:11-19/1471r1)</vt:lpstr>
      <vt:lpstr>FRD&amp;SFD Motion #52 (DCN:11-19/1473r1)</vt:lpstr>
      <vt:lpstr>FRD&amp;SFD Motion #53 (DCN:11-19/1473r1)</vt:lpstr>
      <vt:lpstr>FRD&amp;SFD Motion #54 (DCN:11-19/1484r3)</vt:lpstr>
      <vt:lpstr>November 2019  FRD &amp; SFD Motions</vt:lpstr>
      <vt:lpstr>FRD&amp;SFD Motion #55 (DCN:11-19/1805r1)</vt:lpstr>
      <vt:lpstr>FRD&amp;SFD Motion #56 (DCN:11-19/1849r3)</vt:lpstr>
      <vt:lpstr>FRD&amp;SFD Motion #57 (DCN:11-19/1849r3)</vt:lpstr>
      <vt:lpstr>FRD&amp;SFD Motion #58 (DCN:11-19/1849r3)</vt:lpstr>
      <vt:lpstr>FRD&amp;SFD Motion #59 (DCN:11-19/1826r2)</vt:lpstr>
      <vt:lpstr>FRD&amp;SFD Motion #60 (DCN:11-19/1826r2)</vt:lpstr>
      <vt:lpstr>FRD&amp;SFD Motion #61 (DCN:11-19/1826r2)</vt:lpstr>
      <vt:lpstr>FRD&amp;SFD Motion #62 (DCN:11-19/1784r2)</vt:lpstr>
      <vt:lpstr>FRD&amp;SFD Motion #63 (DCN:11-19/1824r1)</vt:lpstr>
      <vt:lpstr>FRD&amp;SFD Motion #64 (DCN:11-19/1824r1)</vt:lpstr>
      <vt:lpstr>FRD&amp;SFD Motion #65 (DCN:11-19/1824r1)</vt:lpstr>
      <vt:lpstr>FRD&amp;SFD Motion #66 (DCN:11-19/1824r1)</vt:lpstr>
      <vt:lpstr>FRD&amp;SFD Motion #67 (DCN:11-19/1824r1)</vt:lpstr>
      <vt:lpstr>FRD&amp;SFD Motion #68 (DCN:11-19/1824r1)</vt:lpstr>
      <vt:lpstr>FRD&amp;SFD Motion #69 (DCN:11-19/1824r1)</vt:lpstr>
      <vt:lpstr>FRD&amp;SFD Motion #70 (DCN:11-19/1824r1)</vt:lpstr>
      <vt:lpstr>January 2020  FRD &amp; SFD Motions</vt:lpstr>
      <vt:lpstr>FRD&amp;SFD Motion #71 (DCN:11-19/1973r2 )</vt:lpstr>
      <vt:lpstr>FRD&amp;SFD Motion #72 (DCN:11-19/1973r2 )</vt:lpstr>
      <vt:lpstr>FRD&amp;SFD Motion #73 (DCN:11-19/1973r2 )</vt:lpstr>
      <vt:lpstr>FRD&amp;SFD Motion #74 (DCN:11-20/0046r4 )</vt:lpstr>
      <vt:lpstr>FRD&amp;SFD Motion #75 (DCN:11-20/0045r3 )</vt:lpstr>
      <vt:lpstr>FRD&amp;SFD Motion #76 (DCN:11-20/0045r3 )</vt:lpstr>
      <vt:lpstr>FRD&amp;SFD Motion #77 (DCN:11-20/0045r3 )</vt:lpstr>
      <vt:lpstr>FRD&amp;SFD Motion #78 (DCN:11-20/0045r3 )</vt:lpstr>
      <vt:lpstr>FRD&amp;SFD Motion #79 (DCN:11-20/0044r2 )</vt:lpstr>
      <vt:lpstr>FRD&amp;SFD Motion #80 (DCN:11-20/0044r2 )</vt:lpstr>
      <vt:lpstr>FRD&amp;SFD Motion #81 (DCN:11-20/0044r2 )</vt:lpstr>
      <vt:lpstr>FRD&amp;SFD Motion #82 (DCN:11-19/1863r2 )</vt:lpstr>
      <vt:lpstr>FRD&amp;SFD Motion #83 (DCN:11-19/1863r2 )</vt:lpstr>
      <vt:lpstr>FRD&amp;SFD Motion #84 (DCN:11-19/1863r2 )</vt:lpstr>
      <vt:lpstr>FRD&amp;SFD Motion #85 (DCN:11-19/1863r2 )</vt:lpstr>
      <vt:lpstr>FRD&amp;SFD Motion #86 (DCN:11-19/1863r2 )</vt:lpstr>
      <vt:lpstr>FRD&amp;SFD Motion #87 (DCN:11-19/1864r1 )</vt:lpstr>
      <vt:lpstr>FRD&amp;SFD Motion #88 (DCN:11-19/1969r2, SP2 )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creator>Marc Emmelmann</dc:creator>
  <cp:keywords>CTPClassification=CTP_NT</cp:keywords>
  <cp:lastModifiedBy>Sadeghi, Bahareh</cp:lastModifiedBy>
  <cp:revision>406</cp:revision>
  <cp:lastPrinted>2113-01-01T00:00:00Z</cp:lastPrinted>
  <dcterms:created xsi:type="dcterms:W3CDTF">2019-01-14T15:07:00Z</dcterms:created>
  <dcterms:modified xsi:type="dcterms:W3CDTF">2020-01-16T22:04:06Z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16ab9d0b-7acc-45b1-b8d1-4149d2e73c65</vt:lpwstr>
  </property>
  <property fmtid="{D5CDD505-2E9C-101B-9397-08002B2CF9AE}" pid="3" name="CTP_TimeStamp">
    <vt:lpwstr>2020-01-16 22:04:06Z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KSOProductBuildVer">
    <vt:lpwstr>2052-11.8.2.8411</vt:lpwstr>
  </property>
</Properties>
</file>