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9" r:id="rId4"/>
    <p:sldId id="264" r:id="rId5"/>
    <p:sldId id="265" r:id="rId6"/>
    <p:sldId id="266" r:id="rId7"/>
    <p:sldId id="262" r:id="rId8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07" autoAdjust="0"/>
    <p:restoredTop sz="94643"/>
  </p:normalViewPr>
  <p:slideViewPr>
    <p:cSldViewPr>
      <p:cViewPr varScale="1">
        <p:scale>
          <a:sx n="128" d="100"/>
          <a:sy n="128" d="100"/>
        </p:scale>
        <p:origin x="2304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doc.: IEEE 802.11-yy/xxxxr0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/>
              <a:t>Month Year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Marc Emmelmann (Koden-TI)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/>
              <a:t>doc.: IEEE 802.11-yy/xxxxr0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/>
              <a:t>Month Year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701675"/>
            <a:ext cx="4627563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/>
              <a:t>Marc Emmelmann (Koden-TI)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de-DE"/>
              <a:t>doc.: IEEE 802.11-yy/xxxxr0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de-DE"/>
              <a:t>Month Year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Marc Emmelmann (Koden-TI)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de-DE"/>
              <a:t>doc.: IEEE 802.11-yy/xxxxr0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de-DE"/>
              <a:t>Month Year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Marc Emmelmann (Koden-TI)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/>
              <a:t>March 2019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5643570" y="6475413"/>
            <a:ext cx="2898768" cy="1809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802.11-19/0472r2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303451" cy="273050"/>
          </a:xfrm>
        </p:spPr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 sz="2800" dirty="0" err="1"/>
              <a:t>TGbc</a:t>
            </a:r>
            <a:r>
              <a:rPr lang="en-GB" altLang="ja-JP" sz="2800" dirty="0"/>
              <a:t> additional use case </a:t>
            </a:r>
            <a:r>
              <a:rPr lang="en-GB" altLang="ja-JP" sz="2800"/>
              <a:t>scenario </a:t>
            </a:r>
            <a:endParaRPr lang="en-GB" sz="28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96875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2019-01-10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3400" y="1939925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558805"/>
              </p:ext>
            </p:extLst>
          </p:nvPr>
        </p:nvGraphicFramePr>
        <p:xfrm>
          <a:off x="544513" y="2508250"/>
          <a:ext cx="8004175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" name="文書" r:id="rId4" imgW="8267700" imgH="3009900" progId="Word.Document.8">
                  <p:embed/>
                </p:oleObj>
              </mc:Choice>
              <mc:Fallback>
                <p:oleObj name="文書" r:id="rId4" imgW="8267700" imgH="3009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2508250"/>
                        <a:ext cx="8004175" cy="290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589203" cy="273050"/>
          </a:xfrm>
        </p:spPr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ln/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/>
              <a:t>    This presentation provides </a:t>
            </a:r>
            <a:r>
              <a:rPr lang="en-GB" dirty="0" err="1"/>
              <a:t>TGbc</a:t>
            </a:r>
            <a:r>
              <a:rPr lang="en-GB" dirty="0"/>
              <a:t> additional use case scenario to incorporate </a:t>
            </a:r>
            <a:r>
              <a:rPr lang="en-GB" dirty="0" err="1"/>
              <a:t>TGbc</a:t>
            </a:r>
            <a:r>
              <a:rPr lang="en-GB" dirty="0"/>
              <a:t> use case slide.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1A7F6CAE-16AF-4644-8E0C-0AC68AD2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510952"/>
          </a:xfrm>
        </p:spPr>
        <p:txBody>
          <a:bodyPr/>
          <a:lstStyle/>
          <a:p>
            <a:r>
              <a:rPr kumimoji="1" lang="en-US" altLang="ja-JP" dirty="0"/>
              <a:t>Scenario #  VR eSports Video Distribution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D01DE11-9DE7-CE4D-879A-33E27F6B2A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5BE2F5-1DF0-1343-9198-5DC88D362C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21DC62-80AA-7E44-84EB-12E38E2FDC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80384B8-EF5D-0748-AE1F-35A049A9783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00104" y="1457523"/>
            <a:ext cx="4420368" cy="1198187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kumimoji="1" lang="en-US" altLang="ja-JP" dirty="0"/>
              <a:t>Stakes holders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kumimoji="1" lang="en" altLang="ja-JP" dirty="0"/>
              <a:t>Game makers/providers/players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kumimoji="1" lang="en" altLang="ja-JP" dirty="0"/>
              <a:t>Game set makers</a:t>
            </a:r>
          </a:p>
          <a:p>
            <a:endParaRPr kumimoji="1" lang="en" altLang="ja-JP" dirty="0"/>
          </a:p>
          <a:p>
            <a:endParaRPr kumimoji="1" lang="en-US" altLang="ja-JP" dirty="0"/>
          </a:p>
        </p:txBody>
      </p:sp>
      <p:sp>
        <p:nvSpPr>
          <p:cNvPr id="10" name="コンテンツ プレースホルダー 7">
            <a:extLst>
              <a:ext uri="{FF2B5EF4-FFF2-40B4-BE49-F238E27FC236}">
                <a16:creationId xmlns:a16="http://schemas.microsoft.com/office/drawing/2014/main" id="{4F9F409D-D9DC-674B-9DF5-975869D57FE7}"/>
              </a:ext>
            </a:extLst>
          </p:cNvPr>
          <p:cNvSpPr txBox="1">
            <a:spLocks/>
          </p:cNvSpPr>
          <p:nvPr/>
        </p:nvSpPr>
        <p:spPr bwMode="auto">
          <a:xfrm>
            <a:off x="648934" y="1516260"/>
            <a:ext cx="3419009" cy="3424908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Topology/Architecture</a:t>
            </a:r>
          </a:p>
        </p:txBody>
      </p:sp>
      <p:sp>
        <p:nvSpPr>
          <p:cNvPr id="11" name="コンテンツ プレースホルダー 7">
            <a:extLst>
              <a:ext uri="{FF2B5EF4-FFF2-40B4-BE49-F238E27FC236}">
                <a16:creationId xmlns:a16="http://schemas.microsoft.com/office/drawing/2014/main" id="{622817C9-C3F0-7A47-91AF-F2063FB34E89}"/>
              </a:ext>
            </a:extLst>
          </p:cNvPr>
          <p:cNvSpPr txBox="1">
            <a:spLocks/>
          </p:cNvSpPr>
          <p:nvPr/>
        </p:nvSpPr>
        <p:spPr bwMode="auto">
          <a:xfrm>
            <a:off x="4845892" y="5244105"/>
            <a:ext cx="390257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Benefit of using </a:t>
            </a:r>
            <a:r>
              <a:rPr kumimoji="1" lang="en-US" altLang="ja-JP" kern="0" dirty="0" err="1"/>
              <a:t>TGbc</a:t>
            </a:r>
            <a:endParaRPr kumimoji="1" lang="en-US" altLang="ja-JP" kern="0" dirty="0"/>
          </a:p>
          <a:p>
            <a:pPr marL="685800">
              <a:buFont typeface="Wingdings" pitchFamily="2" charset="2"/>
              <a:buChar char="l"/>
            </a:pPr>
            <a:endParaRPr kumimoji="1" lang="en" altLang="ja-JP" kern="0" dirty="0"/>
          </a:p>
          <a:p>
            <a:pPr marL="685800">
              <a:buFont typeface="Wingdings" pitchFamily="2" charset="2"/>
              <a:buChar char="l"/>
            </a:pPr>
            <a:r>
              <a:rPr kumimoji="1" lang="en" altLang="ja-JP" kern="0" dirty="0" err="1"/>
              <a:t>eBCS</a:t>
            </a:r>
            <a:r>
              <a:rPr kumimoji="1" lang="en" altLang="ja-JP" kern="0" dirty="0"/>
              <a:t> can distribute the video to </a:t>
            </a:r>
            <a:r>
              <a:rPr kumimoji="1" lang="en" altLang="ja-JP" kern="0" dirty="0">
                <a:solidFill>
                  <a:srgbClr val="FF0000"/>
                </a:solidFill>
              </a:rPr>
              <a:t>thousands</a:t>
            </a:r>
            <a:r>
              <a:rPr kumimoji="1" lang="en" altLang="ja-JP" kern="0" dirty="0"/>
              <a:t> of</a:t>
            </a:r>
            <a:r>
              <a:rPr kumimoji="1" lang="ja-JP" altLang="en-US" kern="0"/>
              <a:t> </a:t>
            </a:r>
            <a:r>
              <a:rPr kumimoji="1" lang="en" altLang="ja-JP" kern="0" dirty="0"/>
              <a:t>audiences with less </a:t>
            </a:r>
            <a:r>
              <a:rPr kumimoji="1" lang="en" altLang="ja-JP" kern="0" dirty="0">
                <a:solidFill>
                  <a:srgbClr val="FF0000"/>
                </a:solidFill>
              </a:rPr>
              <a:t>bandwidth</a:t>
            </a:r>
            <a:r>
              <a:rPr kumimoji="1" lang="ja-JP" altLang="en-US" kern="0">
                <a:solidFill>
                  <a:srgbClr val="FF0000"/>
                </a:solidFill>
              </a:rPr>
              <a:t> </a:t>
            </a:r>
            <a:r>
              <a:rPr kumimoji="1" lang="en" altLang="ja-JP" kern="0" dirty="0">
                <a:solidFill>
                  <a:srgbClr val="FF0000"/>
                </a:solidFill>
              </a:rPr>
              <a:t>consumption than unicast</a:t>
            </a:r>
            <a:r>
              <a:rPr kumimoji="1" lang="en" altLang="ja-JP" kern="0" dirty="0"/>
              <a:t>.</a:t>
            </a:r>
          </a:p>
          <a:p>
            <a:endParaRPr kumimoji="1" lang="en" altLang="ja-JP" kern="0" dirty="0"/>
          </a:p>
          <a:p>
            <a:endParaRPr kumimoji="1" lang="en-US" altLang="ja-JP" kern="0" dirty="0"/>
          </a:p>
          <a:p>
            <a:endParaRPr kumimoji="1" lang="ja-JP" altLang="en-US" kern="0"/>
          </a:p>
        </p:txBody>
      </p:sp>
      <p:sp>
        <p:nvSpPr>
          <p:cNvPr id="13" name="コンテンツ プレースホルダー 7">
            <a:extLst>
              <a:ext uri="{FF2B5EF4-FFF2-40B4-BE49-F238E27FC236}">
                <a16:creationId xmlns:a16="http://schemas.microsoft.com/office/drawing/2014/main" id="{821D0DE3-B04C-2245-BF99-45A08C620B1D}"/>
              </a:ext>
            </a:extLst>
          </p:cNvPr>
          <p:cNvSpPr txBox="1">
            <a:spLocks/>
          </p:cNvSpPr>
          <p:nvPr/>
        </p:nvSpPr>
        <p:spPr bwMode="auto">
          <a:xfrm>
            <a:off x="4400104" y="2752434"/>
            <a:ext cx="4348360" cy="226402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Service scene</a:t>
            </a:r>
          </a:p>
          <a:p>
            <a:pPr lvl="1">
              <a:buFont typeface="Wingdings" pitchFamily="2" charset="2"/>
              <a:buChar char="l"/>
            </a:pPr>
            <a:r>
              <a:rPr kumimoji="1" lang="en" altLang="ja-JP" kern="0" dirty="0"/>
              <a:t>At the location of VR eSports games, such as arena, </a:t>
            </a:r>
            <a:r>
              <a:rPr kumimoji="1" lang="en" altLang="ja-JP" kern="0" dirty="0" err="1"/>
              <a:t>eBCS</a:t>
            </a:r>
            <a:r>
              <a:rPr kumimoji="1" lang="en" altLang="ja-JP" kern="0" dirty="0"/>
              <a:t> distributes the video that is the view of the player to the audiences.</a:t>
            </a:r>
          </a:p>
        </p:txBody>
      </p:sp>
      <p:sp>
        <p:nvSpPr>
          <p:cNvPr id="14" name="コンテンツ プレースホルダー 7">
            <a:extLst>
              <a:ext uri="{FF2B5EF4-FFF2-40B4-BE49-F238E27FC236}">
                <a16:creationId xmlns:a16="http://schemas.microsoft.com/office/drawing/2014/main" id="{4A8EF0D3-987F-EF49-8ED9-3F113DF8931C}"/>
              </a:ext>
            </a:extLst>
          </p:cNvPr>
          <p:cNvSpPr txBox="1">
            <a:spLocks/>
          </p:cNvSpPr>
          <p:nvPr/>
        </p:nvSpPr>
        <p:spPr bwMode="auto">
          <a:xfrm>
            <a:off x="648934" y="5001381"/>
            <a:ext cx="3649175" cy="1307938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sz="1900" kern="0" dirty="0"/>
              <a:t>Required function</a:t>
            </a:r>
          </a:p>
          <a:p>
            <a:pPr marL="400050">
              <a:buFont typeface="Wingdings" pitchFamily="2" charset="2"/>
              <a:buChar char="l"/>
            </a:pPr>
            <a:r>
              <a:rPr lang="en" altLang="ja-JP" sz="2200" dirty="0"/>
              <a:t>No authentication / association of STAs with AP</a:t>
            </a:r>
          </a:p>
          <a:p>
            <a:pPr marL="400050">
              <a:buFont typeface="Wingdings" pitchFamily="2" charset="2"/>
              <a:buChar char="l"/>
            </a:pPr>
            <a:r>
              <a:rPr lang="en-US" altLang="ja-JP" sz="2200" dirty="0"/>
              <a:t>Required authentication of sender</a:t>
            </a:r>
          </a:p>
          <a:p>
            <a:pPr marL="400050">
              <a:buFont typeface="Wingdings" pitchFamily="2" charset="2"/>
              <a:buChar char="l"/>
            </a:pPr>
            <a:r>
              <a:rPr lang="en-US" altLang="ja-JP" sz="2200" dirty="0"/>
              <a:t>Required authenticity of AP</a:t>
            </a:r>
            <a:endParaRPr lang="en" altLang="ja-JP" sz="2200" dirty="0"/>
          </a:p>
          <a:p>
            <a:pPr marL="400050">
              <a:buFont typeface="Wingdings" pitchFamily="2" charset="2"/>
              <a:buChar char="l"/>
            </a:pPr>
            <a:r>
              <a:rPr kumimoji="1" lang="en" altLang="ja-JP" sz="2200" kern="0" dirty="0"/>
              <a:t>Video distribution latency should be less than </a:t>
            </a:r>
            <a:r>
              <a:rPr kumimoji="1" lang="en" altLang="ja-JP" sz="2200" kern="0" dirty="0">
                <a:solidFill>
                  <a:srgbClr val="FF0000"/>
                </a:solidFill>
              </a:rPr>
              <a:t>20ms.</a:t>
            </a:r>
          </a:p>
          <a:p>
            <a:pPr marL="400050">
              <a:buFont typeface="Wingdings" pitchFamily="2" charset="2"/>
              <a:buChar char="l"/>
            </a:pPr>
            <a:r>
              <a:rPr kumimoji="1" lang="en" altLang="ja-JP" sz="2200" kern="0" dirty="0"/>
              <a:t>Distribute video to large number of audiences</a:t>
            </a:r>
            <a:endParaRPr kumimoji="1" lang="en" altLang="ja-JP" kern="0" dirty="0"/>
          </a:p>
          <a:p>
            <a:endParaRPr kumimoji="1" lang="en-US" altLang="ja-JP" kern="0" dirty="0"/>
          </a:p>
          <a:p>
            <a:endParaRPr kumimoji="1" lang="en-US" altLang="ja-JP" kern="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302EAC9-99D1-2B41-A84E-B7DD9B956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01" y="2049052"/>
            <a:ext cx="1245998" cy="1245998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E0C502B-9C2F-3144-B78D-B74B53E128BF}"/>
              </a:ext>
            </a:extLst>
          </p:cNvPr>
          <p:cNvGrpSpPr>
            <a:grpSpLocks noChangeAspect="1"/>
          </p:cNvGrpSpPr>
          <p:nvPr/>
        </p:nvGrpSpPr>
        <p:grpSpPr>
          <a:xfrm>
            <a:off x="1475656" y="3837595"/>
            <a:ext cx="2367229" cy="901733"/>
            <a:chOff x="4277106" y="3890772"/>
            <a:chExt cx="5001006" cy="190500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B15B13E-91F2-984A-AE9D-F6CC3CD37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7106" y="3890772"/>
              <a:ext cx="1028700" cy="1905000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7BB23225-0C4D-AF4B-BAAB-961C8D778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300" y="3890772"/>
              <a:ext cx="1028700" cy="190500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800F5940-0284-2A45-AAF6-E1ADE801E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8162" y="3890772"/>
              <a:ext cx="1028700" cy="190500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DB4F6F5A-9BB1-4E4F-ADF7-368FA17D5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8356" y="3890772"/>
              <a:ext cx="1028700" cy="190500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B855C13F-802B-CC4E-BF22-780125BD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9218" y="3890772"/>
              <a:ext cx="1028700" cy="1905000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AABA32AB-5BBB-9049-986E-531E04BF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49412" y="3890772"/>
              <a:ext cx="1028700" cy="190500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1AABF8E-8D4D-1242-9994-93897F4308B4}"/>
              </a:ext>
            </a:extLst>
          </p:cNvPr>
          <p:cNvSpPr txBox="1"/>
          <p:nvPr/>
        </p:nvSpPr>
        <p:spPr>
          <a:xfrm>
            <a:off x="2691920" y="2397864"/>
            <a:ext cx="86433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Server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03442E0-E8CF-774D-A504-9268487A8F0F}"/>
              </a:ext>
            </a:extLst>
          </p:cNvPr>
          <p:cNvSpPr txBox="1"/>
          <p:nvPr/>
        </p:nvSpPr>
        <p:spPr>
          <a:xfrm>
            <a:off x="2869919" y="2962258"/>
            <a:ext cx="48603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AP</a:t>
            </a:r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32DC48B-8A78-464A-B368-3702A38EB63C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2093163" y="2582530"/>
            <a:ext cx="598757" cy="975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88707D16-877C-6841-AE36-74C6A55E29EF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 flipH="1">
            <a:off x="3112934" y="2767196"/>
            <a:ext cx="11156" cy="1950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0359DE9-9559-2E43-9B90-33613D49AAFE}"/>
              </a:ext>
            </a:extLst>
          </p:cNvPr>
          <p:cNvSpPr txBox="1"/>
          <p:nvPr/>
        </p:nvSpPr>
        <p:spPr>
          <a:xfrm>
            <a:off x="1161738" y="319699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Player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EBBA1C1-0898-0043-9D15-7C5E2ABE2316}"/>
              </a:ext>
            </a:extLst>
          </p:cNvPr>
          <p:cNvSpPr txBox="1"/>
          <p:nvPr/>
        </p:nvSpPr>
        <p:spPr>
          <a:xfrm>
            <a:off x="2066814" y="4739328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Audiences</a:t>
            </a:r>
            <a:endParaRPr kumimoji="1" lang="ja-JP" altLang="en-US"/>
          </a:p>
        </p:txBody>
      </p:sp>
      <p:sp>
        <p:nvSpPr>
          <p:cNvPr id="28" name="稲妻 27">
            <a:extLst>
              <a:ext uri="{FF2B5EF4-FFF2-40B4-BE49-F238E27FC236}">
                <a16:creationId xmlns:a16="http://schemas.microsoft.com/office/drawing/2014/main" id="{0F7831A6-9828-F341-A160-58D9A86BB9C8}"/>
              </a:ext>
            </a:extLst>
          </p:cNvPr>
          <p:cNvSpPr/>
          <p:nvPr/>
        </p:nvSpPr>
        <p:spPr>
          <a:xfrm flipH="1">
            <a:off x="2551605" y="3374928"/>
            <a:ext cx="589369" cy="426127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497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1A7F6CAE-16AF-4644-8E0C-0AC68AD2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25056"/>
            <a:ext cx="8566720" cy="510952"/>
          </a:xfrm>
        </p:spPr>
        <p:txBody>
          <a:bodyPr/>
          <a:lstStyle/>
          <a:p>
            <a:r>
              <a:rPr kumimoji="1" lang="en-US" altLang="ja-JP" dirty="0"/>
              <a:t>Scenario #  Multi-Channel Data Distribution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D01DE11-9DE7-CE4D-879A-33E27F6B2A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5BE2F5-1DF0-1343-9198-5DC88D362C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21DC62-80AA-7E44-84EB-12E38E2FDC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80384B8-EF5D-0748-AE1F-35A049A9783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00104" y="1457523"/>
            <a:ext cx="4420368" cy="1198187"/>
          </a:xfrm>
          <a:ln>
            <a:solidFill>
              <a:schemeClr val="tx2"/>
            </a:solidFill>
          </a:ln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Stakes holders</a:t>
            </a:r>
          </a:p>
          <a:p>
            <a:pPr marL="1085850" lvl="1" indent="-342900">
              <a:buFont typeface="Wingdings" pitchFamily="2" charset="2"/>
              <a:buChar char="l"/>
            </a:pPr>
            <a:r>
              <a:rPr kumimoji="1" lang="en" altLang="ja-JP" dirty="0"/>
              <a:t>Museum/Concert Hall/Convention Hall/Sightseeing Venue/etc.</a:t>
            </a:r>
          </a:p>
          <a:p>
            <a:endParaRPr kumimoji="1" lang="en" altLang="ja-JP" dirty="0"/>
          </a:p>
          <a:p>
            <a:endParaRPr kumimoji="1" lang="en" altLang="ja-JP" dirty="0"/>
          </a:p>
          <a:p>
            <a:endParaRPr kumimoji="1" lang="en-US" altLang="ja-JP" dirty="0"/>
          </a:p>
        </p:txBody>
      </p:sp>
      <p:sp>
        <p:nvSpPr>
          <p:cNvPr id="10" name="コンテンツ プレースホルダー 7">
            <a:extLst>
              <a:ext uri="{FF2B5EF4-FFF2-40B4-BE49-F238E27FC236}">
                <a16:creationId xmlns:a16="http://schemas.microsoft.com/office/drawing/2014/main" id="{4F9F409D-D9DC-674B-9DF5-975869D57FE7}"/>
              </a:ext>
            </a:extLst>
          </p:cNvPr>
          <p:cNvSpPr txBox="1">
            <a:spLocks/>
          </p:cNvSpPr>
          <p:nvPr/>
        </p:nvSpPr>
        <p:spPr bwMode="auto">
          <a:xfrm>
            <a:off x="648934" y="1516260"/>
            <a:ext cx="3419009" cy="3424908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Topology/Architecture</a:t>
            </a:r>
          </a:p>
        </p:txBody>
      </p:sp>
      <p:sp>
        <p:nvSpPr>
          <p:cNvPr id="11" name="コンテンツ プレースホルダー 7">
            <a:extLst>
              <a:ext uri="{FF2B5EF4-FFF2-40B4-BE49-F238E27FC236}">
                <a16:creationId xmlns:a16="http://schemas.microsoft.com/office/drawing/2014/main" id="{622817C9-C3F0-7A47-91AF-F2063FB34E89}"/>
              </a:ext>
            </a:extLst>
          </p:cNvPr>
          <p:cNvSpPr txBox="1">
            <a:spLocks/>
          </p:cNvSpPr>
          <p:nvPr/>
        </p:nvSpPr>
        <p:spPr bwMode="auto">
          <a:xfrm>
            <a:off x="4845892" y="5244105"/>
            <a:ext cx="390257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Benefit of using </a:t>
            </a:r>
            <a:r>
              <a:rPr kumimoji="1" lang="en-US" altLang="ja-JP" kern="0" dirty="0" err="1"/>
              <a:t>TGbc</a:t>
            </a:r>
            <a:endParaRPr kumimoji="1" lang="en-US" altLang="ja-JP" kern="0" dirty="0"/>
          </a:p>
          <a:p>
            <a:pPr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" altLang="ja-JP" kern="0" dirty="0" err="1"/>
              <a:t>eBCS</a:t>
            </a:r>
            <a:r>
              <a:rPr kumimoji="1" lang="en" altLang="ja-JP" kern="0" dirty="0"/>
              <a:t> can be used for multi-lingual services to distribute the same information to people from multiple countries.</a:t>
            </a:r>
          </a:p>
          <a:p>
            <a:endParaRPr kumimoji="1" lang="en" altLang="ja-JP" kern="0" dirty="0"/>
          </a:p>
          <a:p>
            <a:endParaRPr kumimoji="1" lang="en-US" altLang="ja-JP" kern="0" dirty="0"/>
          </a:p>
          <a:p>
            <a:endParaRPr kumimoji="1" lang="ja-JP" altLang="en-US" kern="0"/>
          </a:p>
        </p:txBody>
      </p:sp>
      <p:sp>
        <p:nvSpPr>
          <p:cNvPr id="13" name="コンテンツ プレースホルダー 7">
            <a:extLst>
              <a:ext uri="{FF2B5EF4-FFF2-40B4-BE49-F238E27FC236}">
                <a16:creationId xmlns:a16="http://schemas.microsoft.com/office/drawing/2014/main" id="{821D0DE3-B04C-2245-BF99-45A08C620B1D}"/>
              </a:ext>
            </a:extLst>
          </p:cNvPr>
          <p:cNvSpPr txBox="1">
            <a:spLocks/>
          </p:cNvSpPr>
          <p:nvPr/>
        </p:nvSpPr>
        <p:spPr bwMode="auto">
          <a:xfrm>
            <a:off x="4400104" y="2752434"/>
            <a:ext cx="4348360" cy="226402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Service scene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kumimoji="1" lang="en" altLang="ja-JP" kern="0" dirty="0"/>
              <a:t>An AP broadcasts the same information in different languages each in a dedicated channel.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kumimoji="1" lang="en" altLang="ja-JP" kern="0" dirty="0"/>
              <a:t>A user can choose one of the channels</a:t>
            </a:r>
            <a:endParaRPr kumimoji="1" lang="en-US" altLang="ja-JP" kern="0" dirty="0"/>
          </a:p>
        </p:txBody>
      </p:sp>
      <p:sp>
        <p:nvSpPr>
          <p:cNvPr id="14" name="コンテンツ プレースホルダー 7">
            <a:extLst>
              <a:ext uri="{FF2B5EF4-FFF2-40B4-BE49-F238E27FC236}">
                <a16:creationId xmlns:a16="http://schemas.microsoft.com/office/drawing/2014/main" id="{4A8EF0D3-987F-EF49-8ED9-3F113DF8931C}"/>
              </a:ext>
            </a:extLst>
          </p:cNvPr>
          <p:cNvSpPr txBox="1">
            <a:spLocks/>
          </p:cNvSpPr>
          <p:nvPr/>
        </p:nvSpPr>
        <p:spPr bwMode="auto">
          <a:xfrm>
            <a:off x="539553" y="5024916"/>
            <a:ext cx="4032448" cy="1284403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sz="1400" kern="0" dirty="0"/>
              <a:t>Required function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ja-JP" sz="1500" dirty="0"/>
              <a:t>No authentication / association of STAs with AP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1500" dirty="0"/>
              <a:t>Required authentication of sender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1500" dirty="0"/>
              <a:t>Required authenticity of AP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kumimoji="1" lang="en" altLang="ja-JP" sz="1500" kern="0" dirty="0"/>
              <a:t>Distribution of different data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kumimoji="1" lang="en" altLang="ja-JP" sz="1500" kern="0" dirty="0"/>
              <a:t>People can choose their preferred channel.</a:t>
            </a:r>
          </a:p>
          <a:p>
            <a:endParaRPr kumimoji="1" lang="en" altLang="ja-JP" sz="1400" kern="0" dirty="0"/>
          </a:p>
          <a:p>
            <a:endParaRPr kumimoji="1" lang="en-US" altLang="ja-JP" sz="1400" kern="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EBBA1C1-0898-0043-9D15-7C5E2ABE2316}"/>
              </a:ext>
            </a:extLst>
          </p:cNvPr>
          <p:cNvSpPr txBox="1"/>
          <p:nvPr/>
        </p:nvSpPr>
        <p:spPr>
          <a:xfrm>
            <a:off x="2066814" y="4739328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Audiences</a:t>
            </a:r>
            <a:endParaRPr kumimoji="1" lang="ja-JP" altLang="en-US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5FA6B6D-DC13-1D42-ACC1-0389241B055C}"/>
              </a:ext>
            </a:extLst>
          </p:cNvPr>
          <p:cNvSpPr txBox="1"/>
          <p:nvPr/>
        </p:nvSpPr>
        <p:spPr>
          <a:xfrm>
            <a:off x="2043987" y="2051702"/>
            <a:ext cx="864339" cy="369332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Server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C945E9B0-4D16-5342-9ABB-2AC595D6205B}"/>
              </a:ext>
            </a:extLst>
          </p:cNvPr>
          <p:cNvSpPr txBox="1"/>
          <p:nvPr/>
        </p:nvSpPr>
        <p:spPr>
          <a:xfrm>
            <a:off x="2233142" y="2531658"/>
            <a:ext cx="486030" cy="36933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AP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DF623C57-0261-104D-892E-F683CC548A57}"/>
              </a:ext>
            </a:extLst>
          </p:cNvPr>
          <p:cNvCxnSpPr>
            <a:cxnSpLocks/>
            <a:stCxn id="61" idx="2"/>
            <a:endCxn id="62" idx="0"/>
          </p:cNvCxnSpPr>
          <p:nvPr/>
        </p:nvCxnSpPr>
        <p:spPr>
          <a:xfrm>
            <a:off x="2476157" y="2421034"/>
            <a:ext cx="0" cy="110624"/>
          </a:xfrm>
          <a:prstGeom prst="line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1221E093-08E4-344D-85FC-8DE8B2A668E6}"/>
              </a:ext>
            </a:extLst>
          </p:cNvPr>
          <p:cNvSpPr txBox="1"/>
          <p:nvPr/>
        </p:nvSpPr>
        <p:spPr>
          <a:xfrm>
            <a:off x="1612992" y="4585250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Audiences</a:t>
            </a:r>
            <a:endParaRPr kumimoji="1" lang="ja-JP" altLang="en-US" sz="180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65" name="稲妻 64">
            <a:extLst>
              <a:ext uri="{FF2B5EF4-FFF2-40B4-BE49-F238E27FC236}">
                <a16:creationId xmlns:a16="http://schemas.microsoft.com/office/drawing/2014/main" id="{78E60645-8EBE-0649-A7F8-54E93D42D5C7}"/>
              </a:ext>
            </a:extLst>
          </p:cNvPr>
          <p:cNvSpPr/>
          <p:nvPr/>
        </p:nvSpPr>
        <p:spPr>
          <a:xfrm flipH="1">
            <a:off x="2508465" y="3118913"/>
            <a:ext cx="543740" cy="216190"/>
          </a:xfrm>
          <a:prstGeom prst="lightningBol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11AE7ABE-8676-C046-B7C7-F490F13C3AA5}"/>
              </a:ext>
            </a:extLst>
          </p:cNvPr>
          <p:cNvGrpSpPr/>
          <p:nvPr/>
        </p:nvGrpSpPr>
        <p:grpSpPr>
          <a:xfrm>
            <a:off x="816710" y="2090939"/>
            <a:ext cx="1254611" cy="1295733"/>
            <a:chOff x="3382474" y="0"/>
            <a:chExt cx="5427052" cy="5604933"/>
          </a:xfrm>
        </p:grpSpPr>
        <p:pic>
          <p:nvPicPr>
            <p:cNvPr id="67" name="図 66" descr="File:Oil paintimg frame Wellcome L0067851.jpg - Wikimedia Commons">
              <a:extLst>
                <a:ext uri="{FF2B5EF4-FFF2-40B4-BE49-F238E27FC236}">
                  <a16:creationId xmlns:a16="http://schemas.microsoft.com/office/drawing/2014/main" id="{158CB7A6-D8E1-D74F-9329-A0F84DAE1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74" y="0"/>
              <a:ext cx="5427052" cy="5604933"/>
            </a:xfrm>
            <a:prstGeom prst="rect">
              <a:avLst/>
            </a:prstGeom>
          </p:spPr>
        </p:pic>
        <p:pic>
          <p:nvPicPr>
            <p:cNvPr id="68" name="図 67" descr="Kameraad Harko: Allerheiligen">
              <a:extLst>
                <a:ext uri="{FF2B5EF4-FFF2-40B4-BE49-F238E27FC236}">
                  <a16:creationId xmlns:a16="http://schemas.microsoft.com/office/drawing/2014/main" id="{2246B878-0018-2E4F-B01D-27E45EE83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33994" y="616771"/>
              <a:ext cx="3966582" cy="4363804"/>
            </a:xfrm>
            <a:prstGeom prst="rect">
              <a:avLst/>
            </a:prstGeom>
          </p:spPr>
        </p:pic>
      </p:grpSp>
      <p:pic>
        <p:nvPicPr>
          <p:cNvPr id="69" name="Picture 2" descr="https://2.bp.blogspot.com/-iRVYWCnGDLg/V5QoKDKURRI/AAAAAAAA8nc/8sdrNwcGrt4jgP8s-TH5r8_rHE62vh1IgCLcB/s800/smartphone_woman_stand_smile.png">
            <a:extLst>
              <a:ext uri="{FF2B5EF4-FFF2-40B4-BE49-F238E27FC236}">
                <a16:creationId xmlns:a16="http://schemas.microsoft.com/office/drawing/2014/main" id="{445B91BA-327F-3D46-A203-3E094D43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31" y="3710329"/>
            <a:ext cx="637257" cy="9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s://3.bp.blogspot.com/-LS-hvSF0BfA/V5QoHcSEDpI/AAAAAAAA8nE/sQu2CmwkUEoIs-cmz2NBoA9oAEZVqi5tgCLcB/s800/smartphone_man_stand_man_smile.png">
            <a:extLst>
              <a:ext uri="{FF2B5EF4-FFF2-40B4-BE49-F238E27FC236}">
                <a16:creationId xmlns:a16="http://schemas.microsoft.com/office/drawing/2014/main" id="{10F75AFD-FE38-6548-AD2D-6C4F3585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01" y="3547887"/>
            <a:ext cx="680626" cy="9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https://1.bp.blogspot.com/-sdG_hyjXUAo/V5QoBXTm5uI/AAAAAAAA8mI/QflT4heNTmsVA8ovGtcCtCxbGOnh2sScACLcB/s800/smartphone_boy_stand_smile.png">
            <a:extLst>
              <a:ext uri="{FF2B5EF4-FFF2-40B4-BE49-F238E27FC236}">
                <a16:creationId xmlns:a16="http://schemas.microsoft.com/office/drawing/2014/main" id="{15D8D517-E750-D14D-A52C-E27E6ABCC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6" y="3626159"/>
            <a:ext cx="695124" cy="89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https://1.bp.blogspot.com/-dRjshgvS89c/V5QoECA_9kI/AAAAAAAA8ms/pUouLH6cuVQeH4uphgnWdR4w1ZW24XIbQCLcB/s800/smartphone_girl_stand_smile.png">
            <a:extLst>
              <a:ext uri="{FF2B5EF4-FFF2-40B4-BE49-F238E27FC236}">
                <a16:creationId xmlns:a16="http://schemas.microsoft.com/office/drawing/2014/main" id="{37B74D35-1B3D-3C43-B058-620FFD1A0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5" y="3675155"/>
            <a:ext cx="664388" cy="8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稲妻 72">
            <a:extLst>
              <a:ext uri="{FF2B5EF4-FFF2-40B4-BE49-F238E27FC236}">
                <a16:creationId xmlns:a16="http://schemas.microsoft.com/office/drawing/2014/main" id="{A06064C8-C154-0A46-83F3-F337952707CD}"/>
              </a:ext>
            </a:extLst>
          </p:cNvPr>
          <p:cNvSpPr/>
          <p:nvPr/>
        </p:nvSpPr>
        <p:spPr>
          <a:xfrm flipH="1">
            <a:off x="2880994" y="3118909"/>
            <a:ext cx="543740" cy="216190"/>
          </a:xfrm>
          <a:prstGeom prst="lightningBol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985075DB-D835-894F-A7A8-8B164F1FC8E1}"/>
              </a:ext>
            </a:extLst>
          </p:cNvPr>
          <p:cNvSpPr txBox="1"/>
          <p:nvPr/>
        </p:nvSpPr>
        <p:spPr>
          <a:xfrm>
            <a:off x="2921849" y="2231483"/>
            <a:ext cx="120898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1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Ch#1: Japanese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1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Ch#2: English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1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Ch#3: Chinese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1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Ch#4: Korean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1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…</a:t>
            </a:r>
            <a:endParaRPr kumimoji="1" lang="ja-JP" altLang="en-US" sz="1100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75" name="稲妻 74">
            <a:extLst>
              <a:ext uri="{FF2B5EF4-FFF2-40B4-BE49-F238E27FC236}">
                <a16:creationId xmlns:a16="http://schemas.microsoft.com/office/drawing/2014/main" id="{BDE6CC26-C0C3-BF4B-A247-1A829B0760E5}"/>
              </a:ext>
            </a:extLst>
          </p:cNvPr>
          <p:cNvSpPr/>
          <p:nvPr/>
        </p:nvSpPr>
        <p:spPr>
          <a:xfrm flipH="1">
            <a:off x="2127467" y="3110448"/>
            <a:ext cx="543740" cy="216190"/>
          </a:xfrm>
          <a:prstGeom prst="lightningBol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6" name="稲妻 75">
            <a:extLst>
              <a:ext uri="{FF2B5EF4-FFF2-40B4-BE49-F238E27FC236}">
                <a16:creationId xmlns:a16="http://schemas.microsoft.com/office/drawing/2014/main" id="{4A3E7571-9098-4C43-9914-1E804216C7A4}"/>
              </a:ext>
            </a:extLst>
          </p:cNvPr>
          <p:cNvSpPr/>
          <p:nvPr/>
        </p:nvSpPr>
        <p:spPr>
          <a:xfrm flipH="1">
            <a:off x="3236599" y="3127370"/>
            <a:ext cx="543740" cy="216190"/>
          </a:xfrm>
          <a:prstGeom prst="lightningBol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73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1A7F6CAE-16AF-4644-8E0C-0AC68AD2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25056"/>
            <a:ext cx="8566720" cy="510952"/>
          </a:xfrm>
        </p:spPr>
        <p:txBody>
          <a:bodyPr/>
          <a:lstStyle/>
          <a:p>
            <a:r>
              <a:rPr kumimoji="1" lang="en-US" altLang="ja-JP" dirty="0"/>
              <a:t>Scenario #  Lecture room slide distribution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D01DE11-9DE7-CE4D-879A-33E27F6B2A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5BE2F5-1DF0-1343-9198-5DC88D362C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21DC62-80AA-7E44-84EB-12E38E2FDC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80384B8-EF5D-0748-AE1F-35A049A9783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00104" y="1457523"/>
            <a:ext cx="4420368" cy="1198187"/>
          </a:xfrm>
          <a:ln>
            <a:solidFill>
              <a:schemeClr val="tx2"/>
            </a:solidFill>
          </a:ln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/>
              <a:t>Stakes holders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dirty="0"/>
              <a:t>School / University /Conference room etc.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dirty="0"/>
              <a:t>Teacher/ Professor / Speaker</a:t>
            </a:r>
          </a:p>
          <a:p>
            <a:endParaRPr kumimoji="1" lang="en" altLang="ja-JP" dirty="0"/>
          </a:p>
          <a:p>
            <a:endParaRPr kumimoji="1" lang="en" altLang="ja-JP" dirty="0"/>
          </a:p>
          <a:p>
            <a:endParaRPr kumimoji="1" lang="en" altLang="ja-JP" dirty="0"/>
          </a:p>
          <a:p>
            <a:endParaRPr kumimoji="1" lang="en-US" altLang="ja-JP" dirty="0"/>
          </a:p>
        </p:txBody>
      </p:sp>
      <p:sp>
        <p:nvSpPr>
          <p:cNvPr id="10" name="コンテンツ プレースホルダー 7">
            <a:extLst>
              <a:ext uri="{FF2B5EF4-FFF2-40B4-BE49-F238E27FC236}">
                <a16:creationId xmlns:a16="http://schemas.microsoft.com/office/drawing/2014/main" id="{4F9F409D-D9DC-674B-9DF5-975869D57FE7}"/>
              </a:ext>
            </a:extLst>
          </p:cNvPr>
          <p:cNvSpPr txBox="1">
            <a:spLocks/>
          </p:cNvSpPr>
          <p:nvPr/>
        </p:nvSpPr>
        <p:spPr bwMode="auto">
          <a:xfrm>
            <a:off x="648934" y="1516260"/>
            <a:ext cx="3419009" cy="3424908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Topology/Architecture</a:t>
            </a:r>
          </a:p>
        </p:txBody>
      </p:sp>
      <p:sp>
        <p:nvSpPr>
          <p:cNvPr id="11" name="コンテンツ プレースホルダー 7">
            <a:extLst>
              <a:ext uri="{FF2B5EF4-FFF2-40B4-BE49-F238E27FC236}">
                <a16:creationId xmlns:a16="http://schemas.microsoft.com/office/drawing/2014/main" id="{622817C9-C3F0-7A47-91AF-F2063FB34E89}"/>
              </a:ext>
            </a:extLst>
          </p:cNvPr>
          <p:cNvSpPr txBox="1">
            <a:spLocks/>
          </p:cNvSpPr>
          <p:nvPr/>
        </p:nvSpPr>
        <p:spPr bwMode="auto">
          <a:xfrm>
            <a:off x="4845892" y="5244105"/>
            <a:ext cx="390257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Benefit of using </a:t>
            </a:r>
            <a:r>
              <a:rPr kumimoji="1" lang="en-US" altLang="ja-JP" kern="0" dirty="0" err="1"/>
              <a:t>TGbc</a:t>
            </a:r>
            <a:endParaRPr kumimoji="1" lang="en-US" altLang="ja-JP" kern="0" dirty="0"/>
          </a:p>
          <a:p>
            <a:pPr>
              <a:buFont typeface="Wingdings" pitchFamily="2" charset="2"/>
              <a:buChar char="l"/>
            </a:pPr>
            <a:r>
              <a:rPr kumimoji="1" lang="en" altLang="ja-JP" kern="0" dirty="0"/>
              <a:t>Easy to distribution of slides to audiences </a:t>
            </a:r>
            <a:r>
              <a:rPr kumimoji="1" lang="en-US" altLang="ja-JP" kern="0" dirty="0">
                <a:solidFill>
                  <a:srgbClr val="FF0000"/>
                </a:solidFill>
              </a:rPr>
              <a:t>simultaneously</a:t>
            </a:r>
            <a:r>
              <a:rPr kumimoji="1" lang="en" altLang="ja-JP" kern="0" dirty="0">
                <a:solidFill>
                  <a:srgbClr val="FF0000"/>
                </a:solidFill>
              </a:rPr>
              <a:t>.</a:t>
            </a:r>
          </a:p>
          <a:p>
            <a:pPr marL="0" indent="0"/>
            <a:endParaRPr kumimoji="1" lang="en" altLang="ja-JP" kern="0" dirty="0"/>
          </a:p>
          <a:p>
            <a:endParaRPr kumimoji="1" lang="en" altLang="ja-JP" kern="0" dirty="0"/>
          </a:p>
          <a:p>
            <a:pPr>
              <a:buFont typeface="Wingdings" pitchFamily="2" charset="2"/>
              <a:buChar char="l"/>
            </a:pPr>
            <a:endParaRPr kumimoji="1" lang="en-US" altLang="ja-JP" kern="0" dirty="0"/>
          </a:p>
          <a:p>
            <a:endParaRPr kumimoji="1" lang="en" altLang="ja-JP" kern="0" dirty="0"/>
          </a:p>
          <a:p>
            <a:endParaRPr kumimoji="1" lang="en-US" altLang="ja-JP" kern="0" dirty="0"/>
          </a:p>
          <a:p>
            <a:endParaRPr kumimoji="1" lang="ja-JP" altLang="en-US" kern="0"/>
          </a:p>
        </p:txBody>
      </p:sp>
      <p:sp>
        <p:nvSpPr>
          <p:cNvPr id="13" name="コンテンツ プレースホルダー 7">
            <a:extLst>
              <a:ext uri="{FF2B5EF4-FFF2-40B4-BE49-F238E27FC236}">
                <a16:creationId xmlns:a16="http://schemas.microsoft.com/office/drawing/2014/main" id="{821D0DE3-B04C-2245-BF99-45A08C620B1D}"/>
              </a:ext>
            </a:extLst>
          </p:cNvPr>
          <p:cNvSpPr txBox="1">
            <a:spLocks/>
          </p:cNvSpPr>
          <p:nvPr/>
        </p:nvSpPr>
        <p:spPr bwMode="auto">
          <a:xfrm>
            <a:off x="4400104" y="2752434"/>
            <a:ext cx="4348360" cy="226402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Service scene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kern="0" dirty="0"/>
              <a:t>Simultaneous distribution of slides on the screen to audience PC, Tablet, etc.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kern="0" dirty="0"/>
              <a:t>The audience no need to download visual aids and change pages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kern="0" dirty="0"/>
              <a:t>Synchronized slide distribution to all of students.</a:t>
            </a:r>
          </a:p>
        </p:txBody>
      </p:sp>
      <p:sp>
        <p:nvSpPr>
          <p:cNvPr id="14" name="コンテンツ プレースホルダー 7">
            <a:extLst>
              <a:ext uri="{FF2B5EF4-FFF2-40B4-BE49-F238E27FC236}">
                <a16:creationId xmlns:a16="http://schemas.microsoft.com/office/drawing/2014/main" id="{4A8EF0D3-987F-EF49-8ED9-3F113DF8931C}"/>
              </a:ext>
            </a:extLst>
          </p:cNvPr>
          <p:cNvSpPr txBox="1">
            <a:spLocks/>
          </p:cNvSpPr>
          <p:nvPr/>
        </p:nvSpPr>
        <p:spPr bwMode="auto">
          <a:xfrm>
            <a:off x="648934" y="5014518"/>
            <a:ext cx="3923066" cy="1510107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sz="1900" kern="0" dirty="0"/>
              <a:t>Required function</a:t>
            </a:r>
          </a:p>
          <a:p>
            <a:pPr>
              <a:buFont typeface="Wingdings" pitchFamily="2" charset="2"/>
              <a:buChar char="l"/>
            </a:pPr>
            <a:r>
              <a:rPr lang="en" altLang="ja-JP" sz="1900" dirty="0"/>
              <a:t>No authentication / association of STAs with AP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1900" dirty="0"/>
              <a:t>Required authentication of sender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1900" dirty="0"/>
              <a:t>Required authenticity of AP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1900" kern="0" dirty="0">
                <a:cs typeface="Arial" panose="020B0604020202020204" pitchFamily="34" charset="0"/>
              </a:rPr>
              <a:t>low latency 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sz="1900" kern="0" dirty="0"/>
              <a:t>Capacity </a:t>
            </a:r>
            <a:r>
              <a:rPr kumimoji="1" lang="en-US" altLang="ja-JP" sz="1900" kern="0" dirty="0">
                <a:solidFill>
                  <a:srgbClr val="FF0000"/>
                </a:solidFill>
              </a:rPr>
              <a:t>1000</a:t>
            </a:r>
            <a:r>
              <a:rPr kumimoji="1" lang="en-US" altLang="ja-JP" sz="1900" kern="0" dirty="0"/>
              <a:t>STAs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sz="1900" kern="0" dirty="0"/>
              <a:t>Restrict un desired changes of contents by receiver side</a:t>
            </a:r>
          </a:p>
          <a:p>
            <a:pPr>
              <a:buFont typeface="Wingdings" pitchFamily="2" charset="2"/>
              <a:buChar char="l"/>
            </a:pPr>
            <a:endParaRPr kumimoji="1" lang="en" altLang="ja-JP" sz="1900" kern="0" dirty="0"/>
          </a:p>
          <a:p>
            <a:pPr>
              <a:buFont typeface="Wingdings" pitchFamily="2" charset="2"/>
              <a:buChar char="l"/>
            </a:pPr>
            <a:endParaRPr kumimoji="1" lang="en-US" altLang="ja-JP" sz="1900" kern="0" dirty="0"/>
          </a:p>
          <a:p>
            <a:endParaRPr kumimoji="1" lang="en-US" altLang="ja-JP" sz="1400" kern="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744DCF1-A1F7-8F40-93F1-0B22112C69CF}"/>
              </a:ext>
            </a:extLst>
          </p:cNvPr>
          <p:cNvSpPr txBox="1"/>
          <p:nvPr/>
        </p:nvSpPr>
        <p:spPr>
          <a:xfrm>
            <a:off x="903839" y="4275854"/>
            <a:ext cx="1486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4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Professor / Teacher/ Speaker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364D635-3273-1144-95D9-682C1CFCDDB0}"/>
              </a:ext>
            </a:extLst>
          </p:cNvPr>
          <p:cNvSpPr txBox="1"/>
          <p:nvPr/>
        </p:nvSpPr>
        <p:spPr>
          <a:xfrm>
            <a:off x="2847211" y="4579559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4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Student</a:t>
            </a:r>
            <a:r>
              <a:rPr kumimoji="1" lang="ja-JP" altLang="en-US" sz="14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</a:t>
            </a:r>
            <a:r>
              <a:rPr kumimoji="1" lang="en-US" altLang="ja-JP" sz="14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etc.</a:t>
            </a:r>
            <a:endParaRPr kumimoji="1" lang="ja-JP" altLang="en-US" sz="1800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57" name="Picture 5">
            <a:extLst>
              <a:ext uri="{FF2B5EF4-FFF2-40B4-BE49-F238E27FC236}">
                <a16:creationId xmlns:a16="http://schemas.microsoft.com/office/drawing/2014/main" id="{945F6A76-4821-2D4A-B6D8-FAAF44F97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2"/>
          <a:stretch/>
        </p:blipFill>
        <p:spPr bwMode="auto">
          <a:xfrm>
            <a:off x="2532619" y="4064544"/>
            <a:ext cx="1362075" cy="65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">
            <a:extLst>
              <a:ext uri="{FF2B5EF4-FFF2-40B4-BE49-F238E27FC236}">
                <a16:creationId xmlns:a16="http://schemas.microsoft.com/office/drawing/2014/main" id="{18C92268-C018-C241-A069-92699242D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9528" y="3786948"/>
            <a:ext cx="778744" cy="63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E433C87-FA55-3A45-9CC0-1846F736897D}"/>
              </a:ext>
            </a:extLst>
          </p:cNvPr>
          <p:cNvSpPr txBox="1"/>
          <p:nvPr/>
        </p:nvSpPr>
        <p:spPr>
          <a:xfrm>
            <a:off x="2829430" y="2006722"/>
            <a:ext cx="997388" cy="1015663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  <a:scene3d>
            <a:camera prst="isometricLeftDown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Screen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C33CC55-1CD7-A347-96C8-2E8CCCD32B2C}"/>
              </a:ext>
            </a:extLst>
          </p:cNvPr>
          <p:cNvSpPr txBox="1"/>
          <p:nvPr/>
        </p:nvSpPr>
        <p:spPr>
          <a:xfrm>
            <a:off x="1008750" y="2329428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6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Projector</a:t>
            </a:r>
            <a:br>
              <a:rPr kumimoji="1" lang="en-US" altLang="ja-JP" sz="16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</a:br>
            <a:r>
              <a:rPr kumimoji="1" lang="en-US" altLang="ja-JP" sz="16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with AP</a:t>
            </a:r>
            <a:endParaRPr kumimoji="1" lang="ja-JP" altLang="en-US" sz="1600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77" name="フリーフォーム 76">
            <a:extLst>
              <a:ext uri="{FF2B5EF4-FFF2-40B4-BE49-F238E27FC236}">
                <a16:creationId xmlns:a16="http://schemas.microsoft.com/office/drawing/2014/main" id="{704914DD-5C76-9B44-A85E-6A3E618DA06A}"/>
              </a:ext>
            </a:extLst>
          </p:cNvPr>
          <p:cNvSpPr/>
          <p:nvPr/>
        </p:nvSpPr>
        <p:spPr bwMode="auto">
          <a:xfrm rot="1421395">
            <a:off x="1420607" y="3354580"/>
            <a:ext cx="356137" cy="480897"/>
          </a:xfrm>
          <a:custGeom>
            <a:avLst/>
            <a:gdLst>
              <a:gd name="connsiteX0" fmla="*/ 0 w 500743"/>
              <a:gd name="connsiteY0" fmla="*/ 707571 h 707571"/>
              <a:gd name="connsiteX1" fmla="*/ 108858 w 500743"/>
              <a:gd name="connsiteY1" fmla="*/ 152400 h 707571"/>
              <a:gd name="connsiteX2" fmla="*/ 326572 w 500743"/>
              <a:gd name="connsiteY2" fmla="*/ 402771 h 707571"/>
              <a:gd name="connsiteX3" fmla="*/ 500743 w 500743"/>
              <a:gd name="connsiteY3" fmla="*/ 0 h 707571"/>
              <a:gd name="connsiteX4" fmla="*/ 500743 w 500743"/>
              <a:gd name="connsiteY4" fmla="*/ 0 h 707571"/>
              <a:gd name="connsiteX0" fmla="*/ 0 w 539379"/>
              <a:gd name="connsiteY0" fmla="*/ 849238 h 849238"/>
              <a:gd name="connsiteX1" fmla="*/ 108858 w 539379"/>
              <a:gd name="connsiteY1" fmla="*/ 294067 h 849238"/>
              <a:gd name="connsiteX2" fmla="*/ 326572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539379"/>
              <a:gd name="connsiteY0" fmla="*/ 849238 h 849238"/>
              <a:gd name="connsiteX1" fmla="*/ 108858 w 539379"/>
              <a:gd name="connsiteY1" fmla="*/ 294067 h 849238"/>
              <a:gd name="connsiteX2" fmla="*/ 294375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539379"/>
              <a:gd name="connsiteY0" fmla="*/ 849238 h 849238"/>
              <a:gd name="connsiteX1" fmla="*/ 141056 w 539379"/>
              <a:gd name="connsiteY1" fmla="*/ 294067 h 849238"/>
              <a:gd name="connsiteX2" fmla="*/ 294375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616652"/>
              <a:gd name="connsiteY0" fmla="*/ 842799 h 842799"/>
              <a:gd name="connsiteX1" fmla="*/ 218329 w 616652"/>
              <a:gd name="connsiteY1" fmla="*/ 294067 h 842799"/>
              <a:gd name="connsiteX2" fmla="*/ 371648 w 616652"/>
              <a:gd name="connsiteY2" fmla="*/ 544438 h 842799"/>
              <a:gd name="connsiteX3" fmla="*/ 578016 w 616652"/>
              <a:gd name="connsiteY3" fmla="*/ 141667 h 842799"/>
              <a:gd name="connsiteX4" fmla="*/ 616652 w 616652"/>
              <a:gd name="connsiteY4" fmla="*/ 0 h 842799"/>
              <a:gd name="connsiteX0" fmla="*/ 0 w 616652"/>
              <a:gd name="connsiteY0" fmla="*/ 842799 h 842799"/>
              <a:gd name="connsiteX1" fmla="*/ 218329 w 616652"/>
              <a:gd name="connsiteY1" fmla="*/ 294067 h 842799"/>
              <a:gd name="connsiteX2" fmla="*/ 371648 w 616652"/>
              <a:gd name="connsiteY2" fmla="*/ 646008 h 842799"/>
              <a:gd name="connsiteX3" fmla="*/ 578016 w 616652"/>
              <a:gd name="connsiteY3" fmla="*/ 141667 h 842799"/>
              <a:gd name="connsiteX4" fmla="*/ 616652 w 616652"/>
              <a:gd name="connsiteY4" fmla="*/ 0 h 84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652" h="842799">
                <a:moveTo>
                  <a:pt x="0" y="842799"/>
                </a:moveTo>
                <a:cubicBezTo>
                  <a:pt x="27214" y="590613"/>
                  <a:pt x="156388" y="326865"/>
                  <a:pt x="218329" y="294067"/>
                </a:cubicBezTo>
                <a:cubicBezTo>
                  <a:pt x="280270" y="261269"/>
                  <a:pt x="311700" y="671408"/>
                  <a:pt x="371648" y="646008"/>
                </a:cubicBezTo>
                <a:cubicBezTo>
                  <a:pt x="431596" y="620608"/>
                  <a:pt x="537182" y="249335"/>
                  <a:pt x="578016" y="141667"/>
                </a:cubicBezTo>
                <a:cubicBezTo>
                  <a:pt x="618850" y="33999"/>
                  <a:pt x="603773" y="47222"/>
                  <a:pt x="616652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8" name="フリーフォーム 77">
            <a:extLst>
              <a:ext uri="{FF2B5EF4-FFF2-40B4-BE49-F238E27FC236}">
                <a16:creationId xmlns:a16="http://schemas.microsoft.com/office/drawing/2014/main" id="{177DF1C1-135B-5148-AA32-71D5A133ADD4}"/>
              </a:ext>
            </a:extLst>
          </p:cNvPr>
          <p:cNvSpPr/>
          <p:nvPr/>
        </p:nvSpPr>
        <p:spPr bwMode="auto">
          <a:xfrm rot="5400000">
            <a:off x="2680610" y="3457082"/>
            <a:ext cx="356137" cy="480897"/>
          </a:xfrm>
          <a:custGeom>
            <a:avLst/>
            <a:gdLst>
              <a:gd name="connsiteX0" fmla="*/ 0 w 500743"/>
              <a:gd name="connsiteY0" fmla="*/ 707571 h 707571"/>
              <a:gd name="connsiteX1" fmla="*/ 108858 w 500743"/>
              <a:gd name="connsiteY1" fmla="*/ 152400 h 707571"/>
              <a:gd name="connsiteX2" fmla="*/ 326572 w 500743"/>
              <a:gd name="connsiteY2" fmla="*/ 402771 h 707571"/>
              <a:gd name="connsiteX3" fmla="*/ 500743 w 500743"/>
              <a:gd name="connsiteY3" fmla="*/ 0 h 707571"/>
              <a:gd name="connsiteX4" fmla="*/ 500743 w 500743"/>
              <a:gd name="connsiteY4" fmla="*/ 0 h 707571"/>
              <a:gd name="connsiteX0" fmla="*/ 0 w 539379"/>
              <a:gd name="connsiteY0" fmla="*/ 849238 h 849238"/>
              <a:gd name="connsiteX1" fmla="*/ 108858 w 539379"/>
              <a:gd name="connsiteY1" fmla="*/ 294067 h 849238"/>
              <a:gd name="connsiteX2" fmla="*/ 326572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539379"/>
              <a:gd name="connsiteY0" fmla="*/ 849238 h 849238"/>
              <a:gd name="connsiteX1" fmla="*/ 108858 w 539379"/>
              <a:gd name="connsiteY1" fmla="*/ 294067 h 849238"/>
              <a:gd name="connsiteX2" fmla="*/ 294375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539379"/>
              <a:gd name="connsiteY0" fmla="*/ 849238 h 849238"/>
              <a:gd name="connsiteX1" fmla="*/ 141056 w 539379"/>
              <a:gd name="connsiteY1" fmla="*/ 294067 h 849238"/>
              <a:gd name="connsiteX2" fmla="*/ 294375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616652"/>
              <a:gd name="connsiteY0" fmla="*/ 842799 h 842799"/>
              <a:gd name="connsiteX1" fmla="*/ 218329 w 616652"/>
              <a:gd name="connsiteY1" fmla="*/ 294067 h 842799"/>
              <a:gd name="connsiteX2" fmla="*/ 371648 w 616652"/>
              <a:gd name="connsiteY2" fmla="*/ 544438 h 842799"/>
              <a:gd name="connsiteX3" fmla="*/ 578016 w 616652"/>
              <a:gd name="connsiteY3" fmla="*/ 141667 h 842799"/>
              <a:gd name="connsiteX4" fmla="*/ 616652 w 616652"/>
              <a:gd name="connsiteY4" fmla="*/ 0 h 842799"/>
              <a:gd name="connsiteX0" fmla="*/ 0 w 616652"/>
              <a:gd name="connsiteY0" fmla="*/ 842799 h 842799"/>
              <a:gd name="connsiteX1" fmla="*/ 218329 w 616652"/>
              <a:gd name="connsiteY1" fmla="*/ 294067 h 842799"/>
              <a:gd name="connsiteX2" fmla="*/ 371648 w 616652"/>
              <a:gd name="connsiteY2" fmla="*/ 646008 h 842799"/>
              <a:gd name="connsiteX3" fmla="*/ 578016 w 616652"/>
              <a:gd name="connsiteY3" fmla="*/ 141667 h 842799"/>
              <a:gd name="connsiteX4" fmla="*/ 616652 w 616652"/>
              <a:gd name="connsiteY4" fmla="*/ 0 h 84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652" h="842799">
                <a:moveTo>
                  <a:pt x="0" y="842799"/>
                </a:moveTo>
                <a:cubicBezTo>
                  <a:pt x="27214" y="590613"/>
                  <a:pt x="156388" y="326865"/>
                  <a:pt x="218329" y="294067"/>
                </a:cubicBezTo>
                <a:cubicBezTo>
                  <a:pt x="280270" y="261269"/>
                  <a:pt x="311700" y="671408"/>
                  <a:pt x="371648" y="646008"/>
                </a:cubicBezTo>
                <a:cubicBezTo>
                  <a:pt x="431596" y="620608"/>
                  <a:pt x="537182" y="249335"/>
                  <a:pt x="578016" y="141667"/>
                </a:cubicBezTo>
                <a:cubicBezTo>
                  <a:pt x="618850" y="33999"/>
                  <a:pt x="603773" y="47222"/>
                  <a:pt x="616652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79" name="図 78">
            <a:extLst>
              <a:ext uri="{FF2B5EF4-FFF2-40B4-BE49-F238E27FC236}">
                <a16:creationId xmlns:a16="http://schemas.microsoft.com/office/drawing/2014/main" id="{993D4CF9-7EBD-DF44-861C-6F748B3AE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466" y="2771212"/>
            <a:ext cx="1080000" cy="8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56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1A7F6CAE-16AF-4644-8E0C-0AC68AD2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25056"/>
            <a:ext cx="8566720" cy="510952"/>
          </a:xfrm>
        </p:spPr>
        <p:txBody>
          <a:bodyPr/>
          <a:lstStyle/>
          <a:p>
            <a:r>
              <a:rPr kumimoji="1" lang="en-US" altLang="ja-JP" dirty="0"/>
              <a:t>Scenario # Reginal based broadcast TV service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D01DE11-9DE7-CE4D-879A-33E27F6B2A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5BE2F5-1DF0-1343-9198-5DC88D362C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21DC62-80AA-7E44-84EB-12E38E2FDC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80384B8-EF5D-0748-AE1F-35A049A9783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00104" y="1457523"/>
            <a:ext cx="4420368" cy="1198187"/>
          </a:xfrm>
          <a:ln>
            <a:solidFill>
              <a:schemeClr val="tx2"/>
            </a:solidFill>
          </a:ln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Stakes holders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dirty="0"/>
              <a:t>Local TV services company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dirty="0"/>
              <a:t>Residential people and home</a:t>
            </a:r>
          </a:p>
          <a:p>
            <a:endParaRPr kumimoji="1" lang="en" altLang="ja-JP" dirty="0"/>
          </a:p>
          <a:p>
            <a:endParaRPr kumimoji="1" lang="en" altLang="ja-JP" dirty="0"/>
          </a:p>
          <a:p>
            <a:endParaRPr kumimoji="1" lang="en-US" altLang="ja-JP" dirty="0"/>
          </a:p>
        </p:txBody>
      </p:sp>
      <p:sp>
        <p:nvSpPr>
          <p:cNvPr id="10" name="コンテンツ プレースホルダー 7">
            <a:extLst>
              <a:ext uri="{FF2B5EF4-FFF2-40B4-BE49-F238E27FC236}">
                <a16:creationId xmlns:a16="http://schemas.microsoft.com/office/drawing/2014/main" id="{4F9F409D-D9DC-674B-9DF5-975869D57FE7}"/>
              </a:ext>
            </a:extLst>
          </p:cNvPr>
          <p:cNvSpPr txBox="1">
            <a:spLocks/>
          </p:cNvSpPr>
          <p:nvPr/>
        </p:nvSpPr>
        <p:spPr bwMode="auto">
          <a:xfrm>
            <a:off x="648934" y="1516260"/>
            <a:ext cx="3419009" cy="3424908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Topology/Architecture</a:t>
            </a:r>
          </a:p>
        </p:txBody>
      </p:sp>
      <p:sp>
        <p:nvSpPr>
          <p:cNvPr id="11" name="コンテンツ プレースホルダー 7">
            <a:extLst>
              <a:ext uri="{FF2B5EF4-FFF2-40B4-BE49-F238E27FC236}">
                <a16:creationId xmlns:a16="http://schemas.microsoft.com/office/drawing/2014/main" id="{622817C9-C3F0-7A47-91AF-F2063FB34E89}"/>
              </a:ext>
            </a:extLst>
          </p:cNvPr>
          <p:cNvSpPr txBox="1">
            <a:spLocks/>
          </p:cNvSpPr>
          <p:nvPr/>
        </p:nvSpPr>
        <p:spPr bwMode="auto">
          <a:xfrm>
            <a:off x="4845892" y="5244105"/>
            <a:ext cx="390257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Benefit of using </a:t>
            </a:r>
            <a:r>
              <a:rPr kumimoji="1" lang="en-US" altLang="ja-JP" kern="0" dirty="0" err="1"/>
              <a:t>TGbc</a:t>
            </a:r>
            <a:endParaRPr kumimoji="1" lang="en-US" altLang="ja-JP" kern="0" dirty="0"/>
          </a:p>
          <a:p>
            <a:pPr>
              <a:buFont typeface="Wingdings" pitchFamily="2" charset="2"/>
              <a:buChar char="l"/>
            </a:pPr>
            <a:r>
              <a:rPr kumimoji="1" lang="en-US" altLang="ja-JP" kern="0" dirty="0"/>
              <a:t>Low CAPEX for TV company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kern="0" dirty="0"/>
              <a:t>Anytime, Anywhere receivable services for residential people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kern="0" dirty="0"/>
              <a:t>Easy installation to disaster shelter </a:t>
            </a:r>
            <a:r>
              <a:rPr kumimoji="1" lang="en-US" altLang="ja-JP" kern="0" dirty="0" err="1"/>
              <a:t>etc</a:t>
            </a:r>
            <a:r>
              <a:rPr kumimoji="1" lang="en-US" altLang="ja-JP" kern="0" dirty="0"/>
              <a:t>,.</a:t>
            </a:r>
          </a:p>
          <a:p>
            <a:endParaRPr kumimoji="1" lang="en" altLang="ja-JP" kern="0" dirty="0"/>
          </a:p>
          <a:p>
            <a:endParaRPr kumimoji="1" lang="en-US" altLang="ja-JP" kern="0" dirty="0"/>
          </a:p>
          <a:p>
            <a:endParaRPr kumimoji="1" lang="ja-JP" altLang="en-US" kern="0"/>
          </a:p>
        </p:txBody>
      </p:sp>
      <p:sp>
        <p:nvSpPr>
          <p:cNvPr id="13" name="コンテンツ プレースホルダー 7">
            <a:extLst>
              <a:ext uri="{FF2B5EF4-FFF2-40B4-BE49-F238E27FC236}">
                <a16:creationId xmlns:a16="http://schemas.microsoft.com/office/drawing/2014/main" id="{821D0DE3-B04C-2245-BF99-45A08C620B1D}"/>
              </a:ext>
            </a:extLst>
          </p:cNvPr>
          <p:cNvSpPr txBox="1">
            <a:spLocks/>
          </p:cNvSpPr>
          <p:nvPr/>
        </p:nvSpPr>
        <p:spPr bwMode="auto">
          <a:xfrm>
            <a:off x="4400104" y="2752434"/>
            <a:ext cx="4348360" cy="226402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Service scene</a:t>
            </a:r>
          </a:p>
          <a:p>
            <a:pPr lvl="1">
              <a:buFont typeface="Wingdings" pitchFamily="2" charset="2"/>
              <a:buChar char="l"/>
            </a:pPr>
            <a:r>
              <a:rPr kumimoji="1" lang="en-US" altLang="ja-JP" kern="0" dirty="0"/>
              <a:t>Local news , TV contents can be distributed to consumer BYOD devices (not TV receiver) by small local TV company.</a:t>
            </a:r>
          </a:p>
          <a:p>
            <a:pPr lvl="1">
              <a:buFont typeface="Wingdings" pitchFamily="2" charset="2"/>
              <a:buChar char="l"/>
            </a:pPr>
            <a:r>
              <a:rPr kumimoji="1" lang="en-US" altLang="ja-JP" kern="0" dirty="0"/>
              <a:t>In case of disaster, evacuation information will be distributed without any complex customer operation.</a:t>
            </a:r>
          </a:p>
        </p:txBody>
      </p:sp>
      <p:sp>
        <p:nvSpPr>
          <p:cNvPr id="14" name="コンテンツ プレースホルダー 7">
            <a:extLst>
              <a:ext uri="{FF2B5EF4-FFF2-40B4-BE49-F238E27FC236}">
                <a16:creationId xmlns:a16="http://schemas.microsoft.com/office/drawing/2014/main" id="{4A8EF0D3-987F-EF49-8ED9-3F113DF8931C}"/>
              </a:ext>
            </a:extLst>
          </p:cNvPr>
          <p:cNvSpPr txBox="1">
            <a:spLocks/>
          </p:cNvSpPr>
          <p:nvPr/>
        </p:nvSpPr>
        <p:spPr bwMode="auto">
          <a:xfrm>
            <a:off x="619839" y="5244105"/>
            <a:ext cx="395216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sz="1400" kern="0" dirty="0"/>
              <a:t>Required function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" altLang="ja-JP" sz="1400" dirty="0"/>
              <a:t>No authentication / association of STAs with AP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1400" dirty="0"/>
              <a:t>Required authentication of sender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lang="en-US" altLang="ja-JP" sz="1400" dirty="0"/>
              <a:t>Required authenticity of AP</a:t>
            </a:r>
          </a:p>
          <a:p>
            <a:pPr marL="285750" indent="-285750">
              <a:buFont typeface="Wingdings" pitchFamily="2" charset="2"/>
              <a:buChar char="l"/>
            </a:pPr>
            <a:r>
              <a:rPr kumimoji="1" lang="en-US" altLang="ja-JP" sz="1400" kern="0" dirty="0"/>
              <a:t>Middle range </a:t>
            </a:r>
            <a:r>
              <a:rPr kumimoji="1" lang="en-US" altLang="ja-JP" sz="1400" kern="0" dirty="0">
                <a:solidFill>
                  <a:srgbClr val="FF0000"/>
                </a:solidFill>
              </a:rPr>
              <a:t>(up to 1km)  </a:t>
            </a:r>
            <a:r>
              <a:rPr kumimoji="1" lang="en-US" altLang="ja-JP" sz="1400" kern="0" dirty="0"/>
              <a:t>services </a:t>
            </a:r>
          </a:p>
          <a:p>
            <a:endParaRPr kumimoji="1" lang="en-US" altLang="ja-JP" sz="1400" kern="0" dirty="0"/>
          </a:p>
          <a:p>
            <a:endParaRPr kumimoji="1" lang="en-US" altLang="ja-JP" sz="1400" kern="0" dirty="0"/>
          </a:p>
          <a:p>
            <a:endParaRPr kumimoji="1" lang="en-US" altLang="ja-JP" sz="1400" kern="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EBBA1C1-0898-0043-9D15-7C5E2ABE2316}"/>
              </a:ext>
            </a:extLst>
          </p:cNvPr>
          <p:cNvSpPr txBox="1"/>
          <p:nvPr/>
        </p:nvSpPr>
        <p:spPr>
          <a:xfrm>
            <a:off x="2066814" y="4739328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Audiences</a:t>
            </a:r>
            <a:endParaRPr kumimoji="1" lang="ja-JP" altLang="en-US"/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E7BC66B7-FE67-FB49-964B-6EBD932127B9}"/>
              </a:ext>
            </a:extLst>
          </p:cNvPr>
          <p:cNvGrpSpPr/>
          <p:nvPr/>
        </p:nvGrpSpPr>
        <p:grpSpPr>
          <a:xfrm>
            <a:off x="696913" y="1943339"/>
            <a:ext cx="3316998" cy="2855446"/>
            <a:chOff x="4220824" y="2159806"/>
            <a:chExt cx="5751496" cy="3903320"/>
          </a:xfrm>
        </p:grpSpPr>
        <p:sp>
          <p:nvSpPr>
            <p:cNvPr id="51" name="円/楕円 50">
              <a:extLst>
                <a:ext uri="{FF2B5EF4-FFF2-40B4-BE49-F238E27FC236}">
                  <a16:creationId xmlns:a16="http://schemas.microsoft.com/office/drawing/2014/main" id="{8EA573C2-1033-394C-9AE4-01B12D18F1F4}"/>
                </a:ext>
              </a:extLst>
            </p:cNvPr>
            <p:cNvSpPr/>
            <p:nvPr/>
          </p:nvSpPr>
          <p:spPr>
            <a:xfrm>
              <a:off x="5079413" y="3727182"/>
              <a:ext cx="4287145" cy="2068502"/>
            </a:xfrm>
            <a:prstGeom prst="ellipse">
              <a:avLst/>
            </a:prstGeom>
            <a:solidFill>
              <a:srgbClr val="CAF2F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44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F0AB4825-94FC-EF47-BD83-D9418C425BA0}"/>
                </a:ext>
              </a:extLst>
            </p:cNvPr>
            <p:cNvSpPr txBox="1"/>
            <p:nvPr/>
          </p:nvSpPr>
          <p:spPr>
            <a:xfrm>
              <a:off x="6451534" y="2159806"/>
              <a:ext cx="1762773" cy="589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kern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Local </a:t>
              </a:r>
              <a:br>
                <a:rPr kumimoji="1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 TV services</a:t>
              </a:r>
              <a:endParaRPr kumimoji="1" lang="ja-JP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858F2BCC-3BEA-554E-8DDB-4A8EFB699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75" y="4169894"/>
              <a:ext cx="797743" cy="546768"/>
            </a:xfrm>
            <a:prstGeom prst="rect">
              <a:avLst/>
            </a:prstGeom>
          </p:spPr>
        </p:pic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EBBF3732-E263-E341-BB9F-5B56945B6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736" y="5042114"/>
              <a:ext cx="748350" cy="512915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A26A0CEF-7593-1D47-A4E5-B2173ADAE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0928" y="3246445"/>
              <a:ext cx="1135041" cy="827699"/>
            </a:xfrm>
            <a:prstGeom prst="rect">
              <a:avLst/>
            </a:prstGeom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2AE6CFA1-2A7B-684C-9832-955EC4D8B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550" y="4695153"/>
              <a:ext cx="706338" cy="484119"/>
            </a:xfrm>
            <a:prstGeom prst="rect">
              <a:avLst/>
            </a:prstGeom>
          </p:spPr>
        </p:pic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DD91163-516F-9041-A4E4-05692AE18695}"/>
                </a:ext>
              </a:extLst>
            </p:cNvPr>
            <p:cNvSpPr txBox="1"/>
            <p:nvPr/>
          </p:nvSpPr>
          <p:spPr>
            <a:xfrm>
              <a:off x="6261220" y="2866041"/>
              <a:ext cx="9015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</a:rPr>
                <a:t>Disaster </a:t>
              </a:r>
              <a:br>
                <a:rPr kumimoji="1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</a:rPr>
              </a:br>
              <a:r>
                <a:rPr kumimoji="1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</a:rPr>
                <a:t>shelter</a:t>
              </a:r>
              <a:endParaRPr kumimoji="1" lang="ja-JP" altLang="en-US" sz="154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8" name="吹き出し: 円形 12">
              <a:extLst>
                <a:ext uri="{FF2B5EF4-FFF2-40B4-BE49-F238E27FC236}">
                  <a16:creationId xmlns:a16="http://schemas.microsoft.com/office/drawing/2014/main" id="{4AC92A21-270C-B145-9EC2-4CD3B9D69008}"/>
                </a:ext>
              </a:extLst>
            </p:cNvPr>
            <p:cNvSpPr/>
            <p:nvPr/>
          </p:nvSpPr>
          <p:spPr>
            <a:xfrm>
              <a:off x="4949792" y="2912603"/>
              <a:ext cx="1260300" cy="850234"/>
            </a:xfrm>
            <a:prstGeom prst="wedgeEllipseCallout">
              <a:avLst>
                <a:gd name="adj1" fmla="val 70750"/>
                <a:gd name="adj2" fmla="val 5705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4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9B38C88D-CCA9-6E4D-ACBE-EAEF23F4D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262" y="3641244"/>
              <a:ext cx="796057" cy="614629"/>
            </a:xfrm>
            <a:prstGeom prst="rect">
              <a:avLst/>
            </a:prstGeom>
          </p:spPr>
        </p:pic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A1622A49-9729-8A4C-9BE0-3C66330F707C}"/>
                </a:ext>
              </a:extLst>
            </p:cNvPr>
            <p:cNvSpPr txBox="1"/>
            <p:nvPr/>
          </p:nvSpPr>
          <p:spPr>
            <a:xfrm>
              <a:off x="6983869" y="4975545"/>
              <a:ext cx="543740" cy="242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7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Home</a:t>
              </a:r>
              <a:endParaRPr kumimoji="1" lang="ja-JP" altLang="en-US" sz="97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5814E853-F167-D64C-8D1E-F92F48F71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779" y="5181977"/>
              <a:ext cx="706338" cy="484119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BF86D92F-31D1-A746-BDFE-72CCF7FAD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543" y="4650802"/>
              <a:ext cx="706338" cy="484119"/>
            </a:xfrm>
            <a:prstGeom prst="rect">
              <a:avLst/>
            </a:prstGeom>
          </p:spPr>
        </p:pic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C779CE99-E58C-1144-879D-A9F54556BD75}"/>
                </a:ext>
              </a:extLst>
            </p:cNvPr>
            <p:cNvGrpSpPr/>
            <p:nvPr/>
          </p:nvGrpSpPr>
          <p:grpSpPr>
            <a:xfrm>
              <a:off x="7311353" y="3228693"/>
              <a:ext cx="531598" cy="802934"/>
              <a:chOff x="5556109" y="851494"/>
              <a:chExt cx="1295771" cy="1957150"/>
            </a:xfrm>
          </p:grpSpPr>
          <p:sp>
            <p:nvSpPr>
              <p:cNvPr id="77" name="四角形: 角を丸くする 69">
                <a:extLst>
                  <a:ext uri="{FF2B5EF4-FFF2-40B4-BE49-F238E27FC236}">
                    <a16:creationId xmlns:a16="http://schemas.microsoft.com/office/drawing/2014/main" id="{0937453E-2558-9C45-AD98-D9232DA82ED3}"/>
                  </a:ext>
                </a:extLst>
              </p:cNvPr>
              <p:cNvSpPr/>
              <p:nvPr/>
            </p:nvSpPr>
            <p:spPr>
              <a:xfrm rot="1002818">
                <a:off x="5858227" y="851494"/>
                <a:ext cx="142073" cy="1951147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78" name="四角形: 角を丸くする 70">
                <a:extLst>
                  <a:ext uri="{FF2B5EF4-FFF2-40B4-BE49-F238E27FC236}">
                    <a16:creationId xmlns:a16="http://schemas.microsoft.com/office/drawing/2014/main" id="{441E4E13-921A-F44C-B56A-8808A52DEF9C}"/>
                  </a:ext>
                </a:extLst>
              </p:cNvPr>
              <p:cNvSpPr/>
              <p:nvPr/>
            </p:nvSpPr>
            <p:spPr>
              <a:xfrm rot="20464430">
                <a:off x="6418599" y="857497"/>
                <a:ext cx="142073" cy="1951147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79" name="四角形: 角を丸くする 71">
                <a:extLst>
                  <a:ext uri="{FF2B5EF4-FFF2-40B4-BE49-F238E27FC236}">
                    <a16:creationId xmlns:a16="http://schemas.microsoft.com/office/drawing/2014/main" id="{95178ED4-9613-5244-A2A7-BB732CD84B34}"/>
                  </a:ext>
                </a:extLst>
              </p:cNvPr>
              <p:cNvSpPr/>
              <p:nvPr/>
            </p:nvSpPr>
            <p:spPr>
              <a:xfrm>
                <a:off x="5868750" y="1847204"/>
                <a:ext cx="696803" cy="58302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80" name="四角形: 角を丸くする 72">
                <a:extLst>
                  <a:ext uri="{FF2B5EF4-FFF2-40B4-BE49-F238E27FC236}">
                    <a16:creationId xmlns:a16="http://schemas.microsoft.com/office/drawing/2014/main" id="{5F636426-BBB0-7046-8C1E-FF18B6B09AD1}"/>
                  </a:ext>
                </a:extLst>
              </p:cNvPr>
              <p:cNvSpPr/>
              <p:nvPr/>
            </p:nvSpPr>
            <p:spPr>
              <a:xfrm rot="1879970" flipV="1">
                <a:off x="5892843" y="1685060"/>
                <a:ext cx="627451" cy="45719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81" name="四角形: 角を丸くする 73">
                <a:extLst>
                  <a:ext uri="{FF2B5EF4-FFF2-40B4-BE49-F238E27FC236}">
                    <a16:creationId xmlns:a16="http://schemas.microsoft.com/office/drawing/2014/main" id="{37530CAB-41D6-F24E-8EF7-BB293A42CCB8}"/>
                  </a:ext>
                </a:extLst>
              </p:cNvPr>
              <p:cNvSpPr/>
              <p:nvPr/>
            </p:nvSpPr>
            <p:spPr>
              <a:xfrm rot="19852457">
                <a:off x="5837527" y="1733320"/>
                <a:ext cx="669846" cy="45719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82" name="四角形: 角を丸くする 74">
                <a:extLst>
                  <a:ext uri="{FF2B5EF4-FFF2-40B4-BE49-F238E27FC236}">
                    <a16:creationId xmlns:a16="http://schemas.microsoft.com/office/drawing/2014/main" id="{02D4A000-A73D-2D4E-A362-87BC53C2FB32}"/>
                  </a:ext>
                </a:extLst>
              </p:cNvPr>
              <p:cNvSpPr/>
              <p:nvPr/>
            </p:nvSpPr>
            <p:spPr>
              <a:xfrm>
                <a:off x="5950822" y="1518425"/>
                <a:ext cx="506346" cy="45719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83" name="四角形: 角を丸くする 75">
                <a:extLst>
                  <a:ext uri="{FF2B5EF4-FFF2-40B4-BE49-F238E27FC236}">
                    <a16:creationId xmlns:a16="http://schemas.microsoft.com/office/drawing/2014/main" id="{7A9BA2B4-F9E7-8248-9174-E207A99D2C16}"/>
                  </a:ext>
                </a:extLst>
              </p:cNvPr>
              <p:cNvSpPr/>
              <p:nvPr/>
            </p:nvSpPr>
            <p:spPr>
              <a:xfrm>
                <a:off x="5890652" y="1229169"/>
                <a:ext cx="607148" cy="149673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84" name="四角形: 角を丸くする 76">
                <a:extLst>
                  <a:ext uri="{FF2B5EF4-FFF2-40B4-BE49-F238E27FC236}">
                    <a16:creationId xmlns:a16="http://schemas.microsoft.com/office/drawing/2014/main" id="{CFBB20C9-EC66-7F48-9EFE-5AB6CE2D82D1}"/>
                  </a:ext>
                </a:extLst>
              </p:cNvPr>
              <p:cNvSpPr/>
              <p:nvPr/>
            </p:nvSpPr>
            <p:spPr>
              <a:xfrm>
                <a:off x="5556109" y="2032623"/>
                <a:ext cx="1295771" cy="259091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</p:grp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70DDAE04-61A5-644B-8026-EC826301D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574" y="3127806"/>
              <a:ext cx="313592" cy="513464"/>
            </a:xfrm>
            <a:prstGeom prst="rect">
              <a:avLst/>
            </a:prstGeom>
          </p:spPr>
        </p:pic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03657DF8-721E-794C-AFE3-6FE04EB3A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007" y="3435095"/>
              <a:ext cx="313592" cy="513464"/>
            </a:xfrm>
            <a:prstGeom prst="rect">
              <a:avLst/>
            </a:prstGeom>
          </p:spPr>
        </p:pic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281DB3A1-CB10-2448-BD0E-34A3795EADA7}"/>
                </a:ext>
              </a:extLst>
            </p:cNvPr>
            <p:cNvSpPr txBox="1"/>
            <p:nvPr/>
          </p:nvSpPr>
          <p:spPr>
            <a:xfrm>
              <a:off x="4603960" y="2317929"/>
              <a:ext cx="1773891" cy="604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Evacuation </a:t>
              </a:r>
            </a:p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kern="0" dirty="0">
                  <a:solidFill>
                    <a:srgbClr val="1F497D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Information</a:t>
              </a:r>
              <a:endParaRPr kumimoji="1" lang="ja-JP" altLang="en-US" sz="1138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8" name="吹き出し: 円形 80">
              <a:extLst>
                <a:ext uri="{FF2B5EF4-FFF2-40B4-BE49-F238E27FC236}">
                  <a16:creationId xmlns:a16="http://schemas.microsoft.com/office/drawing/2014/main" id="{BE9A943C-5341-674A-B0D4-AD7F2A88F27B}"/>
                </a:ext>
              </a:extLst>
            </p:cNvPr>
            <p:cNvSpPr/>
            <p:nvPr/>
          </p:nvSpPr>
          <p:spPr>
            <a:xfrm>
              <a:off x="4220824" y="5123076"/>
              <a:ext cx="1260300" cy="850234"/>
            </a:xfrm>
            <a:prstGeom prst="wedgeEllipseCallout">
              <a:avLst>
                <a:gd name="adj1" fmla="val 68587"/>
                <a:gd name="adj2" fmla="val -28728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4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69" name="吹き出し: 円形 81">
              <a:extLst>
                <a:ext uri="{FF2B5EF4-FFF2-40B4-BE49-F238E27FC236}">
                  <a16:creationId xmlns:a16="http://schemas.microsoft.com/office/drawing/2014/main" id="{E6764571-482C-7946-A061-4DD16DCFF67E}"/>
                </a:ext>
              </a:extLst>
            </p:cNvPr>
            <p:cNvSpPr/>
            <p:nvPr/>
          </p:nvSpPr>
          <p:spPr>
            <a:xfrm>
              <a:off x="4228609" y="5123718"/>
              <a:ext cx="1260300" cy="850234"/>
            </a:xfrm>
            <a:prstGeom prst="wedgeEllipseCallout">
              <a:avLst>
                <a:gd name="adj1" fmla="val 47494"/>
                <a:gd name="adj2" fmla="val -118514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4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70" name="吹き出し: 円形 82">
              <a:extLst>
                <a:ext uri="{FF2B5EF4-FFF2-40B4-BE49-F238E27FC236}">
                  <a16:creationId xmlns:a16="http://schemas.microsoft.com/office/drawing/2014/main" id="{6FDA495D-BBF9-E642-A197-ECD38B38791C}"/>
                </a:ext>
              </a:extLst>
            </p:cNvPr>
            <p:cNvSpPr/>
            <p:nvPr/>
          </p:nvSpPr>
          <p:spPr>
            <a:xfrm>
              <a:off x="7110469" y="5366848"/>
              <a:ext cx="1087797" cy="624267"/>
            </a:xfrm>
            <a:prstGeom prst="wedgeEllipseCallout">
              <a:avLst>
                <a:gd name="adj1" fmla="val -71917"/>
                <a:gd name="adj2" fmla="val -45469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4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E2BF9B95-2C60-C347-8E56-600BDE05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825" y="5260660"/>
              <a:ext cx="359910" cy="589304"/>
            </a:xfrm>
            <a:prstGeom prst="rect">
              <a:avLst/>
            </a:prstGeom>
          </p:spPr>
        </p:pic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42C385C7-8153-5F49-95F1-A36800057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015" y="5443242"/>
              <a:ext cx="303700" cy="497267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681A641A-AF05-3148-AC4B-C6C28ED5D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835" y="4043025"/>
              <a:ext cx="1895460" cy="1188858"/>
            </a:xfrm>
            <a:prstGeom prst="rect">
              <a:avLst/>
            </a:prstGeom>
          </p:spPr>
        </p:pic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FF4B7C24-4261-0A42-8B02-006713B30E0A}"/>
                </a:ext>
              </a:extLst>
            </p:cNvPr>
            <p:cNvSpPr txBox="1"/>
            <p:nvPr/>
          </p:nvSpPr>
          <p:spPr>
            <a:xfrm>
              <a:off x="8178974" y="3332094"/>
              <a:ext cx="1793346" cy="77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4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Disaster </a:t>
              </a:r>
              <a:br>
                <a:rPr kumimoji="1" lang="en-US" altLang="ja-JP" sz="154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en-US" altLang="ja-JP" sz="154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side </a:t>
              </a:r>
              <a:endParaRPr kumimoji="1" lang="ja-JP" altLang="en-US" sz="154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EECAD170-9D96-D542-A65F-100ECE6E8761}"/>
                </a:ext>
              </a:extLst>
            </p:cNvPr>
            <p:cNvSpPr txBox="1"/>
            <p:nvPr/>
          </p:nvSpPr>
          <p:spPr>
            <a:xfrm>
              <a:off x="5428958" y="5620570"/>
              <a:ext cx="753732" cy="442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Reginal</a:t>
              </a:r>
            </a:p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services</a:t>
              </a:r>
              <a:endParaRPr kumimoji="1" lang="ja-JP" altLang="en-US" sz="1138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353C674F-DC0A-114C-8808-01329A6F5F44}"/>
                </a:ext>
              </a:extLst>
            </p:cNvPr>
            <p:cNvSpPr txBox="1"/>
            <p:nvPr/>
          </p:nvSpPr>
          <p:spPr>
            <a:xfrm>
              <a:off x="8421993" y="5599167"/>
              <a:ext cx="753732" cy="442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Inhouse</a:t>
              </a:r>
            </a:p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services</a:t>
              </a:r>
              <a:endParaRPr kumimoji="1" lang="ja-JP" altLang="en-US" sz="1138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7DE9DEF0-041A-3B49-9060-D1151848E4C8}"/>
                </a:ext>
              </a:extLst>
            </p:cNvPr>
            <p:cNvSpPr txBox="1"/>
            <p:nvPr/>
          </p:nvSpPr>
          <p:spPr>
            <a:xfrm>
              <a:off x="6755617" y="4266568"/>
              <a:ext cx="750526" cy="329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4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Wi-Fi</a:t>
              </a:r>
              <a:r>
                <a: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endParaRPr kumimoji="1" lang="ja-JP" altLang="en-US" sz="154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85" name="図 84">
            <a:extLst>
              <a:ext uri="{FF2B5EF4-FFF2-40B4-BE49-F238E27FC236}">
                <a16:creationId xmlns:a16="http://schemas.microsoft.com/office/drawing/2014/main" id="{85E82B80-D2D5-EC47-8CF8-E81633C704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031" y="1941827"/>
            <a:ext cx="655833" cy="8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1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AC788F-6377-E248-8EA5-01986766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Motion</a:t>
            </a:r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AF834A5-5248-444B-89C2-0863319AD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Motion to approve </a:t>
            </a:r>
            <a:r>
              <a:rPr kumimoji="1" lang="en-US" altLang="ja-JP" dirty="0" err="1"/>
              <a:t>TGbc</a:t>
            </a:r>
            <a:r>
              <a:rPr kumimoji="1" lang="en-US" altLang="ja-JP" dirty="0"/>
              <a:t> use case scenario described in 11-19/0472r1.</a:t>
            </a:r>
          </a:p>
          <a:p>
            <a:r>
              <a:rPr kumimoji="1" lang="en-US" altLang="ja-JP" dirty="0"/>
              <a:t>And instruct editor to incorporates slide#3 to #6 of 11-19/0472r1 to the </a:t>
            </a:r>
            <a:r>
              <a:rPr kumimoji="1" lang="en-US" altLang="ja-JP" dirty="0" err="1"/>
              <a:t>TGbc</a:t>
            </a:r>
            <a:r>
              <a:rPr kumimoji="1" lang="en-US" altLang="ja-JP" dirty="0"/>
              <a:t> 11-19/0268 use-case-document.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Yes </a:t>
            </a:r>
          </a:p>
          <a:p>
            <a:r>
              <a:rPr kumimoji="1" lang="en-US" altLang="ja-JP" dirty="0"/>
              <a:t>No</a:t>
            </a:r>
          </a:p>
          <a:p>
            <a:r>
              <a:rPr kumimoji="1" lang="en-US" altLang="ja-JP" dirty="0"/>
              <a:t>Abstain</a:t>
            </a:r>
          </a:p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2FBA79-59D4-4745-B0CA-806AA3F698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7149A31-05D5-8943-ABE5-635F9B223E43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3585D8E-CAFC-EC4F-970A-51739A21E913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/>
              <a:t>March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68114"/>
      </p:ext>
    </p:extLst>
  </p:cSld>
  <p:clrMapOvr>
    <a:masterClrMapping/>
  </p:clrMapOvr>
</p:sld>
</file>

<file path=ppt/theme/theme1.xml><?xml version="1.0" encoding="utf-8"?>
<a:theme xmlns:a="http://schemas.openxmlformats.org/drawingml/2006/main" name="802-11-Submission-Koden-TI-plai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F2D85B4-B705-4018-9CF0-E6E4BD03567D}" vid="{6A25E773-D890-44CD-BA7F-9C3E9F9CAE5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802-11-Submission-Koden-TI-plain</Template>
  <TotalTime>19308</TotalTime>
  <Words>622</Words>
  <Application>Microsoft Macintosh PowerPoint</Application>
  <PresentationFormat>画面に合わせる (4:3)</PresentationFormat>
  <Paragraphs>151</Paragraphs>
  <Slides>7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5" baseType="lpstr">
      <vt:lpstr>Meiryo UI</vt:lpstr>
      <vt:lpstr>游ゴシック</vt:lpstr>
      <vt:lpstr>Arial</vt:lpstr>
      <vt:lpstr>Calibri</vt:lpstr>
      <vt:lpstr>Times New Roman</vt:lpstr>
      <vt:lpstr>Wingdings</vt:lpstr>
      <vt:lpstr>802-11-Submission-Koden-TI-plain</vt:lpstr>
      <vt:lpstr>文書</vt:lpstr>
      <vt:lpstr>TGbc additional use case scenario </vt:lpstr>
      <vt:lpstr>Abstract</vt:lpstr>
      <vt:lpstr>Scenario #  VR eSports Video Distribution</vt:lpstr>
      <vt:lpstr>Scenario #  Multi-Channel Data Distribution</vt:lpstr>
      <vt:lpstr>Scenario #  Lecture room slide distribution</vt:lpstr>
      <vt:lpstr>Scenario # Reginal based broadcast TV service</vt:lpstr>
      <vt:lpstr>Motion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[place presentation subject title text here]</dc:title>
  <dc:subject/>
  <dc:creator>Marc Emmelmann</dc:creator>
  <cp:keywords>CTPClassification=CTP_NT</cp:keywords>
  <dc:description/>
  <cp:lastModifiedBy>真野浩</cp:lastModifiedBy>
  <cp:revision>163</cp:revision>
  <cp:lastPrinted>1601-01-01T00:00:00Z</cp:lastPrinted>
  <dcterms:created xsi:type="dcterms:W3CDTF">2018-05-14T15:39:31Z</dcterms:created>
  <dcterms:modified xsi:type="dcterms:W3CDTF">2019-05-14T15:54:37Z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6dbf3919-1fb6-4301-b05a-ab469bcc6e47</vt:lpwstr>
  </property>
  <property fmtid="{D5CDD505-2E9C-101B-9397-08002B2CF9AE}" pid="3" name="CTP_TimeStamp">
    <vt:lpwstr>2019-01-12 19:18:07Z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