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6" r:id="rId3"/>
    <p:sldId id="447" r:id="rId4"/>
    <p:sldId id="453" r:id="rId5"/>
    <p:sldId id="454" r:id="rId6"/>
    <p:sldId id="455" r:id="rId7"/>
    <p:sldId id="456" r:id="rId8"/>
    <p:sldId id="458" r:id="rId9"/>
    <p:sldId id="459" r:id="rId10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88606" autoAdjust="0"/>
  </p:normalViewPr>
  <p:slideViewPr>
    <p:cSldViewPr>
      <p:cViewPr varScale="1">
        <p:scale>
          <a:sx n="79" d="100"/>
          <a:sy n="79" d="100"/>
        </p:scale>
        <p:origin x="18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2019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636" y="332601"/>
            <a:ext cx="3949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802.11-19</a:t>
            </a:r>
            <a:r>
              <a:rPr lang="en-US" altLang="zh-CN" sz="1800" b="1" dirty="0" smtClean="0">
                <a:cs typeface="+mn-cs"/>
              </a:rPr>
              <a:t>-0461-00-00az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55576" y="332656"/>
            <a:ext cx="1656183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  <a:lvl4pPr>
              <a:defRPr sz="1800" b="1"/>
            </a:lvl4pPr>
            <a:lvl5pPr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Replay Attack to Secured TB Ranging 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9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b="0" dirty="0" smtClean="0"/>
              <a:t>12</a:t>
            </a:r>
            <a:endParaRPr lang="en-GB" sz="2000" b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521308"/>
            <a:ext cx="6316844" cy="2419860"/>
          </a:xfrm>
          <a:prstGeom prst="rect">
            <a:avLst/>
          </a:prstGeom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b="0" dirty="0" smtClean="0"/>
              <a:t>The secured TB </a:t>
            </a:r>
            <a:r>
              <a:rPr lang="en-US" sz="2800" b="0" dirty="0"/>
              <a:t>ranging</a:t>
            </a:r>
            <a:r>
              <a:rPr lang="en-US" sz="2800" b="0" dirty="0" smtClean="0"/>
              <a:t> has the following features</a:t>
            </a:r>
          </a:p>
          <a:p>
            <a:pPr lvl="1" algn="just"/>
            <a:r>
              <a:rPr lang="en-US" sz="2200" dirty="0" smtClean="0"/>
              <a:t>The SAC code for UL\DL NDPs is carried in TF for sounding </a:t>
            </a:r>
          </a:p>
          <a:p>
            <a:pPr lvl="1" algn="just"/>
            <a:r>
              <a:rPr lang="en-US" sz="2200" dirty="0" smtClean="0"/>
              <a:t>DL NDP has separate HE-LTF fields for different ISTA </a:t>
            </a:r>
          </a:p>
          <a:p>
            <a:pPr lvl="1" algn="just"/>
            <a:r>
              <a:rPr lang="en-US" sz="2200" dirty="0" smtClean="0"/>
              <a:t>ISTA’s HE-LTF field is constructed based on the ISTA’s SAC</a:t>
            </a:r>
          </a:p>
          <a:p>
            <a:pPr lvl="1" algn="just"/>
            <a:r>
              <a:rPr lang="en-US" sz="2200" dirty="0" smtClean="0"/>
              <a:t>NDPA indicates HE-LTF field allocation of the ISTA</a:t>
            </a:r>
          </a:p>
          <a:p>
            <a:pPr lvl="1" algn="just"/>
            <a:r>
              <a:rPr lang="en-US" sz="2200" dirty="0" smtClean="0"/>
              <a:t>NDPA is broadcast packet with no security protection </a:t>
            </a:r>
          </a:p>
          <a:p>
            <a:pPr algn="just"/>
            <a:r>
              <a:rPr lang="en-US" sz="2800" b="0" dirty="0" smtClean="0"/>
              <a:t>This submission relates </a:t>
            </a:r>
            <a:r>
              <a:rPr lang="en-US" sz="2800" b="0" dirty="0"/>
              <a:t>to CID 1580 </a:t>
            </a:r>
            <a:r>
              <a:rPr lang="en-US" altLang="zh-CN" sz="2800" b="0" dirty="0"/>
              <a:t>in </a:t>
            </a:r>
            <a:r>
              <a:rPr lang="en-US" altLang="zh-CN" sz="2800" b="0" dirty="0" err="1"/>
              <a:t>TGaz</a:t>
            </a:r>
            <a:r>
              <a:rPr lang="en-US" altLang="zh-CN" sz="2800" b="0" dirty="0"/>
              <a:t> LB240 Comment</a:t>
            </a:r>
            <a:endParaRPr lang="en-US" sz="2800" b="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459969"/>
            <a:ext cx="8229600" cy="1158240"/>
          </a:xfrm>
        </p:spPr>
        <p:txBody>
          <a:bodyPr/>
          <a:lstStyle/>
          <a:p>
            <a:r>
              <a:rPr lang="en-US" dirty="0" smtClean="0"/>
              <a:t>Secured TB Ranging Sequence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0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700808"/>
            <a:ext cx="83709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 NDP, NDPA allocates HE-LTF 1 to ISTA1 and HE-LTF2 to ISTA2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3701668"/>
            <a:ext cx="7156105" cy="2522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4638292"/>
            <a:ext cx="6749704" cy="2374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73" y="3179068"/>
            <a:ext cx="878673" cy="531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557" y="2708920"/>
            <a:ext cx="12855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  <a:r>
              <a:rPr kumimoji="0" lang="en-US" alt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959" y="2882133"/>
            <a:ext cx="458347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309" y="3023754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5455859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99" y="3203229"/>
            <a:ext cx="6256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262668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5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590" y="4068729"/>
            <a:ext cx="38375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468" y="4150671"/>
            <a:ext cx="43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452" y="4908943"/>
            <a:ext cx="382616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280" y="4956221"/>
            <a:ext cx="380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265" y="2888237"/>
            <a:ext cx="52949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351" y="3041492"/>
            <a:ext cx="454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172" y="2889871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770" y="3005565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801" y="3179068"/>
            <a:ext cx="723255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4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056" y="3179068"/>
            <a:ext cx="660289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5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393" y="3340325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Preamble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965" y="3328626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154" y="3333421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2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" name="Right Brace 27"/>
          <p:cNvSpPr/>
          <p:nvPr/>
        </p:nvSpPr>
        <p:spPr>
          <a:xfrm rot="16200000">
            <a:off x="5958348" y="1910830"/>
            <a:ext cx="239394" cy="225860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599547" y="390407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64496" y="368618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253995" y="388980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18945" y="367191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032532" y="389545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97482" y="367756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11693" y="390407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63718" y="368618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810837" y="388688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62863" y="366899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39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231" y="2899456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0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130" y="3197870"/>
            <a:ext cx="379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LMR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203680" y="393539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155705" y="371751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43" name="Left Brace 42"/>
          <p:cNvSpPr/>
          <p:nvPr/>
        </p:nvSpPr>
        <p:spPr>
          <a:xfrm rot="16200000">
            <a:off x="6047419" y="3664555"/>
            <a:ext cx="257182" cy="519980"/>
          </a:xfrm>
          <a:prstGeom prst="leftBrace">
            <a:avLst>
              <a:gd name="adj1" fmla="val 8333"/>
              <a:gd name="adj2" fmla="val 45120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/>
          <p:cNvSpPr/>
          <p:nvPr/>
        </p:nvSpPr>
        <p:spPr>
          <a:xfrm rot="16200000">
            <a:off x="6738679" y="3679760"/>
            <a:ext cx="297989" cy="519980"/>
          </a:xfrm>
          <a:prstGeom prst="leftBrace">
            <a:avLst>
              <a:gd name="adj1" fmla="val 8333"/>
              <a:gd name="adj2" fmla="val 45120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020" y="4076898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8590" y="4083524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47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500170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7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 to Secured TB Ranging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3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556792"/>
            <a:ext cx="772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3557652"/>
            <a:ext cx="7156105" cy="2522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4494276"/>
            <a:ext cx="6749704" cy="2374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30" y="3035052"/>
            <a:ext cx="878673" cy="531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1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6214" y="2564904"/>
            <a:ext cx="12855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  <a:r>
              <a:rPr kumimoji="0" lang="en-US" alt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616" y="2738117"/>
            <a:ext cx="458347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3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966" y="2879738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4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5311843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5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56" y="3059213"/>
            <a:ext cx="6256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259601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5118652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58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247" y="3944728"/>
            <a:ext cx="38375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9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125" y="4026670"/>
            <a:ext cx="43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2109" y="4764927"/>
            <a:ext cx="382616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7" y="4812205"/>
            <a:ext cx="380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922" y="2744221"/>
            <a:ext cx="52949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3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1009" y="2897476"/>
            <a:ext cx="443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829" y="2745855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27" y="2861549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6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458" y="3035052"/>
            <a:ext cx="723255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7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713" y="3035052"/>
            <a:ext cx="660289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8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050" y="3196309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Preamble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9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622" y="3184610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0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811" y="3189405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2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1" name="Right Brace 70"/>
          <p:cNvSpPr/>
          <p:nvPr/>
        </p:nvSpPr>
        <p:spPr>
          <a:xfrm rot="16200000">
            <a:off x="6111005" y="1766814"/>
            <a:ext cx="239394" cy="225860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752204" y="376005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17153" y="354217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406652" y="3745787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371602" y="3527900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185189" y="375143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150139" y="353355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664350" y="376005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616375" y="354217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2963494" y="3742867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915520" y="3524980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82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888" y="2755440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2787" y="3053854"/>
            <a:ext cx="379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LMR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7356337" y="3791382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308362" y="3573495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86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6791" y="6277017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083826"/>
            <a:ext cx="6932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Attacker 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8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509" y="5469283"/>
            <a:ext cx="529499" cy="819150"/>
          </a:xfrm>
          <a:prstGeom prst="rect">
            <a:avLst/>
          </a:prstGeom>
          <a:solidFill>
            <a:srgbClr val="FFC00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9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595" y="5622538"/>
            <a:ext cx="442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fake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119" y="5768668"/>
            <a:ext cx="723255" cy="539538"/>
          </a:xfrm>
          <a:prstGeom prst="rect">
            <a:avLst/>
          </a:prstGeom>
          <a:solidFill>
            <a:srgbClr val="FFC00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1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1283" y="5918226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2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700808"/>
            <a:ext cx="837093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Fake NDPA: HE-LTF 1 to ISTA2 and HE-LTF2 to ISTA1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Attacker copies HE-LTF1 of DL NDP and replays HE-LTF1 during HE-LTF2 of DL NDP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ISTA1 is attacked and ISTA2 gets an invalid </a:t>
            </a:r>
            <a:r>
              <a:rPr lang="en-US" altLang="en-US" sz="1600" dirty="0" err="1" smtClean="0">
                <a:solidFill>
                  <a:srgbClr val="000000"/>
                </a:solidFill>
                <a:latin typeface="+mj-lt"/>
              </a:rPr>
              <a:t>ToA</a:t>
            </a: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 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93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8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Replay Attack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 smtClean="0"/>
              <a:t>Option 1: NDPA frame includes SAC for authentication </a:t>
            </a:r>
          </a:p>
          <a:p>
            <a:pPr marL="685800" lvl="1"/>
            <a:r>
              <a:rPr lang="en-US" dirty="0" smtClean="0"/>
              <a:t>Requires to define SAC (16 bits) for UL NDP and DL NDP separately</a:t>
            </a:r>
          </a:p>
          <a:p>
            <a:pPr marL="685800" lvl="1"/>
            <a:r>
              <a:rPr lang="en-US" dirty="0" smtClean="0"/>
              <a:t>The sounding TF carries SAC for UL NDP and the NDPA carries SAC for DL NDP </a:t>
            </a:r>
          </a:p>
          <a:p>
            <a:pPr marL="1028700" lvl="2"/>
            <a:r>
              <a:rPr lang="en-US" dirty="0" smtClean="0"/>
              <a:t>Cause two modes for random bits generation for TB ranging (two SAC) and NTB ranging (single SAC) </a:t>
            </a:r>
          </a:p>
          <a:p>
            <a:pPr marL="685800" lvl="1"/>
            <a:r>
              <a:rPr lang="en-US" dirty="0" smtClean="0"/>
              <a:t>If ISTA receives NDPA with unknown SAC, ISTA will discard the NDPA</a:t>
            </a:r>
          </a:p>
          <a:p>
            <a:r>
              <a:rPr lang="en-US" sz="2000" dirty="0" smtClean="0"/>
              <a:t>Option 2: Include the HE-LTF allocation information in DL LMR</a:t>
            </a:r>
          </a:p>
          <a:p>
            <a:pPr lvl="1"/>
            <a:r>
              <a:rPr lang="en-US" dirty="0" smtClean="0"/>
              <a:t>Offset (6 bits), DL N_STS (3 bits) and DL Rep (3 bits) </a:t>
            </a:r>
          </a:p>
          <a:p>
            <a:pPr lvl="1"/>
            <a:r>
              <a:rPr lang="en-US" dirty="0" smtClean="0"/>
              <a:t>DL LMR is protected frame</a:t>
            </a:r>
          </a:p>
          <a:p>
            <a:pPr lvl="1"/>
            <a:r>
              <a:rPr lang="en-US" dirty="0" smtClean="0"/>
              <a:t>The ISTA compares the HE-LTF allocation information in NDPA and DL LMR</a:t>
            </a:r>
          </a:p>
          <a:p>
            <a:pPr lvl="2"/>
            <a:r>
              <a:rPr lang="en-US" dirty="0" smtClean="0"/>
              <a:t>If not match, ISTA will discard the measurements</a:t>
            </a:r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1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of Replay </a:t>
            </a:r>
            <a:r>
              <a:rPr lang="en-US" dirty="0" smtClean="0"/>
              <a:t>Attack (cont’d)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 smtClean="0"/>
              <a:t>Option 3: For each ISTA, define </a:t>
            </a:r>
            <a:r>
              <a:rPr lang="en-US" sz="2000" dirty="0" err="1" smtClean="0"/>
              <a:t>ToD</a:t>
            </a:r>
            <a:r>
              <a:rPr lang="en-US" sz="2000" dirty="0" smtClean="0"/>
              <a:t>/</a:t>
            </a:r>
            <a:r>
              <a:rPr lang="en-US" sz="2000" dirty="0" err="1" smtClean="0"/>
              <a:t>ToA</a:t>
            </a:r>
            <a:r>
              <a:rPr lang="en-US" sz="2000" dirty="0" smtClean="0"/>
              <a:t> of DL NDP separately based on the start of each ISTA’s HE-LTF field </a:t>
            </a:r>
            <a:endParaRPr lang="en-US" sz="2000" dirty="0"/>
          </a:p>
          <a:p>
            <a:pPr lvl="1"/>
            <a:r>
              <a:rPr lang="en-US" dirty="0" smtClean="0"/>
              <a:t>According to legacy FTM, the </a:t>
            </a:r>
            <a:r>
              <a:rPr lang="en-US" dirty="0" err="1" smtClean="0"/>
              <a:t>ToD</a:t>
            </a:r>
            <a:r>
              <a:rPr lang="en-US" dirty="0" smtClean="0"/>
              <a:t> /</a:t>
            </a:r>
            <a:r>
              <a:rPr lang="en-US" dirty="0" err="1" smtClean="0"/>
              <a:t>ToA</a:t>
            </a:r>
            <a:r>
              <a:rPr lang="en-US" dirty="0" smtClean="0"/>
              <a:t> of the DL NDP is defined based on the timing when the start of the preamble of the DL NDP appears at RSTA’s or ISTA’s s transmit or receive antenna connector  </a:t>
            </a:r>
          </a:p>
          <a:p>
            <a:pPr lvl="1"/>
            <a:r>
              <a:rPr lang="en-US" dirty="0" smtClean="0"/>
              <a:t>To detect the replay attacker, the RSTA and ISTA can define the </a:t>
            </a:r>
            <a:r>
              <a:rPr lang="en-US" dirty="0" err="1" smtClean="0"/>
              <a:t>ToD</a:t>
            </a:r>
            <a:r>
              <a:rPr lang="en-US" dirty="0" smtClean="0"/>
              <a:t> and </a:t>
            </a:r>
            <a:r>
              <a:rPr lang="en-US" dirty="0" err="1" smtClean="0"/>
              <a:t>ToA</a:t>
            </a:r>
            <a:r>
              <a:rPr lang="en-US" dirty="0" smtClean="0"/>
              <a:t> based on the start of the corresponding HE-LTF field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ToD</a:t>
            </a:r>
            <a:r>
              <a:rPr lang="en-US" dirty="0" smtClean="0"/>
              <a:t> is defined based on the timing when the start of the HE-LTF field appears at RSTA’s transmit antenna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ToA</a:t>
            </a:r>
            <a:r>
              <a:rPr lang="en-US" dirty="0" smtClean="0"/>
              <a:t> is defined based on the timing when the </a:t>
            </a:r>
            <a:r>
              <a:rPr lang="en-US" dirty="0"/>
              <a:t>start of the HE-LTF field appears at </a:t>
            </a:r>
            <a:r>
              <a:rPr lang="en-US" dirty="0" smtClean="0"/>
              <a:t>ISTA’s receive </a:t>
            </a:r>
            <a:r>
              <a:rPr lang="en-US" dirty="0"/>
              <a:t>antenna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When there exists replay attack, the RTT will be significantly increased, such that it can be detected. </a:t>
            </a:r>
          </a:p>
          <a:p>
            <a:pPr lvl="1"/>
            <a:r>
              <a:rPr lang="en-US" dirty="0"/>
              <a:t>Downside is it may need hardware change for </a:t>
            </a:r>
            <a:r>
              <a:rPr lang="en-US" dirty="0" smtClean="0"/>
              <a:t>derivation of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and if the real range is larger than 2160m, it may trigger false alarm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3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for Option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3701668"/>
            <a:ext cx="7156105" cy="2522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4638292"/>
            <a:ext cx="6749704" cy="2374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273" y="3179068"/>
            <a:ext cx="878673" cy="531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557" y="2708920"/>
            <a:ext cx="12855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  <a:r>
              <a:rPr kumimoji="0" lang="en-US" alt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959" y="2882133"/>
            <a:ext cx="458347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309" y="3023754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615" y="5455859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99" y="3203229"/>
            <a:ext cx="6256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262668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4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590" y="4068729"/>
            <a:ext cx="38375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468" y="4150671"/>
            <a:ext cx="43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452" y="4908943"/>
            <a:ext cx="382616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280" y="4956221"/>
            <a:ext cx="380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265" y="2888237"/>
            <a:ext cx="52949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351" y="3041492"/>
            <a:ext cx="454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172" y="2889871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770" y="3005565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801" y="3179068"/>
            <a:ext cx="723255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056" y="3179068"/>
            <a:ext cx="660289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4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393" y="3340325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Preamble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5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965" y="3328626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154" y="3333421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2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" name="Right Brace 26"/>
          <p:cNvSpPr/>
          <p:nvPr/>
        </p:nvSpPr>
        <p:spPr>
          <a:xfrm rot="16200000">
            <a:off x="5958348" y="1910830"/>
            <a:ext cx="239394" cy="225860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599547" y="390407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64496" y="368618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253995" y="388980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18945" y="367191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032532" y="389545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97482" y="367756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11693" y="390407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63718" y="368618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810837" y="388688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62863" y="366899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38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231" y="2899456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130" y="3197870"/>
            <a:ext cx="379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LMR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203680" y="393539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155705" y="371751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42" name="Left Brace 41"/>
          <p:cNvSpPr/>
          <p:nvPr/>
        </p:nvSpPr>
        <p:spPr>
          <a:xfrm rot="16200000">
            <a:off x="6047419" y="3664555"/>
            <a:ext cx="257182" cy="519980"/>
          </a:xfrm>
          <a:prstGeom prst="leftBrace">
            <a:avLst>
              <a:gd name="adj1" fmla="val 8333"/>
              <a:gd name="adj2" fmla="val 45120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e 42"/>
          <p:cNvSpPr/>
          <p:nvPr/>
        </p:nvSpPr>
        <p:spPr>
          <a:xfrm rot="16200000">
            <a:off x="6738679" y="3679760"/>
            <a:ext cx="297989" cy="519980"/>
          </a:xfrm>
          <a:prstGeom prst="leftBrace">
            <a:avLst>
              <a:gd name="adj1" fmla="val 8333"/>
              <a:gd name="adj2" fmla="val 45120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020" y="4076898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8590" y="4083524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46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500170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5079693" y="3717511"/>
            <a:ext cx="738254" cy="193918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 flipH="1">
            <a:off x="5872325" y="3739847"/>
            <a:ext cx="684123" cy="199588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2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5734417"/>
            <a:ext cx="14191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Reference point for ISTA1 </a:t>
            </a:r>
            <a:r>
              <a:rPr lang="en-US" altLang="en-US" sz="1400" noProof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ToD</a:t>
            </a:r>
            <a:r>
              <a:rPr lang="en-US" altLang="en-US" sz="1400" noProof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and </a:t>
            </a:r>
            <a:r>
              <a:rPr lang="en-US" altLang="en-US" sz="1400" noProof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ToA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56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557" y="5733256"/>
            <a:ext cx="15205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Reference point for ISTA2 </a:t>
            </a:r>
            <a:r>
              <a:rPr lang="en-US" altLang="en-US" sz="1400" noProof="0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ToD</a:t>
            </a:r>
            <a:r>
              <a:rPr lang="en-US" altLang="en-US" sz="1400" noProof="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and </a:t>
            </a:r>
            <a:r>
              <a:rPr lang="en-US" altLang="en-US" sz="1400" noProof="0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ToA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5817946" y="3179068"/>
            <a:ext cx="7021" cy="5384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6539311" y="3190921"/>
            <a:ext cx="7021" cy="5384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700808"/>
            <a:ext cx="83709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+mj-lt"/>
              </a:rPr>
              <a:t>In DL NDP, the reference point for ISTA1’s and ISTA2’s </a:t>
            </a:r>
            <a:r>
              <a:rPr lang="en-US" altLang="en-US" sz="1800" dirty="0" err="1" smtClean="0">
                <a:solidFill>
                  <a:srgbClr val="000000"/>
                </a:solidFill>
                <a:latin typeface="+mj-lt"/>
              </a:rPr>
              <a:t>ToA</a:t>
            </a:r>
            <a:r>
              <a:rPr lang="en-US" altLang="en-US" sz="1800" dirty="0" smtClean="0">
                <a:solidFill>
                  <a:srgbClr val="000000"/>
                </a:solidFill>
                <a:latin typeface="+mj-lt"/>
              </a:rPr>
              <a:t> and </a:t>
            </a:r>
            <a:r>
              <a:rPr lang="en-US" altLang="en-US" sz="1800" dirty="0" err="1" smtClean="0">
                <a:solidFill>
                  <a:srgbClr val="000000"/>
                </a:solidFill>
                <a:latin typeface="+mj-lt"/>
              </a:rPr>
              <a:t>ToD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3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0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for Option 3 (cont’d)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3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556792"/>
            <a:ext cx="772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3679658"/>
            <a:ext cx="7156105" cy="2522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4616282"/>
            <a:ext cx="6749704" cy="2374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30" y="3157058"/>
            <a:ext cx="878673" cy="531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1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6214" y="2686910"/>
            <a:ext cx="12855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  <a:r>
              <a:rPr kumimoji="0" lang="en-US" alt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616" y="2860123"/>
            <a:ext cx="458347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3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966" y="3001744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4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272" y="5433849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5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56" y="3181219"/>
            <a:ext cx="6256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381607"/>
            <a:ext cx="4625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16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STA1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5240658"/>
            <a:ext cx="5071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ISTA</a:t>
            </a: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58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247" y="4066734"/>
            <a:ext cx="38375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9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125" y="4148676"/>
            <a:ext cx="43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2109" y="4886933"/>
            <a:ext cx="382616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7" y="4934211"/>
            <a:ext cx="380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922" y="2866227"/>
            <a:ext cx="52949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3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1009" y="3019482"/>
            <a:ext cx="443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829" y="2867861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27" y="2983555"/>
            <a:ext cx="379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6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458" y="3157058"/>
            <a:ext cx="723255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7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713" y="3157058"/>
            <a:ext cx="660289" cy="5395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8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050" y="3318315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Preamble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9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622" y="3306616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0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811" y="3311411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2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1" name="Right Brace 70"/>
          <p:cNvSpPr/>
          <p:nvPr/>
        </p:nvSpPr>
        <p:spPr>
          <a:xfrm rot="16200000">
            <a:off x="6111005" y="1888820"/>
            <a:ext cx="239394" cy="225860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752204" y="388206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17153" y="366417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406652" y="386779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371602" y="364990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185189" y="387344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150139" y="365555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664350" y="3882064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616375" y="3664177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2963494" y="3864873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915520" y="3646986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82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888" y="2877446"/>
            <a:ext cx="450592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2787" y="3175860"/>
            <a:ext cx="379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LMR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7356337" y="3913388"/>
            <a:ext cx="357960" cy="4613"/>
          </a:xfrm>
          <a:prstGeom prst="straightConnector1">
            <a:avLst/>
          </a:prstGeom>
          <a:ln w="22225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308362" y="3695501"/>
            <a:ext cx="43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2"/>
                </a:solidFill>
              </a:rPr>
              <a:t>SIFS</a:t>
            </a:r>
            <a:endParaRPr lang="en-US" sz="1050" dirty="0" smtClean="0">
              <a:solidFill>
                <a:schemeClr val="tx2"/>
              </a:solidFill>
            </a:endParaRPr>
          </a:p>
        </p:txBody>
      </p:sp>
      <p:sp>
        <p:nvSpPr>
          <p:cNvPr id="86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6791" y="6399023"/>
            <a:ext cx="6749704" cy="3534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165304"/>
            <a:ext cx="6932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Attacker 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8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509" y="5591289"/>
            <a:ext cx="529499" cy="819150"/>
          </a:xfrm>
          <a:prstGeom prst="rect">
            <a:avLst/>
          </a:prstGeom>
          <a:solidFill>
            <a:srgbClr val="FFC00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9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595" y="5744544"/>
            <a:ext cx="442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fake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119" y="5890674"/>
            <a:ext cx="723255" cy="539538"/>
          </a:xfrm>
          <a:prstGeom prst="rect">
            <a:avLst/>
          </a:prstGeom>
          <a:solidFill>
            <a:srgbClr val="FFC00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1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1283" y="6040232"/>
            <a:ext cx="7420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LTF 1</a:t>
            </a:r>
            <a:r>
              <a:rPr lang="en-US" altLang="en-US" sz="150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2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1" y="1700808"/>
            <a:ext cx="83709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RSTA derives ISTA1’s </a:t>
            </a:r>
            <a:r>
              <a:rPr lang="en-US" altLang="en-US" sz="1600" dirty="0" err="1" smtClean="0">
                <a:solidFill>
                  <a:srgbClr val="000000"/>
                </a:solidFill>
                <a:latin typeface="+mj-lt"/>
              </a:rPr>
              <a:t>ToD</a:t>
            </a: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 based on the correct reference point, and ISTA1 derives the corresponding </a:t>
            </a:r>
            <a:r>
              <a:rPr lang="en-US" altLang="en-US" sz="1600" dirty="0" err="1" smtClean="0">
                <a:solidFill>
                  <a:srgbClr val="000000"/>
                </a:solidFill>
                <a:latin typeface="+mj-lt"/>
              </a:rPr>
              <a:t>ToA</a:t>
            </a:r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 based on the fake reference point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ISTA1’s RTT is increased</a:t>
            </a:r>
            <a:r>
              <a:rPr kumimoji="0" lang="en-US" alt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 by the duration of the field HE-LTF1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baseline="0" dirty="0" smtClean="0">
                <a:solidFill>
                  <a:srgbClr val="000000"/>
                </a:solidFill>
                <a:latin typeface="+mj-lt"/>
              </a:rPr>
              <a:t>The minimum duration of </a:t>
            </a:r>
            <a:r>
              <a:rPr lang="en-US" altLang="en-US" sz="1800" dirty="0" smtClean="0">
                <a:solidFill>
                  <a:srgbClr val="000000"/>
                </a:solidFill>
                <a:latin typeface="+mj-lt"/>
              </a:rPr>
              <a:t>HE-LTF1 is 14.4us -&gt; 2160m increase in range (invalid)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flipH="1">
            <a:off x="5566214" y="3712186"/>
            <a:ext cx="404203" cy="12220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234" y="4929509"/>
            <a:ext cx="1166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Reference point for ISTA1 </a:t>
            </a:r>
            <a:r>
              <a:rPr lang="en-US" altLang="en-US" sz="1400" noProof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ToD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5970417" y="3170253"/>
            <a:ext cx="8002" cy="5385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6697733" y="4980067"/>
            <a:ext cx="499088" cy="91905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8796" y="4700833"/>
            <a:ext cx="1166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noProof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Reference point for ISTA1 </a:t>
            </a:r>
            <a:r>
              <a:rPr lang="en-US" altLang="en-US" sz="1400" noProof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ToA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6720119" y="5886521"/>
            <a:ext cx="3300" cy="5668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00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400" b="0" dirty="0" smtClean="0"/>
              <a:t>A replay attack model for secured TB ranging was investigated </a:t>
            </a:r>
          </a:p>
          <a:p>
            <a:pPr algn="just"/>
            <a:r>
              <a:rPr lang="en-US" sz="2400" b="0" dirty="0" smtClean="0"/>
              <a:t>Different solutions are proposed for detecting the replay attacker</a:t>
            </a:r>
          </a:p>
          <a:p>
            <a:pPr algn="just"/>
            <a:r>
              <a:rPr lang="en-US" sz="2400" b="0" dirty="0" smtClean="0"/>
              <a:t>Will further investigate this attacker model and follow up in future meeting</a:t>
            </a:r>
            <a:endParaRPr lang="en-US" sz="2400" b="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295090"/>
            <a:ext cx="1656183" cy="208115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Mar.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294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215200</TotalTime>
  <Words>788</Words>
  <Application>Microsoft Office PowerPoint</Application>
  <PresentationFormat>On-screen Show (4:3)</PresentationFormat>
  <Paragraphs>192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Theme1</vt:lpstr>
      <vt:lpstr>Replay Attack to Secured TB Ranging </vt:lpstr>
      <vt:lpstr>Introduction </vt:lpstr>
      <vt:lpstr>Secured TB Ranging Sequence</vt:lpstr>
      <vt:lpstr>Replay Attack to Secured TB Ranging</vt:lpstr>
      <vt:lpstr>Detection of Replay Attack</vt:lpstr>
      <vt:lpstr>Detection of Replay Attack (cont’d)</vt:lpstr>
      <vt:lpstr>An example for Option 3</vt:lpstr>
      <vt:lpstr>An example for Option 3 (cont’d)</vt:lpstr>
      <vt:lpstr>Conclusions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2379</cp:revision>
  <cp:lastPrinted>2017-04-25T02:33:57Z</cp:lastPrinted>
  <dcterms:created xsi:type="dcterms:W3CDTF">2009-11-13T19:11:16Z</dcterms:created>
  <dcterms:modified xsi:type="dcterms:W3CDTF">2019-03-12T21:12:33Z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66a1a5e4-0af7-4712-8847-afb17134cd65</vt:lpwstr>
  </property>
  <property fmtid="{D5CDD505-2E9C-101B-9397-08002B2CF9AE}" pid="4" name="CTP_BU">
    <vt:lpwstr>NA</vt:lpwstr>
  </property>
  <property fmtid="{D5CDD505-2E9C-101B-9397-08002B2CF9AE}" pid="5" name="CTP_TimeStamp">
    <vt:lpwstr>2019-03-12 21:12:33Z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