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3" r:id="rId3"/>
  </p:sldMasterIdLst>
  <p:notesMasterIdLst>
    <p:notesMasterId r:id="rId22"/>
  </p:notesMasterIdLst>
  <p:handoutMasterIdLst>
    <p:handoutMasterId r:id="rId23"/>
  </p:handoutMasterIdLst>
  <p:sldIdLst>
    <p:sldId id="256" r:id="rId4"/>
    <p:sldId id="257" r:id="rId5"/>
    <p:sldId id="262" r:id="rId6"/>
    <p:sldId id="277" r:id="rId7"/>
    <p:sldId id="265" r:id="rId8"/>
    <p:sldId id="263" r:id="rId9"/>
    <p:sldId id="293" r:id="rId10"/>
    <p:sldId id="294" r:id="rId11"/>
    <p:sldId id="292" r:id="rId12"/>
    <p:sldId id="291" r:id="rId13"/>
    <p:sldId id="290" r:id="rId14"/>
    <p:sldId id="295" r:id="rId15"/>
    <p:sldId id="278" r:id="rId16"/>
    <p:sldId id="282" r:id="rId17"/>
    <p:sldId id="284" r:id="rId18"/>
    <p:sldId id="286" r:id="rId19"/>
    <p:sldId id="275" r:id="rId20"/>
    <p:sldId id="264" r:id="rId21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7" clrIdx="0">
    <p:extLst>
      <p:ext uri="{19B8F6BF-5375-455C-9EA6-DF929625EA0E}">
        <p15:presenceInfo xmlns:p15="http://schemas.microsoft.com/office/powerpoint/2012/main" userId="S-1-5-21-725345543-602162358-527237240-2944557" providerId="AD"/>
      </p:ext>
    </p:extLst>
  </p:cmAuthor>
  <p:cmAuthor id="2" name="Cordeiro, Carlos" initials="CC" lastIdx="9" clrIdx="1">
    <p:extLst>
      <p:ext uri="{19B8F6BF-5375-455C-9EA6-DF929625EA0E}">
        <p15:presenceInfo xmlns:p15="http://schemas.microsoft.com/office/powerpoint/2012/main" userId="S-1-5-21-725345543-602162358-527237240-833488" providerId="AD"/>
      </p:ext>
    </p:extLst>
  </p:cmAuthor>
  <p:cmAuthor id="3" name="Cavalcanti, Dave" initials="CD" lastIdx="4" clrIdx="2">
    <p:extLst>
      <p:ext uri="{19B8F6BF-5375-455C-9EA6-DF929625EA0E}">
        <p15:presenceInfo xmlns:p15="http://schemas.microsoft.com/office/powerpoint/2012/main" userId="S-1-5-21-725345543-602162358-527237240-29352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43" autoAdjust="0"/>
    <p:restoredTop sz="88112" autoAdjust="0"/>
  </p:normalViewPr>
  <p:slideViewPr>
    <p:cSldViewPr>
      <p:cViewPr varScale="1">
        <p:scale>
          <a:sx n="77" d="100"/>
          <a:sy n="77" d="100"/>
        </p:scale>
        <p:origin x="179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0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6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802.11-18/xxxxr0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smtClean="0"/>
              <a:t>September 2018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smtClean="0"/>
              <a:t>Dave Cavalcanti, Intel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18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22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4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44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7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60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3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69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408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64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846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 smtClean="0"/>
              <a:t>Kevin Stanton, Intel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2019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17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261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83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142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04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74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410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252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399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1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82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0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2019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2019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March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802.11-19/0373r0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6C9B1-F3C8-41D7-8624-145E837109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March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Kevin Stanton, Intel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D6A3-21C1-4072-9E50-9E46AE35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1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smtClean="0"/>
              <a:t>March 2019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Time-Sensitive Applications Support in EHT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736725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 smtClean="0"/>
              <a:t>2019-03-10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645718"/>
              </p:ext>
            </p:extLst>
          </p:nvPr>
        </p:nvGraphicFramePr>
        <p:xfrm>
          <a:off x="517525" y="2441575"/>
          <a:ext cx="7556500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3" name="Document" r:id="rId5" imgW="8280695" imgH="2752824" progId="Word.Document.8">
                  <p:embed/>
                </p:oleObj>
              </mc:Choice>
              <mc:Fallback>
                <p:oleObj name="Document" r:id="rId5" imgW="8280695" imgH="275282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2441575"/>
                        <a:ext cx="7556500" cy="267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 TSN and Wireless Support Required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277430"/>
            <a:ext cx="4114800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IEEE 802.1 Network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TSN Capabilities: time sync, time-aware, reservations, and many others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24872" y="1905830"/>
            <a:ext cx="4118695" cy="338554"/>
          </a:xfrm>
          <a:prstGeom prst="rect">
            <a:avLst/>
          </a:prstGeom>
          <a:solidFill>
            <a:srgbClr val="00B0F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Application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4371" y="2364617"/>
            <a:ext cx="2589229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Transport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54338" y="2818643"/>
            <a:ext cx="2589229" cy="338554"/>
          </a:xfrm>
          <a:prstGeom prst="rect">
            <a:avLst/>
          </a:prstGeom>
          <a:solidFill>
            <a:srgbClr val="00B05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4873" y="4074771"/>
            <a:ext cx="1375527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IEEE 802.3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Ethernet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99349" y="4074771"/>
            <a:ext cx="127265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IEEE 802.11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Wi-Fi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0949" y="4084319"/>
            <a:ext cx="1272651" cy="584775"/>
          </a:xfrm>
          <a:prstGeom prst="rect">
            <a:avLst/>
          </a:prstGeom>
          <a:noFill/>
          <a:ln>
            <a:solidFill>
              <a:schemeClr val="accent2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3GPP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5G URLLC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233" y="4079475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MAC/PHY</a:t>
            </a:r>
          </a:p>
        </p:txBody>
      </p:sp>
      <p:sp>
        <p:nvSpPr>
          <p:cNvPr id="15" name="Down Arrow 14"/>
          <p:cNvSpPr/>
          <p:nvPr/>
        </p:nvSpPr>
        <p:spPr bwMode="auto">
          <a:xfrm>
            <a:off x="2345492" y="2244384"/>
            <a:ext cx="226636" cy="110924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9648" y="2534680"/>
            <a:ext cx="10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Direct L2 access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 bwMode="auto">
          <a:xfrm>
            <a:off x="5357818" y="2244384"/>
            <a:ext cx="226636" cy="1109246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89562" y="2532455"/>
            <a:ext cx="1069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IP Encapsulation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6912" y="3431317"/>
            <a:ext cx="765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Link Layer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69610" y="4090148"/>
            <a:ext cx="2569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Media Specific Support required for TSN Capabilities</a:t>
            </a:r>
          </a:p>
        </p:txBody>
      </p:sp>
      <p:sp>
        <p:nvSpPr>
          <p:cNvPr id="21" name="Right Brace 20"/>
          <p:cNvSpPr/>
          <p:nvPr/>
        </p:nvSpPr>
        <p:spPr bwMode="auto">
          <a:xfrm>
            <a:off x="6042549" y="4084319"/>
            <a:ext cx="205851" cy="57522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0666" y="5298115"/>
            <a:ext cx="44452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</a:rPr>
              <a:t>Time synchronization: 802.1AS over 802.11 (TM and FTM)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Timeliness (bounded latency, reliability): N/A (opportunity with EHT)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70602" y="4926028"/>
            <a:ext cx="25351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802.11 support for TSN: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984170" y="5288900"/>
            <a:ext cx="49312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5G_URLLC, </a:t>
            </a:r>
            <a:r>
              <a:rPr lang="en-US" sz="1600" dirty="0" err="1" smtClean="0">
                <a:solidFill>
                  <a:schemeClr val="tx1"/>
                </a:solidFill>
              </a:rPr>
              <a:t>Vertical_LAN</a:t>
            </a:r>
            <a:r>
              <a:rPr lang="en-US" sz="1600" dirty="0" smtClean="0">
                <a:solidFill>
                  <a:schemeClr val="tx1"/>
                </a:solidFill>
              </a:rPr>
              <a:t>, </a:t>
            </a:r>
            <a:r>
              <a:rPr lang="en-US" sz="1600" dirty="0" err="1" smtClean="0">
                <a:solidFill>
                  <a:schemeClr val="tx1"/>
                </a:solidFill>
              </a:rPr>
              <a:t>NR_unlic</a:t>
            </a:r>
            <a:r>
              <a:rPr lang="en-US" sz="1600" dirty="0" smtClean="0">
                <a:solidFill>
                  <a:schemeClr val="tx1"/>
                </a:solidFill>
              </a:rPr>
              <a:t> WIs (Rel-16)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TSN support (time synchronization, bounded latency) is part of </a:t>
            </a:r>
            <a:r>
              <a:rPr lang="en-US" sz="1600" dirty="0" err="1" smtClean="0">
                <a:solidFill>
                  <a:schemeClr val="tx1"/>
                </a:solidFill>
              </a:rPr>
              <a:t>Vertical_LAN</a:t>
            </a:r>
            <a:r>
              <a:rPr lang="en-US" sz="1600" dirty="0" smtClean="0">
                <a:solidFill>
                  <a:schemeClr val="tx1"/>
                </a:solidFill>
              </a:rPr>
              <a:t> WI.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5948" y="4928808"/>
            <a:ext cx="3070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3GPP 5G NR support for TSN: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2893" y="3265540"/>
            <a:ext cx="2758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L2 TSN protocols for reservation, scheduling, … need MAC/PHY support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8" name="Right Brace 27"/>
          <p:cNvSpPr/>
          <p:nvPr/>
        </p:nvSpPr>
        <p:spPr bwMode="auto">
          <a:xfrm>
            <a:off x="6019800" y="3378007"/>
            <a:ext cx="205851" cy="660593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Down Arrow 28"/>
          <p:cNvSpPr/>
          <p:nvPr/>
        </p:nvSpPr>
        <p:spPr bwMode="auto">
          <a:xfrm>
            <a:off x="7086600" y="3892982"/>
            <a:ext cx="304800" cy="298018"/>
          </a:xfrm>
          <a:prstGeom prst="down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436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TSN over 5G URLLC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Goal is to enable a 5G </a:t>
            </a:r>
            <a:r>
              <a:rPr lang="en-US" sz="2000" dirty="0" smtClean="0"/>
              <a:t>TSN Network to behave as </a:t>
            </a:r>
            <a:r>
              <a:rPr lang="en-US" sz="2000" dirty="0"/>
              <a:t>a Virtual </a:t>
            </a:r>
            <a:r>
              <a:rPr lang="en-US" sz="2000" dirty="0" smtClean="0"/>
              <a:t>Bridge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Mainly driven by market opportunity and industry transformations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Industry 4.0, smart manufacturing, Industrial IOT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Assumption: solution to be deployed as a Private (managed) Network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single operator, planned deployment, ability to coordinate access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Leverage unlicensed (&lt;7GHz) spectrum (5G NR-U)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Key 5G NR feature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Low latency guarantees through scheduled access and scalable 5G NR frame structure/numerology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Targeting latencies down to 1 </a:t>
            </a:r>
            <a:r>
              <a:rPr lang="en-US" sz="1800" dirty="0" err="1" smtClean="0"/>
              <a:t>ms</a:t>
            </a:r>
            <a:r>
              <a:rPr lang="en-US" sz="1800" dirty="0" smtClean="0"/>
              <a:t> with 99.9999 reliability for the air interface [Factory Automation/URLCC - 3GPP TR 38.824]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6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support is required from the 802.11 MAC/PHY?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67667"/>
            <a:ext cx="5131167" cy="26725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5963" y="2276931"/>
            <a:ext cx="33226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The 802.1 TSN protocols need support to operate on top of 802.11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A simple example can illustrate the problem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8836"/>
            <a:ext cx="193076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It is hard to meet the bounded latency due to contention/congestion in the 802.11 network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This is the main problem identified by the RTA TIG.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221" y="4342894"/>
            <a:ext cx="5950700" cy="205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0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Considerations for meeting time-sensitive performance targets in 802.11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Interference and congestion are the main challenges leading to variable latency in 802.11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caused by OBSS operation, by other (unmanaged) STAs or other devices/networks sharing the spectrum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Managing the use of the spectrum is required to meet predictable low latency/jitter and high reliability requirements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most stringent time-sensitive requirements can be met in the scenarios where the network (APs and STAs) is managed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This is practical in several scenarios (e.g. private enterprises, factories)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In such scenarios</a:t>
            </a:r>
            <a:r>
              <a:rPr lang="en-US" sz="1600" dirty="0" smtClean="0">
                <a:solidFill>
                  <a:schemeClr val="tx1"/>
                </a:solidFill>
              </a:rPr>
              <a:t>,</a:t>
            </a:r>
            <a:r>
              <a:rPr lang="en-US" sz="1600" dirty="0" smtClean="0"/>
              <a:t> scheduled access has several benefits as described in a previous presentation [</a:t>
            </a:r>
            <a:r>
              <a:rPr lang="en-US" sz="1600" b="1" dirty="0" smtClean="0"/>
              <a:t>Pascal Thubert, Cisco, 802.11-18/1918r0</a:t>
            </a:r>
            <a:r>
              <a:rPr lang="en-US" sz="1600" dirty="0" smtClean="0"/>
              <a:t>]: optimize bandwidth usage, reduce frame loss, reduce power consumption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054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Operating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8987"/>
            <a:ext cx="7770813" cy="44164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Normal operation</a:t>
            </a:r>
            <a:r>
              <a:rPr lang="en-US" sz="1800" b="1" dirty="0" smtClean="0"/>
              <a:t>:</a:t>
            </a:r>
            <a:r>
              <a:rPr lang="en-US" sz="1800" dirty="0" smtClean="0"/>
              <a:t> </a:t>
            </a:r>
            <a:r>
              <a:rPr lang="en-US" sz="1800" b="0" dirty="0" smtClean="0"/>
              <a:t>this is the typical Wi-Fi operation where interference and contention are expected (e.g. from </a:t>
            </a:r>
            <a:r>
              <a:rPr lang="en-US" sz="1800" b="0" smtClean="0">
                <a:solidFill>
                  <a:schemeClr val="tx1"/>
                </a:solidFill>
              </a:rPr>
              <a:t>unmanaged O</a:t>
            </a:r>
            <a:r>
              <a:rPr lang="en-US" sz="1800" b="0" smtClean="0"/>
              <a:t>BSSs, legacy devices, …) </a:t>
            </a:r>
            <a:r>
              <a:rPr lang="en-US" sz="1800" b="0" dirty="0" smtClean="0"/>
              <a:t>and </a:t>
            </a:r>
            <a:r>
              <a:rPr lang="en-US" sz="1800" b="0" dirty="0"/>
              <a:t>no coordination </a:t>
            </a:r>
            <a:r>
              <a:rPr lang="en-US" sz="1800" b="0" dirty="0" smtClean="0"/>
              <a:t>exists </a:t>
            </a:r>
            <a:r>
              <a:rPr lang="en-US" sz="1800" b="0" dirty="0"/>
              <a:t>between </a:t>
            </a:r>
            <a:r>
              <a:rPr lang="en-US" sz="1800" b="0" dirty="0" smtClean="0"/>
              <a:t>BSSs to avoid interference/contention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Example scenarios: public hot spots, apartment buildings, homes,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dirty="0" smtClean="0"/>
              <a:t>Enhancements in throughput, latency and jitter can enable time-sensitive applications in these scenarios but performance will be limited by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/>
              <a:t>Managed operation:</a:t>
            </a:r>
            <a:r>
              <a:rPr lang="en-US" sz="1800" dirty="0" smtClean="0"/>
              <a:t> </a:t>
            </a:r>
            <a:r>
              <a:rPr lang="en-US" sz="1800" b="0" dirty="0" smtClean="0"/>
              <a:t>A scenario where all BSSs and STAs are managed </a:t>
            </a:r>
            <a:r>
              <a:rPr lang="en-US" sz="1800" b="0" dirty="0" smtClean="0">
                <a:solidFill>
                  <a:schemeClr val="tx1"/>
                </a:solidFill>
              </a:rPr>
              <a:t>and </a:t>
            </a:r>
            <a:r>
              <a:rPr lang="en-US" sz="1800" b="0" dirty="0" smtClean="0"/>
              <a:t>interference can be controlled to support time-sensitive requirements. There is no interference due to unmanaged BSSs/STAs.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Example scenarios: factory networks, enterprise networks, 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These are mostly indoor areas, where physical access is typically enforced and network access is fully controlled (no BSS or STA can be </a:t>
            </a:r>
            <a:r>
              <a:rPr lang="en-US" sz="1400" dirty="0" smtClean="0"/>
              <a:t>enabled </a:t>
            </a:r>
            <a:r>
              <a:rPr lang="en-US" sz="1400" dirty="0"/>
              <a:t>without the network manager’s knowledge).</a:t>
            </a:r>
            <a:endParaRPr lang="en-US" sz="14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1" smtClean="0"/>
              <a:t>Predictable </a:t>
            </a:r>
            <a:r>
              <a:rPr lang="en-US" sz="1400" b="1" dirty="0" smtClean="0"/>
              <a:t>low latency, jitter and higher </a:t>
            </a:r>
            <a:r>
              <a:rPr lang="en-US" sz="1400" b="1" smtClean="0"/>
              <a:t>reliability can be obtained more easily under </a:t>
            </a:r>
            <a:r>
              <a:rPr lang="en-US" sz="1400" b="1" dirty="0" smtClean="0"/>
              <a:t>the assumption that there is no unmanaged interference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546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scenarios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38200" y="1906798"/>
            <a:ext cx="36385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Normal operation scenario (</a:t>
            </a:r>
            <a:r>
              <a:rPr lang="en-US" sz="2000" b="1" dirty="0" smtClean="0">
                <a:solidFill>
                  <a:schemeClr val="tx1"/>
                </a:solidFill>
              </a:rPr>
              <a:t>Home scenarios with OBSSs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901244"/>
            <a:ext cx="4386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Managed scenario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Private factory network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8894" y="2609129"/>
            <a:ext cx="4437841" cy="386628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1206" y="2609129"/>
            <a:ext cx="4437841" cy="3866284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8882" y="5397245"/>
            <a:ext cx="4270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Throughput, latency/jitter enhancements  subject to unmanaged OBSS interference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00585" y="5829082"/>
            <a:ext cx="410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Predictable throughput</a:t>
            </a:r>
            <a:r>
              <a:rPr lang="en-US" sz="1800" b="1" dirty="0">
                <a:solidFill>
                  <a:schemeClr val="tx1"/>
                </a:solidFill>
              </a:rPr>
              <a:t>, </a:t>
            </a:r>
            <a:r>
              <a:rPr lang="en-US" sz="1800" b="1" dirty="0" smtClean="0">
                <a:solidFill>
                  <a:schemeClr val="tx1"/>
                </a:solidFill>
              </a:rPr>
              <a:t>latency/jitter and reliability performance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7" y="3063382"/>
            <a:ext cx="4550118" cy="21182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534" y="2639043"/>
            <a:ext cx="4196513" cy="33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9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Managed Operation Design Goals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Predictable channel access with minimal overhead for time-sensitive traffic streams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Support periodic and </a:t>
            </a:r>
            <a:r>
              <a:rPr lang="en-US" dirty="0"/>
              <a:t>asynchronous traffic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Compliance with channel access regulations for unlicensed bands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Support time-sensitive services in managed scenarios, but enable coexistence </a:t>
            </a:r>
            <a:r>
              <a:rPr lang="en-US" dirty="0"/>
              <a:t>with </a:t>
            </a:r>
            <a:r>
              <a:rPr lang="en-US" dirty="0" smtClean="0"/>
              <a:t>unmanaged 802.11 networks for scenarios/applications that less-demanding time-sensitive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5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EHT has the opportunity to provide more predictable low latency/jitter and improve reliability for RTA and time-sensitive applications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RTA and TSN enhancements should consider multiple scenarios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Normal (unmanaged) operation: support RTA applications in OBSS scenarios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Throughput increase, congestion control, dual-links, …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Managed operation: enable RTA/time-sensitive services where interference/OBSSs can be </a:t>
            </a:r>
            <a:r>
              <a:rPr lang="en-US" sz="1800" dirty="0" smtClean="0">
                <a:solidFill>
                  <a:schemeClr val="tx1"/>
                </a:solidFill>
              </a:rPr>
              <a:t>managed</a:t>
            </a:r>
            <a:r>
              <a:rPr lang="en-US" sz="1800" dirty="0" smtClean="0"/>
              <a:t>/avoided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Efficient scheduled channel access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 smtClean="0"/>
              <a:t>It may also be used in </a:t>
            </a:r>
            <a:r>
              <a:rPr lang="en-US" sz="1400" dirty="0" smtClean="0"/>
              <a:t>unmanaged (or semi-managed) scenarios (e.g. multiple managed APs in a home), depending on the level of OBSS interference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EHT MAC/PHY can also consider support for other TSN capabilities (redundancy, preemption, … )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85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15074" y="6475413"/>
            <a:ext cx="2327264" cy="180975"/>
          </a:xfrm>
        </p:spPr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18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08463"/>
          </a:xfrm>
          <a:ln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Doc#: 802.11-18/1419r4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Doc</a:t>
            </a:r>
            <a:r>
              <a:rPr lang="en-US" dirty="0">
                <a:solidFill>
                  <a:schemeClr val="tx1"/>
                </a:solidFill>
              </a:rPr>
              <a:t>#: </a:t>
            </a:r>
            <a:r>
              <a:rPr lang="en-US" dirty="0" smtClean="0">
                <a:solidFill>
                  <a:schemeClr val="tx1"/>
                </a:solidFill>
              </a:rPr>
              <a:t>802.11-18/1160r0</a:t>
            </a:r>
          </a:p>
          <a:p>
            <a:r>
              <a:rPr lang="en-US" smtClean="0">
                <a:solidFill>
                  <a:schemeClr val="tx1"/>
                </a:solidFill>
              </a:rPr>
              <a:t>Doc#:</a:t>
            </a:r>
            <a:r>
              <a:rPr lang="en-US"/>
              <a:t> 802.11-18/1918r0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 smtClean="0"/>
              <a:t>March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/>
              <a:t>The RTA TIG has documented use cases and requirements for time-sensitive applications</a:t>
            </a:r>
            <a:endParaRPr lang="en-US" sz="1400" dirty="0" smtClean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200" dirty="0" smtClean="0">
                <a:solidFill>
                  <a:schemeClr val="tx1"/>
                </a:solidFill>
              </a:rPr>
              <a:t>The main gap for 802.11 is the lack of predicable performance in terms of worst case (bounded) latency, jitter and reliability, particularly in managed environments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The EHT PAR requires improvements in latency, jitter and reliability</a:t>
            </a:r>
          </a:p>
          <a:p>
            <a:pPr lvl="1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200" b="1" dirty="0" smtClean="0">
                <a:solidFill>
                  <a:schemeClr val="tx1"/>
                </a:solidFill>
              </a:rPr>
              <a:t>Average latency in 802.11 is already low, the gap is in providing mechanisms to control worst case latency and jitter</a:t>
            </a:r>
            <a:endParaRPr lang="en-US" sz="1200" dirty="0">
              <a:solidFill>
                <a:schemeClr val="tx1"/>
              </a:solidFill>
            </a:endParaRPr>
          </a:p>
          <a:p>
            <a:pPr indent="-285750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1600" dirty="0" smtClean="0">
                <a:solidFill>
                  <a:schemeClr val="tx1"/>
                </a:solidFill>
              </a:rPr>
              <a:t>In this presentation, we review the time-sensitive application requirements and discuss potential operating assumptions that can guide the development of EHT to meet such requirements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714348" y="357166"/>
            <a:ext cx="2374889" cy="273050"/>
          </a:xfrm>
        </p:spPr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286512" y="6475413"/>
            <a:ext cx="2255826" cy="180975"/>
          </a:xfrm>
        </p:spPr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4213"/>
            <a:ext cx="7772400" cy="1160462"/>
          </a:xfrm>
          <a:ln/>
        </p:spPr>
        <p:txBody>
          <a:bodyPr lIns="90000" tIns="46800" rIns="90000" bIns="46800"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ln/>
        </p:spPr>
        <p:txBody>
          <a:bodyPr/>
          <a:lstStyle/>
          <a:p>
            <a:pPr>
              <a:buFont typeface="Times New Roman" pitchFamily="16" charset="0"/>
              <a:buChar char="•"/>
            </a:pPr>
            <a:r>
              <a:rPr lang="en-GB" dirty="0" smtClean="0"/>
              <a:t>RTA and Time-sensitive requirements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TSN and new extensions to wireless</a:t>
            </a:r>
            <a:endParaRPr lang="en-GB" strike="sngStrike" dirty="0" smtClean="0">
              <a:solidFill>
                <a:srgbClr val="FF0000"/>
              </a:solidFill>
            </a:endParaRP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Scenarios and assumptions for time-sensitive applications</a:t>
            </a:r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Enhancements </a:t>
            </a:r>
            <a:r>
              <a:rPr lang="en-GB" smtClean="0"/>
              <a:t>for managed operation</a:t>
            </a:r>
            <a:endParaRPr lang="en-GB" dirty="0" smtClean="0"/>
          </a:p>
          <a:p>
            <a:pPr>
              <a:buFont typeface="Times New Roman" pitchFamily="16" charset="0"/>
              <a:buChar char="•"/>
            </a:pPr>
            <a:r>
              <a:rPr lang="en-GB" dirty="0" smtClean="0"/>
              <a:t>Conclusions</a:t>
            </a:r>
          </a:p>
          <a:p>
            <a:pPr>
              <a:buFont typeface="Times New Roman" pitchFamily="16" charset="0"/>
              <a:buChar char="•"/>
            </a:pPr>
            <a:endParaRPr lang="en-GB" dirty="0" smtClean="0"/>
          </a:p>
          <a:p>
            <a:pPr>
              <a:buFont typeface="Times New Roman" pitchFamily="16" charset="0"/>
              <a:buChar char="•"/>
            </a:pP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1448A348-4D00-4EDF-9267-5CA763CB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FA62AB6-4D6A-47CE-B7AC-6ECD41483B3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C2E35D9-9B89-4CAA-A7C1-E72A58E53D8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altLang="zh-CN" smtClean="0"/>
              <a:t>March 2019</a:t>
            </a:r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2B909D6B-D3B1-4DD9-8BEF-6E9455CDE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77" y="781779"/>
            <a:ext cx="7770813" cy="533400"/>
          </a:xfrm>
        </p:spPr>
        <p:txBody>
          <a:bodyPr/>
          <a:lstStyle/>
          <a:p>
            <a:r>
              <a:rPr lang="en-US" dirty="0" smtClean="0"/>
              <a:t>Time-Sensitive Applications </a:t>
            </a:r>
            <a:br>
              <a:rPr lang="en-US" dirty="0" smtClean="0"/>
            </a:br>
            <a:r>
              <a:rPr lang="en-US" dirty="0" smtClean="0"/>
              <a:t>(RTA </a:t>
            </a:r>
            <a:r>
              <a:rPr lang="en-US" dirty="0"/>
              <a:t>Use </a:t>
            </a:r>
            <a:r>
              <a:rPr lang="en-US" dirty="0" smtClean="0"/>
              <a:t>Cases)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E2C761-A4B6-F14C-8C73-1C9DFF7D64EF}"/>
              </a:ext>
            </a:extLst>
          </p:cNvPr>
          <p:cNvSpPr txBox="1"/>
          <p:nvPr/>
        </p:nvSpPr>
        <p:spPr>
          <a:xfrm>
            <a:off x="609567" y="1600200"/>
            <a:ext cx="4267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mobile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Console gaming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Industrial automation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Real-time video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AR/VR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chemeClr val="tx1"/>
                </a:solidFill>
              </a:rPr>
              <a:t>Drone control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D40CA2C-D32D-164B-A63C-70EDC3308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94" y="4763736"/>
            <a:ext cx="1591501" cy="9461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C9F1356-7C65-614E-B33A-4E8E45221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304529"/>
            <a:ext cx="1547860" cy="11815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71889D61-971D-5C4A-B13C-26879F458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1825" y="3407229"/>
            <a:ext cx="1516511" cy="9927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9B9E032F-F599-EA48-B07B-99115003A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22" y="1965901"/>
            <a:ext cx="1405357" cy="1219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693E59A-EA10-B845-B8FC-74B73F6CC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314" y="1749605"/>
            <a:ext cx="1780613" cy="144144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E4B9DDDA-371F-4784-ACCC-7E73723DECFC}"/>
              </a:ext>
            </a:extLst>
          </p:cNvPr>
          <p:cNvSpPr txBox="1"/>
          <p:nvPr/>
        </p:nvSpPr>
        <p:spPr>
          <a:xfrm>
            <a:off x="644863" y="5861817"/>
            <a:ext cx="453673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RTA TIG report doc.#: 11-18-2009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RTA Requirements for the Wi-Fi Network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143000" y="5986849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*</a:t>
            </a:r>
            <a:r>
              <a:rPr lang="en-US" altLang="zh-CN" sz="1600" dirty="0">
                <a:solidFill>
                  <a:schemeClr val="tx1"/>
                </a:solidFill>
              </a:rPr>
              <a:t>RTA TIG report doc.#: </a:t>
            </a:r>
            <a:r>
              <a:rPr lang="en-US" altLang="zh-CN" sz="1600" dirty="0" smtClean="0">
                <a:solidFill>
                  <a:schemeClr val="tx1"/>
                </a:solidFill>
              </a:rPr>
              <a:t>11-18-2009r4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6299" y="5228000"/>
            <a:ext cx="74660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Predictable </a:t>
            </a:r>
            <a:r>
              <a:rPr lang="en-US" sz="1600" b="1" dirty="0">
                <a:solidFill>
                  <a:schemeClr val="tx1"/>
                </a:solidFill>
              </a:rPr>
              <a:t>worst case </a:t>
            </a:r>
            <a:r>
              <a:rPr lang="en-US" sz="1600" b="1" dirty="0" smtClean="0">
                <a:solidFill>
                  <a:schemeClr val="tx1"/>
                </a:solidFill>
              </a:rPr>
              <a:t>latency, jitter and reliability</a:t>
            </a:r>
            <a:r>
              <a:rPr lang="en-US" sz="1600" dirty="0" smtClean="0">
                <a:solidFill>
                  <a:schemeClr val="tx1"/>
                </a:solidFill>
              </a:rPr>
              <a:t> are required improvement areas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57CB3DD0-FA65-1B49-A0B0-889CC5EA87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221964"/>
              </p:ext>
            </p:extLst>
          </p:nvPr>
        </p:nvGraphicFramePr>
        <p:xfrm>
          <a:off x="1409303" y="1676400"/>
          <a:ext cx="6400006" cy="33198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507">
                  <a:extLst>
                    <a:ext uri="{9D8B030D-6E8A-4147-A177-3AD203B41FA5}">
                      <a16:colId xmlns="" xmlns:a16="http://schemas.microsoft.com/office/drawing/2014/main" val="291354508"/>
                    </a:ext>
                  </a:extLst>
                </a:gridCol>
                <a:gridCol w="1166507">
                  <a:extLst>
                    <a:ext uri="{9D8B030D-6E8A-4147-A177-3AD203B41FA5}">
                      <a16:colId xmlns="" xmlns:a16="http://schemas.microsoft.com/office/drawing/2014/main" val="936905582"/>
                    </a:ext>
                  </a:extLst>
                </a:gridCol>
                <a:gridCol w="1054922">
                  <a:extLst>
                    <a:ext uri="{9D8B030D-6E8A-4147-A177-3AD203B41FA5}">
                      <a16:colId xmlns="" xmlns:a16="http://schemas.microsoft.com/office/drawing/2014/main" val="209253810"/>
                    </a:ext>
                  </a:extLst>
                </a:gridCol>
                <a:gridCol w="1073275">
                  <a:extLst>
                    <a:ext uri="{9D8B030D-6E8A-4147-A177-3AD203B41FA5}">
                      <a16:colId xmlns="" xmlns:a16="http://schemas.microsoft.com/office/drawing/2014/main" val="4096429744"/>
                    </a:ext>
                  </a:extLst>
                </a:gridCol>
                <a:gridCol w="1073275">
                  <a:extLst>
                    <a:ext uri="{9D8B030D-6E8A-4147-A177-3AD203B41FA5}">
                      <a16:colId xmlns="" xmlns:a16="http://schemas.microsoft.com/office/drawing/2014/main" val="1641514444"/>
                    </a:ext>
                  </a:extLst>
                </a:gridCol>
                <a:gridCol w="865520">
                  <a:extLst>
                    <a:ext uri="{9D8B030D-6E8A-4147-A177-3AD203B41FA5}">
                      <a16:colId xmlns="" xmlns:a16="http://schemas.microsoft.com/office/drawing/2014/main" val="2755338185"/>
                    </a:ext>
                  </a:extLst>
                </a:gridCol>
              </a:tblGrid>
              <a:tr h="593536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Use cases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Latency/ms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Jitter/</a:t>
                      </a:r>
                      <a:r>
                        <a:rPr lang="en-US" sz="1100" dirty="0" err="1" smtClean="0">
                          <a:effectLst/>
                        </a:rPr>
                        <a:t>ms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Packet loss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Data rate/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Mbps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42624069"/>
                  </a:ext>
                </a:extLst>
              </a:tr>
              <a:tr h="25872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gaming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5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0.1 %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3345157"/>
                  </a:ext>
                </a:extLst>
              </a:tr>
              <a:tr h="426129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Real-time video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3 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2 ~ 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100 ~ 20,000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69172111"/>
                  </a:ext>
                </a:extLst>
              </a:tr>
              <a:tr h="426129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Robotics and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industrial automation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Equipment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~ 10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0.2~2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51534707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Human safety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1~ 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0.2 ~ 2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Near-loss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1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0573893"/>
                  </a:ext>
                </a:extLst>
              </a:tr>
              <a:tr h="426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Haptic technology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&lt;1~5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&lt;0.2~2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0332196"/>
                  </a:ext>
                </a:extLst>
              </a:tr>
              <a:tr h="7609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Drone control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&lt;10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Loss Less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&lt;1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&gt;100 with video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29875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9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514" y="1327156"/>
            <a:ext cx="3144184" cy="2476500"/>
          </a:xfrm>
          <a:prstGeom prst="rect">
            <a:avLst/>
          </a:prstGeom>
        </p:spPr>
      </p:pic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r>
              <a:rPr lang="en-US" dirty="0" smtClean="0"/>
              <a:t>Why do we need to control latency/jitter?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6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61999" y="1732218"/>
            <a:ext cx="320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Real-time mobile gaming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3624" y="1732218"/>
            <a:ext cx="32083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Industrial control system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6734" y="5481954"/>
            <a:ext cx="381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Latency/jitter cause lagging/bad user experience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5077" y="5474984"/>
            <a:ext cx="3810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Latency/jitter may cause instability of the system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425" y="3605721"/>
            <a:ext cx="3107063" cy="19344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6347" y="3588754"/>
            <a:ext cx="3217825" cy="1900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0801" y="3738578"/>
            <a:ext cx="272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/>
                </a:solidFill>
              </a:rPr>
              <a:t>Time synchronized operation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5782761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Operation in managed/private networks (enterprise, factories, …)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7733" y="5819032"/>
            <a:ext cx="426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Operation (mainly) in consumer scenarios (e.g. home)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33" y="2062076"/>
            <a:ext cx="3072011" cy="18130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TSN (Time Sensitive Networking)?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Networks (typically LANs) that provide the following features for time-critical data streams: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Time </a:t>
            </a:r>
            <a:r>
              <a:rPr lang="en-US" sz="1800" dirty="0"/>
              <a:t>synchronization </a:t>
            </a:r>
            <a:r>
              <a:rPr lang="en-US" sz="1800" dirty="0" smtClean="0"/>
              <a:t>between network nodes and hosts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Timeliness (bounded latency)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High reliability (very low packet loss ratios)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Convergence of time-critical and other traffic types (e.g. best-effort) on the same network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What applications can benefit from TSN?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Industrial control, robotics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Automotive instrumentation, control and automation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Professional AV, speaker </a:t>
            </a:r>
            <a:r>
              <a:rPr lang="en-US" sz="1800" dirty="0" smtClean="0"/>
              <a:t>arrays, AR/VR, </a:t>
            </a:r>
            <a:r>
              <a:rPr lang="en-US" sz="1800" dirty="0"/>
              <a:t>gaming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smtClean="0"/>
              <a:t>The IETF </a:t>
            </a:r>
            <a:r>
              <a:rPr lang="en-US" sz="2000" dirty="0" err="1" smtClean="0"/>
              <a:t>DetNet</a:t>
            </a:r>
            <a:r>
              <a:rPr lang="en-US" sz="2000" dirty="0" smtClean="0"/>
              <a:t> group is extending TSN capabilities to routed networks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69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Wired (Ethernet) to Wireless TSN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0813" cy="21083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The IEEE 802.1 TSN Task Group develops standards </a:t>
            </a:r>
            <a:r>
              <a:rPr lang="en-US" sz="1800" dirty="0"/>
              <a:t>to enable </a:t>
            </a:r>
            <a:r>
              <a:rPr lang="en-US" sz="1800" dirty="0" smtClean="0"/>
              <a:t>TSN features (time </a:t>
            </a:r>
            <a:r>
              <a:rPr lang="en-US" sz="1800" dirty="0"/>
              <a:t>synchronization, bounded latency, redundancy, preemption, </a:t>
            </a:r>
            <a:r>
              <a:rPr lang="en-US" sz="1800" dirty="0" smtClean="0"/>
              <a:t>…) over IEEE 802 networks.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So far, most TSN capabilities and standards have been restricted to Ethernet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The 802.3 MAC/PHY provides support through </a:t>
            </a:r>
            <a:r>
              <a:rPr lang="en-US" sz="1600" b="1" dirty="0" smtClean="0"/>
              <a:t>stable/predictable links</a:t>
            </a:r>
            <a:r>
              <a:rPr lang="en-US" sz="1600" dirty="0" smtClean="0"/>
              <a:t> (the network can be provisioned to provide timeliness with high reliability) and other capabilities (e.g. time sync, preemption)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1" y="3886200"/>
            <a:ext cx="3733799" cy="1667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288" y="4089591"/>
            <a:ext cx="2338366" cy="22567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4305384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Many applications would benefit from TSN capabilities over </a:t>
            </a:r>
            <a:r>
              <a:rPr lang="en-US" sz="1800" b="1" dirty="0" smtClean="0">
                <a:solidFill>
                  <a:schemeClr val="tx1"/>
                </a:solidFill>
              </a:rPr>
              <a:t>wireless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Wireless control/automation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Mobile robots, drones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AR/VR, mobile gaming</a:t>
            </a:r>
          </a:p>
          <a:p>
            <a:endParaRPr lang="en-US" sz="1800" b="1" dirty="0" smtClean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20642" y="387711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smtClean="0">
                <a:solidFill>
                  <a:schemeClr val="tx1"/>
                </a:solidFill>
              </a:rPr>
              <a:t>CUC: Central User Configuration</a:t>
            </a:r>
          </a:p>
          <a:p>
            <a:r>
              <a:rPr lang="en-US" sz="600" dirty="0" smtClean="0">
                <a:solidFill>
                  <a:schemeClr val="tx1"/>
                </a:solidFill>
              </a:rPr>
              <a:t>CNC: Central Network Configuration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9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March 2019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Kevin Stanton, Intel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685800"/>
            <a:ext cx="7770813" cy="1065213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smtClean="0"/>
              <a:t>IEEE 802.1 Time-Sensitive Networking (TSN)</a:t>
            </a:r>
            <a:endParaRPr lang="en-US" kern="0" dirty="0"/>
          </a:p>
        </p:txBody>
      </p:sp>
      <p:sp>
        <p:nvSpPr>
          <p:cNvPr id="6" name="Rectangle: Rounded Corners 3"/>
          <p:cNvSpPr/>
          <p:nvPr/>
        </p:nvSpPr>
        <p:spPr bwMode="auto">
          <a:xfrm>
            <a:off x="2829596" y="2238229"/>
            <a:ext cx="3286408" cy="2766115"/>
          </a:xfrm>
          <a:prstGeom prst="roundRect">
            <a:avLst>
              <a:gd name="adj" fmla="val 8704"/>
            </a:avLst>
          </a:prstGeom>
          <a:solidFill>
            <a:srgbClr val="EBF2D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2100" b="1" dirty="0">
                <a:solidFill>
                  <a:srgbClr val="58585A">
                    <a:lumMod val="75000"/>
                  </a:srgbClr>
                </a:solidFill>
              </a:rPr>
              <a:t>TSN Components</a:t>
            </a:r>
            <a:br>
              <a:rPr lang="en-US" sz="2100" b="1" dirty="0">
                <a:solidFill>
                  <a:srgbClr val="58585A">
                    <a:lumMod val="75000"/>
                  </a:srgbClr>
                </a:solidFill>
              </a:rPr>
            </a:br>
            <a:r>
              <a:rPr lang="en-US" sz="2100" dirty="0">
                <a:solidFill>
                  <a:srgbClr val="58585A">
                    <a:lumMod val="75000"/>
                  </a:srgbClr>
                </a:solidFill>
              </a:rPr>
              <a:t>Common Standards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919197" y="3958790"/>
            <a:ext cx="1648924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Latency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292346" y="3568615"/>
            <a:ext cx="1672987" cy="495217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58585A">
                    <a:lumMod val="75000"/>
                  </a:srgbClr>
                </a:solidFill>
              </a:rPr>
              <a:t>Reliability</a:t>
            </a:r>
            <a:endParaRPr lang="en-US" sz="135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966670" y="3120643"/>
            <a:ext cx="1790036" cy="495217"/>
          </a:xfrm>
          <a:prstGeom prst="ellipse">
            <a:avLst/>
          </a:prstGeom>
          <a:solidFill>
            <a:srgbClr val="BED68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endParaRPr lang="en-US" sz="135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28600" y="1776519"/>
            <a:ext cx="8763000" cy="393826"/>
          </a:xfrm>
          <a:prstGeom prst="rect">
            <a:avLst/>
          </a:prstGeom>
          <a:solidFill>
            <a:srgbClr val="00285F"/>
          </a:solidFill>
          <a:ln w="28575" cap="flat" cmpd="sng" algn="ctr">
            <a:solidFill>
              <a:srgbClr val="00285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500" b="1" dirty="0">
                <a:solidFill>
                  <a:srgbClr val="FFFFFF"/>
                </a:solidFill>
              </a:rPr>
              <a:t>Standard Ethernet with Synchronization, small and/or fixed latency, and extremely low packet loss 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4292346" y="3568615"/>
            <a:ext cx="1672987" cy="495217"/>
          </a:xfrm>
          <a:prstGeom prst="ellipse">
            <a:avLst/>
          </a:prstGeom>
          <a:solidFill>
            <a:srgbClr val="FFFF00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Reliability</a:t>
            </a:r>
          </a:p>
        </p:txBody>
      </p:sp>
      <p:sp>
        <p:nvSpPr>
          <p:cNvPr id="12" name="Callout: Bent Line with Accent Bar 22"/>
          <p:cNvSpPr/>
          <p:nvPr/>
        </p:nvSpPr>
        <p:spPr bwMode="auto">
          <a:xfrm>
            <a:off x="6281464" y="2981499"/>
            <a:ext cx="2872748" cy="930017"/>
          </a:xfrm>
          <a:prstGeom prst="accentCallout2">
            <a:avLst>
              <a:gd name="adj1" fmla="val 37780"/>
              <a:gd name="adj2" fmla="val 161"/>
              <a:gd name="adj3" fmla="val 38155"/>
              <a:gd name="adj4" fmla="val -16667"/>
              <a:gd name="adj5" fmla="val 68136"/>
              <a:gd name="adj6" fmla="val -26275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Ultra reliability: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Frame Replication and Elimination (P802.1CB)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Path Control and Reservation (802.1Qca)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Per-Stream Filtering and Policing (802.1Qci)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Reliability for time sync (P802.1AS-Rev)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2966670" y="3120643"/>
            <a:ext cx="1790036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1800" dirty="0">
                <a:solidFill>
                  <a:srgbClr val="58585A">
                    <a:lumMod val="75000"/>
                  </a:srgbClr>
                </a:solidFill>
              </a:rPr>
              <a:t>Synchronization</a:t>
            </a:r>
          </a:p>
        </p:txBody>
      </p:sp>
      <p:sp>
        <p:nvSpPr>
          <p:cNvPr id="14" name="Callout: Bent Line with Accent Bar 24"/>
          <p:cNvSpPr/>
          <p:nvPr/>
        </p:nvSpPr>
        <p:spPr bwMode="auto">
          <a:xfrm flipH="1">
            <a:off x="153583" y="2805075"/>
            <a:ext cx="2557947" cy="597491"/>
          </a:xfrm>
          <a:prstGeom prst="accentCallout2">
            <a:avLst>
              <a:gd name="adj1" fmla="val 36684"/>
              <a:gd name="adj2" fmla="val -23"/>
              <a:gd name="adj3" fmla="val 36684"/>
              <a:gd name="adj4" fmla="val -16667"/>
              <a:gd name="adj5" fmla="val 63633"/>
              <a:gd name="adj6" fmla="val -21746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Time synchronization: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 smtClean="0">
                <a:solidFill>
                  <a:srgbClr val="89BA17">
                    <a:lumMod val="75000"/>
                  </a:srgbClr>
                </a:solidFill>
              </a:rPr>
              <a:t>Time Synchronization (802.1AS)</a:t>
            </a:r>
            <a:endParaRPr lang="en-US" b="1" dirty="0">
              <a:solidFill>
                <a:srgbClr val="89BA17">
                  <a:lumMod val="75000"/>
                </a:srgbClr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>
            <a:off x="5687796" y="5334811"/>
            <a:ext cx="564297" cy="0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6" name="Oval 15"/>
          <p:cNvSpPr/>
          <p:nvPr/>
        </p:nvSpPr>
        <p:spPr bwMode="auto">
          <a:xfrm>
            <a:off x="4172620" y="4394226"/>
            <a:ext cx="1912438" cy="495217"/>
          </a:xfrm>
          <a:prstGeom prst="ellipse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dirty="0">
                <a:solidFill>
                  <a:srgbClr val="58585A">
                    <a:lumMod val="75000"/>
                  </a:srgbClr>
                </a:solidFill>
              </a:rPr>
              <a:t>Resource </a:t>
            </a:r>
            <a:r>
              <a:rPr lang="en-US" sz="2000" dirty="0" err="1">
                <a:solidFill>
                  <a:srgbClr val="58585A">
                    <a:lumMod val="75000"/>
                  </a:srgbClr>
                </a:solidFill>
              </a:rPr>
              <a:t>Mgmt</a:t>
            </a:r>
            <a:endParaRPr lang="en-US" sz="2000" dirty="0">
              <a:solidFill>
                <a:srgbClr val="58585A">
                  <a:lumMod val="75000"/>
                </a:srgbClr>
              </a:solidFill>
            </a:endParaRPr>
          </a:p>
        </p:txBody>
      </p:sp>
      <p:sp>
        <p:nvSpPr>
          <p:cNvPr id="17" name="Callout: Bent Line with Accent Bar 27"/>
          <p:cNvSpPr/>
          <p:nvPr/>
        </p:nvSpPr>
        <p:spPr bwMode="auto">
          <a:xfrm>
            <a:off x="6191908" y="4566922"/>
            <a:ext cx="2875892" cy="942428"/>
          </a:xfrm>
          <a:prstGeom prst="accentCallout2">
            <a:avLst>
              <a:gd name="adj1" fmla="val 62665"/>
              <a:gd name="adj2" fmla="val 461"/>
              <a:gd name="adj3" fmla="val 62665"/>
              <a:gd name="adj4" fmla="val -12352"/>
              <a:gd name="adj5" fmla="val 31505"/>
              <a:gd name="adj6" fmla="val -19870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Dedicated resources &amp; API</a:t>
            </a:r>
            <a:r>
              <a:rPr lang="en-US" b="1" dirty="0">
                <a:solidFill>
                  <a:srgbClr val="89BA17">
                    <a:lumMod val="75000"/>
                  </a:srgbClr>
                </a:solidFill>
              </a:rPr>
              <a:t/>
            </a:r>
            <a:br>
              <a:rPr lang="en-US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Stream Reservation Protocol (802.1Qat)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TSN configuration (P802.1Qcc)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YANG (P802.1Qcp)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Link-local Registration Protocol (P802.1CS)</a:t>
            </a:r>
          </a:p>
        </p:txBody>
      </p:sp>
      <p:sp>
        <p:nvSpPr>
          <p:cNvPr id="18" name="Callout: Bent Line with Accent Bar 35"/>
          <p:cNvSpPr/>
          <p:nvPr/>
        </p:nvSpPr>
        <p:spPr bwMode="auto">
          <a:xfrm flipH="1">
            <a:off x="187706" y="4364750"/>
            <a:ext cx="2531297" cy="1034922"/>
          </a:xfrm>
          <a:prstGeom prst="accentCallout2">
            <a:avLst>
              <a:gd name="adj1" fmla="val 31719"/>
              <a:gd name="adj2" fmla="val 74"/>
              <a:gd name="adj3" fmla="val 31296"/>
              <a:gd name="adj4" fmla="val -17075"/>
              <a:gd name="adj5" fmla="val 429"/>
              <a:gd name="adj6" fmla="val -24662"/>
            </a:avLst>
          </a:prstGeom>
          <a:solidFill>
            <a:schemeClr val="bg1"/>
          </a:solidFill>
          <a:ln w="285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54000" tIns="34290" rIns="54000" bIns="34290" numCol="1" rtlCol="0" anchor="ctr" anchorCtr="0" compatLnSpc="1">
            <a:prstTxWarp prst="textNoShape">
              <a:avLst/>
            </a:prstTxWarp>
          </a:bodyPr>
          <a:lstStyle/>
          <a:p>
            <a:pPr defTabSz="685800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89BA17">
                    <a:lumMod val="75000"/>
                  </a:srgbClr>
                </a:solidFill>
              </a:rPr>
              <a:t>Bounded low latency: </a:t>
            </a:r>
            <a:br>
              <a:rPr lang="en-US" sz="2000" b="1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 smtClean="0">
                <a:solidFill>
                  <a:srgbClr val="89BA17">
                    <a:lumMod val="75000"/>
                  </a:srgbClr>
                </a:solidFill>
              </a:rPr>
              <a:t>Time-Aware traffic shaping </a:t>
            </a: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(802.1Qbv)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 smtClean="0">
                <a:solidFill>
                  <a:srgbClr val="89BA17">
                    <a:lumMod val="75000"/>
                  </a:srgbClr>
                </a:solidFill>
              </a:rPr>
              <a:t>Preemption </a:t>
            </a: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(802.1Qbu/802.3br)</a:t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Cyclic Scheduling (</a:t>
            </a:r>
            <a:r>
              <a:rPr lang="en-US" sz="1050" dirty="0" smtClean="0">
                <a:solidFill>
                  <a:srgbClr val="89BA17">
                    <a:lumMod val="75000"/>
                  </a:srgbClr>
                </a:solidFill>
              </a:rPr>
              <a:t>802.1Qch)</a:t>
            </a: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/>
            </a:r>
            <a:br>
              <a:rPr lang="en-US" sz="1050" dirty="0">
                <a:solidFill>
                  <a:srgbClr val="89BA17">
                    <a:lumMod val="75000"/>
                  </a:srgbClr>
                </a:solidFill>
              </a:rPr>
            </a:br>
            <a:r>
              <a:rPr lang="en-US" sz="1050" dirty="0">
                <a:solidFill>
                  <a:srgbClr val="89BA17">
                    <a:lumMod val="75000"/>
                  </a:srgbClr>
                </a:solidFill>
              </a:rPr>
              <a:t>Asynchronous Scheduling (802.1Qcr)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726148" y="5146983"/>
            <a:ext cx="2927821" cy="400110"/>
            <a:chOff x="3644645" y="5376024"/>
            <a:chExt cx="3903761" cy="533480"/>
          </a:xfrm>
        </p:grpSpPr>
        <p:sp>
          <p:nvSpPr>
            <p:cNvPr id="20" name="TextBox 19"/>
            <p:cNvSpPr txBox="1"/>
            <p:nvPr/>
          </p:nvSpPr>
          <p:spPr>
            <a:xfrm>
              <a:off x="4367365" y="5376024"/>
              <a:ext cx="3181041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b="1" dirty="0">
                  <a:solidFill>
                    <a:srgbClr val="89BA17">
                      <a:lumMod val="75000"/>
                    </a:srgbClr>
                  </a:solidFill>
                </a:rPr>
                <a:t>Zero congestion loss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>
              <a:off x="3644645" y="5591730"/>
              <a:ext cx="752396" cy="0"/>
            </a:xfrm>
            <a:prstGeom prst="straightConnector1">
              <a:avLst/>
            </a:prstGeom>
            <a:solidFill>
              <a:schemeClr val="bg1"/>
            </a:solidFill>
            <a:ln w="285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22" name="Rectangle 21"/>
          <p:cNvSpPr/>
          <p:nvPr/>
        </p:nvSpPr>
        <p:spPr>
          <a:xfrm>
            <a:off x="3279482" y="5951662"/>
            <a:ext cx="2805576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500" dirty="0">
                <a:solidFill>
                  <a:srgbClr val="000000"/>
                </a:solidFill>
              </a:rPr>
              <a:t>Credit: János Farkas, Ericsson</a:t>
            </a:r>
            <a:endParaRPr lang="en-US" sz="135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75452" y="6213212"/>
            <a:ext cx="521437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z="1350" dirty="0">
                <a:solidFill>
                  <a:srgbClr val="000000"/>
                </a:solidFill>
                <a:latin typeface="Verdana" pitchFamily="34" charset="0"/>
              </a:rPr>
              <a:t>TSNA Conference 2017, http://www.tsnaconference.com/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68078" y="3354101"/>
            <a:ext cx="2623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200" u="sng" dirty="0" smtClean="0">
                <a:solidFill>
                  <a:srgbClr val="003C71"/>
                </a:solidFill>
              </a:rPr>
              <a:t>802.1AS </a:t>
            </a:r>
            <a:r>
              <a:rPr lang="en-US" sz="1200" u="sng" dirty="0">
                <a:solidFill>
                  <a:srgbClr val="003C71"/>
                </a:solidFill>
              </a:rPr>
              <a:t>over </a:t>
            </a:r>
            <a:r>
              <a:rPr lang="en-US" sz="1200" u="sng" dirty="0" smtClean="0">
                <a:solidFill>
                  <a:srgbClr val="003C71"/>
                </a:solidFill>
              </a:rPr>
              <a:t>802.11</a:t>
            </a:r>
            <a:endParaRPr lang="en-US" sz="1200" u="sng" dirty="0">
              <a:solidFill>
                <a:srgbClr val="003C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C71"/>
                </a:solidFill>
              </a:rPr>
              <a:t>Timing Measurement (TM</a:t>
            </a:r>
            <a:r>
              <a:rPr lang="en-US" sz="1200" dirty="0" smtClean="0">
                <a:solidFill>
                  <a:srgbClr val="003C71"/>
                </a:solidFill>
              </a:rPr>
              <a:t>)</a:t>
            </a:r>
            <a:endParaRPr lang="en-US" sz="1200" dirty="0">
              <a:solidFill>
                <a:srgbClr val="003C7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C71"/>
                </a:solidFill>
              </a:rPr>
              <a:t>Fine Timing </a:t>
            </a:r>
            <a:r>
              <a:rPr lang="en-US" sz="1200" dirty="0" smtClean="0">
                <a:solidFill>
                  <a:srgbClr val="003C71"/>
                </a:solidFill>
              </a:rPr>
              <a:t>Measurement </a:t>
            </a:r>
            <a:r>
              <a:rPr lang="en-US" sz="1200" dirty="0">
                <a:solidFill>
                  <a:srgbClr val="003C71"/>
                </a:solidFill>
              </a:rPr>
              <a:t>(FTM</a:t>
            </a:r>
            <a:r>
              <a:rPr lang="en-US" sz="1200" dirty="0" smtClean="0">
                <a:solidFill>
                  <a:srgbClr val="003C71"/>
                </a:solidFill>
              </a:rPr>
              <a:t>)</a:t>
            </a:r>
            <a:endParaRPr lang="en-US" sz="1200" dirty="0">
              <a:solidFill>
                <a:srgbClr val="003C71"/>
              </a:solidFill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966670" y="3117664"/>
            <a:ext cx="1790036" cy="51066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191000" y="4406762"/>
            <a:ext cx="1894058" cy="47061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62283" y="5701563"/>
            <a:ext cx="3135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 smtClean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200" u="sng" dirty="0" smtClean="0">
                <a:solidFill>
                  <a:srgbClr val="003C71"/>
                </a:solidFill>
              </a:rPr>
              <a:t>802.11aa (SRP over 802.11 for AV)</a:t>
            </a:r>
          </a:p>
          <a:p>
            <a:r>
              <a:rPr lang="en-US" sz="1200" u="sng" dirty="0">
                <a:solidFill>
                  <a:schemeClr val="tx2"/>
                </a:solidFill>
                <a:latin typeface="Intel Clear" panose="020B0604020203020204" pitchFamily="34" charset="0"/>
                <a:ea typeface="Intel Clear" panose="020B0604020203020204" pitchFamily="34" charset="0"/>
                <a:cs typeface="Intel Clear" panose="020B0604020203020204" pitchFamily="34" charset="0"/>
              </a:rPr>
              <a:t>√ </a:t>
            </a:r>
            <a:r>
              <a:rPr lang="en-US" sz="1200" u="sng" dirty="0" smtClean="0">
                <a:solidFill>
                  <a:srgbClr val="003C71"/>
                </a:solidFill>
              </a:rPr>
              <a:t>802.11ak</a:t>
            </a:r>
            <a:r>
              <a:rPr lang="en-US" sz="1200" u="sng" dirty="0">
                <a:solidFill>
                  <a:srgbClr val="003C71"/>
                </a:solidFill>
              </a:rPr>
              <a:t> </a:t>
            </a:r>
            <a:r>
              <a:rPr lang="en-US" sz="1200" u="sng" dirty="0" smtClean="0">
                <a:solidFill>
                  <a:srgbClr val="003C71"/>
                </a:solidFill>
              </a:rPr>
              <a:t>(802.11 links in an 802.1Q network)</a:t>
            </a:r>
            <a:endParaRPr lang="en-US" sz="1200" u="sng" dirty="0">
              <a:solidFill>
                <a:srgbClr val="003C71"/>
              </a:solidFill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2907902" y="3957741"/>
            <a:ext cx="1660219" cy="51066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" y="5639074"/>
            <a:ext cx="5355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C00000"/>
                </a:solidFill>
              </a:rPr>
              <a:t>Timeliness Performance Vectors </a:t>
            </a:r>
            <a:r>
              <a:rPr lang="en-US" sz="1400" b="1" dirty="0" smtClean="0">
                <a:solidFill>
                  <a:srgbClr val="C00000"/>
                </a:solidFill>
              </a:rPr>
              <a:t>yet to be enabled over Wireless</a:t>
            </a:r>
            <a:endParaRPr lang="en-US" sz="1400" b="1" dirty="0">
              <a:solidFill>
                <a:srgbClr val="C00000"/>
              </a:solidFill>
            </a:endParaRPr>
          </a:p>
        </p:txBody>
      </p:sp>
      <p:cxnSp>
        <p:nvCxnSpPr>
          <p:cNvPr id="33" name="Straight Arrow Connector 32"/>
          <p:cNvCxnSpPr>
            <a:endCxn id="7" idx="3"/>
          </p:cNvCxnSpPr>
          <p:nvPr/>
        </p:nvCxnSpPr>
        <p:spPr bwMode="auto">
          <a:xfrm flipV="1">
            <a:off x="2571735" y="4381484"/>
            <a:ext cx="588941" cy="125759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2571735" y="4063834"/>
            <a:ext cx="2184971" cy="15752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21609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15801</TotalTime>
  <Words>1616</Words>
  <Application>Microsoft Office PowerPoint</Application>
  <PresentationFormat>On-screen Show (4:3)</PresentationFormat>
  <Paragraphs>274</Paragraphs>
  <Slides>18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 Unicode MS</vt:lpstr>
      <vt:lpstr>MS Gothic</vt:lpstr>
      <vt:lpstr>SimSun</vt:lpstr>
      <vt:lpstr>Arial</vt:lpstr>
      <vt:lpstr>Calibri</vt:lpstr>
      <vt:lpstr>Calibri Light</vt:lpstr>
      <vt:lpstr>Intel Clear</vt:lpstr>
      <vt:lpstr>Times New Roman</vt:lpstr>
      <vt:lpstr>Verdana</vt:lpstr>
      <vt:lpstr>Wingdings</vt:lpstr>
      <vt:lpstr>Office Theme</vt:lpstr>
      <vt:lpstr>Custom Design</vt:lpstr>
      <vt:lpstr>1_Custom Design</vt:lpstr>
      <vt:lpstr>Document</vt:lpstr>
      <vt:lpstr>Time-Sensitive Applications Support in EHT</vt:lpstr>
      <vt:lpstr>Abstract</vt:lpstr>
      <vt:lpstr>Outline</vt:lpstr>
      <vt:lpstr>Time-Sensitive Applications  (RTA Use Cases)</vt:lpstr>
      <vt:lpstr>RTA Requirements for the Wi-Fi Network</vt:lpstr>
      <vt:lpstr>Why do we need to control latency/jitter?</vt:lpstr>
      <vt:lpstr>What is TSN (Time Sensitive Networking)?</vt:lpstr>
      <vt:lpstr>From Wired (Ethernet) to Wireless TSN</vt:lpstr>
      <vt:lpstr>PowerPoint Presentation</vt:lpstr>
      <vt:lpstr>802.1 TSN and Wireless Support Required</vt:lpstr>
      <vt:lpstr>TSN over 5G URLLC</vt:lpstr>
      <vt:lpstr>Why support is required from the 802.11 MAC/PHY?</vt:lpstr>
      <vt:lpstr>Considerations for meeting time-sensitive performance targets in 802.11</vt:lpstr>
      <vt:lpstr>Operating Scenarios</vt:lpstr>
      <vt:lpstr>Example scenarios</vt:lpstr>
      <vt:lpstr>Managed Operation Design Goals</vt:lpstr>
      <vt:lpstr>Conclusions</vt:lpstr>
      <vt:lpstr>References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Time-Aware Scheduling over 802.11</dc:title>
  <dc:creator>Cavalcanti, Dave</dc:creator>
  <cp:keywords>CTPClassification=CTP_NT</cp:keywords>
  <cp:lastModifiedBy>Cavalcanti, Dave</cp:lastModifiedBy>
  <cp:revision>432</cp:revision>
  <cp:lastPrinted>1601-01-01T00:00:00Z</cp:lastPrinted>
  <dcterms:created xsi:type="dcterms:W3CDTF">2018-08-21T22:03:00Z</dcterms:created>
  <dcterms:modified xsi:type="dcterms:W3CDTF">2019-03-11T15:14:37Z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6d8f349c-0076-4798-9ad6-6c26ed16eeb5</vt:lpwstr>
  </property>
  <property fmtid="{D5CDD505-2E9C-101B-9397-08002B2CF9AE}" pid="3" name="CTP_TimeStamp">
    <vt:lpwstr>2019-03-11 15:14:37Z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