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6940" autoAdjust="0"/>
  </p:normalViewPr>
  <p:slideViewPr>
    <p:cSldViewPr>
      <p:cViewPr varScale="1">
        <p:scale>
          <a:sx n="120" d="100"/>
          <a:sy n="120" d="100"/>
        </p:scale>
        <p:origin x="120" y="36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02" d="100"/>
          <a:sy n="102" d="100"/>
        </p:scale>
        <p:origin x="350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3/8/2019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98160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760141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72065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52587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39471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746606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388190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37804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05195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305217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067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US" altLang="zh-CN" dirty="0" err="1"/>
              <a:t>Alessio</a:t>
            </a:r>
            <a:r>
              <a:rPr lang="en-US" altLang="zh-CN" dirty="0"/>
              <a:t> </a:t>
            </a:r>
            <a:r>
              <a:rPr lang="en-US" altLang="zh-CN" dirty="0" err="1"/>
              <a:t>Filippi</a:t>
            </a:r>
            <a:r>
              <a:rPr lang="en-GB" altLang="zh-CN" dirty="0"/>
              <a:t>, NXP</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zh-CN" dirty="0" err="1"/>
              <a:t>Alessio</a:t>
            </a:r>
            <a:r>
              <a:rPr lang="en-US" altLang="zh-CN" dirty="0"/>
              <a:t> </a:t>
            </a:r>
            <a:r>
              <a:rPr lang="en-US" altLang="zh-CN" dirty="0" err="1"/>
              <a:t>Filippi</a:t>
            </a:r>
            <a:r>
              <a:rPr lang="en-GB" altLang="zh-CN" dirty="0"/>
              <a:t>, NXP</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zh-CN" dirty="0" err="1"/>
              <a:t>Alessio</a:t>
            </a:r>
            <a:r>
              <a:rPr lang="en-US" altLang="zh-CN" dirty="0"/>
              <a:t> </a:t>
            </a:r>
            <a:r>
              <a:rPr lang="en-US" altLang="zh-CN" dirty="0" err="1"/>
              <a:t>Filippi</a:t>
            </a:r>
            <a:r>
              <a:rPr lang="en-GB" dirty="0"/>
              <a:t>, NXP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802.11-19/0371r0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Fading Channel Models for 5.9 GHz NGV simulations</a:t>
            </a:r>
            <a:endParaRPr lang="en-GB" dirty="0"/>
          </a:p>
        </p:txBody>
      </p:sp>
      <p:sp>
        <p:nvSpPr>
          <p:cNvPr id="3074" name="Rectangle 2"/>
          <p:cNvSpPr>
            <a:spLocks noGrp="1" noChangeArrowheads="1"/>
          </p:cNvSpPr>
          <p:nvPr>
            <p:ph type="subTitle" idx="1"/>
          </p:nvPr>
        </p:nvSpPr>
        <p:spPr>
          <a:xfrm>
            <a:off x="1828800" y="1728614"/>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2019-03-08</a:t>
            </a:r>
          </a:p>
        </p:txBody>
      </p:sp>
      <p:sp>
        <p:nvSpPr>
          <p:cNvPr id="6" name="Date Placeholder 3"/>
          <p:cNvSpPr>
            <a:spLocks noGrp="1"/>
          </p:cNvSpPr>
          <p:nvPr>
            <p:ph type="dt" idx="10"/>
          </p:nvPr>
        </p:nvSpPr>
        <p:spPr/>
        <p:txBody>
          <a:bodyPr/>
          <a:lstStyle/>
          <a:p>
            <a:r>
              <a:rPr lang="en-US" dirty="0"/>
              <a:t>March 2019</a:t>
            </a:r>
            <a:endParaRPr lang="en-GB" dirty="0"/>
          </a:p>
        </p:txBody>
      </p:sp>
      <p:sp>
        <p:nvSpPr>
          <p:cNvPr id="7" name="Footer Placeholder 4"/>
          <p:cNvSpPr>
            <a:spLocks noGrp="1"/>
          </p:cNvSpPr>
          <p:nvPr>
            <p:ph type="ftr" idx="11"/>
          </p:nvPr>
        </p:nvSpPr>
        <p:spPr/>
        <p:txBody>
          <a:bodyPr/>
          <a:lstStyle/>
          <a:p>
            <a:r>
              <a:rPr lang="en-GB" dirty="0" err="1"/>
              <a:t>Cohda</a:t>
            </a:r>
            <a:r>
              <a:rPr lang="en-GB" dirty="0"/>
              <a:t> Wireless, NXP</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Object 3">
            <a:extLst>
              <a:ext uri="{FF2B5EF4-FFF2-40B4-BE49-F238E27FC236}">
                <a16:creationId xmlns:a16="http://schemas.microsoft.com/office/drawing/2014/main" id="{F203BEED-24D8-4A16-9502-0003093834A5}"/>
              </a:ext>
            </a:extLst>
          </p:cNvPr>
          <p:cNvGraphicFramePr>
            <a:graphicFrameLocks noChangeAspect="1"/>
          </p:cNvGraphicFramePr>
          <p:nvPr>
            <p:extLst>
              <p:ext uri="{D42A27DB-BD31-4B8C-83A1-F6EECF244321}">
                <p14:modId xmlns:p14="http://schemas.microsoft.com/office/powerpoint/2010/main" val="3036550800"/>
              </p:ext>
            </p:extLst>
          </p:nvPr>
        </p:nvGraphicFramePr>
        <p:xfrm>
          <a:off x="990600" y="2425700"/>
          <a:ext cx="10160000" cy="3175000"/>
        </p:xfrm>
        <a:graphic>
          <a:graphicData uri="http://schemas.openxmlformats.org/presentationml/2006/ole">
            <mc:AlternateContent xmlns:mc="http://schemas.openxmlformats.org/markup-compatibility/2006">
              <mc:Choice xmlns:v="urn:schemas-microsoft-com:vml" Requires="v">
                <p:oleObj spid="_x0000_s3091" name="Document" r:id="rId4" imgW="10439485" imgH="3271684" progId="Word.Document.8">
                  <p:embed/>
                </p:oleObj>
              </mc:Choice>
              <mc:Fallback>
                <p:oleObj name="Document" r:id="rId4" imgW="10439485" imgH="3271684" progId="Word.Document.8">
                  <p:embed/>
                  <p:pic>
                    <p:nvPicPr>
                      <p:cNvPr id="3075" name="Object 3"/>
                      <p:cNvPicPr>
                        <a:picLocks noChangeAspect="1" noChangeArrowheads="1"/>
                      </p:cNvPicPr>
                      <p:nvPr/>
                    </p:nvPicPr>
                    <p:blipFill>
                      <a:blip r:embed="rId5"/>
                      <a:srcRect/>
                      <a:stretch>
                        <a:fillRect/>
                      </a:stretch>
                    </p:blipFill>
                    <p:spPr bwMode="auto">
                      <a:xfrm>
                        <a:off x="990600" y="2425700"/>
                        <a:ext cx="10160000" cy="3175000"/>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AU" altLang="en-US" dirty="0"/>
              <a:t>Doppler Spectra</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
        <p:nvSpPr>
          <p:cNvPr id="5" name="Footer Placeholder 4"/>
          <p:cNvSpPr>
            <a:spLocks noGrp="1"/>
          </p:cNvSpPr>
          <p:nvPr>
            <p:ph type="ftr" idx="14"/>
          </p:nvPr>
        </p:nvSpPr>
        <p:spPr/>
        <p:txBody>
          <a:bodyPr/>
          <a:lstStyle/>
          <a:p>
            <a:r>
              <a:rPr lang="en-GB" dirty="0" err="1"/>
              <a:t>Cohda</a:t>
            </a:r>
            <a:r>
              <a:rPr lang="en-GB" dirty="0"/>
              <a:t> Wireless, NXP</a:t>
            </a:r>
          </a:p>
        </p:txBody>
      </p:sp>
      <p:sp>
        <p:nvSpPr>
          <p:cNvPr id="4" name="Date Placeholder 3"/>
          <p:cNvSpPr>
            <a:spLocks noGrp="1"/>
          </p:cNvSpPr>
          <p:nvPr>
            <p:ph type="dt" idx="15"/>
          </p:nvPr>
        </p:nvSpPr>
        <p:spPr/>
        <p:txBody>
          <a:bodyPr/>
          <a:lstStyle/>
          <a:p>
            <a:r>
              <a:rPr lang="en-US" dirty="0"/>
              <a:t>March 2019</a:t>
            </a:r>
            <a:endParaRPr lang="en-GB" dirty="0"/>
          </a:p>
        </p:txBody>
      </p:sp>
      <p:sp>
        <p:nvSpPr>
          <p:cNvPr id="7" name="Content Placeholder 2">
            <a:extLst>
              <a:ext uri="{FF2B5EF4-FFF2-40B4-BE49-F238E27FC236}">
                <a16:creationId xmlns:a16="http://schemas.microsoft.com/office/drawing/2014/main" id="{866F1862-06C6-49E9-B91F-A8C8C217E9F3}"/>
              </a:ext>
            </a:extLst>
          </p:cNvPr>
          <p:cNvSpPr txBox="1">
            <a:spLocks noChangeArrowheads="1"/>
          </p:cNvSpPr>
          <p:nvPr/>
        </p:nvSpPr>
        <p:spPr bwMode="auto">
          <a:xfrm>
            <a:off x="457200" y="1676400"/>
            <a:ext cx="11430000" cy="422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AU" altLang="en-US" sz="2000" b="0" i="0" u="none" strike="noStrike" kern="0" cap="none" spc="0" normalizeH="0" baseline="0" noProof="0" dirty="0">
                <a:ln>
                  <a:noFill/>
                </a:ln>
                <a:solidFill>
                  <a:srgbClr val="000000"/>
                </a:solidFill>
                <a:effectLst/>
                <a:uLnTx/>
                <a:uFillTx/>
                <a:latin typeface="Times New Roman"/>
                <a:ea typeface="+mn-ea"/>
                <a:cs typeface="+mn-cs"/>
              </a:rPr>
              <a:t>The Delay and Mean Power of the taps is a strong function of the environment whereas the Doppler frequencies can scale with speed stipulated as part of the scenario.</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AU" altLang="en-US" sz="2000" b="0" i="0" u="none" strike="noStrike" kern="0" cap="none" spc="0" normalizeH="0" baseline="0" noProof="0" dirty="0">
                <a:ln>
                  <a:noFill/>
                </a:ln>
                <a:solidFill>
                  <a:srgbClr val="000000"/>
                </a:solidFill>
                <a:effectLst/>
                <a:uLnTx/>
                <a:uFillTx/>
                <a:latin typeface="Times New Roman"/>
                <a:ea typeface="+mn-ea"/>
                <a:cs typeface="+mn-cs"/>
              </a:rPr>
              <a:t>We want asymmetric spectra, and thus the Doppler spectra is specified as half-bath tub.  Other options are a uniform offset Classic Bathtub. </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AU" altLang="en-US" sz="2000" b="0" i="0" u="none" strike="noStrike" kern="0" cap="none" spc="0" normalizeH="0" baseline="0" noProof="0" dirty="0">
                <a:ln>
                  <a:noFill/>
                </a:ln>
                <a:solidFill>
                  <a:srgbClr val="000000"/>
                </a:solidFill>
                <a:effectLst/>
                <a:uLnTx/>
                <a:uFillTx/>
                <a:latin typeface="Times New Roman"/>
                <a:ea typeface="+mn-ea"/>
                <a:cs typeface="+mn-cs"/>
              </a:rPr>
              <a:t>The key attributes of these Doppler spectra are that they induce a significant bias to the instantaneous Doppler consistent with the constant macro dynamics of the scenario.</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AU" altLang="en-US" sz="2000" b="0" i="0" u="none" strike="noStrike" kern="0" cap="none" spc="0" normalizeH="0" baseline="0" noProof="0" dirty="0">
                <a:ln>
                  <a:noFill/>
                </a:ln>
                <a:solidFill>
                  <a:srgbClr val="000000"/>
                </a:solidFill>
                <a:effectLst/>
                <a:uLnTx/>
                <a:uFillTx/>
                <a:latin typeface="Times New Roman"/>
                <a:ea typeface="+mn-ea"/>
                <a:cs typeface="+mn-cs"/>
              </a:rPr>
              <a:t>For example two cars approaching a blind intersection will tend to compress frequency on the direct path but may stretch frequency on a reflected path of a following truck.</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AU" altLang="en-US" sz="2000" b="0" i="0" u="none" strike="noStrike" kern="0" cap="none" spc="0" normalizeH="0" baseline="0" noProof="0" dirty="0">
              <a:ln>
                <a:noFill/>
              </a:ln>
              <a:solidFill>
                <a:srgbClr val="000000"/>
              </a:solidFill>
              <a:effectLst/>
              <a:uLnTx/>
              <a:uFillTx/>
              <a:latin typeface="Times New Roman"/>
              <a:ea typeface="+mn-ea"/>
              <a:cs typeface="+mn-cs"/>
            </a:endParaRPr>
          </a:p>
        </p:txBody>
      </p:sp>
      <p:grpSp>
        <p:nvGrpSpPr>
          <p:cNvPr id="8" name="Group 7">
            <a:extLst>
              <a:ext uri="{FF2B5EF4-FFF2-40B4-BE49-F238E27FC236}">
                <a16:creationId xmlns:a16="http://schemas.microsoft.com/office/drawing/2014/main" id="{5D244C79-43C1-4AE1-A1EB-4FC239E04466}"/>
              </a:ext>
            </a:extLst>
          </p:cNvPr>
          <p:cNvGrpSpPr/>
          <p:nvPr/>
        </p:nvGrpSpPr>
        <p:grpSpPr>
          <a:xfrm>
            <a:off x="3027363" y="4525962"/>
            <a:ext cx="6937375" cy="1809750"/>
            <a:chOff x="3027363" y="4525962"/>
            <a:chExt cx="6937375" cy="1809750"/>
          </a:xfrm>
        </p:grpSpPr>
        <p:sp>
          <p:nvSpPr>
            <p:cNvPr id="9" name="Freeform 4">
              <a:extLst>
                <a:ext uri="{FF2B5EF4-FFF2-40B4-BE49-F238E27FC236}">
                  <a16:creationId xmlns:a16="http://schemas.microsoft.com/office/drawing/2014/main" id="{BA796BB0-9098-461D-94E8-81F1CDDBED2C}"/>
                </a:ext>
              </a:extLst>
            </p:cNvPr>
            <p:cNvSpPr>
              <a:spLocks/>
            </p:cNvSpPr>
            <p:nvPr/>
          </p:nvSpPr>
          <p:spPr bwMode="auto">
            <a:xfrm>
              <a:off x="4572000" y="5029200"/>
              <a:ext cx="1790700" cy="993775"/>
            </a:xfrm>
            <a:custGeom>
              <a:avLst/>
              <a:gdLst>
                <a:gd name="T0" fmla="*/ 0 w 1790700"/>
                <a:gd name="T1" fmla="*/ 999726 h 993116"/>
                <a:gd name="T2" fmla="*/ 9525 w 1790700"/>
                <a:gd name="T3" fmla="*/ 12121 h 993116"/>
                <a:gd name="T4" fmla="*/ 352425 w 1790700"/>
                <a:gd name="T5" fmla="*/ 481953 h 993116"/>
                <a:gd name="T6" fmla="*/ 1466850 w 1790700"/>
                <a:gd name="T7" fmla="*/ 491541 h 993116"/>
                <a:gd name="T8" fmla="*/ 1790700 w 1790700"/>
                <a:gd name="T9" fmla="*/ 21706 h 993116"/>
                <a:gd name="T10" fmla="*/ 1790700 w 1790700"/>
                <a:gd name="T11" fmla="*/ 999726 h 993116"/>
                <a:gd name="T12" fmla="*/ 0 w 1790700"/>
                <a:gd name="T13" fmla="*/ 999726 h 993116"/>
                <a:gd name="T14" fmla="*/ 0 60000 65536"/>
                <a:gd name="T15" fmla="*/ 0 60000 65536"/>
                <a:gd name="T16" fmla="*/ 0 60000 65536"/>
                <a:gd name="T17" fmla="*/ 0 60000 65536"/>
                <a:gd name="T18" fmla="*/ 0 60000 65536"/>
                <a:gd name="T19" fmla="*/ 0 60000 65536"/>
                <a:gd name="T20" fmla="*/ 0 60000 65536"/>
                <a:gd name="T21" fmla="*/ 0 w 1790700"/>
                <a:gd name="T22" fmla="*/ 0 h 993116"/>
                <a:gd name="T23" fmla="*/ 1790700 w 1790700"/>
                <a:gd name="T24" fmla="*/ 993116 h 9931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90700" h="993116">
                  <a:moveTo>
                    <a:pt x="0" y="993116"/>
                  </a:moveTo>
                  <a:lnTo>
                    <a:pt x="9525" y="12041"/>
                  </a:lnTo>
                  <a:cubicBezTo>
                    <a:pt x="50800" y="-81621"/>
                    <a:pt x="109538" y="399391"/>
                    <a:pt x="352425" y="478766"/>
                  </a:cubicBezTo>
                  <a:cubicBezTo>
                    <a:pt x="595313" y="558141"/>
                    <a:pt x="1227138" y="564491"/>
                    <a:pt x="1466850" y="488291"/>
                  </a:cubicBezTo>
                  <a:cubicBezTo>
                    <a:pt x="1706562" y="412091"/>
                    <a:pt x="1762125" y="-72097"/>
                    <a:pt x="1790700" y="21566"/>
                  </a:cubicBezTo>
                  <a:lnTo>
                    <a:pt x="1790700" y="993116"/>
                  </a:lnTo>
                  <a:lnTo>
                    <a:pt x="0" y="993116"/>
                  </a:lnTo>
                  <a:close/>
                </a:path>
              </a:pathLst>
            </a:custGeom>
            <a:solidFill>
              <a:srgbClr val="92D05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pPr defTabSz="914400">
                <a:buClrTx/>
                <a:buSzTx/>
                <a:buFontTx/>
                <a:buNone/>
              </a:pPr>
              <a:endParaRPr lang="en-US" sz="1200">
                <a:solidFill>
                  <a:srgbClr val="000000"/>
                </a:solidFill>
                <a:latin typeface="Times New Roman" panose="02020603050405020304" pitchFamily="18" charset="0"/>
                <a:ea typeface="+mn-ea"/>
                <a:cs typeface="Arial" panose="020B0604020202020204" pitchFamily="34" charset="0"/>
              </a:endParaRPr>
            </a:p>
          </p:txBody>
        </p:sp>
        <p:cxnSp>
          <p:nvCxnSpPr>
            <p:cNvPr id="10" name="Straight Arrow Connector 6">
              <a:extLst>
                <a:ext uri="{FF2B5EF4-FFF2-40B4-BE49-F238E27FC236}">
                  <a16:creationId xmlns:a16="http://schemas.microsoft.com/office/drawing/2014/main" id="{8C3F77D6-11C2-41AF-9D1F-2A222B954566}"/>
                </a:ext>
              </a:extLst>
            </p:cNvPr>
            <p:cNvCxnSpPr>
              <a:cxnSpLocks noChangeShapeType="1"/>
              <a:stCxn id="9" idx="0"/>
            </p:cNvCxnSpPr>
            <p:nvPr/>
          </p:nvCxnSpPr>
          <p:spPr bwMode="auto">
            <a:xfrm flipV="1">
              <a:off x="4572000" y="4525962"/>
              <a:ext cx="0" cy="1497013"/>
            </a:xfrm>
            <a:prstGeom prst="straightConnector1">
              <a:avLst/>
            </a:prstGeom>
            <a:noFill/>
            <a:ln w="25400" algn="ctr">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11" name="Straight Arrow Connector 8">
              <a:extLst>
                <a:ext uri="{FF2B5EF4-FFF2-40B4-BE49-F238E27FC236}">
                  <a16:creationId xmlns:a16="http://schemas.microsoft.com/office/drawing/2014/main" id="{32983163-22EA-4D81-BC50-C26495DD4C49}"/>
                </a:ext>
              </a:extLst>
            </p:cNvPr>
            <p:cNvCxnSpPr>
              <a:cxnSpLocks noChangeShapeType="1"/>
            </p:cNvCxnSpPr>
            <p:nvPr/>
          </p:nvCxnSpPr>
          <p:spPr bwMode="auto">
            <a:xfrm flipV="1">
              <a:off x="5467350" y="4994275"/>
              <a:ext cx="0" cy="993775"/>
            </a:xfrm>
            <a:prstGeom prst="straightConnector1">
              <a:avLst/>
            </a:prstGeom>
            <a:noFill/>
            <a:ln w="25400" algn="ctr">
              <a:solidFill>
                <a:srgbClr val="000000"/>
              </a:solidFill>
              <a:round/>
              <a:headEnd/>
              <a:tailEnd type="arrow" w="med" len="med"/>
            </a:ln>
            <a:extLst>
              <a:ext uri="{909E8E84-426E-40DD-AFC4-6F175D3DCCD1}">
                <a14:hiddenFill xmlns:a14="http://schemas.microsoft.com/office/drawing/2010/main">
                  <a:noFill/>
                </a14:hiddenFill>
              </a:ext>
            </a:extLst>
          </p:spPr>
        </p:cxnSp>
        <p:sp>
          <p:nvSpPr>
            <p:cNvPr id="12" name="TextBox 10">
              <a:extLst>
                <a:ext uri="{FF2B5EF4-FFF2-40B4-BE49-F238E27FC236}">
                  <a16:creationId xmlns:a16="http://schemas.microsoft.com/office/drawing/2014/main" id="{10DEA3F7-9D3F-4BB3-887C-D4269C1F9A7C}"/>
                </a:ext>
              </a:extLst>
            </p:cNvPr>
            <p:cNvSpPr txBox="1">
              <a:spLocks noChangeArrowheads="1"/>
            </p:cNvSpPr>
            <p:nvPr/>
          </p:nvSpPr>
          <p:spPr bwMode="auto">
            <a:xfrm>
              <a:off x="6149975" y="5995987"/>
              <a:ext cx="3556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defTabSz="914400" eaLnBrk="1" hangingPunct="1">
                <a:spcBef>
                  <a:spcPct val="0"/>
                </a:spcBef>
                <a:buClrTx/>
                <a:buSzTx/>
                <a:buFontTx/>
                <a:buNone/>
              </a:pPr>
              <a:r>
                <a:rPr lang="en-AU" altLang="en-US" sz="1600" b="0">
                  <a:solidFill>
                    <a:srgbClr val="000000"/>
                  </a:solidFill>
                  <a:ea typeface="+mn-ea"/>
                  <a:cs typeface="Arial" panose="020B0604020202020204" pitchFamily="34" charset="0"/>
                </a:rPr>
                <a:t>fd</a:t>
              </a:r>
            </a:p>
          </p:txBody>
        </p:sp>
        <p:sp>
          <p:nvSpPr>
            <p:cNvPr id="13" name="TextBox 11">
              <a:extLst>
                <a:ext uri="{FF2B5EF4-FFF2-40B4-BE49-F238E27FC236}">
                  <a16:creationId xmlns:a16="http://schemas.microsoft.com/office/drawing/2014/main" id="{BCC79D92-3151-4462-93EB-E317AE112DA5}"/>
                </a:ext>
              </a:extLst>
            </p:cNvPr>
            <p:cNvSpPr txBox="1">
              <a:spLocks noChangeArrowheads="1"/>
            </p:cNvSpPr>
            <p:nvPr/>
          </p:nvSpPr>
          <p:spPr bwMode="auto">
            <a:xfrm>
              <a:off x="4351338" y="5988050"/>
              <a:ext cx="4254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defTabSz="914400" eaLnBrk="1" hangingPunct="1">
                <a:spcBef>
                  <a:spcPct val="0"/>
                </a:spcBef>
                <a:buClrTx/>
                <a:buSzTx/>
                <a:buFontTx/>
                <a:buNone/>
              </a:pPr>
              <a:r>
                <a:rPr lang="en-AU" altLang="en-US" sz="1600" b="0">
                  <a:solidFill>
                    <a:srgbClr val="000000"/>
                  </a:solidFill>
                  <a:ea typeface="+mn-ea"/>
                  <a:cs typeface="Arial" panose="020B0604020202020204" pitchFamily="34" charset="0"/>
                </a:rPr>
                <a:t>-fd</a:t>
              </a:r>
            </a:p>
          </p:txBody>
        </p:sp>
        <p:sp>
          <p:nvSpPr>
            <p:cNvPr id="14" name="TextBox 12">
              <a:extLst>
                <a:ext uri="{FF2B5EF4-FFF2-40B4-BE49-F238E27FC236}">
                  <a16:creationId xmlns:a16="http://schemas.microsoft.com/office/drawing/2014/main" id="{46522413-4F98-4D75-9D25-9272A8BF8B06}"/>
                </a:ext>
              </a:extLst>
            </p:cNvPr>
            <p:cNvSpPr txBox="1">
              <a:spLocks noChangeArrowheads="1"/>
            </p:cNvSpPr>
            <p:nvPr/>
          </p:nvSpPr>
          <p:spPr bwMode="auto">
            <a:xfrm>
              <a:off x="5295900" y="5995987"/>
              <a:ext cx="2984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defTabSz="914400" eaLnBrk="1" hangingPunct="1">
                <a:spcBef>
                  <a:spcPct val="0"/>
                </a:spcBef>
                <a:buClrTx/>
                <a:buSzTx/>
                <a:buFontTx/>
                <a:buNone/>
              </a:pPr>
              <a:r>
                <a:rPr lang="en-AU" altLang="en-US" sz="1600" b="0">
                  <a:solidFill>
                    <a:srgbClr val="000000"/>
                  </a:solidFill>
                  <a:ea typeface="+mn-ea"/>
                  <a:cs typeface="Arial" panose="020B0604020202020204" pitchFamily="34" charset="0"/>
                </a:rPr>
                <a:t>0</a:t>
              </a:r>
            </a:p>
          </p:txBody>
        </p:sp>
        <p:cxnSp>
          <p:nvCxnSpPr>
            <p:cNvPr id="15" name="Straight Arrow Connector 13">
              <a:extLst>
                <a:ext uri="{FF2B5EF4-FFF2-40B4-BE49-F238E27FC236}">
                  <a16:creationId xmlns:a16="http://schemas.microsoft.com/office/drawing/2014/main" id="{A8416940-8F63-4D11-87BE-9D4170CD21E6}"/>
                </a:ext>
              </a:extLst>
            </p:cNvPr>
            <p:cNvCxnSpPr>
              <a:cxnSpLocks noChangeShapeType="1"/>
            </p:cNvCxnSpPr>
            <p:nvPr/>
          </p:nvCxnSpPr>
          <p:spPr bwMode="auto">
            <a:xfrm flipV="1">
              <a:off x="4032250" y="5988050"/>
              <a:ext cx="3024188" cy="7937"/>
            </a:xfrm>
            <a:prstGeom prst="straightConnector1">
              <a:avLst/>
            </a:prstGeom>
            <a:noFill/>
            <a:ln w="25400" algn="ctr">
              <a:solidFill>
                <a:srgbClr val="000000"/>
              </a:solidFill>
              <a:round/>
              <a:headEnd type="arrow" w="med" len="med"/>
              <a:tailEnd type="arrow" w="med" len="med"/>
            </a:ln>
            <a:extLst>
              <a:ext uri="{909E8E84-426E-40DD-AFC4-6F175D3DCCD1}">
                <a14:hiddenFill xmlns:a14="http://schemas.microsoft.com/office/drawing/2010/main">
                  <a:noFill/>
                </a14:hiddenFill>
              </a:ext>
            </a:extLst>
          </p:spPr>
        </p:cxnSp>
        <p:sp>
          <p:nvSpPr>
            <p:cNvPr id="16" name="TextBox 18">
              <a:extLst>
                <a:ext uri="{FF2B5EF4-FFF2-40B4-BE49-F238E27FC236}">
                  <a16:creationId xmlns:a16="http://schemas.microsoft.com/office/drawing/2014/main" id="{9474CF37-CDDF-454C-BF09-C89D55A69852}"/>
                </a:ext>
              </a:extLst>
            </p:cNvPr>
            <p:cNvSpPr txBox="1">
              <a:spLocks noChangeArrowheads="1"/>
            </p:cNvSpPr>
            <p:nvPr/>
          </p:nvSpPr>
          <p:spPr bwMode="auto">
            <a:xfrm>
              <a:off x="7034213" y="5764212"/>
              <a:ext cx="131286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defTabSz="914400" eaLnBrk="1" hangingPunct="1">
                <a:spcBef>
                  <a:spcPct val="0"/>
                </a:spcBef>
                <a:buClrTx/>
                <a:buSzTx/>
                <a:buFontTx/>
                <a:buNone/>
              </a:pPr>
              <a:r>
                <a:rPr lang="en-AU" altLang="en-US" sz="1600" b="0">
                  <a:solidFill>
                    <a:srgbClr val="000000"/>
                  </a:solidFill>
                  <a:ea typeface="+mn-ea"/>
                  <a:cs typeface="Arial" panose="020B0604020202020204" pitchFamily="34" charset="0"/>
                </a:rPr>
                <a:t>Doppler freq</a:t>
              </a:r>
            </a:p>
          </p:txBody>
        </p:sp>
        <p:sp>
          <p:nvSpPr>
            <p:cNvPr id="17" name="TextBox 19">
              <a:extLst>
                <a:ext uri="{FF2B5EF4-FFF2-40B4-BE49-F238E27FC236}">
                  <a16:creationId xmlns:a16="http://schemas.microsoft.com/office/drawing/2014/main" id="{DD6209B0-4F7E-4CA3-8DA8-B4E31BBDC0B2}"/>
                </a:ext>
              </a:extLst>
            </p:cNvPr>
            <p:cNvSpPr txBox="1">
              <a:spLocks noChangeArrowheads="1"/>
            </p:cNvSpPr>
            <p:nvPr/>
          </p:nvSpPr>
          <p:spPr bwMode="auto">
            <a:xfrm>
              <a:off x="3027363" y="5046662"/>
              <a:ext cx="9017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defTabSz="914400" eaLnBrk="1" hangingPunct="1">
                <a:spcBef>
                  <a:spcPct val="0"/>
                </a:spcBef>
                <a:buClrTx/>
                <a:buSzTx/>
                <a:buFontTx/>
                <a:buNone/>
              </a:pPr>
              <a:r>
                <a:rPr lang="en-AU" altLang="en-US" sz="1600" b="0">
                  <a:solidFill>
                    <a:srgbClr val="000000"/>
                  </a:solidFill>
                  <a:ea typeface="+mn-ea"/>
                  <a:cs typeface="Arial" panose="020B0604020202020204" pitchFamily="34" charset="0"/>
                </a:rPr>
                <a:t>Pure</a:t>
              </a:r>
              <a:br>
                <a:rPr lang="en-AU" altLang="en-US" sz="1600" b="0">
                  <a:solidFill>
                    <a:srgbClr val="000000"/>
                  </a:solidFill>
                  <a:ea typeface="+mn-ea"/>
                  <a:cs typeface="Arial" panose="020B0604020202020204" pitchFamily="34" charset="0"/>
                </a:rPr>
              </a:br>
              <a:r>
                <a:rPr lang="en-AU" altLang="en-US" sz="1600" b="0">
                  <a:solidFill>
                    <a:srgbClr val="000000"/>
                  </a:solidFill>
                  <a:ea typeface="+mn-ea"/>
                  <a:cs typeface="Arial" panose="020B0604020202020204" pitchFamily="34" charset="0"/>
                </a:rPr>
                <a:t>Doppler</a:t>
              </a:r>
            </a:p>
          </p:txBody>
        </p:sp>
        <p:sp>
          <p:nvSpPr>
            <p:cNvPr id="18" name="TextBox 20">
              <a:extLst>
                <a:ext uri="{FF2B5EF4-FFF2-40B4-BE49-F238E27FC236}">
                  <a16:creationId xmlns:a16="http://schemas.microsoft.com/office/drawing/2014/main" id="{7EA7C8FB-8844-4522-88EA-9898C6C184B3}"/>
                </a:ext>
              </a:extLst>
            </p:cNvPr>
            <p:cNvSpPr txBox="1">
              <a:spLocks noChangeArrowheads="1"/>
            </p:cNvSpPr>
            <p:nvPr/>
          </p:nvSpPr>
          <p:spPr bwMode="auto">
            <a:xfrm>
              <a:off x="6372225" y="4589462"/>
              <a:ext cx="26638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defTabSz="914400" eaLnBrk="1" hangingPunct="1">
                <a:spcBef>
                  <a:spcPct val="0"/>
                </a:spcBef>
                <a:buClrTx/>
                <a:buSzTx/>
                <a:buFontTx/>
                <a:buNone/>
              </a:pPr>
              <a:r>
                <a:rPr lang="en-AU" altLang="en-US" sz="1600" b="0">
                  <a:solidFill>
                    <a:srgbClr val="000000"/>
                  </a:solidFill>
                  <a:ea typeface="+mn-ea"/>
                  <a:cs typeface="Arial" panose="020B0604020202020204" pitchFamily="34" charset="0"/>
                </a:rPr>
                <a:t>Classic Bath Tub</a:t>
              </a:r>
            </a:p>
          </p:txBody>
        </p:sp>
        <p:sp>
          <p:nvSpPr>
            <p:cNvPr id="19" name="Freeform 21">
              <a:extLst>
                <a:ext uri="{FF2B5EF4-FFF2-40B4-BE49-F238E27FC236}">
                  <a16:creationId xmlns:a16="http://schemas.microsoft.com/office/drawing/2014/main" id="{00261C71-7E45-477D-AB06-BF65EF1A893F}"/>
                </a:ext>
              </a:extLst>
            </p:cNvPr>
            <p:cNvSpPr>
              <a:spLocks/>
            </p:cNvSpPr>
            <p:nvPr/>
          </p:nvSpPr>
          <p:spPr bwMode="auto">
            <a:xfrm>
              <a:off x="5699125" y="4794250"/>
              <a:ext cx="723900" cy="723900"/>
            </a:xfrm>
            <a:custGeom>
              <a:avLst/>
              <a:gdLst>
                <a:gd name="T0" fmla="*/ 723900 w 723900"/>
                <a:gd name="T1" fmla="*/ 0 h 723900"/>
                <a:gd name="T2" fmla="*/ 0 w 723900"/>
                <a:gd name="T3" fmla="*/ 723900 h 723900"/>
                <a:gd name="T4" fmla="*/ 0 60000 65536"/>
                <a:gd name="T5" fmla="*/ 0 60000 65536"/>
                <a:gd name="T6" fmla="*/ 0 w 723900"/>
                <a:gd name="T7" fmla="*/ 0 h 723900"/>
                <a:gd name="T8" fmla="*/ 723900 w 723900"/>
                <a:gd name="T9" fmla="*/ 723900 h 723900"/>
              </a:gdLst>
              <a:ahLst/>
              <a:cxnLst>
                <a:cxn ang="T4">
                  <a:pos x="T0" y="T1"/>
                </a:cxn>
                <a:cxn ang="T5">
                  <a:pos x="T2" y="T3"/>
                </a:cxn>
              </a:cxnLst>
              <a:rect l="T6" t="T7" r="T8" b="T9"/>
              <a:pathLst>
                <a:path w="723900" h="723900">
                  <a:moveTo>
                    <a:pt x="723900" y="0"/>
                  </a:moveTo>
                  <a:cubicBezTo>
                    <a:pt x="417512" y="41275"/>
                    <a:pt x="215900" y="377825"/>
                    <a:pt x="0" y="723900"/>
                  </a:cubicBezTo>
                </a:path>
              </a:pathLst>
            </a:custGeom>
            <a:noFill/>
            <a:ln w="19050" cap="flat" cmpd="sng" algn="ctr">
              <a:solidFill>
                <a:srgbClr val="000000"/>
              </a:solidFill>
              <a:prstDash val="solid"/>
              <a:round/>
              <a:headEnd type="none" w="med" len="med"/>
              <a:tailEnd type="arrow" w="med" len="med"/>
            </a:ln>
            <a:extLst>
              <a:ext uri="{909E8E84-426E-40DD-AFC4-6F175D3DCCD1}">
                <a14:hiddenFill xmlns:a14="http://schemas.microsoft.com/office/drawing/2010/main">
                  <a:solidFill>
                    <a:srgbClr val="FFFFFF"/>
                  </a:solid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20" name="Freeform 24">
              <a:extLst>
                <a:ext uri="{FF2B5EF4-FFF2-40B4-BE49-F238E27FC236}">
                  <a16:creationId xmlns:a16="http://schemas.microsoft.com/office/drawing/2014/main" id="{FD67693C-92B1-4A4A-826B-567C0349DA8B}"/>
                </a:ext>
              </a:extLst>
            </p:cNvPr>
            <p:cNvSpPr>
              <a:spLocks/>
            </p:cNvSpPr>
            <p:nvPr/>
          </p:nvSpPr>
          <p:spPr bwMode="auto">
            <a:xfrm>
              <a:off x="3698875" y="4811712"/>
              <a:ext cx="828675" cy="444500"/>
            </a:xfrm>
            <a:custGeom>
              <a:avLst/>
              <a:gdLst>
                <a:gd name="T0" fmla="*/ 0 w 828675"/>
                <a:gd name="T1" fmla="*/ 441193 h 444869"/>
                <a:gd name="T2" fmla="*/ 828675 w 828675"/>
                <a:gd name="T3" fmla="*/ 6659 h 444869"/>
                <a:gd name="T4" fmla="*/ 0 60000 65536"/>
                <a:gd name="T5" fmla="*/ 0 60000 65536"/>
                <a:gd name="T6" fmla="*/ 0 w 828675"/>
                <a:gd name="T7" fmla="*/ 0 h 444869"/>
                <a:gd name="T8" fmla="*/ 828675 w 828675"/>
                <a:gd name="T9" fmla="*/ 444869 h 444869"/>
              </a:gdLst>
              <a:ahLst/>
              <a:cxnLst>
                <a:cxn ang="T4">
                  <a:pos x="T0" y="T1"/>
                </a:cxn>
                <a:cxn ang="T5">
                  <a:pos x="T2" y="T3"/>
                </a:cxn>
              </a:cxnLst>
              <a:rect l="T6" t="T7" r="T8" b="T9"/>
              <a:pathLst>
                <a:path w="828675" h="444869">
                  <a:moveTo>
                    <a:pt x="0" y="444869"/>
                  </a:moveTo>
                  <a:cubicBezTo>
                    <a:pt x="131762" y="114669"/>
                    <a:pt x="577850" y="-34556"/>
                    <a:pt x="828675" y="6719"/>
                  </a:cubicBezTo>
                </a:path>
              </a:pathLst>
            </a:custGeom>
            <a:noFill/>
            <a:ln w="19050" cap="flat" cmpd="sng" algn="ctr">
              <a:solidFill>
                <a:srgbClr val="000000"/>
              </a:solidFill>
              <a:prstDash val="solid"/>
              <a:round/>
              <a:headEnd type="none" w="med" len="med"/>
              <a:tailEnd type="arrow" w="med" len="med"/>
            </a:ln>
            <a:extLst>
              <a:ext uri="{909E8E84-426E-40DD-AFC4-6F175D3DCCD1}">
                <a14:hiddenFill xmlns:a14="http://schemas.microsoft.com/office/drawing/2010/main">
                  <a:solidFill>
                    <a:srgbClr val="FFFFFF"/>
                  </a:solid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21" name="TextBox 25">
              <a:extLst>
                <a:ext uri="{FF2B5EF4-FFF2-40B4-BE49-F238E27FC236}">
                  <a16:creationId xmlns:a16="http://schemas.microsoft.com/office/drawing/2014/main" id="{F7F89334-EE32-4068-8355-0D07CA19C12D}"/>
                </a:ext>
              </a:extLst>
            </p:cNvPr>
            <p:cNvSpPr txBox="1">
              <a:spLocks noChangeArrowheads="1"/>
            </p:cNvSpPr>
            <p:nvPr/>
          </p:nvSpPr>
          <p:spPr bwMode="auto">
            <a:xfrm>
              <a:off x="5075238" y="4645025"/>
              <a:ext cx="7651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defTabSz="914400" eaLnBrk="1" hangingPunct="1">
                <a:spcBef>
                  <a:spcPct val="0"/>
                </a:spcBef>
                <a:buClrTx/>
                <a:buSzTx/>
                <a:buFontTx/>
                <a:buNone/>
              </a:pPr>
              <a:r>
                <a:rPr lang="en-AU" altLang="en-US" sz="1600" b="0">
                  <a:solidFill>
                    <a:srgbClr val="000000"/>
                  </a:solidFill>
                  <a:ea typeface="+mn-ea"/>
                  <a:cs typeface="Arial" panose="020B0604020202020204" pitchFamily="34" charset="0"/>
                </a:rPr>
                <a:t>Power</a:t>
              </a:r>
            </a:p>
          </p:txBody>
        </p:sp>
        <p:sp>
          <p:nvSpPr>
            <p:cNvPr id="22" name="Rectangle 26">
              <a:extLst>
                <a:ext uri="{FF2B5EF4-FFF2-40B4-BE49-F238E27FC236}">
                  <a16:creationId xmlns:a16="http://schemas.microsoft.com/office/drawing/2014/main" id="{CF00C053-362D-4081-9E4D-116BF03147AF}"/>
                </a:ext>
              </a:extLst>
            </p:cNvPr>
            <p:cNvSpPr>
              <a:spLocks noChangeArrowheads="1"/>
            </p:cNvSpPr>
            <p:nvPr/>
          </p:nvSpPr>
          <p:spPr bwMode="auto">
            <a:xfrm>
              <a:off x="6048375" y="5278437"/>
              <a:ext cx="314325" cy="708025"/>
            </a:xfrm>
            <a:prstGeom prst="rect">
              <a:avLst/>
            </a:prstGeom>
            <a:solidFill>
              <a:srgbClr val="FF0000">
                <a:alpha val="38823"/>
              </a:srgbClr>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defTabSz="914400" eaLnBrk="1" hangingPunct="1">
                <a:spcBef>
                  <a:spcPct val="0"/>
                </a:spcBef>
                <a:buClrTx/>
                <a:buSzTx/>
                <a:buFontTx/>
                <a:buNone/>
              </a:pPr>
              <a:endParaRPr lang="en-AU" altLang="en-US" sz="1600" b="0">
                <a:solidFill>
                  <a:srgbClr val="000000"/>
                </a:solidFill>
                <a:ea typeface="+mn-ea"/>
                <a:cs typeface="Arial" panose="020B0604020202020204" pitchFamily="34" charset="0"/>
              </a:endParaRPr>
            </a:p>
          </p:txBody>
        </p:sp>
        <p:sp>
          <p:nvSpPr>
            <p:cNvPr id="23" name="TextBox 27">
              <a:extLst>
                <a:ext uri="{FF2B5EF4-FFF2-40B4-BE49-F238E27FC236}">
                  <a16:creationId xmlns:a16="http://schemas.microsoft.com/office/drawing/2014/main" id="{D1E8FF85-DEEF-46C0-AF86-9DCD4E37EE7A}"/>
                </a:ext>
              </a:extLst>
            </p:cNvPr>
            <p:cNvSpPr txBox="1">
              <a:spLocks noChangeArrowheads="1"/>
            </p:cNvSpPr>
            <p:nvPr/>
          </p:nvSpPr>
          <p:spPr bwMode="auto">
            <a:xfrm>
              <a:off x="7299325" y="4989512"/>
              <a:ext cx="26654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defTabSz="914400" eaLnBrk="1" hangingPunct="1">
                <a:spcBef>
                  <a:spcPct val="0"/>
                </a:spcBef>
                <a:buClrTx/>
                <a:buSzTx/>
                <a:buFontTx/>
                <a:buNone/>
              </a:pPr>
              <a:r>
                <a:rPr lang="en-AU" altLang="en-US" sz="1600" b="0">
                  <a:solidFill>
                    <a:srgbClr val="000000"/>
                  </a:solidFill>
                  <a:ea typeface="+mn-ea"/>
                  <a:cs typeface="Arial" panose="020B0604020202020204" pitchFamily="34" charset="0"/>
                </a:rPr>
                <a:t>Asymmetric Uniform</a:t>
              </a:r>
            </a:p>
          </p:txBody>
        </p:sp>
        <p:sp>
          <p:nvSpPr>
            <p:cNvPr id="24" name="Freeform 28">
              <a:extLst>
                <a:ext uri="{FF2B5EF4-FFF2-40B4-BE49-F238E27FC236}">
                  <a16:creationId xmlns:a16="http://schemas.microsoft.com/office/drawing/2014/main" id="{0EC62A94-A3D4-4842-994C-0B3F2704CB23}"/>
                </a:ext>
              </a:extLst>
            </p:cNvPr>
            <p:cNvSpPr>
              <a:spLocks/>
            </p:cNvSpPr>
            <p:nvPr/>
          </p:nvSpPr>
          <p:spPr bwMode="auto">
            <a:xfrm>
              <a:off x="6384925" y="5156200"/>
              <a:ext cx="914400" cy="476250"/>
            </a:xfrm>
            <a:custGeom>
              <a:avLst/>
              <a:gdLst>
                <a:gd name="T0" fmla="*/ 914400 w 914400"/>
                <a:gd name="T1" fmla="*/ 0 h 476250"/>
                <a:gd name="T2" fmla="*/ 0 w 914400"/>
                <a:gd name="T3" fmla="*/ 476250 h 476250"/>
                <a:gd name="T4" fmla="*/ 0 60000 65536"/>
                <a:gd name="T5" fmla="*/ 0 60000 65536"/>
                <a:gd name="T6" fmla="*/ 0 w 914400"/>
                <a:gd name="T7" fmla="*/ 0 h 476250"/>
                <a:gd name="T8" fmla="*/ 914400 w 914400"/>
                <a:gd name="T9" fmla="*/ 476250 h 476250"/>
              </a:gdLst>
              <a:ahLst/>
              <a:cxnLst>
                <a:cxn ang="T4">
                  <a:pos x="T0" y="T1"/>
                </a:cxn>
                <a:cxn ang="T5">
                  <a:pos x="T2" y="T3"/>
                </a:cxn>
              </a:cxnLst>
              <a:rect l="T6" t="T7" r="T8" b="T9"/>
              <a:pathLst>
                <a:path w="914400" h="476250">
                  <a:moveTo>
                    <a:pt x="914400" y="0"/>
                  </a:moveTo>
                  <a:cubicBezTo>
                    <a:pt x="608012" y="41275"/>
                    <a:pt x="377825" y="406400"/>
                    <a:pt x="0" y="476250"/>
                  </a:cubicBezTo>
                </a:path>
              </a:pathLst>
            </a:custGeom>
            <a:noFill/>
            <a:ln w="19050" cap="flat" cmpd="sng" algn="ctr">
              <a:solidFill>
                <a:srgbClr val="000000"/>
              </a:solidFill>
              <a:prstDash val="solid"/>
              <a:round/>
              <a:headEnd type="none" w="med" len="med"/>
              <a:tailEnd type="arrow" w="med" len="med"/>
            </a:ln>
            <a:extLst>
              <a:ext uri="{909E8E84-426E-40DD-AFC4-6F175D3DCCD1}">
                <a14:hiddenFill xmlns:a14="http://schemas.microsoft.com/office/drawing/2010/main">
                  <a:solidFill>
                    <a:srgbClr val="FFFFFF"/>
                  </a:solid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grpSp>
    </p:spTree>
    <p:extLst>
      <p:ext uri="{BB962C8B-B14F-4D97-AF65-F5344CB8AC3E}">
        <p14:creationId xmlns:p14="http://schemas.microsoft.com/office/powerpoint/2010/main" val="16207365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 Enhanced » TDL models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
        <p:nvSpPr>
          <p:cNvPr id="5" name="Footer Placeholder 4"/>
          <p:cNvSpPr>
            <a:spLocks noGrp="1"/>
          </p:cNvSpPr>
          <p:nvPr>
            <p:ph type="ftr" idx="14"/>
          </p:nvPr>
        </p:nvSpPr>
        <p:spPr/>
        <p:txBody>
          <a:bodyPr/>
          <a:lstStyle/>
          <a:p>
            <a:r>
              <a:rPr lang="en-GB" dirty="0" err="1"/>
              <a:t>Cohda</a:t>
            </a:r>
            <a:r>
              <a:rPr lang="en-GB" dirty="0"/>
              <a:t> Wireless, NXP</a:t>
            </a:r>
          </a:p>
        </p:txBody>
      </p:sp>
      <p:sp>
        <p:nvSpPr>
          <p:cNvPr id="4" name="Date Placeholder 3"/>
          <p:cNvSpPr>
            <a:spLocks noGrp="1"/>
          </p:cNvSpPr>
          <p:nvPr>
            <p:ph type="dt" idx="15"/>
          </p:nvPr>
        </p:nvSpPr>
        <p:spPr/>
        <p:txBody>
          <a:bodyPr/>
          <a:lstStyle/>
          <a:p>
            <a:r>
              <a:rPr lang="en-US" dirty="0"/>
              <a:t>March 2019</a:t>
            </a:r>
            <a:endParaRPr lang="en-GB" dirty="0"/>
          </a:p>
        </p:txBody>
      </p:sp>
      <p:sp>
        <p:nvSpPr>
          <p:cNvPr id="7" name="Rectangle 6">
            <a:extLst>
              <a:ext uri="{FF2B5EF4-FFF2-40B4-BE49-F238E27FC236}">
                <a16:creationId xmlns:a16="http://schemas.microsoft.com/office/drawing/2014/main" id="{3BA80C5C-8B76-4566-803B-00076BBAB7B7}"/>
              </a:ext>
            </a:extLst>
          </p:cNvPr>
          <p:cNvSpPr/>
          <p:nvPr/>
        </p:nvSpPr>
        <p:spPr>
          <a:xfrm>
            <a:off x="825501" y="1830390"/>
            <a:ext cx="10985499" cy="2523768"/>
          </a:xfrm>
          <a:prstGeom prst="rect">
            <a:avLst/>
          </a:prstGeom>
        </p:spPr>
        <p:txBody>
          <a:bodyPr wrap="square">
            <a:spAutoFit/>
          </a:bodyPr>
          <a:lstStyle/>
          <a:p>
            <a:pPr marL="285750" indent="-285750">
              <a:buFont typeface="Arial" panose="020B0604020202020204" pitchFamily="34" charset="0"/>
              <a:buChar char="•"/>
            </a:pPr>
            <a:r>
              <a:rPr lang="en-US" sz="2000" dirty="0">
                <a:solidFill>
                  <a:schemeClr val="tx1"/>
                </a:solidFill>
              </a:rPr>
              <a:t>Enhanced V2V channel profile is still a tapped delay line model, same as the originally Car2Car channel profile.</a:t>
            </a:r>
          </a:p>
          <a:p>
            <a:pPr marL="285750" indent="-285750">
              <a:buFont typeface="Arial" panose="020B0604020202020204" pitchFamily="34" charset="0"/>
              <a:buChar char="•"/>
            </a:pPr>
            <a:r>
              <a:rPr lang="en-US" sz="2000" dirty="0">
                <a:solidFill>
                  <a:schemeClr val="tx1"/>
                </a:solidFill>
              </a:rPr>
              <a:t>However, more taps with longer delay spread and higher Doppler are added to reflect more challenging fading channel environments.</a:t>
            </a:r>
          </a:p>
          <a:p>
            <a:pPr marL="285750" indent="-285750">
              <a:buFont typeface="Arial" panose="020B0604020202020204" pitchFamily="34" charset="0"/>
              <a:buChar char="•"/>
            </a:pPr>
            <a:r>
              <a:rPr lang="en-US" sz="2000" dirty="0">
                <a:solidFill>
                  <a:schemeClr val="tx1"/>
                </a:solidFill>
              </a:rPr>
              <a:t>The resulting channel characteristics (e.g., delay spread, Doppler) were intended to match real-world channel characteristics </a:t>
            </a:r>
            <a:r>
              <a:rPr lang="en-US" sz="1800" dirty="0">
                <a:solidFill>
                  <a:schemeClr val="tx1"/>
                </a:solidFill>
              </a:rPr>
              <a:t>reported in empirical measurement campaigns conducted in US and Europe [1][3].</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r>
              <a:rPr lang="en-US" sz="2000" dirty="0">
                <a:solidFill>
                  <a:schemeClr val="tx1"/>
                </a:solidFill>
              </a:rPr>
              <a:t>These enhanced models can be used in addition to the “classical” models, for more stringent channels.</a:t>
            </a:r>
          </a:p>
        </p:txBody>
      </p:sp>
      <p:sp>
        <p:nvSpPr>
          <p:cNvPr id="9" name="Rectangle 2">
            <a:extLst>
              <a:ext uri="{FF2B5EF4-FFF2-40B4-BE49-F238E27FC236}">
                <a16:creationId xmlns:a16="http://schemas.microsoft.com/office/drawing/2014/main" id="{20D2FCFD-93FA-4441-9C0C-098CDD879FC5}"/>
              </a:ext>
            </a:extLst>
          </p:cNvPr>
          <p:cNvSpPr>
            <a:spLocks noGrp="1" noChangeArrowheads="1"/>
          </p:cNvSpPr>
          <p:nvPr>
            <p:ph idx="1"/>
          </p:nvPr>
        </p:nvSpPr>
        <p:spPr>
          <a:xfrm>
            <a:off x="1317625" y="4354158"/>
            <a:ext cx="10361084" cy="1676403"/>
          </a:xfrm>
          <a:ln/>
        </p:spPr>
        <p:txBody>
          <a:bodyPr/>
          <a:lstStyle/>
          <a:p>
            <a:pPr marL="0" fontAlgn="t">
              <a:lnSpc>
                <a:spcPct val="115000"/>
              </a:lnSpc>
              <a:spcBef>
                <a:spcPts val="0"/>
              </a:spcBef>
              <a:spcAft>
                <a:spcPts val="0"/>
              </a:spcAft>
              <a:buFont typeface="Arial" panose="020B0604020202020204" pitchFamily="34" charset="0"/>
              <a:buChar char="•"/>
            </a:pPr>
            <a:r>
              <a:rPr lang="en-US" sz="1800" b="0" kern="1200" dirty="0">
                <a:solidFill>
                  <a:schemeClr val="tx1"/>
                </a:solidFill>
                <a:latin typeface="+mj-lt"/>
              </a:rPr>
              <a:t>Enhanced Rural LOS</a:t>
            </a:r>
            <a:endParaRPr lang="en-US" sz="1800" b="0" dirty="0">
              <a:solidFill>
                <a:schemeClr val="tx1"/>
              </a:solidFill>
              <a:latin typeface="+mj-lt"/>
            </a:endParaRPr>
          </a:p>
          <a:p>
            <a:pPr marL="0" fontAlgn="t">
              <a:lnSpc>
                <a:spcPct val="115000"/>
              </a:lnSpc>
              <a:spcBef>
                <a:spcPts val="0"/>
              </a:spcBef>
              <a:spcAft>
                <a:spcPts val="0"/>
              </a:spcAft>
              <a:buFont typeface="Arial" panose="020B0604020202020204" pitchFamily="34" charset="0"/>
              <a:buChar char="•"/>
            </a:pPr>
            <a:r>
              <a:rPr lang="en-US" sz="1800" b="0" kern="1200" dirty="0">
                <a:solidFill>
                  <a:schemeClr val="tx1"/>
                </a:solidFill>
              </a:rPr>
              <a:t>Enhanced </a:t>
            </a:r>
            <a:r>
              <a:rPr lang="en-US" sz="1800" b="0" kern="1200" dirty="0">
                <a:solidFill>
                  <a:schemeClr val="tx1"/>
                </a:solidFill>
                <a:latin typeface="+mj-lt"/>
              </a:rPr>
              <a:t>Urban Approaching LOS</a:t>
            </a:r>
            <a:endParaRPr lang="en-US" sz="1800" b="0" dirty="0">
              <a:solidFill>
                <a:schemeClr val="tx1"/>
              </a:solidFill>
              <a:latin typeface="+mj-lt"/>
            </a:endParaRPr>
          </a:p>
          <a:p>
            <a:pPr marL="0" fontAlgn="t">
              <a:lnSpc>
                <a:spcPct val="115000"/>
              </a:lnSpc>
              <a:spcBef>
                <a:spcPts val="0"/>
              </a:spcBef>
              <a:spcAft>
                <a:spcPts val="0"/>
              </a:spcAft>
              <a:buFont typeface="Arial" panose="020B0604020202020204" pitchFamily="34" charset="0"/>
              <a:buChar char="•"/>
            </a:pPr>
            <a:r>
              <a:rPr lang="en-US" sz="1800" b="0" kern="1200" dirty="0">
                <a:solidFill>
                  <a:schemeClr val="tx1"/>
                </a:solidFill>
              </a:rPr>
              <a:t>Enhanced Urban </a:t>
            </a:r>
            <a:r>
              <a:rPr lang="en-US" sz="1800" b="0" kern="1200" dirty="0">
                <a:solidFill>
                  <a:schemeClr val="tx1"/>
                </a:solidFill>
                <a:latin typeface="+mj-lt"/>
              </a:rPr>
              <a:t>Crossing NLOS</a:t>
            </a:r>
            <a:endParaRPr lang="en-US" sz="1800" b="0" dirty="0">
              <a:solidFill>
                <a:schemeClr val="tx1"/>
              </a:solidFill>
              <a:latin typeface="+mj-lt"/>
            </a:endParaRPr>
          </a:p>
          <a:p>
            <a:pPr marL="0" fontAlgn="t">
              <a:lnSpc>
                <a:spcPct val="115000"/>
              </a:lnSpc>
              <a:spcBef>
                <a:spcPts val="0"/>
              </a:spcBef>
              <a:spcAft>
                <a:spcPts val="0"/>
              </a:spcAft>
              <a:buFont typeface="Arial" panose="020B0604020202020204" pitchFamily="34" charset="0"/>
              <a:buChar char="•"/>
            </a:pPr>
            <a:r>
              <a:rPr lang="en-US" sz="1800" b="0" kern="1200" dirty="0">
                <a:solidFill>
                  <a:schemeClr val="tx1"/>
                </a:solidFill>
              </a:rPr>
              <a:t>Enhanced </a:t>
            </a:r>
            <a:r>
              <a:rPr lang="en-US" sz="1800" b="0" kern="1200" dirty="0">
                <a:solidFill>
                  <a:schemeClr val="tx1"/>
                </a:solidFill>
                <a:latin typeface="+mj-lt"/>
              </a:rPr>
              <a:t>Highway LOS</a:t>
            </a:r>
            <a:endParaRPr lang="en-US" sz="1800" b="0" dirty="0">
              <a:solidFill>
                <a:schemeClr val="tx1"/>
              </a:solidFill>
              <a:latin typeface="+mj-lt"/>
            </a:endParaRPr>
          </a:p>
          <a:p>
            <a:pPr marL="0" fontAlgn="t">
              <a:lnSpc>
                <a:spcPct val="115000"/>
              </a:lnSpc>
              <a:spcBef>
                <a:spcPts val="0"/>
              </a:spcBef>
              <a:spcAft>
                <a:spcPts val="0"/>
              </a:spcAft>
              <a:buFont typeface="Arial" panose="020B0604020202020204" pitchFamily="34" charset="0"/>
              <a:buChar char="•"/>
            </a:pPr>
            <a:r>
              <a:rPr lang="en-US" sz="1800" b="0" kern="1200" dirty="0">
                <a:solidFill>
                  <a:schemeClr val="tx1"/>
                </a:solidFill>
              </a:rPr>
              <a:t>Enhanced </a:t>
            </a:r>
            <a:r>
              <a:rPr lang="en-US" sz="1800" b="0" kern="1200" dirty="0">
                <a:solidFill>
                  <a:schemeClr val="tx1"/>
                </a:solidFill>
                <a:latin typeface="+mj-lt"/>
              </a:rPr>
              <a:t>Highway NLOS</a:t>
            </a:r>
            <a:endParaRPr lang="en-US" sz="1800" b="0" dirty="0">
              <a:solidFill>
                <a:schemeClr val="tx1"/>
              </a:solidFill>
              <a:latin typeface="+mj-lt"/>
            </a:endParaRPr>
          </a:p>
          <a:p>
            <a:pPr lvl="0">
              <a:buFont typeface="Arial" panose="020B0604020202020204" pitchFamily="34" charset="0"/>
              <a:buChar char="•"/>
            </a:pPr>
            <a:endParaRPr lang="en-US" sz="1800" b="0" dirty="0">
              <a:solidFill>
                <a:schemeClr val="tx1"/>
              </a:solidFill>
              <a:latin typeface="+mj-lt"/>
            </a:endParaRPr>
          </a:p>
          <a:p>
            <a:pPr lvl="1">
              <a:buFont typeface="Arial" panose="020B0604020202020204" pitchFamily="34" charset="0"/>
              <a:buChar char="•"/>
            </a:pPr>
            <a:endParaRPr lang="en-US" sz="1800" dirty="0">
              <a:solidFill>
                <a:schemeClr val="tx1"/>
              </a:solidFill>
              <a:latin typeface="+mj-lt"/>
            </a:endParaRPr>
          </a:p>
        </p:txBody>
      </p:sp>
    </p:spTree>
    <p:extLst>
      <p:ext uri="{BB962C8B-B14F-4D97-AF65-F5344CB8AC3E}">
        <p14:creationId xmlns:p14="http://schemas.microsoft.com/office/powerpoint/2010/main" val="35673151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dirty="0"/>
              <a:t>« </a:t>
            </a:r>
            <a:r>
              <a:rPr lang="fr-FR" dirty="0" err="1"/>
              <a:t>Enhanced</a:t>
            </a:r>
            <a:r>
              <a:rPr lang="fr-FR" dirty="0"/>
              <a:t>»</a:t>
            </a:r>
            <a:r>
              <a:rPr lang="en-US" dirty="0"/>
              <a:t> TDL models: parameters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
        <p:nvSpPr>
          <p:cNvPr id="5" name="Footer Placeholder 4"/>
          <p:cNvSpPr>
            <a:spLocks noGrp="1"/>
          </p:cNvSpPr>
          <p:nvPr>
            <p:ph type="ftr" idx="14"/>
          </p:nvPr>
        </p:nvSpPr>
        <p:spPr/>
        <p:txBody>
          <a:bodyPr/>
          <a:lstStyle/>
          <a:p>
            <a:r>
              <a:rPr lang="en-GB" dirty="0" err="1"/>
              <a:t>Cohda</a:t>
            </a:r>
            <a:r>
              <a:rPr lang="en-GB" dirty="0"/>
              <a:t> Wireless, NXP</a:t>
            </a:r>
          </a:p>
        </p:txBody>
      </p:sp>
      <p:sp>
        <p:nvSpPr>
          <p:cNvPr id="4" name="Date Placeholder 3"/>
          <p:cNvSpPr>
            <a:spLocks noGrp="1"/>
          </p:cNvSpPr>
          <p:nvPr>
            <p:ph type="dt" idx="15"/>
          </p:nvPr>
        </p:nvSpPr>
        <p:spPr/>
        <p:txBody>
          <a:bodyPr/>
          <a:lstStyle/>
          <a:p>
            <a:r>
              <a:rPr lang="en-US" dirty="0"/>
              <a:t>March 2019</a:t>
            </a:r>
            <a:endParaRPr lang="en-GB" dirty="0"/>
          </a:p>
        </p:txBody>
      </p:sp>
      <p:graphicFrame>
        <p:nvGraphicFramePr>
          <p:cNvPr id="7" name="Table 6">
            <a:extLst>
              <a:ext uri="{FF2B5EF4-FFF2-40B4-BE49-F238E27FC236}">
                <a16:creationId xmlns:a16="http://schemas.microsoft.com/office/drawing/2014/main" id="{51827A6E-5EA7-4E0F-B7EF-64E1DC2CACE2}"/>
              </a:ext>
            </a:extLst>
          </p:cNvPr>
          <p:cNvGraphicFramePr>
            <a:graphicFrameLocks noGrp="1"/>
          </p:cNvGraphicFramePr>
          <p:nvPr>
            <p:extLst>
              <p:ext uri="{D42A27DB-BD31-4B8C-83A1-F6EECF244321}">
                <p14:modId xmlns:p14="http://schemas.microsoft.com/office/powerpoint/2010/main" val="3528917313"/>
              </p:ext>
            </p:extLst>
          </p:nvPr>
        </p:nvGraphicFramePr>
        <p:xfrm>
          <a:off x="2397098" y="1524000"/>
          <a:ext cx="7497288" cy="4534262"/>
        </p:xfrm>
        <a:graphic>
          <a:graphicData uri="http://schemas.openxmlformats.org/drawingml/2006/table">
            <a:tbl>
              <a:tblPr firstRow="1" firstCol="1" bandRow="1"/>
              <a:tblGrid>
                <a:gridCol w="1679260">
                  <a:extLst>
                    <a:ext uri="{9D8B030D-6E8A-4147-A177-3AD203B41FA5}">
                      <a16:colId xmlns:a16="http://schemas.microsoft.com/office/drawing/2014/main" val="4230164044"/>
                    </a:ext>
                  </a:extLst>
                </a:gridCol>
                <a:gridCol w="1161734">
                  <a:extLst>
                    <a:ext uri="{9D8B030D-6E8A-4147-A177-3AD203B41FA5}">
                      <a16:colId xmlns:a16="http://schemas.microsoft.com/office/drawing/2014/main" val="3453737970"/>
                    </a:ext>
                  </a:extLst>
                </a:gridCol>
                <a:gridCol w="1161734">
                  <a:extLst>
                    <a:ext uri="{9D8B030D-6E8A-4147-A177-3AD203B41FA5}">
                      <a16:colId xmlns:a16="http://schemas.microsoft.com/office/drawing/2014/main" val="2943553275"/>
                    </a:ext>
                  </a:extLst>
                </a:gridCol>
                <a:gridCol w="1166053">
                  <a:extLst>
                    <a:ext uri="{9D8B030D-6E8A-4147-A177-3AD203B41FA5}">
                      <a16:colId xmlns:a16="http://schemas.microsoft.com/office/drawing/2014/main" val="601832036"/>
                    </a:ext>
                  </a:extLst>
                </a:gridCol>
                <a:gridCol w="1166053">
                  <a:extLst>
                    <a:ext uri="{9D8B030D-6E8A-4147-A177-3AD203B41FA5}">
                      <a16:colId xmlns:a16="http://schemas.microsoft.com/office/drawing/2014/main" val="3190853669"/>
                    </a:ext>
                  </a:extLst>
                </a:gridCol>
                <a:gridCol w="1162454">
                  <a:extLst>
                    <a:ext uri="{9D8B030D-6E8A-4147-A177-3AD203B41FA5}">
                      <a16:colId xmlns:a16="http://schemas.microsoft.com/office/drawing/2014/main" val="1420837166"/>
                    </a:ext>
                  </a:extLst>
                </a:gridCol>
              </a:tblGrid>
              <a:tr h="197630">
                <a:tc gridSpan="2">
                  <a:txBody>
                    <a:bodyPr/>
                    <a:lstStyle/>
                    <a:p>
                      <a:pPr marL="0" marR="0" hangingPunct="0">
                        <a:spcBef>
                          <a:spcPts val="0"/>
                        </a:spcBef>
                        <a:spcAft>
                          <a:spcPts val="0"/>
                        </a:spcAft>
                      </a:pPr>
                      <a:r>
                        <a:rPr lang="en-GB" sz="1200">
                          <a:effectLst/>
                          <a:latin typeface="Arial" panose="020B0604020202020204" pitchFamily="34"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hMerge="1">
                  <a:txBody>
                    <a:bodyPr/>
                    <a:lstStyle/>
                    <a:p>
                      <a:endParaRPr lang="en-US"/>
                    </a:p>
                  </a:txBody>
                  <a:tcPr/>
                </a:tc>
                <a:tc>
                  <a:txBody>
                    <a:bodyPr/>
                    <a:lstStyle/>
                    <a:p>
                      <a:pPr marL="0" marR="0" algn="ctr" hangingPunct="0">
                        <a:spcBef>
                          <a:spcPts val="0"/>
                        </a:spcBef>
                        <a:spcAft>
                          <a:spcPts val="0"/>
                        </a:spcAft>
                      </a:pPr>
                      <a:r>
                        <a:rPr lang="en-GB" sz="1200" b="1">
                          <a:effectLst/>
                          <a:latin typeface="Arial" panose="020B0604020202020204" pitchFamily="34" charset="0"/>
                          <a:ea typeface="Times New Roman" panose="02020603050405020304" pitchFamily="18" charset="0"/>
                        </a:rPr>
                        <a:t>Power [dB]</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b="1">
                          <a:effectLst/>
                          <a:latin typeface="Arial" panose="020B0604020202020204" pitchFamily="34" charset="0"/>
                          <a:ea typeface="Times New Roman" panose="02020603050405020304" pitchFamily="18" charset="0"/>
                        </a:rPr>
                        <a:t>Delay [ns]</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b="1">
                          <a:effectLst/>
                          <a:latin typeface="Arial" panose="020B0604020202020204" pitchFamily="34" charset="0"/>
                          <a:ea typeface="Times New Roman" panose="02020603050405020304" pitchFamily="18" charset="0"/>
                        </a:rPr>
                        <a:t>Doppler [Hz]</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b="1">
                          <a:effectLst/>
                          <a:latin typeface="Arial" panose="020B0604020202020204" pitchFamily="34" charset="0"/>
                          <a:ea typeface="Times New Roman" panose="02020603050405020304" pitchFamily="18" charset="0"/>
                        </a:rPr>
                        <a:t>Profile</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355943"/>
                  </a:ext>
                </a:extLst>
              </a:tr>
              <a:tr h="208110">
                <a:tc rowSpan="4">
                  <a:txBody>
                    <a:bodyPr/>
                    <a:lstStyle/>
                    <a:p>
                      <a:pPr marL="0" marR="0" hangingPunct="0">
                        <a:spcBef>
                          <a:spcPts val="0"/>
                        </a:spcBef>
                        <a:spcAft>
                          <a:spcPts val="0"/>
                        </a:spcAft>
                      </a:pPr>
                      <a:r>
                        <a:rPr lang="en-GB" sz="1200" b="1" dirty="0">
                          <a:effectLst/>
                          <a:latin typeface="Arial" panose="020B0604020202020204" pitchFamily="34" charset="0"/>
                          <a:ea typeface="Times New Roman" panose="02020603050405020304" pitchFamily="18" charset="0"/>
                        </a:rPr>
                        <a:t>Enhanced Urban approaching LOS</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GB" sz="1200" b="1">
                          <a:effectLst/>
                          <a:latin typeface="Arial" panose="020B0604020202020204" pitchFamily="34" charset="0"/>
                          <a:ea typeface="Times New Roman" panose="02020603050405020304" pitchFamily="18" charset="0"/>
                        </a:rPr>
                        <a:t>Tap 1</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chemeClr val="tx1"/>
                          </a:solidFill>
                          <a:effectLst/>
                          <a:latin typeface="Arial" panose="020B060402020202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chemeClr val="tx1"/>
                          </a:solidFill>
                          <a:effectLst/>
                          <a:latin typeface="Arial" panose="020B060402020202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chemeClr val="tx1"/>
                          </a:solidFill>
                          <a:effectLst/>
                          <a:latin typeface="Arial" panose="020B060402020202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dirty="0">
                          <a:effectLst/>
                          <a:latin typeface="Arial" panose="020B0604020202020204" pitchFamily="34" charset="0"/>
                          <a:ea typeface="Times New Roman" panose="02020603050405020304" pitchFamily="18" charset="0"/>
                        </a:rPr>
                        <a:t>Static</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9569993"/>
                  </a:ext>
                </a:extLst>
              </a:tr>
              <a:tr h="210356">
                <a:tc vMerge="1">
                  <a:txBody>
                    <a:bodyPr/>
                    <a:lstStyle/>
                    <a:p>
                      <a:endParaRPr lang="en-US"/>
                    </a:p>
                  </a:txBody>
                  <a:tcPr/>
                </a:tc>
                <a:tc>
                  <a:txBody>
                    <a:bodyPr/>
                    <a:lstStyle/>
                    <a:p>
                      <a:pPr marL="0" marR="0" hangingPunct="0">
                        <a:spcBef>
                          <a:spcPts val="0"/>
                        </a:spcBef>
                        <a:spcAft>
                          <a:spcPts val="0"/>
                        </a:spcAft>
                      </a:pPr>
                      <a:r>
                        <a:rPr lang="en-GB" sz="1200" b="1">
                          <a:effectLst/>
                          <a:latin typeface="Arial" panose="020B0604020202020204" pitchFamily="34" charset="0"/>
                          <a:ea typeface="Times New Roman" panose="02020603050405020304" pitchFamily="18" charset="0"/>
                        </a:rPr>
                        <a:t>Tap 2</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chemeClr val="tx1"/>
                          </a:solidFill>
                          <a:effectLst/>
                          <a:latin typeface="Arial" panose="020B0604020202020204" pitchFamily="34" charset="0"/>
                        </a:rPr>
                        <a:t>-11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chemeClr val="tx1"/>
                          </a:solidFill>
                          <a:effectLst/>
                          <a:latin typeface="Arial" panose="020B0604020202020204" pitchFamily="34" charset="0"/>
                        </a:rPr>
                        <a:t>222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chemeClr val="tx1"/>
                          </a:solidFill>
                          <a:effectLst/>
                          <a:latin typeface="Arial" panose="020B0604020202020204" pitchFamily="34" charset="0"/>
                        </a:rPr>
                        <a:t>224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HalfBT</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134948"/>
                  </a:ext>
                </a:extLst>
              </a:tr>
              <a:tr h="203619">
                <a:tc vMerge="1">
                  <a:txBody>
                    <a:bodyPr/>
                    <a:lstStyle/>
                    <a:p>
                      <a:endParaRPr lang="en-US"/>
                    </a:p>
                  </a:txBody>
                  <a:tcPr/>
                </a:tc>
                <a:tc>
                  <a:txBody>
                    <a:bodyPr/>
                    <a:lstStyle/>
                    <a:p>
                      <a:pPr marL="0" marR="0" hangingPunct="0">
                        <a:spcBef>
                          <a:spcPts val="0"/>
                        </a:spcBef>
                        <a:spcAft>
                          <a:spcPts val="0"/>
                        </a:spcAft>
                      </a:pPr>
                      <a:r>
                        <a:rPr lang="en-GB" sz="1200" b="1">
                          <a:effectLst/>
                          <a:latin typeface="Arial" panose="020B0604020202020204" pitchFamily="34" charset="0"/>
                          <a:ea typeface="Times New Roman" panose="02020603050405020304" pitchFamily="18" charset="0"/>
                        </a:rPr>
                        <a:t>Tap 3</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chemeClr val="tx1"/>
                          </a:solidFill>
                          <a:effectLst/>
                          <a:latin typeface="Arial" panose="020B0604020202020204" pitchFamily="34" charset="0"/>
                        </a:rPr>
                        <a:t>-13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chemeClr val="tx1"/>
                          </a:solidFill>
                          <a:effectLst/>
                          <a:latin typeface="Arial" panose="020B0604020202020204" pitchFamily="34" charset="0"/>
                        </a:rPr>
                        <a:t>334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chemeClr val="tx1"/>
                          </a:solidFill>
                          <a:effectLst/>
                          <a:latin typeface="Arial" panose="020B0604020202020204" pitchFamily="34" charset="0"/>
                        </a:rPr>
                        <a:t>1173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dirty="0" err="1">
                          <a:effectLst/>
                          <a:latin typeface="Arial" panose="020B0604020202020204" pitchFamily="34" charset="0"/>
                          <a:ea typeface="Times New Roman" panose="02020603050405020304" pitchFamily="18" charset="0"/>
                        </a:rPr>
                        <a:t>HalfBT</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7922680"/>
                  </a:ext>
                </a:extLst>
              </a:tr>
              <a:tr h="205865">
                <a:tc vMerge="1">
                  <a:txBody>
                    <a:bodyPr/>
                    <a:lstStyle/>
                    <a:p>
                      <a:endParaRPr lang="en-US"/>
                    </a:p>
                  </a:txBody>
                  <a:tcPr/>
                </a:tc>
                <a:tc>
                  <a:txBody>
                    <a:bodyPr/>
                    <a:lstStyle/>
                    <a:p>
                      <a:pPr marL="0" marR="0" hangingPunct="0">
                        <a:spcBef>
                          <a:spcPts val="0"/>
                        </a:spcBef>
                        <a:spcAft>
                          <a:spcPts val="0"/>
                        </a:spcAft>
                      </a:pPr>
                      <a:r>
                        <a:rPr lang="en-GB" sz="1200" b="1">
                          <a:effectLst/>
                          <a:latin typeface="Arial" panose="020B0604020202020204" pitchFamily="34" charset="0"/>
                          <a:ea typeface="Times New Roman" panose="02020603050405020304" pitchFamily="18" charset="0"/>
                        </a:rPr>
                        <a:t>Tap 4</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chemeClr val="tx1"/>
                          </a:solidFill>
                          <a:effectLst/>
                          <a:latin typeface="Arial" panose="020B0604020202020204" pitchFamily="34" charset="0"/>
                        </a:rPr>
                        <a:t>-15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chemeClr val="tx1"/>
                          </a:solidFill>
                          <a:effectLst/>
                          <a:latin typeface="Arial" panose="020B0604020202020204" pitchFamily="34" charset="0"/>
                        </a:rPr>
                        <a:t>533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chemeClr val="tx1"/>
                          </a:solidFill>
                          <a:effectLst/>
                          <a:latin typeface="Arial" panose="020B0604020202020204" pitchFamily="34" charset="0"/>
                        </a:rPr>
                        <a:t>588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dirty="0" err="1">
                          <a:effectLst/>
                          <a:latin typeface="Arial" panose="020B0604020202020204" pitchFamily="34" charset="0"/>
                          <a:ea typeface="Times New Roman" panose="02020603050405020304" pitchFamily="18" charset="0"/>
                        </a:rPr>
                        <a:t>HalfBT</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1678852"/>
                  </a:ext>
                </a:extLst>
              </a:tr>
              <a:tr h="208110">
                <a:tc rowSpan="5">
                  <a:txBody>
                    <a:bodyPr/>
                    <a:lstStyle/>
                    <a:p>
                      <a:pPr marL="0" marR="0" hangingPunct="0">
                        <a:spcBef>
                          <a:spcPts val="0"/>
                        </a:spcBef>
                        <a:spcAft>
                          <a:spcPts val="0"/>
                        </a:spcAft>
                      </a:pPr>
                      <a:r>
                        <a:rPr lang="en-GB" sz="1200" b="1" dirty="0">
                          <a:effectLst/>
                          <a:latin typeface="Arial" panose="020B0604020202020204" pitchFamily="34" charset="0"/>
                          <a:ea typeface="Times New Roman" panose="02020603050405020304" pitchFamily="18" charset="0"/>
                        </a:rPr>
                        <a:t>Enhanced Urban crossing NLOS</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GB" sz="1200" b="1">
                          <a:effectLst/>
                          <a:latin typeface="Arial" panose="020B0604020202020204" pitchFamily="34" charset="0"/>
                          <a:ea typeface="Times New Roman" panose="02020603050405020304" pitchFamily="18" charset="0"/>
                        </a:rPr>
                        <a:t>Tap 1</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chemeClr val="tx1"/>
                          </a:solidFill>
                          <a:effectLst/>
                          <a:latin typeface="Arial" panose="020B060402020202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chemeClr val="tx1"/>
                          </a:solidFill>
                          <a:effectLst/>
                          <a:latin typeface="Arial" panose="020B060402020202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chemeClr val="tx1"/>
                          </a:solidFill>
                          <a:effectLst/>
                          <a:latin typeface="Arial" panose="020B060402020202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Static</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885861"/>
                  </a:ext>
                </a:extLst>
              </a:tr>
              <a:tr h="210356">
                <a:tc vMerge="1">
                  <a:txBody>
                    <a:bodyPr/>
                    <a:lstStyle/>
                    <a:p>
                      <a:endParaRPr lang="en-US"/>
                    </a:p>
                  </a:txBody>
                  <a:tcPr/>
                </a:tc>
                <a:tc>
                  <a:txBody>
                    <a:bodyPr/>
                    <a:lstStyle/>
                    <a:p>
                      <a:pPr marL="0" marR="0" hangingPunct="0">
                        <a:spcBef>
                          <a:spcPts val="0"/>
                        </a:spcBef>
                        <a:spcAft>
                          <a:spcPts val="0"/>
                        </a:spcAft>
                      </a:pPr>
                      <a:r>
                        <a:rPr lang="en-GB" sz="1200" b="1">
                          <a:effectLst/>
                          <a:latin typeface="Arial" panose="020B0604020202020204" pitchFamily="34" charset="0"/>
                          <a:ea typeface="Times New Roman" panose="02020603050405020304" pitchFamily="18" charset="0"/>
                        </a:rPr>
                        <a:t>Tap 2</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chemeClr val="tx1"/>
                          </a:solidFill>
                          <a:effectLst/>
                          <a:latin typeface="Arial" panose="020B0604020202020204" pitchFamily="34" charset="0"/>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chemeClr val="tx1"/>
                          </a:solidFill>
                          <a:effectLst/>
                          <a:latin typeface="Arial" panose="020B0604020202020204" pitchFamily="34" charset="0"/>
                        </a:rPr>
                        <a:t>220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chemeClr val="tx1"/>
                          </a:solidFill>
                          <a:effectLst/>
                          <a:latin typeface="Arial" panose="020B0604020202020204" pitchFamily="34" charset="0"/>
                        </a:rPr>
                        <a:t>-142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HalfBT</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7173655"/>
                  </a:ext>
                </a:extLst>
              </a:tr>
              <a:tr h="203619">
                <a:tc vMerge="1">
                  <a:txBody>
                    <a:bodyPr/>
                    <a:lstStyle/>
                    <a:p>
                      <a:endParaRPr lang="en-US"/>
                    </a:p>
                  </a:txBody>
                  <a:tcPr/>
                </a:tc>
                <a:tc>
                  <a:txBody>
                    <a:bodyPr/>
                    <a:lstStyle/>
                    <a:p>
                      <a:pPr marL="0" marR="0" hangingPunct="0">
                        <a:spcBef>
                          <a:spcPts val="0"/>
                        </a:spcBef>
                        <a:spcAft>
                          <a:spcPts val="0"/>
                        </a:spcAft>
                      </a:pPr>
                      <a:r>
                        <a:rPr lang="en-GB" sz="1200" b="1" dirty="0">
                          <a:effectLst/>
                          <a:latin typeface="Arial" panose="020B0604020202020204" pitchFamily="34" charset="0"/>
                          <a:ea typeface="Times New Roman" panose="02020603050405020304" pitchFamily="18" charset="0"/>
                        </a:rPr>
                        <a:t>Tap 3</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chemeClr val="tx1"/>
                          </a:solidFill>
                          <a:effectLst/>
                          <a:latin typeface="Arial" panose="020B0604020202020204" pitchFamily="34" charset="0"/>
                        </a:rPr>
                        <a:t>-4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chemeClr val="tx1"/>
                          </a:solidFill>
                          <a:effectLst/>
                          <a:latin typeface="Arial" panose="020B0604020202020204" pitchFamily="34" charset="0"/>
                        </a:rPr>
                        <a:t>266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chemeClr val="tx1"/>
                          </a:solidFill>
                          <a:effectLst/>
                          <a:latin typeface="Arial" panose="020B0604020202020204" pitchFamily="34" charset="0"/>
                        </a:rPr>
                        <a:t>-542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dirty="0" err="1">
                          <a:effectLst/>
                          <a:latin typeface="Arial" panose="020B0604020202020204" pitchFamily="34" charset="0"/>
                          <a:ea typeface="Times New Roman" panose="02020603050405020304" pitchFamily="18" charset="0"/>
                        </a:rPr>
                        <a:t>HalfBT</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9551723"/>
                  </a:ext>
                </a:extLst>
              </a:tr>
              <a:tr h="203619">
                <a:tc vMerge="1">
                  <a:txBody>
                    <a:bodyPr/>
                    <a:lstStyle/>
                    <a:p>
                      <a:endParaRPr lang="en-US"/>
                    </a:p>
                  </a:txBody>
                  <a:tcPr/>
                </a:tc>
                <a:tc>
                  <a:txBody>
                    <a:bodyPr/>
                    <a:lstStyle/>
                    <a:p>
                      <a:pPr marL="0" marR="0" hangingPunct="0">
                        <a:spcBef>
                          <a:spcPts val="0"/>
                        </a:spcBef>
                        <a:spcAft>
                          <a:spcPts val="0"/>
                        </a:spcAft>
                      </a:pPr>
                      <a:r>
                        <a:rPr lang="en-GB" sz="1200" b="1" dirty="0">
                          <a:effectLst/>
                          <a:latin typeface="Arial" panose="020B0604020202020204" pitchFamily="34" charset="0"/>
                          <a:ea typeface="Times New Roman" panose="02020603050405020304" pitchFamily="18" charset="0"/>
                        </a:rPr>
                        <a:t>Tap 4</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chemeClr val="tx1"/>
                          </a:solidFill>
                          <a:effectLst/>
                          <a:latin typeface="Arial" panose="020B0604020202020204" pitchFamily="34" charset="0"/>
                        </a:rPr>
                        <a:t>-7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chemeClr val="tx1"/>
                          </a:solidFill>
                          <a:effectLst/>
                          <a:latin typeface="Arial" panose="020B0604020202020204" pitchFamily="34" charset="0"/>
                        </a:rPr>
                        <a:t>475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chemeClr val="tx1"/>
                          </a:solidFill>
                          <a:effectLst/>
                          <a:latin typeface="Arial" panose="020B0604020202020204" pitchFamily="34" charset="0"/>
                        </a:rPr>
                        <a:t>-155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dirty="0" err="1">
                          <a:effectLst/>
                          <a:latin typeface="Arial" panose="020B0604020202020204" pitchFamily="34" charset="0"/>
                          <a:ea typeface="Times New Roman" panose="02020603050405020304" pitchFamily="18" charset="0"/>
                        </a:rPr>
                        <a:t>HalfBT</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4584853"/>
                  </a:ext>
                </a:extLst>
              </a:tr>
              <a:tr h="205865">
                <a:tc vMerge="1">
                  <a:txBody>
                    <a:bodyPr/>
                    <a:lstStyle/>
                    <a:p>
                      <a:endParaRPr lang="en-US"/>
                    </a:p>
                  </a:txBody>
                  <a:tcPr/>
                </a:tc>
                <a:tc>
                  <a:txBody>
                    <a:bodyPr/>
                    <a:lstStyle/>
                    <a:p>
                      <a:pPr marL="0" marR="0" hangingPunct="0">
                        <a:spcBef>
                          <a:spcPts val="0"/>
                        </a:spcBef>
                        <a:spcAft>
                          <a:spcPts val="0"/>
                        </a:spcAft>
                      </a:pPr>
                      <a:r>
                        <a:rPr lang="en-GB" sz="1200" b="1" dirty="0">
                          <a:effectLst/>
                          <a:latin typeface="Arial" panose="020B0604020202020204" pitchFamily="34" charset="0"/>
                          <a:ea typeface="Times New Roman" panose="02020603050405020304" pitchFamily="18" charset="0"/>
                        </a:rPr>
                        <a:t>Tap 5</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chemeClr val="tx1"/>
                          </a:solidFill>
                          <a:effectLst/>
                          <a:latin typeface="Arial" panose="020B0604020202020204" pitchFamily="34" charset="0"/>
                        </a:rPr>
                        <a:t>-15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chemeClr val="tx1"/>
                          </a:solidFill>
                          <a:effectLst/>
                          <a:latin typeface="Arial" panose="020B0604020202020204" pitchFamily="34" charset="0"/>
                        </a:rPr>
                        <a:t>630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chemeClr val="tx1"/>
                          </a:solidFill>
                          <a:effectLst/>
                          <a:latin typeface="Arial" panose="020B0604020202020204" pitchFamily="34" charset="0"/>
                        </a:rPr>
                        <a:t>320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HalfBT</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4101472"/>
                  </a:ext>
                </a:extLst>
              </a:tr>
              <a:tr h="206613">
                <a:tc rowSpan="3">
                  <a:txBody>
                    <a:bodyPr/>
                    <a:lstStyle/>
                    <a:p>
                      <a:pPr marL="0" marR="0" hangingPunct="0">
                        <a:spcBef>
                          <a:spcPts val="0"/>
                        </a:spcBef>
                        <a:spcAft>
                          <a:spcPts val="0"/>
                        </a:spcAft>
                      </a:pPr>
                      <a:r>
                        <a:rPr lang="en-GB" sz="1200" b="1" dirty="0">
                          <a:effectLst/>
                          <a:latin typeface="Arial" panose="020B0604020202020204" pitchFamily="34" charset="0"/>
                          <a:ea typeface="Times New Roman" panose="02020603050405020304" pitchFamily="18" charset="0"/>
                        </a:rPr>
                        <a:t>Enhanced Rural LOS</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GB" sz="1200" b="1" dirty="0">
                          <a:effectLst/>
                          <a:latin typeface="Arial" panose="020B0604020202020204" pitchFamily="34" charset="0"/>
                          <a:ea typeface="Times New Roman" panose="02020603050405020304" pitchFamily="18" charset="0"/>
                        </a:rPr>
                        <a:t>Tap 1</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chemeClr val="tx1"/>
                          </a:solidFill>
                          <a:effectLst/>
                          <a:latin typeface="Arial" panose="020B060402020202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chemeClr val="tx1"/>
                          </a:solidFill>
                          <a:effectLst/>
                          <a:latin typeface="Arial" panose="020B060402020202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chemeClr val="tx1"/>
                          </a:solidFill>
                          <a:effectLst/>
                          <a:latin typeface="Arial" panose="020B060402020202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Static</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4588586"/>
                  </a:ext>
                </a:extLst>
              </a:tr>
              <a:tr h="198379">
                <a:tc vMerge="1">
                  <a:txBody>
                    <a:bodyPr/>
                    <a:lstStyle/>
                    <a:p>
                      <a:endParaRPr lang="en-US"/>
                    </a:p>
                  </a:txBody>
                  <a:tcPr/>
                </a:tc>
                <a:tc>
                  <a:txBody>
                    <a:bodyPr/>
                    <a:lstStyle/>
                    <a:p>
                      <a:pPr marL="0" marR="0" hangingPunct="0">
                        <a:spcBef>
                          <a:spcPts val="0"/>
                        </a:spcBef>
                        <a:spcAft>
                          <a:spcPts val="0"/>
                        </a:spcAft>
                      </a:pPr>
                      <a:r>
                        <a:rPr lang="en-GB" sz="1200" b="1" dirty="0">
                          <a:effectLst/>
                          <a:latin typeface="Arial" panose="020B0604020202020204" pitchFamily="34" charset="0"/>
                          <a:ea typeface="Times New Roman" panose="02020603050405020304" pitchFamily="18" charset="0"/>
                        </a:rPr>
                        <a:t>Tap 2</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chemeClr val="tx1"/>
                          </a:solidFill>
                          <a:effectLst/>
                          <a:latin typeface="Arial" panose="020B0604020202020204" pitchFamily="34" charset="0"/>
                        </a:rPr>
                        <a:t>-12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chemeClr val="tx1"/>
                          </a:solidFill>
                          <a:effectLst/>
                          <a:latin typeface="Arial" panose="020B0604020202020204" pitchFamily="34" charset="0"/>
                        </a:rPr>
                        <a:t>84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chemeClr val="tx1"/>
                          </a:solidFill>
                          <a:effectLst/>
                          <a:latin typeface="Arial" panose="020B0604020202020204" pitchFamily="34" charset="0"/>
                        </a:rPr>
                        <a:t>94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HalfBT</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9490412"/>
                  </a:ext>
                </a:extLst>
              </a:tr>
              <a:tr h="212602">
                <a:tc vMerge="1">
                  <a:txBody>
                    <a:bodyPr/>
                    <a:lstStyle/>
                    <a:p>
                      <a:endParaRPr lang="en-US"/>
                    </a:p>
                  </a:txBody>
                  <a:tcPr/>
                </a:tc>
                <a:tc>
                  <a:txBody>
                    <a:bodyPr/>
                    <a:lstStyle/>
                    <a:p>
                      <a:pPr marL="0" marR="0" hangingPunct="0">
                        <a:spcBef>
                          <a:spcPts val="0"/>
                        </a:spcBef>
                        <a:spcAft>
                          <a:spcPts val="0"/>
                        </a:spcAft>
                      </a:pPr>
                      <a:r>
                        <a:rPr lang="en-GB" sz="1200" b="1">
                          <a:effectLst/>
                          <a:latin typeface="Arial" panose="020B0604020202020204" pitchFamily="34" charset="0"/>
                          <a:ea typeface="Times New Roman" panose="02020603050405020304" pitchFamily="18" charset="0"/>
                        </a:rPr>
                        <a:t>Tap 3</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chemeClr val="tx1"/>
                          </a:solidFill>
                          <a:effectLst/>
                          <a:latin typeface="Arial" panose="020B0604020202020204" pitchFamily="34" charset="0"/>
                        </a:rPr>
                        <a:t>-15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chemeClr val="tx1"/>
                          </a:solidFill>
                          <a:effectLst/>
                          <a:latin typeface="Arial" panose="020B0604020202020204" pitchFamily="34" charset="0"/>
                        </a:rPr>
                        <a:t>183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chemeClr val="tx1"/>
                          </a:solidFill>
                          <a:effectLst/>
                          <a:latin typeface="Arial" panose="020B0604020202020204" pitchFamily="34" charset="0"/>
                        </a:rPr>
                        <a:t>-1176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HalfBT</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1453214"/>
                  </a:ext>
                </a:extLst>
              </a:tr>
              <a:tr h="208110">
                <a:tc rowSpan="4">
                  <a:txBody>
                    <a:bodyPr/>
                    <a:lstStyle/>
                    <a:p>
                      <a:pPr marL="0" marR="0" hangingPunct="0">
                        <a:spcBef>
                          <a:spcPts val="0"/>
                        </a:spcBef>
                        <a:spcAft>
                          <a:spcPts val="0"/>
                        </a:spcAft>
                      </a:pPr>
                      <a:r>
                        <a:rPr lang="en-GB" sz="1200" b="1" dirty="0">
                          <a:effectLst/>
                          <a:latin typeface="Arial" panose="020B0604020202020204" pitchFamily="34" charset="0"/>
                          <a:ea typeface="Times New Roman" panose="02020603050405020304" pitchFamily="18" charset="0"/>
                        </a:rPr>
                        <a:t>Enhanced Highway LOS</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GB" sz="1200" b="1">
                          <a:effectLst/>
                          <a:latin typeface="Arial" panose="020B0604020202020204" pitchFamily="34" charset="0"/>
                          <a:ea typeface="Times New Roman" panose="02020603050405020304" pitchFamily="18" charset="0"/>
                        </a:rPr>
                        <a:t>Tap 1</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chemeClr val="tx1"/>
                          </a:solidFill>
                          <a:effectLst/>
                          <a:latin typeface="Arial" panose="020B060402020202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chemeClr val="tx1"/>
                          </a:solidFill>
                          <a:effectLst/>
                          <a:latin typeface="Arial" panose="020B060402020202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chemeClr val="tx1"/>
                          </a:solidFill>
                          <a:effectLst/>
                          <a:latin typeface="Arial" panose="020B060402020202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Static</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2220968"/>
                  </a:ext>
                </a:extLst>
              </a:tr>
              <a:tr h="210356">
                <a:tc vMerge="1">
                  <a:txBody>
                    <a:bodyPr/>
                    <a:lstStyle/>
                    <a:p>
                      <a:endParaRPr lang="en-US"/>
                    </a:p>
                  </a:txBody>
                  <a:tcPr/>
                </a:tc>
                <a:tc>
                  <a:txBody>
                    <a:bodyPr/>
                    <a:lstStyle/>
                    <a:p>
                      <a:pPr marL="0" marR="0" hangingPunct="0">
                        <a:spcBef>
                          <a:spcPts val="0"/>
                        </a:spcBef>
                        <a:spcAft>
                          <a:spcPts val="0"/>
                        </a:spcAft>
                      </a:pPr>
                      <a:r>
                        <a:rPr lang="en-GB" sz="1200" b="1">
                          <a:effectLst/>
                          <a:latin typeface="Arial" panose="020B0604020202020204" pitchFamily="34" charset="0"/>
                          <a:ea typeface="Times New Roman" panose="02020603050405020304" pitchFamily="18" charset="0"/>
                        </a:rPr>
                        <a:t>Tap 2</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chemeClr val="tx1"/>
                          </a:solidFill>
                          <a:effectLst/>
                          <a:latin typeface="Arial" panose="020B0604020202020204" pitchFamily="34" charset="0"/>
                        </a:rPr>
                        <a:t>-11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chemeClr val="tx1"/>
                          </a:solidFill>
                          <a:effectLst/>
                          <a:latin typeface="Arial" panose="020B0604020202020204" pitchFamily="34" charset="0"/>
                        </a:rPr>
                        <a:t>167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chemeClr val="tx1"/>
                          </a:solidFill>
                          <a:effectLst/>
                          <a:latin typeface="Arial" panose="020B0604020202020204" pitchFamily="34" charset="0"/>
                        </a:rPr>
                        <a:t>1941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HalfBT</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8999501"/>
                  </a:ext>
                </a:extLst>
              </a:tr>
              <a:tr h="203619">
                <a:tc vMerge="1">
                  <a:txBody>
                    <a:bodyPr/>
                    <a:lstStyle/>
                    <a:p>
                      <a:endParaRPr lang="en-US"/>
                    </a:p>
                  </a:txBody>
                  <a:tcPr/>
                </a:tc>
                <a:tc>
                  <a:txBody>
                    <a:bodyPr/>
                    <a:lstStyle/>
                    <a:p>
                      <a:pPr marL="0" marR="0" hangingPunct="0">
                        <a:spcBef>
                          <a:spcPts val="0"/>
                        </a:spcBef>
                        <a:spcAft>
                          <a:spcPts val="0"/>
                        </a:spcAft>
                      </a:pPr>
                      <a:r>
                        <a:rPr lang="en-GB" sz="1200" b="1">
                          <a:effectLst/>
                          <a:latin typeface="Arial" panose="020B0604020202020204" pitchFamily="34" charset="0"/>
                          <a:ea typeface="Times New Roman" panose="02020603050405020304" pitchFamily="18" charset="0"/>
                        </a:rPr>
                        <a:t>Tap 3</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chemeClr val="tx1"/>
                          </a:solidFill>
                          <a:effectLst/>
                          <a:latin typeface="Arial" panose="020B0604020202020204" pitchFamily="34" charset="0"/>
                        </a:rPr>
                        <a:t>-13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chemeClr val="tx1"/>
                          </a:solidFill>
                          <a:effectLst/>
                          <a:latin typeface="Arial" panose="020B0604020202020204" pitchFamily="34" charset="0"/>
                        </a:rPr>
                        <a:t>433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chemeClr val="tx1"/>
                          </a:solidFill>
                          <a:effectLst/>
                          <a:latin typeface="Arial" panose="020B0604020202020204" pitchFamily="34" charset="0"/>
                        </a:rPr>
                        <a:t>-1176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HalfBT</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1025792"/>
                  </a:ext>
                </a:extLst>
              </a:tr>
              <a:tr h="205865">
                <a:tc vMerge="1">
                  <a:txBody>
                    <a:bodyPr/>
                    <a:lstStyle/>
                    <a:p>
                      <a:endParaRPr lang="en-US"/>
                    </a:p>
                  </a:txBody>
                  <a:tcPr/>
                </a:tc>
                <a:tc>
                  <a:txBody>
                    <a:bodyPr/>
                    <a:lstStyle/>
                    <a:p>
                      <a:pPr marL="0" marR="0" hangingPunct="0">
                        <a:spcBef>
                          <a:spcPts val="0"/>
                        </a:spcBef>
                        <a:spcAft>
                          <a:spcPts val="0"/>
                        </a:spcAft>
                      </a:pPr>
                      <a:r>
                        <a:rPr lang="en-GB" sz="1200" b="1">
                          <a:effectLst/>
                          <a:latin typeface="Arial" panose="020B0604020202020204" pitchFamily="34" charset="0"/>
                          <a:ea typeface="Times New Roman" panose="02020603050405020304" pitchFamily="18" charset="0"/>
                        </a:rPr>
                        <a:t>Tap 4</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chemeClr val="tx1"/>
                          </a:solidFill>
                          <a:effectLst/>
                          <a:latin typeface="Arial" panose="020B0604020202020204" pitchFamily="34" charset="0"/>
                        </a:rPr>
                        <a:t>-17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chemeClr val="tx1"/>
                          </a:solidFill>
                          <a:effectLst/>
                          <a:latin typeface="Arial" panose="020B0604020202020204" pitchFamily="34" charset="0"/>
                        </a:rPr>
                        <a:t>600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chemeClr val="tx1"/>
                          </a:solidFill>
                          <a:effectLst/>
                          <a:latin typeface="Arial" panose="020B0604020202020204" pitchFamily="34" charset="0"/>
                        </a:rPr>
                        <a:t>-391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HalfBT</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9780688"/>
                  </a:ext>
                </a:extLst>
              </a:tr>
              <a:tr h="208110">
                <a:tc rowSpan="5">
                  <a:txBody>
                    <a:bodyPr/>
                    <a:lstStyle/>
                    <a:p>
                      <a:pPr marL="0" marR="0" hangingPunct="0">
                        <a:spcBef>
                          <a:spcPts val="0"/>
                        </a:spcBef>
                        <a:spcAft>
                          <a:spcPts val="0"/>
                        </a:spcAft>
                      </a:pPr>
                      <a:r>
                        <a:rPr lang="en-GB" sz="1200" b="1" dirty="0">
                          <a:effectLst/>
                          <a:latin typeface="Arial" panose="020B0604020202020204" pitchFamily="34" charset="0"/>
                          <a:ea typeface="Times New Roman" panose="02020603050405020304" pitchFamily="18" charset="0"/>
                        </a:rPr>
                        <a:t>Enhanced Highway NLOS</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GB" sz="1200" b="1">
                          <a:effectLst/>
                          <a:latin typeface="Arial" panose="020B0604020202020204" pitchFamily="34" charset="0"/>
                          <a:ea typeface="Times New Roman" panose="02020603050405020304" pitchFamily="18" charset="0"/>
                        </a:rPr>
                        <a:t>Tap 1</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chemeClr val="tx1"/>
                          </a:solidFill>
                          <a:effectLst/>
                          <a:latin typeface="Arial" panose="020B060402020202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chemeClr val="tx1"/>
                          </a:solidFill>
                          <a:effectLst/>
                          <a:latin typeface="Arial" panose="020B060402020202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chemeClr val="tx1"/>
                          </a:solidFill>
                          <a:effectLst/>
                          <a:latin typeface="Arial" panose="020B060402020202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Static</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8990954"/>
                  </a:ext>
                </a:extLst>
              </a:tr>
              <a:tr h="210356">
                <a:tc vMerge="1">
                  <a:txBody>
                    <a:bodyPr/>
                    <a:lstStyle/>
                    <a:p>
                      <a:endParaRPr lang="en-US"/>
                    </a:p>
                  </a:txBody>
                  <a:tcPr/>
                </a:tc>
                <a:tc>
                  <a:txBody>
                    <a:bodyPr/>
                    <a:lstStyle/>
                    <a:p>
                      <a:pPr marL="0" marR="0" hangingPunct="0">
                        <a:spcBef>
                          <a:spcPts val="0"/>
                        </a:spcBef>
                        <a:spcAft>
                          <a:spcPts val="0"/>
                        </a:spcAft>
                      </a:pPr>
                      <a:r>
                        <a:rPr lang="en-GB" sz="1200" b="1">
                          <a:effectLst/>
                          <a:latin typeface="Arial" panose="020B0604020202020204" pitchFamily="34" charset="0"/>
                          <a:ea typeface="Times New Roman" panose="02020603050405020304" pitchFamily="18" charset="0"/>
                        </a:rPr>
                        <a:t>Tap 2</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chemeClr val="tx1"/>
                          </a:solidFill>
                          <a:effectLst/>
                          <a:latin typeface="Arial" panose="020B0604020202020204" pitchFamily="34" charset="0"/>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chemeClr val="tx1"/>
                          </a:solidFill>
                          <a:effectLst/>
                          <a:latin typeface="Arial" panose="020B0604020202020204" pitchFamily="34" charset="0"/>
                        </a:rPr>
                        <a:t>100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chemeClr val="tx1"/>
                          </a:solidFill>
                          <a:effectLst/>
                          <a:latin typeface="Arial" panose="020B0604020202020204" pitchFamily="34" charset="0"/>
                        </a:rPr>
                        <a:t>50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HalfBT</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8271895"/>
                  </a:ext>
                </a:extLst>
              </a:tr>
              <a:tr h="203619">
                <a:tc vMerge="1">
                  <a:txBody>
                    <a:bodyPr/>
                    <a:lstStyle/>
                    <a:p>
                      <a:endParaRPr lang="en-US"/>
                    </a:p>
                  </a:txBody>
                  <a:tcPr/>
                </a:tc>
                <a:tc>
                  <a:txBody>
                    <a:bodyPr/>
                    <a:lstStyle/>
                    <a:p>
                      <a:pPr marL="0" marR="0" hangingPunct="0">
                        <a:spcBef>
                          <a:spcPts val="0"/>
                        </a:spcBef>
                        <a:spcAft>
                          <a:spcPts val="0"/>
                        </a:spcAft>
                      </a:pPr>
                      <a:r>
                        <a:rPr lang="en-GB" sz="1200" b="1">
                          <a:effectLst/>
                          <a:latin typeface="Arial" panose="020B0604020202020204" pitchFamily="34" charset="0"/>
                          <a:ea typeface="Times New Roman" panose="02020603050405020304" pitchFamily="18" charset="0"/>
                        </a:rPr>
                        <a:t>Tap 3</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200" b="0" i="0" u="none" strike="noStrike" dirty="0">
                          <a:solidFill>
                            <a:schemeClr val="tx1"/>
                          </a:solidFill>
                          <a:effectLst/>
                          <a:latin typeface="Arial" panose="020B0604020202020204" pitchFamily="34" charset="0"/>
                        </a:rPr>
                        <a:t>-5</a:t>
                      </a:r>
                      <a:endParaRPr lang="en-US" sz="1200" b="0" i="0" u="none" strike="noStrike" dirty="0">
                        <a:solidFill>
                          <a:schemeClr val="tx1"/>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200" b="0" i="0" u="none" strike="noStrike" dirty="0">
                          <a:solidFill>
                            <a:schemeClr val="tx1"/>
                          </a:solidFill>
                          <a:effectLst/>
                          <a:latin typeface="Arial" panose="020B0604020202020204" pitchFamily="34" charset="0"/>
                        </a:rPr>
                        <a:t>500</a:t>
                      </a:r>
                      <a:endParaRPr lang="en-US" sz="1200" b="0" i="0" u="none" strike="noStrike" dirty="0">
                        <a:solidFill>
                          <a:schemeClr val="tx1"/>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200" b="0" i="0" u="none" strike="noStrike" dirty="0">
                          <a:solidFill>
                            <a:schemeClr val="tx1"/>
                          </a:solidFill>
                          <a:effectLst/>
                          <a:latin typeface="Arial" panose="020B0604020202020204" pitchFamily="34" charset="0"/>
                        </a:rPr>
                        <a:t>1157</a:t>
                      </a:r>
                      <a:endParaRPr lang="en-US" sz="1200" b="0" i="0" u="none" strike="noStrike" dirty="0">
                        <a:solidFill>
                          <a:schemeClr val="tx1"/>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dirty="0" err="1">
                          <a:effectLst/>
                          <a:latin typeface="Arial" panose="020B0604020202020204" pitchFamily="34" charset="0"/>
                          <a:ea typeface="Times New Roman" panose="02020603050405020304" pitchFamily="18" charset="0"/>
                        </a:rPr>
                        <a:t>HalfBT</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9375195"/>
                  </a:ext>
                </a:extLst>
              </a:tr>
              <a:tr h="203619">
                <a:tc vMerge="1">
                  <a:txBody>
                    <a:bodyPr/>
                    <a:lstStyle/>
                    <a:p>
                      <a:endParaRPr lang="en-US"/>
                    </a:p>
                  </a:txBody>
                  <a:tcPr/>
                </a:tc>
                <a:tc>
                  <a:txBody>
                    <a:bodyPr/>
                    <a:lstStyle/>
                    <a:p>
                      <a:pPr marL="0" marR="0" hangingPunct="0">
                        <a:spcBef>
                          <a:spcPts val="0"/>
                        </a:spcBef>
                        <a:spcAft>
                          <a:spcPts val="0"/>
                        </a:spcAft>
                      </a:pPr>
                      <a:r>
                        <a:rPr lang="en-GB" sz="1200" b="1" dirty="0">
                          <a:effectLst/>
                          <a:latin typeface="Arial" panose="020B0604020202020204" pitchFamily="34" charset="0"/>
                          <a:ea typeface="Times New Roman" panose="02020603050405020304" pitchFamily="18" charset="0"/>
                        </a:rPr>
                        <a:t>Tap 4</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200" b="0" i="0" u="none" strike="noStrike" dirty="0">
                          <a:solidFill>
                            <a:schemeClr val="tx1"/>
                          </a:solidFill>
                          <a:effectLst/>
                          <a:latin typeface="Arial" panose="020B0604020202020204" pitchFamily="34" charset="0"/>
                        </a:rPr>
                        <a:t>-7</a:t>
                      </a:r>
                      <a:endParaRPr lang="en-US" sz="1200" b="0" i="0" u="none" strike="noStrike" dirty="0">
                        <a:solidFill>
                          <a:schemeClr val="tx1"/>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200" b="0" i="0" u="none" strike="noStrike" dirty="0">
                          <a:solidFill>
                            <a:schemeClr val="tx1"/>
                          </a:solidFill>
                          <a:effectLst/>
                          <a:latin typeface="Arial" panose="020B0604020202020204" pitchFamily="34" charset="0"/>
                        </a:rPr>
                        <a:t>867</a:t>
                      </a:r>
                      <a:endParaRPr lang="en-US" sz="1200" b="0" i="0" u="none" strike="noStrike" dirty="0">
                        <a:solidFill>
                          <a:schemeClr val="tx1"/>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200" b="0" i="0" u="none" strike="noStrike" dirty="0">
                          <a:solidFill>
                            <a:schemeClr val="tx1"/>
                          </a:solidFill>
                          <a:effectLst/>
                          <a:latin typeface="Arial" panose="020B0604020202020204" pitchFamily="34" charset="0"/>
                        </a:rPr>
                        <a:t>-2352</a:t>
                      </a:r>
                      <a:endParaRPr lang="en-US" sz="1200" b="0" i="0" u="none" strike="noStrike" dirty="0">
                        <a:solidFill>
                          <a:schemeClr val="tx1"/>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dirty="0" err="1">
                          <a:effectLst/>
                          <a:latin typeface="Arial" panose="020B0604020202020204" pitchFamily="34" charset="0"/>
                          <a:ea typeface="Times New Roman" panose="02020603050405020304" pitchFamily="18" charset="0"/>
                        </a:rPr>
                        <a:t>HalfBT</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4041057"/>
                  </a:ext>
                </a:extLst>
              </a:tr>
              <a:tr h="205865">
                <a:tc vMerge="1">
                  <a:txBody>
                    <a:bodyPr/>
                    <a:lstStyle/>
                    <a:p>
                      <a:endParaRPr lang="en-US"/>
                    </a:p>
                  </a:txBody>
                  <a:tcPr/>
                </a:tc>
                <a:tc>
                  <a:txBody>
                    <a:bodyPr/>
                    <a:lstStyle/>
                    <a:p>
                      <a:pPr marL="0" marR="0" hangingPunct="0">
                        <a:spcBef>
                          <a:spcPts val="0"/>
                        </a:spcBef>
                        <a:spcAft>
                          <a:spcPts val="0"/>
                        </a:spcAft>
                      </a:pPr>
                      <a:r>
                        <a:rPr lang="en-GB" sz="1200" b="1" dirty="0">
                          <a:effectLst/>
                          <a:latin typeface="Arial" panose="020B0604020202020204" pitchFamily="34" charset="0"/>
                          <a:ea typeface="Times New Roman" panose="02020603050405020304" pitchFamily="18" charset="0"/>
                        </a:rPr>
                        <a:t>Tap 5</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fontAlgn="ctr"/>
                      <a:r>
                        <a:rPr lang="fr-FR" sz="1200" b="0" i="0" u="none" strike="noStrike" dirty="0">
                          <a:solidFill>
                            <a:schemeClr val="tx1"/>
                          </a:solidFill>
                          <a:effectLst/>
                          <a:latin typeface="Arial" panose="020B0604020202020204" pitchFamily="34" charset="0"/>
                        </a:rPr>
                        <a:t>-15</a:t>
                      </a:r>
                      <a:endParaRPr lang="en-US" sz="1200" b="0" i="0" u="none" strike="noStrike" dirty="0">
                        <a:solidFill>
                          <a:schemeClr val="tx1"/>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fontAlgn="ctr"/>
                      <a:r>
                        <a:rPr lang="fr-FR" sz="1200" b="0" i="0" u="none" strike="noStrike" dirty="0">
                          <a:solidFill>
                            <a:schemeClr val="tx1"/>
                          </a:solidFill>
                          <a:effectLst/>
                          <a:latin typeface="Arial" panose="020B0604020202020204" pitchFamily="34" charset="0"/>
                        </a:rPr>
                        <a:t>1152</a:t>
                      </a:r>
                      <a:endParaRPr lang="en-US" sz="1200" b="0" i="0" u="none" strike="noStrike" dirty="0">
                        <a:solidFill>
                          <a:schemeClr val="tx1"/>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fontAlgn="ctr"/>
                      <a:r>
                        <a:rPr lang="fr-FR" sz="1200" b="0" i="0" u="none" strike="noStrike" dirty="0">
                          <a:solidFill>
                            <a:schemeClr val="tx1"/>
                          </a:solidFill>
                          <a:effectLst/>
                          <a:latin typeface="Arial" panose="020B0604020202020204" pitchFamily="34" charset="0"/>
                        </a:rPr>
                        <a:t>1573</a:t>
                      </a:r>
                      <a:endParaRPr lang="en-US" sz="1200" b="0" i="0" u="none" strike="noStrike" dirty="0">
                        <a:solidFill>
                          <a:schemeClr val="tx1"/>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dirty="0" err="1">
                          <a:effectLst/>
                          <a:latin typeface="Arial" panose="020B0604020202020204" pitchFamily="34" charset="0"/>
                          <a:ea typeface="Times New Roman" panose="02020603050405020304" pitchFamily="18" charset="0"/>
                        </a:rPr>
                        <a:t>HalfBT</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4617965"/>
                  </a:ext>
                </a:extLst>
              </a:tr>
            </a:tbl>
          </a:graphicData>
        </a:graphic>
      </p:graphicFrame>
      <p:sp>
        <p:nvSpPr>
          <p:cNvPr id="8" name="TextBox 21">
            <a:extLst>
              <a:ext uri="{FF2B5EF4-FFF2-40B4-BE49-F238E27FC236}">
                <a16:creationId xmlns:a16="http://schemas.microsoft.com/office/drawing/2014/main" id="{3FC15984-568C-4B6A-BADD-3B3A5F61900A}"/>
              </a:ext>
            </a:extLst>
          </p:cNvPr>
          <p:cNvSpPr txBox="1">
            <a:spLocks noChangeArrowheads="1"/>
          </p:cNvSpPr>
          <p:nvPr/>
        </p:nvSpPr>
        <p:spPr bwMode="auto">
          <a:xfrm>
            <a:off x="509340" y="4408385"/>
            <a:ext cx="185063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r" eaLnBrk="1" hangingPunct="1">
              <a:spcBef>
                <a:spcPct val="0"/>
              </a:spcBef>
              <a:buFontTx/>
              <a:buNone/>
            </a:pPr>
            <a:r>
              <a:rPr lang="en-AU" altLang="en-US" sz="1200" b="0" dirty="0"/>
              <a:t>571 km/hr max differential</a:t>
            </a:r>
          </a:p>
        </p:txBody>
      </p:sp>
      <p:sp>
        <p:nvSpPr>
          <p:cNvPr id="9" name="TextBox 21">
            <a:extLst>
              <a:ext uri="{FF2B5EF4-FFF2-40B4-BE49-F238E27FC236}">
                <a16:creationId xmlns:a16="http://schemas.microsoft.com/office/drawing/2014/main" id="{9AAB042F-AA9B-4551-8948-890D6866C864}"/>
              </a:ext>
            </a:extLst>
          </p:cNvPr>
          <p:cNvSpPr txBox="1">
            <a:spLocks noChangeArrowheads="1"/>
          </p:cNvSpPr>
          <p:nvPr/>
        </p:nvSpPr>
        <p:spPr bwMode="auto">
          <a:xfrm>
            <a:off x="509340" y="5410200"/>
            <a:ext cx="185063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r" eaLnBrk="1" hangingPunct="1">
              <a:spcBef>
                <a:spcPct val="0"/>
              </a:spcBef>
              <a:buFontTx/>
              <a:buNone/>
            </a:pPr>
            <a:r>
              <a:rPr lang="en-AU" altLang="en-US" sz="1200" b="0" dirty="0"/>
              <a:t>718 km/hr max differential</a:t>
            </a:r>
          </a:p>
        </p:txBody>
      </p:sp>
      <p:sp>
        <p:nvSpPr>
          <p:cNvPr id="10" name="TextBox 21">
            <a:extLst>
              <a:ext uri="{FF2B5EF4-FFF2-40B4-BE49-F238E27FC236}">
                <a16:creationId xmlns:a16="http://schemas.microsoft.com/office/drawing/2014/main" id="{808CAA71-B57F-4574-9E37-1AD939B35E66}"/>
              </a:ext>
            </a:extLst>
          </p:cNvPr>
          <p:cNvSpPr txBox="1">
            <a:spLocks noChangeArrowheads="1"/>
          </p:cNvSpPr>
          <p:nvPr/>
        </p:nvSpPr>
        <p:spPr bwMode="auto">
          <a:xfrm>
            <a:off x="509340" y="3756204"/>
            <a:ext cx="185063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r" eaLnBrk="1" hangingPunct="1">
              <a:spcBef>
                <a:spcPct val="0"/>
              </a:spcBef>
              <a:buFontTx/>
              <a:buNone/>
            </a:pPr>
            <a:r>
              <a:rPr lang="en-AU" altLang="en-US" sz="1200" b="0" dirty="0"/>
              <a:t>232 km/hr max differential</a:t>
            </a:r>
          </a:p>
        </p:txBody>
      </p:sp>
      <p:sp>
        <p:nvSpPr>
          <p:cNvPr id="11" name="TextBox 21">
            <a:extLst>
              <a:ext uri="{FF2B5EF4-FFF2-40B4-BE49-F238E27FC236}">
                <a16:creationId xmlns:a16="http://schemas.microsoft.com/office/drawing/2014/main" id="{0DA8F86B-7304-4653-8D0D-73443930060D}"/>
              </a:ext>
            </a:extLst>
          </p:cNvPr>
          <p:cNvSpPr txBox="1">
            <a:spLocks noChangeArrowheads="1"/>
          </p:cNvSpPr>
          <p:nvPr/>
        </p:nvSpPr>
        <p:spPr bwMode="auto">
          <a:xfrm>
            <a:off x="509340" y="2978298"/>
            <a:ext cx="185063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r" eaLnBrk="1" hangingPunct="1">
              <a:spcBef>
                <a:spcPct val="0"/>
              </a:spcBef>
              <a:buFontTx/>
              <a:buNone/>
            </a:pPr>
            <a:r>
              <a:rPr lang="en-AU" altLang="en-US" sz="1200" b="0" dirty="0"/>
              <a:t>158 km/hr max differential</a:t>
            </a:r>
          </a:p>
        </p:txBody>
      </p:sp>
      <p:sp>
        <p:nvSpPr>
          <p:cNvPr id="12" name="TextBox 11">
            <a:extLst>
              <a:ext uri="{FF2B5EF4-FFF2-40B4-BE49-F238E27FC236}">
                <a16:creationId xmlns:a16="http://schemas.microsoft.com/office/drawing/2014/main" id="{490A584B-B85A-4F98-BA87-6E36B0DE5363}"/>
              </a:ext>
            </a:extLst>
          </p:cNvPr>
          <p:cNvSpPr txBox="1">
            <a:spLocks noChangeArrowheads="1"/>
          </p:cNvSpPr>
          <p:nvPr/>
        </p:nvSpPr>
        <p:spPr bwMode="auto">
          <a:xfrm>
            <a:off x="509340" y="2016837"/>
            <a:ext cx="185063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r" eaLnBrk="1" hangingPunct="1">
              <a:spcBef>
                <a:spcPct val="0"/>
              </a:spcBef>
              <a:buFontTx/>
              <a:buNone/>
            </a:pPr>
            <a:r>
              <a:rPr lang="en-AU" altLang="en-US" sz="1200" b="0" dirty="0"/>
              <a:t>215 km/hr max differential</a:t>
            </a:r>
          </a:p>
        </p:txBody>
      </p:sp>
    </p:spTree>
    <p:extLst>
      <p:ext uri="{BB962C8B-B14F-4D97-AF65-F5344CB8AC3E}">
        <p14:creationId xmlns:p14="http://schemas.microsoft.com/office/powerpoint/2010/main" val="9348010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Benefits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
        <p:nvSpPr>
          <p:cNvPr id="5" name="Footer Placeholder 4"/>
          <p:cNvSpPr>
            <a:spLocks noGrp="1"/>
          </p:cNvSpPr>
          <p:nvPr>
            <p:ph type="ftr" idx="14"/>
          </p:nvPr>
        </p:nvSpPr>
        <p:spPr/>
        <p:txBody>
          <a:bodyPr/>
          <a:lstStyle/>
          <a:p>
            <a:r>
              <a:rPr lang="en-GB" dirty="0" err="1"/>
              <a:t>Cohda</a:t>
            </a:r>
            <a:r>
              <a:rPr lang="en-GB" dirty="0"/>
              <a:t> Wireless, NXP</a:t>
            </a:r>
          </a:p>
        </p:txBody>
      </p:sp>
      <p:sp>
        <p:nvSpPr>
          <p:cNvPr id="4" name="Date Placeholder 3"/>
          <p:cNvSpPr>
            <a:spLocks noGrp="1"/>
          </p:cNvSpPr>
          <p:nvPr>
            <p:ph type="dt" idx="15"/>
          </p:nvPr>
        </p:nvSpPr>
        <p:spPr/>
        <p:txBody>
          <a:bodyPr/>
          <a:lstStyle/>
          <a:p>
            <a:r>
              <a:rPr lang="en-US" dirty="0"/>
              <a:t>March 2019</a:t>
            </a:r>
            <a:endParaRPr lang="en-GB" dirty="0"/>
          </a:p>
        </p:txBody>
      </p:sp>
      <p:sp>
        <p:nvSpPr>
          <p:cNvPr id="7" name="Content Placeholder 2">
            <a:extLst>
              <a:ext uri="{FF2B5EF4-FFF2-40B4-BE49-F238E27FC236}">
                <a16:creationId xmlns:a16="http://schemas.microsoft.com/office/drawing/2014/main" id="{EEE47FFA-2CC8-4C48-8E08-3613127FCACE}"/>
              </a:ext>
            </a:extLst>
          </p:cNvPr>
          <p:cNvSpPr>
            <a:spLocks noGrp="1"/>
          </p:cNvSpPr>
          <p:nvPr>
            <p:ph idx="1"/>
          </p:nvPr>
        </p:nvSpPr>
        <p:spPr>
          <a:xfrm>
            <a:off x="929217" y="1751014"/>
            <a:ext cx="10361084" cy="2057399"/>
          </a:xfrm>
        </p:spPr>
        <p:txBody>
          <a:bodyPr/>
          <a:lstStyle/>
          <a:p>
            <a:pPr lvl="0">
              <a:buFont typeface="Arial" panose="020B0604020202020204" pitchFamily="34" charset="0"/>
              <a:buChar char="•"/>
            </a:pPr>
            <a:r>
              <a:rPr lang="en-US" dirty="0"/>
              <a:t>Extensive and more than sufficient modelling work already carried out for V2X application in the 5.9 GHZ ITS band, originally for IEEE 802.11p standardization.</a:t>
            </a:r>
          </a:p>
          <a:p>
            <a:pPr lvl="0">
              <a:buFont typeface="Arial" panose="020B0604020202020204" pitchFamily="34" charset="0"/>
              <a:buChar char="•"/>
            </a:pPr>
            <a:r>
              <a:rPr lang="en-US" dirty="0"/>
              <a:t>We propose to re-use the five “classical” TDL models, and introduced their enhanced version for system testing and PHY link-level simulations.</a:t>
            </a:r>
          </a:p>
          <a:p>
            <a:pPr lvl="0">
              <a:buFont typeface="Arial" panose="020B0604020202020204" pitchFamily="34" charset="0"/>
              <a:buChar char="•"/>
            </a:pPr>
            <a:endParaRPr lang="en-US" dirty="0"/>
          </a:p>
        </p:txBody>
      </p:sp>
      <p:graphicFrame>
        <p:nvGraphicFramePr>
          <p:cNvPr id="8" name="Table 7">
            <a:extLst>
              <a:ext uri="{FF2B5EF4-FFF2-40B4-BE49-F238E27FC236}">
                <a16:creationId xmlns:a16="http://schemas.microsoft.com/office/drawing/2014/main" id="{FD136960-9BD1-4982-B695-428ABD4F0191}"/>
              </a:ext>
            </a:extLst>
          </p:cNvPr>
          <p:cNvGraphicFramePr>
            <a:graphicFrameLocks noGrp="1"/>
          </p:cNvGraphicFramePr>
          <p:nvPr>
            <p:extLst>
              <p:ext uri="{D42A27DB-BD31-4B8C-83A1-F6EECF244321}">
                <p14:modId xmlns:p14="http://schemas.microsoft.com/office/powerpoint/2010/main" val="1956301037"/>
              </p:ext>
            </p:extLst>
          </p:nvPr>
        </p:nvGraphicFramePr>
        <p:xfrm>
          <a:off x="1981200" y="4017670"/>
          <a:ext cx="7467600" cy="2225040"/>
        </p:xfrm>
        <a:graphic>
          <a:graphicData uri="http://schemas.openxmlformats.org/drawingml/2006/table">
            <a:tbl>
              <a:tblPr firstRow="1" bandRow="1">
                <a:tableStyleId>{5940675A-B579-460E-94D1-54222C63F5DA}</a:tableStyleId>
              </a:tblPr>
              <a:tblGrid>
                <a:gridCol w="3733800">
                  <a:extLst>
                    <a:ext uri="{9D8B030D-6E8A-4147-A177-3AD203B41FA5}">
                      <a16:colId xmlns:a16="http://schemas.microsoft.com/office/drawing/2014/main" val="920039327"/>
                    </a:ext>
                  </a:extLst>
                </a:gridCol>
                <a:gridCol w="3733800">
                  <a:extLst>
                    <a:ext uri="{9D8B030D-6E8A-4147-A177-3AD203B41FA5}">
                      <a16:colId xmlns:a16="http://schemas.microsoft.com/office/drawing/2014/main" val="1189859913"/>
                    </a:ext>
                  </a:extLst>
                </a:gridCol>
              </a:tblGrid>
              <a:tr h="370840">
                <a:tc>
                  <a:txBody>
                    <a:bodyPr/>
                    <a:lstStyle/>
                    <a:p>
                      <a:r>
                        <a:rPr lang="fr-FR" sz="1600" b="1" dirty="0">
                          <a:latin typeface="+mj-lt"/>
                        </a:rPr>
                        <a:t>« </a:t>
                      </a:r>
                      <a:r>
                        <a:rPr lang="fr-FR" sz="1600" b="1" dirty="0" err="1">
                          <a:latin typeface="+mj-lt"/>
                        </a:rPr>
                        <a:t>Classic</a:t>
                      </a:r>
                      <a:r>
                        <a:rPr lang="fr-FR" sz="1600" b="1" dirty="0">
                          <a:latin typeface="+mj-lt"/>
                        </a:rPr>
                        <a:t> » TDL </a:t>
                      </a:r>
                      <a:r>
                        <a:rPr lang="fr-FR" sz="1600" b="1" dirty="0" err="1">
                          <a:latin typeface="+mj-lt"/>
                        </a:rPr>
                        <a:t>models</a:t>
                      </a:r>
                      <a:endParaRPr lang="en-US" sz="1600" b="1" dirty="0">
                        <a:latin typeface="+mj-lt"/>
                      </a:endParaRP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b="1" dirty="0">
                          <a:latin typeface="+mj-lt"/>
                        </a:rPr>
                        <a:t>« </a:t>
                      </a:r>
                      <a:r>
                        <a:rPr lang="fr-FR" sz="1600" b="1" dirty="0" err="1">
                          <a:latin typeface="+mj-lt"/>
                        </a:rPr>
                        <a:t>Enhanced</a:t>
                      </a:r>
                      <a:r>
                        <a:rPr lang="fr-FR" sz="1600" b="1" dirty="0">
                          <a:latin typeface="+mj-lt"/>
                        </a:rPr>
                        <a:t> » TDL </a:t>
                      </a:r>
                      <a:r>
                        <a:rPr lang="fr-FR" sz="1600" b="1" dirty="0" err="1">
                          <a:latin typeface="+mj-lt"/>
                        </a:rPr>
                        <a:t>models</a:t>
                      </a:r>
                      <a:endParaRPr lang="en-US" sz="1600" b="1" dirty="0">
                        <a:latin typeface="+mj-lt"/>
                      </a:endParaRPr>
                    </a:p>
                  </a:txBody>
                  <a:tcPr>
                    <a:solidFill>
                      <a:schemeClr val="bg1">
                        <a:lumMod val="85000"/>
                      </a:schemeClr>
                    </a:solidFill>
                  </a:tcPr>
                </a:tc>
                <a:extLst>
                  <a:ext uri="{0D108BD9-81ED-4DB2-BD59-A6C34878D82A}">
                    <a16:rowId xmlns:a16="http://schemas.microsoft.com/office/drawing/2014/main" val="1657978897"/>
                  </a:ext>
                </a:extLst>
              </a:tr>
              <a:tr h="370840">
                <a:tc>
                  <a:txBody>
                    <a:bodyPr/>
                    <a:lstStyle/>
                    <a:p>
                      <a:pPr marL="0" marR="0" hangingPunct="0">
                        <a:spcBef>
                          <a:spcPts val="0"/>
                        </a:spcBef>
                        <a:spcAft>
                          <a:spcPts val="0"/>
                        </a:spcAft>
                      </a:pPr>
                      <a:r>
                        <a:rPr lang="en-GB" sz="1600" b="0" dirty="0">
                          <a:effectLst/>
                          <a:latin typeface="+mj-lt"/>
                          <a:ea typeface="Times New Roman" panose="02020603050405020304" pitchFamily="18" charset="0"/>
                        </a:rPr>
                        <a:t>Urban approaching LOS</a:t>
                      </a:r>
                      <a:endParaRPr lang="en-US" sz="1600" b="0" dirty="0">
                        <a:effectLst/>
                        <a:latin typeface="+mj-lt"/>
                        <a:ea typeface="Times New Roman" panose="02020603050405020304" pitchFamily="18" charset="0"/>
                      </a:endParaRPr>
                    </a:p>
                  </a:txBody>
                  <a:tcPr marL="68580" marR="68580" marT="0" marB="0" anchor="ctr"/>
                </a:tc>
                <a:tc>
                  <a:txBody>
                    <a:bodyPr/>
                    <a:lstStyle/>
                    <a:p>
                      <a:pPr marL="0" marR="0" hangingPunct="0">
                        <a:spcBef>
                          <a:spcPts val="0"/>
                        </a:spcBef>
                        <a:spcAft>
                          <a:spcPts val="0"/>
                        </a:spcAft>
                      </a:pPr>
                      <a:r>
                        <a:rPr lang="en-GB" sz="1600" b="0" dirty="0">
                          <a:effectLst/>
                          <a:latin typeface="+mj-lt"/>
                          <a:ea typeface="Times New Roman" panose="02020603050405020304" pitchFamily="18" charset="0"/>
                        </a:rPr>
                        <a:t>Enhanced Urban approaching LOS</a:t>
                      </a:r>
                      <a:endParaRPr lang="en-US" sz="1600" b="0" dirty="0">
                        <a:effectLst/>
                        <a:latin typeface="+mj-lt"/>
                        <a:ea typeface="Times New Roman" panose="02020603050405020304" pitchFamily="18" charset="0"/>
                      </a:endParaRPr>
                    </a:p>
                  </a:txBody>
                  <a:tcPr marL="68580" marR="68580" marT="0" marB="0" anchor="ctr"/>
                </a:tc>
                <a:extLst>
                  <a:ext uri="{0D108BD9-81ED-4DB2-BD59-A6C34878D82A}">
                    <a16:rowId xmlns:a16="http://schemas.microsoft.com/office/drawing/2014/main" val="319124949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dirty="0">
                          <a:effectLst/>
                          <a:latin typeface="+mj-lt"/>
                          <a:ea typeface="Times New Roman" panose="02020603050405020304" pitchFamily="18" charset="0"/>
                        </a:rPr>
                        <a:t>Urban crossing NLOS</a:t>
                      </a:r>
                      <a:endParaRPr lang="en-US" sz="1600" b="0" dirty="0">
                        <a:effectLst/>
                        <a:latin typeface="+mj-lt"/>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dirty="0">
                          <a:effectLst/>
                          <a:latin typeface="+mj-lt"/>
                          <a:ea typeface="Times New Roman" panose="02020603050405020304" pitchFamily="18" charset="0"/>
                        </a:rPr>
                        <a:t>Enhanced Urban crossing NLOS</a:t>
                      </a:r>
                      <a:endParaRPr lang="en-US" sz="1600" b="0" dirty="0">
                        <a:effectLst/>
                        <a:latin typeface="+mj-lt"/>
                        <a:ea typeface="Times New Roman" panose="02020603050405020304" pitchFamily="18" charset="0"/>
                      </a:endParaRPr>
                    </a:p>
                  </a:txBody>
                  <a:tcPr/>
                </a:tc>
                <a:extLst>
                  <a:ext uri="{0D108BD9-81ED-4DB2-BD59-A6C34878D82A}">
                    <a16:rowId xmlns:a16="http://schemas.microsoft.com/office/drawing/2014/main" val="327873172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dirty="0">
                          <a:effectLst/>
                          <a:latin typeface="+mj-lt"/>
                          <a:ea typeface="Times New Roman" panose="02020603050405020304" pitchFamily="18" charset="0"/>
                        </a:rPr>
                        <a:t>Rural LOS</a:t>
                      </a:r>
                      <a:endParaRPr lang="en-US" sz="1600" b="0" dirty="0">
                        <a:effectLst/>
                        <a:latin typeface="+mj-lt"/>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dirty="0">
                          <a:effectLst/>
                          <a:latin typeface="+mj-lt"/>
                          <a:ea typeface="Times New Roman" panose="02020603050405020304" pitchFamily="18" charset="0"/>
                        </a:rPr>
                        <a:t>Enhanced Rural LOS</a:t>
                      </a:r>
                      <a:endParaRPr lang="en-US" sz="1600" b="0" dirty="0">
                        <a:effectLst/>
                        <a:latin typeface="+mj-lt"/>
                        <a:ea typeface="Times New Roman" panose="02020603050405020304" pitchFamily="18" charset="0"/>
                      </a:endParaRPr>
                    </a:p>
                  </a:txBody>
                  <a:tcPr/>
                </a:tc>
                <a:extLst>
                  <a:ext uri="{0D108BD9-81ED-4DB2-BD59-A6C34878D82A}">
                    <a16:rowId xmlns:a16="http://schemas.microsoft.com/office/drawing/2014/main" val="278812736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dirty="0">
                          <a:effectLst/>
                          <a:latin typeface="+mj-lt"/>
                          <a:ea typeface="Times New Roman" panose="02020603050405020304" pitchFamily="18" charset="0"/>
                        </a:rPr>
                        <a:t>Highway LOS</a:t>
                      </a:r>
                      <a:endParaRPr lang="en-US" sz="1600" b="0" dirty="0">
                        <a:effectLst/>
                        <a:latin typeface="+mj-lt"/>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dirty="0">
                          <a:effectLst/>
                          <a:latin typeface="+mj-lt"/>
                          <a:ea typeface="Times New Roman" panose="02020603050405020304" pitchFamily="18" charset="0"/>
                        </a:rPr>
                        <a:t>Enhanced Highway LOS</a:t>
                      </a:r>
                      <a:endParaRPr lang="en-US" sz="1600" b="0" dirty="0">
                        <a:effectLst/>
                        <a:latin typeface="+mj-lt"/>
                        <a:ea typeface="Times New Roman" panose="02020603050405020304" pitchFamily="18" charset="0"/>
                      </a:endParaRPr>
                    </a:p>
                  </a:txBody>
                  <a:tcPr/>
                </a:tc>
                <a:extLst>
                  <a:ext uri="{0D108BD9-81ED-4DB2-BD59-A6C34878D82A}">
                    <a16:rowId xmlns:a16="http://schemas.microsoft.com/office/drawing/2014/main" val="993672728"/>
                  </a:ext>
                </a:extLst>
              </a:tr>
              <a:tr h="370840">
                <a:tc>
                  <a:txBody>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lang="en-GB" sz="1600" b="0" dirty="0">
                          <a:effectLst/>
                          <a:latin typeface="+mj-lt"/>
                          <a:ea typeface="Times New Roman" panose="02020603050405020304" pitchFamily="18" charset="0"/>
                        </a:rPr>
                        <a:t>Highway NLOS</a:t>
                      </a:r>
                      <a:endParaRPr lang="en-US" sz="1600" b="0" dirty="0">
                        <a:effectLst/>
                        <a:latin typeface="+mj-lt"/>
                        <a:ea typeface="Times New Roman" panose="02020603050405020304" pitchFamily="18" charset="0"/>
                      </a:endParaRPr>
                    </a:p>
                  </a:txBody>
                  <a:tcPr marL="68580" marR="68580" marT="0" marB="0" anchor="ctr"/>
                </a:tc>
                <a:tc>
                  <a:txBody>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lang="en-GB" sz="1600" b="0" dirty="0">
                          <a:effectLst/>
                          <a:latin typeface="+mj-lt"/>
                          <a:ea typeface="Times New Roman" panose="02020603050405020304" pitchFamily="18" charset="0"/>
                        </a:rPr>
                        <a:t>Enhanced Highway NLOS</a:t>
                      </a:r>
                      <a:endParaRPr lang="en-US" sz="1600" b="0" dirty="0">
                        <a:effectLst/>
                        <a:latin typeface="+mj-lt"/>
                        <a:ea typeface="Times New Roman" panose="02020603050405020304" pitchFamily="18" charset="0"/>
                      </a:endParaRPr>
                    </a:p>
                  </a:txBody>
                  <a:tcPr marL="68580" marR="68580" marT="0" marB="0" anchor="ctr"/>
                </a:tc>
                <a:extLst>
                  <a:ext uri="{0D108BD9-81ED-4DB2-BD59-A6C34878D82A}">
                    <a16:rowId xmlns:a16="http://schemas.microsoft.com/office/drawing/2014/main" val="3011640470"/>
                  </a:ext>
                </a:extLst>
              </a:tr>
            </a:tbl>
          </a:graphicData>
        </a:graphic>
      </p:graphicFrame>
    </p:spTree>
    <p:extLst>
      <p:ext uri="{BB962C8B-B14F-4D97-AF65-F5344CB8AC3E}">
        <p14:creationId xmlns:p14="http://schemas.microsoft.com/office/powerpoint/2010/main" val="25316949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Abstract</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err="1"/>
              <a:t>Cohda</a:t>
            </a:r>
            <a:r>
              <a:rPr lang="en-GB" dirty="0"/>
              <a:t> Wireless, NXP</a:t>
            </a:r>
          </a:p>
        </p:txBody>
      </p:sp>
      <p:sp>
        <p:nvSpPr>
          <p:cNvPr id="4" name="Date Placeholder 3"/>
          <p:cNvSpPr>
            <a:spLocks noGrp="1"/>
          </p:cNvSpPr>
          <p:nvPr>
            <p:ph type="dt" idx="15"/>
          </p:nvPr>
        </p:nvSpPr>
        <p:spPr/>
        <p:txBody>
          <a:bodyPr/>
          <a:lstStyle/>
          <a:p>
            <a:r>
              <a:rPr lang="en-US" dirty="0"/>
              <a:t>March 2019</a:t>
            </a:r>
            <a:endParaRPr lang="en-GB" dirty="0"/>
          </a:p>
        </p:txBody>
      </p:sp>
      <p:sp>
        <p:nvSpPr>
          <p:cNvPr id="9" name="Rectangle 2">
            <a:extLst>
              <a:ext uri="{FF2B5EF4-FFF2-40B4-BE49-F238E27FC236}">
                <a16:creationId xmlns:a16="http://schemas.microsoft.com/office/drawing/2014/main" id="{4EE42F03-5871-4EC2-8D6B-F3ABB7E93C20}"/>
              </a:ext>
            </a:extLst>
          </p:cNvPr>
          <p:cNvSpPr>
            <a:spLocks noGrp="1" noChangeArrowheads="1"/>
          </p:cNvSpPr>
          <p:nvPr>
            <p:ph idx="1"/>
          </p:nvPr>
        </p:nvSpPr>
        <p:spPr>
          <a:xfrm>
            <a:off x="924619" y="1628800"/>
            <a:ext cx="10361084" cy="4113213"/>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This submission provides technical details on channel models for ITS-band at 5.9 GHz, for IEEE 802.11p and IEEE 802.11bd performance testing.</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This submission reviews the extensive and more than sufficient modelling work that has taken place in the past for V2X application in the 5.9 GHZ ITS band, originally for IEEE 802.11p standardization.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The models presented in this submission are TDL (tap-delay-lines) models, and shall be used for device testing and PHY link-level simulations. This submission presents the « classical » models and the « enhanced » ones as well.</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Introduction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dirty="0" err="1"/>
              <a:t>Cohda</a:t>
            </a:r>
            <a:r>
              <a:rPr lang="en-GB" dirty="0"/>
              <a:t> Wireless, NXP</a:t>
            </a:r>
          </a:p>
        </p:txBody>
      </p:sp>
      <p:sp>
        <p:nvSpPr>
          <p:cNvPr id="4" name="Date Placeholder 3"/>
          <p:cNvSpPr>
            <a:spLocks noGrp="1"/>
          </p:cNvSpPr>
          <p:nvPr>
            <p:ph type="dt" idx="15"/>
          </p:nvPr>
        </p:nvSpPr>
        <p:spPr/>
        <p:txBody>
          <a:bodyPr/>
          <a:lstStyle/>
          <a:p>
            <a:r>
              <a:rPr lang="en-US" dirty="0"/>
              <a:t>March 2019</a:t>
            </a:r>
            <a:endParaRPr lang="en-GB" dirty="0"/>
          </a:p>
        </p:txBody>
      </p:sp>
      <p:sp>
        <p:nvSpPr>
          <p:cNvPr id="10" name="Rectangle 2">
            <a:extLst>
              <a:ext uri="{FF2B5EF4-FFF2-40B4-BE49-F238E27FC236}">
                <a16:creationId xmlns:a16="http://schemas.microsoft.com/office/drawing/2014/main" id="{DEC1C4A1-59AF-4734-9EA4-035ED3F95A6C}"/>
              </a:ext>
            </a:extLst>
          </p:cNvPr>
          <p:cNvSpPr>
            <a:spLocks noGrp="1" noChangeArrowheads="1"/>
          </p:cNvSpPr>
          <p:nvPr>
            <p:ph idx="1"/>
          </p:nvPr>
        </p:nvSpPr>
        <p:spPr>
          <a:xfrm>
            <a:off x="929216" y="1524000"/>
            <a:ext cx="10460567" cy="2518647"/>
          </a:xfrm>
          <a:ln/>
        </p:spPr>
        <p:txBody>
          <a:bodyPr/>
          <a:lstStyle/>
          <a:p>
            <a:pPr lvl="0">
              <a:buFont typeface="Arial" panose="020B0604020202020204" pitchFamily="34" charset="0"/>
              <a:buChar char="•"/>
            </a:pPr>
            <a:r>
              <a:rPr lang="en-US" b="0" dirty="0"/>
              <a:t>High-speed and rich multi-path fading are two key element of V2X communications in the 5.9 GHz ITS band, which is a challenging band (wavelength = 5cm)</a:t>
            </a:r>
          </a:p>
          <a:p>
            <a:pPr lvl="0">
              <a:buFont typeface="Arial" panose="020B0604020202020204" pitchFamily="34" charset="0"/>
              <a:buChar char="•"/>
            </a:pPr>
            <a:r>
              <a:rPr lang="en-US" b="0" dirty="0"/>
              <a:t>Multitude of driving conditions can occur for V2X communications, with LOS often obstructed by trucks, other vehicles, buildings, or road curvature</a:t>
            </a:r>
          </a:p>
          <a:p>
            <a:pPr lvl="0">
              <a:buFont typeface="Arial" panose="020B0604020202020204" pitchFamily="34" charset="0"/>
              <a:buChar char="•"/>
            </a:pPr>
            <a:r>
              <a:rPr lang="en-US" b="0" dirty="0"/>
              <a:t>Doppler effect is key element, where the fading channel state evolves rapidly.</a:t>
            </a:r>
          </a:p>
          <a:p>
            <a:pPr lvl="0">
              <a:buFont typeface="Arial" panose="020B0604020202020204" pitchFamily="34" charset="0"/>
              <a:buChar char="•"/>
            </a:pPr>
            <a:endParaRPr lang="en-US" b="0" dirty="0"/>
          </a:p>
          <a:p>
            <a:pPr marL="0" lvl="0" indent="0"/>
            <a:endParaRPr lang="en-US" dirty="0"/>
          </a:p>
        </p:txBody>
      </p:sp>
      <p:pic>
        <p:nvPicPr>
          <p:cNvPr id="11" name="Picture 10">
            <a:extLst>
              <a:ext uri="{FF2B5EF4-FFF2-40B4-BE49-F238E27FC236}">
                <a16:creationId xmlns:a16="http://schemas.microsoft.com/office/drawing/2014/main" id="{341A05E0-4370-4F6E-999D-18B1B5ECA652}"/>
              </a:ext>
            </a:extLst>
          </p:cNvPr>
          <p:cNvPicPr>
            <a:picLocks noChangeAspect="1"/>
          </p:cNvPicPr>
          <p:nvPr/>
        </p:nvPicPr>
        <p:blipFill>
          <a:blip r:embed="rId3"/>
          <a:stretch>
            <a:fillRect/>
          </a:stretch>
        </p:blipFill>
        <p:spPr>
          <a:xfrm>
            <a:off x="929216" y="4042647"/>
            <a:ext cx="6447692" cy="2252355"/>
          </a:xfrm>
          <a:prstGeom prst="rect">
            <a:avLst/>
          </a:prstGeom>
        </p:spPr>
      </p:pic>
      <p:sp>
        <p:nvSpPr>
          <p:cNvPr id="12" name="TextBox 11">
            <a:extLst>
              <a:ext uri="{FF2B5EF4-FFF2-40B4-BE49-F238E27FC236}">
                <a16:creationId xmlns:a16="http://schemas.microsoft.com/office/drawing/2014/main" id="{51464E77-ECC2-4DE6-9CEB-AD4FD135C831}"/>
              </a:ext>
            </a:extLst>
          </p:cNvPr>
          <p:cNvSpPr txBox="1"/>
          <p:nvPr/>
        </p:nvSpPr>
        <p:spPr>
          <a:xfrm>
            <a:off x="7286421" y="5334000"/>
            <a:ext cx="4193849" cy="830997"/>
          </a:xfrm>
          <a:prstGeom prst="rect">
            <a:avLst/>
          </a:prstGeom>
          <a:noFill/>
        </p:spPr>
        <p:txBody>
          <a:bodyPr wrap="square" rtlCol="0">
            <a:spAutoFit/>
          </a:bodyPr>
          <a:lstStyle/>
          <a:p>
            <a:r>
              <a:rPr lang="en-US" sz="1600" dirty="0">
                <a:solidFill>
                  <a:schemeClr val="tx1"/>
                </a:solidFill>
              </a:rPr>
              <a:t>[1]. P. Alexander, D. Haley and A. Grant, “Outdoor Mobile Broadband Access with 802.11”, IEEE </a:t>
            </a:r>
            <a:r>
              <a:rPr lang="en-US" sz="1600" dirty="0" err="1">
                <a:solidFill>
                  <a:schemeClr val="tx1"/>
                </a:solidFill>
              </a:rPr>
              <a:t>Comm</a:t>
            </a:r>
            <a:r>
              <a:rPr lang="en-US" sz="1600" dirty="0">
                <a:solidFill>
                  <a:schemeClr val="tx1"/>
                </a:solidFill>
              </a:rPr>
              <a:t> Mag, Nov. 2007</a:t>
            </a:r>
          </a:p>
        </p:txBody>
      </p:sp>
    </p:spTree>
    <p:extLst>
      <p:ext uri="{BB962C8B-B14F-4D97-AF65-F5344CB8AC3E}">
        <p14:creationId xmlns:p14="http://schemas.microsoft.com/office/powerpoint/2010/main" val="39938377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Introduction (2)</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dirty="0" err="1"/>
              <a:t>Cohda</a:t>
            </a:r>
            <a:r>
              <a:rPr lang="en-GB" dirty="0"/>
              <a:t> Wireless, NXP</a:t>
            </a:r>
          </a:p>
        </p:txBody>
      </p:sp>
      <p:sp>
        <p:nvSpPr>
          <p:cNvPr id="4" name="Date Placeholder 3"/>
          <p:cNvSpPr>
            <a:spLocks noGrp="1"/>
          </p:cNvSpPr>
          <p:nvPr>
            <p:ph type="dt" idx="15"/>
          </p:nvPr>
        </p:nvSpPr>
        <p:spPr/>
        <p:txBody>
          <a:bodyPr/>
          <a:lstStyle/>
          <a:p>
            <a:r>
              <a:rPr lang="en-US" dirty="0"/>
              <a:t>March 2019</a:t>
            </a:r>
            <a:endParaRPr lang="en-GB" dirty="0"/>
          </a:p>
        </p:txBody>
      </p:sp>
      <p:sp>
        <p:nvSpPr>
          <p:cNvPr id="10" name="Rectangle 2">
            <a:extLst>
              <a:ext uri="{FF2B5EF4-FFF2-40B4-BE49-F238E27FC236}">
                <a16:creationId xmlns:a16="http://schemas.microsoft.com/office/drawing/2014/main" id="{FD4F2A79-9ECE-4A29-8ADC-B2B8A911288C}"/>
              </a:ext>
            </a:extLst>
          </p:cNvPr>
          <p:cNvSpPr>
            <a:spLocks noGrp="1" noChangeArrowheads="1"/>
          </p:cNvSpPr>
          <p:nvPr>
            <p:ph idx="1"/>
          </p:nvPr>
        </p:nvSpPr>
        <p:spPr>
          <a:xfrm>
            <a:off x="929216" y="1524000"/>
            <a:ext cx="10460567" cy="4113213"/>
          </a:xfrm>
          <a:ln/>
        </p:spPr>
        <p:txBody>
          <a:bodyPr/>
          <a:lstStyle/>
          <a:p>
            <a:pPr lvl="0">
              <a:buFont typeface="Arial" panose="020B0604020202020204" pitchFamily="34" charset="0"/>
              <a:buChar char="•"/>
            </a:pPr>
            <a:endParaRPr lang="en-US" b="0" dirty="0"/>
          </a:p>
          <a:p>
            <a:pPr lvl="0">
              <a:buFont typeface="Arial" panose="020B0604020202020204" pitchFamily="34" charset="0"/>
              <a:buChar char="•"/>
            </a:pPr>
            <a:r>
              <a:rPr lang="en-US" b="0" dirty="0"/>
              <a:t>Studies have been carried out [1-2-3-5] to properly model such fading channels, and usually describe three main situations, with : Urban, Rural, Highway</a:t>
            </a:r>
          </a:p>
          <a:p>
            <a:pPr lvl="0">
              <a:buFont typeface="Arial" panose="020B0604020202020204" pitchFamily="34" charset="0"/>
              <a:buChar char="•"/>
            </a:pPr>
            <a:endParaRPr lang="en-US" b="0" dirty="0"/>
          </a:p>
          <a:p>
            <a:pPr>
              <a:buFont typeface="Arial" panose="020B0604020202020204" pitchFamily="34" charset="0"/>
              <a:buChar char="•"/>
            </a:pPr>
            <a:r>
              <a:rPr lang="en-US" b="0" dirty="0"/>
              <a:t>These scenarios are usually available in LOS and NLOS version [6-7].</a:t>
            </a:r>
          </a:p>
          <a:p>
            <a:pPr>
              <a:buFont typeface="Arial" panose="020B0604020202020204" pitchFamily="34" charset="0"/>
              <a:buChar char="•"/>
            </a:pPr>
            <a:endParaRPr lang="en-US" b="0" dirty="0"/>
          </a:p>
          <a:p>
            <a:pPr>
              <a:buFont typeface="Arial" panose="020B0604020202020204" pitchFamily="34" charset="0"/>
              <a:buChar char="•"/>
            </a:pPr>
            <a:r>
              <a:rPr lang="en-US" b="0" dirty="0"/>
              <a:t>ETSI ITS-G5 ETSI TS 103 257-1 (draft) specifies TDL channel models for V2X testing [7].</a:t>
            </a:r>
          </a:p>
          <a:p>
            <a:pPr>
              <a:buFont typeface="Arial" panose="020B0604020202020204" pitchFamily="34" charset="0"/>
              <a:buChar char="•"/>
            </a:pPr>
            <a:endParaRPr lang="en-US" b="0" dirty="0"/>
          </a:p>
          <a:p>
            <a:pPr marL="0" lvl="0" indent="0"/>
            <a:endParaRPr lang="en-US" b="0" dirty="0"/>
          </a:p>
        </p:txBody>
      </p:sp>
    </p:spTree>
    <p:extLst>
      <p:ext uri="{BB962C8B-B14F-4D97-AF65-F5344CB8AC3E}">
        <p14:creationId xmlns:p14="http://schemas.microsoft.com/office/powerpoint/2010/main" val="24741202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Introduction (3)</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p:cNvSpPr>
            <a:spLocks noGrp="1"/>
          </p:cNvSpPr>
          <p:nvPr>
            <p:ph type="ftr" idx="14"/>
          </p:nvPr>
        </p:nvSpPr>
        <p:spPr/>
        <p:txBody>
          <a:bodyPr/>
          <a:lstStyle/>
          <a:p>
            <a:r>
              <a:rPr lang="en-GB" dirty="0" err="1"/>
              <a:t>Cohda</a:t>
            </a:r>
            <a:r>
              <a:rPr lang="en-GB" dirty="0"/>
              <a:t> Wireless, NXP</a:t>
            </a:r>
          </a:p>
        </p:txBody>
      </p:sp>
      <p:sp>
        <p:nvSpPr>
          <p:cNvPr id="4" name="Date Placeholder 3"/>
          <p:cNvSpPr>
            <a:spLocks noGrp="1"/>
          </p:cNvSpPr>
          <p:nvPr>
            <p:ph type="dt" idx="15"/>
          </p:nvPr>
        </p:nvSpPr>
        <p:spPr/>
        <p:txBody>
          <a:bodyPr/>
          <a:lstStyle/>
          <a:p>
            <a:r>
              <a:rPr lang="en-US" dirty="0"/>
              <a:t>March 2019</a:t>
            </a:r>
            <a:endParaRPr lang="en-GB" dirty="0"/>
          </a:p>
        </p:txBody>
      </p:sp>
      <p:sp>
        <p:nvSpPr>
          <p:cNvPr id="7" name="Rectangle 2">
            <a:extLst>
              <a:ext uri="{FF2B5EF4-FFF2-40B4-BE49-F238E27FC236}">
                <a16:creationId xmlns:a16="http://schemas.microsoft.com/office/drawing/2014/main" id="{3F6C8E2F-31E6-4E6D-A43A-2B1961A60F47}"/>
              </a:ext>
            </a:extLst>
          </p:cNvPr>
          <p:cNvSpPr>
            <a:spLocks noGrp="1" noChangeArrowheads="1"/>
          </p:cNvSpPr>
          <p:nvPr>
            <p:ph idx="1"/>
          </p:nvPr>
        </p:nvSpPr>
        <p:spPr>
          <a:xfrm>
            <a:off x="914401" y="1716653"/>
            <a:ext cx="10361084" cy="4113213"/>
          </a:xfrm>
          <a:ln/>
        </p:spPr>
        <p:txBody>
          <a:bodyPr/>
          <a:lstStyle/>
          <a:p>
            <a:pPr lvl="0">
              <a:buFont typeface="Arial" panose="020B0604020202020204" pitchFamily="34" charset="0"/>
              <a:buChar char="•"/>
            </a:pPr>
            <a:r>
              <a:rPr lang="en-US" b="0" dirty="0"/>
              <a:t>Reference articles and submissions on this topic:</a:t>
            </a:r>
          </a:p>
          <a:p>
            <a:pPr lvl="1">
              <a:buFont typeface="Arial" panose="020B0604020202020204" pitchFamily="34" charset="0"/>
              <a:buChar char="•"/>
            </a:pPr>
            <a:r>
              <a:rPr lang="en-US" sz="1600" dirty="0"/>
              <a:t>[1] P. Alexander, D. Haley and A. Grant, “Outdoor Mobile Broadband Access with 802.11”, IEEE </a:t>
            </a:r>
            <a:r>
              <a:rPr lang="en-US" sz="1600" dirty="0" err="1"/>
              <a:t>Comm</a:t>
            </a:r>
            <a:r>
              <a:rPr lang="en-US" sz="1600" dirty="0"/>
              <a:t> Mag, Nov. 2007</a:t>
            </a:r>
          </a:p>
          <a:p>
            <a:pPr lvl="1">
              <a:buFont typeface="Arial" panose="020B0604020202020204" pitchFamily="34" charset="0"/>
              <a:buChar char="•"/>
            </a:pPr>
            <a:r>
              <a:rPr lang="en-US" sz="1600" dirty="0"/>
              <a:t>[2] Ian Tan, </a:t>
            </a:r>
            <a:r>
              <a:rPr lang="en-US" sz="1600" dirty="0" err="1"/>
              <a:t>Wanbin</a:t>
            </a:r>
            <a:r>
              <a:rPr lang="en-US" sz="1600" dirty="0"/>
              <a:t> Tang, Ken </a:t>
            </a:r>
            <a:r>
              <a:rPr lang="en-US" sz="1600" dirty="0" err="1"/>
              <a:t>Laberteaux</a:t>
            </a:r>
            <a:r>
              <a:rPr lang="en-US" sz="1600" dirty="0"/>
              <a:t>, Ahmad Bahai , “Measurement and Analysis of Wireless Channel Impairments in DSRC Vehicular Communications,” Electrical Engineering and Computer Sciences University of California at Berkeley, April 2008</a:t>
            </a:r>
          </a:p>
          <a:p>
            <a:pPr lvl="1">
              <a:buFont typeface="Arial" panose="020B0604020202020204" pitchFamily="34" charset="0"/>
              <a:buChar char="•"/>
            </a:pPr>
            <a:r>
              <a:rPr lang="en-US" sz="1600" dirty="0"/>
              <a:t>[3]. A. </a:t>
            </a:r>
            <a:r>
              <a:rPr lang="en-US" sz="1600" dirty="0" err="1"/>
              <a:t>Molisch</a:t>
            </a:r>
            <a:r>
              <a:rPr lang="en-US" sz="1600" dirty="0"/>
              <a:t>, F. </a:t>
            </a:r>
            <a:r>
              <a:rPr lang="en-US" sz="1600" dirty="0" err="1"/>
              <a:t>Tufvesson</a:t>
            </a:r>
            <a:r>
              <a:rPr lang="en-US" sz="1600" dirty="0"/>
              <a:t>, J. </a:t>
            </a:r>
            <a:r>
              <a:rPr lang="en-US" sz="1600" dirty="0" err="1"/>
              <a:t>Karedal</a:t>
            </a:r>
            <a:r>
              <a:rPr lang="en-US" sz="1600" dirty="0"/>
              <a:t>, C. F. </a:t>
            </a:r>
            <a:r>
              <a:rPr lang="en-US" sz="1600" dirty="0" err="1"/>
              <a:t>Mecklenbrauker</a:t>
            </a:r>
            <a:r>
              <a:rPr lang="en-US" sz="1600" dirty="0"/>
              <a:t> “A Survey of Vehicle-to-Vehicle Propagation Models”, IEEE Wireless </a:t>
            </a:r>
            <a:r>
              <a:rPr lang="en-US" sz="1600" dirty="0" err="1"/>
              <a:t>Comm</a:t>
            </a:r>
            <a:r>
              <a:rPr lang="en-US" sz="1600" dirty="0"/>
              <a:t> Mag, Dec 2009</a:t>
            </a:r>
          </a:p>
          <a:p>
            <a:pPr lvl="1">
              <a:buFont typeface="Arial" panose="020B0604020202020204" pitchFamily="34" charset="0"/>
              <a:buChar char="•"/>
            </a:pPr>
            <a:r>
              <a:rPr lang="en-US" sz="1600" dirty="0"/>
              <a:t>[4] Paul Alexander, David Haley, Alex Grant , “Cooperative Intelligent Transport Systems: 5.9-GHz Field Trials,” Proceedings of The IEEE Volume:99 , Issue 7, July  2011</a:t>
            </a:r>
          </a:p>
          <a:p>
            <a:pPr lvl="1">
              <a:buFont typeface="Arial" panose="020B0604020202020204" pitchFamily="34" charset="0"/>
              <a:buChar char="•"/>
            </a:pPr>
            <a:r>
              <a:rPr lang="en-US" sz="1600" dirty="0"/>
              <a:t>[5] Laura </a:t>
            </a:r>
            <a:r>
              <a:rPr lang="en-US" sz="1600" dirty="0" err="1"/>
              <a:t>Bernado</a:t>
            </a:r>
            <a:r>
              <a:rPr lang="en-US" sz="1600" dirty="0"/>
              <a:t>,  Thomas </a:t>
            </a:r>
            <a:r>
              <a:rPr lang="en-US" sz="1600" dirty="0" err="1"/>
              <a:t>Zemen</a:t>
            </a:r>
            <a:r>
              <a:rPr lang="en-US" sz="1600" dirty="0"/>
              <a:t>, Fredrik </a:t>
            </a:r>
            <a:r>
              <a:rPr lang="en-US" sz="1600" dirty="0" err="1"/>
              <a:t>Tufvesson</a:t>
            </a:r>
            <a:r>
              <a:rPr lang="en-US" sz="1600" dirty="0"/>
              <a:t>, Andreas F. </a:t>
            </a:r>
            <a:r>
              <a:rPr lang="en-US" sz="1600" dirty="0" err="1"/>
              <a:t>Molisch</a:t>
            </a:r>
            <a:r>
              <a:rPr lang="en-US" sz="1600" dirty="0"/>
              <a:t>, Christoph F. </a:t>
            </a:r>
            <a:r>
              <a:rPr lang="en-US" sz="1600" dirty="0" err="1"/>
              <a:t>Mecklenbrauker</a:t>
            </a:r>
            <a:r>
              <a:rPr lang="en-US" sz="1600" dirty="0"/>
              <a:t> , “Delay and Doppler Spreads of Non-Stationary Vehicular Channels for Safety Relevant Scenarios,” May 2013</a:t>
            </a:r>
          </a:p>
          <a:p>
            <a:pPr lvl="1">
              <a:buFont typeface="Arial" panose="020B0604020202020204" pitchFamily="34" charset="0"/>
              <a:buChar char="•"/>
            </a:pPr>
            <a:r>
              <a:rPr lang="en-US" sz="1600" dirty="0"/>
              <a:t>[6] Malik Khan (</a:t>
            </a:r>
            <a:r>
              <a:rPr lang="en-US" sz="1600" dirty="0" err="1"/>
              <a:t>Cohda</a:t>
            </a:r>
            <a:r>
              <a:rPr lang="en-US" sz="1600" dirty="0"/>
              <a:t> Wireless), “</a:t>
            </a:r>
            <a:r>
              <a:rPr lang="en-US" altLang="en-US" sz="1600" dirty="0"/>
              <a:t>IEEE 802.11 Regulatory SC DSRC Coexistence Tiger Team, </a:t>
            </a:r>
            <a:r>
              <a:rPr lang="en-US" altLang="en-US" sz="1400" dirty="0"/>
              <a:t>V2V Radio Channel Models</a:t>
            </a:r>
            <a:r>
              <a:rPr lang="en-US" sz="1600" dirty="0"/>
              <a:t>”, IEEE 802.11-14/0259r0</a:t>
            </a:r>
          </a:p>
          <a:p>
            <a:pPr lvl="1">
              <a:buFont typeface="Arial" panose="020B0604020202020204" pitchFamily="34" charset="0"/>
              <a:buChar char="•"/>
            </a:pPr>
            <a:r>
              <a:rPr lang="en-US" sz="1600" dirty="0"/>
              <a:t>[7] ETSI ITS-G5 ETSI TS 103 257-1 v0.0.6 (2018-10) (draft) </a:t>
            </a:r>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p:txBody>
      </p:sp>
    </p:spTree>
    <p:extLst>
      <p:ext uri="{BB962C8B-B14F-4D97-AF65-F5344CB8AC3E}">
        <p14:creationId xmlns:p14="http://schemas.microsoft.com/office/powerpoint/2010/main" val="25004634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dirty="0"/>
              <a:t>« C</a:t>
            </a:r>
            <a:r>
              <a:rPr lang="en-US" dirty="0" err="1"/>
              <a:t>lassical</a:t>
            </a:r>
            <a:r>
              <a:rPr lang="fr-FR" dirty="0"/>
              <a:t> »</a:t>
            </a:r>
            <a:r>
              <a:rPr lang="en-US" dirty="0"/>
              <a:t> TDL models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p:cNvSpPr>
            <a:spLocks noGrp="1"/>
          </p:cNvSpPr>
          <p:nvPr>
            <p:ph type="ftr" idx="14"/>
          </p:nvPr>
        </p:nvSpPr>
        <p:spPr/>
        <p:txBody>
          <a:bodyPr/>
          <a:lstStyle/>
          <a:p>
            <a:r>
              <a:rPr lang="en-GB" dirty="0" err="1"/>
              <a:t>Cohda</a:t>
            </a:r>
            <a:r>
              <a:rPr lang="en-GB" dirty="0"/>
              <a:t> Wireless, NXP</a:t>
            </a:r>
          </a:p>
        </p:txBody>
      </p:sp>
      <p:sp>
        <p:nvSpPr>
          <p:cNvPr id="4" name="Date Placeholder 3"/>
          <p:cNvSpPr>
            <a:spLocks noGrp="1"/>
          </p:cNvSpPr>
          <p:nvPr>
            <p:ph type="dt" idx="15"/>
          </p:nvPr>
        </p:nvSpPr>
        <p:spPr/>
        <p:txBody>
          <a:bodyPr/>
          <a:lstStyle/>
          <a:p>
            <a:r>
              <a:rPr lang="en-US" dirty="0"/>
              <a:t>March 2019</a:t>
            </a:r>
            <a:endParaRPr lang="en-GB" dirty="0"/>
          </a:p>
        </p:txBody>
      </p:sp>
      <p:sp>
        <p:nvSpPr>
          <p:cNvPr id="7" name="Rectangle 2">
            <a:extLst>
              <a:ext uri="{FF2B5EF4-FFF2-40B4-BE49-F238E27FC236}">
                <a16:creationId xmlns:a16="http://schemas.microsoft.com/office/drawing/2014/main" id="{C2118E98-31A5-45FA-972B-68BA30E731EF}"/>
              </a:ext>
            </a:extLst>
          </p:cNvPr>
          <p:cNvSpPr>
            <a:spLocks noGrp="1" noChangeArrowheads="1"/>
          </p:cNvSpPr>
          <p:nvPr>
            <p:ph idx="1"/>
          </p:nvPr>
        </p:nvSpPr>
        <p:spPr>
          <a:xfrm>
            <a:off x="914401" y="1830390"/>
            <a:ext cx="10361084" cy="4113213"/>
          </a:xfrm>
          <a:ln/>
        </p:spPr>
        <p:txBody>
          <a:bodyPr/>
          <a:lstStyle/>
          <a:p>
            <a:pPr marL="0" fontAlgn="t">
              <a:lnSpc>
                <a:spcPct val="115000"/>
              </a:lnSpc>
              <a:spcBef>
                <a:spcPts val="0"/>
              </a:spcBef>
              <a:spcAft>
                <a:spcPts val="0"/>
              </a:spcAft>
              <a:buFont typeface="Arial" panose="020B0604020202020204" pitchFamily="34" charset="0"/>
              <a:buChar char="•"/>
            </a:pPr>
            <a:r>
              <a:rPr lang="en-AU" b="0" kern="1200" dirty="0">
                <a:solidFill>
                  <a:schemeClr val="tx1"/>
                </a:solidFill>
                <a:latin typeface="+mj-lt"/>
              </a:rPr>
              <a:t>Rural LOS</a:t>
            </a:r>
            <a:endParaRPr lang="en-US" b="0" dirty="0">
              <a:solidFill>
                <a:schemeClr val="tx1"/>
              </a:solidFill>
              <a:latin typeface="+mj-lt"/>
            </a:endParaRPr>
          </a:p>
          <a:p>
            <a:pPr marL="0" fontAlgn="t">
              <a:lnSpc>
                <a:spcPct val="115000"/>
              </a:lnSpc>
              <a:spcBef>
                <a:spcPts val="0"/>
              </a:spcBef>
              <a:spcAft>
                <a:spcPts val="0"/>
              </a:spcAft>
              <a:buFont typeface="Arial" panose="020B0604020202020204" pitchFamily="34" charset="0"/>
              <a:buChar char="•"/>
            </a:pPr>
            <a:r>
              <a:rPr lang="en-AU" b="0" kern="1200" dirty="0">
                <a:solidFill>
                  <a:schemeClr val="tx1"/>
                </a:solidFill>
                <a:latin typeface="+mj-lt"/>
              </a:rPr>
              <a:t>Urban Approaching LOS</a:t>
            </a:r>
            <a:endParaRPr lang="en-US" b="0" dirty="0">
              <a:solidFill>
                <a:schemeClr val="tx1"/>
              </a:solidFill>
              <a:latin typeface="+mj-lt"/>
            </a:endParaRPr>
          </a:p>
          <a:p>
            <a:pPr marL="0" fontAlgn="t">
              <a:lnSpc>
                <a:spcPct val="115000"/>
              </a:lnSpc>
              <a:spcBef>
                <a:spcPts val="0"/>
              </a:spcBef>
              <a:spcAft>
                <a:spcPts val="0"/>
              </a:spcAft>
              <a:buFont typeface="Arial" panose="020B0604020202020204" pitchFamily="34" charset="0"/>
              <a:buChar char="•"/>
            </a:pPr>
            <a:r>
              <a:rPr lang="en-AU" b="0" kern="1200" dirty="0">
                <a:solidFill>
                  <a:schemeClr val="tx1"/>
                </a:solidFill>
              </a:rPr>
              <a:t>Urban </a:t>
            </a:r>
            <a:r>
              <a:rPr lang="en-AU" b="0" kern="1200" dirty="0">
                <a:solidFill>
                  <a:schemeClr val="tx1"/>
                </a:solidFill>
                <a:latin typeface="+mj-lt"/>
              </a:rPr>
              <a:t>Crossing NLOS</a:t>
            </a:r>
            <a:endParaRPr lang="en-US" b="0" dirty="0">
              <a:solidFill>
                <a:schemeClr val="tx1"/>
              </a:solidFill>
              <a:latin typeface="+mj-lt"/>
            </a:endParaRPr>
          </a:p>
          <a:p>
            <a:pPr marL="0" fontAlgn="t">
              <a:lnSpc>
                <a:spcPct val="115000"/>
              </a:lnSpc>
              <a:spcBef>
                <a:spcPts val="0"/>
              </a:spcBef>
              <a:spcAft>
                <a:spcPts val="0"/>
              </a:spcAft>
              <a:buFont typeface="Arial" panose="020B0604020202020204" pitchFamily="34" charset="0"/>
              <a:buChar char="•"/>
            </a:pPr>
            <a:r>
              <a:rPr lang="en-AU" b="0" kern="1200" dirty="0">
                <a:solidFill>
                  <a:schemeClr val="tx1"/>
                </a:solidFill>
                <a:latin typeface="+mj-lt"/>
              </a:rPr>
              <a:t>Highway LOS</a:t>
            </a:r>
            <a:endParaRPr lang="en-US" b="0" dirty="0">
              <a:solidFill>
                <a:schemeClr val="tx1"/>
              </a:solidFill>
              <a:latin typeface="+mj-lt"/>
            </a:endParaRPr>
          </a:p>
          <a:p>
            <a:pPr marL="0" fontAlgn="t">
              <a:lnSpc>
                <a:spcPct val="115000"/>
              </a:lnSpc>
              <a:spcBef>
                <a:spcPts val="0"/>
              </a:spcBef>
              <a:spcAft>
                <a:spcPts val="0"/>
              </a:spcAft>
              <a:buFont typeface="Arial" panose="020B0604020202020204" pitchFamily="34" charset="0"/>
              <a:buChar char="•"/>
            </a:pPr>
            <a:r>
              <a:rPr lang="en-AU" b="0" kern="1200" dirty="0">
                <a:solidFill>
                  <a:schemeClr val="tx1"/>
                </a:solidFill>
                <a:latin typeface="+mj-lt"/>
              </a:rPr>
              <a:t>Highway NLOS</a:t>
            </a:r>
            <a:endParaRPr lang="en-US" b="0" dirty="0">
              <a:solidFill>
                <a:schemeClr val="tx1"/>
              </a:solidFill>
              <a:latin typeface="+mj-lt"/>
            </a:endParaRPr>
          </a:p>
          <a:p>
            <a:pPr lvl="0">
              <a:buFont typeface="Arial" panose="020B0604020202020204" pitchFamily="34" charset="0"/>
              <a:buChar char="•"/>
            </a:pPr>
            <a:endParaRPr lang="en-US" b="0" dirty="0">
              <a:solidFill>
                <a:schemeClr val="tx1"/>
              </a:solidFill>
              <a:latin typeface="+mj-lt"/>
            </a:endParaRPr>
          </a:p>
          <a:p>
            <a:pPr lvl="1">
              <a:buFont typeface="Arial" panose="020B0604020202020204" pitchFamily="34" charset="0"/>
              <a:buChar char="•"/>
            </a:pPr>
            <a:endParaRPr lang="en-US" sz="2400" dirty="0">
              <a:solidFill>
                <a:schemeClr val="tx1"/>
              </a:solidFill>
              <a:latin typeface="+mj-lt"/>
            </a:endParaRPr>
          </a:p>
        </p:txBody>
      </p:sp>
    </p:spTree>
    <p:extLst>
      <p:ext uri="{BB962C8B-B14F-4D97-AF65-F5344CB8AC3E}">
        <p14:creationId xmlns:p14="http://schemas.microsoft.com/office/powerpoint/2010/main" val="331351077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AU" altLang="en-US" dirty="0"/>
              <a:t>Scenario Descriptions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5" name="Footer Placeholder 4"/>
          <p:cNvSpPr>
            <a:spLocks noGrp="1"/>
          </p:cNvSpPr>
          <p:nvPr>
            <p:ph type="ftr" idx="14"/>
          </p:nvPr>
        </p:nvSpPr>
        <p:spPr/>
        <p:txBody>
          <a:bodyPr/>
          <a:lstStyle/>
          <a:p>
            <a:r>
              <a:rPr lang="en-GB" dirty="0" err="1"/>
              <a:t>Cohda</a:t>
            </a:r>
            <a:r>
              <a:rPr lang="en-GB" dirty="0"/>
              <a:t> Wireless, NXP</a:t>
            </a:r>
          </a:p>
        </p:txBody>
      </p:sp>
      <p:sp>
        <p:nvSpPr>
          <p:cNvPr id="4" name="Date Placeholder 3"/>
          <p:cNvSpPr>
            <a:spLocks noGrp="1"/>
          </p:cNvSpPr>
          <p:nvPr>
            <p:ph type="dt" idx="15"/>
          </p:nvPr>
        </p:nvSpPr>
        <p:spPr/>
        <p:txBody>
          <a:bodyPr/>
          <a:lstStyle/>
          <a:p>
            <a:r>
              <a:rPr lang="en-US" dirty="0"/>
              <a:t>March 2019</a:t>
            </a:r>
            <a:endParaRPr lang="en-GB" dirty="0"/>
          </a:p>
        </p:txBody>
      </p:sp>
      <p:pic>
        <p:nvPicPr>
          <p:cNvPr id="7" name="table">
            <a:extLst>
              <a:ext uri="{FF2B5EF4-FFF2-40B4-BE49-F238E27FC236}">
                <a16:creationId xmlns:a16="http://schemas.microsoft.com/office/drawing/2014/main" id="{2A661B94-61C2-4EA9-8BCF-63FD97500039}"/>
              </a:ext>
            </a:extLst>
          </p:cNvPr>
          <p:cNvPicPr>
            <a:picLocks noChangeAspect="1"/>
          </p:cNvPicPr>
          <p:nvPr/>
        </p:nvPicPr>
        <p:blipFill>
          <a:blip r:embed="rId3"/>
          <a:stretch>
            <a:fillRect/>
          </a:stretch>
        </p:blipFill>
        <p:spPr>
          <a:xfrm>
            <a:off x="1600728" y="1612107"/>
            <a:ext cx="4643437" cy="3983037"/>
          </a:xfrm>
          <a:prstGeom prst="rect">
            <a:avLst/>
          </a:prstGeom>
        </p:spPr>
      </p:pic>
      <p:pic>
        <p:nvPicPr>
          <p:cNvPr id="8" name="Picture 7" descr="E:\Repositories\mk2\trunk\technical\RF_Bench\Documents\Reference\Pictures\images\UrbanApproachingLOS.png">
            <a:extLst>
              <a:ext uri="{FF2B5EF4-FFF2-40B4-BE49-F238E27FC236}">
                <a16:creationId xmlns:a16="http://schemas.microsoft.com/office/drawing/2014/main" id="{0F886281-5966-43D9-BBAE-5D84987927E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17240" y="3748882"/>
            <a:ext cx="2976563" cy="178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E:\Repositories\mk2\trunk\technical\RF_Bench\Documents\Reference\Pictures\images\RuralLOS.png">
            <a:extLst>
              <a:ext uri="{FF2B5EF4-FFF2-40B4-BE49-F238E27FC236}">
                <a16:creationId xmlns:a16="http://schemas.microsoft.com/office/drawing/2014/main" id="{8015F2D8-AC95-4E6B-BCC3-8A6DEC17432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60065" y="2043907"/>
            <a:ext cx="3317875"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73414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AU" altLang="en-US" dirty="0"/>
              <a:t>Scenario Descriptions (2)</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5" name="Footer Placeholder 4"/>
          <p:cNvSpPr>
            <a:spLocks noGrp="1"/>
          </p:cNvSpPr>
          <p:nvPr>
            <p:ph type="ftr" idx="14"/>
          </p:nvPr>
        </p:nvSpPr>
        <p:spPr/>
        <p:txBody>
          <a:bodyPr/>
          <a:lstStyle/>
          <a:p>
            <a:r>
              <a:rPr lang="en-GB" dirty="0" err="1"/>
              <a:t>Cohda</a:t>
            </a:r>
            <a:r>
              <a:rPr lang="en-GB" dirty="0"/>
              <a:t> Wireless, NXP</a:t>
            </a:r>
          </a:p>
        </p:txBody>
      </p:sp>
      <p:sp>
        <p:nvSpPr>
          <p:cNvPr id="4" name="Date Placeholder 3"/>
          <p:cNvSpPr>
            <a:spLocks noGrp="1"/>
          </p:cNvSpPr>
          <p:nvPr>
            <p:ph type="dt" idx="15"/>
          </p:nvPr>
        </p:nvSpPr>
        <p:spPr/>
        <p:txBody>
          <a:bodyPr/>
          <a:lstStyle/>
          <a:p>
            <a:r>
              <a:rPr lang="en-US" dirty="0"/>
              <a:t>March 2019</a:t>
            </a:r>
            <a:endParaRPr lang="en-GB" dirty="0"/>
          </a:p>
        </p:txBody>
      </p:sp>
      <p:pic>
        <p:nvPicPr>
          <p:cNvPr id="7" name="table">
            <a:extLst>
              <a:ext uri="{FF2B5EF4-FFF2-40B4-BE49-F238E27FC236}">
                <a16:creationId xmlns:a16="http://schemas.microsoft.com/office/drawing/2014/main" id="{0DC3BB4A-5F4B-47A8-A574-25450CFE6438}"/>
              </a:ext>
            </a:extLst>
          </p:cNvPr>
          <p:cNvPicPr>
            <a:picLocks noChangeAspect="1"/>
          </p:cNvPicPr>
          <p:nvPr/>
        </p:nvPicPr>
        <p:blipFill rotWithShape="1">
          <a:blip r:embed="rId3"/>
          <a:srcRect b="76420"/>
          <a:stretch/>
        </p:blipFill>
        <p:spPr>
          <a:xfrm>
            <a:off x="929217" y="1603872"/>
            <a:ext cx="4787900" cy="1212850"/>
          </a:xfrm>
          <a:prstGeom prst="rect">
            <a:avLst/>
          </a:prstGeom>
        </p:spPr>
      </p:pic>
      <p:pic>
        <p:nvPicPr>
          <p:cNvPr id="8" name="table">
            <a:extLst>
              <a:ext uri="{FF2B5EF4-FFF2-40B4-BE49-F238E27FC236}">
                <a16:creationId xmlns:a16="http://schemas.microsoft.com/office/drawing/2014/main" id="{8D55423E-0625-4E76-AEB6-E0EBF1EB14AB}"/>
              </a:ext>
            </a:extLst>
          </p:cNvPr>
          <p:cNvPicPr>
            <a:picLocks noChangeAspect="1"/>
          </p:cNvPicPr>
          <p:nvPr/>
        </p:nvPicPr>
        <p:blipFill rotWithShape="1">
          <a:blip r:embed="rId3"/>
          <a:srcRect t="69630" b="8779"/>
          <a:stretch/>
        </p:blipFill>
        <p:spPr>
          <a:xfrm>
            <a:off x="914401" y="5181600"/>
            <a:ext cx="4787900" cy="1110547"/>
          </a:xfrm>
          <a:prstGeom prst="rect">
            <a:avLst/>
          </a:prstGeom>
        </p:spPr>
      </p:pic>
      <p:pic>
        <p:nvPicPr>
          <p:cNvPr id="9" name="table">
            <a:extLst>
              <a:ext uri="{FF2B5EF4-FFF2-40B4-BE49-F238E27FC236}">
                <a16:creationId xmlns:a16="http://schemas.microsoft.com/office/drawing/2014/main" id="{1186387B-ED63-4526-BFB9-4FA575AE79FD}"/>
              </a:ext>
            </a:extLst>
          </p:cNvPr>
          <p:cNvPicPr>
            <a:picLocks noChangeAspect="1"/>
          </p:cNvPicPr>
          <p:nvPr/>
        </p:nvPicPr>
        <p:blipFill rotWithShape="1">
          <a:blip r:embed="rId3"/>
          <a:srcRect t="34074" b="42222"/>
          <a:stretch/>
        </p:blipFill>
        <p:spPr>
          <a:xfrm>
            <a:off x="914401" y="3382314"/>
            <a:ext cx="4787900" cy="1219200"/>
          </a:xfrm>
          <a:prstGeom prst="rect">
            <a:avLst/>
          </a:prstGeom>
        </p:spPr>
      </p:pic>
      <p:pic>
        <p:nvPicPr>
          <p:cNvPr id="10" name="Picture 9" descr="E:\Repositories\mk2\trunk\technical\RF_Bench\Documents\Reference\Pictures\images\HighwayLOS.png">
            <a:extLst>
              <a:ext uri="{FF2B5EF4-FFF2-40B4-BE49-F238E27FC236}">
                <a16:creationId xmlns:a16="http://schemas.microsoft.com/office/drawing/2014/main" id="{34E07047-FD29-4973-8315-D6654DB6598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55637" y="3539477"/>
            <a:ext cx="3317875"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descr="E:\Repositories\mk2\trunk\technical\RF_Bench\Documents\Reference\Pictures\images\HighwayNLOS.png">
            <a:extLst>
              <a:ext uri="{FF2B5EF4-FFF2-40B4-BE49-F238E27FC236}">
                <a16:creationId xmlns:a16="http://schemas.microsoft.com/office/drawing/2014/main" id="{75F06C25-A475-47DA-A89C-A56B08B7547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57225" y="5266728"/>
            <a:ext cx="3316287"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E:\Repositories\mk2\trunk\technical\RF_Bench\Documents\Reference\Pictures\images\UrbanCrossingNLOS.png">
            <a:extLst>
              <a:ext uri="{FF2B5EF4-FFF2-40B4-BE49-F238E27FC236}">
                <a16:creationId xmlns:a16="http://schemas.microsoft.com/office/drawing/2014/main" id="{F4DFE304-8B2E-46EC-822D-C783CD6B857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57225" y="1270000"/>
            <a:ext cx="2976562" cy="178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97632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dirty="0"/>
              <a:t>« C</a:t>
            </a:r>
            <a:r>
              <a:rPr lang="en-US" dirty="0" err="1"/>
              <a:t>lassical</a:t>
            </a:r>
            <a:r>
              <a:rPr lang="fr-FR" dirty="0"/>
              <a:t> »</a:t>
            </a:r>
            <a:r>
              <a:rPr lang="en-US" dirty="0"/>
              <a:t> TDL models: parameters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5" name="Footer Placeholder 4"/>
          <p:cNvSpPr>
            <a:spLocks noGrp="1"/>
          </p:cNvSpPr>
          <p:nvPr>
            <p:ph type="ftr" idx="14"/>
          </p:nvPr>
        </p:nvSpPr>
        <p:spPr/>
        <p:txBody>
          <a:bodyPr/>
          <a:lstStyle/>
          <a:p>
            <a:r>
              <a:rPr lang="en-GB" dirty="0" err="1"/>
              <a:t>Cohda</a:t>
            </a:r>
            <a:r>
              <a:rPr lang="en-GB" dirty="0"/>
              <a:t> Wireless, NXP</a:t>
            </a:r>
          </a:p>
        </p:txBody>
      </p:sp>
      <p:sp>
        <p:nvSpPr>
          <p:cNvPr id="4" name="Date Placeholder 3"/>
          <p:cNvSpPr>
            <a:spLocks noGrp="1"/>
          </p:cNvSpPr>
          <p:nvPr>
            <p:ph type="dt" idx="15"/>
          </p:nvPr>
        </p:nvSpPr>
        <p:spPr/>
        <p:txBody>
          <a:bodyPr/>
          <a:lstStyle/>
          <a:p>
            <a:r>
              <a:rPr lang="en-US" dirty="0"/>
              <a:t>March 2019</a:t>
            </a:r>
            <a:endParaRPr lang="en-GB" dirty="0"/>
          </a:p>
        </p:txBody>
      </p:sp>
      <p:graphicFrame>
        <p:nvGraphicFramePr>
          <p:cNvPr id="7" name="Table 6">
            <a:extLst>
              <a:ext uri="{FF2B5EF4-FFF2-40B4-BE49-F238E27FC236}">
                <a16:creationId xmlns:a16="http://schemas.microsoft.com/office/drawing/2014/main" id="{2C8D3FE5-5A74-400B-9E62-59581B4D82C4}"/>
              </a:ext>
            </a:extLst>
          </p:cNvPr>
          <p:cNvGraphicFramePr>
            <a:graphicFrameLocks noGrp="1"/>
          </p:cNvGraphicFramePr>
          <p:nvPr>
            <p:extLst>
              <p:ext uri="{D42A27DB-BD31-4B8C-83A1-F6EECF244321}">
                <p14:modId xmlns:p14="http://schemas.microsoft.com/office/powerpoint/2010/main" val="2940648541"/>
              </p:ext>
            </p:extLst>
          </p:nvPr>
        </p:nvGraphicFramePr>
        <p:xfrm>
          <a:off x="2397098" y="1676400"/>
          <a:ext cx="7497288" cy="4127024"/>
        </p:xfrm>
        <a:graphic>
          <a:graphicData uri="http://schemas.openxmlformats.org/drawingml/2006/table">
            <a:tbl>
              <a:tblPr firstRow="1" firstCol="1" bandRow="1"/>
              <a:tblGrid>
                <a:gridCol w="1679260">
                  <a:extLst>
                    <a:ext uri="{9D8B030D-6E8A-4147-A177-3AD203B41FA5}">
                      <a16:colId xmlns:a16="http://schemas.microsoft.com/office/drawing/2014/main" val="4230164044"/>
                    </a:ext>
                  </a:extLst>
                </a:gridCol>
                <a:gridCol w="1161734">
                  <a:extLst>
                    <a:ext uri="{9D8B030D-6E8A-4147-A177-3AD203B41FA5}">
                      <a16:colId xmlns:a16="http://schemas.microsoft.com/office/drawing/2014/main" val="3453737970"/>
                    </a:ext>
                  </a:extLst>
                </a:gridCol>
                <a:gridCol w="1161734">
                  <a:extLst>
                    <a:ext uri="{9D8B030D-6E8A-4147-A177-3AD203B41FA5}">
                      <a16:colId xmlns:a16="http://schemas.microsoft.com/office/drawing/2014/main" val="2943553275"/>
                    </a:ext>
                  </a:extLst>
                </a:gridCol>
                <a:gridCol w="1166053">
                  <a:extLst>
                    <a:ext uri="{9D8B030D-6E8A-4147-A177-3AD203B41FA5}">
                      <a16:colId xmlns:a16="http://schemas.microsoft.com/office/drawing/2014/main" val="601832036"/>
                    </a:ext>
                  </a:extLst>
                </a:gridCol>
                <a:gridCol w="1166053">
                  <a:extLst>
                    <a:ext uri="{9D8B030D-6E8A-4147-A177-3AD203B41FA5}">
                      <a16:colId xmlns:a16="http://schemas.microsoft.com/office/drawing/2014/main" val="3190853669"/>
                    </a:ext>
                  </a:extLst>
                </a:gridCol>
                <a:gridCol w="1162454">
                  <a:extLst>
                    <a:ext uri="{9D8B030D-6E8A-4147-A177-3AD203B41FA5}">
                      <a16:colId xmlns:a16="http://schemas.microsoft.com/office/drawing/2014/main" val="1420837166"/>
                    </a:ext>
                  </a:extLst>
                </a:gridCol>
              </a:tblGrid>
              <a:tr h="197630">
                <a:tc gridSpan="2">
                  <a:txBody>
                    <a:bodyPr/>
                    <a:lstStyle/>
                    <a:p>
                      <a:pPr marL="0" marR="0" hangingPunct="0">
                        <a:spcBef>
                          <a:spcPts val="0"/>
                        </a:spcBef>
                        <a:spcAft>
                          <a:spcPts val="0"/>
                        </a:spcAft>
                      </a:pPr>
                      <a:r>
                        <a:rPr lang="en-GB" sz="1200">
                          <a:effectLst/>
                          <a:latin typeface="Arial" panose="020B0604020202020204" pitchFamily="34"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hMerge="1">
                  <a:txBody>
                    <a:bodyPr/>
                    <a:lstStyle/>
                    <a:p>
                      <a:endParaRPr lang="en-US"/>
                    </a:p>
                  </a:txBody>
                  <a:tcPr/>
                </a:tc>
                <a:tc>
                  <a:txBody>
                    <a:bodyPr/>
                    <a:lstStyle/>
                    <a:p>
                      <a:pPr marL="0" marR="0" algn="ctr" hangingPunct="0">
                        <a:spcBef>
                          <a:spcPts val="0"/>
                        </a:spcBef>
                        <a:spcAft>
                          <a:spcPts val="0"/>
                        </a:spcAft>
                      </a:pPr>
                      <a:r>
                        <a:rPr lang="en-GB" sz="1200" b="1">
                          <a:effectLst/>
                          <a:latin typeface="Arial" panose="020B0604020202020204" pitchFamily="34" charset="0"/>
                          <a:ea typeface="Times New Roman" panose="02020603050405020304" pitchFamily="18" charset="0"/>
                        </a:rPr>
                        <a:t>Power [dB]</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b="1">
                          <a:effectLst/>
                          <a:latin typeface="Arial" panose="020B0604020202020204" pitchFamily="34" charset="0"/>
                          <a:ea typeface="Times New Roman" panose="02020603050405020304" pitchFamily="18" charset="0"/>
                        </a:rPr>
                        <a:t>Delay [ns]</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b="1">
                          <a:effectLst/>
                          <a:latin typeface="Arial" panose="020B0604020202020204" pitchFamily="34" charset="0"/>
                          <a:ea typeface="Times New Roman" panose="02020603050405020304" pitchFamily="18" charset="0"/>
                        </a:rPr>
                        <a:t>Doppler [Hz]</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b="1">
                          <a:effectLst/>
                          <a:latin typeface="Arial" panose="020B0604020202020204" pitchFamily="34" charset="0"/>
                          <a:ea typeface="Times New Roman" panose="02020603050405020304" pitchFamily="18" charset="0"/>
                        </a:rPr>
                        <a:t>Profile</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355943"/>
                  </a:ext>
                </a:extLst>
              </a:tr>
              <a:tr h="208110">
                <a:tc rowSpan="4">
                  <a:txBody>
                    <a:bodyPr/>
                    <a:lstStyle/>
                    <a:p>
                      <a:pPr marL="0" marR="0" hangingPunct="0">
                        <a:spcBef>
                          <a:spcPts val="0"/>
                        </a:spcBef>
                        <a:spcAft>
                          <a:spcPts val="0"/>
                        </a:spcAft>
                      </a:pPr>
                      <a:r>
                        <a:rPr lang="en-GB" sz="1200" b="1" dirty="0">
                          <a:effectLst/>
                          <a:latin typeface="Arial" panose="020B0604020202020204" pitchFamily="34" charset="0"/>
                          <a:ea typeface="Times New Roman" panose="02020603050405020304" pitchFamily="18" charset="0"/>
                        </a:rPr>
                        <a:t>Urban approaching LOS</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GB" sz="1200" b="1">
                          <a:effectLst/>
                          <a:latin typeface="Arial" panose="020B0604020202020204" pitchFamily="34" charset="0"/>
                          <a:ea typeface="Times New Roman" panose="02020603050405020304" pitchFamily="18" charset="0"/>
                        </a:rPr>
                        <a:t>Tap 1</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0</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0</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0</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Static</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9569993"/>
                  </a:ext>
                </a:extLst>
              </a:tr>
              <a:tr h="210356">
                <a:tc vMerge="1">
                  <a:txBody>
                    <a:bodyPr/>
                    <a:lstStyle/>
                    <a:p>
                      <a:endParaRPr lang="en-US"/>
                    </a:p>
                  </a:txBody>
                  <a:tcPr/>
                </a:tc>
                <a:tc>
                  <a:txBody>
                    <a:bodyPr/>
                    <a:lstStyle/>
                    <a:p>
                      <a:pPr marL="0" marR="0" hangingPunct="0">
                        <a:spcBef>
                          <a:spcPts val="0"/>
                        </a:spcBef>
                        <a:spcAft>
                          <a:spcPts val="0"/>
                        </a:spcAft>
                      </a:pPr>
                      <a:r>
                        <a:rPr lang="en-GB" sz="1200" b="1">
                          <a:effectLst/>
                          <a:latin typeface="Arial" panose="020B0604020202020204" pitchFamily="34" charset="0"/>
                          <a:ea typeface="Times New Roman" panose="02020603050405020304" pitchFamily="18" charset="0"/>
                        </a:rPr>
                        <a:t>Tap 2</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-8</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117</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236</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HalfBT</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134948"/>
                  </a:ext>
                </a:extLst>
              </a:tr>
              <a:tr h="203619">
                <a:tc vMerge="1">
                  <a:txBody>
                    <a:bodyPr/>
                    <a:lstStyle/>
                    <a:p>
                      <a:endParaRPr lang="en-US"/>
                    </a:p>
                  </a:txBody>
                  <a:tcPr/>
                </a:tc>
                <a:tc>
                  <a:txBody>
                    <a:bodyPr/>
                    <a:lstStyle/>
                    <a:p>
                      <a:pPr marL="0" marR="0" hangingPunct="0">
                        <a:spcBef>
                          <a:spcPts val="0"/>
                        </a:spcBef>
                        <a:spcAft>
                          <a:spcPts val="0"/>
                        </a:spcAft>
                      </a:pPr>
                      <a:r>
                        <a:rPr lang="en-GB" sz="1200" b="1">
                          <a:effectLst/>
                          <a:latin typeface="Arial" panose="020B0604020202020204" pitchFamily="34" charset="0"/>
                          <a:ea typeface="Times New Roman" panose="02020603050405020304" pitchFamily="18" charset="0"/>
                        </a:rPr>
                        <a:t>Tap 3</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-10</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183</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-157</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dirty="0" err="1">
                          <a:effectLst/>
                          <a:latin typeface="Arial" panose="020B0604020202020204" pitchFamily="34" charset="0"/>
                          <a:ea typeface="Times New Roman" panose="02020603050405020304" pitchFamily="18" charset="0"/>
                        </a:rPr>
                        <a:t>HalfBT</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7922680"/>
                  </a:ext>
                </a:extLst>
              </a:tr>
              <a:tr h="205865">
                <a:tc vMerge="1">
                  <a:txBody>
                    <a:bodyPr/>
                    <a:lstStyle/>
                    <a:p>
                      <a:endParaRPr lang="en-US"/>
                    </a:p>
                  </a:txBody>
                  <a:tcPr/>
                </a:tc>
                <a:tc>
                  <a:txBody>
                    <a:bodyPr/>
                    <a:lstStyle/>
                    <a:p>
                      <a:pPr marL="0" marR="0" hangingPunct="0">
                        <a:spcBef>
                          <a:spcPts val="0"/>
                        </a:spcBef>
                        <a:spcAft>
                          <a:spcPts val="0"/>
                        </a:spcAft>
                      </a:pPr>
                      <a:r>
                        <a:rPr lang="en-GB" sz="1200" b="1">
                          <a:effectLst/>
                          <a:latin typeface="Arial" panose="020B0604020202020204" pitchFamily="34" charset="0"/>
                          <a:ea typeface="Times New Roman" panose="02020603050405020304" pitchFamily="18" charset="0"/>
                        </a:rPr>
                        <a:t>Tap 4</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-15</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333</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492</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dirty="0" err="1">
                          <a:effectLst/>
                          <a:latin typeface="Arial" panose="020B0604020202020204" pitchFamily="34" charset="0"/>
                          <a:ea typeface="Times New Roman" panose="02020603050405020304" pitchFamily="18" charset="0"/>
                        </a:rPr>
                        <a:t>HalfBT</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1678852"/>
                  </a:ext>
                </a:extLst>
              </a:tr>
              <a:tr h="208110">
                <a:tc rowSpan="4">
                  <a:txBody>
                    <a:bodyPr/>
                    <a:lstStyle/>
                    <a:p>
                      <a:pPr marL="0" marR="0" hangingPunct="0">
                        <a:spcBef>
                          <a:spcPts val="0"/>
                        </a:spcBef>
                        <a:spcAft>
                          <a:spcPts val="0"/>
                        </a:spcAft>
                      </a:pPr>
                      <a:r>
                        <a:rPr lang="en-GB" sz="1200" b="1">
                          <a:effectLst/>
                          <a:latin typeface="Arial" panose="020B0604020202020204" pitchFamily="34" charset="0"/>
                          <a:ea typeface="Times New Roman" panose="02020603050405020304" pitchFamily="18" charset="0"/>
                        </a:rPr>
                        <a:t>Urban crossing NLOS</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GB" sz="1200" b="1">
                          <a:effectLst/>
                          <a:latin typeface="Arial" panose="020B0604020202020204" pitchFamily="34" charset="0"/>
                          <a:ea typeface="Times New Roman" panose="02020603050405020304" pitchFamily="18" charset="0"/>
                        </a:rPr>
                        <a:t>Tap 1</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0</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0</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0</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Static</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885861"/>
                  </a:ext>
                </a:extLst>
              </a:tr>
              <a:tr h="210356">
                <a:tc vMerge="1">
                  <a:txBody>
                    <a:bodyPr/>
                    <a:lstStyle/>
                    <a:p>
                      <a:endParaRPr lang="en-US"/>
                    </a:p>
                  </a:txBody>
                  <a:tcPr/>
                </a:tc>
                <a:tc>
                  <a:txBody>
                    <a:bodyPr/>
                    <a:lstStyle/>
                    <a:p>
                      <a:pPr marL="0" marR="0" hangingPunct="0">
                        <a:spcBef>
                          <a:spcPts val="0"/>
                        </a:spcBef>
                        <a:spcAft>
                          <a:spcPts val="0"/>
                        </a:spcAft>
                      </a:pPr>
                      <a:r>
                        <a:rPr lang="en-GB" sz="1200" b="1">
                          <a:effectLst/>
                          <a:latin typeface="Arial" panose="020B0604020202020204" pitchFamily="34" charset="0"/>
                          <a:ea typeface="Times New Roman" panose="02020603050405020304" pitchFamily="18" charset="0"/>
                        </a:rPr>
                        <a:t>Tap 2</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-3</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267</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295</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HalfBT</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7173655"/>
                  </a:ext>
                </a:extLst>
              </a:tr>
              <a:tr h="203619">
                <a:tc vMerge="1">
                  <a:txBody>
                    <a:bodyPr/>
                    <a:lstStyle/>
                    <a:p>
                      <a:endParaRPr lang="en-US"/>
                    </a:p>
                  </a:txBody>
                  <a:tcPr/>
                </a:tc>
                <a:tc>
                  <a:txBody>
                    <a:bodyPr/>
                    <a:lstStyle/>
                    <a:p>
                      <a:pPr marL="0" marR="0" hangingPunct="0">
                        <a:spcBef>
                          <a:spcPts val="0"/>
                        </a:spcBef>
                        <a:spcAft>
                          <a:spcPts val="0"/>
                        </a:spcAft>
                      </a:pPr>
                      <a:r>
                        <a:rPr lang="en-GB" sz="1200" b="1">
                          <a:effectLst/>
                          <a:latin typeface="Arial" panose="020B0604020202020204" pitchFamily="34" charset="0"/>
                          <a:ea typeface="Times New Roman" panose="02020603050405020304" pitchFamily="18" charset="0"/>
                        </a:rPr>
                        <a:t>Tap 3</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-4</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400</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-98</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HalfBT</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9551723"/>
                  </a:ext>
                </a:extLst>
              </a:tr>
              <a:tr h="205865">
                <a:tc vMerge="1">
                  <a:txBody>
                    <a:bodyPr/>
                    <a:lstStyle/>
                    <a:p>
                      <a:endParaRPr lang="en-US"/>
                    </a:p>
                  </a:txBody>
                  <a:tcPr/>
                </a:tc>
                <a:tc>
                  <a:txBody>
                    <a:bodyPr/>
                    <a:lstStyle/>
                    <a:p>
                      <a:pPr marL="0" marR="0" hangingPunct="0">
                        <a:spcBef>
                          <a:spcPts val="0"/>
                        </a:spcBef>
                        <a:spcAft>
                          <a:spcPts val="0"/>
                        </a:spcAft>
                      </a:pPr>
                      <a:r>
                        <a:rPr lang="en-GB" sz="1200" b="1">
                          <a:effectLst/>
                          <a:latin typeface="Arial" panose="020B0604020202020204" pitchFamily="34" charset="0"/>
                          <a:ea typeface="Times New Roman" panose="02020603050405020304" pitchFamily="18" charset="0"/>
                        </a:rPr>
                        <a:t>Tap 4</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-10</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533</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591</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HalfBT</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4101472"/>
                  </a:ext>
                </a:extLst>
              </a:tr>
              <a:tr h="206613">
                <a:tc rowSpan="3">
                  <a:txBody>
                    <a:bodyPr/>
                    <a:lstStyle/>
                    <a:p>
                      <a:pPr marL="0" marR="0" hangingPunct="0">
                        <a:spcBef>
                          <a:spcPts val="0"/>
                        </a:spcBef>
                        <a:spcAft>
                          <a:spcPts val="0"/>
                        </a:spcAft>
                      </a:pPr>
                      <a:r>
                        <a:rPr lang="en-GB" sz="1200" b="1" dirty="0">
                          <a:effectLst/>
                          <a:latin typeface="Arial" panose="020B0604020202020204" pitchFamily="34" charset="0"/>
                          <a:ea typeface="Times New Roman" panose="02020603050405020304" pitchFamily="18" charset="0"/>
                        </a:rPr>
                        <a:t>Rural LOS</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GB" sz="1200" b="1">
                          <a:effectLst/>
                          <a:latin typeface="Arial" panose="020B0604020202020204" pitchFamily="34" charset="0"/>
                          <a:ea typeface="Times New Roman" panose="02020603050405020304" pitchFamily="18" charset="0"/>
                        </a:rPr>
                        <a:t>Tap 1</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0</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0</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0</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Static</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4588586"/>
                  </a:ext>
                </a:extLst>
              </a:tr>
              <a:tr h="198379">
                <a:tc vMerge="1">
                  <a:txBody>
                    <a:bodyPr/>
                    <a:lstStyle/>
                    <a:p>
                      <a:endParaRPr lang="en-US"/>
                    </a:p>
                  </a:txBody>
                  <a:tcPr/>
                </a:tc>
                <a:tc>
                  <a:txBody>
                    <a:bodyPr/>
                    <a:lstStyle/>
                    <a:p>
                      <a:pPr marL="0" marR="0" hangingPunct="0">
                        <a:spcBef>
                          <a:spcPts val="0"/>
                        </a:spcBef>
                        <a:spcAft>
                          <a:spcPts val="0"/>
                        </a:spcAft>
                      </a:pPr>
                      <a:r>
                        <a:rPr lang="en-GB" sz="1200" b="1">
                          <a:effectLst/>
                          <a:latin typeface="Arial" panose="020B0604020202020204" pitchFamily="34" charset="0"/>
                          <a:ea typeface="Times New Roman" panose="02020603050405020304" pitchFamily="18" charset="0"/>
                        </a:rPr>
                        <a:t>Tap 2</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-14</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83</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492</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HalfBT</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9490412"/>
                  </a:ext>
                </a:extLst>
              </a:tr>
              <a:tr h="212602">
                <a:tc vMerge="1">
                  <a:txBody>
                    <a:bodyPr/>
                    <a:lstStyle/>
                    <a:p>
                      <a:endParaRPr lang="en-US"/>
                    </a:p>
                  </a:txBody>
                  <a:tcPr/>
                </a:tc>
                <a:tc>
                  <a:txBody>
                    <a:bodyPr/>
                    <a:lstStyle/>
                    <a:p>
                      <a:pPr marL="0" marR="0" hangingPunct="0">
                        <a:spcBef>
                          <a:spcPts val="0"/>
                        </a:spcBef>
                        <a:spcAft>
                          <a:spcPts val="0"/>
                        </a:spcAft>
                      </a:pPr>
                      <a:r>
                        <a:rPr lang="en-GB" sz="1200" b="1">
                          <a:effectLst/>
                          <a:latin typeface="Arial" panose="020B0604020202020204" pitchFamily="34" charset="0"/>
                          <a:ea typeface="Times New Roman" panose="02020603050405020304" pitchFamily="18" charset="0"/>
                        </a:rPr>
                        <a:t>Tap 3</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-17</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183</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-295</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HalfBT</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1453214"/>
                  </a:ext>
                </a:extLst>
              </a:tr>
              <a:tr h="208110">
                <a:tc rowSpan="4">
                  <a:txBody>
                    <a:bodyPr/>
                    <a:lstStyle/>
                    <a:p>
                      <a:pPr marL="0" marR="0" hangingPunct="0">
                        <a:spcBef>
                          <a:spcPts val="0"/>
                        </a:spcBef>
                        <a:spcAft>
                          <a:spcPts val="0"/>
                        </a:spcAft>
                      </a:pPr>
                      <a:r>
                        <a:rPr lang="en-GB" sz="1200" b="1">
                          <a:effectLst/>
                          <a:latin typeface="Arial" panose="020B0604020202020204" pitchFamily="34" charset="0"/>
                          <a:ea typeface="Times New Roman" panose="02020603050405020304" pitchFamily="18" charset="0"/>
                        </a:rPr>
                        <a:t>Highway LOS</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GB" sz="1200" b="1">
                          <a:effectLst/>
                          <a:latin typeface="Arial" panose="020B0604020202020204" pitchFamily="34" charset="0"/>
                          <a:ea typeface="Times New Roman" panose="02020603050405020304" pitchFamily="18" charset="0"/>
                        </a:rPr>
                        <a:t>Tap 1</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0</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0</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0</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Static</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2220968"/>
                  </a:ext>
                </a:extLst>
              </a:tr>
              <a:tr h="210356">
                <a:tc vMerge="1">
                  <a:txBody>
                    <a:bodyPr/>
                    <a:lstStyle/>
                    <a:p>
                      <a:endParaRPr lang="en-US"/>
                    </a:p>
                  </a:txBody>
                  <a:tcPr/>
                </a:tc>
                <a:tc>
                  <a:txBody>
                    <a:bodyPr/>
                    <a:lstStyle/>
                    <a:p>
                      <a:pPr marL="0" marR="0" hangingPunct="0">
                        <a:spcBef>
                          <a:spcPts val="0"/>
                        </a:spcBef>
                        <a:spcAft>
                          <a:spcPts val="0"/>
                        </a:spcAft>
                      </a:pPr>
                      <a:r>
                        <a:rPr lang="en-GB" sz="1200" b="1">
                          <a:effectLst/>
                          <a:latin typeface="Arial" panose="020B0604020202020204" pitchFamily="34" charset="0"/>
                          <a:ea typeface="Times New Roman" panose="02020603050405020304" pitchFamily="18" charset="0"/>
                        </a:rPr>
                        <a:t>Tap 2</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-10</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100</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689</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HalfBT</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8999501"/>
                  </a:ext>
                </a:extLst>
              </a:tr>
              <a:tr h="203619">
                <a:tc vMerge="1">
                  <a:txBody>
                    <a:bodyPr/>
                    <a:lstStyle/>
                    <a:p>
                      <a:endParaRPr lang="en-US"/>
                    </a:p>
                  </a:txBody>
                  <a:tcPr/>
                </a:tc>
                <a:tc>
                  <a:txBody>
                    <a:bodyPr/>
                    <a:lstStyle/>
                    <a:p>
                      <a:pPr marL="0" marR="0" hangingPunct="0">
                        <a:spcBef>
                          <a:spcPts val="0"/>
                        </a:spcBef>
                        <a:spcAft>
                          <a:spcPts val="0"/>
                        </a:spcAft>
                      </a:pPr>
                      <a:r>
                        <a:rPr lang="en-GB" sz="1200" b="1">
                          <a:effectLst/>
                          <a:latin typeface="Arial" panose="020B0604020202020204" pitchFamily="34" charset="0"/>
                          <a:ea typeface="Times New Roman" panose="02020603050405020304" pitchFamily="18" charset="0"/>
                        </a:rPr>
                        <a:t>Tap 3</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-15</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167</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-492</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HalfBT</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1025792"/>
                  </a:ext>
                </a:extLst>
              </a:tr>
              <a:tr h="205865">
                <a:tc vMerge="1">
                  <a:txBody>
                    <a:bodyPr/>
                    <a:lstStyle/>
                    <a:p>
                      <a:endParaRPr lang="en-US"/>
                    </a:p>
                  </a:txBody>
                  <a:tcPr/>
                </a:tc>
                <a:tc>
                  <a:txBody>
                    <a:bodyPr/>
                    <a:lstStyle/>
                    <a:p>
                      <a:pPr marL="0" marR="0" hangingPunct="0">
                        <a:spcBef>
                          <a:spcPts val="0"/>
                        </a:spcBef>
                        <a:spcAft>
                          <a:spcPts val="0"/>
                        </a:spcAft>
                      </a:pPr>
                      <a:r>
                        <a:rPr lang="en-GB" sz="1200" b="1">
                          <a:effectLst/>
                          <a:latin typeface="Arial" panose="020B0604020202020204" pitchFamily="34" charset="0"/>
                          <a:ea typeface="Times New Roman" panose="02020603050405020304" pitchFamily="18" charset="0"/>
                        </a:rPr>
                        <a:t>Tap 4</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-20</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500</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886</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HalfBT</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9780688"/>
                  </a:ext>
                </a:extLst>
              </a:tr>
              <a:tr h="208110">
                <a:tc rowSpan="4">
                  <a:txBody>
                    <a:bodyPr/>
                    <a:lstStyle/>
                    <a:p>
                      <a:pPr marL="0" marR="0" hangingPunct="0">
                        <a:spcBef>
                          <a:spcPts val="0"/>
                        </a:spcBef>
                        <a:spcAft>
                          <a:spcPts val="0"/>
                        </a:spcAft>
                      </a:pPr>
                      <a:r>
                        <a:rPr lang="en-GB" sz="1200" b="1" dirty="0">
                          <a:effectLst/>
                          <a:latin typeface="Arial" panose="020B0604020202020204" pitchFamily="34" charset="0"/>
                          <a:ea typeface="Times New Roman" panose="02020603050405020304" pitchFamily="18" charset="0"/>
                        </a:rPr>
                        <a:t>Highway NLOS</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GB" sz="1200" b="1">
                          <a:effectLst/>
                          <a:latin typeface="Arial" panose="020B0604020202020204" pitchFamily="34" charset="0"/>
                          <a:ea typeface="Times New Roman" panose="02020603050405020304" pitchFamily="18" charset="0"/>
                        </a:rPr>
                        <a:t>Tap 1</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0</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0</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0</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Static</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8990954"/>
                  </a:ext>
                </a:extLst>
              </a:tr>
              <a:tr h="210356">
                <a:tc vMerge="1">
                  <a:txBody>
                    <a:bodyPr/>
                    <a:lstStyle/>
                    <a:p>
                      <a:endParaRPr lang="en-US"/>
                    </a:p>
                  </a:txBody>
                  <a:tcPr/>
                </a:tc>
                <a:tc>
                  <a:txBody>
                    <a:bodyPr/>
                    <a:lstStyle/>
                    <a:p>
                      <a:pPr marL="0" marR="0" hangingPunct="0">
                        <a:spcBef>
                          <a:spcPts val="0"/>
                        </a:spcBef>
                        <a:spcAft>
                          <a:spcPts val="0"/>
                        </a:spcAft>
                      </a:pPr>
                      <a:r>
                        <a:rPr lang="en-GB" sz="1200" b="1">
                          <a:effectLst/>
                          <a:latin typeface="Arial" panose="020B0604020202020204" pitchFamily="34" charset="0"/>
                          <a:ea typeface="Times New Roman" panose="02020603050405020304" pitchFamily="18" charset="0"/>
                        </a:rPr>
                        <a:t>Tap 2</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-2</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200</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689</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HalfBT</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8271895"/>
                  </a:ext>
                </a:extLst>
              </a:tr>
              <a:tr h="203619">
                <a:tc vMerge="1">
                  <a:txBody>
                    <a:bodyPr/>
                    <a:lstStyle/>
                    <a:p>
                      <a:endParaRPr lang="en-US"/>
                    </a:p>
                  </a:txBody>
                  <a:tcPr/>
                </a:tc>
                <a:tc>
                  <a:txBody>
                    <a:bodyPr/>
                    <a:lstStyle/>
                    <a:p>
                      <a:pPr marL="0" marR="0" hangingPunct="0">
                        <a:spcBef>
                          <a:spcPts val="0"/>
                        </a:spcBef>
                        <a:spcAft>
                          <a:spcPts val="0"/>
                        </a:spcAft>
                      </a:pPr>
                      <a:r>
                        <a:rPr lang="en-GB" sz="1200" b="1">
                          <a:effectLst/>
                          <a:latin typeface="Arial" panose="020B0604020202020204" pitchFamily="34" charset="0"/>
                          <a:ea typeface="Times New Roman" panose="02020603050405020304" pitchFamily="18" charset="0"/>
                        </a:rPr>
                        <a:t>Tap 3</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-5</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433</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-492</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HalfBT</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9375195"/>
                  </a:ext>
                </a:extLst>
              </a:tr>
              <a:tr h="205865">
                <a:tc vMerge="1">
                  <a:txBody>
                    <a:bodyPr/>
                    <a:lstStyle/>
                    <a:p>
                      <a:endParaRPr lang="en-US"/>
                    </a:p>
                  </a:txBody>
                  <a:tcPr/>
                </a:tc>
                <a:tc>
                  <a:txBody>
                    <a:bodyPr/>
                    <a:lstStyle/>
                    <a:p>
                      <a:pPr marL="0" marR="0" hangingPunct="0">
                        <a:spcBef>
                          <a:spcPts val="0"/>
                        </a:spcBef>
                        <a:spcAft>
                          <a:spcPts val="0"/>
                        </a:spcAft>
                      </a:pPr>
                      <a:r>
                        <a:rPr lang="en-GB" sz="1200" b="1">
                          <a:effectLst/>
                          <a:latin typeface="Arial" panose="020B0604020202020204" pitchFamily="34" charset="0"/>
                          <a:ea typeface="Times New Roman" panose="02020603050405020304" pitchFamily="18" charset="0"/>
                        </a:rPr>
                        <a:t>Tap 4</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-7</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700</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a:effectLst/>
                          <a:latin typeface="Arial" panose="020B0604020202020204" pitchFamily="34" charset="0"/>
                          <a:ea typeface="Times New Roman" panose="02020603050405020304" pitchFamily="18" charset="0"/>
                        </a:rPr>
                        <a:t>886</a:t>
                      </a:r>
                      <a:endParaRPr lang="en-US"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1200" dirty="0" err="1">
                          <a:effectLst/>
                          <a:latin typeface="Arial" panose="020B0604020202020204" pitchFamily="34" charset="0"/>
                          <a:ea typeface="Times New Roman" panose="02020603050405020304" pitchFamily="18" charset="0"/>
                        </a:rPr>
                        <a:t>HalfBT</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4617965"/>
                  </a:ext>
                </a:extLst>
              </a:tr>
            </a:tbl>
          </a:graphicData>
        </a:graphic>
      </p:graphicFrame>
      <p:sp>
        <p:nvSpPr>
          <p:cNvPr id="8" name="TextBox 23">
            <a:extLst>
              <a:ext uri="{FF2B5EF4-FFF2-40B4-BE49-F238E27FC236}">
                <a16:creationId xmlns:a16="http://schemas.microsoft.com/office/drawing/2014/main" id="{88A6DE21-8A0B-4CFD-83D9-B0A5767F651E}"/>
              </a:ext>
            </a:extLst>
          </p:cNvPr>
          <p:cNvSpPr txBox="1">
            <a:spLocks noChangeArrowheads="1"/>
          </p:cNvSpPr>
          <p:nvPr/>
        </p:nvSpPr>
        <p:spPr bwMode="auto">
          <a:xfrm>
            <a:off x="458495" y="2172283"/>
            <a:ext cx="189388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r" eaLnBrk="1" hangingPunct="1">
              <a:spcBef>
                <a:spcPct val="0"/>
              </a:spcBef>
              <a:buFontTx/>
              <a:buNone/>
            </a:pPr>
            <a:r>
              <a:rPr lang="en-AU" altLang="en-US" sz="1200" b="0" dirty="0"/>
              <a:t>119km/hr max differential</a:t>
            </a:r>
          </a:p>
        </p:txBody>
      </p:sp>
      <p:sp>
        <p:nvSpPr>
          <p:cNvPr id="9" name="TextBox 25">
            <a:extLst>
              <a:ext uri="{FF2B5EF4-FFF2-40B4-BE49-F238E27FC236}">
                <a16:creationId xmlns:a16="http://schemas.microsoft.com/office/drawing/2014/main" id="{50EBD1DE-6E21-4A8E-9D87-56CC31237334}"/>
              </a:ext>
            </a:extLst>
          </p:cNvPr>
          <p:cNvSpPr txBox="1">
            <a:spLocks noChangeArrowheads="1"/>
          </p:cNvSpPr>
          <p:nvPr/>
        </p:nvSpPr>
        <p:spPr bwMode="auto">
          <a:xfrm>
            <a:off x="452938" y="3725558"/>
            <a:ext cx="19050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r" eaLnBrk="1" hangingPunct="1">
              <a:spcBef>
                <a:spcPct val="0"/>
              </a:spcBef>
              <a:buFontTx/>
              <a:buNone/>
            </a:pPr>
            <a:r>
              <a:rPr lang="en-AU" altLang="en-US" sz="1200" b="0" dirty="0"/>
              <a:t>144km/hr max differential</a:t>
            </a:r>
          </a:p>
        </p:txBody>
      </p:sp>
      <p:sp>
        <p:nvSpPr>
          <p:cNvPr id="10" name="TextBox 24">
            <a:extLst>
              <a:ext uri="{FF2B5EF4-FFF2-40B4-BE49-F238E27FC236}">
                <a16:creationId xmlns:a16="http://schemas.microsoft.com/office/drawing/2014/main" id="{85D99644-734D-4CAD-BE5E-0CB536F12A9D}"/>
              </a:ext>
            </a:extLst>
          </p:cNvPr>
          <p:cNvSpPr txBox="1">
            <a:spLocks noChangeArrowheads="1"/>
          </p:cNvSpPr>
          <p:nvPr/>
        </p:nvSpPr>
        <p:spPr bwMode="auto">
          <a:xfrm>
            <a:off x="452938" y="2981618"/>
            <a:ext cx="1905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r" eaLnBrk="1" hangingPunct="1">
              <a:spcBef>
                <a:spcPct val="0"/>
              </a:spcBef>
              <a:buFontTx/>
              <a:buNone/>
            </a:pPr>
            <a:r>
              <a:rPr lang="en-AU" altLang="en-US" sz="1200" b="0" dirty="0"/>
              <a:t>126km/hr max differential</a:t>
            </a:r>
          </a:p>
        </p:txBody>
      </p:sp>
      <p:sp>
        <p:nvSpPr>
          <p:cNvPr id="11" name="TextBox 21">
            <a:extLst>
              <a:ext uri="{FF2B5EF4-FFF2-40B4-BE49-F238E27FC236}">
                <a16:creationId xmlns:a16="http://schemas.microsoft.com/office/drawing/2014/main" id="{0A7D8AB7-B79B-4AC1-8028-7567C5F40E33}"/>
              </a:ext>
            </a:extLst>
          </p:cNvPr>
          <p:cNvSpPr txBox="1">
            <a:spLocks noChangeArrowheads="1"/>
          </p:cNvSpPr>
          <p:nvPr/>
        </p:nvSpPr>
        <p:spPr bwMode="auto">
          <a:xfrm>
            <a:off x="410525" y="4408385"/>
            <a:ext cx="194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r" eaLnBrk="1" hangingPunct="1">
              <a:spcBef>
                <a:spcPct val="0"/>
              </a:spcBef>
              <a:buFontTx/>
              <a:buNone/>
            </a:pPr>
            <a:r>
              <a:rPr lang="en-AU" altLang="en-US" sz="1200" b="0" dirty="0"/>
              <a:t>252 km/hr max differential</a:t>
            </a:r>
          </a:p>
        </p:txBody>
      </p:sp>
      <p:sp>
        <p:nvSpPr>
          <p:cNvPr id="12" name="TextBox 22">
            <a:extLst>
              <a:ext uri="{FF2B5EF4-FFF2-40B4-BE49-F238E27FC236}">
                <a16:creationId xmlns:a16="http://schemas.microsoft.com/office/drawing/2014/main" id="{0D6310A7-C70A-4374-A2F4-8818035A4285}"/>
              </a:ext>
            </a:extLst>
          </p:cNvPr>
          <p:cNvSpPr txBox="1">
            <a:spLocks noChangeArrowheads="1"/>
          </p:cNvSpPr>
          <p:nvPr/>
        </p:nvSpPr>
        <p:spPr bwMode="auto">
          <a:xfrm>
            <a:off x="447648" y="5221994"/>
            <a:ext cx="194945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r" eaLnBrk="1" hangingPunct="1">
              <a:spcBef>
                <a:spcPct val="0"/>
              </a:spcBef>
              <a:buFontTx/>
              <a:buNone/>
            </a:pPr>
            <a:r>
              <a:rPr lang="en-AU" altLang="en-US" sz="1200" b="0" dirty="0"/>
              <a:t>252 km/hr max differential</a:t>
            </a:r>
          </a:p>
        </p:txBody>
      </p:sp>
    </p:spTree>
    <p:extLst>
      <p:ext uri="{BB962C8B-B14F-4D97-AF65-F5344CB8AC3E}">
        <p14:creationId xmlns:p14="http://schemas.microsoft.com/office/powerpoint/2010/main" val="4048873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1567</Words>
  <Application>Microsoft Office PowerPoint</Application>
  <PresentationFormat>Widescreen</PresentationFormat>
  <Paragraphs>400</Paragraphs>
  <Slides>13</Slides>
  <Notes>13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9" baseType="lpstr">
      <vt:lpstr>Arial Unicode MS</vt:lpstr>
      <vt:lpstr>MS Gothic</vt:lpstr>
      <vt:lpstr>Arial</vt:lpstr>
      <vt:lpstr>Times New Roman</vt:lpstr>
      <vt:lpstr>Office 主题</vt:lpstr>
      <vt:lpstr>Document</vt:lpstr>
      <vt:lpstr>Fading Channel Models for 5.9 GHz NGV simulations</vt:lpstr>
      <vt:lpstr>Abstract</vt:lpstr>
      <vt:lpstr>Introduction (1)</vt:lpstr>
      <vt:lpstr>Introduction (2)</vt:lpstr>
      <vt:lpstr>Introduction (3)</vt:lpstr>
      <vt:lpstr>« Classical » TDL models</vt:lpstr>
      <vt:lpstr>Scenario Descriptions (1)</vt:lpstr>
      <vt:lpstr>Scenario Descriptions (2)</vt:lpstr>
      <vt:lpstr>« Classical » TDL models: parameters</vt:lpstr>
      <vt:lpstr>Doppler Spectra</vt:lpstr>
      <vt:lpstr>« Enhanced » TDL models</vt:lpstr>
      <vt:lpstr>« Enhanced» TDL models: parameters</vt:lpstr>
      <vt:lpstr>Benefits</vt:lpstr>
    </vt:vector>
  </TitlesOfParts>
  <Company>ZTE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孙波10013985</dc:creator>
  <cp:lastModifiedBy>Vincent Martinez</cp:lastModifiedBy>
  <cp:revision>12</cp:revision>
  <cp:lastPrinted>1601-01-01T00:00:00Z</cp:lastPrinted>
  <dcterms:created xsi:type="dcterms:W3CDTF">2019-03-08T13:10:08Z</dcterms:created>
  <dcterms:modified xsi:type="dcterms:W3CDTF">2019-03-08T17:02:01Z</dcterms:modified>
</cp:coreProperties>
</file>