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7" r:id="rId4"/>
    <p:sldId id="288" r:id="rId5"/>
    <p:sldId id="276" r:id="rId6"/>
    <p:sldId id="289" r:id="rId7"/>
    <p:sldId id="290" r:id="rId8"/>
    <p:sldId id="291" r:id="rId9"/>
    <p:sldId id="292" r:id="rId10"/>
    <p:sldId id="293" r:id="rId11"/>
    <p:sldId id="29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5" autoAdjust="0"/>
    <p:restoredTop sz="94660"/>
  </p:normalViewPr>
  <p:slideViewPr>
    <p:cSldViewPr>
      <p:cViewPr varScale="1">
        <p:scale>
          <a:sx n="114" d="100"/>
          <a:sy n="114" d="100"/>
        </p:scale>
        <p:origin x="20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26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4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2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3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19-0320/r0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of Multi-channel Interference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4292"/>
              </p:ext>
            </p:extLst>
          </p:nvPr>
        </p:nvGraphicFramePr>
        <p:xfrm>
          <a:off x="981075" y="2371725"/>
          <a:ext cx="1018222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u="sng" dirty="0"/>
              <a:t>Adjacent channel cannot be used without a mitigation scheme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Mitigation scheme, based on deferring transmission upon energy existence in adjacent channel, effectively protects close vehicles without impacting latency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/>
              <a:t>Each MAC detects adjacent channel activity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/>
              <a:t>Mitigation scheme applies to vehicles with single MAC or dual MAC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Co-adjacent interference mostly impacts same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vehicle with two MACs can condition a transmission in one channel by inactivity of other channel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608758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 Channel Activity Detection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It is very challenging to estimate the energy of the adjacent channel from just analyzing the main channel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/>
              <a:t>Most implementations would determine either “some energy exists in the adjacent channel” or “no energy exists in the adjacent channel”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Better adjacent channel detection sensitivity increases the interference-free communication range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Adjacent channel detection threshold should be further studied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/>
              <a:t>-72dBm is back-of-the-envelope value, roughly assuring 200m interference free communication range in LOS</a:t>
            </a:r>
            <a:endParaRPr lang="en-US" sz="2200" b="1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Multi-channel interference mitigation scheme was presented in the last meeting (IEEE802.11-19-48/r0)</a:t>
            </a:r>
          </a:p>
          <a:p>
            <a:r>
              <a:rPr lang="en-US" b="0" dirty="0"/>
              <a:t>	In a nutshell, defer transmission when transmission in adjacent channels is detected</a:t>
            </a:r>
          </a:p>
          <a:p>
            <a:endParaRPr lang="en-US" dirty="0"/>
          </a:p>
          <a:p>
            <a:r>
              <a:rPr lang="en-US" dirty="0"/>
              <a:t>Network simulation results of concurrent multi-channel operation, with and without mitigation scheme, are presented</a:t>
            </a:r>
          </a:p>
          <a:p>
            <a:endParaRPr lang="en-US" dirty="0"/>
          </a:p>
          <a:p>
            <a:r>
              <a:rPr lang="en-US" dirty="0"/>
              <a:t>The expansion of V2X service depends on using multiple channels without degrading communication range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1BE7261-E9A9-42B6-BBE7-3AD3B7303C11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48FFBB-758D-4117-94D8-63298B6B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Simulation Environment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pic>
        <p:nvPicPr>
          <p:cNvPr id="14" name="Picture 4" descr="Image result for vehicle transparent side view">
            <a:extLst>
              <a:ext uri="{FF2B5EF4-FFF2-40B4-BE49-F238E27FC236}">
                <a16:creationId xmlns:a16="http://schemas.microsoft.com/office/drawing/2014/main" id="{E4F62BE5-3557-4929-88CD-4D0AF5FE0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179" y="34609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vehicle transparent side view">
            <a:extLst>
              <a:ext uri="{FF2B5EF4-FFF2-40B4-BE49-F238E27FC236}">
                <a16:creationId xmlns:a16="http://schemas.microsoft.com/office/drawing/2014/main" id="{A4721AC0-3ED5-4380-AB1F-2AE99586F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627" y="343776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6F4DCB52-5AA5-45A8-9D48-F08CB9B1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41" y="34377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F8BE20AD-2B44-48B9-9B75-CABF83CD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804" y="34609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ehicle transparent side view">
            <a:extLst>
              <a:ext uri="{FF2B5EF4-FFF2-40B4-BE49-F238E27FC236}">
                <a16:creationId xmlns:a16="http://schemas.microsoft.com/office/drawing/2014/main" id="{B4BD39AF-8763-46D0-98D3-11A9E5018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90" y="34493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vehicle transparent side view">
            <a:extLst>
              <a:ext uri="{FF2B5EF4-FFF2-40B4-BE49-F238E27FC236}">
                <a16:creationId xmlns:a16="http://schemas.microsoft.com/office/drawing/2014/main" id="{A9CEF721-F633-4D12-B363-7B9D1C228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687" y="34377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ehicle transparent side view">
            <a:extLst>
              <a:ext uri="{FF2B5EF4-FFF2-40B4-BE49-F238E27FC236}">
                <a16:creationId xmlns:a16="http://schemas.microsoft.com/office/drawing/2014/main" id="{9A37A82A-7379-49E9-B6D4-A54FACF4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238" y="34493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vehicle transparent side view">
            <a:extLst>
              <a:ext uri="{FF2B5EF4-FFF2-40B4-BE49-F238E27FC236}">
                <a16:creationId xmlns:a16="http://schemas.microsoft.com/office/drawing/2014/main" id="{45E7632D-3DA3-49EB-97E0-74A66A8B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11955" y="30770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vehicle transparent side view">
            <a:extLst>
              <a:ext uri="{FF2B5EF4-FFF2-40B4-BE49-F238E27FC236}">
                <a16:creationId xmlns:a16="http://schemas.microsoft.com/office/drawing/2014/main" id="{7BF8649D-1968-419F-A4BE-A9E9819BA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68852" y="30654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2CAA1F26-2DD4-4F13-A985-B84FCB745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8317" y="30886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CE9E8C80-59CF-4C57-BEAA-9C8BD86EF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9869" y="30654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44EFE449-4A01-4D1E-B801-F3073C4D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1463" y="30886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D2D02CA6-0ED5-4A3A-88B9-9586DEAC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3014" y="30654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33BD1C7C-1FE4-4AD5-8E17-FCCAC07DF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2522" y="305028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D29C1B4B-09A6-4BD3-8F12-5BAE343D4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092" y="34609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vehicle transparent side view">
            <a:extLst>
              <a:ext uri="{FF2B5EF4-FFF2-40B4-BE49-F238E27FC236}">
                <a16:creationId xmlns:a16="http://schemas.microsoft.com/office/drawing/2014/main" id="{8F9BA0DC-569E-4B5E-9C8B-CA40644DA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0886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tangle 2">
            <a:extLst>
              <a:ext uri="{FF2B5EF4-FFF2-40B4-BE49-F238E27FC236}">
                <a16:creationId xmlns:a16="http://schemas.microsoft.com/office/drawing/2014/main" id="{04B5C75F-23F8-4E89-AFF3-E9EB079034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3957240"/>
            <a:ext cx="10134600" cy="251976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Concurrent operation of all MACs is simulated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PHY is modeled. A packet is received when power exceeds sensitivity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-95dBm sensitivity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+23dBm transmission power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Applying two-ray model with adding 2dB attenuation for each blocking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adjacent channel rejection (25dB for QPSK ½)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7E8103EF-CB59-413C-947B-9407DAE893B5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3B1F5215-2580-4ADA-AD41-04AF1995B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pic>
        <p:nvPicPr>
          <p:cNvPr id="65" name="Picture 4" descr="Image result for vehicle transparent side view">
            <a:extLst>
              <a:ext uri="{FF2B5EF4-FFF2-40B4-BE49-F238E27FC236}">
                <a16:creationId xmlns:a16="http://schemas.microsoft.com/office/drawing/2014/main" id="{035644ED-F16E-4906-8156-07A551BF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0403" y="3087771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2">
            <a:extLst>
              <a:ext uri="{FF2B5EF4-FFF2-40B4-BE49-F238E27FC236}">
                <a16:creationId xmlns:a16="http://schemas.microsoft.com/office/drawing/2014/main" id="{0DD71B00-E1FF-4755-8626-3E4B4A25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1981202"/>
            <a:ext cx="10134600" cy="1676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/>
              <a:t>All vehicles include two MACs tuned to two different channels</a:t>
            </a:r>
          </a:p>
          <a:p>
            <a:pPr>
              <a:buFont typeface="Times New Roman" pitchFamily="16" charset="0"/>
              <a:buChar char="•"/>
            </a:pPr>
            <a:r>
              <a:rPr lang="en-US" kern="0" dirty="0"/>
              <a:t>Vehicles are statically placed 25 meters apart on two-lanes road</a:t>
            </a:r>
          </a:p>
        </p:txBody>
      </p:sp>
    </p:spTree>
    <p:extLst>
      <p:ext uri="{BB962C8B-B14F-4D97-AF65-F5344CB8AC3E}">
        <p14:creationId xmlns:p14="http://schemas.microsoft.com/office/powerpoint/2010/main" val="1712533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Traffic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Packets are transmitted periodically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Random delay between transmissions: 95-105mS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Packet length is distributed uniformly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Safety channel packet length: 200-400 bytes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Second channel packet length: 400-800 bytes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was also performed while doubling those lengths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>
                <a:cs typeface="+mn-cs"/>
              </a:rPr>
              <a:t>Channel load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>
                <a:cs typeface="+mn-cs"/>
              </a:rPr>
              <a:t>Each vehicle observes ~34 other vehicles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>
                <a:cs typeface="+mn-cs"/>
              </a:rPr>
              <a:t>Safety channel: ~20% load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>
                <a:cs typeface="+mn-cs"/>
              </a:rPr>
              <a:t>Second channel: ~40% load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200" dirty="0">
                <a:cs typeface="+mn-cs"/>
              </a:rPr>
              <a:t>No DCC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dirty="0">
              <a:cs typeface="+mn-cs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268468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Simulation Results</a:t>
            </a:r>
            <a:br>
              <a:rPr lang="en-GB" dirty="0"/>
            </a:br>
            <a:r>
              <a:rPr lang="en-GB" sz="2800" dirty="0"/>
              <a:t>Histogram of communication range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F372ED0-7758-47D4-8A95-E5BAEEB89DB2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F8C65043-06E8-4788-81DF-86871D7DD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E49E8EE-AEDC-49AC-A838-D7A4B819C4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16" t="6804" r="6058" b="6789"/>
          <a:stretch/>
        </p:blipFill>
        <p:spPr bwMode="auto">
          <a:xfrm>
            <a:off x="676720" y="2284542"/>
            <a:ext cx="5190681" cy="38876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3238F20-DF65-441C-9861-9B63057A58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80" t="4748" r="7311" b="6329"/>
          <a:stretch/>
        </p:blipFill>
        <p:spPr bwMode="auto">
          <a:xfrm>
            <a:off x="6325619" y="2171341"/>
            <a:ext cx="5189661" cy="4000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959A4D-F864-4643-B6C1-AD63B200F2C7}"/>
              </a:ext>
            </a:extLst>
          </p:cNvPr>
          <p:cNvSpPr txBox="1"/>
          <p:nvPr/>
        </p:nvSpPr>
        <p:spPr>
          <a:xfrm>
            <a:off x="8165273" y="6046807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Communication range [m]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49F330-D1EB-4CCC-93CE-2F448891E134}"/>
              </a:ext>
            </a:extLst>
          </p:cNvPr>
          <p:cNvSpPr txBox="1"/>
          <p:nvPr/>
        </p:nvSpPr>
        <p:spPr>
          <a:xfrm>
            <a:off x="7935243" y="1884432"/>
            <a:ext cx="2282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Co-adjacent channel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290AC1-7128-463B-A940-B7F93676ADE6}"/>
              </a:ext>
            </a:extLst>
          </p:cNvPr>
          <p:cNvSpPr/>
          <p:nvPr/>
        </p:nvSpPr>
        <p:spPr bwMode="auto">
          <a:xfrm>
            <a:off x="990600" y="5723642"/>
            <a:ext cx="3886200" cy="40011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39DF92-86E6-416A-ABEC-8DC5BFDE6A84}"/>
              </a:ext>
            </a:extLst>
          </p:cNvPr>
          <p:cNvSpPr txBox="1"/>
          <p:nvPr/>
        </p:nvSpPr>
        <p:spPr>
          <a:xfrm>
            <a:off x="1586035" y="4527303"/>
            <a:ext cx="3228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Communication range drops due to multi-channel interference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521421-9B79-4638-894A-3014EE78E0AA}"/>
              </a:ext>
            </a:extLst>
          </p:cNvPr>
          <p:cNvCxnSpPr>
            <a:cxnSpLocks/>
            <a:stCxn id="26" idx="2"/>
            <a:endCxn id="13" idx="0"/>
          </p:cNvCxnSpPr>
          <p:nvPr/>
        </p:nvCxnSpPr>
        <p:spPr bwMode="auto">
          <a:xfrm flipH="1">
            <a:off x="2933700" y="5173634"/>
            <a:ext cx="266700" cy="550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99C2CE-45E0-41BA-91B3-FBC7149BBD18}"/>
              </a:ext>
            </a:extLst>
          </p:cNvPr>
          <p:cNvSpPr txBox="1"/>
          <p:nvPr/>
        </p:nvSpPr>
        <p:spPr>
          <a:xfrm>
            <a:off x="2360592" y="6046807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Communication range [m]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6F37F9-1738-45A6-82C7-B1BBF03A3DF7}"/>
              </a:ext>
            </a:extLst>
          </p:cNvPr>
          <p:cNvSpPr txBox="1"/>
          <p:nvPr/>
        </p:nvSpPr>
        <p:spPr>
          <a:xfrm rot="5400000">
            <a:off x="5881812" y="39747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Occurrences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5FCF50-9863-469B-B028-275DBF067FFB}"/>
              </a:ext>
            </a:extLst>
          </p:cNvPr>
          <p:cNvSpPr txBox="1"/>
          <p:nvPr/>
        </p:nvSpPr>
        <p:spPr>
          <a:xfrm rot="5400000">
            <a:off x="198864" y="39747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Occurrences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E46E25-5AE4-48E6-AF6D-742BF55E21D9}"/>
              </a:ext>
            </a:extLst>
          </p:cNvPr>
          <p:cNvSpPr txBox="1"/>
          <p:nvPr/>
        </p:nvSpPr>
        <p:spPr>
          <a:xfrm>
            <a:off x="2286854" y="1884432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Adjacent channel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2A92B6-510C-4E03-A51D-9CC23AE78682}"/>
              </a:ext>
            </a:extLst>
          </p:cNvPr>
          <p:cNvSpPr/>
          <p:nvPr/>
        </p:nvSpPr>
        <p:spPr bwMode="auto">
          <a:xfrm>
            <a:off x="6705593" y="5723642"/>
            <a:ext cx="3886200" cy="40011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26B5761-C7D0-4FD0-AEDD-5679E3F4C30D}"/>
              </a:ext>
            </a:extLst>
          </p:cNvPr>
          <p:cNvCxnSpPr>
            <a:cxnSpLocks/>
            <a:stCxn id="26" idx="2"/>
          </p:cNvCxnSpPr>
          <p:nvPr/>
        </p:nvCxnSpPr>
        <p:spPr bwMode="auto">
          <a:xfrm>
            <a:off x="3200400" y="5173634"/>
            <a:ext cx="5652958" cy="550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5629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Simulation Results</a:t>
            </a:r>
            <a:br>
              <a:rPr lang="en-GB" dirty="0"/>
            </a:br>
            <a:r>
              <a:rPr lang="en-GB" sz="2800" dirty="0"/>
              <a:t>Histogram of diameter of no communication zone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F372ED0-7758-47D4-8A95-E5BAEEB89DB2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F8C65043-06E8-4788-81DF-86871D7DD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959A4D-F864-4643-B6C1-AD63B200F2C7}"/>
              </a:ext>
            </a:extLst>
          </p:cNvPr>
          <p:cNvSpPr txBox="1"/>
          <p:nvPr/>
        </p:nvSpPr>
        <p:spPr>
          <a:xfrm>
            <a:off x="2286854" y="1884432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Adjacent channel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49F330-D1EB-4CCC-93CE-2F448891E134}"/>
              </a:ext>
            </a:extLst>
          </p:cNvPr>
          <p:cNvSpPr txBox="1"/>
          <p:nvPr/>
        </p:nvSpPr>
        <p:spPr>
          <a:xfrm>
            <a:off x="7935243" y="1884432"/>
            <a:ext cx="2282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Co-adjacent channel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D6B948-AD00-4CCA-9C1C-0B48AA891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92" t="6139" r="7292" b="5556"/>
          <a:stretch/>
        </p:blipFill>
        <p:spPr>
          <a:xfrm>
            <a:off x="609600" y="2246374"/>
            <a:ext cx="5161493" cy="40020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143CB9-14BC-4089-9F7D-CD11F8C8215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76" t="6504" r="5224" b="5896"/>
          <a:stretch/>
        </p:blipFill>
        <p:spPr>
          <a:xfrm>
            <a:off x="6355080" y="2246374"/>
            <a:ext cx="5281247" cy="396545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E0F421F6-A7FA-42B0-B380-7AC97EB42EA4}"/>
              </a:ext>
            </a:extLst>
          </p:cNvPr>
          <p:cNvSpPr/>
          <p:nvPr/>
        </p:nvSpPr>
        <p:spPr bwMode="auto">
          <a:xfrm>
            <a:off x="6498167" y="2595226"/>
            <a:ext cx="887282" cy="36722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86A851-A4B3-42ED-B43C-6A18AC8DEB14}"/>
              </a:ext>
            </a:extLst>
          </p:cNvPr>
          <p:cNvSpPr txBox="1"/>
          <p:nvPr/>
        </p:nvSpPr>
        <p:spPr>
          <a:xfrm>
            <a:off x="7596425" y="3240265"/>
            <a:ext cx="379335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</a:rPr>
              <a:t>Interference mostly blinds one channel when vehicle transmits second channel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</a:rPr>
              <a:t>For example: if interfering vehicle is 150m away, then no communication only between 150-175m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D17C97-ADD5-4D4F-A068-B23BBE9DA03D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>
            <a:off x="7385451" y="4017401"/>
            <a:ext cx="210974" cy="4215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C54EFD-C4D2-48FB-A9B7-92B09EE73AF1}"/>
              </a:ext>
            </a:extLst>
          </p:cNvPr>
          <p:cNvSpPr txBox="1"/>
          <p:nvPr/>
        </p:nvSpPr>
        <p:spPr>
          <a:xfrm>
            <a:off x="8165273" y="6046807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Communication range [m]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15F6B9-A170-4117-9D5E-7500E43EFA0F}"/>
              </a:ext>
            </a:extLst>
          </p:cNvPr>
          <p:cNvSpPr txBox="1"/>
          <p:nvPr/>
        </p:nvSpPr>
        <p:spPr>
          <a:xfrm>
            <a:off x="2360592" y="6046807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Communication range [m]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3AA811-5189-4DC8-9D5E-30DB2A5AD180}"/>
              </a:ext>
            </a:extLst>
          </p:cNvPr>
          <p:cNvSpPr txBox="1"/>
          <p:nvPr/>
        </p:nvSpPr>
        <p:spPr>
          <a:xfrm rot="5400000">
            <a:off x="5881812" y="39747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Occurrences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5DFA20-B4B4-4D5E-90D0-77B8DA5E0611}"/>
              </a:ext>
            </a:extLst>
          </p:cNvPr>
          <p:cNvSpPr txBox="1"/>
          <p:nvPr/>
        </p:nvSpPr>
        <p:spPr>
          <a:xfrm rot="5400000">
            <a:off x="198864" y="39747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Occurrences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FCAA89E-DA5E-451D-8B8E-CDA13203E4A1}"/>
              </a:ext>
            </a:extLst>
          </p:cNvPr>
          <p:cNvSpPr/>
          <p:nvPr/>
        </p:nvSpPr>
        <p:spPr bwMode="auto">
          <a:xfrm>
            <a:off x="746236" y="2584740"/>
            <a:ext cx="2149364" cy="36722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8FEC0D-B5BC-4302-89F8-D2F206F86EED}"/>
              </a:ext>
            </a:extLst>
          </p:cNvPr>
          <p:cNvSpPr txBox="1"/>
          <p:nvPr/>
        </p:nvSpPr>
        <p:spPr>
          <a:xfrm>
            <a:off x="2801607" y="3047786"/>
            <a:ext cx="2939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Interference spans far beyond second channel transmitter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9895B0-76A6-4461-A3AE-F8182458C92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95600" y="3844216"/>
            <a:ext cx="1225150" cy="476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3884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11049000" cy="1065213"/>
          </a:xfrm>
        </p:spPr>
        <p:txBody>
          <a:bodyPr/>
          <a:lstStyle/>
          <a:p>
            <a:r>
              <a:rPr lang="en-GB" dirty="0"/>
              <a:t>Results when Transmission is Deferred to Avoid Interferences</a:t>
            </a:r>
            <a:br>
              <a:rPr lang="en-GB" dirty="0"/>
            </a:br>
            <a:r>
              <a:rPr lang="en-GB" dirty="0"/>
              <a:t>Histogram of communication range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CCFED3-A97C-426F-B912-D4446E1391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91" b="6220"/>
          <a:stretch/>
        </p:blipFill>
        <p:spPr>
          <a:xfrm>
            <a:off x="2971800" y="2133600"/>
            <a:ext cx="6057899" cy="403859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3B8F0FE-2680-46FD-9FDE-772977F9D944}"/>
              </a:ext>
            </a:extLst>
          </p:cNvPr>
          <p:cNvSpPr/>
          <p:nvPr/>
        </p:nvSpPr>
        <p:spPr bwMode="auto">
          <a:xfrm rot="5400000">
            <a:off x="4185740" y="5322011"/>
            <a:ext cx="276998" cy="118088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4A280C-ECB2-48A9-A193-289D7D2F817D}"/>
              </a:ext>
            </a:extLst>
          </p:cNvPr>
          <p:cNvSpPr txBox="1"/>
          <p:nvPr/>
        </p:nvSpPr>
        <p:spPr>
          <a:xfrm>
            <a:off x="3964518" y="427271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</a:rPr>
              <a:t>Interference-free operation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32A2E8-6597-4B81-A3DA-59738B01CA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38600" y="4724400"/>
            <a:ext cx="1147764" cy="10495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E4398A-9F8A-4C69-BB02-F2FB7B8E8119}"/>
              </a:ext>
            </a:extLst>
          </p:cNvPr>
          <p:cNvSpPr txBox="1"/>
          <p:nvPr/>
        </p:nvSpPr>
        <p:spPr>
          <a:xfrm>
            <a:off x="5300664" y="6033699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Communication range [m]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CB5BD-4C33-46A1-BF51-92B006051326}"/>
              </a:ext>
            </a:extLst>
          </p:cNvPr>
          <p:cNvSpPr txBox="1"/>
          <p:nvPr/>
        </p:nvSpPr>
        <p:spPr>
          <a:xfrm rot="5400000">
            <a:off x="2632444" y="376835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Occurrences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3650F2-07D0-4F58-9D8F-AD99C99F302C}"/>
              </a:ext>
            </a:extLst>
          </p:cNvPr>
          <p:cNvSpPr txBox="1"/>
          <p:nvPr/>
        </p:nvSpPr>
        <p:spPr>
          <a:xfrm>
            <a:off x="4887589" y="1884432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Adjacent channel</a:t>
            </a:r>
          </a:p>
        </p:txBody>
      </p:sp>
    </p:spTree>
    <p:extLst>
      <p:ext uri="{BB962C8B-B14F-4D97-AF65-F5344CB8AC3E}">
        <p14:creationId xmlns:p14="http://schemas.microsoft.com/office/powerpoint/2010/main" val="2638593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of Shortened Communication Range</a:t>
            </a:r>
            <a:br>
              <a:rPr lang="en-GB" dirty="0"/>
            </a:br>
            <a:r>
              <a:rPr lang="en-GB" sz="2800" dirty="0"/>
              <a:t>20% / 40% Channel load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ACC117-A37B-4FFF-A608-BD50BC07F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504486"/>
              </p:ext>
            </p:extLst>
          </p:nvPr>
        </p:nvGraphicFramePr>
        <p:xfrm>
          <a:off x="838200" y="1981200"/>
          <a:ext cx="7558248" cy="33619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09619563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2730216739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595314241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1533774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Adjacent channel detection 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&lt;200m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&lt;300m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2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Baseline: no mitigation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23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751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94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73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25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86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476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of Shortened Communication Range</a:t>
            </a:r>
            <a:br>
              <a:rPr lang="en-GB" dirty="0"/>
            </a:br>
            <a:r>
              <a:rPr lang="en-GB" sz="2800" dirty="0"/>
              <a:t>Double packet length (double channel load)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ACC117-A37B-4FFF-A608-BD50BC07F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698362"/>
              </p:ext>
            </p:extLst>
          </p:nvPr>
        </p:nvGraphicFramePr>
        <p:xfrm>
          <a:off x="838200" y="1981200"/>
          <a:ext cx="11012120" cy="33619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09619563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2730216739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595314241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1533774071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2767805959"/>
                    </a:ext>
                  </a:extLst>
                </a:gridCol>
                <a:gridCol w="1726936">
                  <a:extLst>
                    <a:ext uri="{9D8B030D-6E8A-4147-A177-3AD203B41FA5}">
                      <a16:colId xmlns:a16="http://schemas.microsoft.com/office/drawing/2014/main" val="1920407512"/>
                    </a:ext>
                  </a:extLst>
                </a:gridCol>
              </a:tblGrid>
              <a:tr h="285219">
                <a:tc>
                  <a:txBody>
                    <a:bodyPr/>
                    <a:lstStyle/>
                    <a:p>
                      <a:r>
                        <a:rPr lang="en-US" dirty="0"/>
                        <a:t>Adjacent channel detection 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&lt;200m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 of range &lt;300m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Latency &gt;10mS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latency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24905"/>
                  </a:ext>
                </a:extLst>
              </a:tr>
              <a:tr h="285219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Baseline: no mitigation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34332"/>
                  </a:ext>
                </a:extLst>
              </a:tr>
              <a:tr h="285219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516464"/>
                  </a:ext>
                </a:extLst>
              </a:tr>
              <a:tr h="28521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13.6mS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47904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31262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258645"/>
                  </a:ext>
                </a:extLst>
              </a:tr>
              <a:tr h="28521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-82dBm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86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44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22131</TotalTime>
  <Words>838</Words>
  <Application>Microsoft Office PowerPoint</Application>
  <PresentationFormat>Widescreen</PresentationFormat>
  <Paragraphs>218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Document</vt:lpstr>
      <vt:lpstr>Simulation of Multi-channel Interference</vt:lpstr>
      <vt:lpstr>Abstract</vt:lpstr>
      <vt:lpstr>Network Simulation Environment </vt:lpstr>
      <vt:lpstr>Simulated Traffic</vt:lpstr>
      <vt:lpstr>Network Simulation Results Histogram of communication range</vt:lpstr>
      <vt:lpstr>Network Simulation Results Histogram of diameter of no communication zone</vt:lpstr>
      <vt:lpstr>Results when Transmission is Deferred to Avoid Interferences Histogram of communication range</vt:lpstr>
      <vt:lpstr>Probability of Shortened Communication Range 20% / 40% Channel load</vt:lpstr>
      <vt:lpstr>Probability of Shortened Communication Range Double packet length (double channel load)</vt:lpstr>
      <vt:lpstr>Observations</vt:lpstr>
      <vt:lpstr>Adjacent Channel Activity Detection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521</cp:revision>
  <cp:lastPrinted>1601-01-01T00:00:00Z</cp:lastPrinted>
  <dcterms:created xsi:type="dcterms:W3CDTF">2018-10-25T12:07:45Z</dcterms:created>
  <dcterms:modified xsi:type="dcterms:W3CDTF">2019-03-05T14:08:47Z</dcterms:modified>
</cp:coreProperties>
</file>