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6" r:id="rId2"/>
    <p:sldId id="263" r:id="rId3"/>
    <p:sldId id="264" r:id="rId4"/>
    <p:sldId id="265" r:id="rId5"/>
    <p:sldId id="269" r:id="rId6"/>
    <p:sldId id="278" r:id="rId7"/>
    <p:sldId id="266" r:id="rId8"/>
    <p:sldId id="270" r:id="rId9"/>
    <p:sldId id="274" r:id="rId10"/>
    <p:sldId id="267" r:id="rId11"/>
    <p:sldId id="271" r:id="rId12"/>
    <p:sldId id="268" r:id="rId13"/>
    <p:sldId id="276" r:id="rId14"/>
    <p:sldId id="272" r:id="rId15"/>
    <p:sldId id="273" r:id="rId16"/>
    <p:sldId id="275" r:id="rId17"/>
    <p:sldId id="277" r:id="rId18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99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98" autoAdjust="0"/>
    <p:restoredTop sz="94660"/>
  </p:normalViewPr>
  <p:slideViewPr>
    <p:cSldViewPr>
      <p:cViewPr varScale="1">
        <p:scale>
          <a:sx n="107" d="100"/>
          <a:sy n="107" d="100"/>
        </p:scale>
        <p:origin x="120" y="432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3" d="2"/>
        <a:sy n="3" d="2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3/6/2019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3673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41726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17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5974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March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Ioannis Sarris, u-</a:t>
            </a:r>
            <a:r>
              <a:rPr lang="en-GB" dirty="0" err="1" smtClean="0"/>
              <a:t>blox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Ioannis Sarris, u-</a:t>
            </a:r>
            <a:r>
              <a:rPr lang="en-GB" dirty="0" err="1" smtClean="0"/>
              <a:t>blox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March 2019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March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Ioannis Sarris, u-</a:t>
            </a:r>
            <a:r>
              <a:rPr lang="en-GB" dirty="0" err="1" smtClean="0"/>
              <a:t>blox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March 2019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Ioannis Sarris, u-</a:t>
            </a:r>
            <a:r>
              <a:rPr lang="en-GB" dirty="0" err="1" smtClean="0"/>
              <a:t>blox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March 2019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Ioannis Sarris, u-</a:t>
            </a:r>
            <a:r>
              <a:rPr lang="en-GB" dirty="0" err="1" smtClean="0"/>
              <a:t>blox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March 2019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Ioannis Sarris, u-</a:t>
            </a:r>
            <a:r>
              <a:rPr lang="en-GB" dirty="0" err="1" smtClean="0"/>
              <a:t>blox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outline text format</a:t>
            </a:r>
          </a:p>
          <a:p>
            <a:pPr lvl="1"/>
            <a:r>
              <a:rPr lang="en-GB" dirty="0" smtClean="0"/>
              <a:t>Second Outline Level</a:t>
            </a:r>
          </a:p>
          <a:p>
            <a:pPr lvl="2"/>
            <a:r>
              <a:rPr lang="en-GB" dirty="0" smtClean="0"/>
              <a:t>Third Outline Level</a:t>
            </a:r>
          </a:p>
          <a:p>
            <a:pPr lvl="3"/>
            <a:r>
              <a:rPr lang="en-GB" dirty="0" smtClean="0"/>
              <a:t>Fourth Outline Level</a:t>
            </a:r>
          </a:p>
          <a:p>
            <a:pPr lvl="4"/>
            <a:r>
              <a:rPr lang="en-GB" dirty="0" smtClean="0"/>
              <a:t>Fifth Outline Level</a:t>
            </a:r>
          </a:p>
          <a:p>
            <a:pPr lvl="4"/>
            <a:r>
              <a:rPr lang="en-GB" dirty="0" smtClean="0"/>
              <a:t>Sixth Outline Level</a:t>
            </a:r>
          </a:p>
          <a:p>
            <a:pPr lvl="4"/>
            <a:r>
              <a:rPr lang="en-GB" dirty="0" smtClean="0"/>
              <a:t>Seventh Outline Level</a:t>
            </a:r>
          </a:p>
          <a:p>
            <a:pPr lvl="4"/>
            <a:r>
              <a:rPr lang="en-GB" dirty="0" smtClean="0"/>
              <a:t>Eighth Outline Level</a:t>
            </a:r>
          </a:p>
          <a:p>
            <a:pPr lvl="4"/>
            <a:r>
              <a:rPr lang="en-GB" dirty="0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March 2019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Ioannis Sarris, u-</a:t>
            </a:r>
            <a:r>
              <a:rPr lang="en-GB" dirty="0" err="1" smtClean="0"/>
              <a:t>blox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802.11-19/0311r0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540000" indent="-2520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008000" indent="-1800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8.wmf"/><Relationship Id="rId4" Type="http://schemas.openxmlformats.org/officeDocument/2006/relationships/oleObject" Target="../embeddings/oleObject1.bin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0.wmf"/><Relationship Id="rId4" Type="http://schemas.openxmlformats.org/officeDocument/2006/relationships/oleObject" Target="../embeddings/oleObject2.bin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Simulation of NGV PHY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2019-03-11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March 2019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Ioannis Sarris, u-</a:t>
            </a:r>
            <a:r>
              <a:rPr lang="en-GB" dirty="0" err="1"/>
              <a:t>blox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/>
          </p:nvPr>
        </p:nvGraphicFramePr>
        <p:xfrm>
          <a:off x="992188" y="2413000"/>
          <a:ext cx="10215562" cy="2481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3" name="Document" r:id="rId4" imgW="10466184" imgH="2539535" progId="Word.Document.8">
                  <p:embed/>
                </p:oleObj>
              </mc:Choice>
              <mc:Fallback>
                <p:oleObj name="Document" r:id="rId4" imgW="10466184" imgH="2539535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2188" y="2413000"/>
                        <a:ext cx="10215562" cy="2481263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  <p:extLst>
      <p:ext uri="{BB962C8B-B14F-4D97-AF65-F5344CB8AC3E}">
        <p14:creationId xmlns:p14="http://schemas.microsoft.com/office/powerpoint/2010/main" val="155019548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cap="none" dirty="0" smtClean="0"/>
              <a:t>Power Amplifier </a:t>
            </a:r>
            <a:r>
              <a:rPr lang="en-US" sz="3200" cap="none" dirty="0"/>
              <a:t>model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Topic 3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March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Ioannis Sarris, u-blox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203780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Power Amplifier model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 smtClean="0"/>
              <a:t>Model introduced in 11-00/294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 smtClean="0"/>
              <a:t>RAPP model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4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4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 smtClean="0"/>
              <a:t>Indicative parameters</a:t>
            </a:r>
          </a:p>
          <a:p>
            <a:pPr marL="654300" lvl="1" indent="-457200">
              <a:buFont typeface="Arial" panose="020B0604020202020204" pitchFamily="34" charset="0"/>
              <a:buChar char="•"/>
            </a:pPr>
            <a:r>
              <a:rPr lang="en-US" sz="2000" dirty="0" smtClean="0"/>
              <a:t>p = 3</a:t>
            </a:r>
          </a:p>
          <a:p>
            <a:pPr marL="654300" lvl="1" indent="-457200">
              <a:buFont typeface="Arial" panose="020B0604020202020204" pitchFamily="34" charset="0"/>
              <a:buChar char="•"/>
            </a:pPr>
            <a:r>
              <a:rPr lang="en-US" sz="2000" dirty="0" smtClean="0"/>
              <a:t>Output back-off (OBO) = 8 dB</a:t>
            </a:r>
            <a:endParaRPr lang="en-US" sz="20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400" dirty="0"/>
          </a:p>
        </p:txBody>
      </p:sp>
      <p:pic>
        <p:nvPicPr>
          <p:cNvPr id="2" name="Content Placeholder 1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6195485" y="2060848"/>
            <a:ext cx="5080000" cy="2561505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March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Ioannis Sarris, u-blox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3ABCC52B-A3F7-440B-BBF2-55191E6E7773}" type="slidenum">
              <a:rPr lang="en-GB" smtClean="0"/>
              <a:pPr/>
              <a:t>11</a:t>
            </a:fld>
            <a:endParaRPr lang="en-GB"/>
          </a:p>
        </p:txBody>
      </p:sp>
      <p:sp>
        <p:nvSpPr>
          <p:cNvPr id="12" name="Rectangle 2">
            <a:extLst>
              <a:ext uri="{FF2B5EF4-FFF2-40B4-BE49-F238E27FC236}">
                <a16:creationId xmlns="" xmlns:a16="http://schemas.microsoft.com/office/drawing/2014/main" id="{EE027A8B-CAB3-4671-B0A0-2751385CE2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40016" y="4679558"/>
            <a:ext cx="3678237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AU" altLang="en-US" sz="1100" b="1" dirty="0" smtClean="0">
                <a:latin typeface="+mj-lt"/>
                <a:cs typeface="Times New Roman" panose="02020603050405020304" pitchFamily="18" charset="0"/>
              </a:rPr>
              <a:t>Fig. Power amplifier model, taken from [3]</a:t>
            </a:r>
            <a:endParaRPr lang="en-AU" altLang="en-US" sz="1800" b="1" dirty="0">
              <a:latin typeface="+mj-lt"/>
              <a:cs typeface="Times New Roman" panose="02020603050405020304" pitchFamily="18" charset="0"/>
            </a:endParaRPr>
          </a:p>
        </p:txBody>
      </p:sp>
      <p:graphicFrame>
        <p:nvGraphicFramePr>
          <p:cNvPr id="13" name="Object 1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81360296"/>
              </p:ext>
            </p:extLst>
          </p:nvPr>
        </p:nvGraphicFramePr>
        <p:xfrm>
          <a:off x="1919536" y="2896394"/>
          <a:ext cx="2312988" cy="1141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7" name="Equation" r:id="rId4" imgW="1180800" imgH="583920" progId="Equation.DSMT4">
                  <p:embed/>
                </p:oleObj>
              </mc:Choice>
              <mc:Fallback>
                <p:oleObj name="Equation" r:id="rId4" imgW="1180800" imgH="5839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19536" y="2896394"/>
                        <a:ext cx="2312988" cy="1141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645474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cap="none" dirty="0"/>
              <a:t>Phase noise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Topic </a:t>
            </a:r>
            <a:r>
              <a:rPr lang="en-US" dirty="0"/>
              <a:t>4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March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Ioannis Sarris, u-blox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710617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Phase noise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757664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Usually modelled </a:t>
            </a:r>
            <a:r>
              <a:rPr lang="en-US" sz="2400" dirty="0">
                <a:solidFill>
                  <a:schemeClr val="tx1"/>
                </a:solidFill>
              </a:rPr>
              <a:t>with a pole-zero </a:t>
            </a:r>
            <a:r>
              <a:rPr lang="en-US" sz="2400" dirty="0" smtClean="0">
                <a:solidFill>
                  <a:schemeClr val="tx1"/>
                </a:solidFill>
              </a:rPr>
              <a:t>model (11-03/814r31)</a:t>
            </a:r>
            <a:endParaRPr lang="en-US" sz="2400" dirty="0">
              <a:solidFill>
                <a:schemeClr val="tx1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/>
              <a:t>PSD(0) = -100 </a:t>
            </a:r>
            <a:r>
              <a:rPr lang="en-US" sz="2000" dirty="0" err="1"/>
              <a:t>dBc</a:t>
            </a:r>
            <a:r>
              <a:rPr lang="en-US" sz="2000" dirty="0"/>
              <a:t>/Hz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/>
              <a:t>pole frequency </a:t>
            </a:r>
            <a:r>
              <a:rPr lang="en-US" sz="2000" i="1" dirty="0" err="1"/>
              <a:t>f</a:t>
            </a:r>
            <a:r>
              <a:rPr lang="en-US" sz="2000" i="1" baseline="-25000" dirty="0" err="1"/>
              <a:t>p</a:t>
            </a:r>
            <a:r>
              <a:rPr lang="en-US" sz="2000" i="1" baseline="-25000" dirty="0"/>
              <a:t> </a:t>
            </a:r>
            <a:r>
              <a:rPr lang="en-US" sz="2000" dirty="0"/>
              <a:t>= 250 kHz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/>
              <a:t>zero frequency </a:t>
            </a:r>
            <a:r>
              <a:rPr lang="en-US" sz="2000" i="1" dirty="0" err="1"/>
              <a:t>f</a:t>
            </a:r>
            <a:r>
              <a:rPr lang="en-US" sz="2000" i="1" baseline="-25000" dirty="0" err="1"/>
              <a:t>z</a:t>
            </a:r>
            <a:r>
              <a:rPr lang="en-US" sz="2000" dirty="0"/>
              <a:t> = 7905.7 kHz</a:t>
            </a:r>
          </a:p>
          <a:p>
            <a:endParaRPr lang="en-US" sz="2400" dirty="0" smtClean="0"/>
          </a:p>
          <a:p>
            <a:endParaRPr lang="en-US" sz="24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PSD(0) is not realistic and produces a negligible effect in PER performance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Higher values are more appropriate</a:t>
            </a:r>
            <a:endParaRPr lang="en-US" sz="2400" dirty="0"/>
          </a:p>
        </p:txBody>
      </p:sp>
      <p:pic>
        <p:nvPicPr>
          <p:cNvPr id="2" name="Content Placeholder 1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7085293" y="1981201"/>
            <a:ext cx="4510263" cy="3670543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March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Ioannis Sarris, u-blox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3ABCC52B-A3F7-440B-BBF2-55191E6E7773}" type="slidenum">
              <a:rPr lang="en-GB" smtClean="0"/>
              <a:pPr/>
              <a:t>13</a:t>
            </a:fld>
            <a:endParaRPr lang="en-GB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14421371"/>
              </p:ext>
            </p:extLst>
          </p:nvPr>
        </p:nvGraphicFramePr>
        <p:xfrm>
          <a:off x="1919536" y="3933056"/>
          <a:ext cx="3519821" cy="7547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7" r:id="rId4" imgW="2006600" imgH="469900" progId="Equation.3">
                  <p:embed/>
                </p:oleObj>
              </mc:Choice>
              <mc:Fallback>
                <p:oleObj r:id="rId4" imgW="2006600" imgH="4699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19536" y="3933056"/>
                        <a:ext cx="3519821" cy="75475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38030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cap="none" dirty="0" smtClean="0"/>
              <a:t>Carrier </a:t>
            </a:r>
            <a:r>
              <a:rPr lang="en-US" sz="3200" cap="none" dirty="0" smtClean="0"/>
              <a:t>Frequency </a:t>
            </a:r>
            <a:r>
              <a:rPr lang="en-US" sz="3200" cap="none" dirty="0"/>
              <a:t>O</a:t>
            </a:r>
            <a:r>
              <a:rPr lang="en-US" sz="3200" cap="none" dirty="0" smtClean="0"/>
              <a:t>ffset</a:t>
            </a:r>
            <a:endParaRPr lang="en-US" sz="3200" cap="none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Topic 5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March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Ioannis Sarris, u-blox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629474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Carrier </a:t>
            </a:r>
            <a:r>
              <a:rPr lang="en-US" dirty="0" smtClean="0"/>
              <a:t>Frequency </a:t>
            </a:r>
            <a:r>
              <a:rPr lang="en-US" dirty="0"/>
              <a:t>O</a:t>
            </a:r>
            <a:r>
              <a:rPr lang="en-US" dirty="0" smtClean="0"/>
              <a:t>ffset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b="0" dirty="0" smtClean="0"/>
              <a:t>CFO is often modelled as a uniformly distributed R.V. between -40 and 40 ppm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b="0" dirty="0" smtClean="0"/>
              <a:t>This is a very pessimistic scenario with extreme values derived from the maximum allowed frequency error at both ends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b="0" dirty="0" smtClean="0"/>
              <a:t>The state-of-the-art 802.11p </a:t>
            </a:r>
            <a:r>
              <a:rPr lang="en-US" sz="2000" b="0" dirty="0" smtClean="0"/>
              <a:t>chipsets have frequency errors of 5ppm or </a:t>
            </a:r>
            <a:r>
              <a:rPr lang="en-US" sz="2000" b="0" dirty="0" smtClean="0"/>
              <a:t>less (some even on the ppb region)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b="0" dirty="0" smtClean="0"/>
              <a:t>Also</a:t>
            </a:r>
            <a:r>
              <a:rPr lang="en-US" sz="2000" b="0" dirty="0" smtClean="0"/>
              <a:t>, the distribution of total CFO error is not uniform due to the additive effect between the error in </a:t>
            </a:r>
            <a:r>
              <a:rPr lang="en-US" sz="2000" b="0" dirty="0" err="1" smtClean="0"/>
              <a:t>Tx</a:t>
            </a:r>
            <a:r>
              <a:rPr lang="en-US" sz="2000" b="0" dirty="0" smtClean="0"/>
              <a:t> and Rx</a:t>
            </a:r>
            <a:endParaRPr lang="en-US" sz="2000" b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March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Ioannis Sarris, u-blox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3ABCC52B-A3F7-440B-BBF2-55191E6E7773}" type="slidenum">
              <a:rPr lang="en-GB" smtClean="0"/>
              <a:pPr/>
              <a:t>15</a:t>
            </a:fld>
            <a:endParaRPr lang="en-GB"/>
          </a:p>
        </p:txBody>
      </p:sp>
      <p:grpSp>
        <p:nvGrpSpPr>
          <p:cNvPr id="3" name="Group 2"/>
          <p:cNvGrpSpPr/>
          <p:nvPr/>
        </p:nvGrpSpPr>
        <p:grpSpPr>
          <a:xfrm>
            <a:off x="6384032" y="2132856"/>
            <a:ext cx="5145816" cy="4063225"/>
            <a:chOff x="6384032" y="2132856"/>
            <a:chExt cx="5145816" cy="4063225"/>
          </a:xfrm>
        </p:grpSpPr>
        <p:cxnSp>
          <p:nvCxnSpPr>
            <p:cNvPr id="19" name="Straight Connector 18"/>
            <p:cNvCxnSpPr/>
            <p:nvPr/>
          </p:nvCxnSpPr>
          <p:spPr bwMode="auto">
            <a:xfrm>
              <a:off x="6384032" y="5127575"/>
              <a:ext cx="432048" cy="0"/>
            </a:xfrm>
            <a:prstGeom prst="line">
              <a:avLst/>
            </a:prstGeom>
            <a:solidFill>
              <a:srgbClr val="00B8FF"/>
            </a:solidFill>
            <a:ln w="25400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0" name="Straight Connector 19"/>
            <p:cNvCxnSpPr/>
            <p:nvPr/>
          </p:nvCxnSpPr>
          <p:spPr bwMode="auto">
            <a:xfrm>
              <a:off x="6384032" y="5703639"/>
              <a:ext cx="432048" cy="0"/>
            </a:xfrm>
            <a:prstGeom prst="line">
              <a:avLst/>
            </a:prstGeom>
            <a:solidFill>
              <a:srgbClr val="00B8FF"/>
            </a:solidFill>
            <a:ln w="254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1" name="TextBox 20"/>
            <p:cNvSpPr txBox="1"/>
            <p:nvPr/>
          </p:nvSpPr>
          <p:spPr>
            <a:xfrm>
              <a:off x="6888088" y="4933037"/>
              <a:ext cx="450169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2000" i="1" dirty="0" smtClean="0">
                  <a:solidFill>
                    <a:schemeClr val="tx1"/>
                  </a:solidFill>
                </a:rPr>
                <a:t>ω</a:t>
              </a:r>
              <a:r>
                <a:rPr lang="en-US" sz="2000" i="1" baseline="-25000" dirty="0" err="1" smtClean="0">
                  <a:solidFill>
                    <a:schemeClr val="tx1"/>
                  </a:solidFill>
                </a:rPr>
                <a:t>Tx+Rx</a:t>
              </a:r>
              <a:r>
                <a:rPr lang="el-GR" sz="2000" i="1" dirty="0" smtClean="0">
                  <a:solidFill>
                    <a:schemeClr val="tx1"/>
                  </a:solidFill>
                </a:rPr>
                <a:t> </a:t>
              </a:r>
              <a:r>
                <a:rPr lang="en-US" sz="2000" dirty="0" smtClean="0">
                  <a:solidFill>
                    <a:schemeClr val="tx1"/>
                  </a:solidFill>
                </a:rPr>
                <a:t>: U(-40, 40) ppm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6888088" y="5518973"/>
              <a:ext cx="4641760" cy="6771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2000" i="1" dirty="0">
                  <a:solidFill>
                    <a:schemeClr val="tx1"/>
                  </a:solidFill>
                </a:rPr>
                <a:t>ω</a:t>
              </a:r>
              <a:r>
                <a:rPr lang="en-US" sz="2000" i="1" baseline="-25000" dirty="0" err="1" smtClean="0">
                  <a:solidFill>
                    <a:schemeClr val="tx1"/>
                  </a:solidFill>
                </a:rPr>
                <a:t>Tx</a:t>
              </a:r>
              <a:r>
                <a:rPr lang="el-GR" sz="2000" i="1" dirty="0" smtClean="0">
                  <a:solidFill>
                    <a:schemeClr val="tx1"/>
                  </a:solidFill>
                </a:rPr>
                <a:t> </a:t>
              </a:r>
              <a:r>
                <a:rPr lang="en-US" sz="2000" dirty="0">
                  <a:solidFill>
                    <a:schemeClr val="tx1"/>
                  </a:solidFill>
                </a:rPr>
                <a:t>: U</a:t>
              </a:r>
              <a:r>
                <a:rPr lang="en-US" sz="2000" dirty="0" smtClean="0">
                  <a:solidFill>
                    <a:schemeClr val="tx1"/>
                  </a:solidFill>
                </a:rPr>
                <a:t>(-5, 5) ppm + </a:t>
              </a:r>
              <a:r>
                <a:rPr lang="el-GR" sz="2000" i="1" dirty="0" smtClean="0">
                  <a:solidFill>
                    <a:schemeClr val="tx1"/>
                  </a:solidFill>
                </a:rPr>
                <a:t>ω</a:t>
              </a:r>
              <a:r>
                <a:rPr lang="en-US" sz="2000" i="1" baseline="-25000" dirty="0" smtClean="0">
                  <a:solidFill>
                    <a:schemeClr val="tx1"/>
                  </a:solidFill>
                </a:rPr>
                <a:t>Rx</a:t>
              </a:r>
              <a:r>
                <a:rPr lang="el-GR" sz="2000" i="1" dirty="0" smtClean="0">
                  <a:solidFill>
                    <a:schemeClr val="tx1"/>
                  </a:solidFill>
                </a:rPr>
                <a:t> </a:t>
              </a:r>
              <a:r>
                <a:rPr lang="en-US" sz="2000" dirty="0">
                  <a:solidFill>
                    <a:schemeClr val="tx1"/>
                  </a:solidFill>
                </a:rPr>
                <a:t>: U</a:t>
              </a:r>
              <a:r>
                <a:rPr lang="en-US" sz="2000" dirty="0" smtClean="0">
                  <a:solidFill>
                    <a:schemeClr val="tx1"/>
                  </a:solidFill>
                </a:rPr>
                <a:t>(-5, 5) ppm</a:t>
              </a:r>
              <a:endParaRPr lang="en-US" sz="2000" dirty="0">
                <a:solidFill>
                  <a:schemeClr val="tx1"/>
                </a:solidFill>
              </a:endParaRPr>
            </a:p>
            <a:p>
              <a:endParaRPr lang="en-US" sz="1800" dirty="0">
                <a:solidFill>
                  <a:schemeClr val="tx1"/>
                </a:solidFill>
              </a:endParaRPr>
            </a:p>
          </p:txBody>
        </p:sp>
        <p:grpSp>
          <p:nvGrpSpPr>
            <p:cNvPr id="25" name="Group 24"/>
            <p:cNvGrpSpPr/>
            <p:nvPr/>
          </p:nvGrpSpPr>
          <p:grpSpPr>
            <a:xfrm>
              <a:off x="6384032" y="2132856"/>
              <a:ext cx="4684457" cy="2415897"/>
              <a:chOff x="6384032" y="2549515"/>
              <a:chExt cx="4684457" cy="2415897"/>
            </a:xfrm>
          </p:grpSpPr>
          <p:cxnSp>
            <p:nvCxnSpPr>
              <p:cNvPr id="11" name="Straight Arrow Connector 10"/>
              <p:cNvCxnSpPr/>
              <p:nvPr/>
            </p:nvCxnSpPr>
            <p:spPr bwMode="auto">
              <a:xfrm flipV="1">
                <a:off x="8688288" y="2636912"/>
                <a:ext cx="0" cy="1944216"/>
              </a:xfrm>
              <a:prstGeom prst="straightConnector1">
                <a:avLst/>
              </a:prstGeom>
              <a:solidFill>
                <a:srgbClr val="00B8FF"/>
              </a:solidFill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</p:cxnSp>
          <p:sp>
            <p:nvSpPr>
              <p:cNvPr id="15" name="Rectangle 14"/>
              <p:cNvSpPr/>
              <p:nvPr/>
            </p:nvSpPr>
            <p:spPr bwMode="auto">
              <a:xfrm>
                <a:off x="6816080" y="4196844"/>
                <a:ext cx="3744416" cy="384283"/>
              </a:xfrm>
              <a:prstGeom prst="rect">
                <a:avLst/>
              </a:prstGeom>
              <a:solidFill>
                <a:srgbClr val="99CCFF">
                  <a:alpha val="50196"/>
                </a:srgbClr>
              </a:solidFill>
              <a:ln w="25400" cap="flat" cmpd="sng" algn="ctr">
                <a:solidFill>
                  <a:schemeClr val="accent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17" name="Isosceles Triangle 16"/>
              <p:cNvSpPr/>
              <p:nvPr/>
            </p:nvSpPr>
            <p:spPr bwMode="auto">
              <a:xfrm>
                <a:off x="8184232" y="2837548"/>
                <a:ext cx="1009904" cy="1743580"/>
              </a:xfrm>
              <a:prstGeom prst="triangle">
                <a:avLst/>
              </a:prstGeom>
              <a:solidFill>
                <a:srgbClr val="FF9999">
                  <a:alpha val="50196"/>
                </a:srgbClr>
              </a:solidFill>
              <a:ln w="254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cxnSp>
            <p:nvCxnSpPr>
              <p:cNvPr id="13" name="Straight Arrow Connector 12"/>
              <p:cNvCxnSpPr/>
              <p:nvPr/>
            </p:nvCxnSpPr>
            <p:spPr bwMode="auto">
              <a:xfrm>
                <a:off x="6384032" y="4581128"/>
                <a:ext cx="4608512" cy="0"/>
              </a:xfrm>
              <a:prstGeom prst="straightConnector1">
                <a:avLst/>
              </a:prstGeom>
              <a:solidFill>
                <a:srgbClr val="00B8FF"/>
              </a:solidFill>
              <a:ln w="25400" cap="flat" cmpd="sng" algn="ctr">
                <a:solidFill>
                  <a:schemeClr val="tx1"/>
                </a:solidFill>
                <a:prstDash val="solid"/>
                <a:round/>
                <a:headEnd type="triangle"/>
                <a:tailEnd type="triangle"/>
              </a:ln>
              <a:effectLst/>
            </p:spPr>
          </p:cxnSp>
          <p:sp>
            <p:nvSpPr>
              <p:cNvPr id="23" name="Rectangle 22"/>
              <p:cNvSpPr/>
              <p:nvPr/>
            </p:nvSpPr>
            <p:spPr>
              <a:xfrm>
                <a:off x="10665815" y="4503747"/>
                <a:ext cx="402674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l-GR" i="1" dirty="0">
                    <a:solidFill>
                      <a:schemeClr val="tx1"/>
                    </a:solidFill>
                  </a:rPr>
                  <a:t>ω</a:t>
                </a:r>
                <a:endParaRPr lang="en-US" i="1" dirty="0"/>
              </a:p>
            </p:txBody>
          </p:sp>
          <p:sp>
            <p:nvSpPr>
              <p:cNvPr id="24" name="Rectangle 23"/>
              <p:cNvSpPr/>
              <p:nvPr/>
            </p:nvSpPr>
            <p:spPr>
              <a:xfrm>
                <a:off x="7791277" y="2549515"/>
                <a:ext cx="795411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i="1" dirty="0" smtClean="0">
                    <a:solidFill>
                      <a:schemeClr val="tx1"/>
                    </a:solidFill>
                  </a:rPr>
                  <a:t>P</a:t>
                </a:r>
                <a:r>
                  <a:rPr lang="en-US" dirty="0">
                    <a:solidFill>
                      <a:schemeClr val="tx1"/>
                    </a:solidFill>
                  </a:rPr>
                  <a:t>(</a:t>
                </a:r>
                <a:r>
                  <a:rPr lang="el-GR" i="1" dirty="0" smtClean="0">
                    <a:solidFill>
                      <a:schemeClr val="tx1"/>
                    </a:solidFill>
                  </a:rPr>
                  <a:t>ω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)</a:t>
                </a:r>
                <a:endParaRPr lang="en-US" i="1" dirty="0"/>
              </a:p>
            </p:txBody>
          </p:sp>
        </p:grpSp>
        <p:sp>
          <p:nvSpPr>
            <p:cNvPr id="2" name="Rectangle 1"/>
            <p:cNvSpPr/>
            <p:nvPr/>
          </p:nvSpPr>
          <p:spPr>
            <a:xfrm>
              <a:off x="6599699" y="4149080"/>
              <a:ext cx="372218" cy="2616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100" dirty="0">
                  <a:solidFill>
                    <a:schemeClr val="tx1"/>
                  </a:solidFill>
                </a:rPr>
                <a:t>-40</a:t>
              </a:r>
              <a:endParaRPr lang="en-US" sz="1100" dirty="0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7998123" y="4149080"/>
              <a:ext cx="372218" cy="2616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100" dirty="0" smtClean="0">
                  <a:solidFill>
                    <a:schemeClr val="tx1"/>
                  </a:solidFill>
                </a:rPr>
                <a:t>-10</a:t>
              </a:r>
              <a:endParaRPr lang="en-US" sz="1100" dirty="0"/>
            </a:p>
          </p:txBody>
        </p:sp>
        <p:sp>
          <p:nvSpPr>
            <p:cNvPr id="27" name="Rectangle 26"/>
            <p:cNvSpPr/>
            <p:nvPr/>
          </p:nvSpPr>
          <p:spPr>
            <a:xfrm>
              <a:off x="9058362" y="4149080"/>
              <a:ext cx="325730" cy="2616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100" dirty="0" smtClean="0">
                  <a:solidFill>
                    <a:schemeClr val="tx1"/>
                  </a:solidFill>
                </a:rPr>
                <a:t>10</a:t>
              </a:r>
              <a:endParaRPr lang="en-US" sz="1100" dirty="0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10397631" y="4149080"/>
              <a:ext cx="325730" cy="2616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100" dirty="0">
                  <a:solidFill>
                    <a:schemeClr val="tx1"/>
                  </a:solidFill>
                </a:rPr>
                <a:t>4</a:t>
              </a:r>
              <a:r>
                <a:rPr lang="en-US" sz="1100" dirty="0" smtClean="0">
                  <a:solidFill>
                    <a:schemeClr val="tx1"/>
                  </a:solidFill>
                </a:rPr>
                <a:t>0</a:t>
              </a:r>
              <a:endParaRPr lang="en-US" sz="1100" dirty="0"/>
            </a:p>
          </p:txBody>
        </p:sp>
      </p:grpSp>
    </p:spTree>
    <p:extLst>
      <p:ext uri="{BB962C8B-B14F-4D97-AF65-F5344CB8AC3E}">
        <p14:creationId xmlns:p14="http://schemas.microsoft.com/office/powerpoint/2010/main" val="168491516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Some recommendations for 11p/NGV PHY simulation </a:t>
            </a:r>
            <a:r>
              <a:rPr lang="en-US" dirty="0" smtClean="0"/>
              <a:t>were </a:t>
            </a:r>
            <a:r>
              <a:rPr lang="en-US" dirty="0" smtClean="0"/>
              <a:t>given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Our goal is to </a:t>
            </a:r>
            <a:r>
              <a:rPr lang="en-US" dirty="0" smtClean="0"/>
              <a:t>match the </a:t>
            </a:r>
            <a:r>
              <a:rPr lang="en-US" dirty="0"/>
              <a:t>real-world </a:t>
            </a:r>
            <a:r>
              <a:rPr lang="en-US" dirty="0" smtClean="0"/>
              <a:t>performance as </a:t>
            </a:r>
            <a:r>
              <a:rPr lang="en-US" dirty="0"/>
              <a:t>closely as possible </a:t>
            </a:r>
            <a:r>
              <a:rPr lang="en-US" dirty="0" smtClean="0"/>
              <a:t>while maintaining low simulation complexity</a:t>
            </a: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All information presented </a:t>
            </a:r>
            <a:r>
              <a:rPr lang="en-US" dirty="0" smtClean="0"/>
              <a:t>is </a:t>
            </a:r>
            <a:r>
              <a:rPr lang="en-US" dirty="0" smtClean="0"/>
              <a:t>available </a:t>
            </a:r>
            <a:r>
              <a:rPr lang="en-US" dirty="0"/>
              <a:t>for evaluation as </a:t>
            </a:r>
            <a:r>
              <a:rPr lang="en-US" dirty="0" smtClean="0"/>
              <a:t>open </a:t>
            </a:r>
            <a:r>
              <a:rPr lang="en-US" dirty="0" smtClean="0"/>
              <a:t>source software</a:t>
            </a: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Comments or proposals for improvement of this work are always welcome</a:t>
            </a: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1CD163DD-D5E7-41DA-95F2-71530C24F8C3}" type="slidenum">
              <a:rPr lang="en-GB" smtClean="0"/>
              <a:pPr/>
              <a:t>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Ioannis Sarris, u-blox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4287413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References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000" dirty="0" smtClean="0"/>
              <a:t>[1] M. Kahn, "IEEE 802.11 Regulatory SC DSRC Coexistence Tiger Team V2V Radio Channel Models," IEEE 802.11-14/0259r0.</a:t>
            </a:r>
          </a:p>
          <a:p>
            <a:endParaRPr lang="en-GB" sz="2000" dirty="0"/>
          </a:p>
          <a:p>
            <a:r>
              <a:rPr lang="en-GB" sz="2000" dirty="0" smtClean="0"/>
              <a:t>[2] P. Alexander et. al, </a:t>
            </a:r>
            <a:r>
              <a:rPr lang="en-GB" sz="2000" dirty="0"/>
              <a:t>"Cohda-GM V2X Fading </a:t>
            </a:r>
            <a:r>
              <a:rPr lang="en-GB" sz="2000" dirty="0" smtClean="0"/>
              <a:t>Channels</a:t>
            </a:r>
            <a:r>
              <a:rPr lang="en-GB" sz="2000" dirty="0" smtClean="0"/>
              <a:t>".</a:t>
            </a:r>
          </a:p>
          <a:p>
            <a:endParaRPr lang="en-GB" sz="2000" dirty="0" smtClean="0"/>
          </a:p>
          <a:p>
            <a:r>
              <a:rPr lang="en-GB" sz="2000" dirty="0" smtClean="0"/>
              <a:t>[3] E. </a:t>
            </a:r>
            <a:r>
              <a:rPr lang="en-GB" sz="2000" dirty="0" err="1" smtClean="0"/>
              <a:t>Perahia</a:t>
            </a:r>
            <a:r>
              <a:rPr lang="en-GB" sz="2000" dirty="0" smtClean="0"/>
              <a:t> et. al, “Next Generation Wireless LANs”.</a:t>
            </a:r>
            <a:endParaRPr lang="en-GB" sz="2000" dirty="0"/>
          </a:p>
          <a:p>
            <a:endParaRPr lang="en-GB" sz="2000" dirty="0"/>
          </a:p>
          <a:p>
            <a:endParaRPr lang="en-GB" sz="2000" b="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Ioannis Sarris, u-</a:t>
            </a:r>
            <a:r>
              <a:rPr lang="en-GB" dirty="0" err="1"/>
              <a:t>blox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3942480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830391"/>
            <a:ext cx="10361084" cy="4264024"/>
          </a:xfrm>
          <a:ln/>
        </p:spPr>
        <p:txBody>
          <a:bodyPr/>
          <a:lstStyle/>
          <a:p>
            <a:pPr marL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This contribution presents some aspects of NGV PHY simulation</a:t>
            </a:r>
            <a:r>
              <a:rPr lang="en-GB" dirty="0" smtClean="0"/>
              <a:t>. Best practices and reference implementations are presented for:</a:t>
            </a:r>
            <a:endParaRPr lang="en-GB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Channel models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Oversampling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Power Amplifier (PA) </a:t>
            </a:r>
            <a:r>
              <a:rPr lang="en-US" dirty="0"/>
              <a:t>model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Phase noise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Carrier Frequency </a:t>
            </a:r>
            <a:r>
              <a:rPr lang="en-US" dirty="0" smtClean="0"/>
              <a:t>Offset (CFO)</a:t>
            </a:r>
            <a:endParaRPr lang="en-GB" dirty="0" smtClean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000" b="0" dirty="0" smtClean="0"/>
              <a:t>Open source 802.11p model available </a:t>
            </a:r>
            <a:r>
              <a:rPr lang="en-US" sz="2000" b="0" dirty="0" smtClean="0"/>
              <a:t>at </a:t>
            </a:r>
            <a:r>
              <a:rPr lang="en-US" sz="2000" b="0" u="sng" dirty="0" smtClean="0">
                <a:solidFill>
                  <a:schemeClr val="accent6"/>
                </a:solidFill>
              </a:rPr>
              <a:t>https</a:t>
            </a:r>
            <a:r>
              <a:rPr lang="en-US" sz="2000" b="0" u="sng" dirty="0">
                <a:solidFill>
                  <a:schemeClr val="accent6"/>
                </a:solidFill>
              </a:rPr>
              <a:t>://</a:t>
            </a:r>
            <a:r>
              <a:rPr lang="en-US" sz="2000" b="0" u="sng" dirty="0" smtClean="0">
                <a:solidFill>
                  <a:schemeClr val="accent6"/>
                </a:solidFill>
              </a:rPr>
              <a:t>github.com/u-blox/ubx-v2x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Ioannis Sarris, u-</a:t>
            </a:r>
            <a:r>
              <a:rPr lang="en-GB" dirty="0" err="1"/>
              <a:t>blox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3912376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cap="none" dirty="0" smtClean="0"/>
              <a:t>Channel Models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Topic 1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March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Ioannis Sarris, u-blox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566763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Channel models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b="0" dirty="0" smtClean="0"/>
              <a:t>The Car-2-Car channel models [1] are a good basis for the evaluation of PHY performance under time and frequency-selective propagation conditions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b="0" dirty="0" smtClean="0"/>
              <a:t>These are tap-delay models defined by a sets of delay, power and Doppler spectra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b="0" dirty="0" smtClean="0"/>
              <a:t>In [1], the </a:t>
            </a:r>
            <a:r>
              <a:rPr lang="en-US" sz="2000" b="0" dirty="0" smtClean="0"/>
              <a:t>Doppler spectra after the 1</a:t>
            </a:r>
            <a:r>
              <a:rPr lang="en-US" sz="2000" b="0" baseline="30000" dirty="0" smtClean="0"/>
              <a:t>st</a:t>
            </a:r>
            <a:r>
              <a:rPr lang="en-US" sz="2000" b="0" dirty="0" smtClean="0"/>
              <a:t> tap are defined as “Half-Bathtub”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b="0" dirty="0" smtClean="0"/>
              <a:t>A more mathematically accurate description would be “Asymmetric Jakes</a:t>
            </a:r>
            <a:r>
              <a:rPr lang="en-US" sz="2000" b="0" dirty="0" smtClean="0"/>
              <a:t>” with limits [0, </a:t>
            </a:r>
            <a:r>
              <a:rPr lang="en-US" sz="2000" b="0" i="1" dirty="0" err="1" smtClean="0"/>
              <a:t>f</a:t>
            </a:r>
            <a:r>
              <a:rPr lang="en-US" sz="2000" b="0" i="1" baseline="-25000" dirty="0" err="1" smtClean="0"/>
              <a:t>d</a:t>
            </a:r>
            <a:r>
              <a:rPr lang="en-US" sz="2000" b="0" dirty="0" smtClean="0"/>
              <a:t>]</a:t>
            </a:r>
            <a:endParaRPr lang="en-US" sz="2000" b="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000" b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March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Ioannis Sarris, u-blox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3ABCC52B-A3F7-440B-BBF2-55191E6E7773}" type="slidenum">
              <a:rPr lang="en-GB" smtClean="0"/>
              <a:pPr/>
              <a:t>4</a:t>
            </a:fld>
            <a:endParaRPr lang="en-GB"/>
          </a:p>
        </p:txBody>
      </p:sp>
      <p:pic>
        <p:nvPicPr>
          <p:cNvPr id="12" name="Content Placeholder 11">
            <a:extLst>
              <a:ext uri="{FF2B5EF4-FFF2-40B4-BE49-F238E27FC236}">
                <a16:creationId xmlns="" xmlns:a16="http://schemas.microsoft.com/office/drawing/2014/main" id="{36186BE2-F0F5-4195-BFCF-55F30FE3769D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 rotWithShape="1">
          <a:blip r:embed="rId2"/>
          <a:srcRect l="3701" t="11338" r="2745" b="6880"/>
          <a:stretch/>
        </p:blipFill>
        <p:spPr>
          <a:xfrm>
            <a:off x="6528135" y="2060986"/>
            <a:ext cx="4752529" cy="13681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90661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Channel models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914400" y="1981201"/>
            <a:ext cx="6333727" cy="4113213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1800" b="0" dirty="0" smtClean="0"/>
              <a:t>MATLAB’s </a:t>
            </a:r>
            <a:r>
              <a:rPr lang="en-US" sz="1800" b="0" i="1" u="sng" dirty="0" err="1"/>
              <a:t>comm.RicianChannel</a:t>
            </a:r>
            <a:r>
              <a:rPr lang="en-US" sz="1800" b="0" dirty="0"/>
              <a:t> allows for such </a:t>
            </a:r>
            <a:r>
              <a:rPr lang="en-US" sz="1800" b="0" dirty="0" smtClean="0"/>
              <a:t>spectrum </a:t>
            </a:r>
            <a:r>
              <a:rPr lang="en-US" sz="1800" b="0" dirty="0" smtClean="0"/>
              <a:t>definitions per channel tap</a:t>
            </a:r>
            <a:endParaRPr lang="en-US" sz="1800" b="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1800" b="0" dirty="0" smtClean="0"/>
              <a:t>A reference </a:t>
            </a:r>
            <a:r>
              <a:rPr lang="en-US" sz="1800" b="0" dirty="0" smtClean="0"/>
              <a:t>definition is </a:t>
            </a:r>
            <a:r>
              <a:rPr lang="en-US" sz="1800" b="0" dirty="0" smtClean="0"/>
              <a:t>available in the ubx-v2x model</a:t>
            </a:r>
            <a:endParaRPr lang="en-US" sz="1800" b="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1800" b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March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Ioannis Sarris, u-blox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3ABCC52B-A3F7-440B-BBF2-55191E6E7773}" type="slidenum">
              <a:rPr lang="en-GB" smtClean="0"/>
              <a:pPr/>
              <a:t>5</a:t>
            </a:fld>
            <a:endParaRPr lang="en-GB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4032" y="3231725"/>
            <a:ext cx="3487946" cy="252000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51510" y="3231725"/>
            <a:ext cx="3487948" cy="2520000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27817" y="3231725"/>
            <a:ext cx="3485106" cy="2520000"/>
          </a:xfrm>
          <a:prstGeom prst="rect">
            <a:avLst/>
          </a:prstGeom>
        </p:spPr>
      </p:pic>
      <p:graphicFrame>
        <p:nvGraphicFramePr>
          <p:cNvPr id="16" name="Content Placeholder 7">
            <a:extLst>
              <a:ext uri="{FF2B5EF4-FFF2-40B4-BE49-F238E27FC236}">
                <a16:creationId xmlns="" xmlns:a16="http://schemas.microsoft.com/office/drawing/2014/main" id="{38EB63B1-0A3E-4923-88AC-7F2BFAE39F6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41891773"/>
              </p:ext>
            </p:extLst>
          </p:nvPr>
        </p:nvGraphicFramePr>
        <p:xfrm>
          <a:off x="8305987" y="1916832"/>
          <a:ext cx="3067050" cy="9652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096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1595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61595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61595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609600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</a:tblGrid>
              <a:tr h="193040">
                <a:tc>
                  <a:txBody>
                    <a:bodyPr/>
                    <a:lstStyle/>
                    <a:p>
                      <a:endParaRPr lang="en-AU" sz="1100" dirty="0"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  <a:latin typeface="+mj-lt"/>
                          <a:cs typeface="Arial" panose="020B0604020202020204" pitchFamily="34" charset="0"/>
                        </a:rPr>
                        <a:t>Tap1</a:t>
                      </a:r>
                      <a:endParaRPr lang="en-AU" sz="1100" dirty="0">
                        <a:effectLst/>
                        <a:latin typeface="+mj-lt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  <a:latin typeface="+mj-lt"/>
                          <a:cs typeface="Arial" panose="020B0604020202020204" pitchFamily="34" charset="0"/>
                        </a:rPr>
                        <a:t>Tap2</a:t>
                      </a:r>
                      <a:endParaRPr lang="en-AU" sz="1100" dirty="0">
                        <a:effectLst/>
                        <a:latin typeface="+mj-lt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  <a:latin typeface="+mj-lt"/>
                          <a:cs typeface="Arial" panose="020B0604020202020204" pitchFamily="34" charset="0"/>
                        </a:rPr>
                        <a:t>Tap3</a:t>
                      </a:r>
                      <a:endParaRPr lang="en-AU" sz="1100" dirty="0">
                        <a:effectLst/>
                        <a:latin typeface="+mj-lt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  <a:latin typeface="+mj-lt"/>
                          <a:cs typeface="Arial" panose="020B0604020202020204" pitchFamily="34" charset="0"/>
                        </a:rPr>
                        <a:t>Units</a:t>
                      </a:r>
                      <a:endParaRPr lang="en-AU" sz="1100" dirty="0">
                        <a:effectLst/>
                        <a:latin typeface="+mj-lt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930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  <a:latin typeface="+mj-lt"/>
                          <a:cs typeface="Arial" panose="020B0604020202020204" pitchFamily="34" charset="0"/>
                        </a:rPr>
                        <a:t>Power</a:t>
                      </a:r>
                      <a:endParaRPr lang="en-AU" sz="1100" dirty="0">
                        <a:effectLst/>
                        <a:latin typeface="+mj-lt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600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  <a:latin typeface="+mj-lt"/>
                          <a:cs typeface="Arial" panose="020B0604020202020204" pitchFamily="34" charset="0"/>
                        </a:rPr>
                        <a:t>0</a:t>
                      </a:r>
                      <a:endParaRPr lang="en-AU" sz="1100" dirty="0">
                        <a:effectLst/>
                        <a:latin typeface="+mj-lt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  <a:latin typeface="+mj-lt"/>
                          <a:cs typeface="Arial" panose="020B0604020202020204" pitchFamily="34" charset="0"/>
                        </a:rPr>
                        <a:t>-14</a:t>
                      </a:r>
                      <a:endParaRPr lang="en-AU" sz="1100" dirty="0">
                        <a:effectLst/>
                        <a:latin typeface="+mj-lt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  <a:latin typeface="+mj-lt"/>
                          <a:cs typeface="Arial" panose="020B0604020202020204" pitchFamily="34" charset="0"/>
                        </a:rPr>
                        <a:t>-17</a:t>
                      </a:r>
                      <a:endParaRPr lang="en-AU" sz="1100" dirty="0">
                        <a:effectLst/>
                        <a:latin typeface="+mj-lt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  <a:latin typeface="+mj-lt"/>
                          <a:cs typeface="Arial" panose="020B0604020202020204" pitchFamily="34" charset="0"/>
                        </a:rPr>
                        <a:t>dB</a:t>
                      </a:r>
                      <a:endParaRPr lang="en-AU" sz="1100" dirty="0">
                        <a:effectLst/>
                        <a:latin typeface="+mj-lt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930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  <a:latin typeface="+mj-lt"/>
                          <a:cs typeface="Arial" panose="020B0604020202020204" pitchFamily="34" charset="0"/>
                        </a:rPr>
                        <a:t>Delay</a:t>
                      </a:r>
                      <a:endParaRPr lang="en-AU" sz="1100" dirty="0">
                        <a:effectLst/>
                        <a:latin typeface="+mj-lt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600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  <a:latin typeface="+mj-lt"/>
                          <a:cs typeface="Arial" panose="020B0604020202020204" pitchFamily="34" charset="0"/>
                        </a:rPr>
                        <a:t>0</a:t>
                      </a:r>
                      <a:endParaRPr lang="en-AU" sz="1100" dirty="0">
                        <a:effectLst/>
                        <a:latin typeface="+mj-lt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  <a:latin typeface="+mj-lt"/>
                          <a:cs typeface="Arial" panose="020B0604020202020204" pitchFamily="34" charset="0"/>
                        </a:rPr>
                        <a:t>83</a:t>
                      </a:r>
                      <a:endParaRPr lang="en-AU" sz="1100" dirty="0">
                        <a:effectLst/>
                        <a:latin typeface="+mj-lt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  <a:latin typeface="+mj-lt"/>
                          <a:cs typeface="Arial" panose="020B0604020202020204" pitchFamily="34" charset="0"/>
                        </a:rPr>
                        <a:t>183</a:t>
                      </a:r>
                      <a:endParaRPr lang="en-AU" sz="1100" dirty="0">
                        <a:effectLst/>
                        <a:latin typeface="+mj-lt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  <a:latin typeface="+mj-lt"/>
                          <a:cs typeface="Arial" panose="020B0604020202020204" pitchFamily="34" charset="0"/>
                        </a:rPr>
                        <a:t>ns</a:t>
                      </a:r>
                      <a:endParaRPr lang="en-AU" sz="1100" dirty="0">
                        <a:effectLst/>
                        <a:latin typeface="+mj-lt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930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  <a:latin typeface="+mj-lt"/>
                          <a:cs typeface="Arial" panose="020B0604020202020204" pitchFamily="34" charset="0"/>
                        </a:rPr>
                        <a:t>Doppler</a:t>
                      </a:r>
                      <a:endParaRPr lang="en-AU" sz="1100" dirty="0">
                        <a:effectLst/>
                        <a:latin typeface="+mj-lt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600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</a:rPr>
                        <a:t>0</a:t>
                      </a:r>
                      <a:endParaRPr lang="en-A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</a:rPr>
                        <a:t>492</a:t>
                      </a:r>
                      <a:endParaRPr lang="en-A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</a:rPr>
                        <a:t>-295</a:t>
                      </a:r>
                      <a:endParaRPr lang="en-A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</a:rPr>
                        <a:t>Hz</a:t>
                      </a:r>
                      <a:endParaRPr lang="en-A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930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  <a:latin typeface="+mj-lt"/>
                          <a:cs typeface="Arial" panose="020B0604020202020204" pitchFamily="34" charset="0"/>
                        </a:rPr>
                        <a:t>Profile</a:t>
                      </a:r>
                      <a:endParaRPr lang="en-AU" sz="1100" dirty="0">
                        <a:effectLst/>
                        <a:latin typeface="+mj-lt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3600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  <a:latin typeface="+mj-lt"/>
                          <a:ea typeface="Calibri"/>
                          <a:cs typeface="Arial" panose="020B0604020202020204" pitchFamily="34" charset="0"/>
                        </a:rPr>
                        <a:t>Static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 err="1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  <a:cs typeface="Arial" panose="020B0604020202020204" pitchFamily="34" charset="0"/>
                        </a:rPr>
                        <a:t>HalfBT</a:t>
                      </a:r>
                      <a:endParaRPr lang="en-AU" sz="1100" dirty="0">
                        <a:effectLst/>
                        <a:latin typeface="+mj-lt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 err="1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  <a:cs typeface="Arial" panose="020B0604020202020204" pitchFamily="34" charset="0"/>
                        </a:rPr>
                        <a:t>HalfBT</a:t>
                      </a:r>
                      <a:endParaRPr lang="en-AU" sz="1100" dirty="0">
                        <a:effectLst/>
                        <a:latin typeface="+mj-lt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endParaRPr lang="en-AU" sz="1100" dirty="0"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7" name="Rectangle 2">
            <a:extLst>
              <a:ext uri="{FF2B5EF4-FFF2-40B4-BE49-F238E27FC236}">
                <a16:creationId xmlns="" xmlns:a16="http://schemas.microsoft.com/office/drawing/2014/main" id="{EE027A8B-CAB3-4671-B0A0-2751385CE2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50411" y="2852936"/>
            <a:ext cx="2886149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AU" altLang="en-US" sz="1100" b="1" dirty="0">
                <a:latin typeface="+mj-lt"/>
                <a:cs typeface="Times New Roman" panose="02020603050405020304" pitchFamily="18" charset="0"/>
              </a:rPr>
              <a:t>Table 1: Rural LOS Parameters</a:t>
            </a:r>
            <a:endParaRPr lang="en-AU" altLang="en-US" sz="1800" b="1" dirty="0"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271464" y="3299836"/>
            <a:ext cx="794769" cy="4901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AU" dirty="0">
                <a:solidFill>
                  <a:schemeClr val="tx1"/>
                </a:solidFill>
              </a:rPr>
              <a:t>Tap1</a:t>
            </a:r>
            <a:endParaRPr lang="en-AU" dirty="0">
              <a:solidFill>
                <a:schemeClr val="tx1"/>
              </a:solidFill>
              <a:latin typeface="Calibri"/>
              <a:ea typeface="Calibri"/>
              <a:cs typeface="Times New Roman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4748942" y="3332430"/>
            <a:ext cx="794769" cy="5170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AU" dirty="0" smtClean="0">
                <a:solidFill>
                  <a:schemeClr val="tx1"/>
                </a:solidFill>
              </a:rPr>
              <a:t>Tap2</a:t>
            </a:r>
            <a:endParaRPr lang="en-AU" dirty="0">
              <a:solidFill>
                <a:schemeClr val="tx1"/>
              </a:solidFill>
              <a:latin typeface="Calibri"/>
              <a:ea typeface="Calibri"/>
              <a:cs typeface="Times New Roman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8199650" y="3366910"/>
            <a:ext cx="794769" cy="4901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AU" dirty="0" smtClean="0">
                <a:solidFill>
                  <a:schemeClr val="tx1"/>
                </a:solidFill>
              </a:rPr>
              <a:t>Tap3</a:t>
            </a:r>
            <a:endParaRPr lang="en-AU" dirty="0">
              <a:solidFill>
                <a:schemeClr val="tx1"/>
              </a:solidFill>
              <a:latin typeface="Calibri"/>
              <a:ea typeface="Calibri"/>
              <a:cs typeface="Times New Roman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935448" y="5775559"/>
            <a:ext cx="5184240" cy="34009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AU" sz="1400" b="1" dirty="0" smtClean="0">
                <a:solidFill>
                  <a:schemeClr val="tx1"/>
                </a:solidFill>
              </a:rPr>
              <a:t>Fig. Example of Doppler spectrum per channel tap for Rural </a:t>
            </a:r>
            <a:r>
              <a:rPr lang="en-AU" sz="1400" b="1" dirty="0" err="1" smtClean="0">
                <a:solidFill>
                  <a:schemeClr val="tx1"/>
                </a:solidFill>
              </a:rPr>
              <a:t>LoS</a:t>
            </a:r>
            <a:endParaRPr lang="en-AU" sz="1400" b="1" dirty="0">
              <a:solidFill>
                <a:schemeClr val="tx1"/>
              </a:solidFill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7621015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Enhanced channel </a:t>
            </a:r>
            <a:r>
              <a:rPr lang="en-US" dirty="0"/>
              <a:t>models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b="0" dirty="0" smtClean="0"/>
              <a:t>A set of even more challenging channel models have </a:t>
            </a:r>
            <a:r>
              <a:rPr lang="en-US" sz="2000" b="0" dirty="0" smtClean="0"/>
              <a:t>been </a:t>
            </a:r>
            <a:r>
              <a:rPr lang="en-US" sz="2000" b="0" dirty="0" smtClean="0"/>
              <a:t>proposed in [2]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b="0" dirty="0" smtClean="0"/>
              <a:t>A </a:t>
            </a:r>
            <a:r>
              <a:rPr lang="en-US" sz="2000" b="0" dirty="0"/>
              <a:t>r</a:t>
            </a:r>
            <a:r>
              <a:rPr lang="en-US" sz="2000" b="0" dirty="0" smtClean="0"/>
              <a:t>eference </a:t>
            </a:r>
            <a:r>
              <a:rPr lang="en-US" sz="2000" b="0" dirty="0"/>
              <a:t>implementation is </a:t>
            </a:r>
            <a:r>
              <a:rPr lang="en-US" sz="2000" b="0" dirty="0" smtClean="0"/>
              <a:t>also available </a:t>
            </a:r>
            <a:r>
              <a:rPr lang="en-US" sz="2000" b="0" dirty="0"/>
              <a:t>in the ubx-v2x model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000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March 2019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Ioannis Sarris, u-blox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1CD163DD-D5E7-41DA-95F2-71530C24F8C3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1214751" y="4486146"/>
            <a:ext cx="3678237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AU" altLang="en-US" sz="1000" b="1" dirty="0">
                <a:latin typeface="+mj-lt"/>
                <a:cs typeface="Times New Roman" panose="02020603050405020304" pitchFamily="18" charset="0"/>
              </a:rPr>
              <a:t>Table 1: Rural LOS </a:t>
            </a:r>
            <a:r>
              <a:rPr lang="en-AU" altLang="en-US" sz="1000" b="1" dirty="0" smtClean="0">
                <a:latin typeface="+mj-lt"/>
                <a:cs typeface="Times New Roman" panose="02020603050405020304" pitchFamily="18" charset="0"/>
              </a:rPr>
              <a:t>Parameters</a:t>
            </a:r>
            <a:endParaRPr lang="en-AU" altLang="en-US" sz="2800" dirty="0">
              <a:latin typeface="+mj-lt"/>
              <a:cs typeface="Times New Roman" panose="02020603050405020304" pitchFamily="18" charset="0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9411919"/>
              </p:ext>
            </p:extLst>
          </p:nvPr>
        </p:nvGraphicFramePr>
        <p:xfrm>
          <a:off x="1214751" y="3578969"/>
          <a:ext cx="3600000" cy="9144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20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 dirty="0">
                          <a:effectLst/>
                        </a:rPr>
                        <a:t>Name</a:t>
                      </a:r>
                      <a:endParaRPr lang="en-US" sz="1000" dirty="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Tap1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 dirty="0">
                          <a:effectLst/>
                        </a:rPr>
                        <a:t>Tap2</a:t>
                      </a:r>
                      <a:endParaRPr lang="en-US" sz="1000" dirty="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Tap3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Units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Power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0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-12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-15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 dirty="0">
                          <a:effectLst/>
                        </a:rPr>
                        <a:t>dB</a:t>
                      </a:r>
                      <a:endParaRPr lang="en-US" sz="1000" dirty="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Delay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0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84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 dirty="0">
                          <a:effectLst/>
                        </a:rPr>
                        <a:t>183</a:t>
                      </a:r>
                      <a:endParaRPr lang="en-US" sz="1000" dirty="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ns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Doppler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0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94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-1176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Hz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Profile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 dirty="0">
                          <a:effectLst/>
                        </a:rPr>
                        <a:t>Static</a:t>
                      </a:r>
                      <a:endParaRPr lang="en-US" sz="1000" dirty="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 dirty="0">
                          <a:effectLst/>
                        </a:rPr>
                        <a:t>Half BT</a:t>
                      </a:r>
                      <a:endParaRPr lang="en-US" sz="1000" dirty="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Half BT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1214751" y="5833900"/>
            <a:ext cx="3678238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AU" altLang="en-US" sz="1000" b="1" dirty="0">
                <a:latin typeface="+mj-lt"/>
                <a:cs typeface="Times New Roman" panose="02020603050405020304" pitchFamily="18" charset="0"/>
              </a:rPr>
              <a:t>Table 2: Urban Approaching LOS </a:t>
            </a:r>
            <a:r>
              <a:rPr lang="en-AU" altLang="en-US" sz="1000" b="1" dirty="0" smtClean="0">
                <a:latin typeface="+mj-lt"/>
                <a:cs typeface="Times New Roman" panose="02020603050405020304" pitchFamily="18" charset="0"/>
              </a:rPr>
              <a:t>Parameters</a:t>
            </a:r>
            <a:endParaRPr lang="en-AU" altLang="en-US" sz="2800" dirty="0">
              <a:latin typeface="+mj-lt"/>
              <a:cs typeface="Times New Roman" panose="02020603050405020304" pitchFamily="18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1976906"/>
              </p:ext>
            </p:extLst>
          </p:nvPr>
        </p:nvGraphicFramePr>
        <p:xfrm>
          <a:off x="1199935" y="4941168"/>
          <a:ext cx="4320001" cy="9144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5865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2862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72215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722157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662553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725853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 dirty="0">
                          <a:effectLst/>
                        </a:rPr>
                        <a:t>Name</a:t>
                      </a:r>
                      <a:endParaRPr lang="en-US" sz="1000" dirty="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Tap1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Tap2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Tap3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Tap4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 dirty="0">
                          <a:effectLst/>
                        </a:rPr>
                        <a:t>Units</a:t>
                      </a:r>
                      <a:endParaRPr lang="en-US" sz="1000" dirty="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Power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0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-11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-13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-15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 dirty="0">
                          <a:effectLst/>
                        </a:rPr>
                        <a:t>dB</a:t>
                      </a:r>
                      <a:endParaRPr lang="en-US" sz="1000" dirty="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Delay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0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222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334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533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ns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Doppler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0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224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1173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588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Hz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Profile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Static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Half BT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 dirty="0">
                          <a:effectLst/>
                        </a:rPr>
                        <a:t>Half BT</a:t>
                      </a:r>
                      <a:endParaRPr lang="en-US" sz="1000" dirty="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Half BT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12" name="Rectangle 4"/>
          <p:cNvSpPr>
            <a:spLocks noChangeArrowheads="1"/>
          </p:cNvSpPr>
          <p:nvPr/>
        </p:nvSpPr>
        <p:spPr bwMode="auto">
          <a:xfrm>
            <a:off x="6177835" y="3081948"/>
            <a:ext cx="3678237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AU" altLang="en-US" sz="1000" b="1" dirty="0">
                <a:latin typeface="+mj-lt"/>
                <a:cs typeface="Times New Roman" panose="02020603050405020304" pitchFamily="18" charset="0"/>
              </a:rPr>
              <a:t>Table 3: Crossing NLOS Parameters</a:t>
            </a:r>
            <a:endParaRPr lang="en-AU" altLang="en-US" sz="2800" dirty="0">
              <a:latin typeface="+mj-lt"/>
              <a:cs typeface="Times New Roman" panose="02020603050405020304" pitchFamily="18" charset="0"/>
            </a:endParaRPr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366405"/>
              </p:ext>
            </p:extLst>
          </p:nvPr>
        </p:nvGraphicFramePr>
        <p:xfrm>
          <a:off x="6198172" y="2165513"/>
          <a:ext cx="5040000" cy="9144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9615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3632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72338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72338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671641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658703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730396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 dirty="0">
                          <a:effectLst/>
                        </a:rPr>
                        <a:t>Name</a:t>
                      </a:r>
                      <a:endParaRPr lang="en-US" sz="1000" dirty="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 dirty="0">
                          <a:effectLst/>
                        </a:rPr>
                        <a:t>Tap1</a:t>
                      </a:r>
                      <a:endParaRPr lang="en-US" sz="1000" dirty="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Tap2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 dirty="0">
                          <a:effectLst/>
                        </a:rPr>
                        <a:t>Tap3</a:t>
                      </a:r>
                      <a:endParaRPr lang="en-US" sz="1000" dirty="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Tap4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Tap5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Units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Power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0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-3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-4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-7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-15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dB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Delay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0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220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266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475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630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ns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Doppler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0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-142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-542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-155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320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Hz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Profile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Static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Half BT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Half BT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Half BT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Half BT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14" name="Rectangle 6"/>
          <p:cNvSpPr>
            <a:spLocks noChangeArrowheads="1"/>
          </p:cNvSpPr>
          <p:nvPr/>
        </p:nvSpPr>
        <p:spPr bwMode="auto">
          <a:xfrm>
            <a:off x="6168008" y="4425953"/>
            <a:ext cx="3671888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AU" altLang="en-US" sz="1000" b="1" dirty="0">
                <a:latin typeface="+mj-lt"/>
                <a:cs typeface="Times New Roman" panose="02020603050405020304" pitchFamily="18" charset="0"/>
              </a:rPr>
              <a:t>Table 4: Highway LOS Parameters</a:t>
            </a:r>
            <a:endParaRPr lang="en-AU" altLang="en-US" sz="900" dirty="0">
              <a:latin typeface="+mj-lt"/>
              <a:cs typeface="Times New Roman" panose="02020603050405020304" pitchFamily="18" charset="0"/>
            </a:endParaRPr>
          </a:p>
        </p:txBody>
      </p:sp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4731887"/>
              </p:ext>
            </p:extLst>
          </p:nvPr>
        </p:nvGraphicFramePr>
        <p:xfrm>
          <a:off x="6198172" y="3510074"/>
          <a:ext cx="4320000" cy="9144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5865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2862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72215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72215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662557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725850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 dirty="0">
                          <a:effectLst/>
                        </a:rPr>
                        <a:t>Name</a:t>
                      </a:r>
                      <a:endParaRPr lang="en-US" sz="1000" dirty="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Tap1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Tap2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Tap3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Tap4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Units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Power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0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-11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-13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-17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dB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Delay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0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167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433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600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 dirty="0">
                          <a:effectLst/>
                        </a:rPr>
                        <a:t>ns</a:t>
                      </a:r>
                      <a:endParaRPr lang="en-US" sz="1000" dirty="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Doppler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0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1941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-1176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-391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Hz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Profile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Static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Half BT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Half BT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Half BT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16" name="Rectangle 7"/>
          <p:cNvSpPr>
            <a:spLocks noChangeArrowheads="1"/>
          </p:cNvSpPr>
          <p:nvPr/>
        </p:nvSpPr>
        <p:spPr bwMode="auto">
          <a:xfrm>
            <a:off x="6198172" y="5834524"/>
            <a:ext cx="3641725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AU" altLang="en-US" sz="1000" b="1" dirty="0">
                <a:latin typeface="+mj-lt"/>
                <a:cs typeface="Times New Roman" panose="02020603050405020304" pitchFamily="18" charset="0"/>
              </a:rPr>
              <a:t>Table 5: Highway NLOS Parameters</a:t>
            </a:r>
            <a:endParaRPr lang="en-AU" altLang="en-US" sz="2800" dirty="0">
              <a:latin typeface="+mj-lt"/>
              <a:cs typeface="Times New Roman" panose="02020603050405020304" pitchFamily="18" charset="0"/>
            </a:endParaRPr>
          </a:p>
        </p:txBody>
      </p:sp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0366232"/>
              </p:ext>
            </p:extLst>
          </p:nvPr>
        </p:nvGraphicFramePr>
        <p:xfrm>
          <a:off x="6201103" y="4915604"/>
          <a:ext cx="5040000" cy="9144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9615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3632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72338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72338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671641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658704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730396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 dirty="0">
                          <a:effectLst/>
                        </a:rPr>
                        <a:t>Name</a:t>
                      </a:r>
                      <a:endParaRPr lang="en-US" sz="1000" dirty="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Tap1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Tap2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Tap3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Tap4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Tap5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Units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Power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 dirty="0">
                          <a:effectLst/>
                        </a:rPr>
                        <a:t>0</a:t>
                      </a:r>
                      <a:endParaRPr lang="en-US" sz="1000" dirty="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-2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-5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-7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-15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dB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Delay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0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100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500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867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1152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Ns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Doppler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0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50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1157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-2352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 dirty="0">
                          <a:effectLst/>
                        </a:rPr>
                        <a:t>1573</a:t>
                      </a:r>
                      <a:endParaRPr lang="en-US" sz="1000" dirty="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Hz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Profile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Static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Half BT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Half BT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Half BT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Half BT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775626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cap="none" dirty="0"/>
              <a:t>Oversampling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Topic 2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March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Ioannis Sarris, u-blox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018878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Oversampling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 smtClean="0"/>
              <a:t>Contribution 19/0017r4 proposed the use of oversampling (8x) when simulating NGV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 smtClean="0"/>
              <a:t>Oversampling is useful for investigations on</a:t>
            </a:r>
            <a:endParaRPr lang="en-US" sz="2400" dirty="0" smtClean="0"/>
          </a:p>
          <a:p>
            <a:pPr marL="654300" lvl="1" indent="-457200">
              <a:buFont typeface="Arial" panose="020B0604020202020204" pitchFamily="34" charset="0"/>
              <a:buChar char="•"/>
            </a:pPr>
            <a:r>
              <a:rPr lang="en-US" sz="2000" dirty="0" smtClean="0"/>
              <a:t>Spectrum mask </a:t>
            </a:r>
            <a:r>
              <a:rPr lang="en-US" sz="2000" dirty="0" smtClean="0"/>
              <a:t>compliance</a:t>
            </a:r>
            <a:endParaRPr lang="en-US" sz="2000" dirty="0" smtClean="0"/>
          </a:p>
          <a:p>
            <a:pPr marL="654300" lvl="1" indent="-457200">
              <a:buFont typeface="Arial" panose="020B0604020202020204" pitchFamily="34" charset="0"/>
              <a:buChar char="•"/>
            </a:pPr>
            <a:r>
              <a:rPr lang="en-US" sz="2000" dirty="0" smtClean="0"/>
              <a:t>PA </a:t>
            </a:r>
            <a:r>
              <a:rPr lang="en-US" sz="2000" dirty="0" smtClean="0"/>
              <a:t>non-linearity</a:t>
            </a:r>
            <a:endParaRPr lang="en-US" sz="2000" dirty="0" smtClean="0"/>
          </a:p>
          <a:p>
            <a:pPr marL="654300" lvl="1" indent="-457200">
              <a:buFont typeface="Arial" panose="020B0604020202020204" pitchFamily="34" charset="0"/>
              <a:buChar char="•"/>
            </a:pPr>
            <a:r>
              <a:rPr lang="en-US" sz="2000" dirty="0" smtClean="0"/>
              <a:t>Multi Channel Operation</a:t>
            </a:r>
          </a:p>
          <a:p>
            <a:pPr marL="654300" lvl="1" indent="-457200">
              <a:buFont typeface="Arial" panose="020B0604020202020204" pitchFamily="34" charset="0"/>
              <a:buChar char="•"/>
            </a:pPr>
            <a:r>
              <a:rPr lang="en-US" sz="2000" dirty="0" smtClean="0"/>
              <a:t>Adjacent channel rejection</a:t>
            </a:r>
            <a:endParaRPr lang="en-US" sz="200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March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Ioannis Sarris, u-blox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pic>
        <p:nvPicPr>
          <p:cNvPr id="13" name="Content Placeholder 12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744072" y="2152815"/>
            <a:ext cx="4310944" cy="3220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99407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Oversampling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 smtClean="0"/>
              <a:t>Investigation of baseband performance should not be affected by oversampling</a:t>
            </a:r>
          </a:p>
          <a:p>
            <a:pPr marL="654300" lvl="1" indent="-457200">
              <a:buFont typeface="Arial" panose="020B0604020202020204" pitchFamily="34" charset="0"/>
              <a:buChar char="•"/>
            </a:pPr>
            <a:r>
              <a:rPr lang="en-US" sz="2000" dirty="0"/>
              <a:t>Baseband </a:t>
            </a:r>
            <a:r>
              <a:rPr lang="en-US" sz="2000" dirty="0" smtClean="0"/>
              <a:t>equivalence should hold</a:t>
            </a:r>
            <a:endParaRPr lang="en-US" sz="20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 smtClean="0"/>
              <a:t>Example: PER </a:t>
            </a:r>
            <a:r>
              <a:rPr lang="en-US" sz="2400" dirty="0" smtClean="0"/>
              <a:t>vs SNR</a:t>
            </a:r>
          </a:p>
          <a:p>
            <a:pPr marL="654300" lvl="1" indent="-457200">
              <a:buFont typeface="Arial" panose="020B0604020202020204" pitchFamily="34" charset="0"/>
              <a:buChar char="•"/>
            </a:pPr>
            <a:r>
              <a:rPr lang="en-US" sz="2000" dirty="0" smtClean="0"/>
              <a:t>10 MHz vs 40 MHz</a:t>
            </a:r>
          </a:p>
          <a:p>
            <a:pPr marL="654300" lvl="1" indent="-457200">
              <a:buFont typeface="Arial" panose="020B0604020202020204" pitchFamily="34" charset="0"/>
              <a:buChar char="•"/>
            </a:pPr>
            <a:r>
              <a:rPr lang="en-US" sz="2000" dirty="0" smtClean="0"/>
              <a:t>No significant difference in performance </a:t>
            </a:r>
            <a:r>
              <a:rPr lang="en-US" sz="2000" dirty="0" smtClean="0"/>
              <a:t>observed</a:t>
            </a:r>
            <a:endParaRPr lang="en-US" sz="2000" dirty="0" smtClean="0"/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929276" y="1988840"/>
            <a:ext cx="5346737" cy="3599134"/>
          </a:xfrm>
          <a:prstGeom prst="rect">
            <a:avLst/>
          </a:prstGeom>
        </p:spPr>
      </p:pic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March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Ioannis Sarris, u-blox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grpSp>
        <p:nvGrpSpPr>
          <p:cNvPr id="15" name="Group 14"/>
          <p:cNvGrpSpPr/>
          <p:nvPr/>
        </p:nvGrpSpPr>
        <p:grpSpPr>
          <a:xfrm>
            <a:off x="6941961" y="5498186"/>
            <a:ext cx="3384376" cy="707886"/>
            <a:chOff x="6816080" y="5393504"/>
            <a:chExt cx="3384376" cy="707886"/>
          </a:xfrm>
        </p:grpSpPr>
        <p:sp>
          <p:nvSpPr>
            <p:cNvPr id="10" name="Rectangle 9"/>
            <p:cNvSpPr/>
            <p:nvPr/>
          </p:nvSpPr>
          <p:spPr>
            <a:xfrm>
              <a:off x="7220153" y="5393504"/>
              <a:ext cx="2980303" cy="70788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000" dirty="0" smtClean="0">
                  <a:solidFill>
                    <a:schemeClr val="tx1"/>
                  </a:solidFill>
                </a:rPr>
                <a:t>10 MHz (no oversampling)</a:t>
              </a:r>
            </a:p>
            <a:p>
              <a:r>
                <a:rPr lang="en-US" sz="2000" dirty="0" smtClean="0">
                  <a:solidFill>
                    <a:schemeClr val="tx1"/>
                  </a:solidFill>
                </a:rPr>
                <a:t>40 MHz (oversampling x4)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cxnSp>
          <p:nvCxnSpPr>
            <p:cNvPr id="12" name="Straight Connector 11"/>
            <p:cNvCxnSpPr/>
            <p:nvPr/>
          </p:nvCxnSpPr>
          <p:spPr bwMode="auto">
            <a:xfrm flipV="1">
              <a:off x="6816080" y="5587974"/>
              <a:ext cx="327677" cy="1266"/>
            </a:xfrm>
            <a:prstGeom prst="line">
              <a:avLst/>
            </a:prstGeom>
            <a:solidFill>
              <a:srgbClr val="00B8FF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4" name="Straight Connector 13"/>
            <p:cNvCxnSpPr/>
            <p:nvPr/>
          </p:nvCxnSpPr>
          <p:spPr bwMode="auto">
            <a:xfrm flipV="1">
              <a:off x="6816080" y="5940018"/>
              <a:ext cx="327677" cy="1266"/>
            </a:xfrm>
            <a:prstGeom prst="line">
              <a:avLst/>
            </a:prstGeom>
            <a:solidFill>
              <a:srgbClr val="00B8FF"/>
            </a:solidFill>
            <a:ln w="25400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16" name="Rectangle 15"/>
          <p:cNvSpPr/>
          <p:nvPr/>
        </p:nvSpPr>
        <p:spPr>
          <a:xfrm>
            <a:off x="7590491" y="1797159"/>
            <a:ext cx="249138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chemeClr val="tx1"/>
                </a:solidFill>
              </a:rPr>
              <a:t>Rural </a:t>
            </a:r>
            <a:r>
              <a:rPr lang="en-US" sz="2000" dirty="0" err="1" smtClean="0">
                <a:solidFill>
                  <a:schemeClr val="tx1"/>
                </a:solidFill>
              </a:rPr>
              <a:t>LoS</a:t>
            </a:r>
            <a:r>
              <a:rPr lang="en-US" sz="2000" dirty="0" smtClean="0">
                <a:solidFill>
                  <a:schemeClr val="tx1"/>
                </a:solidFill>
              </a:rPr>
              <a:t> – 300 bytes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76339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6831</TotalTime>
  <Words>1027</Words>
  <Application>Microsoft Office PowerPoint</Application>
  <PresentationFormat>Widescreen</PresentationFormat>
  <Paragraphs>343</Paragraphs>
  <Slides>17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17</vt:i4>
      </vt:variant>
    </vt:vector>
  </HeadingPairs>
  <TitlesOfParts>
    <vt:vector size="27" baseType="lpstr">
      <vt:lpstr>Arial Unicode MS</vt:lpstr>
      <vt:lpstr>MS Gothic</vt:lpstr>
      <vt:lpstr>Arial</vt:lpstr>
      <vt:lpstr>Calibri</vt:lpstr>
      <vt:lpstr>MS Mincho</vt:lpstr>
      <vt:lpstr>Times New Roman</vt:lpstr>
      <vt:lpstr>Office Theme</vt:lpstr>
      <vt:lpstr>Document</vt:lpstr>
      <vt:lpstr>Equation.3</vt:lpstr>
      <vt:lpstr>MathType 4.0 Equation</vt:lpstr>
      <vt:lpstr>Simulation of NGV PHY</vt:lpstr>
      <vt:lpstr>Abstract</vt:lpstr>
      <vt:lpstr>Channel Models</vt:lpstr>
      <vt:lpstr>Channel models</vt:lpstr>
      <vt:lpstr>Channel models</vt:lpstr>
      <vt:lpstr>Enhanced channel models</vt:lpstr>
      <vt:lpstr>Oversampling</vt:lpstr>
      <vt:lpstr>Oversampling</vt:lpstr>
      <vt:lpstr>Oversampling</vt:lpstr>
      <vt:lpstr>Power Amplifier model</vt:lpstr>
      <vt:lpstr>Power Amplifier model</vt:lpstr>
      <vt:lpstr>Phase noise</vt:lpstr>
      <vt:lpstr>Phase noise</vt:lpstr>
      <vt:lpstr>Carrier Frequency Offset</vt:lpstr>
      <vt:lpstr>Carrier Frequency Offset</vt:lpstr>
      <vt:lpstr>Conclusions</vt:lpstr>
      <vt:lpstr>References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V2X Simulation Model</dc:title>
  <dc:creator>Ioannis Sarris</dc:creator>
  <cp:lastModifiedBy>Ioannis Sarris</cp:lastModifiedBy>
  <cp:revision>141</cp:revision>
  <cp:lastPrinted>1601-01-01T00:00:00Z</cp:lastPrinted>
  <dcterms:created xsi:type="dcterms:W3CDTF">2018-09-03T12:09:18Z</dcterms:created>
  <dcterms:modified xsi:type="dcterms:W3CDTF">2019-03-07T12:55:16Z</dcterms:modified>
</cp:coreProperties>
</file>