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263" r:id="rId5"/>
    <p:sldId id="259" r:id="rId6"/>
    <p:sldId id="265" r:id="rId7"/>
    <p:sldId id="266" r:id="rId8"/>
    <p:sldId id="267" r:id="rId9"/>
    <p:sldId id="260" r:id="rId10"/>
    <p:sldId id="285" r:id="rId11"/>
    <p:sldId id="280" r:id="rId12"/>
    <p:sldId id="275" r:id="rId13"/>
    <p:sldId id="276" r:id="rId14"/>
    <p:sldId id="277" r:id="rId15"/>
    <p:sldId id="279" r:id="rId16"/>
    <p:sldId id="268" r:id="rId17"/>
    <p:sldId id="269" r:id="rId18"/>
    <p:sldId id="278" r:id="rId19"/>
    <p:sldId id="272" r:id="rId20"/>
    <p:sldId id="273" r:id="rId21"/>
    <p:sldId id="274" r:id="rId22"/>
    <p:sldId id="281" r:id="rId23"/>
    <p:sldId id="293" r:id="rId24"/>
    <p:sldId id="282" r:id="rId25"/>
    <p:sldId id="271" r:id="rId26"/>
    <p:sldId id="270" r:id="rId27"/>
    <p:sldId id="283" r:id="rId28"/>
    <p:sldId id="284" r:id="rId29"/>
    <p:sldId id="286" r:id="rId30"/>
    <p:sldId id="294" r:id="rId31"/>
    <p:sldId id="289" r:id="rId32"/>
    <p:sldId id="290" r:id="rId33"/>
    <p:sldId id="288" r:id="rId34"/>
    <p:sldId id="287" r:id="rId35"/>
    <p:sldId id="292" r:id="rId36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2" autoAdjust="0"/>
    <p:restoredTop sz="94660"/>
  </p:normalViewPr>
  <p:slideViewPr>
    <p:cSldViewPr>
      <p:cViewPr varScale="1">
        <p:scale>
          <a:sx n="57" d="100"/>
          <a:sy n="57" d="100"/>
        </p:scale>
        <p:origin x="665" y="3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802.11-19/0256r8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802.11-19/0256r8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802.11-19/0256r8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802.11-19/0256r8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802.11-19/0256r8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Robert Stacey, Intel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802.11-19/0256r8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027-00-0000-2019-01-liaison-response-from-ieee-1609-re-ngv-use-cases-and-requirements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459-04-0eht-eht-par-and-csd-comments.ppt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1233-07-0eht-eht-draft-proposed-csd.doc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287-00-0000-proposed-ls-response-to-wfa-fils-discovery-allocation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1233-06-0eht-eht-draft-proposed-csd.docx" TargetMode="External"/><Relationship Id="rId2" Type="http://schemas.openxmlformats.org/officeDocument/2006/relationships/hyperlink" Target="https://mentor.ieee.org/802.11/dcn/18/11-18-1231-06-0eht-eht-draft-proposed-par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8/11-18-1231-07-0eht-eht-draft-proposed-par.docx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266-03-0jtc-resolution-of-comments-received-from-china-nb-during-fdis-ballot-on-ieee-802-11ah.docx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278-02-0jtc-resolution-of-comments-received-from-china-nb-during-fdis-ballot-on-ieee-802-11ak.doc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279-01-0jtc-resolution-of-comments-received-from-china-nb-during-fdis-ballot-on-ieee-802-11aq.docx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287-00-0000-proposed-ls-response-to-wfa-fils-discovery-allocation.docx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</a:t>
            </a:r>
            <a:r>
              <a:rPr lang="en-US" dirty="0" smtClean="0"/>
              <a:t>arch 2019 </a:t>
            </a:r>
            <a:r>
              <a:rPr lang="en-US" dirty="0"/>
              <a:t>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2018-03-15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475495"/>
              </p:ext>
            </p:extLst>
          </p:nvPr>
        </p:nvGraphicFramePr>
        <p:xfrm>
          <a:off x="990600" y="2413000"/>
          <a:ext cx="10210800" cy="248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" name="Document" r:id="rId5" imgW="10466184" imgH="2539535" progId="Word.Document.8">
                  <p:embed/>
                </p:oleObj>
              </mc:Choice>
              <mc:Fallback>
                <p:oleObj name="Document" r:id="rId5" imgW="10466184" imgH="253953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13000"/>
                        <a:ext cx="10210800" cy="24812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March 2019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6076890"/>
            <a:ext cx="975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Moved: </a:t>
            </a:r>
            <a:r>
              <a:rPr lang="en-US" sz="2000" dirty="0" smtClean="0">
                <a:solidFill>
                  <a:schemeClr val="tx1"/>
                </a:solidFill>
              </a:rPr>
              <a:t>Jonathan </a:t>
            </a:r>
            <a:r>
              <a:rPr lang="en-US" sz="2000" dirty="0" err="1" smtClean="0">
                <a:solidFill>
                  <a:schemeClr val="tx1"/>
                </a:solidFill>
              </a:rPr>
              <a:t>Segev</a:t>
            </a:r>
            <a:r>
              <a:rPr lang="en-US" sz="2000" dirty="0" smtClean="0">
                <a:solidFill>
                  <a:schemeClr val="tx1"/>
                </a:solidFill>
              </a:rPr>
              <a:t> Seconded: Hiroshi Mano </a:t>
            </a:r>
            <a:r>
              <a:rPr lang="en-US" sz="2000" dirty="0">
                <a:solidFill>
                  <a:schemeClr val="tx1"/>
                </a:solidFill>
              </a:rPr>
              <a:t>Result</a:t>
            </a:r>
            <a:r>
              <a:rPr lang="en-US" sz="2000" dirty="0" smtClean="0">
                <a:solidFill>
                  <a:schemeClr val="tx1"/>
                </a:solidFill>
              </a:rPr>
              <a:t>: unanimous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914402" y="1524000"/>
          <a:ext cx="10439397" cy="4419598"/>
        </p:xfrm>
        <a:graphic>
          <a:graphicData uri="http://schemas.openxmlformats.org/drawingml/2006/table">
            <a:tbl>
              <a:tblPr/>
              <a:tblGrid>
                <a:gridCol w="10667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927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96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001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908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01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April 8,</a:t>
                      </a:r>
                      <a:r>
                        <a:rPr lang="fr-FR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May 6</a:t>
                      </a:r>
                      <a:endParaRPr lang="fr-FR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397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Friday: March 29, April  12, 26, May 3</a:t>
                      </a:r>
                      <a:endParaRPr lang="en-GB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0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Thursday: March 28, April 11, April 25, May 21</a:t>
                      </a:r>
                      <a:endParaRPr lang="en-CA" sz="1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0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March 20, 27, April  3, 10, 17, 24, May 1, 8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9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</a:t>
                      </a:r>
                      <a:r>
                        <a:rPr lang="en-GB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March 27, April 3, 10, 17, 24, May 22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93757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March 25</a:t>
                      </a:r>
                    </a:p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April 22</a:t>
                      </a:r>
                    </a:p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April 29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90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</a:t>
                      </a:r>
                      <a:r>
                        <a:rPr lang="en-GB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March 26, April 9, 23, May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90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April 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6292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March 26, April 23, May 21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April 9, May 7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 ET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Coex</a:t>
            </a:r>
            <a:r>
              <a:rPr lang="en-US" dirty="0" smtClean="0"/>
              <a:t> SC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IEEE 802.11 WG approves sending the contents of 11-19-0500-02 to 3GPP RAN, RAN1, RAN2 &amp; </a:t>
            </a:r>
            <a:r>
              <a:rPr lang="en-US" dirty="0" smtClean="0"/>
              <a:t>RAN4, granting the WG Chair editorial license</a:t>
            </a:r>
          </a:p>
          <a:p>
            <a:endParaRPr lang="en-US" dirty="0"/>
          </a:p>
          <a:p>
            <a:r>
              <a:rPr lang="en-US" dirty="0"/>
              <a:t>Moved: Andrew Myles</a:t>
            </a:r>
          </a:p>
          <a:p>
            <a:r>
              <a:rPr lang="en-US" dirty="0" smtClean="0"/>
              <a:t>Seconded: Mark Hamilton</a:t>
            </a:r>
          </a:p>
          <a:p>
            <a:r>
              <a:rPr lang="en-US" dirty="0" smtClean="0"/>
              <a:t>Result: 51/0/0</a:t>
            </a:r>
          </a:p>
          <a:p>
            <a:endParaRPr lang="en-US" dirty="0"/>
          </a:p>
          <a:p>
            <a:r>
              <a:rPr lang="en-US" dirty="0"/>
              <a:t>Note: needs to be sent today because of RAN meeting next week</a:t>
            </a:r>
          </a:p>
          <a:p>
            <a:r>
              <a:rPr lang="en-US" dirty="0"/>
              <a:t>R2 has some editorial adjustments to send to RAN/RAN1/RAN2/RAN4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53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JTC1: response to the 802.11ak comments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IEEE 802.11 WG recommends to IEEE 802 EC that the contents of 11-19-0278-02 be liaised to SC6 as IEEE 802.11 WG’s response to the comments on the IEEE 802.11ak 60-day </a:t>
            </a:r>
            <a:r>
              <a:rPr lang="en-US" dirty="0" smtClean="0"/>
              <a:t>ballot</a:t>
            </a:r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Andrew Myles </a:t>
            </a:r>
            <a:r>
              <a:rPr lang="en-US" dirty="0" smtClean="0"/>
              <a:t>on </a:t>
            </a:r>
            <a:r>
              <a:rPr lang="en-US" dirty="0"/>
              <a:t>behalf of </a:t>
            </a:r>
            <a:r>
              <a:rPr lang="en-US" dirty="0" smtClean="0"/>
              <a:t>SC</a:t>
            </a:r>
          </a:p>
          <a:p>
            <a:r>
              <a:rPr lang="en-US" dirty="0" smtClean="0"/>
              <a:t>Seconded: Peter Yee</a:t>
            </a:r>
          </a:p>
          <a:p>
            <a:r>
              <a:rPr lang="en-US" dirty="0" smtClean="0"/>
              <a:t>Result: 48/0/3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881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JTC1: response to the 802.11aq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IEEE 802.11 WG recommends to IEEE 802 EC that the contents of 11-19-0279-01 be liaised to SC6 as IEEE 802.11 WG’s response to the comments on the IEEE 802.11aq 60-day ballot</a:t>
            </a:r>
          </a:p>
          <a:p>
            <a:endParaRPr lang="en-US" dirty="0" smtClean="0"/>
          </a:p>
          <a:p>
            <a:r>
              <a:rPr lang="en-US" dirty="0" smtClean="0"/>
              <a:t>Moved</a:t>
            </a:r>
            <a:r>
              <a:rPr lang="en-US" dirty="0"/>
              <a:t>: Andrew Myles </a:t>
            </a:r>
            <a:r>
              <a:rPr lang="en-US" dirty="0" smtClean="0"/>
              <a:t>on </a:t>
            </a:r>
            <a:r>
              <a:rPr lang="en-US" dirty="0"/>
              <a:t>behalf of </a:t>
            </a:r>
            <a:r>
              <a:rPr lang="en-US" dirty="0" smtClean="0"/>
              <a:t>SC</a:t>
            </a:r>
          </a:p>
          <a:p>
            <a:r>
              <a:rPr lang="en-US" dirty="0" smtClean="0"/>
              <a:t>Seconded: Peter Yee</a:t>
            </a:r>
          </a:p>
          <a:p>
            <a:r>
              <a:rPr lang="en-US" dirty="0" smtClean="0"/>
              <a:t>Result: 46/0/2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4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JTC1: </a:t>
            </a:r>
            <a:r>
              <a:rPr lang="en-AU" dirty="0"/>
              <a:t>liaising 802.11ax to SC6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IEEE 802.11 WG recommends to IEEE 802 EC that </a:t>
            </a:r>
            <a:r>
              <a:rPr lang="en-US" dirty="0" smtClean="0"/>
              <a:t>Draft P802.11ax/D4.0 be </a:t>
            </a:r>
            <a:r>
              <a:rPr lang="en-US" dirty="0"/>
              <a:t>liaised to SC6 for </a:t>
            </a:r>
            <a:r>
              <a:rPr lang="en-US" dirty="0" smtClean="0"/>
              <a:t>information</a:t>
            </a:r>
          </a:p>
          <a:p>
            <a:endParaRPr lang="en-US" dirty="0"/>
          </a:p>
          <a:p>
            <a:r>
              <a:rPr lang="en-US" dirty="0"/>
              <a:t>Moved: Andrew Myles</a:t>
            </a:r>
          </a:p>
          <a:p>
            <a:r>
              <a:rPr lang="en-US" dirty="0"/>
              <a:t>Seconded</a:t>
            </a:r>
            <a:r>
              <a:rPr lang="en-US" dirty="0" smtClean="0"/>
              <a:t>: Peter Yee</a:t>
            </a:r>
          </a:p>
          <a:p>
            <a:r>
              <a:rPr lang="en-US" dirty="0" smtClean="0"/>
              <a:t>Result: 43/0/2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084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TGax ad-hoc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Authorize </a:t>
            </a:r>
            <a:r>
              <a:rPr lang="en-US" dirty="0"/>
              <a:t>TGax to hold an ad-hoc meeting on May 8-10 in San Diego, for the purpose of resolving comments received on draft D4.0.</a:t>
            </a:r>
          </a:p>
          <a:p>
            <a:r>
              <a:rPr lang="en-US" dirty="0"/>
              <a:t> </a:t>
            </a:r>
          </a:p>
          <a:p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Osama Aboul-Magd on </a:t>
            </a:r>
            <a:r>
              <a:rPr lang="en-US" dirty="0"/>
              <a:t>behalf of </a:t>
            </a:r>
            <a:r>
              <a:rPr lang="en-US" dirty="0" smtClean="0"/>
              <a:t>TGax</a:t>
            </a:r>
          </a:p>
          <a:p>
            <a:r>
              <a:rPr lang="en-US" dirty="0" smtClean="0"/>
              <a:t>Result: unanimous</a:t>
            </a:r>
          </a:p>
          <a:p>
            <a:endParaRPr lang="en-US" dirty="0"/>
          </a:p>
          <a:p>
            <a:r>
              <a:rPr lang="en-US" dirty="0" smtClean="0"/>
              <a:t>TGax vote:</a:t>
            </a:r>
          </a:p>
          <a:p>
            <a:r>
              <a:rPr lang="en-US" dirty="0" smtClean="0"/>
              <a:t>Moved</a:t>
            </a:r>
            <a:r>
              <a:rPr lang="en-US" dirty="0"/>
              <a:t>: Abhishek Patil,  Seconded: George Cherian, Result: </a:t>
            </a:r>
            <a:r>
              <a:rPr lang="en-US" dirty="0" smtClean="0"/>
              <a:t>41-0-3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204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TGaz</a:t>
            </a:r>
            <a:r>
              <a:rPr lang="en-US" dirty="0" smtClean="0"/>
              <a:t> ad-hoc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Authorize </a:t>
            </a:r>
            <a:r>
              <a:rPr lang="en-US" dirty="0" err="1" smtClean="0"/>
              <a:t>TGaz</a:t>
            </a:r>
            <a:r>
              <a:rPr lang="en-US" dirty="0" smtClean="0"/>
              <a:t> to </a:t>
            </a:r>
            <a:r>
              <a:rPr lang="en-US" dirty="0"/>
              <a:t>hold an ad-hoc meeting on </a:t>
            </a:r>
            <a:r>
              <a:rPr lang="en-US" dirty="0" smtClean="0"/>
              <a:t>May 1-3, 2019 </a:t>
            </a:r>
            <a:r>
              <a:rPr lang="en-US" dirty="0"/>
              <a:t>in </a:t>
            </a:r>
            <a:r>
              <a:rPr lang="en-US" dirty="0" smtClean="0"/>
              <a:t>San Jose, CA, USA, </a:t>
            </a:r>
            <a:r>
              <a:rPr lang="en-US" dirty="0"/>
              <a:t>with the preferred venue being Samsung Semiconductor, 3655N 1st </a:t>
            </a:r>
            <a:r>
              <a:rPr lang="en-US" dirty="0" smtClean="0"/>
              <a:t>St</a:t>
            </a:r>
            <a:r>
              <a:rPr lang="en-US" dirty="0"/>
              <a:t>., for the purpose of comment </a:t>
            </a:r>
            <a:r>
              <a:rPr lang="en-US" dirty="0" smtClean="0"/>
              <a:t>resolution</a:t>
            </a:r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Jonathan Segev on </a:t>
            </a:r>
            <a:r>
              <a:rPr lang="en-US" dirty="0"/>
              <a:t>behalf of </a:t>
            </a:r>
            <a:r>
              <a:rPr lang="en-US" dirty="0" err="1" smtClean="0"/>
              <a:t>TGaz</a:t>
            </a:r>
            <a:endParaRPr lang="en-US" dirty="0"/>
          </a:p>
          <a:p>
            <a:pPr marL="0" indent="0"/>
            <a:r>
              <a:rPr lang="en-US" dirty="0" smtClean="0"/>
              <a:t>Result: unanimous</a:t>
            </a:r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r>
              <a:rPr lang="en-US" dirty="0" smtClean="0"/>
              <a:t>TG result: Move</a:t>
            </a:r>
            <a:r>
              <a:rPr lang="en-US" dirty="0"/>
              <a:t>: Ganesh </a:t>
            </a:r>
            <a:r>
              <a:rPr lang="en-US" dirty="0" smtClean="0"/>
              <a:t>Venkatesan; Second</a:t>
            </a:r>
            <a:r>
              <a:rPr lang="en-US" dirty="0"/>
              <a:t>: Christian </a:t>
            </a:r>
            <a:r>
              <a:rPr lang="en-US" dirty="0" smtClean="0"/>
              <a:t>Berger; Result: 17/0/0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812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TGaz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Draft P802.11az/D1.0 available for sale</a:t>
            </a:r>
          </a:p>
          <a:p>
            <a:endParaRPr lang="en-US" dirty="0"/>
          </a:p>
          <a:p>
            <a:r>
              <a:rPr lang="en-US" dirty="0" smtClean="0"/>
              <a:t>Moved by Jonathan Segev on behalf of </a:t>
            </a:r>
            <a:r>
              <a:rPr lang="en-US" dirty="0" err="1" smtClean="0"/>
              <a:t>TGaz</a:t>
            </a:r>
            <a:endParaRPr lang="en-US" dirty="0" smtClean="0"/>
          </a:p>
          <a:p>
            <a:r>
              <a:rPr lang="en-US" dirty="0" smtClean="0"/>
              <a:t>Seconded: Ganesh Venkatesan</a:t>
            </a:r>
          </a:p>
          <a:p>
            <a:r>
              <a:rPr lang="en-US" dirty="0" smtClean="0"/>
              <a:t>Result: 52/1/6</a:t>
            </a:r>
          </a:p>
          <a:p>
            <a:endParaRPr lang="en-US" dirty="0"/>
          </a:p>
          <a:p>
            <a:r>
              <a:rPr lang="en-US" dirty="0" err="1" smtClean="0"/>
              <a:t>TGaz</a:t>
            </a:r>
            <a:r>
              <a:rPr lang="en-US" dirty="0" smtClean="0"/>
              <a:t> result: Moved: Assaf Kasher, Seconded: Erik Lindskog, Result: 19-3-8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183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TGba</a:t>
            </a:r>
            <a:r>
              <a:rPr lang="en-US" dirty="0" smtClean="0"/>
              <a:t> ad-hoc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Authorize </a:t>
            </a:r>
            <a:r>
              <a:rPr lang="en-US" dirty="0" err="1" smtClean="0"/>
              <a:t>TGba</a:t>
            </a:r>
            <a:r>
              <a:rPr lang="en-US" dirty="0" smtClean="0"/>
              <a:t> </a:t>
            </a:r>
            <a:r>
              <a:rPr lang="en-US" dirty="0"/>
              <a:t>to hold an ad-hoc meeting on </a:t>
            </a:r>
            <a:r>
              <a:rPr lang="en-US" dirty="0" smtClean="0"/>
              <a:t>April 17-18, </a:t>
            </a:r>
            <a:r>
              <a:rPr lang="en-US" dirty="0"/>
              <a:t>2019 in </a:t>
            </a:r>
            <a:r>
              <a:rPr lang="en-US" dirty="0" smtClean="0"/>
              <a:t>Bay Area, </a:t>
            </a:r>
            <a:r>
              <a:rPr lang="en-US" dirty="0"/>
              <a:t>CA, USA, </a:t>
            </a:r>
            <a:r>
              <a:rPr lang="en-US" dirty="0" smtClean="0"/>
              <a:t>for </a:t>
            </a:r>
            <a:r>
              <a:rPr lang="en-US" dirty="0"/>
              <a:t>the purpose of comment </a:t>
            </a:r>
            <a:r>
              <a:rPr lang="en-US" dirty="0" smtClean="0"/>
              <a:t>resolution</a:t>
            </a:r>
          </a:p>
          <a:p>
            <a:endParaRPr lang="en-US" dirty="0"/>
          </a:p>
          <a:p>
            <a:r>
              <a:rPr lang="en-US" dirty="0" smtClean="0"/>
              <a:t>Moved: </a:t>
            </a:r>
            <a:r>
              <a:rPr lang="en-US" dirty="0" err="1" smtClean="0"/>
              <a:t>Eunsun</a:t>
            </a:r>
            <a:r>
              <a:rPr lang="en-US" dirty="0" smtClean="0"/>
              <a:t> Park</a:t>
            </a:r>
            <a:endParaRPr lang="en-US" dirty="0"/>
          </a:p>
          <a:p>
            <a:r>
              <a:rPr lang="en-US" dirty="0" smtClean="0"/>
              <a:t>Seconded: </a:t>
            </a:r>
            <a:r>
              <a:rPr lang="en-US" dirty="0"/>
              <a:t>Stephen Palm</a:t>
            </a:r>
          </a:p>
          <a:p>
            <a:endParaRPr lang="en-US" dirty="0" smtClean="0"/>
          </a:p>
          <a:p>
            <a:r>
              <a:rPr lang="en-US" dirty="0" smtClean="0"/>
              <a:t>Result: unanimous</a:t>
            </a:r>
          </a:p>
          <a:p>
            <a:endParaRPr lang="en-US" dirty="0"/>
          </a:p>
          <a:p>
            <a:r>
              <a:rPr lang="en-US" dirty="0" smtClean="0"/>
              <a:t>TG result: Moved: </a:t>
            </a:r>
            <a:r>
              <a:rPr lang="en-US" dirty="0" err="1" smtClean="0"/>
              <a:t>Yunsong</a:t>
            </a:r>
            <a:r>
              <a:rPr lang="en-US" dirty="0" smtClean="0"/>
              <a:t> Yang, Seconded: Xiaofei Wang, Result: 8-0-5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24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/>
            <a:r>
              <a:rPr lang="en-US" sz="2000" dirty="0"/>
              <a:t>Move that the IEEE 802.11 WG send </a:t>
            </a:r>
            <a:r>
              <a:rPr lang="en-US" sz="2000" dirty="0" smtClean="0"/>
              <a:t>11-19/0437r4, </a:t>
            </a:r>
            <a:r>
              <a:rPr lang="en-US" sz="2000" dirty="0"/>
              <a:t>“</a:t>
            </a:r>
            <a:r>
              <a:rPr lang="en-GB" sz="2000" dirty="0"/>
              <a:t>Draft Reply LS from 802.11 to VT/ITS 1609 WG”</a:t>
            </a:r>
            <a:r>
              <a:rPr lang="en-US" sz="2000" dirty="0"/>
              <a:t> to the </a:t>
            </a:r>
            <a:r>
              <a:rPr lang="en-GB" sz="2000" dirty="0"/>
              <a:t>IEEE Vehicular Technology/Intelligent Transportation System (VT/ITS) 1609 Working Group in reply to their liaison statement: </a:t>
            </a:r>
            <a:r>
              <a:rPr lang="en-GB" sz="2000" u="sng" dirty="0">
                <a:hlinkClick r:id="rId2"/>
              </a:rPr>
              <a:t>11-19/0027r0</a:t>
            </a:r>
            <a:r>
              <a:rPr lang="en-GB" sz="2000" u="sng" dirty="0"/>
              <a:t> “</a:t>
            </a:r>
            <a:r>
              <a:rPr lang="en-GB" sz="2000" dirty="0"/>
              <a:t>Liaison from IEEE 1609 WG re: NGV Use cases and requirements” and cc as addressed.  Granting the WG Chair editorial privileges. 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Moved by Bo Sun on behalf of 802.11 </a:t>
            </a:r>
            <a:r>
              <a:rPr lang="en-US" sz="2000" dirty="0" err="1"/>
              <a:t>TGbd</a:t>
            </a:r>
            <a:endParaRPr lang="en-US" sz="2000" dirty="0"/>
          </a:p>
          <a:p>
            <a:r>
              <a:rPr lang="en-US" sz="2000" dirty="0"/>
              <a:t>Seconded</a:t>
            </a:r>
            <a:r>
              <a:rPr lang="en-US" sz="2000" dirty="0" smtClean="0"/>
              <a:t>: Joe Levy</a:t>
            </a:r>
            <a:endParaRPr lang="en-US" sz="2000" dirty="0"/>
          </a:p>
          <a:p>
            <a:r>
              <a:rPr lang="en-US" sz="2000" dirty="0"/>
              <a:t>Result</a:t>
            </a:r>
            <a:r>
              <a:rPr lang="en-US" sz="2000" dirty="0" smtClean="0"/>
              <a:t>: 50/0/0</a:t>
            </a:r>
            <a:endParaRPr lang="en-US" sz="2000" dirty="0"/>
          </a:p>
          <a:p>
            <a:endParaRPr lang="en-GB" sz="200" dirty="0"/>
          </a:p>
          <a:p>
            <a:pPr marL="0"/>
            <a:r>
              <a:rPr lang="en-GB" sz="1800" dirty="0"/>
              <a:t>TG motion: Move to recommend the IEEE 802.11 Working Group to send 11-19/0437r3 to IEEE VT/ITS 1609 WG and CC as addressed and grant the Working Group chair editorial privilege.</a:t>
            </a:r>
            <a:endParaRPr lang="en-US" sz="1800" dirty="0"/>
          </a:p>
          <a:p>
            <a:r>
              <a:rPr lang="en-GB" sz="1800" dirty="0"/>
              <a:t>Moved Joseph Levy, Second John Kenney, Y 30/N 0/A 1, Motion passes</a:t>
            </a:r>
            <a:endParaRPr lang="en-US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92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4"/>
            <a:ext cx="10361084" cy="4649785"/>
          </a:xfrm>
          <a:ln/>
        </p:spPr>
        <p:txBody>
          <a:bodyPr/>
          <a:lstStyle/>
          <a:p>
            <a:r>
              <a:rPr lang="en-US" b="0" dirty="0"/>
              <a:t>This document is a composite of all 802.11 sub-group motions that are brought to the </a:t>
            </a:r>
            <a:r>
              <a:rPr lang="en-US" b="0" dirty="0" smtClean="0"/>
              <a:t>March 2019 </a:t>
            </a:r>
            <a:r>
              <a:rPr lang="en-US" b="0" dirty="0"/>
              <a:t>802.11 WG </a:t>
            </a:r>
            <a:r>
              <a:rPr lang="en-US" b="0" dirty="0" smtClean="0"/>
              <a:t>interim </a:t>
            </a:r>
            <a:r>
              <a:rPr lang="en-US" b="0" dirty="0"/>
              <a:t>meetings and EC meetings.</a:t>
            </a:r>
          </a:p>
          <a:p>
            <a:endParaRPr lang="en-US" b="0" dirty="0" smtClean="0"/>
          </a:p>
          <a:p>
            <a:r>
              <a:rPr lang="en-US" sz="2000" b="0" dirty="0" smtClean="0"/>
              <a:t>R0 Initial</a:t>
            </a:r>
          </a:p>
          <a:p>
            <a:r>
              <a:rPr lang="en-US" sz="2000" b="0" dirty="0" smtClean="0"/>
              <a:t>R1 Updates from Monday plenary</a:t>
            </a:r>
          </a:p>
          <a:p>
            <a:r>
              <a:rPr lang="en-US" sz="2000" b="0" dirty="0" smtClean="0"/>
              <a:t>R2 Includes EHT motions</a:t>
            </a:r>
          </a:p>
          <a:p>
            <a:r>
              <a:rPr lang="en-US" sz="2000" b="0" dirty="0" smtClean="0"/>
              <a:t>R3 Updates from Wednesday plenary</a:t>
            </a:r>
          </a:p>
          <a:p>
            <a:r>
              <a:rPr lang="en-US" sz="2000" b="0" dirty="0" smtClean="0"/>
              <a:t>R4 Motions prepared for Friday plenary</a:t>
            </a:r>
          </a:p>
          <a:p>
            <a:r>
              <a:rPr lang="en-US" sz="2000" b="0" dirty="0" smtClean="0"/>
              <a:t>R5 Updates after Friday plenary</a:t>
            </a:r>
          </a:p>
          <a:p>
            <a:r>
              <a:rPr lang="en-US" sz="2000" b="0" dirty="0" smtClean="0"/>
              <a:t>R6 Removed “extension” from EC motion for EHT PAR</a:t>
            </a:r>
          </a:p>
          <a:p>
            <a:r>
              <a:rPr lang="en-US" sz="2000" b="0" dirty="0" smtClean="0"/>
              <a:t>R7: Updated EC slides per EC agenda numbering</a:t>
            </a:r>
          </a:p>
          <a:p>
            <a:r>
              <a:rPr lang="en-US" sz="2000" b="0" dirty="0" smtClean="0"/>
              <a:t>R8: Includes EC motion </a:t>
            </a:r>
            <a:r>
              <a:rPr lang="en-US" sz="2000" b="0" dirty="0" smtClean="0"/>
              <a:t>results; corrected </a:t>
            </a:r>
            <a:r>
              <a:rPr lang="en-US" sz="2000" b="0" dirty="0" err="1" smtClean="0"/>
              <a:t>TGba</a:t>
            </a:r>
            <a:r>
              <a:rPr lang="en-US" sz="2000" b="0" dirty="0" smtClean="0"/>
              <a:t> ad-hoc motion mover (slide 18)</a:t>
            </a:r>
            <a:endParaRPr lang="en-US" sz="2000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 PAR and CSD comment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accept </a:t>
            </a:r>
            <a:r>
              <a:rPr lang="en-US" dirty="0">
                <a:hlinkClick r:id="rId2"/>
              </a:rPr>
              <a:t>https://mentor.ieee.org/802.11/dcn/19/11-19-0459-04-0eht-eht-par-and-csd-comments.pptx</a:t>
            </a:r>
            <a:r>
              <a:rPr lang="en-US" dirty="0"/>
              <a:t> as the response to comments received on the EHT PAR and CSD documents received from IEEE 802.</a:t>
            </a:r>
            <a:endParaRPr lang="en-CA" sz="1800" b="0" dirty="0"/>
          </a:p>
          <a:p>
            <a:pPr marL="0" indent="0"/>
            <a:r>
              <a:rPr lang="en-GB" dirty="0"/>
              <a:t> </a:t>
            </a:r>
            <a:endParaRPr lang="en-CA" dirty="0"/>
          </a:p>
          <a:p>
            <a:pPr marL="0" indent="0"/>
            <a:r>
              <a:rPr lang="en-GB" dirty="0"/>
              <a:t>Moved by Michael Montemurro on behalf of </a:t>
            </a:r>
            <a:r>
              <a:rPr lang="en-CA" dirty="0"/>
              <a:t>EHT </a:t>
            </a:r>
            <a:r>
              <a:rPr lang="en-CA" dirty="0" smtClean="0"/>
              <a:t>SG</a:t>
            </a:r>
          </a:p>
          <a:p>
            <a:pPr marL="0" indent="0"/>
            <a:r>
              <a:rPr lang="en-CA" dirty="0" smtClean="0"/>
              <a:t>Seconded: Guido Hiertz</a:t>
            </a:r>
          </a:p>
          <a:p>
            <a:pPr marL="0" indent="0"/>
            <a:r>
              <a:rPr lang="en-CA" dirty="0" smtClean="0"/>
              <a:t>Result: 62/0/1</a:t>
            </a:r>
          </a:p>
          <a:p>
            <a:pPr marL="0" indent="0"/>
            <a:endParaRPr lang="en-CA" dirty="0"/>
          </a:p>
          <a:p>
            <a:pPr marL="0" indent="0"/>
            <a:r>
              <a:rPr lang="en-GB" dirty="0"/>
              <a:t>EHT SG vote: </a:t>
            </a:r>
            <a:endParaRPr lang="en-CA" dirty="0"/>
          </a:p>
          <a:p>
            <a:pPr marL="0" indent="0"/>
            <a:r>
              <a:rPr lang="en-GB" dirty="0"/>
              <a:t>Moved: Laurent Cariou, Seconded: Jon Rosdahl - Result: 103-0-0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135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 CSD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Believing that the CSD contained in the document referenced below meets IEEE 802 guidelines,</a:t>
            </a:r>
            <a:endParaRPr lang="en-CA" dirty="0"/>
          </a:p>
          <a:p>
            <a:pPr marL="0" indent="0"/>
            <a:r>
              <a:rPr lang="en-GB" dirty="0"/>
              <a:t>Request that the CSD contained in 11-18/1233r7 &lt;</a:t>
            </a:r>
            <a:r>
              <a:rPr lang="en-GB" dirty="0">
                <a:hlinkClick r:id="rId2"/>
              </a:rPr>
              <a:t>https://mentor.ieee.org/802.11/dcn/18/11-18-1233-07-0eht-eht-draft-proposed-csd.docx</a:t>
            </a:r>
            <a:r>
              <a:rPr lang="en-GB" dirty="0"/>
              <a:t> &gt; be posted to the IEEE 802 Executive Committee (EC) agenda for WG 802 preview and EC approval.</a:t>
            </a:r>
            <a:endParaRPr lang="en-CA" dirty="0"/>
          </a:p>
          <a:p>
            <a:pPr marL="0" indent="0"/>
            <a:r>
              <a:rPr lang="en-GB" dirty="0"/>
              <a:t> </a:t>
            </a:r>
            <a:endParaRPr lang="en-CA" dirty="0"/>
          </a:p>
          <a:p>
            <a:pPr marL="0" indent="0"/>
            <a:r>
              <a:rPr lang="en-GB" dirty="0"/>
              <a:t>Moved by Michael Montemurro on behalf of </a:t>
            </a:r>
            <a:r>
              <a:rPr lang="en-CA" dirty="0"/>
              <a:t>EHT </a:t>
            </a:r>
            <a:r>
              <a:rPr lang="en-CA" dirty="0" smtClean="0"/>
              <a:t>SG</a:t>
            </a:r>
          </a:p>
          <a:p>
            <a:pPr marL="0" indent="0"/>
            <a:r>
              <a:rPr lang="en-CA" dirty="0" smtClean="0"/>
              <a:t>Seconded: Allan Jones</a:t>
            </a:r>
          </a:p>
          <a:p>
            <a:pPr marL="0" indent="0"/>
            <a:r>
              <a:rPr lang="en-CA" dirty="0" smtClean="0"/>
              <a:t>Result: 60/0/0</a:t>
            </a:r>
            <a:endParaRPr lang="en-CA" dirty="0"/>
          </a:p>
          <a:p>
            <a:pPr marL="0" indent="0"/>
            <a:r>
              <a:rPr lang="en-GB" dirty="0" smtClean="0"/>
              <a:t>SG </a:t>
            </a:r>
            <a:r>
              <a:rPr lang="en-GB" dirty="0"/>
              <a:t>vote: </a:t>
            </a:r>
            <a:r>
              <a:rPr lang="en-GB" dirty="0" smtClean="0"/>
              <a:t>Moved</a:t>
            </a:r>
            <a:r>
              <a:rPr lang="en-GB" dirty="0"/>
              <a:t>: Laurent Cariou, Seconded: Allan Jones- Result: 107-0-0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432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 second </a:t>
            </a:r>
            <a:r>
              <a:rPr lang="en-US" dirty="0" err="1" smtClean="0"/>
              <a:t>recharter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 the second EHT study group </a:t>
            </a:r>
            <a:r>
              <a:rPr lang="en-US" dirty="0" err="1" smtClean="0"/>
              <a:t>recharter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Moved: Mike Montemurro</a:t>
            </a:r>
          </a:p>
          <a:p>
            <a:r>
              <a:rPr lang="en-US" dirty="0" smtClean="0"/>
              <a:t>Seconded: Lei Wang</a:t>
            </a:r>
          </a:p>
          <a:p>
            <a:r>
              <a:rPr lang="en-US" dirty="0" smtClean="0"/>
              <a:t>Result: 70/0/0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965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JTC1: response to the </a:t>
            </a:r>
            <a:r>
              <a:rPr lang="en-US" dirty="0" smtClean="0"/>
              <a:t>802.11ah </a:t>
            </a:r>
            <a:r>
              <a:rPr lang="en-US" dirty="0"/>
              <a:t>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IEEE 802.11 WG recommends to IEEE 802 EC that the contents of </a:t>
            </a:r>
            <a:r>
              <a:rPr lang="en-US" dirty="0" smtClean="0"/>
              <a:t>11-19-0266-03 </a:t>
            </a:r>
            <a:r>
              <a:rPr lang="en-US" dirty="0"/>
              <a:t>be liaised to SC6 as IEEE 802.11 WG’s response to the comments on the IEEE </a:t>
            </a:r>
            <a:r>
              <a:rPr lang="en-US" dirty="0" smtClean="0"/>
              <a:t>802.11ah </a:t>
            </a:r>
            <a:r>
              <a:rPr lang="en-US" dirty="0"/>
              <a:t>60-day ballot</a:t>
            </a:r>
          </a:p>
          <a:p>
            <a:endParaRPr lang="en-US" dirty="0" smtClean="0"/>
          </a:p>
          <a:p>
            <a:r>
              <a:rPr lang="en-US" dirty="0" smtClean="0"/>
              <a:t>Moved</a:t>
            </a:r>
            <a:r>
              <a:rPr lang="en-US" dirty="0"/>
              <a:t>: Andrew </a:t>
            </a:r>
            <a:r>
              <a:rPr lang="en-US" dirty="0" smtClean="0"/>
              <a:t>Myles</a:t>
            </a:r>
          </a:p>
          <a:p>
            <a:r>
              <a:rPr lang="en-US" dirty="0" smtClean="0"/>
              <a:t>Seconded: Ian Sherlock</a:t>
            </a:r>
          </a:p>
          <a:p>
            <a:r>
              <a:rPr lang="en-US" dirty="0" smtClean="0"/>
              <a:t>Result: 49/0/1</a:t>
            </a:r>
          </a:p>
          <a:p>
            <a:endParaRPr lang="en-US" dirty="0"/>
          </a:p>
          <a:p>
            <a:r>
              <a:rPr lang="en-US" dirty="0" smtClean="0"/>
              <a:t>SC result: 9/0/1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747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to WFA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liaison in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mentor.ieee.org/802.11/dcn/19/11-19-0287-00-0000-proposed-ls-response-to-wfa-fils-discovery-allocation.docx</a:t>
            </a:r>
            <a:r>
              <a:rPr lang="en-US" dirty="0" smtClean="0"/>
              <a:t> to WFA</a:t>
            </a:r>
          </a:p>
          <a:p>
            <a:endParaRPr lang="en-US" dirty="0"/>
          </a:p>
          <a:p>
            <a:r>
              <a:rPr lang="en-US" dirty="0" smtClean="0"/>
              <a:t>Moved: Stephen Palm</a:t>
            </a:r>
          </a:p>
          <a:p>
            <a:r>
              <a:rPr lang="en-US" dirty="0" smtClean="0"/>
              <a:t>Seconded: Ian Sherlock</a:t>
            </a:r>
          </a:p>
          <a:p>
            <a:r>
              <a:rPr lang="en-US" dirty="0" smtClean="0"/>
              <a:t>Result: 63/0/1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1344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RCM TIG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830390"/>
            <a:ext cx="10361084" cy="4570409"/>
          </a:xfrm>
        </p:spPr>
        <p:txBody>
          <a:bodyPr/>
          <a:lstStyle/>
          <a:p>
            <a:r>
              <a:rPr lang="en-US" sz="1800" dirty="0"/>
              <a:t>Approve formation of a </a:t>
            </a:r>
            <a:r>
              <a:rPr lang="en-US" sz="1800" dirty="0" smtClean="0"/>
              <a:t>random </a:t>
            </a:r>
            <a:r>
              <a:rPr lang="en-US" sz="1800" dirty="0"/>
              <a:t>and changing MAC address (</a:t>
            </a:r>
            <a:r>
              <a:rPr lang="en-US" sz="1800" dirty="0" smtClean="0"/>
              <a:t>RCM) </a:t>
            </a:r>
            <a:r>
              <a:rPr lang="en-US" sz="1800" dirty="0"/>
              <a:t>TIG to investigate the:</a:t>
            </a:r>
          </a:p>
          <a:p>
            <a:r>
              <a:rPr lang="en-US" sz="1800" dirty="0"/>
              <a:t>•	current and planned implementations of random and changing MAC addresses in devices, and current and planned 802.11/802 Standards treatment of randomized MAC addresses</a:t>
            </a:r>
          </a:p>
          <a:p>
            <a:r>
              <a:rPr lang="en-US" sz="1800" dirty="0"/>
              <a:t>•	impact on 802.11 features from </a:t>
            </a:r>
            <a:r>
              <a:rPr lang="en-US" sz="1800" dirty="0" smtClean="0"/>
              <a:t>random </a:t>
            </a:r>
            <a:r>
              <a:rPr lang="en-US" sz="1800" dirty="0"/>
              <a:t>MAC addresses and/or changing addresses during:</a:t>
            </a:r>
          </a:p>
          <a:p>
            <a:pPr lvl="1"/>
            <a:r>
              <a:rPr lang="en-US" sz="1400" dirty="0"/>
              <a:t>•	Pre-association (stateless)</a:t>
            </a:r>
          </a:p>
          <a:p>
            <a:pPr lvl="1"/>
            <a:r>
              <a:rPr lang="en-US" sz="1400" dirty="0"/>
              <a:t>•	Preparing for (creating shared state) and during associations</a:t>
            </a:r>
          </a:p>
          <a:p>
            <a:r>
              <a:rPr lang="en-US" sz="1800" dirty="0"/>
              <a:t>•	potential mechanisms to address the above impacts, through:</a:t>
            </a:r>
          </a:p>
          <a:p>
            <a:pPr lvl="1"/>
            <a:r>
              <a:rPr lang="en-US" sz="1400" dirty="0"/>
              <a:t>•	Implementation options, or possible guidelines document</a:t>
            </a:r>
          </a:p>
          <a:p>
            <a:pPr lvl="1"/>
            <a:r>
              <a:rPr lang="en-US" sz="1400" dirty="0"/>
              <a:t>•	Modifications to the Standard, if any, and recommend continuing work (Study Group/PAR)</a:t>
            </a:r>
          </a:p>
          <a:p>
            <a:r>
              <a:rPr lang="en-US" sz="1800" dirty="0"/>
              <a:t>The TIG is to complete a report on this topic at or before the November 2019 session.</a:t>
            </a:r>
          </a:p>
          <a:p>
            <a:endParaRPr lang="en-US" sz="1800" dirty="0" smtClean="0"/>
          </a:p>
          <a:p>
            <a:r>
              <a:rPr lang="en-US" sz="1800" dirty="0" smtClean="0"/>
              <a:t>Moved: Mark Hamilton</a:t>
            </a:r>
          </a:p>
          <a:p>
            <a:r>
              <a:rPr lang="en-US" sz="1800" dirty="0" smtClean="0"/>
              <a:t>Seconded: George Calcev</a:t>
            </a:r>
          </a:p>
          <a:p>
            <a:r>
              <a:rPr lang="en-US" sz="1800" dirty="0" smtClean="0"/>
              <a:t>Result: 49/3/3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408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 Motions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November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2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5.021 ME </a:t>
            </a:r>
            <a:r>
              <a:rPr lang="en-US" dirty="0"/>
              <a:t>P802.11be PAR and CSD Approval Motion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1" y="1751014"/>
            <a:ext cx="10361084" cy="4724399"/>
          </a:xfrm>
        </p:spPr>
        <p:txBody>
          <a:bodyPr/>
          <a:lstStyle/>
          <a:p>
            <a:r>
              <a:rPr lang="en-US" sz="1800" dirty="0"/>
              <a:t>Approve forwarding P802.11be PAR </a:t>
            </a:r>
            <a:r>
              <a:rPr lang="en-US" sz="1800" dirty="0" smtClean="0"/>
              <a:t>documentation </a:t>
            </a:r>
            <a:r>
              <a:rPr lang="en-US" sz="1800" dirty="0"/>
              <a:t>in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mentor.ieee.org/802.11/dcn/18/11-18-1231-06-0eht-eht-draft-proposed-par.docx</a:t>
            </a:r>
            <a:r>
              <a:rPr lang="en-US" sz="1800" dirty="0" smtClean="0"/>
              <a:t>	to </a:t>
            </a:r>
            <a:r>
              <a:rPr lang="en-US" sz="1800" dirty="0" err="1"/>
              <a:t>NesCom</a:t>
            </a:r>
            <a:endParaRPr lang="en-US" sz="1800" dirty="0"/>
          </a:p>
          <a:p>
            <a:r>
              <a:rPr lang="en-US" sz="1800" dirty="0"/>
              <a:t>Approve CSD modification documentation in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mentor.ieee.org/802.11/dcn/18/11-18-1233-06-0eht-eht-draft-proposed-csd.docx</a:t>
            </a:r>
            <a:r>
              <a:rPr lang="en-US" sz="1800" dirty="0" smtClean="0"/>
              <a:t>	 </a:t>
            </a:r>
            <a:r>
              <a:rPr lang="en-US" sz="1800" dirty="0"/>
              <a:t>with the following modification:</a:t>
            </a:r>
          </a:p>
          <a:p>
            <a:r>
              <a:rPr lang="en-US" sz="1800" dirty="0" smtClean="0"/>
              <a:t>	Change </a:t>
            </a:r>
            <a:r>
              <a:rPr lang="en-US" sz="1800" dirty="0"/>
              <a:t>the initial phrase in 1.2.4 from </a:t>
            </a:r>
          </a:p>
          <a:p>
            <a:r>
              <a:rPr lang="en-US" sz="1800" dirty="0" smtClean="0"/>
              <a:t>		“</a:t>
            </a:r>
            <a:r>
              <a:rPr lang="en-US" sz="1800" dirty="0"/>
              <a:t>IEEE </a:t>
            </a:r>
            <a:r>
              <a:rPr lang="en-US" sz="1800" dirty="0" smtClean="0"/>
              <a:t>Std. 802.11 </a:t>
            </a:r>
            <a:r>
              <a:rPr lang="en-US" sz="1800" dirty="0"/>
              <a:t>is a mature technology which has a wide variety of legacy devices” </a:t>
            </a:r>
          </a:p>
          <a:p>
            <a:r>
              <a:rPr lang="en-US" sz="1800" dirty="0" smtClean="0"/>
              <a:t>	to </a:t>
            </a:r>
            <a:endParaRPr lang="en-US" sz="1800" dirty="0"/>
          </a:p>
          <a:p>
            <a:r>
              <a:rPr lang="en-US" sz="1800" dirty="0" smtClean="0"/>
              <a:t>		“</a:t>
            </a:r>
            <a:r>
              <a:rPr lang="en-US" sz="1800" dirty="0"/>
              <a:t>IEEE Std. 802.11 technology is very mature and has a wide variety of legacy devices” </a:t>
            </a:r>
          </a:p>
          <a:p>
            <a:r>
              <a:rPr lang="en-US" sz="1800" dirty="0" smtClean="0"/>
              <a:t>Moved</a:t>
            </a:r>
            <a:r>
              <a:rPr lang="en-US" sz="1800" dirty="0"/>
              <a:t>: Dorothy Stanley</a:t>
            </a:r>
          </a:p>
          <a:p>
            <a:r>
              <a:rPr lang="en-US" sz="1800" dirty="0"/>
              <a:t>Seconded: Jon Rosdahl</a:t>
            </a:r>
          </a:p>
          <a:p>
            <a:r>
              <a:rPr lang="en-US" sz="1800" dirty="0" smtClean="0"/>
              <a:t>Result: 9-2-3 Motion passes</a:t>
            </a:r>
            <a:endParaRPr lang="en-US" sz="1800" dirty="0"/>
          </a:p>
          <a:p>
            <a:r>
              <a:rPr lang="en-US" sz="1800" dirty="0"/>
              <a:t>In the WG, PAR (y/n/a) 137/0/0: CSD (y/n/a) </a:t>
            </a:r>
            <a:r>
              <a:rPr lang="en-US" sz="1800" dirty="0" smtClean="0"/>
              <a:t>60-0-1</a:t>
            </a:r>
          </a:p>
          <a:p>
            <a:r>
              <a:rPr lang="en-US" sz="1800" dirty="0" smtClean="0"/>
              <a:t>Note: these changes are shown in </a:t>
            </a:r>
            <a:r>
              <a:rPr lang="en-US" sz="1800" dirty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mentor.ieee.org/802.11/dcn/18/11-18-1231-07-0eht-eht-draft-proposed-par.docx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9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6.021 MI </a:t>
            </a:r>
            <a:r>
              <a:rPr lang="de-DE" dirty="0"/>
              <a:t>EHT SG second recharter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Grant the </a:t>
            </a:r>
            <a:r>
              <a:rPr lang="en-US" dirty="0" smtClean="0"/>
              <a:t>second Study </a:t>
            </a:r>
            <a:r>
              <a:rPr lang="en-US" dirty="0"/>
              <a:t>Group </a:t>
            </a:r>
            <a:r>
              <a:rPr lang="en-US" dirty="0" err="1" smtClean="0"/>
              <a:t>recharter</a:t>
            </a:r>
            <a:r>
              <a:rPr lang="en-US" dirty="0" smtClean="0"/>
              <a:t> </a:t>
            </a:r>
            <a:r>
              <a:rPr lang="en-US" dirty="0"/>
              <a:t>of the 802.11 Extremely High Throughput </a:t>
            </a:r>
            <a:r>
              <a:rPr lang="en-US" dirty="0" smtClean="0"/>
              <a:t>(EHT) Study </a:t>
            </a:r>
            <a:r>
              <a:rPr lang="en-US" dirty="0"/>
              <a:t>Group.</a:t>
            </a:r>
          </a:p>
          <a:p>
            <a:r>
              <a:rPr lang="en-US" dirty="0" smtClean="0"/>
              <a:t>Vote </a:t>
            </a:r>
            <a:r>
              <a:rPr lang="en-US" dirty="0"/>
              <a:t>in WG</a:t>
            </a:r>
            <a:r>
              <a:rPr lang="en-US" dirty="0" smtClean="0"/>
              <a:t>: 70-0-0</a:t>
            </a:r>
          </a:p>
          <a:p>
            <a:endParaRPr lang="en-US" dirty="0"/>
          </a:p>
          <a:p>
            <a:r>
              <a:rPr lang="en-US" dirty="0"/>
              <a:t>Moved: Stanley, Second: </a:t>
            </a:r>
            <a:r>
              <a:rPr lang="en-US" dirty="0" smtClean="0"/>
              <a:t>Rosdahl</a:t>
            </a:r>
          </a:p>
          <a:p>
            <a:r>
              <a:rPr lang="en-US" dirty="0" smtClean="0"/>
              <a:t>Result: Unanimous Approval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2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7.031 ME </a:t>
            </a:r>
            <a:r>
              <a:rPr lang="en-US" dirty="0"/>
              <a:t>forward 802.11 draft amendments to ISO/IEC JTC1/SC6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forwarding of P802.11ax D4.0 and P802.11ay D3.0 to ISO/IEC JTC1/SC6 for information under the PSDO agreement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Dorothy Stanley</a:t>
            </a:r>
          </a:p>
          <a:p>
            <a:r>
              <a:rPr lang="en-US" dirty="0"/>
              <a:t>Seconded: Jon Rosdahl</a:t>
            </a:r>
          </a:p>
          <a:p>
            <a:r>
              <a:rPr lang="en-US" dirty="0"/>
              <a:t>Result: Unanimous Approval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In the WG, result: </a:t>
            </a:r>
            <a:r>
              <a:rPr lang="en-US" dirty="0" smtClean="0"/>
              <a:t>11ax: 43-0-2, 11ay: 54-0-2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0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4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7.032: ME 802.11ah </a:t>
            </a:r>
            <a:r>
              <a:rPr lang="en-US" dirty="0"/>
              <a:t>comment responses to ISO/IEC JTC1/SC6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forwarding the comment responses in </a:t>
            </a:r>
            <a:endParaRPr lang="en-US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mentor.ieee.org/802.11/dcn/19/11-19-0266-03-0jtc-resolution-of-comments-received-from-china-nb-during-fdis-ballot-on-ieee-802-11ah.docx</a:t>
            </a:r>
            <a:r>
              <a:rPr lang="en-US" dirty="0" smtClean="0"/>
              <a:t>	</a:t>
            </a:r>
          </a:p>
          <a:p>
            <a:r>
              <a:rPr lang="en-US" dirty="0" smtClean="0"/>
              <a:t>to </a:t>
            </a:r>
            <a:r>
              <a:rPr lang="en-US" dirty="0"/>
              <a:t>ISO/IEC JTC1/SC6.</a:t>
            </a:r>
          </a:p>
          <a:p>
            <a:r>
              <a:rPr lang="en-US" dirty="0"/>
              <a:t>WG result: </a:t>
            </a:r>
            <a:r>
              <a:rPr lang="en-US" dirty="0" smtClean="0"/>
              <a:t>49-0-1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Moved</a:t>
            </a:r>
            <a:r>
              <a:rPr lang="en-US" dirty="0"/>
              <a:t>: Dorothy Stanley, Seconded Jon Rosdahl</a:t>
            </a:r>
          </a:p>
          <a:p>
            <a:r>
              <a:rPr lang="en-US" dirty="0"/>
              <a:t>Result: Unanimous Approval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3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7.033: ME 802.11ak comment responses to ISO/IEC JTC1/SC6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 forwarding the </a:t>
            </a:r>
            <a:r>
              <a:rPr lang="en-US" dirty="0"/>
              <a:t>comment responses in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mentor.ieee.org/802.11/dcn/19/11-19-0278-02-0jtc-resolution-of-comments-received-from-china-nb-during-fdis-ballot-on-ieee-802-11ak.docx</a:t>
            </a:r>
            <a:r>
              <a:rPr lang="en-US" dirty="0" smtClean="0"/>
              <a:t>	</a:t>
            </a:r>
          </a:p>
          <a:p>
            <a:r>
              <a:rPr lang="en-US" dirty="0"/>
              <a:t>t</a:t>
            </a:r>
            <a:r>
              <a:rPr lang="en-US" dirty="0" smtClean="0"/>
              <a:t>o ISO/IEC JTC1/SC6.</a:t>
            </a:r>
          </a:p>
          <a:p>
            <a:r>
              <a:rPr lang="en-US" dirty="0" smtClean="0"/>
              <a:t>WG result: 48-0-3</a:t>
            </a:r>
          </a:p>
          <a:p>
            <a:endParaRPr lang="en-US" dirty="0" smtClean="0"/>
          </a:p>
          <a:p>
            <a:r>
              <a:rPr lang="en-US" dirty="0" smtClean="0"/>
              <a:t>Moved: Dorothy Stanley, Seconded Jon Rosdahl</a:t>
            </a:r>
          </a:p>
          <a:p>
            <a:r>
              <a:rPr lang="en-US" dirty="0" smtClean="0"/>
              <a:t>Result</a:t>
            </a:r>
            <a:r>
              <a:rPr lang="en-US" dirty="0"/>
              <a:t>: Unanimous Approval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46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7.034: ME 802.11aq </a:t>
            </a:r>
            <a:r>
              <a:rPr lang="en-US" dirty="0"/>
              <a:t>comment responses to ISO/IEC JTC1/SC6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forwarding the comment responses in </a:t>
            </a:r>
            <a:endParaRPr lang="en-US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mentor.ieee.org/802.11/dcn/19/11-19-0279-01-0jtc-resolution-of-comments-received-from-china-nb-during-fdis-ballot-on-ieee-802-11aq.docx</a:t>
            </a:r>
            <a:r>
              <a:rPr lang="en-US" dirty="0" smtClean="0"/>
              <a:t>	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ISO/IEC JTC1/SC6.</a:t>
            </a:r>
          </a:p>
          <a:p>
            <a:r>
              <a:rPr lang="en-US" dirty="0"/>
              <a:t>WG result</a:t>
            </a:r>
            <a:r>
              <a:rPr lang="en-US" dirty="0" smtClean="0"/>
              <a:t>: 46-0-2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Moved</a:t>
            </a:r>
            <a:r>
              <a:rPr lang="en-US" dirty="0"/>
              <a:t>: Dorothy Stanley, Seconded Jon Rosdahl</a:t>
            </a:r>
          </a:p>
          <a:p>
            <a:r>
              <a:rPr lang="en-US" dirty="0"/>
              <a:t>Result</a:t>
            </a:r>
            <a:r>
              <a:rPr lang="en-US" dirty="0" smtClean="0"/>
              <a:t>: Unanimous Approval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4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7.035: II Liaison to 3GPP 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IEEE 802.11 WG approves sending the contents of 11-19-0500-02 to 3GPP RAN, RAN1, RAN2 &amp; RAN4, granting the WG Chair editorial license</a:t>
            </a:r>
          </a:p>
          <a:p>
            <a:r>
              <a:rPr lang="en-US" dirty="0" smtClean="0"/>
              <a:t>WG result: 51-0-0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62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7.036: II Liaison to WFA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 liaison in </a:t>
            </a:r>
            <a:r>
              <a:rPr lang="en-US" dirty="0">
                <a:hlinkClick r:id="rId2"/>
              </a:rPr>
              <a:t>https://mentor.ieee.org/802.11/dcn/19/11-19-0287-00-0000-proposed-ls-response-to-wfa-fils-discovery-allocation.docx</a:t>
            </a:r>
            <a:r>
              <a:rPr lang="en-US" dirty="0"/>
              <a:t> to WFA</a:t>
            </a:r>
          </a:p>
          <a:p>
            <a:r>
              <a:rPr lang="en-US" dirty="0" smtClean="0"/>
              <a:t>WG result: 63-0-1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8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7.037: II Liaison to IEEE 1609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</a:t>
            </a:r>
            <a:r>
              <a:rPr lang="en-US" dirty="0"/>
              <a:t>that the IEEE 802.11 WG send 11-19/0437r3, “Draft Reply LS from 802.11 to VT/ITS 1609 WG” to the IEEE Vehicular Technology/Intelligent Transportation System (VT/ITS) 1609 Working Group in reply to their liaison statement: 11-19/0027r0 “Liaison from IEEE 1609 WG re: NGV Use cases and requirements” and cc as addressed.  Granting the WG Chair editorial privileges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WG result: 50-0-0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8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 allocation for WFA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 bits 14 and 15 of the FILS Discovery Frame Control field for use by the Wi-Fi Alliance</a:t>
            </a:r>
          </a:p>
          <a:p>
            <a:endParaRPr lang="en-US" dirty="0"/>
          </a:p>
          <a:p>
            <a:r>
              <a:rPr lang="en-US" dirty="0" smtClean="0"/>
              <a:t>Moved: Robert Stacey</a:t>
            </a:r>
          </a:p>
          <a:p>
            <a:r>
              <a:rPr lang="en-US" dirty="0" smtClean="0"/>
              <a:t>Seconded: Ian Sherlock</a:t>
            </a:r>
          </a:p>
          <a:p>
            <a:r>
              <a:rPr lang="en-US" smtClean="0"/>
              <a:t>Result: 78/0/13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77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 </a:t>
            </a:r>
            <a:r>
              <a:rPr lang="en-US" dirty="0"/>
              <a:t>PAR Approval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1" y="1447801"/>
            <a:ext cx="10361084" cy="4646614"/>
          </a:xfrm>
        </p:spPr>
        <p:txBody>
          <a:bodyPr/>
          <a:lstStyle/>
          <a:p>
            <a:r>
              <a:rPr lang="en-US" dirty="0"/>
              <a:t>Believing that the PAR contained in the document referenced below meets IEEE-SA guidelines,</a:t>
            </a:r>
          </a:p>
          <a:p>
            <a:r>
              <a:rPr lang="en-US" dirty="0"/>
              <a:t>Request that the PAR contained in11-18/1231r6 &lt;https://</a:t>
            </a:r>
            <a:r>
              <a:rPr lang="en-US" dirty="0" smtClean="0"/>
              <a:t>mentor.ieee.org/802.11/dcn/18/11-18-1231-06-0eht-eht-draft-proposed-par.docx&gt; </a:t>
            </a:r>
            <a:r>
              <a:rPr lang="en-US" dirty="0"/>
              <a:t>be posted to the IEEE 802 Executive Committee (EC) agenda for WG 802 preview and EC approval to submit to </a:t>
            </a:r>
            <a:r>
              <a:rPr lang="en-US" dirty="0" err="1"/>
              <a:t>NesCom</a:t>
            </a:r>
            <a:r>
              <a:rPr lang="en-US" dirty="0"/>
              <a:t>.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Moved by Michael Montemurro on behalf of EHT </a:t>
            </a:r>
            <a:r>
              <a:rPr lang="en-US" dirty="0" smtClean="0"/>
              <a:t>SG</a:t>
            </a:r>
          </a:p>
          <a:p>
            <a:r>
              <a:rPr lang="en-US" dirty="0" smtClean="0"/>
              <a:t>Second: Allan Jones</a:t>
            </a:r>
          </a:p>
          <a:p>
            <a:r>
              <a:rPr lang="en-US" dirty="0" smtClean="0"/>
              <a:t>Result: 137/0/1</a:t>
            </a:r>
            <a:endParaRPr lang="en-US" dirty="0"/>
          </a:p>
          <a:p>
            <a:r>
              <a:rPr lang="en-US" dirty="0"/>
              <a:t>EHT SG vote: </a:t>
            </a:r>
          </a:p>
          <a:p>
            <a:r>
              <a:rPr lang="en-US" dirty="0"/>
              <a:t>Moved: Allan Jones ,Seconded: Laurent Cariou, Result: 77-0-0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65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 CSD Approval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447801"/>
            <a:ext cx="10361084" cy="4646614"/>
          </a:xfrm>
        </p:spPr>
        <p:txBody>
          <a:bodyPr/>
          <a:lstStyle/>
          <a:p>
            <a:r>
              <a:rPr lang="en-US" dirty="0"/>
              <a:t>Believing that the CSD contained in the document referenced below meets IEEE 802 guidelines,</a:t>
            </a:r>
          </a:p>
          <a:p>
            <a:r>
              <a:rPr lang="en-US" dirty="0"/>
              <a:t>Request that the CSD contained in 11-18/1233r6 &lt;https://mentor.ieee.org/802.11/dcn/18/11-18-1233-06-0eht-eht-draft-proposed-csd.docx &gt; be posted to the IEEE 802 Executive Committee (EC) agenda for WG 802 preview and EC approval.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Moved by Michael Montemurro on behalf of EHT </a:t>
            </a:r>
            <a:r>
              <a:rPr lang="en-US" dirty="0" smtClean="0"/>
              <a:t>SG</a:t>
            </a:r>
          </a:p>
          <a:p>
            <a:r>
              <a:rPr lang="en-US" dirty="0" smtClean="0"/>
              <a:t>Second: Allan Jones</a:t>
            </a:r>
          </a:p>
          <a:p>
            <a:r>
              <a:rPr lang="en-US" dirty="0" smtClean="0"/>
              <a:t>Result: 136/0/2</a:t>
            </a:r>
            <a:endParaRPr lang="en-US" dirty="0"/>
          </a:p>
          <a:p>
            <a:r>
              <a:rPr lang="en-US" dirty="0"/>
              <a:t>EHT SG vote: </a:t>
            </a:r>
          </a:p>
          <a:p>
            <a:r>
              <a:rPr lang="en-US" dirty="0"/>
              <a:t>Moved: Laurent Cariou, Seconded: Allan Jones- Result: 87-0-0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62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EHT PAR </a:t>
            </a:r>
            <a:r>
              <a:rPr lang="en-US" dirty="0"/>
              <a:t>and CSD Comment Responses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 </a:t>
            </a:r>
            <a:r>
              <a:rPr lang="en-US" dirty="0"/>
              <a:t>https://mentor.ieee.org/802.11/dcn/19/11-19-0459-02-0eht-eht-par-and-csd-comments.pptx as the response to comments received on the EHT PAR and CSD documents received from IEEE 802.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Moved by Michael Montemurro on behalf of EHT </a:t>
            </a:r>
            <a:r>
              <a:rPr lang="en-US" dirty="0" smtClean="0"/>
              <a:t>SG</a:t>
            </a:r>
          </a:p>
          <a:p>
            <a:r>
              <a:rPr lang="en-US" dirty="0" smtClean="0"/>
              <a:t>Second: Stuart Kerry</a:t>
            </a:r>
          </a:p>
          <a:p>
            <a:r>
              <a:rPr lang="en-US" dirty="0" smtClean="0"/>
              <a:t>Result: 131/1/1</a:t>
            </a:r>
            <a:endParaRPr lang="en-US" dirty="0"/>
          </a:p>
          <a:p>
            <a:r>
              <a:rPr lang="en-US" dirty="0"/>
              <a:t>EHT SG vote: </a:t>
            </a:r>
          </a:p>
          <a:p>
            <a:r>
              <a:rPr lang="en-US" dirty="0"/>
              <a:t>Moved: Laurent Cariou, Seconded: Jon Rosdahl - Result: 81-0-0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804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Robert Stacey, Intel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16364</TotalTime>
  <Words>1808</Words>
  <Application>Microsoft Office PowerPoint</Application>
  <PresentationFormat>Widescreen</PresentationFormat>
  <Paragraphs>396</Paragraphs>
  <Slides>35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 Unicode MS</vt:lpstr>
      <vt:lpstr>MS Gothic</vt:lpstr>
      <vt:lpstr>Calibri</vt:lpstr>
      <vt:lpstr>Times New Roman</vt:lpstr>
      <vt:lpstr>Office Theme</vt:lpstr>
      <vt:lpstr>Document</vt:lpstr>
      <vt:lpstr>802.11 March 2019 WG Motions</vt:lpstr>
      <vt:lpstr>Abstract</vt:lpstr>
      <vt:lpstr>Monday</vt:lpstr>
      <vt:lpstr>ANA allocation for WFA</vt:lpstr>
      <vt:lpstr>Wednesday</vt:lpstr>
      <vt:lpstr>EHT PAR Approval</vt:lpstr>
      <vt:lpstr>EHT CSD Approval</vt:lpstr>
      <vt:lpstr>EHT PAR and CSD Comment Responses</vt:lpstr>
      <vt:lpstr>Friday</vt:lpstr>
      <vt:lpstr>Teleconferences</vt:lpstr>
      <vt:lpstr>Coex SC</vt:lpstr>
      <vt:lpstr>JTC1: response to the 802.11ak comments </vt:lpstr>
      <vt:lpstr>JTC1: response to the 802.11aq comments</vt:lpstr>
      <vt:lpstr>JTC1: liaising 802.11ax to SC6 </vt:lpstr>
      <vt:lpstr>TGax ad-hoc</vt:lpstr>
      <vt:lpstr>TGaz ad-hoc</vt:lpstr>
      <vt:lpstr>TGaz</vt:lpstr>
      <vt:lpstr>TGba ad-hoc</vt:lpstr>
      <vt:lpstr>TGbd</vt:lpstr>
      <vt:lpstr>EHT PAR and CSD comment responses</vt:lpstr>
      <vt:lpstr>EHT CSD approval</vt:lpstr>
      <vt:lpstr>EHT second recharter</vt:lpstr>
      <vt:lpstr>JTC1: response to the 802.11ah comments</vt:lpstr>
      <vt:lpstr>Liaison to WFA</vt:lpstr>
      <vt:lpstr>RCM TIG</vt:lpstr>
      <vt:lpstr>EC Motions</vt:lpstr>
      <vt:lpstr>5.021 ME P802.11be PAR and CSD Approval Motion</vt:lpstr>
      <vt:lpstr>6.021 MI EHT SG second recharter</vt:lpstr>
      <vt:lpstr>7.031 ME forward 802.11 draft amendments to ISO/IEC JTC1/SC6</vt:lpstr>
      <vt:lpstr>7.032: ME 802.11ah comment responses to ISO/IEC JTC1/SC6</vt:lpstr>
      <vt:lpstr>7.033: ME 802.11ak comment responses to ISO/IEC JTC1/SC6</vt:lpstr>
      <vt:lpstr>7.034: ME 802.11aq comment responses to ISO/IEC JTC1/SC6</vt:lpstr>
      <vt:lpstr>7.035: II Liaison to 3GPP RAN</vt:lpstr>
      <vt:lpstr>7.036: II Liaison to WFA</vt:lpstr>
      <vt:lpstr>7.037: II Liaison to IEEE 1609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March 2019 WG Motions</dc:title>
  <dc:creator>Stacey, Robert</dc:creator>
  <cp:keywords>CTPClassification=CTP_PUBLIC:VisualMarkings=, CTPClassification=CTP_NT</cp:keywords>
  <cp:lastModifiedBy>Stanley, Dorothy</cp:lastModifiedBy>
  <cp:revision>357</cp:revision>
  <cp:lastPrinted>1601-01-01T00:00:00Z</cp:lastPrinted>
  <dcterms:created xsi:type="dcterms:W3CDTF">2018-05-10T16:45:22Z</dcterms:created>
  <dcterms:modified xsi:type="dcterms:W3CDTF">2019-03-18T10:26:24Z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2019-03-15 17:14:46Z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