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6" r:id="rId2"/>
    <p:sldId id="257" r:id="rId3"/>
    <p:sldId id="266" r:id="rId4"/>
    <p:sldId id="267" r:id="rId5"/>
    <p:sldId id="268" r:id="rId6"/>
    <p:sldId id="265" r:id="rId7"/>
    <p:sldId id="269" r:id="rId8"/>
    <p:sldId id="270" r:id="rId9"/>
    <p:sldId id="271" r:id="rId10"/>
    <p:sldId id="272" r:id="rId11"/>
    <p:sldId id="273" r:id="rId12"/>
    <p:sldId id="263" r:id="rId13"/>
    <p:sldId id="274" r:id="rId14"/>
    <p:sldId id="275" r:id="rId15"/>
    <p:sldId id="279" r:id="rId16"/>
    <p:sldId id="276" r:id="rId17"/>
    <p:sldId id="280" r:id="rId18"/>
    <p:sldId id="277" r:id="rId19"/>
    <p:sldId id="304" r:id="rId20"/>
    <p:sldId id="305" r:id="rId21"/>
    <p:sldId id="306" r:id="rId22"/>
    <p:sldId id="303" r:id="rId23"/>
    <p:sldId id="284" r:id="rId24"/>
    <p:sldId id="278" r:id="rId2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6" autoAdjust="0"/>
    <p:restoredTop sz="94660"/>
  </p:normalViewPr>
  <p:slideViewPr>
    <p:cSldViewPr>
      <p:cViewPr varScale="1">
        <p:scale>
          <a:sx n="68" d="100"/>
          <a:sy n="68" d="100"/>
        </p:scale>
        <p:origin x="859" y="5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1" d="100"/>
          <a:sy n="51" d="100"/>
        </p:scale>
        <p:origin x="2290"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2/1/2019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12</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smtClean="0"/>
              <a:t>March 2019</a:t>
            </a:r>
            <a:endParaRPr lang="en-GB" dirty="0"/>
          </a:p>
        </p:txBody>
      </p:sp>
      <p:sp>
        <p:nvSpPr>
          <p:cNvPr id="5" name="Footer Placeholder 4"/>
          <p:cNvSpPr>
            <a:spLocks noGrp="1"/>
          </p:cNvSpPr>
          <p:nvPr>
            <p:ph type="ftr" idx="11"/>
          </p:nvPr>
        </p:nvSpPr>
        <p:spPr/>
        <p:txBody>
          <a:bodyPr/>
          <a:lstStyle>
            <a:lvl1pPr>
              <a:defRPr/>
            </a:lvl1pPr>
          </a:lstStyle>
          <a:p>
            <a:r>
              <a:rPr lang="en-GB" dirty="0"/>
              <a:t>Allan Jones, Activision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Allan Jones Activision </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March 2019</a:t>
            </a:r>
            <a:endParaRPr lang="en-GB" dirty="0"/>
          </a:p>
        </p:txBody>
      </p:sp>
      <p:sp>
        <p:nvSpPr>
          <p:cNvPr id="4" name="Title 3">
            <a:extLst>
              <a:ext uri="{FF2B5EF4-FFF2-40B4-BE49-F238E27FC236}">
                <a16:creationId xmlns:a16="http://schemas.microsoft.com/office/drawing/2014/main" id="{51A62685-CFA9-4E4A-8CA4-E01CDE66C3F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2024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Allan Jones Activision </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March 2019</a:t>
            </a:r>
            <a:endParaRPr lang="en-GB" dirty="0"/>
          </a:p>
        </p:txBody>
      </p:sp>
      <p:sp>
        <p:nvSpPr>
          <p:cNvPr id="4" name="Title 3">
            <a:extLst>
              <a:ext uri="{FF2B5EF4-FFF2-40B4-BE49-F238E27FC236}">
                <a16:creationId xmlns:a16="http://schemas.microsoft.com/office/drawing/2014/main" id="{51A62685-CFA9-4E4A-8CA4-E01CDE66C3FE}"/>
              </a:ext>
            </a:extLst>
          </p:cNvPr>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6"/>
          </p:nvPr>
        </p:nvSpPr>
        <p:spPr>
          <a:xfrm>
            <a:off x="8229600" y="457200"/>
            <a:ext cx="914400" cy="914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7" name="Date Placeholder 6">
            <a:extLst>
              <a:ext uri="{FF2B5EF4-FFF2-40B4-BE49-F238E27FC236}">
                <a16:creationId xmlns:a16="http://schemas.microsoft.com/office/drawing/2014/main" id="{5CF1CC39-5248-4070-BEC5-7BED9C49C8D6}"/>
              </a:ext>
            </a:extLst>
          </p:cNvPr>
          <p:cNvSpPr>
            <a:spLocks noGrp="1"/>
          </p:cNvSpPr>
          <p:nvPr>
            <p:ph type="dt" idx="10"/>
          </p:nvPr>
        </p:nvSpPr>
        <p:spPr/>
        <p:txBody>
          <a:bodyPr/>
          <a:lstStyle/>
          <a:p>
            <a:r>
              <a:rPr lang="en-US" dirty="0" smtClean="0"/>
              <a:t>March 2019</a:t>
            </a:r>
            <a:endParaRPr lang="en-GB" dirty="0"/>
          </a:p>
        </p:txBody>
      </p:sp>
      <p:sp>
        <p:nvSpPr>
          <p:cNvPr id="8" name="Footer Placeholder 7">
            <a:extLst>
              <a:ext uri="{FF2B5EF4-FFF2-40B4-BE49-F238E27FC236}">
                <a16:creationId xmlns:a16="http://schemas.microsoft.com/office/drawing/2014/main" id="{A1F1550F-6A7E-4080-AA64-997530CB0616}"/>
              </a:ext>
            </a:extLst>
          </p:cNvPr>
          <p:cNvSpPr>
            <a:spLocks noGrp="1"/>
          </p:cNvSpPr>
          <p:nvPr>
            <p:ph type="ftr" idx="11"/>
          </p:nvPr>
        </p:nvSpPr>
        <p:spPr/>
        <p:txBody>
          <a:bodyPr/>
          <a:lstStyle/>
          <a:p>
            <a:r>
              <a:rPr lang="en-GB"/>
              <a:t>John Doe, Some Company</a:t>
            </a:r>
            <a:endParaRPr lang="en-GB" dirty="0"/>
          </a:p>
        </p:txBody>
      </p:sp>
      <p:sp>
        <p:nvSpPr>
          <p:cNvPr id="9" name="Slide Number Placeholder 8">
            <a:extLst>
              <a:ext uri="{FF2B5EF4-FFF2-40B4-BE49-F238E27FC236}">
                <a16:creationId xmlns:a16="http://schemas.microsoft.com/office/drawing/2014/main" id="{5BB84F30-E4B5-41E6-B6E7-ABA252C2FBB6}"/>
              </a:ext>
            </a:extLst>
          </p:cNvPr>
          <p:cNvSpPr>
            <a:spLocks noGrp="1"/>
          </p:cNvSpPr>
          <p:nvPr>
            <p:ph type="sldNum" idx="12"/>
          </p:nvPr>
        </p:nvSpPr>
        <p:spPr/>
        <p:txBody>
          <a:bodyPr/>
          <a:lstStyle/>
          <a:p>
            <a:r>
              <a:rPr lang="en-GB"/>
              <a:t>Slide </a:t>
            </a:r>
            <a:fld id="{D09C756B-EB39-4236-ADBB-73052B179AE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smtClean="0"/>
              <a:t>March 2019</a:t>
            </a:r>
            <a:endParaRPr lang="en-GB" dirty="0"/>
          </a:p>
        </p:txBody>
      </p:sp>
      <p:sp>
        <p:nvSpPr>
          <p:cNvPr id="6" name="Footer Placeholder 5"/>
          <p:cNvSpPr>
            <a:spLocks noGrp="1"/>
          </p:cNvSpPr>
          <p:nvPr>
            <p:ph type="ftr" idx="11"/>
          </p:nvPr>
        </p:nvSpPr>
        <p:spPr/>
        <p:txBody>
          <a:bodyPr/>
          <a:lstStyle>
            <a:lvl1pPr>
              <a:defRPr/>
            </a:lvl1pPr>
          </a:lstStyle>
          <a:p>
            <a:r>
              <a:rPr lang="en-GB"/>
              <a:t>John Doe, Some Company</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smtClean="0"/>
              <a:t>March 2019</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John Doe, Some Company</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smtClean="0"/>
              <a:t>March 2019</a:t>
            </a:r>
            <a:endParaRPr lang="en-GB" dirty="0"/>
          </a:p>
        </p:txBody>
      </p:sp>
      <p:sp>
        <p:nvSpPr>
          <p:cNvPr id="4" name="Footer Placeholder 3"/>
          <p:cNvSpPr>
            <a:spLocks noGrp="1"/>
          </p:cNvSpPr>
          <p:nvPr>
            <p:ph type="ftr" idx="11"/>
          </p:nvPr>
        </p:nvSpPr>
        <p:spPr/>
        <p:txBody>
          <a:bodyPr/>
          <a:lstStyle>
            <a:lvl1pPr>
              <a:defRPr/>
            </a:lvl1pPr>
          </a:lstStyle>
          <a:p>
            <a:r>
              <a:rPr lang="en-GB"/>
              <a:t>John Doe, Some Company</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smtClean="0"/>
              <a:t>March 2019</a:t>
            </a:r>
            <a:endParaRPr lang="en-GB" dirty="0"/>
          </a:p>
        </p:txBody>
      </p:sp>
      <p:sp>
        <p:nvSpPr>
          <p:cNvPr id="3" name="Footer Placeholder 2"/>
          <p:cNvSpPr>
            <a:spLocks noGrp="1"/>
          </p:cNvSpPr>
          <p:nvPr>
            <p:ph type="ftr" idx="11"/>
          </p:nvPr>
        </p:nvSpPr>
        <p:spPr/>
        <p:txBody>
          <a:bodyPr/>
          <a:lstStyle>
            <a:lvl1pPr>
              <a:defRPr/>
            </a:lvl1pPr>
          </a:lstStyle>
          <a:p>
            <a:r>
              <a:rPr lang="en-GB"/>
              <a:t>John Doe, Some Company</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smtClean="0"/>
              <a:t>March 2019</a:t>
            </a:r>
            <a:endParaRPr lang="en-GB" dirty="0"/>
          </a:p>
        </p:txBody>
      </p:sp>
      <p:sp>
        <p:nvSpPr>
          <p:cNvPr id="5" name="Footer Placeholder 4"/>
          <p:cNvSpPr>
            <a:spLocks noGrp="1"/>
          </p:cNvSpPr>
          <p:nvPr>
            <p:ph type="ftr" idx="11"/>
          </p:nvPr>
        </p:nvSpPr>
        <p:spPr/>
        <p:txBody>
          <a:bodyPr/>
          <a:lstStyle>
            <a:lvl1pPr>
              <a:defRPr/>
            </a:lvl1pPr>
          </a:lstStyle>
          <a:p>
            <a:r>
              <a:rPr lang="en-GB"/>
              <a:t>John Doe, Some Company</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85800" y="685800"/>
            <a:ext cx="56769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6">
            <a:extLst>
              <a:ext uri="{FF2B5EF4-FFF2-40B4-BE49-F238E27FC236}">
                <a16:creationId xmlns:a16="http://schemas.microsoft.com/office/drawing/2014/main" id="{49B1D1DC-16B6-4EB0-83BD-6EC5759312CD}"/>
              </a:ext>
            </a:extLst>
          </p:cNvPr>
          <p:cNvSpPr>
            <a:spLocks noGrp="1"/>
          </p:cNvSpPr>
          <p:nvPr>
            <p:ph type="title"/>
          </p:nvPr>
        </p:nvSpPr>
        <p:spPr/>
        <p:txBody>
          <a:bodyPr/>
          <a:lstStyle/>
          <a:p>
            <a:r>
              <a:rPr lang="en-US"/>
              <a:t>Click to edit Master title style</a:t>
            </a:r>
          </a:p>
        </p:txBody>
      </p:sp>
      <p:sp>
        <p:nvSpPr>
          <p:cNvPr id="8" name="Date Placeholder 7">
            <a:extLst>
              <a:ext uri="{FF2B5EF4-FFF2-40B4-BE49-F238E27FC236}">
                <a16:creationId xmlns:a16="http://schemas.microsoft.com/office/drawing/2014/main" id="{BF4A65C4-B49F-4038-9833-8D24289076FD}"/>
              </a:ext>
            </a:extLst>
          </p:cNvPr>
          <p:cNvSpPr>
            <a:spLocks noGrp="1"/>
          </p:cNvSpPr>
          <p:nvPr>
            <p:ph type="dt" idx="10"/>
          </p:nvPr>
        </p:nvSpPr>
        <p:spPr/>
        <p:txBody>
          <a:bodyPr/>
          <a:lstStyle/>
          <a:p>
            <a:r>
              <a:rPr lang="en-US" dirty="0" smtClean="0"/>
              <a:t>March 2019</a:t>
            </a:r>
            <a:endParaRPr lang="en-GB" dirty="0"/>
          </a:p>
        </p:txBody>
      </p:sp>
      <p:sp>
        <p:nvSpPr>
          <p:cNvPr id="9" name="Footer Placeholder 8">
            <a:extLst>
              <a:ext uri="{FF2B5EF4-FFF2-40B4-BE49-F238E27FC236}">
                <a16:creationId xmlns:a16="http://schemas.microsoft.com/office/drawing/2014/main" id="{35F7E772-AF8F-48EF-AAC5-99F92B8C89A8}"/>
              </a:ext>
            </a:extLst>
          </p:cNvPr>
          <p:cNvSpPr>
            <a:spLocks noGrp="1"/>
          </p:cNvSpPr>
          <p:nvPr>
            <p:ph type="ftr" idx="11"/>
          </p:nvPr>
        </p:nvSpPr>
        <p:spPr/>
        <p:txBody>
          <a:bodyPr/>
          <a:lstStyle/>
          <a:p>
            <a:r>
              <a:rPr lang="en-GB"/>
              <a:t>John Doe, Some Company</a:t>
            </a:r>
            <a:endParaRPr lang="en-GB" dirty="0"/>
          </a:p>
        </p:txBody>
      </p:sp>
      <p:sp>
        <p:nvSpPr>
          <p:cNvPr id="10" name="Slide Number Placeholder 9">
            <a:extLst>
              <a:ext uri="{FF2B5EF4-FFF2-40B4-BE49-F238E27FC236}">
                <a16:creationId xmlns:a16="http://schemas.microsoft.com/office/drawing/2014/main" id="{F52530D2-D36F-498E-822C-F81BAE757EEA}"/>
              </a:ext>
            </a:extLst>
          </p:cNvPr>
          <p:cNvSpPr>
            <a:spLocks noGrp="1"/>
          </p:cNvSpPr>
          <p:nvPr>
            <p:ph type="sldNum" idx="12"/>
          </p:nvPr>
        </p:nvSpPr>
        <p:spPr/>
        <p:txBody>
          <a:bodyPr/>
          <a:lstStyle/>
          <a:p>
            <a:r>
              <a:rPr lang="en-GB"/>
              <a:t>Slide </a:t>
            </a:r>
            <a:fld id="{D09C756B-EB39-4236-ADBB-73052B179AE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March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Allan Jones, (Activision)</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802.11-19/0254r0</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 id="2147483660" r:id="rId10"/>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imat.ieee.or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idx="14"/>
          </p:nvPr>
        </p:nvSpPr>
        <p:spPr>
          <a:xfrm>
            <a:off x="5500694" y="6475413"/>
            <a:ext cx="3041644" cy="180975"/>
          </a:xfrm>
        </p:spPr>
        <p:txBody>
          <a:bodyPr/>
          <a:lstStyle/>
          <a:p>
            <a:r>
              <a:rPr lang="en-GB" dirty="0"/>
              <a:t>Allan Jones - Activision</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723106" y="630237"/>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RTA TIG Agenda</a:t>
            </a:r>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2019-3-11</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3202816793"/>
              </p:ext>
            </p:extLst>
          </p:nvPr>
        </p:nvGraphicFramePr>
        <p:xfrm>
          <a:off x="517525" y="2278063"/>
          <a:ext cx="8077200" cy="2484437"/>
        </p:xfrm>
        <a:graphic>
          <a:graphicData uri="http://schemas.openxmlformats.org/presentationml/2006/ole">
            <mc:AlternateContent xmlns:mc="http://schemas.openxmlformats.org/markup-compatibility/2006">
              <mc:Choice xmlns:v="urn:schemas-microsoft-com:vml" Requires="v">
                <p:oleObj spid="_x0000_s3190" name="Document" r:id="rId4" imgW="8245941" imgH="2541999" progId="Word.Document.8">
                  <p:embed/>
                </p:oleObj>
              </mc:Choice>
              <mc:Fallback>
                <p:oleObj name="Document" r:id="rId4" imgW="8245941" imgH="2541999" progId="Word.Document.8">
                  <p:embed/>
                  <p:pic>
                    <p:nvPicPr>
                      <p:cNvPr id="0" name="Picture 3"/>
                      <p:cNvPicPr>
                        <a:picLocks noChangeAspect="1" noChangeArrowheads="1"/>
                      </p:cNvPicPr>
                      <p:nvPr/>
                    </p:nvPicPr>
                    <p:blipFill>
                      <a:blip r:embed="rId5"/>
                      <a:srcRect/>
                      <a:stretch>
                        <a:fillRect/>
                      </a:stretch>
                    </p:blipFill>
                    <p:spPr bwMode="auto">
                      <a:xfrm>
                        <a:off x="517525" y="2278063"/>
                        <a:ext cx="8077200" cy="248443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
        <p:nvSpPr>
          <p:cNvPr id="2" name="Rectangle 1"/>
          <p:cNvSpPr/>
          <p:nvPr/>
        </p:nvSpPr>
        <p:spPr>
          <a:xfrm>
            <a:off x="766879" y="228600"/>
            <a:ext cx="1366721" cy="369332"/>
          </a:xfrm>
          <a:prstGeom prst="rect">
            <a:avLst/>
          </a:prstGeom>
        </p:spPr>
        <p:txBody>
          <a:bodyPr wrap="none">
            <a:spAutoFit/>
          </a:bodyPr>
          <a:lstStyle/>
          <a:p>
            <a:r>
              <a:rPr lang="en-US" sz="1800" b="1" dirty="0">
                <a:solidFill>
                  <a:schemeClr val="tx1"/>
                </a:solidFill>
              </a:rPr>
              <a:t>March 2019</a:t>
            </a:r>
            <a:endParaRPr lang="en-GB" sz="1800" b="1"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71525" y="1066800"/>
            <a:ext cx="7786595" cy="44958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6" name="Title 5"/>
          <p:cNvSpPr>
            <a:spLocks noGrp="1"/>
          </p:cNvSpPr>
          <p:nvPr>
            <p:ph type="title"/>
          </p:nvPr>
        </p:nvSpPr>
        <p:spPr>
          <a:xfrm>
            <a:off x="723899" y="304006"/>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329651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7732" y="15240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6" name="Title 5"/>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9"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770618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t>Slide </a:t>
            </a:r>
            <a:fld id="{DC83D890-10BB-4905-98E9-EC5FFEC1B9BB}" type="slidenum">
              <a:rPr lang="en-GB"/>
              <a:pPr/>
              <a:t>12</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r>
              <a:rPr lang="en-US" dirty="0"/>
              <a:t>Participation in IEEE 802 Meetings</a:t>
            </a:r>
          </a:p>
        </p:txBody>
      </p:sp>
      <p:sp>
        <p:nvSpPr>
          <p:cNvPr id="10242" name="Rectangle 2"/>
          <p:cNvSpPr>
            <a:spLocks noGrp="1" noChangeArrowheads="1"/>
          </p:cNvSpPr>
          <p:nvPr>
            <p:ph type="body" idx="1"/>
          </p:nvPr>
        </p:nvSpPr>
        <p:spPr>
          <a:xfrm>
            <a:off x="681876" y="1600200"/>
            <a:ext cx="7772400" cy="4800600"/>
          </a:xfrm>
          <a:ln/>
        </p:spPr>
        <p:txBody>
          <a:bodyPr/>
          <a:lstStyle/>
          <a:p>
            <a:r>
              <a:rPr lang="en-US" sz="1400" dirty="0"/>
              <a:t>Participation in any IEEE 802 meeting (Sponsor, Sponsor subgroup, Working Group, Working Group subgroup, etc.) is on an individual basis </a:t>
            </a:r>
          </a:p>
          <a:p>
            <a:pPr>
              <a:buFont typeface="Arial" panose="020B0604020202020204" pitchFamily="34" charset="0"/>
              <a:buChar char="•"/>
            </a:pPr>
            <a:r>
              <a:rPr lang="en-US" sz="1400" dirty="0"/>
              <a:t>Participants in the IEEE standards development individual process shall act based on their qualifications and experience. (https://standards.ieee.org/develop/policies/bylaws/sb_bylaws.pdf section 5.2.1) • </a:t>
            </a:r>
          </a:p>
          <a:p>
            <a:pPr>
              <a:buFont typeface="Arial" panose="020B0604020202020204" pitchFamily="34" charset="0"/>
              <a:buChar char="•"/>
            </a:pPr>
            <a:r>
              <a:rPr lang="en-US" sz="1400" dirty="0"/>
              <a:t>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a:buFont typeface="Arial" panose="020B0604020202020204" pitchFamily="34" charset="0"/>
              <a:buChar char="•"/>
            </a:pPr>
            <a:r>
              <a:rPr lang="en-US" sz="1400" dirty="0"/>
              <a:t>Participants have an obligation to act and vote as an individual and not under the direction of any other individual or group. A Participant’s obligation to act and vote as an individual applies in all cases, regardless of any external commitments, agreements, contracts, or orders.</a:t>
            </a:r>
          </a:p>
          <a:p>
            <a:pPr>
              <a:buFont typeface="Arial" panose="020B0604020202020204" pitchFamily="34" charset="0"/>
              <a:buChar char="•"/>
            </a:pPr>
            <a:r>
              <a:rPr lang="en-US" sz="1400" dirty="0"/>
              <a:t>Participants shall not direct the actions or votes of any other member of an IEEE 802 Working Group or retaliate against any other member for their actions or votes within IEEE 802 Working Group meetings, see https://standards.ieee.org/develop/policies/bylaws/sb_bylaws.pdf section 5.2.1.3 and the IEEE 802 LMSC Working Group Policies and Procedures, subclause 3.4.1 “Chair”, list item x. </a:t>
            </a:r>
          </a:p>
          <a:p>
            <a:pPr marL="0" indent="0"/>
            <a:r>
              <a:rPr lang="en-US" sz="1400" dirty="0"/>
              <a:t>By participating in IEEE 802 meetings, you accept these requirements. If you do not agree to these policies then you shall not participate. </a:t>
            </a:r>
          </a:p>
          <a:p>
            <a:pPr marL="0" indent="0"/>
            <a:r>
              <a:rPr lang="en-US" sz="1100" dirty="0"/>
              <a:t>(Latest revision of IEEE 802 LMSC Working Group Policies and Procedures: http://www.ieee802.org/devdocs.shtml)</a:t>
            </a:r>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Arial" panose="020B0604020202020204" pitchFamily="34" charset="0"/>
              <a:buChar char="•"/>
            </a:pPr>
            <a:r>
              <a:rPr lang="en-US" dirty="0"/>
              <a:t>Approve teleconference and Plenary minutes since </a:t>
            </a:r>
            <a:r>
              <a:rPr lang="en-US" dirty="0" smtClean="0"/>
              <a:t>January 2019</a:t>
            </a:r>
            <a:endParaRPr lang="en-US" dirty="0"/>
          </a:p>
          <a:p>
            <a:pPr>
              <a:buFont typeface="Arial" panose="020B0604020202020204" pitchFamily="34" charset="0"/>
              <a:buChar char="•"/>
            </a:pPr>
            <a:r>
              <a:rPr lang="en-US" dirty="0"/>
              <a:t>Presentations and Discussions</a:t>
            </a:r>
          </a:p>
          <a:p>
            <a:pPr>
              <a:buFont typeface="Arial" panose="020B0604020202020204" pitchFamily="34" charset="0"/>
              <a:buChar char="•"/>
            </a:pPr>
            <a:r>
              <a:rPr lang="en-US" dirty="0" smtClean="0"/>
              <a:t>Finalize </a:t>
            </a:r>
            <a:r>
              <a:rPr lang="en-US" dirty="0"/>
              <a:t>work on the RTA TIG report</a:t>
            </a:r>
          </a:p>
          <a:p>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6" name="Title 5"/>
          <p:cNvSpPr>
            <a:spLocks noGrp="1"/>
          </p:cNvSpPr>
          <p:nvPr>
            <p:ph type="title"/>
          </p:nvPr>
        </p:nvSpPr>
        <p:spPr/>
        <p:txBody>
          <a:bodyPr/>
          <a:lstStyle/>
          <a:p>
            <a:r>
              <a:rPr lang="en-US" dirty="0"/>
              <a:t>Agenda Items for the Week</a:t>
            </a:r>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2188681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Arial" panose="020B0604020202020204" pitchFamily="34" charset="0"/>
              <a:buChar char="•"/>
            </a:pPr>
            <a:r>
              <a:rPr lang="en-US" dirty="0"/>
              <a:t>3 Sessions are scheduled for this week</a:t>
            </a:r>
          </a:p>
          <a:p>
            <a:pPr marL="0" indent="0"/>
            <a:endParaRPr lang="en-US" dirty="0"/>
          </a:p>
          <a:p>
            <a:pPr lvl="1">
              <a:buFont typeface="Arial" panose="020B0604020202020204" pitchFamily="34" charset="0"/>
              <a:buChar char="•"/>
            </a:pPr>
            <a:r>
              <a:rPr lang="en-US" dirty="0"/>
              <a:t>Session 1</a:t>
            </a:r>
          </a:p>
          <a:p>
            <a:pPr lvl="2">
              <a:buFont typeface="Arial" panose="020B0604020202020204" pitchFamily="34" charset="0"/>
              <a:buChar char="•"/>
            </a:pPr>
            <a:r>
              <a:rPr lang="en-US" dirty="0"/>
              <a:t> </a:t>
            </a:r>
            <a:r>
              <a:rPr lang="en-US" dirty="0" smtClean="0"/>
              <a:t>Monday 2019-3-11 16:00-18:00</a:t>
            </a:r>
            <a:endParaRPr lang="en-US" dirty="0"/>
          </a:p>
          <a:p>
            <a:pPr lvl="1">
              <a:buFont typeface="Arial" panose="020B0604020202020204" pitchFamily="34" charset="0"/>
              <a:buChar char="•"/>
            </a:pPr>
            <a:r>
              <a:rPr lang="en-US" dirty="0"/>
              <a:t>Session 2</a:t>
            </a:r>
          </a:p>
          <a:p>
            <a:pPr lvl="2">
              <a:buFont typeface="Arial" panose="020B0604020202020204" pitchFamily="34" charset="0"/>
              <a:buChar char="•"/>
            </a:pPr>
            <a:r>
              <a:rPr lang="en-US" dirty="0"/>
              <a:t> </a:t>
            </a:r>
            <a:r>
              <a:rPr lang="en-US" dirty="0" smtClean="0"/>
              <a:t>Tuesday 2019-1-12 13:30-15:30</a:t>
            </a:r>
          </a:p>
          <a:p>
            <a:pPr lvl="1">
              <a:buFont typeface="Arial" panose="020B0604020202020204" pitchFamily="34" charset="0"/>
              <a:buChar char="•"/>
            </a:pPr>
            <a:r>
              <a:rPr lang="en-US" dirty="0"/>
              <a:t>Session </a:t>
            </a:r>
            <a:r>
              <a:rPr lang="en-US" dirty="0" smtClean="0"/>
              <a:t>3</a:t>
            </a:r>
            <a:endParaRPr lang="en-US" dirty="0"/>
          </a:p>
          <a:p>
            <a:pPr lvl="2">
              <a:buFont typeface="Arial" panose="020B0604020202020204" pitchFamily="34" charset="0"/>
              <a:buChar char="•"/>
            </a:pPr>
            <a:r>
              <a:rPr lang="en-US" dirty="0"/>
              <a:t> </a:t>
            </a:r>
            <a:r>
              <a:rPr lang="en-US" dirty="0" smtClean="0"/>
              <a:t>Thursday 2019-1-14 16:00-18:00</a:t>
            </a:r>
            <a:endParaRPr lang="en-US" dirty="0"/>
          </a:p>
          <a:p>
            <a:pPr lvl="1">
              <a:buFont typeface="Arial" panose="020B0604020202020204" pitchFamily="34" charset="0"/>
              <a:buChar char="•"/>
            </a:pPr>
            <a:endParaRPr lang="en-US" dirty="0"/>
          </a:p>
          <a:p>
            <a:pPr lvl="1">
              <a:buFont typeface="Arial" panose="020B0604020202020204" pitchFamily="34" charset="0"/>
              <a:buChar char="•"/>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6" name="Title 5"/>
          <p:cNvSpPr>
            <a:spLocks noGrp="1"/>
          </p:cNvSpPr>
          <p:nvPr>
            <p:ph type="title"/>
          </p:nvPr>
        </p:nvSpPr>
        <p:spPr/>
        <p:txBody>
          <a:bodyPr/>
          <a:lstStyle/>
          <a:p>
            <a:r>
              <a:rPr lang="en-US" dirty="0"/>
              <a:t>RTA TIG Schedule</a:t>
            </a:r>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2353714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F819BA4B-3D0C-4E7F-8FA7-A1C1C3908E18}"/>
              </a:ext>
            </a:extLst>
          </p:cNvPr>
          <p:cNvGraphicFramePr>
            <a:graphicFrameLocks noGrp="1"/>
          </p:cNvGraphicFramePr>
          <p:nvPr>
            <p:ph idx="1"/>
            <p:extLst>
              <p:ext uri="{D42A27DB-BD31-4B8C-83A1-F6EECF244321}">
                <p14:modId xmlns:p14="http://schemas.microsoft.com/office/powerpoint/2010/main" val="357361513"/>
              </p:ext>
            </p:extLst>
          </p:nvPr>
        </p:nvGraphicFramePr>
        <p:xfrm>
          <a:off x="1371600" y="2590800"/>
          <a:ext cx="6819899" cy="1988462"/>
        </p:xfrm>
        <a:graphic>
          <a:graphicData uri="http://schemas.openxmlformats.org/drawingml/2006/table">
            <a:tbl>
              <a:tblPr>
                <a:tableStyleId>{5C22544A-7EE6-4342-B048-85BDC9FD1C3A}</a:tableStyleId>
              </a:tblPr>
              <a:tblGrid>
                <a:gridCol w="1818161">
                  <a:extLst>
                    <a:ext uri="{9D8B030D-6E8A-4147-A177-3AD203B41FA5}">
                      <a16:colId xmlns:a16="http://schemas.microsoft.com/office/drawing/2014/main" val="2283468912"/>
                    </a:ext>
                  </a:extLst>
                </a:gridCol>
                <a:gridCol w="3289913">
                  <a:extLst>
                    <a:ext uri="{9D8B030D-6E8A-4147-A177-3AD203B41FA5}">
                      <a16:colId xmlns:a16="http://schemas.microsoft.com/office/drawing/2014/main" val="4045702664"/>
                    </a:ext>
                  </a:extLst>
                </a:gridCol>
                <a:gridCol w="1711825">
                  <a:extLst>
                    <a:ext uri="{9D8B030D-6E8A-4147-A177-3AD203B41FA5}">
                      <a16:colId xmlns:a16="http://schemas.microsoft.com/office/drawing/2014/main" val="3668639404"/>
                    </a:ext>
                  </a:extLst>
                </a:gridCol>
              </a:tblGrid>
              <a:tr h="287862">
                <a:tc>
                  <a:txBody>
                    <a:bodyPr/>
                    <a:lstStyle/>
                    <a:p>
                      <a:pPr algn="l" fontAlgn="b"/>
                      <a:r>
                        <a:rPr lang="en-US" sz="1100" b="1" u="none" strike="noStrike" dirty="0">
                          <a:effectLst/>
                        </a:rPr>
                        <a:t>DCN</a:t>
                      </a:r>
                      <a:endParaRPr lang="en-US" sz="1100" b="1" i="0" u="none" strike="noStrike" dirty="0">
                        <a:solidFill>
                          <a:srgbClr val="006100"/>
                        </a:solidFill>
                        <a:effectLst/>
                        <a:latin typeface="Calibri" panose="020F0502020204030204" pitchFamily="34" charset="0"/>
                      </a:endParaRPr>
                    </a:p>
                  </a:txBody>
                  <a:tcPr marL="9525" marR="9525" marT="9525" marB="0" anchor="b"/>
                </a:tc>
                <a:tc>
                  <a:txBody>
                    <a:bodyPr/>
                    <a:lstStyle/>
                    <a:p>
                      <a:pPr algn="l" fontAlgn="b"/>
                      <a:r>
                        <a:rPr lang="en-US" sz="1100" b="1" u="none" strike="noStrike" dirty="0">
                          <a:effectLst/>
                        </a:rPr>
                        <a:t>Title</a:t>
                      </a:r>
                      <a:endParaRPr lang="en-US" sz="1100" b="1" i="0" u="none" strike="noStrike" dirty="0">
                        <a:solidFill>
                          <a:srgbClr val="006100"/>
                        </a:solidFill>
                        <a:effectLst/>
                        <a:latin typeface="Calibri" panose="020F0502020204030204" pitchFamily="34" charset="0"/>
                      </a:endParaRPr>
                    </a:p>
                  </a:txBody>
                  <a:tcPr marL="9525" marR="9525" marT="9525" marB="0" anchor="b"/>
                </a:tc>
                <a:tc>
                  <a:txBody>
                    <a:bodyPr/>
                    <a:lstStyle/>
                    <a:p>
                      <a:pPr algn="l" fontAlgn="b"/>
                      <a:r>
                        <a:rPr lang="en-US" sz="1100" b="1" u="none" strike="noStrike" dirty="0">
                          <a:effectLst/>
                        </a:rPr>
                        <a:t>Author</a:t>
                      </a:r>
                      <a:endParaRPr lang="en-US" sz="1100" b="1" i="0" u="none" strike="noStrike" dirty="0">
                        <a:solidFill>
                          <a:srgbClr val="0061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14561111"/>
                  </a:ext>
                </a:extLst>
              </a:tr>
              <a:tr h="212575">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extLst>
                  <a:ext uri="{0D108BD9-81ED-4DB2-BD59-A6C34878D82A}">
                    <a16:rowId xmlns:a16="http://schemas.microsoft.com/office/drawing/2014/main" val="1763283125"/>
                  </a:ext>
                </a:extLst>
              </a:tr>
              <a:tr h="212575">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extLst>
                  <a:ext uri="{0D108BD9-81ED-4DB2-BD59-A6C34878D82A}">
                    <a16:rowId xmlns:a16="http://schemas.microsoft.com/office/drawing/2014/main" val="1675401081"/>
                  </a:ext>
                </a:extLst>
              </a:tr>
              <a:tr h="21257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chemeClr val="tx1"/>
                        </a:solidFill>
                        <a:effectLst/>
                        <a:latin typeface="+mn-lt"/>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100" kern="1200" dirty="0">
                        <a:solidFill>
                          <a:schemeClr val="tx1"/>
                        </a:solidFill>
                        <a:effectLst/>
                        <a:latin typeface="+mn-lt"/>
                        <a:ea typeface="+mn-ea"/>
                        <a:cs typeface="+mn-cs"/>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extLst>
                  <a:ext uri="{0D108BD9-81ED-4DB2-BD59-A6C34878D82A}">
                    <a16:rowId xmlns:a16="http://schemas.microsoft.com/office/drawing/2014/main" val="2204124694"/>
                  </a:ext>
                </a:extLst>
              </a:tr>
              <a:tr h="21257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extLst>
                  <a:ext uri="{0D108BD9-81ED-4DB2-BD59-A6C34878D82A}">
                    <a16:rowId xmlns:a16="http://schemas.microsoft.com/office/drawing/2014/main" val="3136625379"/>
                  </a:ext>
                </a:extLst>
              </a:tr>
              <a:tr h="212575">
                <a:tc>
                  <a:txBody>
                    <a:bodyPr/>
                    <a:lstStyle/>
                    <a:p>
                      <a:pPr algn="l" fontAlgn="b"/>
                      <a:endParaRPr lang="en-US" sz="11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endParaRPr lang="en-US" sz="1100" b="0"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endParaRPr lang="en-US" sz="1100" b="0" i="0" u="none" strike="noStrike" dirty="0">
                        <a:solidFill>
                          <a:schemeClr val="tx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20615120"/>
                  </a:ext>
                </a:extLst>
              </a:tr>
              <a:tr h="212575">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extLst>
                  <a:ext uri="{0D108BD9-81ED-4DB2-BD59-A6C34878D82A}">
                    <a16:rowId xmlns:a16="http://schemas.microsoft.com/office/drawing/2014/main" val="4075640537"/>
                  </a:ext>
                </a:extLst>
              </a:tr>
              <a:tr h="212575">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extLst>
                  <a:ext uri="{0D108BD9-81ED-4DB2-BD59-A6C34878D82A}">
                    <a16:rowId xmlns:a16="http://schemas.microsoft.com/office/drawing/2014/main" val="2316876792"/>
                  </a:ext>
                </a:extLst>
              </a:tr>
              <a:tr h="212575">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tc>
                  <a:txBody>
                    <a:bodyPr/>
                    <a:lstStyle/>
                    <a:p>
                      <a:pPr algn="l" fontAlgn="b"/>
                      <a:endParaRPr lang="en-US" sz="1100" b="0" i="0" u="none" strike="noStrike" dirty="0">
                        <a:solidFill>
                          <a:schemeClr val="tx1"/>
                        </a:solidFill>
                        <a:effectLst/>
                        <a:latin typeface="+mn-lt"/>
                      </a:endParaRPr>
                    </a:p>
                  </a:txBody>
                  <a:tcPr marL="9525" marR="9525" marT="9525" marB="0" anchor="b"/>
                </a:tc>
                <a:extLst>
                  <a:ext uri="{0D108BD9-81ED-4DB2-BD59-A6C34878D82A}">
                    <a16:rowId xmlns:a16="http://schemas.microsoft.com/office/drawing/2014/main" val="2377558993"/>
                  </a:ext>
                </a:extLst>
              </a:tr>
            </a:tbl>
          </a:graphicData>
        </a:graphic>
      </p:graphicFrame>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6" name="Title 5"/>
          <p:cNvSpPr>
            <a:spLocks noGrp="1"/>
          </p:cNvSpPr>
          <p:nvPr>
            <p:ph type="title"/>
          </p:nvPr>
        </p:nvSpPr>
        <p:spPr/>
        <p:txBody>
          <a:bodyPr/>
          <a:lstStyle/>
          <a:p>
            <a:r>
              <a:rPr lang="en-US" dirty="0"/>
              <a:t>Submissions</a:t>
            </a:r>
          </a:p>
        </p:txBody>
      </p:sp>
      <p:sp>
        <p:nvSpPr>
          <p:cNvPr id="8"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9"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41365863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Summary of </a:t>
            </a:r>
            <a:r>
              <a:rPr lang="en-US" altLang="en-US" dirty="0" smtClean="0"/>
              <a:t>February </a:t>
            </a:r>
            <a:r>
              <a:rPr lang="en-US" altLang="en-US" dirty="0"/>
              <a:t>Teleconference </a:t>
            </a:r>
            <a:r>
              <a:rPr lang="en-US" altLang="en-US" dirty="0" smtClean="0"/>
              <a:t>meeting</a:t>
            </a:r>
            <a:endParaRPr lang="en-US" altLang="en-US" dirty="0"/>
          </a:p>
          <a:p>
            <a:pPr lvl="0">
              <a:lnSpc>
                <a:spcPct val="80000"/>
              </a:lnSpc>
              <a:buFont typeface="Arial" panose="020B0604020202020204" pitchFamily="34" charset="0"/>
              <a:buChar char="•"/>
            </a:pPr>
            <a:r>
              <a:rPr lang="en-US" altLang="en-US" dirty="0"/>
              <a:t>TIG motions</a:t>
            </a:r>
          </a:p>
          <a:p>
            <a:pPr lvl="1">
              <a:lnSpc>
                <a:spcPct val="80000"/>
              </a:lnSpc>
              <a:buFont typeface="Arial" panose="020B0604020202020204" pitchFamily="34" charset="0"/>
              <a:buChar char="•"/>
            </a:pPr>
            <a:r>
              <a:rPr lang="en-US" altLang="en-US" dirty="0" smtClean="0"/>
              <a:t>Plenary and teleconference minutes </a:t>
            </a:r>
            <a:r>
              <a:rPr lang="en-US" altLang="en-US" dirty="0"/>
              <a:t>since </a:t>
            </a:r>
            <a:r>
              <a:rPr lang="en-US" altLang="en-US" dirty="0" smtClean="0"/>
              <a:t>January</a:t>
            </a:r>
            <a:r>
              <a:rPr lang="en-US" altLang="en-US" dirty="0" smtClean="0"/>
              <a:t> 2019 </a:t>
            </a:r>
            <a:r>
              <a:rPr lang="en-US" altLang="en-US" dirty="0"/>
              <a:t>meeting</a:t>
            </a:r>
          </a:p>
          <a:p>
            <a:pPr lvl="0">
              <a:lnSpc>
                <a:spcPct val="80000"/>
              </a:lnSpc>
              <a:buFont typeface="Arial" panose="020B0604020202020204" pitchFamily="34" charset="0"/>
              <a:buChar char="•"/>
            </a:pPr>
            <a:r>
              <a:rPr lang="en-US" dirty="0"/>
              <a:t>Presentations, Submissions and Discussions</a:t>
            </a:r>
          </a:p>
          <a:p>
            <a:pPr lvl="0">
              <a:lnSpc>
                <a:spcPct val="80000"/>
              </a:lnSpc>
              <a:buFont typeface="Arial" panose="020B0604020202020204" pitchFamily="34" charset="0"/>
              <a:buChar char="•"/>
            </a:pPr>
            <a:r>
              <a:rPr lang="en-US" dirty="0"/>
              <a:t>Recess</a:t>
            </a:r>
          </a:p>
          <a:p>
            <a:pPr marL="0" lvl="0" indent="0">
              <a:lnSpc>
                <a:spcPct val="80000"/>
              </a:lnSpc>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6" name="Title 5"/>
          <p:cNvSpPr>
            <a:spLocks noGrp="1"/>
          </p:cNvSpPr>
          <p:nvPr>
            <p:ph type="title"/>
          </p:nvPr>
        </p:nvSpPr>
        <p:spPr/>
        <p:txBody>
          <a:bodyPr/>
          <a:lstStyle/>
          <a:p>
            <a:r>
              <a:rPr lang="en-US" altLang="en-US" dirty="0"/>
              <a:t>Agenda for </a:t>
            </a:r>
            <a:r>
              <a:rPr lang="en-US" altLang="en-US" dirty="0" smtClean="0"/>
              <a:t>Monday March 11, 16:30 </a:t>
            </a:r>
            <a:r>
              <a:rPr lang="en-US" altLang="en-US" dirty="0"/>
              <a:t>– </a:t>
            </a:r>
            <a:r>
              <a:rPr lang="en-US" altLang="en-US" dirty="0" smtClean="0"/>
              <a:t>18:00</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2436419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23899" y="1864125"/>
            <a:ext cx="7770813" cy="4343400"/>
          </a:xfrm>
        </p:spPr>
        <p:txBody>
          <a:bodyPr/>
          <a:lstStyle/>
          <a:p>
            <a:pPr>
              <a:buFont typeface="Arial" panose="020B0604020202020204" pitchFamily="34" charset="0"/>
              <a:buChar char="•"/>
            </a:pPr>
            <a:r>
              <a:rPr lang="en-US" altLang="en-US" sz="2000" dirty="0"/>
              <a:t>Motion to approve RTA TIG minutes of teleconferences and minutes from </a:t>
            </a:r>
            <a:r>
              <a:rPr lang="en-US" altLang="en-US" sz="2000" dirty="0" smtClean="0"/>
              <a:t>January 2019 Interim </a:t>
            </a:r>
            <a:r>
              <a:rPr lang="en-US" altLang="en-US" sz="2000" dirty="0"/>
              <a:t>meeting:  </a:t>
            </a:r>
          </a:p>
          <a:p>
            <a:pPr lvl="1">
              <a:buFont typeface="Arial" panose="020B0604020202020204" pitchFamily="34" charset="0"/>
              <a:buChar char="•"/>
            </a:pPr>
            <a:r>
              <a:rPr lang="en-US" altLang="en-US" sz="1800" dirty="0"/>
              <a:t>RTA TIG </a:t>
            </a:r>
            <a:r>
              <a:rPr lang="en-US" altLang="en-US" sz="1800" dirty="0" smtClean="0"/>
              <a:t>January, 2019 Interim </a:t>
            </a:r>
            <a:r>
              <a:rPr lang="en-US" altLang="en-US" sz="1800" dirty="0"/>
              <a:t>Meeting minutes </a:t>
            </a:r>
            <a:endParaRPr lang="en-US" altLang="en-US" sz="1800" dirty="0" smtClean="0"/>
          </a:p>
          <a:p>
            <a:pPr lvl="1">
              <a:buFont typeface="Arial" panose="020B0604020202020204" pitchFamily="34" charset="0"/>
              <a:buChar char="•"/>
            </a:pPr>
            <a:r>
              <a:rPr lang="en-US" altLang="en-US" sz="1800" dirty="0" smtClean="0"/>
              <a:t>RTA February 27, 2019 Teleconference </a:t>
            </a:r>
            <a:r>
              <a:rPr lang="en-US" altLang="en-US" sz="1800" dirty="0"/>
              <a:t>Minutes</a:t>
            </a:r>
          </a:p>
          <a:p>
            <a:pPr marL="457200" lvl="1" indent="0"/>
            <a:r>
              <a:rPr lang="en-US" altLang="en-US" sz="1800" dirty="0"/>
              <a:t>	</a:t>
            </a:r>
            <a:endParaRPr lang="en-US" altLang="en-US" sz="1800" dirty="0" smtClean="0"/>
          </a:p>
          <a:p>
            <a:pPr marL="457200" lvl="1" indent="0"/>
            <a:r>
              <a:rPr lang="en-US" altLang="en-US" sz="1800" dirty="0" smtClean="0"/>
              <a:t>Move</a:t>
            </a:r>
            <a:r>
              <a:rPr lang="en-US" altLang="en-US" sz="1800" dirty="0"/>
              <a:t>: 		Second</a:t>
            </a:r>
            <a:r>
              <a:rPr lang="en-US" altLang="en-US" sz="1800" dirty="0" smtClean="0"/>
              <a:t>:</a:t>
            </a:r>
            <a:endParaRPr lang="en-US" altLang="en-US" sz="1800" dirty="0"/>
          </a:p>
          <a:p>
            <a:pPr>
              <a:buFont typeface="Arial" panose="020B0604020202020204" pitchFamily="34" charset="0"/>
              <a:buChar char="•"/>
            </a:pPr>
            <a:endParaRPr lang="en-US" altLang="en-US" sz="1800" dirty="0"/>
          </a:p>
          <a:p>
            <a:pPr>
              <a:buFont typeface="Arial" panose="020B0604020202020204" pitchFamily="34" charset="0"/>
              <a:buChar char="•"/>
            </a:pPr>
            <a:r>
              <a:rPr lang="en-US" altLang="en-US" sz="1800" dirty="0" smtClean="0"/>
              <a:t>Approval:</a:t>
            </a:r>
            <a:endParaRPr lang="en-US" altLang="en-US" sz="1800" dirty="0"/>
          </a:p>
          <a:p>
            <a:pPr>
              <a:buFont typeface="Arial" panose="020B0604020202020204" pitchFamily="34" charset="0"/>
              <a:buChar char="•"/>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6" name="Title 5"/>
          <p:cNvSpPr>
            <a:spLocks noGrp="1"/>
          </p:cNvSpPr>
          <p:nvPr>
            <p:ph type="title"/>
          </p:nvPr>
        </p:nvSpPr>
        <p:spPr>
          <a:xfrm>
            <a:off x="304800" y="685800"/>
            <a:ext cx="8534400" cy="1065213"/>
          </a:xfrm>
        </p:spPr>
        <p:txBody>
          <a:bodyPr/>
          <a:lstStyle/>
          <a:p>
            <a:r>
              <a:rPr lang="en-US" altLang="en-US" sz="2800" dirty="0"/>
              <a:t>Approval of  RTA TIG Minutes </a:t>
            </a:r>
            <a:r>
              <a:rPr lang="en-US" altLang="en-US" sz="2800" dirty="0" smtClean="0"/>
              <a:t>(February 2019 </a:t>
            </a:r>
            <a:r>
              <a:rPr lang="en-US" altLang="en-US" sz="2800" dirty="0" err="1" smtClean="0"/>
              <a:t>Telecon</a:t>
            </a:r>
            <a:r>
              <a:rPr lang="en-US" altLang="en-US" sz="2800" dirty="0" smtClean="0"/>
              <a:t> </a:t>
            </a:r>
            <a:r>
              <a:rPr lang="en-US" altLang="en-US" sz="2800" dirty="0"/>
              <a:t>and </a:t>
            </a:r>
            <a:r>
              <a:rPr lang="en-US" altLang="en-US" sz="2800" dirty="0" smtClean="0"/>
              <a:t>January</a:t>
            </a:r>
            <a:r>
              <a:rPr lang="en-US" altLang="en-US" sz="2800" dirty="0" smtClean="0"/>
              <a:t> Interim </a:t>
            </a:r>
            <a:r>
              <a:rPr lang="en-US" altLang="en-US" sz="2800" dirty="0"/>
              <a:t>Minutes)</a:t>
            </a:r>
            <a:endParaRPr lang="en-US" sz="2800" dirty="0"/>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484859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dirty="0"/>
              <a:t>Presentations, Submissions and Discussions</a:t>
            </a:r>
          </a:p>
          <a:p>
            <a:pPr lvl="0">
              <a:lnSpc>
                <a:spcPct val="80000"/>
              </a:lnSpc>
              <a:buFont typeface="Arial" panose="020B0604020202020204" pitchFamily="34" charset="0"/>
              <a:buChar char="•"/>
            </a:pPr>
            <a:r>
              <a:rPr lang="en-US" dirty="0" smtClean="0"/>
              <a:t>Recess</a:t>
            </a:r>
            <a:endParaRPr lang="en-US" dirty="0"/>
          </a:p>
          <a:p>
            <a:pPr marL="0" lvl="0" indent="0">
              <a:lnSpc>
                <a:spcPct val="80000"/>
              </a:lnSpc>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6" name="Title 5"/>
          <p:cNvSpPr>
            <a:spLocks noGrp="1"/>
          </p:cNvSpPr>
          <p:nvPr>
            <p:ph type="title"/>
          </p:nvPr>
        </p:nvSpPr>
        <p:spPr/>
        <p:txBody>
          <a:bodyPr/>
          <a:lstStyle/>
          <a:p>
            <a:r>
              <a:rPr lang="en-US" altLang="en-US" dirty="0"/>
              <a:t>Agenda for </a:t>
            </a:r>
            <a:r>
              <a:rPr lang="en-US" altLang="en-US" dirty="0" smtClean="0"/>
              <a:t>Tuesday March 12, 2019 </a:t>
            </a:r>
            <a:r>
              <a:rPr lang="en-US" altLang="en-US" dirty="0"/>
              <a:t>13:30 – 15:30</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3108921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dirty="0"/>
              <a:t>Presentations, Submissions and </a:t>
            </a:r>
            <a:r>
              <a:rPr lang="en-US" dirty="0" smtClean="0"/>
              <a:t>Discussions</a:t>
            </a:r>
          </a:p>
          <a:p>
            <a:pPr lvl="0">
              <a:lnSpc>
                <a:spcPct val="80000"/>
              </a:lnSpc>
              <a:buFont typeface="Arial" panose="020B0604020202020204" pitchFamily="34" charset="0"/>
              <a:buChar char="•"/>
            </a:pPr>
            <a:r>
              <a:rPr lang="en-US" dirty="0" smtClean="0"/>
              <a:t>Motion on Final RTA-TIG report</a:t>
            </a:r>
            <a:endParaRPr lang="en-US" dirty="0"/>
          </a:p>
          <a:p>
            <a:pPr lvl="0">
              <a:lnSpc>
                <a:spcPct val="80000"/>
              </a:lnSpc>
              <a:buFont typeface="Arial" panose="020B0604020202020204" pitchFamily="34" charset="0"/>
              <a:buChar char="•"/>
            </a:pPr>
            <a:r>
              <a:rPr lang="en-US" dirty="0" smtClean="0"/>
              <a:t>Adjourn</a:t>
            </a:r>
            <a:endParaRPr lang="en-US" dirty="0"/>
          </a:p>
          <a:p>
            <a:pPr marL="0" lvl="0" indent="0">
              <a:lnSpc>
                <a:spcPct val="80000"/>
              </a:lnSpc>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6" name="Title 5"/>
          <p:cNvSpPr>
            <a:spLocks noGrp="1"/>
          </p:cNvSpPr>
          <p:nvPr>
            <p:ph type="title"/>
          </p:nvPr>
        </p:nvSpPr>
        <p:spPr/>
        <p:txBody>
          <a:bodyPr/>
          <a:lstStyle/>
          <a:p>
            <a:r>
              <a:rPr lang="en-US" altLang="en-US" dirty="0"/>
              <a:t>Agenda for </a:t>
            </a:r>
            <a:r>
              <a:rPr lang="en-US" altLang="en-US" dirty="0" smtClean="0"/>
              <a:t>Thursday March 14, 2019 16:00 </a:t>
            </a:r>
            <a:r>
              <a:rPr lang="en-US" altLang="en-US" dirty="0"/>
              <a:t>– </a:t>
            </a:r>
            <a:r>
              <a:rPr lang="en-US" altLang="en-US" dirty="0" smtClean="0"/>
              <a:t>18:00</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2488756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ln/>
        </p:spPr>
        <p:txBody>
          <a:bodyPr/>
          <a:lstStyle/>
          <a:p>
            <a:pPr algn="just"/>
            <a:r>
              <a:rPr lang="en-US" altLang="en-US" dirty="0"/>
              <a:t>This presentation contains the IEEE 802.11 RTA TIG agenda for the </a:t>
            </a:r>
            <a:r>
              <a:rPr lang="en-US" altLang="en-US" dirty="0" smtClean="0"/>
              <a:t>March </a:t>
            </a:r>
            <a:r>
              <a:rPr lang="en-US" altLang="en-US" dirty="0"/>
              <a:t>2019 session.</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9" name="Date Placeholder 3"/>
          <p:cNvSpPr>
            <a:spLocks noGrp="1"/>
          </p:cNvSpPr>
          <p:nvPr>
            <p:ph type="dt" idx="15"/>
          </p:nvPr>
        </p:nvSpPr>
        <p:spPr>
          <a:xfrm>
            <a:off x="696912" y="333375"/>
            <a:ext cx="2303451" cy="273050"/>
          </a:xfrm>
        </p:spPr>
        <p:txBody>
          <a:bodyPr/>
          <a:lstStyle/>
          <a:p>
            <a:r>
              <a:rPr lang="en-US" dirty="0" smtClean="0"/>
              <a:t>March</a:t>
            </a:r>
            <a:r>
              <a:rPr lang="en-US" dirty="0" smtClean="0"/>
              <a:t> </a:t>
            </a:r>
            <a:r>
              <a:rPr lang="en-US" dirty="0"/>
              <a:t>2019	</a:t>
            </a:r>
            <a:endParaRPr lang="en-GB" dirty="0"/>
          </a:p>
        </p:txBody>
      </p:sp>
      <p:sp>
        <p:nvSpPr>
          <p:cNvPr id="11" name="Footer Placeholder 4"/>
          <p:cNvSpPr>
            <a:spLocks noGrp="1"/>
          </p:cNvSpPr>
          <p:nvPr>
            <p:ph type="ftr" idx="14"/>
          </p:nvPr>
        </p:nvSpPr>
        <p:spPr>
          <a:xfrm>
            <a:off x="5500694" y="6475413"/>
            <a:ext cx="3041644" cy="180975"/>
          </a:xfrm>
        </p:spPr>
        <p:txBody>
          <a:bodyPr/>
          <a:lstStyle/>
          <a:p>
            <a:r>
              <a:rPr lang="en-GB" dirty="0"/>
              <a:t>Allan Jones - Activision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23899" y="1864125"/>
            <a:ext cx="7770813" cy="4343400"/>
          </a:xfrm>
        </p:spPr>
        <p:txBody>
          <a:bodyPr/>
          <a:lstStyle/>
          <a:p>
            <a:pPr>
              <a:buFont typeface="Arial" panose="020B0604020202020204" pitchFamily="34" charset="0"/>
              <a:buChar char="•"/>
            </a:pPr>
            <a:r>
              <a:rPr lang="en-US" altLang="en-US" sz="2000" dirty="0"/>
              <a:t>Motion to approve RTA TIG </a:t>
            </a:r>
            <a:r>
              <a:rPr lang="en-US" altLang="en-US" sz="2000" dirty="0" smtClean="0"/>
              <a:t>Final report document #:</a:t>
            </a:r>
          </a:p>
          <a:p>
            <a:pPr lvl="1">
              <a:buFont typeface="Arial" panose="020B0604020202020204" pitchFamily="34" charset="0"/>
              <a:buChar char="•"/>
            </a:pPr>
            <a:r>
              <a:rPr lang="en-US" altLang="en-US" sz="1600" dirty="0" smtClean="0"/>
              <a:t>Do you agree that document XXXX represents the final report from the RTA TIG and should be submitted to the 802.11 WG?</a:t>
            </a:r>
            <a:r>
              <a:rPr lang="en-US" altLang="en-US" sz="1600" dirty="0" smtClean="0"/>
              <a:t>  </a:t>
            </a:r>
            <a:endParaRPr lang="en-US" altLang="en-US" sz="1600" dirty="0"/>
          </a:p>
          <a:p>
            <a:pPr marL="457200" lvl="1" indent="0"/>
            <a:endParaRPr lang="en-US" altLang="en-US" sz="1800" dirty="0" smtClean="0"/>
          </a:p>
          <a:p>
            <a:pPr marL="457200" lvl="1" indent="0"/>
            <a:r>
              <a:rPr lang="en-US" altLang="en-US" sz="1800" dirty="0" smtClean="0"/>
              <a:t>Move</a:t>
            </a:r>
            <a:r>
              <a:rPr lang="en-US" altLang="en-US" sz="1800" dirty="0"/>
              <a:t>: 		Second</a:t>
            </a:r>
            <a:r>
              <a:rPr lang="en-US" altLang="en-US" sz="1800" dirty="0" smtClean="0"/>
              <a:t>:</a:t>
            </a:r>
            <a:endParaRPr lang="en-US" altLang="en-US" sz="1800" dirty="0"/>
          </a:p>
          <a:p>
            <a:pPr>
              <a:buFont typeface="Arial" panose="020B0604020202020204" pitchFamily="34" charset="0"/>
              <a:buChar char="•"/>
            </a:pPr>
            <a:endParaRPr lang="en-US" altLang="en-US" sz="1800" dirty="0"/>
          </a:p>
          <a:p>
            <a:pPr>
              <a:buFont typeface="Arial" panose="020B0604020202020204" pitchFamily="34" charset="0"/>
              <a:buChar char="•"/>
            </a:pPr>
            <a:r>
              <a:rPr lang="en-US" altLang="en-US" sz="1800" dirty="0" smtClean="0"/>
              <a:t>Approval:</a:t>
            </a:r>
            <a:endParaRPr lang="en-US" altLang="en-US" sz="1800" dirty="0"/>
          </a:p>
          <a:p>
            <a:pPr>
              <a:buFont typeface="Arial" panose="020B0604020202020204" pitchFamily="34" charset="0"/>
              <a:buChar char="•"/>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6" name="Title 5"/>
          <p:cNvSpPr>
            <a:spLocks noGrp="1"/>
          </p:cNvSpPr>
          <p:nvPr>
            <p:ph type="title"/>
          </p:nvPr>
        </p:nvSpPr>
        <p:spPr>
          <a:xfrm>
            <a:off x="304800" y="685800"/>
            <a:ext cx="8534400" cy="1065213"/>
          </a:xfrm>
        </p:spPr>
        <p:txBody>
          <a:bodyPr/>
          <a:lstStyle/>
          <a:p>
            <a:r>
              <a:rPr lang="en-US" altLang="en-US" sz="2800" dirty="0"/>
              <a:t>Approval of  RTA TIG </a:t>
            </a:r>
            <a:r>
              <a:rPr lang="en-US" altLang="en-US" sz="2800" dirty="0" smtClean="0"/>
              <a:t>Final Report</a:t>
            </a:r>
            <a:endParaRPr lang="en-US" sz="2800" dirty="0"/>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2448611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23899" y="1864125"/>
            <a:ext cx="7770813" cy="4343400"/>
          </a:xfrm>
        </p:spPr>
        <p:txBody>
          <a:bodyPr/>
          <a:lstStyle/>
          <a:p>
            <a:pPr>
              <a:buFont typeface="Arial" panose="020B0604020202020204" pitchFamily="34" charset="0"/>
              <a:buChar char="•"/>
            </a:pPr>
            <a:r>
              <a:rPr lang="en-US" altLang="en-US" sz="2000" dirty="0"/>
              <a:t>Motion to </a:t>
            </a:r>
            <a:r>
              <a:rPr lang="en-US" altLang="en-US" sz="2000" dirty="0" smtClean="0"/>
              <a:t>adjourn the RTA TIG permanently:</a:t>
            </a:r>
          </a:p>
          <a:p>
            <a:pPr lvl="1">
              <a:buFont typeface="Arial" panose="020B0604020202020204" pitchFamily="34" charset="0"/>
              <a:buChar char="•"/>
            </a:pPr>
            <a:r>
              <a:rPr lang="en-US" altLang="en-US" sz="1600" dirty="0" smtClean="0"/>
              <a:t>Do you agree that the RTA TIG has completed its scope and that we should permanently adjourn and disband the RTA TIG?</a:t>
            </a:r>
            <a:endParaRPr lang="en-US" altLang="en-US" sz="1600" dirty="0"/>
          </a:p>
          <a:p>
            <a:pPr marL="457200" lvl="1" indent="0"/>
            <a:endParaRPr lang="en-US" altLang="en-US" sz="1800" dirty="0" smtClean="0"/>
          </a:p>
          <a:p>
            <a:pPr marL="457200" lvl="1" indent="0"/>
            <a:r>
              <a:rPr lang="en-US" altLang="en-US" sz="1800" dirty="0" smtClean="0"/>
              <a:t>Move</a:t>
            </a:r>
            <a:r>
              <a:rPr lang="en-US" altLang="en-US" sz="1800" dirty="0"/>
              <a:t>: 		Second</a:t>
            </a:r>
            <a:r>
              <a:rPr lang="en-US" altLang="en-US" sz="1800" dirty="0" smtClean="0"/>
              <a:t>:</a:t>
            </a:r>
            <a:endParaRPr lang="en-US" altLang="en-US" sz="1800" dirty="0"/>
          </a:p>
          <a:p>
            <a:pPr>
              <a:buFont typeface="Arial" panose="020B0604020202020204" pitchFamily="34" charset="0"/>
              <a:buChar char="•"/>
            </a:pPr>
            <a:endParaRPr lang="en-US" altLang="en-US" sz="1800" dirty="0"/>
          </a:p>
          <a:p>
            <a:pPr>
              <a:buFont typeface="Arial" panose="020B0604020202020204" pitchFamily="34" charset="0"/>
              <a:buChar char="•"/>
            </a:pPr>
            <a:r>
              <a:rPr lang="en-US" altLang="en-US" sz="1800" dirty="0" smtClean="0"/>
              <a:t>Approval:</a:t>
            </a:r>
            <a:endParaRPr lang="en-US" altLang="en-US" sz="1800" dirty="0"/>
          </a:p>
          <a:p>
            <a:pPr>
              <a:buFont typeface="Arial" panose="020B0604020202020204" pitchFamily="34" charset="0"/>
              <a:buChar char="•"/>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6" name="Title 5"/>
          <p:cNvSpPr>
            <a:spLocks noGrp="1"/>
          </p:cNvSpPr>
          <p:nvPr>
            <p:ph type="title"/>
          </p:nvPr>
        </p:nvSpPr>
        <p:spPr>
          <a:xfrm>
            <a:off x="304800" y="685800"/>
            <a:ext cx="8534400" cy="1065213"/>
          </a:xfrm>
        </p:spPr>
        <p:txBody>
          <a:bodyPr/>
          <a:lstStyle/>
          <a:p>
            <a:r>
              <a:rPr lang="en-US" altLang="en-US" sz="2800" dirty="0"/>
              <a:t>Approval of  RTA TIG </a:t>
            </a:r>
            <a:r>
              <a:rPr lang="en-US" altLang="en-US" sz="2800" dirty="0" smtClean="0"/>
              <a:t>Final Report</a:t>
            </a:r>
            <a:endParaRPr lang="en-US" sz="2800" dirty="0"/>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9889161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535130B-61BA-4097-9971-C689E843DF5F}"/>
              </a:ext>
            </a:extLst>
          </p:cNvPr>
          <p:cNvSpPr>
            <a:spLocks noGrp="1"/>
          </p:cNvSpPr>
          <p:nvPr>
            <p:ph idx="1"/>
          </p:nvPr>
        </p:nvSpPr>
        <p:spPr/>
        <p:txBody>
          <a:bodyPr/>
          <a:lstStyle/>
          <a:p>
            <a:r>
              <a:rPr lang="en-US" dirty="0"/>
              <a:t>?</a:t>
            </a:r>
          </a:p>
          <a:p>
            <a:endParaRPr lang="en-US" dirty="0"/>
          </a:p>
          <a:p>
            <a:r>
              <a:rPr lang="en-US" dirty="0"/>
              <a:t>Yes: </a:t>
            </a:r>
          </a:p>
          <a:p>
            <a:r>
              <a:rPr lang="en-US" dirty="0"/>
              <a:t>No: </a:t>
            </a:r>
          </a:p>
          <a:p>
            <a:r>
              <a:rPr lang="en-US" dirty="0"/>
              <a:t>Abstain:  </a:t>
            </a:r>
          </a:p>
        </p:txBody>
      </p:sp>
      <p:sp>
        <p:nvSpPr>
          <p:cNvPr id="3" name="Slide Number Placeholder 2">
            <a:extLst>
              <a:ext uri="{FF2B5EF4-FFF2-40B4-BE49-F238E27FC236}">
                <a16:creationId xmlns:a16="http://schemas.microsoft.com/office/drawing/2014/main" id="{4350CC56-6A58-4F54-ADD0-C0FBC1D81BFC}"/>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6" name="Title 5">
            <a:extLst>
              <a:ext uri="{FF2B5EF4-FFF2-40B4-BE49-F238E27FC236}">
                <a16:creationId xmlns:a16="http://schemas.microsoft.com/office/drawing/2014/main" id="{E536AEE5-1108-40FA-922A-AB4B570B4185}"/>
              </a:ext>
            </a:extLst>
          </p:cNvPr>
          <p:cNvSpPr>
            <a:spLocks noGrp="1"/>
          </p:cNvSpPr>
          <p:nvPr>
            <p:ph type="title"/>
          </p:nvPr>
        </p:nvSpPr>
        <p:spPr/>
        <p:txBody>
          <a:bodyPr/>
          <a:lstStyle/>
          <a:p>
            <a:r>
              <a:rPr lang="en-US" dirty="0"/>
              <a:t>Straw Poll</a:t>
            </a:r>
          </a:p>
        </p:txBody>
      </p:sp>
      <p:sp>
        <p:nvSpPr>
          <p:cNvPr id="7" name="Date Placeholder 3"/>
          <p:cNvSpPr txBox="1">
            <a:spLocks/>
          </p:cNvSpPr>
          <p:nvPr/>
        </p:nvSpPr>
        <p:spPr>
          <a:xfrm>
            <a:off x="696912" y="228600"/>
            <a:ext cx="2303451" cy="45720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dirty="0"/>
              <a:t>March 2019	</a:t>
            </a:r>
            <a:endParaRPr lang="en-GB" sz="1800"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24908068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E9A38A-0C1C-4F33-BFD3-17E9C0199049}"/>
              </a:ext>
            </a:extLst>
          </p:cNvPr>
          <p:cNvSpPr>
            <a:spLocks noGrp="1"/>
          </p:cNvSpPr>
          <p:nvPr>
            <p:ph idx="1"/>
          </p:nvPr>
        </p:nvSpPr>
        <p:spPr>
          <a:xfrm>
            <a:off x="685800" y="1600200"/>
            <a:ext cx="7770813" cy="4113213"/>
          </a:xfrm>
        </p:spPr>
        <p:txBody>
          <a:bodyPr/>
          <a:lstStyle/>
          <a:p>
            <a:pPr>
              <a:buFont typeface="Arial" panose="020B0604020202020204" pitchFamily="34" charset="0"/>
              <a:buChar char="•"/>
            </a:pPr>
            <a:r>
              <a:rPr lang="en-US" altLang="zh-CN" sz="1600" dirty="0"/>
              <a:t>July 2018: Formation of the TIG</a:t>
            </a:r>
          </a:p>
          <a:p>
            <a:pPr lvl="1">
              <a:buFont typeface="Arial" panose="020B0604020202020204" pitchFamily="34" charset="0"/>
              <a:buChar char="•"/>
            </a:pPr>
            <a:r>
              <a:rPr lang="en-US" altLang="zh-CN" sz="1400" dirty="0"/>
              <a:t>2 Teleconference</a:t>
            </a:r>
          </a:p>
          <a:p>
            <a:pPr>
              <a:buFont typeface="Arial" panose="020B0604020202020204" pitchFamily="34" charset="0"/>
              <a:buChar char="•"/>
            </a:pPr>
            <a:r>
              <a:rPr lang="en-US" altLang="zh-CN" sz="1600" dirty="0"/>
              <a:t>September 2018: Interim Meeting</a:t>
            </a:r>
          </a:p>
          <a:p>
            <a:pPr lvl="1">
              <a:buFont typeface="Arial" panose="020B0604020202020204" pitchFamily="34" charset="0"/>
              <a:buChar char="•"/>
            </a:pPr>
            <a:r>
              <a:rPr lang="en-US" sz="1400" dirty="0"/>
              <a:t>Assemble a team to develop the initial report</a:t>
            </a:r>
          </a:p>
          <a:p>
            <a:pPr lvl="1">
              <a:buFont typeface="Arial" panose="020B0604020202020204" pitchFamily="34" charset="0"/>
              <a:buChar char="•"/>
            </a:pPr>
            <a:r>
              <a:rPr lang="en-US" altLang="zh-CN" sz="1400" dirty="0"/>
              <a:t>2 teleconferences</a:t>
            </a:r>
          </a:p>
          <a:p>
            <a:pPr>
              <a:buFont typeface="Arial" panose="020B0604020202020204" pitchFamily="34" charset="0"/>
              <a:buChar char="•"/>
            </a:pPr>
            <a:r>
              <a:rPr lang="en-US" altLang="zh-CN" sz="1600" dirty="0"/>
              <a:t>Nov. 2018: Plenary Meeting</a:t>
            </a:r>
          </a:p>
          <a:p>
            <a:pPr lvl="1">
              <a:buFont typeface="Arial" panose="020B0604020202020204" pitchFamily="34" charset="0"/>
              <a:buChar char="•"/>
            </a:pPr>
            <a:r>
              <a:rPr lang="en-US" sz="1400" dirty="0"/>
              <a:t>Post draft TIG report on the RTA TIG</a:t>
            </a:r>
          </a:p>
          <a:p>
            <a:pPr lvl="2">
              <a:buFont typeface="Arial" panose="020B0604020202020204" pitchFamily="34" charset="0"/>
              <a:buChar char="•"/>
            </a:pPr>
            <a:r>
              <a:rPr lang="en-US" sz="1200" dirty="0"/>
              <a:t>Request informal comments</a:t>
            </a:r>
          </a:p>
          <a:p>
            <a:pPr lvl="1">
              <a:buFont typeface="Arial" panose="020B0604020202020204" pitchFamily="34" charset="0"/>
              <a:buChar char="•"/>
            </a:pPr>
            <a:r>
              <a:rPr lang="en-US" sz="1400" dirty="0"/>
              <a:t>2 teleconferences</a:t>
            </a:r>
          </a:p>
          <a:p>
            <a:pPr>
              <a:buFont typeface="Arial" panose="020B0604020202020204" pitchFamily="34" charset="0"/>
              <a:buChar char="•"/>
            </a:pPr>
            <a:r>
              <a:rPr lang="en-US" sz="1600" dirty="0"/>
              <a:t>Jan. 2019 Interim Meeting</a:t>
            </a:r>
          </a:p>
          <a:p>
            <a:pPr lvl="1">
              <a:buFont typeface="Arial" panose="020B0604020202020204" pitchFamily="34" charset="0"/>
              <a:buChar char="•"/>
            </a:pPr>
            <a:r>
              <a:rPr lang="en-US" sz="1200" dirty="0"/>
              <a:t>Continue work on the TIG report and review submissions</a:t>
            </a:r>
          </a:p>
          <a:p>
            <a:pPr lvl="1">
              <a:buFont typeface="Arial" panose="020B0604020202020204" pitchFamily="34" charset="0"/>
              <a:buChar char="•"/>
            </a:pPr>
            <a:r>
              <a:rPr lang="en-US" sz="1200" dirty="0"/>
              <a:t>Schedule teleconferences (currently planning 2)</a:t>
            </a:r>
          </a:p>
          <a:p>
            <a:pPr>
              <a:buFont typeface="Arial" panose="020B0604020202020204" pitchFamily="34" charset="0"/>
              <a:buChar char="•"/>
            </a:pPr>
            <a:r>
              <a:rPr lang="en-US" sz="1600" dirty="0"/>
              <a:t>March 2019 Plenary Meeting</a:t>
            </a:r>
          </a:p>
          <a:p>
            <a:pPr lvl="1">
              <a:buFont typeface="Arial" panose="020B0604020202020204" pitchFamily="34" charset="0"/>
              <a:buChar char="•"/>
            </a:pPr>
            <a:r>
              <a:rPr lang="en-US" sz="1400" dirty="0"/>
              <a:t>Final submissions/presentations and submit final report to the working group</a:t>
            </a:r>
          </a:p>
          <a:p>
            <a:pPr lvl="1">
              <a:buFont typeface="Arial" panose="020B0604020202020204" pitchFamily="34" charset="0"/>
              <a:buChar char="•"/>
            </a:pPr>
            <a:r>
              <a:rPr lang="en-US" sz="1400" dirty="0"/>
              <a:t>Close/Adjourn RTA TIG</a:t>
            </a:r>
          </a:p>
          <a:p>
            <a:endParaRPr lang="en-US" dirty="0"/>
          </a:p>
        </p:txBody>
      </p:sp>
      <p:sp>
        <p:nvSpPr>
          <p:cNvPr id="3" name="Slide Number Placeholder 2">
            <a:extLst>
              <a:ext uri="{FF2B5EF4-FFF2-40B4-BE49-F238E27FC236}">
                <a16:creationId xmlns:a16="http://schemas.microsoft.com/office/drawing/2014/main" id="{6DD26F44-73B1-46BC-8EDD-A80A001F5A38}"/>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6" name="Title 5">
            <a:extLst>
              <a:ext uri="{FF2B5EF4-FFF2-40B4-BE49-F238E27FC236}">
                <a16:creationId xmlns:a16="http://schemas.microsoft.com/office/drawing/2014/main" id="{52AF5210-BEB5-437C-AC77-92385F69722B}"/>
              </a:ext>
            </a:extLst>
          </p:cNvPr>
          <p:cNvSpPr>
            <a:spLocks noGrp="1"/>
          </p:cNvSpPr>
          <p:nvPr>
            <p:ph type="title"/>
          </p:nvPr>
        </p:nvSpPr>
        <p:spPr/>
        <p:txBody>
          <a:bodyPr/>
          <a:lstStyle/>
          <a:p>
            <a:r>
              <a:rPr lang="en-US" dirty="0"/>
              <a:t>Timeline</a:t>
            </a:r>
          </a:p>
        </p:txBody>
      </p:sp>
      <p:sp>
        <p:nvSpPr>
          <p:cNvPr id="7" name="Date Placeholder 3"/>
          <p:cNvSpPr txBox="1">
            <a:spLocks/>
          </p:cNvSpPr>
          <p:nvPr/>
        </p:nvSpPr>
        <p:spPr>
          <a:xfrm>
            <a:off x="696912" y="228600"/>
            <a:ext cx="2303451" cy="45720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dirty="0"/>
              <a:t>March 2019	</a:t>
            </a:r>
            <a:endParaRPr lang="en-GB" sz="1800"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0249809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a:p>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6" name="Title 5"/>
          <p:cNvSpPr>
            <a:spLocks noGrp="1"/>
          </p:cNvSpPr>
          <p:nvPr>
            <p:ph type="title"/>
          </p:nvPr>
        </p:nvSpPr>
        <p:spPr/>
        <p:txBody>
          <a:bodyPr/>
          <a:lstStyle/>
          <a:p>
            <a:r>
              <a:rPr lang="en-US" dirty="0" err="1"/>
              <a:t>Telecons</a:t>
            </a:r>
            <a:endParaRPr lang="en-US" dirty="0"/>
          </a:p>
        </p:txBody>
      </p:sp>
      <p:sp>
        <p:nvSpPr>
          <p:cNvPr id="7" name="Date Placeholder 3"/>
          <p:cNvSpPr txBox="1">
            <a:spLocks/>
          </p:cNvSpPr>
          <p:nvPr/>
        </p:nvSpPr>
        <p:spPr>
          <a:xfrm>
            <a:off x="696912" y="228600"/>
            <a:ext cx="2303451" cy="45720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dirty="0"/>
              <a:t>March 2019	</a:t>
            </a:r>
            <a:endParaRPr lang="en-GB" sz="1800"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
        <p:nvSpPr>
          <p:cNvPr id="9" name="Content Placeholder 1">
            <a:extLst>
              <a:ext uri="{FF2B5EF4-FFF2-40B4-BE49-F238E27FC236}">
                <a16:creationId xmlns:a16="http://schemas.microsoft.com/office/drawing/2014/main" id="{4E1CB756-AF3A-42AA-999E-1EA94D976063}"/>
              </a:ext>
            </a:extLst>
          </p:cNvPr>
          <p:cNvSpPr txBox="1">
            <a:spLocks/>
          </p:cNvSpPr>
          <p:nvPr/>
        </p:nvSpPr>
        <p:spPr bwMode="auto">
          <a:xfrm>
            <a:off x="838200" y="1677987"/>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zh-CN" sz="3200" kern="0" dirty="0"/>
              <a:t>2 Teleconferences</a:t>
            </a:r>
          </a:p>
          <a:p>
            <a:pPr>
              <a:buFont typeface="Arial" panose="020B0604020202020204" pitchFamily="34" charset="0"/>
              <a:buChar char="•"/>
            </a:pPr>
            <a:endParaRPr lang="en-US" altLang="zh-CN" sz="3200" kern="0" dirty="0"/>
          </a:p>
        </p:txBody>
      </p:sp>
    </p:spTree>
    <p:extLst>
      <p:ext uri="{BB962C8B-B14F-4D97-AF65-F5344CB8AC3E}">
        <p14:creationId xmlns:p14="http://schemas.microsoft.com/office/powerpoint/2010/main" val="1135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lnSpc>
                <a:spcPct val="90000"/>
              </a:lnSpc>
              <a:buFontTx/>
              <a:buNone/>
            </a:pPr>
            <a:r>
              <a:rPr lang="en-US" sz="4000" dirty="0" smtClean="0">
                <a:latin typeface="Arial" panose="020B0604020202020204" pitchFamily="34" charset="0"/>
              </a:rPr>
              <a:t>March 11-15, </a:t>
            </a:r>
            <a:r>
              <a:rPr lang="en-US" sz="4000" dirty="0">
                <a:latin typeface="Arial" panose="020B0604020202020204" pitchFamily="34" charset="0"/>
              </a:rPr>
              <a:t>2019</a:t>
            </a:r>
          </a:p>
          <a:p>
            <a:pPr algn="ctr">
              <a:lnSpc>
                <a:spcPct val="90000"/>
              </a:lnSpc>
              <a:buFontTx/>
              <a:buNone/>
            </a:pPr>
            <a:r>
              <a:rPr lang="en-US" sz="4000" dirty="0" smtClean="0">
                <a:latin typeface="Arial" panose="020B0604020202020204" pitchFamily="34" charset="0"/>
              </a:rPr>
              <a:t>Vancouver, BC</a:t>
            </a:r>
            <a:endParaRPr lang="en-US" sz="4000" dirty="0">
              <a:latin typeface="Arial" panose="020B0604020202020204" pitchFamily="34" charset="0"/>
            </a:endParaRP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dirty="0">
                <a:latin typeface="Arial" panose="020B0604020202020204" pitchFamily="34" charset="0"/>
              </a:rPr>
              <a:t>Chair: Allan Jones (Activision)</a:t>
            </a:r>
          </a:p>
          <a:p>
            <a:pPr algn="ctr">
              <a:lnSpc>
                <a:spcPct val="90000"/>
              </a:lnSpc>
              <a:buFontTx/>
              <a:buNone/>
            </a:pPr>
            <a:r>
              <a:rPr lang="en-US" altLang="en-US" dirty="0">
                <a:latin typeface="Arial" panose="020B0604020202020204" pitchFamily="34" charset="0"/>
              </a:rPr>
              <a:t>Secretary: Kate </a:t>
            </a:r>
            <a:r>
              <a:rPr lang="en-US" altLang="en-US" dirty="0" err="1">
                <a:latin typeface="Arial" panose="020B0604020202020204" pitchFamily="34" charset="0"/>
              </a:rPr>
              <a:t>Meng</a:t>
            </a:r>
            <a:r>
              <a:rPr lang="en-US" altLang="en-US" dirty="0">
                <a:latin typeface="Arial" panose="020B0604020202020204" pitchFamily="34" charset="0"/>
              </a:rPr>
              <a:t> (</a:t>
            </a:r>
            <a:r>
              <a:rPr lang="en-US" altLang="en-US" dirty="0" err="1">
                <a:latin typeface="Arial" panose="020B0604020202020204" pitchFamily="34" charset="0"/>
              </a:rPr>
              <a:t>Tencent</a:t>
            </a:r>
            <a:r>
              <a:rPr lang="en-US" altLang="en-US" dirty="0">
                <a:latin typeface="Arial" panose="020B0604020202020204" pitchFamily="34" charset="0"/>
              </a:rPr>
              <a:t>)</a:t>
            </a:r>
          </a:p>
          <a:p>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6" name="Title 5"/>
          <p:cNvSpPr>
            <a:spLocks noGrp="1"/>
          </p:cNvSpPr>
          <p:nvPr>
            <p:ph type="title"/>
          </p:nvPr>
        </p:nvSpPr>
        <p:spPr>
          <a:xfrm>
            <a:off x="678628" y="915987"/>
            <a:ext cx="7770813" cy="1065213"/>
          </a:xfrm>
        </p:spPr>
        <p:txBody>
          <a:bodyPr/>
          <a:lstStyle/>
          <a:p>
            <a:r>
              <a:rPr lang="en-US" altLang="en-US" dirty="0">
                <a:solidFill>
                  <a:srgbClr val="0000FF"/>
                </a:solidFill>
                <a:latin typeface="Arial Black" panose="020B0A04020102020204" pitchFamily="34" charset="0"/>
              </a:rPr>
              <a:t>IEEE 802.11 Real Time Application TIG</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March </a:t>
            </a:r>
            <a:r>
              <a:rPr lang="en-US" dirty="0" smtClean="0"/>
              <a:t>2019</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425249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en-US" dirty="0"/>
              <a:t>Please announce your name and affiliation when you first address the group during a meeting slot</a:t>
            </a:r>
          </a:p>
          <a:p>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6" name="Title 5"/>
          <p:cNvSpPr>
            <a:spLocks noGrp="1"/>
          </p:cNvSpPr>
          <p:nvPr>
            <p:ph type="title"/>
          </p:nvPr>
        </p:nvSpPr>
        <p:spPr/>
        <p:txBody>
          <a:bodyPr/>
          <a:lstStyle/>
          <a:p>
            <a:r>
              <a:rPr lang="en-US" dirty="0"/>
              <a:t>Meeting Protocol</a:t>
            </a:r>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3131512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r>
              <a:rPr lang="en-US" altLang="en-US" dirty="0">
                <a:solidFill>
                  <a:srgbClr val="00B050"/>
                </a:solidFill>
                <a:hlinkClick r:id="rId2"/>
              </a:rPr>
              <a:t>https://imat.ieee.org/</a:t>
            </a:r>
            <a:endParaRPr lang="en-US" altLang="en-US" dirty="0">
              <a:solidFill>
                <a:srgbClr val="00B050"/>
              </a:solidFill>
            </a:endParaRPr>
          </a:p>
          <a:p>
            <a:pPr marL="0" indent="0"/>
            <a:r>
              <a:rPr lang="en-US" altLang="en-US" sz="3600" dirty="0"/>
              <a:t>Register your attendance</a:t>
            </a:r>
          </a:p>
          <a:p>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6" name="Title 5"/>
          <p:cNvSpPr>
            <a:spLocks noGrp="1"/>
          </p:cNvSpPr>
          <p:nvPr>
            <p:ph type="title"/>
          </p:nvPr>
        </p:nvSpPr>
        <p:spPr/>
        <p:txBody>
          <a:bodyPr/>
          <a:lstStyle/>
          <a:p>
            <a:r>
              <a:rPr lang="en-US" dirty="0"/>
              <a:t>Attendance</a:t>
            </a:r>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2561334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EE4533-88B9-49C6-AC36-AFE869C61F26}"/>
              </a:ext>
            </a:extLst>
          </p:cNvPr>
          <p:cNvSpPr>
            <a:spLocks noGrp="1"/>
          </p:cNvSpPr>
          <p:nvPr>
            <p:ph idx="1"/>
          </p:nvPr>
        </p:nvSpPr>
        <p:spPr/>
        <p:txBody>
          <a:bodyPr/>
          <a:lstStyle/>
          <a:p>
            <a:pPr>
              <a:buFont typeface="Arial" panose="020B0604020202020204" pitchFamily="34" charset="0"/>
              <a:buChar char="•"/>
            </a:pPr>
            <a:r>
              <a:rPr lang="en-US" altLang="en-US" dirty="0"/>
              <a:t>Make sure your badges are correct </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If you plan to make a submission be sure it does not contain company logos or advertising</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Questions on Voting status, Ballot pool, Access to Reflector, Documentation,  member</a:t>
            </a:r>
            <a:r>
              <a:rPr lang="ja-JP" altLang="en-US" dirty="0"/>
              <a:t>’</a:t>
            </a:r>
            <a:r>
              <a:rPr lang="en-US" altLang="ja-JP" dirty="0"/>
              <a:t>s area</a:t>
            </a:r>
          </a:p>
          <a:p>
            <a:pPr marL="800100" lvl="1" indent="-342900">
              <a:buFont typeface="Arial" panose="020B0604020202020204" pitchFamily="34" charset="0"/>
              <a:buChar char="•"/>
            </a:pPr>
            <a:r>
              <a:rPr lang="en-US" altLang="en-US" sz="2400" dirty="0"/>
              <a:t>see Jon </a:t>
            </a:r>
            <a:r>
              <a:rPr lang="en-US" altLang="en-US" sz="2400" dirty="0" err="1"/>
              <a:t>Rosdahl</a:t>
            </a:r>
            <a:r>
              <a:rPr lang="en-US" altLang="en-US" sz="2400" dirty="0"/>
              <a:t> –  </a:t>
            </a:r>
            <a:r>
              <a:rPr lang="en-US" altLang="en-US" sz="2400" dirty="0">
                <a:hlinkClick r:id="rId2"/>
              </a:rPr>
              <a:t>jrosdahl@ieee.org</a:t>
            </a:r>
            <a:endParaRPr lang="en-US" altLang="en-US" dirty="0"/>
          </a:p>
          <a:p>
            <a:pPr marL="800100" lvl="1" indent="-342900">
              <a:buFont typeface="Arial" panose="020B0604020202020204" pitchFamily="34" charset="0"/>
              <a:buChar char="•"/>
            </a:pPr>
            <a:endParaRPr lang="en-US" altLang="en-US" dirty="0"/>
          </a:p>
          <a:p>
            <a:pPr>
              <a:buFont typeface="Arial" panose="020B0604020202020204" pitchFamily="34" charset="0"/>
              <a:buChar char="•"/>
            </a:pPr>
            <a:r>
              <a:rPr lang="en-US" altLang="en-US" dirty="0"/>
              <a:t>Cell Phones Silent or Off</a:t>
            </a:r>
          </a:p>
          <a:p>
            <a:endParaRPr lang="en-US" dirty="0"/>
          </a:p>
        </p:txBody>
      </p:sp>
      <p:sp>
        <p:nvSpPr>
          <p:cNvPr id="3" name="Slide Number Placeholder 2">
            <a:extLst>
              <a:ext uri="{FF2B5EF4-FFF2-40B4-BE49-F238E27FC236}">
                <a16:creationId xmlns:a16="http://schemas.microsoft.com/office/drawing/2014/main" id="{1AE1C71C-352C-4D31-8003-B8C99A849B49}"/>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6" name="Title 5">
            <a:extLst>
              <a:ext uri="{FF2B5EF4-FFF2-40B4-BE49-F238E27FC236}">
                <a16:creationId xmlns:a16="http://schemas.microsoft.com/office/drawing/2014/main" id="{BADBFA84-3F3C-406E-8B73-BF9A85BBD3E1}"/>
              </a:ext>
            </a:extLst>
          </p:cNvPr>
          <p:cNvSpPr>
            <a:spLocks noGrp="1"/>
          </p:cNvSpPr>
          <p:nvPr>
            <p:ph type="title"/>
          </p:nvPr>
        </p:nvSpPr>
        <p:spPr/>
        <p:txBody>
          <a:bodyPr/>
          <a:lstStyle/>
          <a:p>
            <a:r>
              <a:rPr lang="en-US" altLang="en-US" dirty="0"/>
              <a:t>Attendance, Voting &amp; Document Status</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9"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3978215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Following 5 slides</a:t>
            </a:r>
          </a:p>
          <a:p>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6" name="Title 5"/>
          <p:cNvSpPr>
            <a:spLocks noGrp="1"/>
          </p:cNvSpPr>
          <p:nvPr>
            <p:ph type="title"/>
          </p:nvPr>
        </p:nvSpPr>
        <p:spPr/>
        <p:txBody>
          <a:bodyPr/>
          <a:lstStyle/>
          <a:p>
            <a:r>
              <a:rPr lang="en-US" dirty="0"/>
              <a:t>Patent Policy</a:t>
            </a:r>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1390237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6" name="Title 5"/>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4223874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pPr lvl="1">
              <a:buSzPct val="150000"/>
              <a:buFont typeface="Arial" panose="020B0604020202020204" pitchFamily="34" charset="0"/>
              <a:buChar char="•"/>
              <a:defRPr/>
            </a:pPr>
            <a:endParaRPr lang="en-US" dirty="0"/>
          </a:p>
        </p:txBody>
      </p:sp>
      <p:sp>
        <p:nvSpPr>
          <p:cNvPr id="3" name="Slide Number Placeholder 2"/>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6" name="Title 5"/>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7" name="Date Placeholder 3"/>
          <p:cNvSpPr>
            <a:spLocks noGrp="1"/>
          </p:cNvSpPr>
          <p:nvPr>
            <p:ph type="dt" idx="15"/>
          </p:nvPr>
        </p:nvSpPr>
        <p:spPr>
          <a:xfrm>
            <a:off x="696912" y="333375"/>
            <a:ext cx="2303451" cy="273050"/>
          </a:xfrm>
        </p:spPr>
        <p:txBody>
          <a:bodyPr/>
          <a:lstStyle/>
          <a:p>
            <a:r>
              <a:rPr lang="en-US" dirty="0"/>
              <a:t>March 2019	</a:t>
            </a:r>
            <a:endParaRPr lang="en-GB" dirty="0"/>
          </a:p>
        </p:txBody>
      </p:sp>
      <p:sp>
        <p:nvSpPr>
          <p:cNvPr id="8" name="Footer Placeholder 4"/>
          <p:cNvSpPr>
            <a:spLocks noGrp="1"/>
          </p:cNvSpPr>
          <p:nvPr>
            <p:ph type="ftr" idx="14"/>
          </p:nvPr>
        </p:nvSpPr>
        <p:spPr>
          <a:xfrm>
            <a:off x="5500694" y="6475413"/>
            <a:ext cx="3041644" cy="180975"/>
          </a:xfrm>
        </p:spPr>
        <p:txBody>
          <a:bodyPr/>
          <a:lstStyle/>
          <a:p>
            <a:r>
              <a:rPr lang="en-GB" dirty="0"/>
              <a:t>Allan Jones - Activision</a:t>
            </a:r>
          </a:p>
        </p:txBody>
      </p:sp>
    </p:spTree>
    <p:extLst>
      <p:ext uri="{BB962C8B-B14F-4D97-AF65-F5344CB8AC3E}">
        <p14:creationId xmlns:p14="http://schemas.microsoft.com/office/powerpoint/2010/main" val="419865126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3354</TotalTime>
  <Words>1391</Words>
  <Application>Microsoft Office PowerPoint</Application>
  <PresentationFormat>On-screen Show (4:3)</PresentationFormat>
  <Paragraphs>235</Paragraphs>
  <Slides>24</Slides>
  <Notes>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3" baseType="lpstr">
      <vt:lpstr>Arial Unicode MS</vt:lpstr>
      <vt:lpstr>MS Gothic</vt:lpstr>
      <vt:lpstr>Arial</vt:lpstr>
      <vt:lpstr>Arial Black</vt:lpstr>
      <vt:lpstr>Calibri</vt:lpstr>
      <vt:lpstr>Monotype Sorts</vt:lpstr>
      <vt:lpstr>Times New Roman</vt:lpstr>
      <vt:lpstr>Office Theme</vt:lpstr>
      <vt:lpstr>Document</vt:lpstr>
      <vt:lpstr>RTA TIG Agenda</vt:lpstr>
      <vt:lpstr>Abstract</vt:lpstr>
      <vt:lpstr>IEEE 802.11 Real Time Application TIG</vt:lpstr>
      <vt:lpstr>Meeting Protocol</vt:lpstr>
      <vt:lpstr>Attendance</vt:lpstr>
      <vt:lpstr>Attendance, Voting &amp; Document Status</vt:lpstr>
      <vt:lpstr>Patent Policy</vt:lpstr>
      <vt:lpstr>Participants have a duty to inform the IEEE</vt:lpstr>
      <vt:lpstr>Ways to inform IEEE</vt:lpstr>
      <vt:lpstr>Other guidelines for IEEE WG meetings</vt:lpstr>
      <vt:lpstr>Patent-related information</vt:lpstr>
      <vt:lpstr>Participation in IEEE 802 Meetings</vt:lpstr>
      <vt:lpstr>Agenda Items for the Week</vt:lpstr>
      <vt:lpstr>RTA TIG Schedule</vt:lpstr>
      <vt:lpstr>Submissions</vt:lpstr>
      <vt:lpstr>Agenda for Monday March 11, 16:30 – 18:00</vt:lpstr>
      <vt:lpstr>Approval of  RTA TIG Minutes (February 2019 Telecon and January Interim Minutes)</vt:lpstr>
      <vt:lpstr>Agenda for Tuesday March 12, 2019 13:30 – 15:30</vt:lpstr>
      <vt:lpstr>Agenda for Thursday March 14, 2019 16:00 – 18:00</vt:lpstr>
      <vt:lpstr>Approval of  RTA TIG Final Report</vt:lpstr>
      <vt:lpstr>Approval of  RTA TIG Final Report</vt:lpstr>
      <vt:lpstr>Straw Poll</vt:lpstr>
      <vt:lpstr>Timeline</vt:lpstr>
      <vt:lpstr>Telecons</vt:lpstr>
    </vt:vector>
  </TitlesOfParts>
  <Company>Activision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RTA TIG January Agenda</dc:title>
  <dc:creator>Jones, Allan</dc:creator>
  <cp:lastModifiedBy>Jones, Allan</cp:lastModifiedBy>
  <cp:revision>119</cp:revision>
  <cp:lastPrinted>1601-01-01T00:00:00Z</cp:lastPrinted>
  <dcterms:created xsi:type="dcterms:W3CDTF">2018-07-29T21:13:13Z</dcterms:created>
  <dcterms:modified xsi:type="dcterms:W3CDTF">2019-02-01T22:43:16Z</dcterms:modified>
</cp:coreProperties>
</file>