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6"/>
  </p:notesMasterIdLst>
  <p:handoutMasterIdLst>
    <p:handoutMasterId r:id="rId17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7" r:id="rId26"/>
    <p:sldId id="1769" r:id="rId27"/>
    <p:sldId id="1786" r:id="rId28"/>
    <p:sldId id="1894" r:id="rId29"/>
    <p:sldId id="2225" r:id="rId30"/>
    <p:sldId id="2226" r:id="rId31"/>
    <p:sldId id="2227" r:id="rId32"/>
    <p:sldId id="2228" r:id="rId33"/>
    <p:sldId id="2229" r:id="rId34"/>
    <p:sldId id="2236" r:id="rId35"/>
    <p:sldId id="1965" r:id="rId36"/>
    <p:sldId id="2274" r:id="rId37"/>
    <p:sldId id="1967" r:id="rId38"/>
    <p:sldId id="1968" r:id="rId39"/>
    <p:sldId id="1969" r:id="rId40"/>
    <p:sldId id="2035" r:id="rId41"/>
    <p:sldId id="2104" r:id="rId42"/>
    <p:sldId id="2112" r:id="rId43"/>
    <p:sldId id="2113" r:id="rId44"/>
    <p:sldId id="2275" r:id="rId45"/>
    <p:sldId id="2114" r:id="rId46"/>
    <p:sldId id="2272" r:id="rId47"/>
    <p:sldId id="2167" r:id="rId48"/>
    <p:sldId id="2207" r:id="rId49"/>
    <p:sldId id="2215" r:id="rId50"/>
    <p:sldId id="2210" r:id="rId51"/>
    <p:sldId id="2209" r:id="rId52"/>
    <p:sldId id="2211" r:id="rId53"/>
    <p:sldId id="2264" r:id="rId54"/>
    <p:sldId id="2267" r:id="rId55"/>
    <p:sldId id="2008" r:id="rId56"/>
    <p:sldId id="1864" r:id="rId57"/>
    <p:sldId id="1945" r:id="rId58"/>
    <p:sldId id="1946" r:id="rId59"/>
    <p:sldId id="2036" r:id="rId60"/>
    <p:sldId id="2037" r:id="rId61"/>
    <p:sldId id="2071" r:id="rId62"/>
    <p:sldId id="2218" r:id="rId63"/>
    <p:sldId id="2220" r:id="rId64"/>
    <p:sldId id="1688" r:id="rId65"/>
    <p:sldId id="1703" r:id="rId66"/>
    <p:sldId id="2245" r:id="rId67"/>
    <p:sldId id="2246" r:id="rId68"/>
    <p:sldId id="2247" r:id="rId69"/>
    <p:sldId id="2248" r:id="rId70"/>
    <p:sldId id="2249" r:id="rId71"/>
    <p:sldId id="2250" r:id="rId72"/>
    <p:sldId id="1704" r:id="rId73"/>
    <p:sldId id="1978" r:id="rId74"/>
    <p:sldId id="1705" r:id="rId75"/>
    <p:sldId id="2251" r:id="rId76"/>
    <p:sldId id="2254" r:id="rId77"/>
    <p:sldId id="1706" r:id="rId78"/>
    <p:sldId id="2252" r:id="rId79"/>
    <p:sldId id="2259" r:id="rId80"/>
    <p:sldId id="2260" r:id="rId81"/>
    <p:sldId id="2255" r:id="rId82"/>
    <p:sldId id="2261" r:id="rId83"/>
    <p:sldId id="1707" r:id="rId84"/>
    <p:sldId id="2253" r:id="rId85"/>
    <p:sldId id="2257" r:id="rId86"/>
    <p:sldId id="2258" r:id="rId87"/>
    <p:sldId id="2256" r:id="rId88"/>
    <p:sldId id="2262" r:id="rId89"/>
    <p:sldId id="1708" r:id="rId90"/>
    <p:sldId id="1709" r:id="rId91"/>
    <p:sldId id="1710" r:id="rId92"/>
    <p:sldId id="1790" r:id="rId93"/>
    <p:sldId id="2199" r:id="rId94"/>
    <p:sldId id="1698" r:id="rId95"/>
    <p:sldId id="1701" r:id="rId96"/>
    <p:sldId id="2241" r:id="rId97"/>
    <p:sldId id="2100" r:id="rId98"/>
    <p:sldId id="2014" r:id="rId99"/>
    <p:sldId id="1679" r:id="rId100"/>
    <p:sldId id="2191" r:id="rId101"/>
    <p:sldId id="2192" r:id="rId102"/>
    <p:sldId id="2265" r:id="rId103"/>
    <p:sldId id="2266" r:id="rId104"/>
    <p:sldId id="2193" r:id="rId105"/>
    <p:sldId id="2231" r:id="rId106"/>
    <p:sldId id="2232" r:id="rId107"/>
    <p:sldId id="2268" r:id="rId108"/>
    <p:sldId id="2269" r:id="rId109"/>
    <p:sldId id="2270" r:id="rId110"/>
    <p:sldId id="2271" r:id="rId111"/>
    <p:sldId id="2230" r:id="rId112"/>
    <p:sldId id="2244" r:id="rId113"/>
    <p:sldId id="1375" r:id="rId114"/>
    <p:sldId id="1376" r:id="rId115"/>
    <p:sldId id="1400" r:id="rId116"/>
    <p:sldId id="2004" r:id="rId117"/>
    <p:sldId id="619" r:id="rId118"/>
    <p:sldId id="621" r:id="rId119"/>
    <p:sldId id="1561" r:id="rId120"/>
    <p:sldId id="1555" r:id="rId121"/>
    <p:sldId id="1601" r:id="rId122"/>
    <p:sldId id="1585" r:id="rId123"/>
    <p:sldId id="1586" r:id="rId124"/>
    <p:sldId id="1587" r:id="rId125"/>
    <p:sldId id="1588" r:id="rId126"/>
    <p:sldId id="1589" r:id="rId127"/>
    <p:sldId id="1590" r:id="rId128"/>
    <p:sldId id="1771" r:id="rId129"/>
    <p:sldId id="1772" r:id="rId130"/>
    <p:sldId id="1591" r:id="rId131"/>
    <p:sldId id="1592" r:id="rId132"/>
    <p:sldId id="1593" r:id="rId133"/>
    <p:sldId id="1594" r:id="rId134"/>
    <p:sldId id="1595" r:id="rId135"/>
    <p:sldId id="1596" r:id="rId136"/>
    <p:sldId id="1597" r:id="rId137"/>
    <p:sldId id="1598" r:id="rId138"/>
    <p:sldId id="1599" r:id="rId139"/>
    <p:sldId id="1600" r:id="rId140"/>
    <p:sldId id="1628" r:id="rId141"/>
    <p:sldId id="1638" r:id="rId142"/>
    <p:sldId id="1725" r:id="rId143"/>
    <p:sldId id="1726" r:id="rId144"/>
    <p:sldId id="1947" r:id="rId145"/>
    <p:sldId id="1975" r:id="rId146"/>
    <p:sldId id="1976" r:id="rId147"/>
    <p:sldId id="1977" r:id="rId148"/>
    <p:sldId id="2039" r:id="rId149"/>
    <p:sldId id="2060" r:id="rId150"/>
    <p:sldId id="2061" r:id="rId151"/>
    <p:sldId id="2097" r:id="rId152"/>
    <p:sldId id="2103" r:id="rId153"/>
    <p:sldId id="2063" r:id="rId154"/>
    <p:sldId id="2064" r:id="rId155"/>
    <p:sldId id="2065" r:id="rId156"/>
    <p:sldId id="2066" r:id="rId157"/>
    <p:sldId id="2067" r:id="rId158"/>
    <p:sldId id="2068" r:id="rId159"/>
    <p:sldId id="2069" r:id="rId160"/>
    <p:sldId id="2146" r:id="rId161"/>
    <p:sldId id="2147" r:id="rId162"/>
    <p:sldId id="2148" r:id="rId163"/>
    <p:sldId id="2158" r:id="rId164"/>
    <p:sldId id="2159" r:id="rId165"/>
    <p:sldId id="2157" r:id="rId166"/>
    <p:sldId id="2160" r:id="rId167"/>
    <p:sldId id="2216" r:id="rId168"/>
    <p:sldId id="2217" r:id="rId169"/>
    <p:sldId id="2219" r:id="rId170"/>
    <p:sldId id="2238" r:id="rId171"/>
    <p:sldId id="2239" r:id="rId172"/>
    <p:sldId id="2240" r:id="rId173"/>
    <p:sldId id="2242" r:id="rId174"/>
    <p:sldId id="2263" r:id="rId1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DE7C1F2C-77B2-4301-B3FB-7586EFA5B134}">
          <p14:sldIdLst>
            <p14:sldId id="269"/>
            <p14:sldId id="278"/>
            <p14:sldId id="1454"/>
            <p14:sldId id="359"/>
            <p14:sldId id="1802"/>
            <p14:sldId id="287"/>
            <p14:sldId id="1620"/>
            <p14:sldId id="344"/>
            <p14:sldId id="345"/>
            <p14:sldId id="1378"/>
            <p14:sldId id="1423"/>
            <p14:sldId id="1164"/>
            <p14:sldId id="1562"/>
            <p14:sldId id="2073"/>
            <p14:sldId id="1101"/>
            <p14:sldId id="1581"/>
            <p14:sldId id="2062"/>
            <p14:sldId id="1981"/>
            <p14:sldId id="2074"/>
            <p14:sldId id="2102"/>
            <p14:sldId id="2107"/>
            <p14:sldId id="2075"/>
            <p14:sldId id="1657"/>
            <p14:sldId id="2208"/>
            <p14:sldId id="1747"/>
            <p14:sldId id="1769"/>
            <p14:sldId id="1786"/>
            <p14:sldId id="1894"/>
            <p14:sldId id="2225"/>
            <p14:sldId id="2226"/>
            <p14:sldId id="2227"/>
            <p14:sldId id="2228"/>
            <p14:sldId id="2229"/>
            <p14:sldId id="2236"/>
            <p14:sldId id="1965"/>
            <p14:sldId id="2274"/>
            <p14:sldId id="1967"/>
            <p14:sldId id="1968"/>
            <p14:sldId id="1969"/>
            <p14:sldId id="2035"/>
            <p14:sldId id="2104"/>
            <p14:sldId id="2112"/>
            <p14:sldId id="2113"/>
            <p14:sldId id="2275"/>
            <p14:sldId id="2114"/>
            <p14:sldId id="2272"/>
            <p14:sldId id="2167"/>
            <p14:sldId id="2207"/>
            <p14:sldId id="2215"/>
            <p14:sldId id="2210"/>
            <p14:sldId id="2209"/>
            <p14:sldId id="2211"/>
            <p14:sldId id="2264"/>
            <p14:sldId id="2267"/>
            <p14:sldId id="2008"/>
            <p14:sldId id="1864"/>
            <p14:sldId id="1945"/>
            <p14:sldId id="1946"/>
            <p14:sldId id="2036"/>
            <p14:sldId id="2037"/>
            <p14:sldId id="2071"/>
            <p14:sldId id="2218"/>
            <p14:sldId id="2220"/>
            <p14:sldId id="1688"/>
            <p14:sldId id="1703"/>
            <p14:sldId id="2245"/>
            <p14:sldId id="2246"/>
            <p14:sldId id="2247"/>
            <p14:sldId id="2248"/>
            <p14:sldId id="2249"/>
            <p14:sldId id="2250"/>
            <p14:sldId id="1704"/>
            <p14:sldId id="1978"/>
            <p14:sldId id="1705"/>
            <p14:sldId id="2251"/>
            <p14:sldId id="2254"/>
            <p14:sldId id="1706"/>
            <p14:sldId id="2252"/>
            <p14:sldId id="2259"/>
            <p14:sldId id="2260"/>
            <p14:sldId id="2255"/>
            <p14:sldId id="2261"/>
            <p14:sldId id="1707"/>
            <p14:sldId id="2253"/>
            <p14:sldId id="2257"/>
            <p14:sldId id="2258"/>
            <p14:sldId id="2256"/>
            <p14:sldId id="2262"/>
            <p14:sldId id="1708"/>
            <p14:sldId id="1709"/>
            <p14:sldId id="1710"/>
            <p14:sldId id="1790"/>
            <p14:sldId id="2199"/>
            <p14:sldId id="1698"/>
            <p14:sldId id="1701"/>
            <p14:sldId id="2241"/>
            <p14:sldId id="2100"/>
            <p14:sldId id="2014"/>
            <p14:sldId id="1679"/>
            <p14:sldId id="2191"/>
          </p14:sldIdLst>
        </p14:section>
        <p14:section name="Untitled Section" id="{6DA2EFCA-DC17-4AFA-A7AC-3305EC41C610}">
          <p14:sldIdLst>
            <p14:sldId id="2192"/>
            <p14:sldId id="2265"/>
            <p14:sldId id="2266"/>
            <p14:sldId id="2193"/>
            <p14:sldId id="2231"/>
            <p14:sldId id="2232"/>
            <p14:sldId id="2268"/>
            <p14:sldId id="2269"/>
            <p14:sldId id="2270"/>
            <p14:sldId id="2271"/>
            <p14:sldId id="2230"/>
            <p14:sldId id="2244"/>
            <p14:sldId id="1375"/>
            <p14:sldId id="1376"/>
            <p14:sldId id="1400"/>
            <p14:sldId id="2004"/>
            <p14:sldId id="619"/>
            <p14:sldId id="621"/>
            <p14:sldId id="1561"/>
            <p14:sldId id="1555"/>
            <p14:sldId id="1601"/>
            <p14:sldId id="1585"/>
            <p14:sldId id="1586"/>
            <p14:sldId id="1587"/>
            <p14:sldId id="1588"/>
            <p14:sldId id="1589"/>
            <p14:sldId id="1590"/>
            <p14:sldId id="1771"/>
            <p14:sldId id="1772"/>
            <p14:sldId id="1591"/>
            <p14:sldId id="1592"/>
            <p14:sldId id="1593"/>
            <p14:sldId id="1594"/>
            <p14:sldId id="1595"/>
            <p14:sldId id="1596"/>
            <p14:sldId id="1597"/>
            <p14:sldId id="1598"/>
            <p14:sldId id="1599"/>
            <p14:sldId id="1600"/>
            <p14:sldId id="1628"/>
            <p14:sldId id="1638"/>
            <p14:sldId id="1725"/>
            <p14:sldId id="1726"/>
            <p14:sldId id="1947"/>
            <p14:sldId id="1975"/>
            <p14:sldId id="1976"/>
            <p14:sldId id="1977"/>
            <p14:sldId id="2039"/>
            <p14:sldId id="2060"/>
            <p14:sldId id="2061"/>
            <p14:sldId id="2097"/>
            <p14:sldId id="2103"/>
            <p14:sldId id="2063"/>
            <p14:sldId id="2064"/>
            <p14:sldId id="2065"/>
            <p14:sldId id="2066"/>
            <p14:sldId id="2067"/>
            <p14:sldId id="2068"/>
            <p14:sldId id="2069"/>
            <p14:sldId id="2146"/>
            <p14:sldId id="2147"/>
            <p14:sldId id="2148"/>
            <p14:sldId id="2158"/>
            <p14:sldId id="2159"/>
            <p14:sldId id="2157"/>
            <p14:sldId id="2160"/>
            <p14:sldId id="2216"/>
            <p14:sldId id="2217"/>
            <p14:sldId id="2219"/>
            <p14:sldId id="2238"/>
            <p14:sldId id="2239"/>
            <p14:sldId id="2240"/>
            <p14:sldId id="2242"/>
            <p14:sldId id="2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77" d="100"/>
          <a:sy n="77" d="100"/>
        </p:scale>
        <p:origin x="89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802.11-19/0233r9</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isotc.iso.org/livelink/livelink?func=ll&amp;objId=20134089&amp;objAction=Open" TargetMode="External"/><Relationship Id="rId2" Type="http://schemas.openxmlformats.org/officeDocument/2006/relationships/hyperlink" Target="https://isotc.iso.org/livelink/livelink?func=ll&amp;objId=20154310&amp;objAction=Open"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9/11-19-0266-03-0jtc-resolution-of-comments-received-from-china-nb-during-fdis-ballot-on-ieee-802-11ah.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q.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9/11-19-0279-01-0jtc-resolution-of-comments-received-from-china-nb-during-fdis-ballot-on-ieee-802-11ak.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252-00-0jtc-minutes-of-st-louis-meeting-in-jan-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agenda in Vancouver</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14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69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696"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697"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698"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699"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63910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meeting at the SC6 level are placeholders</a:t>
            </a:r>
            <a:endParaRPr lang="en-AU" dirty="0"/>
          </a:p>
        </p:txBody>
      </p:sp>
      <p:sp>
        <p:nvSpPr>
          <p:cNvPr id="3" name="Content Placeholder 2"/>
          <p:cNvSpPr>
            <a:spLocks noGrp="1"/>
          </p:cNvSpPr>
          <p:nvPr>
            <p:ph idx="1"/>
          </p:nvPr>
        </p:nvSpPr>
        <p:spPr/>
        <p:txBody>
          <a:bodyPr/>
          <a:lstStyle/>
          <a:p>
            <a:pPr lvl="1"/>
            <a:r>
              <a:rPr lang="en-AU" dirty="0" smtClean="0"/>
              <a:t>The first draft SC6 plenary agenda (</a:t>
            </a:r>
            <a:r>
              <a:rPr lang="en-AU" dirty="0" smtClean="0">
                <a:hlinkClick r:id="rId2"/>
              </a:rPr>
              <a:t>N16876</a:t>
            </a:r>
            <a:r>
              <a:rPr lang="en-AU" dirty="0" smtClean="0"/>
              <a:t>) is generic and is essentially content free</a:t>
            </a:r>
          </a:p>
          <a:p>
            <a:pPr lvl="1"/>
            <a:r>
              <a:rPr lang="en-AU" dirty="0"/>
              <a:t>The first draft</a:t>
            </a:r>
            <a:r>
              <a:rPr lang="en-AU" dirty="0" smtClean="0"/>
              <a:t> Agenda </a:t>
            </a:r>
            <a:r>
              <a:rPr lang="en-AU" dirty="0"/>
              <a:t>of the JTC 1/SC 6 </a:t>
            </a:r>
            <a:r>
              <a:rPr lang="en-AU" dirty="0" err="1"/>
              <a:t>HoDC</a:t>
            </a:r>
            <a:r>
              <a:rPr lang="en-AU" dirty="0"/>
              <a:t> </a:t>
            </a:r>
            <a:r>
              <a:rPr lang="en-AU" dirty="0" smtClean="0"/>
              <a:t>Meeting (</a:t>
            </a:r>
            <a:r>
              <a:rPr lang="en-AU" dirty="0" smtClean="0">
                <a:hlinkClick r:id="rId3"/>
              </a:rPr>
              <a:t>N16877</a:t>
            </a:r>
            <a:r>
              <a:rPr lang="en-AU" dirty="0" smtClean="0"/>
              <a:t>) is </a:t>
            </a:r>
            <a:r>
              <a:rPr lang="en-AU" dirty="0"/>
              <a:t>generic and </a:t>
            </a:r>
            <a:r>
              <a:rPr lang="en-AU" dirty="0" smtClean="0"/>
              <a:t>is </a:t>
            </a:r>
            <a:r>
              <a:rPr lang="en-AU" dirty="0"/>
              <a:t>content free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6350431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827184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3759404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342197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264808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8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18015039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5829780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2018 plenary (N16870)</a:t>
            </a:r>
            <a:r>
              <a:rPr lang="en-AU" b="0" dirty="0" smtClean="0"/>
              <a:t> noting the approval of various SGs:</a:t>
            </a:r>
            <a:endParaRPr lang="en-AU" dirty="0">
              <a:solidFill>
                <a:srgbClr val="FF0000"/>
              </a:solidFill>
            </a:endParaRPr>
          </a:p>
          <a:p>
            <a:pPr lvl="2"/>
            <a:r>
              <a:rPr lang="en-AU" b="0" dirty="0" smtClean="0"/>
              <a:t>IEEE </a:t>
            </a:r>
            <a:r>
              <a:rPr lang="en-AU" b="0" dirty="0"/>
              <a:t>802.3 100 Gb/s Lambda Study Group </a:t>
            </a:r>
            <a:endParaRPr lang="en-AU" b="0" dirty="0" smtClean="0"/>
          </a:p>
          <a:p>
            <a:pPr lvl="2"/>
            <a:r>
              <a:rPr lang="en-AU" b="0" dirty="0" smtClean="0"/>
              <a:t>IEEE </a:t>
            </a:r>
            <a:r>
              <a:rPr lang="en-AU" b="0" dirty="0"/>
              <a:t>802.21 Network Enablers for Seamless HMD-based VR (Virtual Reality) Content Service Study Group </a:t>
            </a: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1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52 </a:t>
            </a:r>
            <a:r>
              <a:rPr lang="en-AU" dirty="0"/>
              <a:t>standards </a:t>
            </a:r>
            <a:r>
              <a:rPr lang="en-AU" dirty="0" smtClean="0"/>
              <a:t>through to </a:t>
            </a:r>
            <a:r>
              <a:rPr lang="en-AU" dirty="0"/>
              <a:t>PSDO ratification </a:t>
            </a:r>
            <a:r>
              <a:rPr lang="en-AU" dirty="0" smtClean="0"/>
              <a:t>with 32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9069328"/>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0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1799613"/>
              </p:ext>
            </p:extLst>
          </p:nvPr>
        </p:nvGraphicFramePr>
        <p:xfrm>
          <a:off x="761999" y="1524000"/>
          <a:ext cx="7696200" cy="518160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4161505041"/>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54327018"/>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937702897"/>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173</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174</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Vancouver in March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14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96902457"/>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a:t>
            </a:r>
            <a:r>
              <a:rPr lang="en-AU" dirty="0" smtClean="0">
                <a:solidFill>
                  <a:schemeClr val="accent6"/>
                </a:solidFill>
              </a:rPr>
              <a:t>14 </a:t>
            </a:r>
            <a:r>
              <a:rPr lang="en-AU" dirty="0">
                <a:solidFill>
                  <a:schemeClr val="accent6"/>
                </a:solidFill>
              </a:rPr>
              <a:t>standards in the pipeline for ratification under the PSDO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360177853"/>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2010 (</a:t>
            </a:r>
            <a:r>
              <a:rPr lang="en-AU" dirty="0">
                <a:solidFill>
                  <a:srgbClr val="FF0000"/>
                </a:solidFill>
              </a:rPr>
              <a:t>N??????</a:t>
            </a:r>
            <a:r>
              <a:rPr lang="en-AU" dirty="0"/>
              <a:t>)</a:t>
            </a:r>
            <a:endParaRPr lang="en-US" dirty="0"/>
          </a:p>
          <a:p>
            <a:pPr lvl="1"/>
            <a:r>
              <a:rPr lang="en-AU" dirty="0" err="1" smtClean="0"/>
              <a:t>Pubished</a:t>
            </a:r>
            <a:r>
              <a:rPr lang="en-AU" dirty="0" smtClean="0"/>
              <a:t>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2:2019 </a:t>
            </a:r>
            <a:r>
              <a:rPr lang="en-AU" dirty="0" smtClean="0"/>
              <a:t>but </a:t>
            </a:r>
            <a:r>
              <a:rPr lang="en-AU" dirty="0"/>
              <a:t>requires a response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2"/>
            <a:r>
              <a:rPr lang="en-AU" dirty="0" smtClean="0"/>
              <a:t>China NB voted “no”</a:t>
            </a:r>
            <a:endParaRPr lang="en-US" dirty="0"/>
          </a:p>
          <a:p>
            <a:pPr lvl="1"/>
            <a:r>
              <a:rPr lang="en-AU" dirty="0" smtClean="0"/>
              <a:t>Published as ISO/IEC/IEEE </a:t>
            </a:r>
            <a:r>
              <a:rPr lang="en-AU" dirty="0"/>
              <a:t>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802c</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US" dirty="0"/>
              <a:t>The abstract stated </a:t>
            </a:r>
            <a:r>
              <a:rPr lang="en-US" i="1" dirty="0"/>
              <a:t>“An optional local medium access control (MAC) address space structure, known as the Structured Local Address Plan (SLAP), is provided in this amendment to IEEE </a:t>
            </a:r>
            <a:r>
              <a:rPr lang="en-US" i="1" dirty="0" err="1"/>
              <a:t>Std</a:t>
            </a:r>
            <a:r>
              <a:rPr lang="en-US" i="1" dirty="0"/>
              <a:t> 802®-2014 in order to allow multiple administrations to coexist. This structure designates a range of local MAC addresses for protocols using a Company ID (CID) assigned by the IEEE Registration Authority. ”</a:t>
            </a:r>
            <a:endParaRPr lang="en-AU" dirty="0"/>
          </a:p>
          <a:p>
            <a:pPr lvl="1"/>
            <a:r>
              <a:rPr lang="en-US" dirty="0"/>
              <a:t>Also Section 9.3 states that </a:t>
            </a:r>
            <a:r>
              <a:rPr lang="en-US" i="1" dirty="0"/>
              <a:t>“an organization that has an OUI, CID, or OUI-36 assigned to it may use its OUI, CID, or OUI-36 to assign globally unique protocol identifiers to its own protocols”</a:t>
            </a:r>
            <a:r>
              <a:rPr lang="en-US" dirty="0"/>
              <a:t>. The format of an OUI or CID used as protocol identifier is</a:t>
            </a:r>
            <a:r>
              <a:rPr lang="en-GB" dirty="0"/>
              <a:t> explicitly and typically</a:t>
            </a:r>
            <a:r>
              <a:rPr lang="en-US" dirty="0"/>
              <a:t> defined for this project in Figure 15.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289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pPr lvl="1"/>
            <a:r>
              <a:rPr lang="en-AU" dirty="0" smtClean="0"/>
              <a:t>…</a:t>
            </a:r>
          </a:p>
          <a:p>
            <a:pPr lvl="1"/>
            <a:r>
              <a:rPr lang="en-US" dirty="0"/>
              <a:t>However, IEEE has already registered multiple OID nodes for the MAC </a:t>
            </a:r>
            <a:r>
              <a:rPr lang="en-US" dirty="0" smtClean="0"/>
              <a:t>address </a:t>
            </a:r>
            <a:r>
              <a:rPr lang="en-US" dirty="0"/>
              <a:t>and add them into the OID identification system. Using CID will cause confusion in the international standard identifier system and add burden or difficulty to the management.</a:t>
            </a:r>
            <a:endParaRPr lang="en-AU" dirty="0"/>
          </a:p>
          <a:p>
            <a:pPr lvl="1"/>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731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GB" i="1" dirty="0"/>
              <a:t>OID is a flexible, scalable and across heterogeneous systems identifying mechanism proposed by ISO/IEC and ITU-T. OID is commonly applied in ISO/IEC international standard series. It has established a complete global OID registration system and is running well over years. Moreover, OID has explicitly reserved 1(ISO).3(identified-organization) for assigning globally unique protocol identifiers for companies.</a:t>
            </a:r>
            <a:endParaRPr lang="en-AU" i="1" dirty="0"/>
          </a:p>
          <a:p>
            <a:pPr lvl="1"/>
            <a:r>
              <a:rPr lang="en-US" i="1" dirty="0"/>
              <a:t>IEEE 802 replied CN1 in 6N16797 and mentioned that “OID-based identifiers are already supported and are specified Clause 10 of the base standard (ISO/IEC/IEEE 8802-A:2015 “Information technology -- Telecommunications and information exchange between systems -- Local and metropolitan area networks -- Part A: Overview and architecture”) that is proposed for amendment by IEEE </a:t>
            </a:r>
            <a:r>
              <a:rPr lang="en-US" i="1" dirty="0" err="1"/>
              <a:t>Std</a:t>
            </a:r>
            <a:r>
              <a:rPr lang="en-US" i="1" dirty="0"/>
              <a:t> 802c</a:t>
            </a:r>
            <a:r>
              <a:rPr lang="en-US" i="1" dirty="0" smtClean="0"/>
              <a:t>.”</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0604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US" i="1" dirty="0" smtClean="0"/>
              <a:t>…</a:t>
            </a:r>
          </a:p>
          <a:p>
            <a:pPr lvl="1"/>
            <a:r>
              <a:rPr lang="en-US" i="1" dirty="0" smtClean="0"/>
              <a:t>However</a:t>
            </a:r>
            <a:r>
              <a:rPr lang="en-US" i="1" dirty="0"/>
              <a:t>, actually the similar problem also exist in the base standard ISO/IEC/IEEE 8802-A:2015. </a:t>
            </a:r>
            <a:r>
              <a:rPr lang="en-GB" i="1" dirty="0"/>
              <a:t>The management of network resources of a large number of IEEE 802 standard series is still unclear and there are no specific management provisions and allocation rules. The users have no idea about where and how to get these resources.</a:t>
            </a:r>
            <a:endParaRPr lang="en-AU" i="1" dirty="0"/>
          </a:p>
          <a:p>
            <a:pPr lvl="1"/>
            <a:r>
              <a:rPr lang="en-US" i="1" dirty="0"/>
              <a:t>Therefore, in terms of the unification of similar identifiers used in global standards and the reduction of management difficulty as far as possible, it is suggested that the CID format defined in this proposal directly adopt OID format</a:t>
            </a:r>
            <a:r>
              <a:rPr lang="en-US" i="1" dirty="0" smtClean="0"/>
              <a:t>.</a:t>
            </a:r>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7147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CN1</a:t>
            </a:r>
          </a:p>
          <a:p>
            <a:pPr lvl="1"/>
            <a:r>
              <a:rPr lang="en-US" dirty="0" smtClean="0"/>
              <a:t>A response has been developed by various people including:</a:t>
            </a:r>
          </a:p>
          <a:p>
            <a:pPr lvl="2"/>
            <a:r>
              <a:rPr lang="en-US" dirty="0" smtClean="0"/>
              <a:t>Roger Marks</a:t>
            </a:r>
          </a:p>
          <a:p>
            <a:pPr lvl="2"/>
            <a:r>
              <a:rPr lang="en-US" dirty="0" smtClean="0"/>
              <a:t>Bob Grow</a:t>
            </a:r>
          </a:p>
          <a:p>
            <a:pPr lvl="2"/>
            <a:r>
              <a:rPr lang="en-US" dirty="0" smtClean="0"/>
              <a:t>Paul Congdon</a:t>
            </a:r>
          </a:p>
          <a:p>
            <a:pPr lvl="1"/>
            <a:r>
              <a:rPr lang="en-US" dirty="0" smtClean="0"/>
              <a:t>A draft is embedded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03776887"/>
              </p:ext>
            </p:extLst>
          </p:nvPr>
        </p:nvGraphicFramePr>
        <p:xfrm>
          <a:off x="1371600" y="4191000"/>
          <a:ext cx="914400" cy="806450"/>
        </p:xfrm>
        <a:graphic>
          <a:graphicData uri="http://schemas.openxmlformats.org/presentationml/2006/ole">
            <mc:AlternateContent xmlns:mc="http://schemas.openxmlformats.org/markup-compatibility/2006">
              <mc:Choice xmlns:v="urn:schemas-microsoft-com:vml" Requires="v">
                <p:oleObj spid="_x0000_s27655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371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4754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a:t>
            </a:r>
            <a:r>
              <a:rPr lang="en-AU" dirty="0"/>
              <a:t>CN1</a:t>
            </a:r>
          </a:p>
          <a:p>
            <a:pPr lvl="2"/>
            <a:r>
              <a:rPr lang="en-US" i="1" dirty="0" smtClean="0"/>
              <a:t>…</a:t>
            </a:r>
          </a:p>
          <a:p>
            <a:pPr lvl="2"/>
            <a:r>
              <a:rPr lang="en-US" i="1" dirty="0" smtClean="0"/>
              <a:t>IEC/IEEE </a:t>
            </a:r>
            <a:r>
              <a:rPr lang="en-US" i="1" dirty="0"/>
              <a:t>8802-A:2015 specifies the construction of a protocol identifier as an extension of the 24-bit unique OUI assigned to an organization. The proposed amendment would provide for a 24-bit unique CID to be used as an alternative to the 24-bit unique OUI. The OUI and CID lie in non-overlapping regions of the same 24-bit number space, so the amendment supports additional organizational </a:t>
            </a:r>
            <a:r>
              <a:rPr lang="en-US" i="1" dirty="0" smtClean="0"/>
              <a:t>assignments.</a:t>
            </a:r>
            <a:endParaRPr lang="en-US" dirty="0"/>
          </a:p>
          <a:p>
            <a:pPr lvl="2"/>
            <a:r>
              <a:rPr lang="en-US" i="1" dirty="0" smtClean="0"/>
              <a:t>Regarding </a:t>
            </a:r>
            <a:r>
              <a:rPr lang="en-US" i="1" dirty="0"/>
              <a:t>the view that "users have no idea about where and how to get these resources," we note that, per IEC/IEEE 8802-A:2015, "The IEEE RA has the responsibility of defining and carrying out procedures for the administration of universal addresses. The IEEE RA has also been designated by ISO/IEC to act as a registration authority for the ISO/IEC 8802 series of standards." Additional information for users is provided in Footnote 1 of IEC/IEEE 8802-A:2015 and in Footnotes 2-5 of the FDIS</a:t>
            </a:r>
            <a:r>
              <a:rPr lang="en-US" i="1"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71163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60-day ballot passed and responses are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and response required</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1"/>
            <a:r>
              <a:rPr lang="en-AU" dirty="0" smtClean="0"/>
              <a:t>Canada voted “yes” with comment</a:t>
            </a:r>
            <a:r>
              <a:rPr lang="en-AU" dirty="0"/>
              <a:t>, </a:t>
            </a:r>
            <a:r>
              <a:rPr lang="en-AU" dirty="0" smtClean="0"/>
              <a:t>“Canada </a:t>
            </a:r>
            <a:r>
              <a:rPr lang="en-AU" dirty="0"/>
              <a:t>welcomes this update to ISO/IEC/IEEE </a:t>
            </a:r>
            <a:r>
              <a:rPr lang="en-AU" dirty="0" smtClean="0"/>
              <a:t>8802-1Q:2016”</a:t>
            </a:r>
            <a:r>
              <a:rPr lang="en-AU" dirty="0"/>
              <a:t>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802.1Q-2018</a:t>
            </a:r>
            <a:endParaRPr lang="en-AU" dirty="0"/>
          </a:p>
        </p:txBody>
      </p:sp>
      <p:sp>
        <p:nvSpPr>
          <p:cNvPr id="3" name="Content Placeholder 2"/>
          <p:cNvSpPr>
            <a:spLocks noGrp="1"/>
          </p:cNvSpPr>
          <p:nvPr>
            <p:ph idx="1"/>
          </p:nvPr>
        </p:nvSpPr>
        <p:spPr/>
        <p:txBody>
          <a:bodyPr/>
          <a:lstStyle/>
          <a:p>
            <a:pPr lvl="1"/>
            <a:r>
              <a:rPr lang="en-AU" dirty="0" smtClean="0"/>
              <a:t>The comment from the China NB is embedded</a:t>
            </a:r>
          </a:p>
          <a:p>
            <a:pPr lvl="2"/>
            <a:r>
              <a:rPr lang="en-AU" dirty="0" smtClean="0"/>
              <a:t>It is the usual comment complaining about 802.1X security</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81218816"/>
              </p:ext>
            </p:extLst>
          </p:nvPr>
        </p:nvGraphicFramePr>
        <p:xfrm>
          <a:off x="694623" y="2819400"/>
          <a:ext cx="914400" cy="806450"/>
        </p:xfrm>
        <a:graphic>
          <a:graphicData uri="http://schemas.openxmlformats.org/presentationml/2006/ole">
            <mc:AlternateContent xmlns:mc="http://schemas.openxmlformats.org/markup-compatibility/2006">
              <mc:Choice xmlns:v="urn:schemas-microsoft-com:vml" Requires="v">
                <p:oleObj spid="_x0000_s28161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94623"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98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PSDO ballot closes 17 Mar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a:t>
            </a:r>
            <a:r>
              <a:rPr lang="en-AU" smtClean="0"/>
              <a:t>: </a:t>
            </a:r>
            <a:r>
              <a:rPr lang="en-AU" smtClean="0">
                <a:solidFill>
                  <a:schemeClr val="accent2"/>
                </a:solidFill>
              </a:rPr>
              <a:t>closes 17 Mar 2019</a:t>
            </a:r>
            <a:endParaRPr lang="en-AU" dirty="0" smtClean="0">
              <a:solidFill>
                <a:schemeClr val="accent2"/>
              </a:solidFill>
            </a:endParaRP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60-day </a:t>
            </a:r>
            <a:r>
              <a:rPr lang="en-AU" dirty="0" smtClean="0"/>
              <a:t>ballot passed </a:t>
            </a:r>
            <a:r>
              <a:rPr lang="en-AU" dirty="0"/>
              <a:t>but a response 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a:t>
            </a:r>
            <a:r>
              <a:rPr lang="en-AU" dirty="0"/>
              <a:t>comments</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06893268"/>
              </p:ext>
            </p:extLst>
          </p:nvPr>
        </p:nvGraphicFramePr>
        <p:xfrm>
          <a:off x="990600" y="2743200"/>
          <a:ext cx="914400" cy="806450"/>
        </p:xfrm>
        <a:graphic>
          <a:graphicData uri="http://schemas.openxmlformats.org/presentationml/2006/ole">
            <mc:AlternateContent xmlns:mc="http://schemas.openxmlformats.org/markup-compatibility/2006">
              <mc:Choice xmlns:v="urn:schemas-microsoft-com:vml" Requires="v">
                <p:oleObj spid="_x0000_s28264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00880148"/>
              </p:ext>
            </p:extLst>
          </p:nvPr>
        </p:nvGraphicFramePr>
        <p:xfrm>
          <a:off x="914400" y="2667000"/>
          <a:ext cx="914400" cy="806450"/>
        </p:xfrm>
        <a:graphic>
          <a:graphicData uri="http://schemas.openxmlformats.org/presentationml/2006/ole">
            <mc:AlternateContent xmlns:mc="http://schemas.openxmlformats.org/markup-compatibility/2006">
              <mc:Choice xmlns:v="urn:schemas-microsoft-com:vml" Requires="v">
                <p:oleObj spid="_x0000_s27957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14400" y="2667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a:t>
            </a:r>
            <a:r>
              <a:rPr lang="en-AU" dirty="0" smtClean="0"/>
              <a:t>was liaised </a:t>
            </a:r>
            <a:r>
              <a:rPr lang="en-AU" dirty="0" smtClean="0"/>
              <a:t>for information </a:t>
            </a:r>
            <a:r>
              <a:rPr lang="en-AU" dirty="0" smtClean="0"/>
              <a:t>in Marc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endParaRPr lang="en-AU" dirty="0" smtClean="0">
              <a:solidFill>
                <a:srgbClr val="00B050"/>
              </a:solidFill>
            </a:endParaRP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508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413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379883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5168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86788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583"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584"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544511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7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838557"/>
              </p:ext>
            </p:extLst>
          </p:nvPr>
        </p:nvGraphicFramePr>
        <p:xfrm>
          <a:off x="152399" y="16002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2019 plenary meeting in Vancouver</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Mar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solidFill>
                  <a:srgbClr val="FF0000"/>
                </a:solidFill>
              </a:rPr>
              <a:t>Expected submission to PSDO in Jan 2019 if </a:t>
            </a:r>
            <a:r>
              <a:rPr lang="en-AU" dirty="0" smtClean="0">
                <a:solidFill>
                  <a:srgbClr val="FF0000"/>
                </a:solidFill>
              </a:rPr>
              <a:t>published</a:t>
            </a:r>
          </a:p>
          <a:p>
            <a:pPr lvl="2"/>
            <a:r>
              <a:rPr lang="en-AU" dirty="0">
                <a:solidFill>
                  <a:srgbClr val="FF0000"/>
                </a:solidFill>
              </a:rPr>
              <a:t>Note: it is an amendment of </a:t>
            </a:r>
            <a:r>
              <a:rPr lang="en-AU" dirty="0" smtClean="0">
                <a:solidFill>
                  <a:srgbClr val="FF0000"/>
                </a:solidFill>
              </a:rPr>
              <a:t>802.3-2018</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802.3 WG are currently considering the order of </a:t>
            </a:r>
            <a:r>
              <a:rPr lang="en-US" dirty="0"/>
              <a:t>amendments</a:t>
            </a:r>
            <a:endParaRPr lang="en-AU" dirty="0"/>
          </a:p>
        </p:txBody>
      </p:sp>
      <p:sp>
        <p:nvSpPr>
          <p:cNvPr id="3" name="Content Placeholder 2"/>
          <p:cNvSpPr>
            <a:spLocks noGrp="1"/>
          </p:cNvSpPr>
          <p:nvPr>
            <p:ph idx="1"/>
          </p:nvPr>
        </p:nvSpPr>
        <p:spPr/>
        <p:txBody>
          <a:bodyPr/>
          <a:lstStyle/>
          <a:p>
            <a:pPr lvl="1"/>
            <a:r>
              <a:rPr lang="en-US" dirty="0" smtClean="0"/>
              <a:t>After the Nov 2018 meeting …</a:t>
            </a:r>
          </a:p>
          <a:p>
            <a:pPr lvl="1"/>
            <a:r>
              <a:rPr lang="en-US" dirty="0" smtClean="0"/>
              <a:t>David </a:t>
            </a:r>
            <a:r>
              <a:rPr lang="en-US" dirty="0"/>
              <a:t>Law </a:t>
            </a:r>
            <a:r>
              <a:rPr lang="en-US" dirty="0" smtClean="0"/>
              <a:t>indicated </a:t>
            </a:r>
            <a:r>
              <a:rPr lang="en-US" dirty="0"/>
              <a:t>that IEEE 802.3 is working on a revision that will cover some upcoming amendments, so they haven’t submitted anything to ballot just yet. </a:t>
            </a:r>
            <a:endParaRPr lang="en-US" dirty="0" smtClean="0"/>
          </a:p>
          <a:p>
            <a:pPr lvl="1"/>
            <a:r>
              <a:rPr lang="en-US" dirty="0" smtClean="0"/>
              <a:t>An </a:t>
            </a:r>
            <a:r>
              <a:rPr lang="en-US" dirty="0"/>
              <a:t>update on the state of these ballots will </a:t>
            </a:r>
            <a:r>
              <a:rPr lang="en-US" dirty="0" smtClean="0"/>
              <a:t>hopefully be </a:t>
            </a:r>
            <a:r>
              <a:rPr lang="en-US" dirty="0"/>
              <a:t>available for the </a:t>
            </a:r>
            <a:r>
              <a:rPr lang="en-US" dirty="0" smtClean="0"/>
              <a:t>meeting </a:t>
            </a:r>
            <a:r>
              <a:rPr lang="en-US" dirty="0"/>
              <a:t>in </a:t>
            </a:r>
            <a:r>
              <a:rPr lang="en-US" dirty="0" smtClean="0"/>
              <a:t>Vancouver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720076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83147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ballot passed but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t>
            </a:r>
            <a:r>
              <a:rPr lang="en-AU" dirty="0" smtClean="0">
                <a:solidFill>
                  <a:schemeClr val="accent2"/>
                </a:solidFill>
              </a:rPr>
              <a:t>&amp; requires comment resolution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 with negative vote and comments from China NB</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a:t>China NB comment CN1</a:t>
            </a:r>
          </a:p>
          <a:p>
            <a:pPr lvl="1"/>
            <a:r>
              <a:rPr lang="en-AU" i="1" dirty="0" smtClean="0"/>
              <a:t>IEEE </a:t>
            </a:r>
            <a:r>
              <a:rPr lang="en-AU" i="1" dirty="0"/>
              <a:t>802.11ah is the amendment to IEEE 802.11-2016, which is a revision of IEEE 802.11-2012. It is an amendment based on IEEE 802.11-2016 as amended by IEEE 802.11ai. China voted against IEEE 802.11 and IEEE 802.11ai during 60-day pre-ballots and FDIS ballots with several technical comments (see comments for ISO/IEC/IEEE 8802-11:2018/</a:t>
            </a:r>
            <a:r>
              <a:rPr lang="en-AU" i="1" dirty="0" err="1"/>
              <a:t>FDAmd</a:t>
            </a:r>
            <a:r>
              <a:rPr lang="en-AU" i="1" dirty="0"/>
              <a:t> 1,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574497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a:xfrm>
            <a:off x="685800" y="1905000"/>
            <a:ext cx="7772400" cy="4114800"/>
          </a:xfrm>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It </a:t>
            </a:r>
            <a:r>
              <a:rPr lang="en-AU" i="1" dirty="0"/>
              <a:t>is noted that IEEE 802.11ah mainly extended specifications for PHY and MAC layers. We are glad to see statements to forbid use of WEP (because of its security weakness) in the proposal, and it is noted that there are adaptability revisions on CCMP cryptographic encapsulation. However, this certain proposal still uses the flawed security mechanisms specified by IEEE 802.11-2016 and IEEE 802.11ai. For instance, in Annex B.4.28.1, Robust security network association (RSNA) is clearly stated as one of the compliant terms. 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905875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802.11ah to publish as an international standard because all the technical comments on its base standards should be completely solved. </a:t>
            </a:r>
          </a:p>
          <a:p>
            <a:r>
              <a:rPr lang="en-AU" dirty="0"/>
              <a:t>China NB </a:t>
            </a:r>
            <a:r>
              <a:rPr lang="en-AU" dirty="0" smtClean="0"/>
              <a:t>proposed change </a:t>
            </a:r>
            <a:r>
              <a:rPr lang="en-AU" dirty="0"/>
              <a:t>CN1</a:t>
            </a:r>
          </a:p>
          <a:p>
            <a:pPr lvl="1"/>
            <a:r>
              <a:rPr lang="en-US"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2553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1"/>
            <a:r>
              <a:rPr lang="en-AU" dirty="0"/>
              <a:t>See </a:t>
            </a:r>
            <a:r>
              <a:rPr lang="en-AU" dirty="0" smtClean="0">
                <a:hlinkClick r:id="rId2"/>
              </a:rPr>
              <a:t>11-19-0266-02</a:t>
            </a:r>
            <a:endParaRPr lang="en-AU" dirty="0" smtClean="0"/>
          </a:p>
          <a:p>
            <a:pPr lvl="1"/>
            <a:r>
              <a:rPr lang="en-AU" i="1" dirty="0"/>
              <a:t>The IEEE 802.11 WG thanks the China NB for their comment in the FDIS ballot, conducted according to the PSDO process agreed by IEEE-SA and ISO, on IEEE 802.11ah.</a:t>
            </a:r>
          </a:p>
          <a:p>
            <a:pPr lvl="1"/>
            <a:r>
              <a:rPr lang="en-AU" i="1" dirty="0" smtClean="0"/>
              <a:t>The </a:t>
            </a:r>
            <a:r>
              <a:rPr lang="en-AU" i="1" dirty="0"/>
              <a:t>China NB’s comment is</a:t>
            </a:r>
            <a:r>
              <a:rPr lang="en-AU" i="1" dirty="0" smtClean="0"/>
              <a:t>:</a:t>
            </a:r>
          </a:p>
          <a:p>
            <a:pPr lvl="2"/>
            <a:r>
              <a:rPr lang="en-AU" i="1" dirty="0" smtClean="0"/>
              <a:t>&lt;comment inserted&gt;</a:t>
            </a:r>
            <a:endParaRPr lang="en-AU" i="1" dirty="0"/>
          </a:p>
          <a:p>
            <a:pPr lvl="1"/>
            <a:r>
              <a:rPr lang="en-AU" i="1" dirty="0"/>
              <a:t>The IEEE 802.11 Working Group would like to inform ISO/IEC JTC1/SC6 that it has decided not to make any changes to IEEE 802.11ah as a result of the China NB’s comment</a:t>
            </a:r>
            <a:r>
              <a:rPr lang="en-AU" i="1" dirty="0" smtClean="0"/>
              <a:t>:</a:t>
            </a:r>
          </a:p>
          <a:p>
            <a:pPr lvl="2"/>
            <a:r>
              <a:rPr lang="en-AU" i="1" dirty="0" smtClean="0"/>
              <a:t>The </a:t>
            </a:r>
            <a:r>
              <a:rPr lang="en-AU" i="1" dirty="0"/>
              <a:t>comment does not propose any explicit changes to IEEE 802.11ah for consideration by the IEEE 802.11 Working </a:t>
            </a:r>
            <a:r>
              <a:rPr lang="en-AU" i="1" dirty="0" smtClean="0"/>
              <a:t>Group</a:t>
            </a:r>
          </a:p>
          <a:p>
            <a:pPr lvl="2"/>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14350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a:t>
            </a:r>
            <a:r>
              <a:rPr lang="en-AU" dirty="0"/>
              <a:t>J</a:t>
            </a:r>
            <a:r>
              <a:rPr lang="en-AU" dirty="0" smtClean="0"/>
              <a:t>an 2019 in St Louis</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agenda &amp; arrangements for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2"/>
            <a:r>
              <a:rPr lang="en-GB" i="1" dirty="0"/>
              <a:t>…</a:t>
            </a:r>
            <a:endParaRPr lang="en-AU" i="1" dirty="0"/>
          </a:p>
          <a:p>
            <a:pPr lvl="2"/>
            <a:r>
              <a:rPr lang="en-AU" i="1" dirty="0" smtClean="0"/>
              <a:t>The </a:t>
            </a:r>
            <a:r>
              <a:rPr lang="en-AU" i="1" dirty="0"/>
              <a:t>comment does not document any validated issues. Rather, the comment generally highlights the same issues the China NB has asserted many times over multiple years relating to the security mechanisms specified in the IEEE 802.11 standard and its amendments. The IEEE 802.11 Working Group have addressed similar issues in previous comment responses </a:t>
            </a:r>
            <a:r>
              <a:rPr lang="en-AU" i="1" dirty="0" smtClean="0"/>
              <a:t>liaised </a:t>
            </a:r>
            <a:r>
              <a:rPr lang="en-AU" i="1" dirty="0"/>
              <a:t>to ISO/IEC </a:t>
            </a:r>
            <a:r>
              <a:rPr lang="en-AU" i="1" dirty="0" smtClean="0"/>
              <a:t>JTC1/SC6 </a:t>
            </a:r>
            <a:r>
              <a:rPr lang="en-AU" i="1" strike="sngStrike" dirty="0" smtClean="0">
                <a:solidFill>
                  <a:srgbClr val="FF0000"/>
                </a:solidFill>
              </a:rPr>
              <a:t>as part of the PSDO process</a:t>
            </a:r>
            <a:r>
              <a:rPr lang="en-AU" i="1" dirty="0" smtClean="0"/>
              <a:t>. </a:t>
            </a:r>
            <a:r>
              <a:rPr lang="en-AU" i="1" dirty="0"/>
              <a:t>IEEE 802 experts have also participated in many discussions on similar issues over multiple years within ISO/IEC JTC1/SC6. The IEEE 802.11 Working Group continues to believe that the issues asserted in the China NB’s comments are not currently justified by any known evidence.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89807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FDIS ballot on IEEE 802.11ah </a:t>
            </a:r>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11-19-0266-03</a:t>
            </a:r>
            <a:r>
              <a:rPr lang="en-AU" i="1" dirty="0" smtClean="0"/>
              <a:t> be liaised to ISO/IEC JTC1/SC6 as responses to comments on IEEE 802.11ah by the China NB during the FDIS ballot that was run as part of the PSDO process</a:t>
            </a:r>
          </a:p>
          <a:p>
            <a:pPr lvl="1"/>
            <a:r>
              <a:rPr lang="en-AU" dirty="0" smtClean="0"/>
              <a:t>Moved: Dan</a:t>
            </a:r>
          </a:p>
          <a:p>
            <a:pPr lvl="1"/>
            <a:r>
              <a:rPr lang="en-AU" dirty="0" smtClean="0"/>
              <a:t>Seconded: Karen</a:t>
            </a:r>
          </a:p>
          <a:p>
            <a:pPr lvl="1"/>
            <a:r>
              <a:rPr lang="en-AU" dirty="0" smtClean="0"/>
              <a:t>Result: 9/0/1</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492002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891551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356260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60-day ballot passed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802.11ak is the amendment 4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56086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in several clauses such as 6.3.7.2, 6.3.7.3, 6.3.7.4 and 6.3.8.2, they state to use the flawed mechanism specified by IEEE 802.11-2016 like Robust security network association (RSNA).There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2320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March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
            </a:r>
            <a:br>
              <a:rPr lang="en-AU" dirty="0" smtClean="0"/>
            </a:b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802.11ak to proceed into FDIS stage because all the technical comments on its base standards should be completely solved. </a:t>
            </a:r>
            <a:endParaRPr lang="en-AU" i="1" dirty="0" smtClean="0"/>
          </a:p>
          <a:p>
            <a:r>
              <a:rPr lang="en-AU" dirty="0" smtClean="0"/>
              <a:t>China </a:t>
            </a:r>
            <a:r>
              <a:rPr lang="en-AU" dirty="0"/>
              <a:t>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73206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t>Proposed response leverages the response to 802.11ah; </a:t>
            </a:r>
            <a:r>
              <a:rPr lang="en-AU" dirty="0"/>
              <a:t>i</a:t>
            </a:r>
            <a:r>
              <a:rPr lang="en-AU" dirty="0" smtClean="0"/>
              <a:t>ndeed it is almost the same</a:t>
            </a:r>
          </a:p>
          <a:p>
            <a:pPr lvl="2"/>
            <a:r>
              <a:rPr lang="en-AU" dirty="0"/>
              <a:t>See </a:t>
            </a:r>
            <a:r>
              <a:rPr lang="en-AU" dirty="0" smtClean="0">
                <a:hlinkClick r:id="rId2"/>
              </a:rPr>
              <a:t>11-19-0278-01</a:t>
            </a:r>
            <a:endParaRPr lang="en-AU" dirty="0" smtClean="0"/>
          </a:p>
          <a:p>
            <a:pPr lvl="1"/>
            <a:r>
              <a:rPr lang="en-AU" dirty="0"/>
              <a:t>Donald Eastlake </a:t>
            </a:r>
            <a:r>
              <a:rPr lang="en-AU" dirty="0" smtClean="0"/>
              <a:t>(former Chair of </a:t>
            </a:r>
            <a:r>
              <a:rPr lang="en-AU" dirty="0" err="1" smtClean="0"/>
              <a:t>TGak</a:t>
            </a:r>
            <a:r>
              <a:rPr lang="en-AU" dirty="0" smtClean="0"/>
              <a:t>) agrees this is a reasonable approach</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196606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11-19-0278-02</a:t>
            </a:r>
            <a:r>
              <a:rPr lang="en-AU" i="1" dirty="0" smtClean="0"/>
              <a:t> be liaised to ISO/IEC JTC1/SC6 as responses to comments on IEEE 802.11ak by the China NB during the 60-day ballot that was run as part of the PSDO process</a:t>
            </a:r>
          </a:p>
          <a:p>
            <a:pPr lvl="1"/>
            <a:r>
              <a:rPr lang="en-AU" dirty="0" smtClean="0"/>
              <a:t>Moved: Dan </a:t>
            </a:r>
          </a:p>
          <a:p>
            <a:pPr lvl="1"/>
            <a:r>
              <a:rPr lang="en-AU" dirty="0" smtClean="0"/>
              <a:t>Seconded: Karen</a:t>
            </a:r>
          </a:p>
          <a:p>
            <a:pPr lvl="1"/>
            <a:r>
              <a:rPr lang="en-AU" dirty="0" smtClean="0"/>
              <a:t>Result: 9/0/1</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908993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60-day ballot passed but requires a response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comment</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802.11aq is the amendment 5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p>
          <a:p>
            <a:pPr lvl="1"/>
            <a:r>
              <a:rPr lang="en-AU" i="1" dirty="0" smtClean="0"/>
              <a:t>…</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188590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IEEE 802.11aq added Clause 12.2.10 “Requirements for support of MAC privacy enhancements”, where the content of MAC layer privacy protection is realized by MAC address management. This did not resolve the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966092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802.11aq to proceed into FDIS stage because all the technical comments on its base standards should be completely solved. </a:t>
            </a:r>
          </a:p>
          <a:p>
            <a:r>
              <a:rPr lang="en-AU" dirty="0"/>
              <a:t>China 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95050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a:t>Proposed response leverages the response to </a:t>
            </a:r>
            <a:r>
              <a:rPr lang="en-AU" dirty="0" smtClean="0"/>
              <a:t>802.11ah;  </a:t>
            </a:r>
            <a:r>
              <a:rPr lang="en-AU" dirty="0"/>
              <a:t>i</a:t>
            </a:r>
            <a:r>
              <a:rPr lang="en-AU" dirty="0" smtClean="0"/>
              <a:t>ndeed </a:t>
            </a:r>
            <a:r>
              <a:rPr lang="en-AU" dirty="0"/>
              <a:t>it is almost the same</a:t>
            </a:r>
          </a:p>
          <a:p>
            <a:pPr lvl="2"/>
            <a:r>
              <a:rPr lang="en-AU" dirty="0"/>
              <a:t>See </a:t>
            </a:r>
            <a:r>
              <a:rPr lang="en-AU" dirty="0" smtClean="0">
                <a:hlinkClick r:id="rId2"/>
              </a:rPr>
              <a:t>11-19-0279-00</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54066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11-19-0279-01</a:t>
            </a:r>
            <a:r>
              <a:rPr lang="en-AU" i="1" dirty="0" smtClean="0"/>
              <a:t> be liaised to ISO/IEC JTC1/SC6 as responses to comments on IEEE 802.11aq by the China NB during the 60-day ballot that was run as part of the PSDO process</a:t>
            </a:r>
          </a:p>
          <a:p>
            <a:pPr lvl="1"/>
            <a:r>
              <a:rPr lang="en-AU" dirty="0" smtClean="0"/>
              <a:t>Moved: Dan</a:t>
            </a:r>
          </a:p>
          <a:p>
            <a:pPr lvl="1"/>
            <a:r>
              <a:rPr lang="en-AU" dirty="0" smtClean="0"/>
              <a:t>Seconded: Karen</a:t>
            </a:r>
          </a:p>
          <a:p>
            <a:pPr lvl="1"/>
            <a:r>
              <a:rPr lang="en-AU" dirty="0" smtClean="0"/>
              <a:t>Result: 9/0/1</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7711698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a:t>
            </a:r>
            <a:r>
              <a:rPr lang="en-AU" dirty="0"/>
              <a:t>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liaise draft out of March 2019 </a:t>
            </a:r>
            <a:r>
              <a:rPr lang="en-AU" dirty="0" smtClean="0"/>
              <a:t>meeting</a:t>
            </a:r>
          </a:p>
          <a:p>
            <a:pPr lvl="2"/>
            <a:r>
              <a:rPr lang="en-AU" dirty="0" smtClean="0"/>
              <a:t>Requires WG and EC approval</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a:t>
            </a:r>
            <a:r>
              <a:rPr lang="en-AU" i="1" smtClean="0"/>
              <a:t>in </a:t>
            </a:r>
            <a:r>
              <a:rPr lang="en-AU" i="1" smtClean="0">
                <a:solidFill>
                  <a:srgbClr val="FF0000"/>
                </a:solidFill>
                <a:hlinkClick r:id="rId3"/>
              </a:rPr>
              <a:t>11-19-0252-00</a:t>
            </a:r>
            <a:endParaRPr lang="en-AU" i="1"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liaise draft out of March 2019 meeting</a:t>
            </a:r>
          </a:p>
          <a:p>
            <a:pPr lvl="2"/>
            <a:r>
              <a:rPr lang="en-AU" dirty="0" smtClean="0"/>
              <a:t>Approved by WG in St Louis in Jan</a:t>
            </a:r>
          </a:p>
          <a:p>
            <a:pPr lvl="2"/>
            <a:r>
              <a:rPr lang="en-AU" dirty="0" smtClean="0"/>
              <a:t>Requires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3754243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15810</Words>
  <Application>Microsoft Office PowerPoint</Application>
  <PresentationFormat>On-screen Show (4:3)</PresentationFormat>
  <Paragraphs>2425</Paragraphs>
  <Slides>174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174</vt:i4>
      </vt:variant>
    </vt:vector>
  </HeadingPairs>
  <TitlesOfParts>
    <vt:vector size="181" baseType="lpstr">
      <vt:lpstr>Arial</vt:lpstr>
      <vt:lpstr>Times New Roman</vt:lpstr>
      <vt:lpstr>Wingdings</vt:lpstr>
      <vt:lpstr>802-11-Submission</vt:lpstr>
      <vt:lpstr>Acrobat Document</vt:lpstr>
      <vt:lpstr>Document</vt:lpstr>
      <vt:lpstr>Packager Shell Object</vt:lpstr>
      <vt:lpstr>IEEE 802 JTC1 Standing Committee March 2019 agenda in Vancouver</vt:lpstr>
      <vt:lpstr>This document will be used to run the IEEE 802 JTC1 SC meetings in Vancouver in March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2019 plenary meeting in Vancouver</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52 standards through to PSDO ratification with 32 in-process</vt:lpstr>
      <vt:lpstr>IEEE 802.1 WG has sent 24 standards completely through the PSDO ratification process</vt:lpstr>
      <vt:lpstr>IEEE 802.1 WG has sent 24 standards completely through the PSDO ratification process</vt:lpstr>
      <vt:lpstr>IEEE 802.3 WG has sent 13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14 standards in the pipeline for ratification under the PSDO</vt:lpstr>
      <vt:lpstr>IEEE 802.1 has 14 standards in the pipeline for ratification under the PSDO process</vt:lpstr>
      <vt:lpstr>IEEE 802.1CB has been published as ISO/IEC/IEEE 8802-1CB:2019</vt:lpstr>
      <vt:lpstr>IEEE 802.1Qci has been published as ISO/IEC/IEEE 8802-1Q:2016/Amd 6:2019</vt:lpstr>
      <vt:lpstr>IEEE 802.1Qch has been published as ISO/IEC/IEEE 8802-1Q:2016/Amd 7:2019</vt:lpstr>
      <vt:lpstr>IEEE 802c has been published as ISO/IEC/IEEE 8802-A:2015/Amd 2:2019 but requires a response  </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IEEE 802.1Q-2018 60-day ballot passed and responses are required</vt:lpstr>
      <vt:lpstr>China NB provided comments in 60-day ballot on IEEE 802.1Q-2018</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PSDO ballot closes 17 Mar 2019</vt:lpstr>
      <vt:lpstr>IEEE 802.1Xck 60-day ballot passed but a response is required</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7 standards in the pipeline for ratification under the PSDO process</vt:lpstr>
      <vt:lpstr>IEEE 802.3bs has been published as ISO/IEC/IEEE 8802-3:2017/Amd 10:2019</vt:lpstr>
      <vt:lpstr>IEEE 802.3cb 60-day ballot closes 8 April</vt:lpstr>
      <vt:lpstr>IEEE 802.3cc has been published as ISO/IEC/IEEE 8802-3:2017/Amd 11:2019</vt:lpstr>
      <vt:lpstr>IEEE 802.3cd was liaised for information in Feb 2018</vt:lpstr>
      <vt:lpstr>IEEE 802.3-REV 60-day ballot closes on 14 April 2019</vt:lpstr>
      <vt:lpstr>IEEE 802.3bt was liaised for information in Feb 2018</vt:lpstr>
      <vt:lpstr>IEEE 802.3.2 was liaised for information in Feb 2019</vt:lpstr>
      <vt:lpstr>802.3 WG are currently considering the order of amendments</vt:lpstr>
      <vt:lpstr>IEEE 802.11 has ten standards in the pipeline for ratification under the PSDO</vt:lpstr>
      <vt:lpstr>IEEE 802.11ah FDIS ballot passed but requires comment resolution</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IEEE 802.11ai has been published as ISO/IEC/IEEE 8802-11:2018/Amd 1:2019</vt:lpstr>
      <vt:lpstr>IEEE 802.11ai has been published as ISO/IEC/IEEE 8802-11:2018/Amd 1:2019</vt:lpstr>
      <vt:lpstr>IEEE 802.11aj 60-day ballot passed but requires a response</vt:lpstr>
      <vt:lpstr>China NB provided comments in FDIS ballot on IEEE 802.11aj </vt:lpstr>
      <vt:lpstr>China NB provided comments in FDIS ballot on IEEE 802.11aj </vt:lpstr>
      <vt:lpstr>IEEE 802.11ak 60-day ballot passed but requires a response</vt:lpstr>
      <vt:lpstr>China NB provided comments in the 60-day ballot on IEEE 802.11ak </vt:lpstr>
      <vt:lpstr>China NB provided comments in the 60-day ballot on IEEE 802.11ak </vt:lpstr>
      <vt:lpstr>China NB provided comments in the 60-day ballot  on IEEE 802.11ak </vt:lpstr>
      <vt:lpstr>China NB provided comments in the 60-day ballot ballot on IEEE 802.11ak </vt:lpstr>
      <vt:lpstr>China NB provided comments in 60-day ballot on IEEE 802.11ak </vt:lpstr>
      <vt:lpstr>IEEE 802.11aq 60-day ballot passed but requires a response</vt:lpstr>
      <vt:lpstr>China NB provided comments in the 60-day ballot ballot on IEEE 802.11aq</vt:lpstr>
      <vt:lpstr>China NB provided comments in the 60-day ballot ballot on IEEE 802.11aq</vt:lpstr>
      <vt:lpstr>China NB provided comments in the 60-day ballot ballot on IEEE 802.11aq</vt:lpstr>
      <vt:lpstr>China NB provided comments in the 60-day ballot ballot on IEEE 802.11aq </vt:lpstr>
      <vt:lpstr>China NB provided comments in 60-day ballot on IEEE 802.11aq </vt:lpstr>
      <vt:lpstr>IEEE 802.11ax will be liaised out of Vancouver</vt:lpstr>
      <vt:lpstr>IEEE 802.11ay will be liaised out of Vancouver</vt:lpstr>
      <vt:lpstr>IEEE 802.11az will be liaised out of Vancouver</vt:lpstr>
      <vt:lpstr>IEEE 802.11ba will be liaised out of Vancouver</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next SC6 meeting will be held in April 2019 in Beijing</vt:lpstr>
      <vt:lpstr>The draft agendas for the April F2F meeting at the SC6 level are placeholders</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2019-03-14T16:16:24Z</dcterms:modified>
</cp:coreProperties>
</file>