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108"/>
  </p:notesMasterIdLst>
  <p:handoutMasterIdLst>
    <p:handoutMasterId r:id="rId109"/>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1208" r:id="rId15"/>
    <p:sldId id="1197" r:id="rId16"/>
    <p:sldId id="1316" r:id="rId17"/>
    <p:sldId id="1317" r:id="rId18"/>
    <p:sldId id="1318" r:id="rId19"/>
    <p:sldId id="1319" r:id="rId20"/>
    <p:sldId id="1362" r:id="rId21"/>
    <p:sldId id="1363" r:id="rId22"/>
    <p:sldId id="1320" r:id="rId23"/>
    <p:sldId id="1359" r:id="rId24"/>
    <p:sldId id="1360" r:id="rId25"/>
    <p:sldId id="1321" r:id="rId26"/>
    <p:sldId id="1322" r:id="rId27"/>
    <p:sldId id="1323" r:id="rId28"/>
    <p:sldId id="1372" r:id="rId29"/>
    <p:sldId id="1373" r:id="rId30"/>
    <p:sldId id="1324" r:id="rId31"/>
    <p:sldId id="1325" r:id="rId32"/>
    <p:sldId id="1326" r:id="rId33"/>
    <p:sldId id="1361" r:id="rId34"/>
    <p:sldId id="1327" r:id="rId35"/>
    <p:sldId id="1358" r:id="rId36"/>
    <p:sldId id="1357" r:id="rId37"/>
    <p:sldId id="1218" r:id="rId38"/>
    <p:sldId id="1220" r:id="rId39"/>
    <p:sldId id="1211" r:id="rId40"/>
    <p:sldId id="1304" r:id="rId41"/>
    <p:sldId id="1306" r:id="rId42"/>
    <p:sldId id="1307" r:id="rId43"/>
    <p:sldId id="1308" r:id="rId44"/>
    <p:sldId id="1310" r:id="rId45"/>
    <p:sldId id="1305" r:id="rId46"/>
    <p:sldId id="1303" r:id="rId47"/>
    <p:sldId id="1212" r:id="rId48"/>
    <p:sldId id="1374" r:id="rId49"/>
    <p:sldId id="1377" r:id="rId50"/>
    <p:sldId id="1375" r:id="rId51"/>
    <p:sldId id="1376" r:id="rId52"/>
    <p:sldId id="1378" r:id="rId53"/>
    <p:sldId id="1381" r:id="rId54"/>
    <p:sldId id="1215" r:id="rId55"/>
    <p:sldId id="1188" r:id="rId56"/>
    <p:sldId id="1285" r:id="rId57"/>
    <p:sldId id="1229" r:id="rId58"/>
    <p:sldId id="1246" r:id="rId59"/>
    <p:sldId id="1257" r:id="rId60"/>
    <p:sldId id="1275" r:id="rId61"/>
    <p:sldId id="1296" r:id="rId62"/>
    <p:sldId id="1297" r:id="rId63"/>
    <p:sldId id="1298" r:id="rId64"/>
    <p:sldId id="1300" r:id="rId65"/>
    <p:sldId id="1299" r:id="rId66"/>
    <p:sldId id="1301" r:id="rId67"/>
    <p:sldId id="1328" r:id="rId68"/>
    <p:sldId id="1329" r:id="rId69"/>
    <p:sldId id="1339" r:id="rId70"/>
    <p:sldId id="1340" r:id="rId71"/>
    <p:sldId id="1341" r:id="rId72"/>
    <p:sldId id="1342" r:id="rId73"/>
    <p:sldId id="1343" r:id="rId74"/>
    <p:sldId id="1344" r:id="rId75"/>
    <p:sldId id="1345" r:id="rId76"/>
    <p:sldId id="1346" r:id="rId77"/>
    <p:sldId id="1347" r:id="rId78"/>
    <p:sldId id="1348" r:id="rId79"/>
    <p:sldId id="1349" r:id="rId80"/>
    <p:sldId id="1350" r:id="rId81"/>
    <p:sldId id="1351" r:id="rId82"/>
    <p:sldId id="1352" r:id="rId83"/>
    <p:sldId id="1353" r:id="rId84"/>
    <p:sldId id="1354" r:id="rId85"/>
    <p:sldId id="1338" r:id="rId86"/>
    <p:sldId id="1367" r:id="rId87"/>
    <p:sldId id="1368" r:id="rId88"/>
    <p:sldId id="1382" r:id="rId89"/>
    <p:sldId id="1379" r:id="rId90"/>
    <p:sldId id="1380" r:id="rId91"/>
    <p:sldId id="1313" r:id="rId92"/>
    <p:sldId id="1314" r:id="rId93"/>
    <p:sldId id="1365" r:id="rId94"/>
    <p:sldId id="1364" r:id="rId95"/>
    <p:sldId id="1315" r:id="rId96"/>
    <p:sldId id="1366" r:id="rId97"/>
    <p:sldId id="1369" r:id="rId98"/>
    <p:sldId id="1370" r:id="rId99"/>
    <p:sldId id="1371" r:id="rId100"/>
    <p:sldId id="1204" r:id="rId101"/>
    <p:sldId id="1205" r:id="rId102"/>
    <p:sldId id="1206" r:id="rId103"/>
    <p:sldId id="1228" r:id="rId104"/>
    <p:sldId id="868" r:id="rId105"/>
    <p:sldId id="874" r:id="rId106"/>
    <p:sldId id="305" r:id="rId10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FF9999"/>
    <a:srgbClr val="B2B2B2"/>
    <a:srgbClr val="FFCCCC"/>
    <a:srgbClr val="FF6600"/>
    <a:srgbClr val="2D2DB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18" autoAdjust="0"/>
    <p:restoredTop sz="71403" autoAdjust="0"/>
  </p:normalViewPr>
  <p:slideViewPr>
    <p:cSldViewPr>
      <p:cViewPr varScale="1">
        <p:scale>
          <a:sx n="66" d="100"/>
          <a:sy n="66" d="100"/>
        </p:scale>
        <p:origin x="143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handoutMaster" Target="handoutMasters/handoutMaster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802.11-19/0232r1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3.bin"/></Relationships>
</file>

<file path=ppt/slides/_rels/slide102.xml.rels><?xml version="1.0" encoding="UTF-8" standalone="yes"?>
<Relationships xmlns="http://schemas.openxmlformats.org/package/2006/relationships"><Relationship Id="rId3" Type="http://schemas.openxmlformats.org/officeDocument/2006/relationships/hyperlink" Target="https://mentor.ieee.org/802.11/dcn/18/11-18-1642-00-coex-3gpp-ran1-ran2-and-ran4-status-on-nr-unlicensed-and-laa.pptx" TargetMode="External"/><Relationship Id="rId2" Type="http://schemas.openxmlformats.org/officeDocument/2006/relationships/hyperlink" Target="https://mentor.ieee.org/802.11/dcn/18/11-18-1561-00-0000-3gpp-ran-wg4-reply-ls-to-ieee-802-11-wg-regarding-certain-channel-combinations-for-laa-in-5ghz.docx" TargetMode="External"/><Relationship Id="rId1" Type="http://schemas.openxmlformats.org/officeDocument/2006/relationships/slideLayout" Target="../slideLayouts/slideLayout2.xml"/><Relationship Id="rId4" Type="http://schemas.openxmlformats.org/officeDocument/2006/relationships/hyperlink" Target="https://mentor.ieee.org/802.11/dcn/18/11-18-1687-00-0000-2018-09-liaison-from-3gpp-ran-re-certain-channel-combinations-for-laa-in-5ghz.docx" TargetMode="External"/></Relationships>
</file>

<file path=ppt/slides/_rels/slide103.xml.rels><?xml version="1.0" encoding="UTF-8" standalone="yes"?>
<Relationships xmlns="http://schemas.openxmlformats.org/package/2006/relationships"><Relationship Id="rId2" Type="http://schemas.openxmlformats.org/officeDocument/2006/relationships/hyperlink" Target="https://mentor.ieee.org/802.11/dcn/18/11-18-1305-00-coex-proposed-ls-to-3gpp-ran4-on-certain-channel-combinations-in-laa.docx"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9/11-19-0271-00-coex-meeting-minutes.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hyperlink" Target="http://grouper.ieee.org/groups/802/11/Workshops/2019-July-Coex/workshop.htm" TargetMode="Externa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hyperlink" Target="http://grouper.ieee.org/groups/802/11/Workshops/2019-July-Coex/workshop.htm"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www.3gpp.org/ftp/Specs/archive/38_series/38.889/38889-100.zip"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3gpp.org/ftp/tsg_ran/TSG_RAN/TSGR_82/Docs/RP-182878.zip"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hyperlink" Target="http://www.3gpp.org/ftp/TSG_RAN/WG1_RL1/TSGR1_96/Docs/R1-1903370.zip" TargetMode="Externa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3" Type="http://schemas.openxmlformats.org/officeDocument/2006/relationships/hyperlink" Target="https://www.fiercewireless.com/wireless/qualcomm-6-ghz-ideal-home-for-next-gen-802-11-5g-nr-u-technologies" TargetMode="External"/><Relationship Id="rId2" Type="http://schemas.openxmlformats.org/officeDocument/2006/relationships/hyperlink" Target="https://ecfsapi.fcc.gov/file/1021644462961/Qualcomm%20Comments%20on%206GHz%20NPRM.pdf"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Vancouver </a:t>
            </a:r>
            <a:r>
              <a:rPr lang="en-US" dirty="0" smtClean="0">
                <a:solidFill>
                  <a:schemeClr val="accent6"/>
                </a:solidFill>
              </a:rPr>
              <a:t>in Mar 2019</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11 March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err="1"/>
              <a:t>Coex</a:t>
            </a:r>
            <a:r>
              <a:rPr lang="en-AU" i="1" dirty="0"/>
              <a:t>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280612359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our San Diego meeting (July 2018),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18-11-1305r0</a:t>
            </a:r>
            <a:r>
              <a:rPr lang="en-US" i="1" dirty="0" smtClean="0"/>
              <a:t> be sent to 3GPP RAN4 as a Liaison Statement</a:t>
            </a:r>
            <a:endParaRPr lang="en-US" i="1" dirty="0"/>
          </a:p>
          <a:p>
            <a:pPr lvl="2"/>
            <a:r>
              <a:rPr lang="en-AU" dirty="0" smtClean="0"/>
              <a:t>Moved: Sindhu</a:t>
            </a:r>
          </a:p>
          <a:p>
            <a:pPr lvl="2"/>
            <a:r>
              <a:rPr lang="en-AU" dirty="0" smtClean="0"/>
              <a:t>Seconded: Jim P</a:t>
            </a:r>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63572402"/>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31861" name="Acrobat Document" showAsIcon="1" r:id="rId4" imgW="914400" imgH="806400" progId="AcroExch.Document.DC">
                  <p:embed/>
                </p:oleObj>
              </mc:Choice>
              <mc:Fallback>
                <p:oleObj name="Acrobat Document" showAsIcon="1" r:id="rId4" imgW="914400" imgH="806400" progId="AcroExch.Document.DC">
                  <p:embed/>
                  <p:pic>
                    <p:nvPicPr>
                      <p:cNvPr id="6" name="Object 5"/>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9374093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is still awaiting for a reply to our LS to RAN4 after the initial reply was withdrawn</a:t>
            </a:r>
            <a:endParaRPr lang="en-AU" dirty="0"/>
          </a:p>
        </p:txBody>
      </p:sp>
      <p:sp>
        <p:nvSpPr>
          <p:cNvPr id="3" name="Content Placeholder 2"/>
          <p:cNvSpPr>
            <a:spLocks noGrp="1"/>
          </p:cNvSpPr>
          <p:nvPr>
            <p:ph idx="1"/>
          </p:nvPr>
        </p:nvSpPr>
        <p:spPr/>
        <p:txBody>
          <a:bodyPr/>
          <a:lstStyle/>
          <a:p>
            <a:pPr lvl="1"/>
            <a:r>
              <a:rPr lang="en-US" dirty="0" smtClean="0"/>
              <a:t>A reply was received from RAN4 before our Hawaii meeting </a:t>
            </a:r>
          </a:p>
          <a:p>
            <a:pPr lvl="2"/>
            <a:r>
              <a:rPr lang="en-US" dirty="0" smtClean="0"/>
              <a:t>See </a:t>
            </a:r>
            <a:r>
              <a:rPr lang="en-AU" u="sng" dirty="0" smtClean="0">
                <a:hlinkClick r:id="rId2"/>
              </a:rPr>
              <a:t>11-18-1561-00</a:t>
            </a:r>
            <a:endParaRPr lang="en-AU" u="sng" dirty="0" smtClean="0"/>
          </a:p>
          <a:p>
            <a:pPr lvl="2"/>
            <a:r>
              <a:rPr lang="en-AU" dirty="0" smtClean="0"/>
              <a:t>Some discussion of the reply in </a:t>
            </a:r>
            <a:r>
              <a:rPr lang="en-US" dirty="0" smtClean="0">
                <a:hlinkClick r:id="rId3"/>
              </a:rPr>
              <a:t>11-18-1642-00</a:t>
            </a:r>
            <a:r>
              <a:rPr lang="en-US" dirty="0" smtClean="0"/>
              <a:t> (slides 8-10)</a:t>
            </a:r>
          </a:p>
          <a:p>
            <a:pPr lvl="1"/>
            <a:r>
              <a:rPr lang="en-US" dirty="0" smtClean="0"/>
              <a:t>A further reply was then officially received from RAN after our Hawaii meeting telling us to ignore the reply from RAN4</a:t>
            </a:r>
          </a:p>
          <a:p>
            <a:pPr lvl="2"/>
            <a:r>
              <a:rPr lang="en-US" dirty="0"/>
              <a:t>It appears the reply was withdrawn by RAN based on objections by Nokia (supported by Huawei &amp; T-Mobile)</a:t>
            </a:r>
          </a:p>
          <a:p>
            <a:pPr lvl="2"/>
            <a:r>
              <a:rPr lang="en-US" dirty="0" smtClean="0"/>
              <a:t>See </a:t>
            </a:r>
            <a:r>
              <a:rPr lang="en-US" dirty="0" smtClean="0">
                <a:hlinkClick r:id="rId4"/>
              </a:rPr>
              <a:t>11-18-1687-00</a:t>
            </a:r>
            <a:endParaRPr lang="en-US" dirty="0" smtClean="0"/>
          </a:p>
          <a:p>
            <a:pPr lvl="3"/>
            <a:r>
              <a:rPr lang="en-GB" i="1" dirty="0"/>
              <a:t>3GPP TSG RAN understands that 3GPP RAN WG4 had sent RP-181526 (R4-1811880) to IEEE in response to IEEE’s LS in R4-1809644 titled “IEEE 802.11 Working Group Liaison Statement to 3GPP RAN4 on certain channel combinations for LAA in </a:t>
            </a:r>
            <a:r>
              <a:rPr lang="en-GB" i="1" dirty="0" smtClean="0"/>
              <a:t>5GHz”</a:t>
            </a:r>
          </a:p>
          <a:p>
            <a:pPr lvl="3"/>
            <a:r>
              <a:rPr lang="en-GB" i="1" dirty="0" smtClean="0"/>
              <a:t>Subsequent </a:t>
            </a:r>
            <a:r>
              <a:rPr lang="en-GB" i="1" dirty="0"/>
              <a:t>to RP-181526 (R4-1811880) there have been additional discussions in 3GPP TSG </a:t>
            </a:r>
            <a:r>
              <a:rPr lang="en-GB" i="1" dirty="0" smtClean="0"/>
              <a:t>RAN</a:t>
            </a:r>
          </a:p>
          <a:p>
            <a:pPr lvl="3"/>
            <a:r>
              <a:rPr lang="en-GB" i="1" dirty="0" smtClean="0"/>
              <a:t>Consequently</a:t>
            </a:r>
            <a:r>
              <a:rPr lang="en-GB" i="1" dirty="0"/>
              <a:t>, 3GPP TSG RAN humbly requests IEEE to await an update following TSG-RAN#82 (10-13 Dec 2018</a:t>
            </a:r>
            <a:r>
              <a:rPr lang="en-GB" i="1" dirty="0" smtClean="0"/>
              <a:t>)</a:t>
            </a:r>
            <a:endParaRPr lang="en-US" dirty="0"/>
          </a:p>
          <a:p>
            <a:pPr lvl="1"/>
            <a:endParaRPr lang="en-US"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102</a:t>
            </a:fld>
            <a:endParaRPr lang="en-US"/>
          </a:p>
        </p:txBody>
      </p:sp>
    </p:spTree>
    <p:extLst>
      <p:ext uri="{BB962C8B-B14F-4D97-AF65-F5344CB8AC3E}">
        <p14:creationId xmlns:p14="http://schemas.microsoft.com/office/powerpoint/2010/main" val="67966746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RAN4 has still not resolved the issues raised in the SC’s LS in July 2018</a:t>
            </a:r>
            <a:endParaRPr lang="en-AU" dirty="0"/>
          </a:p>
        </p:txBody>
      </p:sp>
      <p:sp>
        <p:nvSpPr>
          <p:cNvPr id="3" name="Content Placeholder 2"/>
          <p:cNvSpPr>
            <a:spLocks noGrp="1"/>
          </p:cNvSpPr>
          <p:nvPr>
            <p:ph idx="1"/>
          </p:nvPr>
        </p:nvSpPr>
        <p:spPr/>
        <p:txBody>
          <a:bodyPr/>
          <a:lstStyle/>
          <a:p>
            <a:pPr lvl="1"/>
            <a:r>
              <a:rPr lang="en-AU" dirty="0" smtClean="0"/>
              <a:t>Apparently RAN/RAN4 were unable to come to a conclusion on the issues raised in the 802.11 WG’s LS (</a:t>
            </a:r>
            <a:r>
              <a:rPr lang="en-US" dirty="0" smtClean="0">
                <a:hlinkClick r:id="rId2"/>
              </a:rPr>
              <a:t>18-11-1305r0</a:t>
            </a:r>
            <a:r>
              <a:rPr lang="en-US" dirty="0" smtClean="0"/>
              <a:t>) back in July 2018</a:t>
            </a:r>
          </a:p>
          <a:p>
            <a:pPr lvl="1"/>
            <a:r>
              <a:rPr lang="en-US" dirty="0" smtClean="0"/>
              <a:t>It is now reported that a Way Forward was agreed at the recent RAN meeting</a:t>
            </a:r>
            <a:endParaRPr lang="en-AU" dirty="0" smtClean="0"/>
          </a:p>
          <a:p>
            <a:pPr lvl="2"/>
            <a:r>
              <a:rPr lang="en-US" i="1" dirty="0" smtClean="0"/>
              <a:t>RAN provided allowance to RAN4 chair to conclude the issue by next R4 </a:t>
            </a:r>
            <a:r>
              <a:rPr lang="en-US" i="1" dirty="0" err="1" smtClean="0"/>
              <a:t>mtg</a:t>
            </a:r>
            <a:r>
              <a:rPr lang="en-US" i="1" dirty="0" smtClean="0"/>
              <a:t> (Feb/March). Allocation of TUs will be at RAN4 chair’s discretion contingent upon his understanding of convergence between the two sides.</a:t>
            </a:r>
          </a:p>
          <a:p>
            <a:pPr lvl="1"/>
            <a:r>
              <a:rPr lang="en-US" dirty="0" smtClean="0">
                <a:solidFill>
                  <a:srgbClr val="FF0000"/>
                </a:solidFill>
              </a:rPr>
              <a:t>Status?</a:t>
            </a:r>
            <a:endParaRPr lang="en-AU" dirty="0" smtClean="0">
              <a:solidFill>
                <a:srgbClr val="FF0000"/>
              </a:solidFill>
            </a:endParaRPr>
          </a:p>
          <a:p>
            <a:pPr marL="184150" lvl="2" indent="0">
              <a:buNone/>
            </a:pP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12629689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in Atlanta in May 2019</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Review of 3GPP RAN1 activities</a:t>
            </a:r>
          </a:p>
          <a:p>
            <a:pPr lvl="2"/>
            <a:r>
              <a:rPr lang="en-AU" dirty="0" smtClean="0"/>
              <a:t>Preparation for Workshop</a:t>
            </a:r>
          </a:p>
          <a:p>
            <a:pPr lvl="2"/>
            <a:r>
              <a:rPr lang="en-AU" dirty="0" smtClean="0"/>
              <a:t>… &lt;other suggestions?&gt;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246197908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Vancouver in March 2019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err="1"/>
              <a:t>Coex</a:t>
            </a:r>
            <a:r>
              <a:rPr lang="en-AU" i="1" dirty="0"/>
              <a:t>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approval of the meeting minutes from St Louis</a:t>
            </a:r>
            <a:endParaRPr lang="en-AU" dirty="0"/>
          </a:p>
        </p:txBody>
      </p:sp>
      <p:sp>
        <p:nvSpPr>
          <p:cNvPr id="3" name="Content Placeholder 2"/>
          <p:cNvSpPr>
            <a:spLocks noGrp="1"/>
          </p:cNvSpPr>
          <p:nvPr>
            <p:ph idx="1"/>
          </p:nvPr>
        </p:nvSpPr>
        <p:spPr/>
        <p:txBody>
          <a:bodyPr/>
          <a:lstStyle/>
          <a:p>
            <a:pPr lvl="1"/>
            <a:r>
              <a:rPr lang="en-AU" dirty="0" smtClean="0"/>
              <a:t>The minutes for the </a:t>
            </a:r>
            <a:r>
              <a:rPr lang="en-AU" i="1" dirty="0" err="1"/>
              <a:t>Coex</a:t>
            </a:r>
            <a:r>
              <a:rPr lang="en-AU" i="1" dirty="0"/>
              <a:t> SC </a:t>
            </a:r>
            <a:r>
              <a:rPr lang="en-AU" dirty="0" smtClean="0"/>
              <a:t>at the </a:t>
            </a:r>
            <a:r>
              <a:rPr lang="en-AU" dirty="0"/>
              <a:t>St Louis </a:t>
            </a:r>
            <a:r>
              <a:rPr lang="en-AU" dirty="0" smtClean="0"/>
              <a:t>meeting in Jan 2019 are available on Mentor:</a:t>
            </a:r>
          </a:p>
          <a:p>
            <a:pPr lvl="2"/>
            <a:r>
              <a:rPr lang="en-AU" dirty="0" smtClean="0"/>
              <a:t>See </a:t>
            </a:r>
            <a:r>
              <a:rPr lang="en-AU" dirty="0" smtClean="0">
                <a:hlinkClick r:id="rId2"/>
              </a:rPr>
              <a:t>11-19-0271-00</a:t>
            </a:r>
            <a:endParaRPr lang="en-AU" dirty="0" smtClean="0"/>
          </a:p>
          <a:p>
            <a:pPr lvl="1"/>
            <a:r>
              <a:rPr lang="en-AU" dirty="0" smtClean="0"/>
              <a:t>Motion:</a:t>
            </a:r>
          </a:p>
          <a:p>
            <a:pPr lvl="2"/>
            <a:r>
              <a:rPr lang="en-AU" i="1" dirty="0" smtClean="0"/>
              <a:t>The IEEE 802 </a:t>
            </a:r>
            <a:r>
              <a:rPr lang="en-AU" i="1" dirty="0" err="1" smtClean="0"/>
              <a:t>Coex</a:t>
            </a:r>
            <a:r>
              <a:rPr lang="en-AU" i="1" dirty="0" smtClean="0"/>
              <a:t> SC approves </a:t>
            </a:r>
            <a:r>
              <a:rPr lang="en-AU" i="1" dirty="0" smtClean="0">
                <a:hlinkClick r:id="rId2"/>
              </a:rPr>
              <a:t>11-19-0271-00</a:t>
            </a:r>
            <a:r>
              <a:rPr lang="en-AU" i="1" dirty="0" smtClean="0">
                <a:solidFill>
                  <a:srgbClr val="FF0000"/>
                </a:solidFill>
              </a:rPr>
              <a:t> </a:t>
            </a:r>
            <a:r>
              <a:rPr lang="en-AU" i="1" dirty="0" smtClean="0"/>
              <a:t>as minutes of its meeting in </a:t>
            </a:r>
            <a:r>
              <a:rPr lang="en-AU" i="1" dirty="0"/>
              <a:t>St Louis  </a:t>
            </a:r>
            <a:r>
              <a:rPr lang="en-AU" i="1" dirty="0" smtClean="0"/>
              <a:t>in Jan 2019</a:t>
            </a:r>
          </a:p>
          <a:p>
            <a:pPr lvl="2"/>
            <a:r>
              <a:rPr lang="en-AU" dirty="0" smtClean="0"/>
              <a:t>Moved: </a:t>
            </a:r>
          </a:p>
          <a:p>
            <a:pPr lvl="2"/>
            <a:r>
              <a:rPr lang="en-AU" dirty="0" smtClean="0"/>
              <a:t>Seconded:</a:t>
            </a:r>
          </a:p>
          <a:p>
            <a:pPr lvl="2"/>
            <a:r>
              <a:rPr lang="en-AU" dirty="0" smtClean="0"/>
              <a:t>Result: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The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257899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hear an update on the </a:t>
            </a:r>
            <a:r>
              <a:rPr lang="en-AU" i="1" dirty="0" err="1" smtClean="0"/>
              <a:t>Coex</a:t>
            </a:r>
            <a:r>
              <a:rPr lang="en-AU" i="1" dirty="0" smtClean="0"/>
              <a:t> Workshop </a:t>
            </a:r>
            <a:r>
              <a:rPr lang="en-AU" dirty="0" smtClean="0"/>
              <a:t>arrangements</a:t>
            </a:r>
            <a:endParaRPr lang="en-AU" dirty="0"/>
          </a:p>
        </p:txBody>
      </p:sp>
      <p:sp>
        <p:nvSpPr>
          <p:cNvPr id="3" name="Content Placeholder 2"/>
          <p:cNvSpPr>
            <a:spLocks noGrp="1"/>
          </p:cNvSpPr>
          <p:nvPr>
            <p:ph idx="1"/>
          </p:nvPr>
        </p:nvSpPr>
        <p:spPr/>
        <p:txBody>
          <a:bodyPr/>
          <a:lstStyle/>
          <a:p>
            <a:r>
              <a:rPr lang="en-AU" dirty="0" smtClean="0"/>
              <a:t>Topics</a:t>
            </a:r>
          </a:p>
          <a:p>
            <a:pPr lvl="1"/>
            <a:r>
              <a:rPr lang="en-AU" dirty="0" smtClean="0"/>
              <a:t>Invitations</a:t>
            </a:r>
          </a:p>
          <a:p>
            <a:pPr lvl="1"/>
            <a:r>
              <a:rPr lang="en-AU" dirty="0" smtClean="0"/>
              <a:t>Sponsorships</a:t>
            </a:r>
          </a:p>
          <a:p>
            <a:pPr lvl="1"/>
            <a:r>
              <a:rPr lang="en-AU" dirty="0" smtClean="0"/>
              <a:t>Call for invited papers</a:t>
            </a:r>
          </a:p>
          <a:p>
            <a:pPr lvl="1"/>
            <a:r>
              <a:rPr lang="en-AU" dirty="0" smtClean="0"/>
              <a:t>Call for other papers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1659123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Invitations for the </a:t>
            </a:r>
            <a:r>
              <a:rPr lang="en-AU" i="1" dirty="0" err="1" smtClean="0"/>
              <a:t>Coex</a:t>
            </a:r>
            <a:r>
              <a:rPr lang="en-AU" i="1" dirty="0" smtClean="0"/>
              <a:t> Workshop </a:t>
            </a:r>
            <a:r>
              <a:rPr lang="en-AU" dirty="0" smtClean="0"/>
              <a:t>were finally sent out on about 22 February 2019</a:t>
            </a:r>
            <a:endParaRPr lang="en-AU" dirty="0"/>
          </a:p>
        </p:txBody>
      </p:sp>
      <p:sp>
        <p:nvSpPr>
          <p:cNvPr id="3" name="Content Placeholder 2"/>
          <p:cNvSpPr>
            <a:spLocks noGrp="1"/>
          </p:cNvSpPr>
          <p:nvPr>
            <p:ph idx="1"/>
          </p:nvPr>
        </p:nvSpPr>
        <p:spPr/>
        <p:txBody>
          <a:bodyPr/>
          <a:lstStyle/>
          <a:p>
            <a:pPr lvl="1"/>
            <a:r>
              <a:rPr lang="en-AU" dirty="0" smtClean="0"/>
              <a:t>It was originally planned that </a:t>
            </a:r>
            <a:r>
              <a:rPr lang="en-AU" dirty="0" err="1"/>
              <a:t>Coex</a:t>
            </a:r>
            <a:r>
              <a:rPr lang="en-AU" dirty="0"/>
              <a:t> Workshop </a:t>
            </a:r>
            <a:r>
              <a:rPr lang="en-AU" dirty="0" smtClean="0"/>
              <a:t>would be sent within a few weeks of the St Louis meeting</a:t>
            </a:r>
          </a:p>
          <a:p>
            <a:pPr lvl="1"/>
            <a:r>
              <a:rPr lang="en-AU" dirty="0" smtClean="0"/>
              <a:t>Unfortunately, weather and other factors meant that the logistics of the Workshop could not be confirmed and so the invitations were held back</a:t>
            </a:r>
          </a:p>
          <a:p>
            <a:pPr lvl="1"/>
            <a:r>
              <a:rPr lang="en-AU" dirty="0" smtClean="0"/>
              <a:t>By late February we still did not have confirmation of the logistics but we had sufficient confident to send the invitations anyway (on about 22 Feb 2019)</a:t>
            </a:r>
          </a:p>
          <a:p>
            <a:pPr lvl="1"/>
            <a:r>
              <a:rPr lang="en-AU" dirty="0" smtClean="0"/>
              <a:t>The invitation was based on the material discussed during the St Louis meeting and was sent to seven organisations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41600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invitation was sent to seven organisations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0170955"/>
              </p:ext>
            </p:extLst>
          </p:nvPr>
        </p:nvGraphicFramePr>
        <p:xfrm>
          <a:off x="685800" y="1981200"/>
          <a:ext cx="7772400" cy="2926080"/>
        </p:xfrm>
        <a:graphic>
          <a:graphicData uri="http://schemas.openxmlformats.org/drawingml/2006/table">
            <a:tbl>
              <a:tblPr firstRow="1" bandRow="1">
                <a:tableStyleId>{93296810-A885-4BE3-A3E7-6D5BEEA58F35}</a:tableStyleId>
              </a:tblPr>
              <a:tblGrid>
                <a:gridCol w="1943100">
                  <a:extLst>
                    <a:ext uri="{9D8B030D-6E8A-4147-A177-3AD203B41FA5}">
                      <a16:colId xmlns:a16="http://schemas.microsoft.com/office/drawing/2014/main" val="4222180013"/>
                    </a:ext>
                  </a:extLst>
                </a:gridCol>
                <a:gridCol w="1704933">
                  <a:extLst>
                    <a:ext uri="{9D8B030D-6E8A-4147-A177-3AD203B41FA5}">
                      <a16:colId xmlns:a16="http://schemas.microsoft.com/office/drawing/2014/main" val="3644089770"/>
                    </a:ext>
                  </a:extLst>
                </a:gridCol>
                <a:gridCol w="3194626">
                  <a:extLst>
                    <a:ext uri="{9D8B030D-6E8A-4147-A177-3AD203B41FA5}">
                      <a16:colId xmlns:a16="http://schemas.microsoft.com/office/drawing/2014/main" val="1619064100"/>
                    </a:ext>
                  </a:extLst>
                </a:gridCol>
                <a:gridCol w="929741">
                  <a:extLst>
                    <a:ext uri="{9D8B030D-6E8A-4147-A177-3AD203B41FA5}">
                      <a16:colId xmlns:a16="http://schemas.microsoft.com/office/drawing/2014/main" val="363771119"/>
                    </a:ext>
                  </a:extLst>
                </a:gridCol>
              </a:tblGrid>
              <a:tr h="205154">
                <a:tc>
                  <a:txBody>
                    <a:bodyPr/>
                    <a:lstStyle/>
                    <a:p>
                      <a:r>
                        <a:rPr lang="en-AU" sz="1600" dirty="0" smtClean="0"/>
                        <a:t>Organisation</a:t>
                      </a:r>
                      <a:endParaRPr lang="en-AU" sz="1600" dirty="0"/>
                    </a:p>
                  </a:txBody>
                  <a:tcPr/>
                </a:tc>
                <a:tc>
                  <a:txBody>
                    <a:bodyPr/>
                    <a:lstStyle/>
                    <a:p>
                      <a:r>
                        <a:rPr lang="en-AU" sz="1600" dirty="0" smtClean="0"/>
                        <a:t>Name</a:t>
                      </a:r>
                      <a:endParaRPr lang="en-AU" sz="1600" dirty="0"/>
                    </a:p>
                  </a:txBody>
                  <a:tcPr/>
                </a:tc>
                <a:tc>
                  <a:txBody>
                    <a:bodyPr/>
                    <a:lstStyle/>
                    <a:p>
                      <a:r>
                        <a:rPr lang="en-AU" sz="1600" dirty="0" smtClean="0"/>
                        <a:t>Position</a:t>
                      </a:r>
                      <a:endParaRPr lang="en-AU" sz="1600" dirty="0"/>
                    </a:p>
                  </a:txBody>
                  <a:tcPr/>
                </a:tc>
                <a:tc>
                  <a:txBody>
                    <a:bodyPr/>
                    <a:lstStyle/>
                    <a:p>
                      <a:r>
                        <a:rPr lang="en-AU" sz="1600" dirty="0" err="1" smtClean="0"/>
                        <a:t>Acked</a:t>
                      </a:r>
                      <a:endParaRPr lang="en-AU" sz="1600" dirty="0"/>
                    </a:p>
                  </a:txBody>
                  <a:tcPr/>
                </a:tc>
                <a:extLst>
                  <a:ext uri="{0D108BD9-81ED-4DB2-BD59-A6C34878D82A}">
                    <a16:rowId xmlns:a16="http://schemas.microsoft.com/office/drawing/2014/main" val="303416211"/>
                  </a:ext>
                </a:extLst>
              </a:tr>
              <a:tr h="205154">
                <a:tc>
                  <a:txBody>
                    <a:bodyPr/>
                    <a:lstStyle/>
                    <a:p>
                      <a:r>
                        <a:rPr lang="en-AU" sz="1600" kern="1200" dirty="0" smtClean="0">
                          <a:solidFill>
                            <a:schemeClr val="dk1"/>
                          </a:solidFill>
                          <a:effectLst/>
                          <a:latin typeface="+mn-lt"/>
                          <a:ea typeface="+mn-ea"/>
                          <a:cs typeface="+mn-cs"/>
                        </a:rPr>
                        <a:t>3GPP RAN </a:t>
                      </a:r>
                      <a:endParaRPr lang="en-AU"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kern="1200" dirty="0" err="1" smtClean="0">
                          <a:solidFill>
                            <a:schemeClr val="dk1"/>
                          </a:solidFill>
                          <a:effectLst/>
                          <a:latin typeface="+mn-lt"/>
                          <a:ea typeface="+mn-ea"/>
                          <a:cs typeface="+mn-cs"/>
                        </a:rPr>
                        <a:t>Balázs</a:t>
                      </a:r>
                      <a:r>
                        <a:rPr lang="en-AU" sz="1600" kern="1200" dirty="0" smtClean="0">
                          <a:solidFill>
                            <a:schemeClr val="dk1"/>
                          </a:solidFill>
                          <a:effectLst/>
                          <a:latin typeface="+mn-lt"/>
                          <a:ea typeface="+mn-ea"/>
                          <a:cs typeface="+mn-cs"/>
                        </a:rPr>
                        <a:t> </a:t>
                      </a:r>
                      <a:r>
                        <a:rPr lang="en-AU" sz="1600" kern="1200" dirty="0" err="1" smtClean="0">
                          <a:solidFill>
                            <a:schemeClr val="dk1"/>
                          </a:solidFill>
                          <a:effectLst/>
                          <a:latin typeface="+mn-lt"/>
                          <a:ea typeface="+mn-ea"/>
                          <a:cs typeface="+mn-cs"/>
                        </a:rPr>
                        <a:t>Bertényi</a:t>
                      </a:r>
                      <a:r>
                        <a:rPr lang="en-AU" sz="1600" kern="1200" dirty="0" smtClean="0">
                          <a:solidFill>
                            <a:schemeClr val="dk1"/>
                          </a:solidFill>
                          <a:effectLst/>
                          <a:latin typeface="+mn-lt"/>
                          <a:ea typeface="+mn-ea"/>
                          <a:cs typeface="+mn-cs"/>
                        </a:rPr>
                        <a:t> </a:t>
                      </a:r>
                      <a:endParaRPr lang="en-AU" sz="1600" dirty="0" smtClean="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No</a:t>
                      </a:r>
                      <a:endParaRPr lang="en-AU" sz="1600" dirty="0"/>
                    </a:p>
                  </a:txBody>
                  <a:tcPr/>
                </a:tc>
                <a:extLst>
                  <a:ext uri="{0D108BD9-81ED-4DB2-BD59-A6C34878D82A}">
                    <a16:rowId xmlns:a16="http://schemas.microsoft.com/office/drawing/2014/main" val="3605439866"/>
                  </a:ext>
                </a:extLst>
              </a:tr>
              <a:tr h="205154">
                <a:tc>
                  <a:txBody>
                    <a:bodyPr/>
                    <a:lstStyle/>
                    <a:p>
                      <a:r>
                        <a:rPr lang="en-AU" sz="1600" kern="1200" dirty="0" smtClean="0">
                          <a:solidFill>
                            <a:schemeClr val="dk1"/>
                          </a:solidFill>
                          <a:effectLst/>
                          <a:latin typeface="+mn-lt"/>
                          <a:ea typeface="+mn-ea"/>
                          <a:cs typeface="+mn-cs"/>
                        </a:rPr>
                        <a:t>3GPP RAN1 </a:t>
                      </a:r>
                      <a:endParaRPr lang="en-AU" sz="1600" dirty="0"/>
                    </a:p>
                  </a:txBody>
                  <a:tcPr/>
                </a:tc>
                <a:tc>
                  <a:txBody>
                    <a:bodyPr/>
                    <a:lstStyle/>
                    <a:p>
                      <a:r>
                        <a:rPr lang="en-AU" sz="1600" kern="1200" dirty="0" smtClean="0">
                          <a:solidFill>
                            <a:schemeClr val="dk1"/>
                          </a:solidFill>
                          <a:effectLst/>
                          <a:latin typeface="+mn-lt"/>
                          <a:ea typeface="+mn-ea"/>
                          <a:cs typeface="+mn-cs"/>
                        </a:rPr>
                        <a:t>Wanshi Chen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684624685"/>
                  </a:ext>
                </a:extLst>
              </a:tr>
              <a:tr h="205154">
                <a:tc>
                  <a:txBody>
                    <a:bodyPr/>
                    <a:lstStyle/>
                    <a:p>
                      <a:r>
                        <a:rPr lang="en-AU" sz="1600" kern="1200" dirty="0" smtClean="0">
                          <a:solidFill>
                            <a:schemeClr val="dk1"/>
                          </a:solidFill>
                          <a:effectLst/>
                          <a:latin typeface="+mn-lt"/>
                          <a:ea typeface="+mn-ea"/>
                          <a:cs typeface="+mn-cs"/>
                        </a:rPr>
                        <a:t>WFA</a:t>
                      </a:r>
                      <a:endParaRPr lang="en-AU" sz="1600" dirty="0"/>
                    </a:p>
                  </a:txBody>
                  <a:tcPr/>
                </a:tc>
                <a:tc>
                  <a:txBody>
                    <a:bodyPr/>
                    <a:lstStyle/>
                    <a:p>
                      <a:r>
                        <a:rPr lang="en-AU" sz="1600" kern="1200" dirty="0" smtClean="0">
                          <a:solidFill>
                            <a:schemeClr val="dk1"/>
                          </a:solidFill>
                          <a:effectLst/>
                          <a:latin typeface="+mn-lt"/>
                          <a:ea typeface="+mn-ea"/>
                          <a:cs typeface="+mn-cs"/>
                        </a:rPr>
                        <a:t>Edgar Figueroa </a:t>
                      </a:r>
                      <a:endParaRPr lang="en-AU" sz="1600" dirty="0"/>
                    </a:p>
                  </a:txBody>
                  <a:tcPr/>
                </a:tc>
                <a:tc>
                  <a:txBody>
                    <a:bodyPr/>
                    <a:lstStyle/>
                    <a:p>
                      <a:r>
                        <a:rPr lang="en-AU" sz="1600" kern="1200" dirty="0" smtClean="0">
                          <a:solidFill>
                            <a:schemeClr val="dk1"/>
                          </a:solidFill>
                          <a:effectLst/>
                          <a:latin typeface="+mn-lt"/>
                          <a:ea typeface="+mn-ea"/>
                          <a:cs typeface="+mn-cs"/>
                        </a:rPr>
                        <a:t>CEO</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900659785"/>
                  </a:ext>
                </a:extLst>
              </a:tr>
              <a:tr h="316523">
                <a:tc>
                  <a:txBody>
                    <a:bodyPr/>
                    <a:lstStyle/>
                    <a:p>
                      <a:r>
                        <a:rPr lang="en-AU" sz="1600" kern="1200" dirty="0" smtClean="0">
                          <a:solidFill>
                            <a:schemeClr val="dk1"/>
                          </a:solidFill>
                          <a:effectLst/>
                          <a:latin typeface="+mn-lt"/>
                          <a:ea typeface="+mn-ea"/>
                          <a:cs typeface="+mn-cs"/>
                        </a:rPr>
                        <a:t>WBA</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Bruno Tomas</a:t>
                      </a:r>
                    </a:p>
                    <a:p>
                      <a:r>
                        <a:rPr lang="pt-BR" sz="1600" b="0" i="0" u="none" strike="noStrike" kern="1200" baseline="0" dirty="0" smtClean="0">
                          <a:solidFill>
                            <a:schemeClr val="dk1"/>
                          </a:solidFill>
                          <a:latin typeface="+mn-lt"/>
                          <a:ea typeface="+mn-ea"/>
                          <a:cs typeface="+mn-cs"/>
                        </a:rPr>
                        <a:t>Tiago Rodrigues</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Programs/PMO</a:t>
                      </a:r>
                    </a:p>
                    <a:p>
                      <a:r>
                        <a:rPr lang="pt-BR" sz="1600" b="0" i="0" u="none" strike="noStrike" kern="1200" baseline="0" dirty="0" smtClean="0">
                          <a:solidFill>
                            <a:schemeClr val="dk1"/>
                          </a:solidFill>
                          <a:latin typeface="+mn-lt"/>
                          <a:ea typeface="+mn-ea"/>
                          <a:cs typeface="+mn-cs"/>
                        </a:rPr>
                        <a:t>Senior Director Programs/PMO</a:t>
                      </a:r>
                      <a:endParaRPr lang="en-AU" sz="1600" dirty="0"/>
                    </a:p>
                  </a:txBody>
                  <a:tcPr/>
                </a:tc>
                <a:tc>
                  <a:txBody>
                    <a:bodyPr/>
                    <a:lstStyle/>
                    <a:p>
                      <a:r>
                        <a:rPr lang="en-AU" sz="1600" dirty="0" smtClean="0"/>
                        <a:t>No</a:t>
                      </a:r>
                      <a:endParaRPr lang="en-AU" sz="1600" dirty="0"/>
                    </a:p>
                  </a:txBody>
                  <a:tcPr/>
                </a:tc>
                <a:extLst>
                  <a:ext uri="{0D108BD9-81ED-4DB2-BD59-A6C34878D82A}">
                    <a16:rowId xmlns:a16="http://schemas.microsoft.com/office/drawing/2014/main" val="34968246"/>
                  </a:ext>
                </a:extLst>
              </a:tr>
              <a:tr h="205154">
                <a:tc>
                  <a:txBody>
                    <a:bodyPr/>
                    <a:lstStyle/>
                    <a:p>
                      <a:r>
                        <a:rPr lang="en-AU" sz="1600" kern="1200" dirty="0" smtClean="0">
                          <a:solidFill>
                            <a:schemeClr val="dk1"/>
                          </a:solidFill>
                          <a:effectLst/>
                          <a:latin typeface="+mn-lt"/>
                          <a:ea typeface="+mn-ea"/>
                          <a:cs typeface="+mn-cs"/>
                        </a:rPr>
                        <a:t>ETSI BRAN </a:t>
                      </a:r>
                      <a:endParaRPr lang="en-AU" sz="1600" dirty="0"/>
                    </a:p>
                  </a:txBody>
                  <a:tcPr/>
                </a:tc>
                <a:tc>
                  <a:txBody>
                    <a:bodyPr/>
                    <a:lstStyle/>
                    <a:p>
                      <a:r>
                        <a:rPr lang="en-AU" sz="1600" kern="1200" dirty="0" smtClean="0">
                          <a:solidFill>
                            <a:schemeClr val="dk1"/>
                          </a:solidFill>
                          <a:effectLst/>
                          <a:latin typeface="+mn-lt"/>
                          <a:ea typeface="+mn-ea"/>
                          <a:cs typeface="+mn-cs"/>
                        </a:rPr>
                        <a:t>Edgard Vangeel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Yes</a:t>
                      </a:r>
                      <a:endParaRPr lang="en-AU" sz="1600" dirty="0"/>
                    </a:p>
                  </a:txBody>
                  <a:tcPr/>
                </a:tc>
                <a:extLst>
                  <a:ext uri="{0D108BD9-81ED-4DB2-BD59-A6C34878D82A}">
                    <a16:rowId xmlns:a16="http://schemas.microsoft.com/office/drawing/2014/main" val="2496364833"/>
                  </a:ext>
                </a:extLst>
              </a:tr>
              <a:tr h="205154">
                <a:tc>
                  <a:txBody>
                    <a:bodyPr/>
                    <a:lstStyle/>
                    <a:p>
                      <a:r>
                        <a:rPr lang="en-AU" sz="1600" kern="1200" dirty="0" smtClean="0">
                          <a:solidFill>
                            <a:schemeClr val="dk1"/>
                          </a:solidFill>
                          <a:effectLst/>
                          <a:latin typeface="+mn-lt"/>
                          <a:ea typeface="+mn-ea"/>
                          <a:cs typeface="+mn-cs"/>
                        </a:rPr>
                        <a:t>GSMA</a:t>
                      </a:r>
                      <a:endParaRPr lang="en-AU" sz="1600" dirty="0"/>
                    </a:p>
                  </a:txBody>
                  <a:tcPr/>
                </a:tc>
                <a:tc>
                  <a:txBody>
                    <a:bodyPr/>
                    <a:lstStyle/>
                    <a:p>
                      <a:r>
                        <a:rPr lang="en-AU" sz="1600" kern="1200" dirty="0" smtClean="0">
                          <a:solidFill>
                            <a:schemeClr val="dk1"/>
                          </a:solidFill>
                          <a:effectLst/>
                          <a:latin typeface="+mn-lt"/>
                          <a:ea typeface="+mn-ea"/>
                          <a:cs typeface="+mn-cs"/>
                        </a:rPr>
                        <a:t>David Hutton </a:t>
                      </a:r>
                      <a:endParaRPr lang="en-AU" sz="1600" dirty="0"/>
                    </a:p>
                  </a:txBody>
                  <a:tcPr/>
                </a:tc>
                <a:tc>
                  <a:txBody>
                    <a:bodyPr/>
                    <a:lstStyle/>
                    <a:p>
                      <a:r>
                        <a:rPr lang="en-AU" sz="1600" b="0" i="0" u="none" strike="noStrike" kern="1200" baseline="0" dirty="0" smtClean="0">
                          <a:solidFill>
                            <a:schemeClr val="dk1"/>
                          </a:solidFill>
                          <a:latin typeface="+mn-lt"/>
                          <a:ea typeface="+mn-ea"/>
                          <a:cs typeface="+mn-cs"/>
                        </a:rPr>
                        <a:t>Director of Technology </a:t>
                      </a:r>
                    </a:p>
                  </a:txBody>
                  <a:tcPr/>
                </a:tc>
                <a:tc>
                  <a:txBody>
                    <a:bodyPr/>
                    <a:lstStyle/>
                    <a:p>
                      <a:r>
                        <a:rPr lang="en-AU" sz="1600" dirty="0" smtClean="0"/>
                        <a:t>No</a:t>
                      </a:r>
                      <a:endParaRPr lang="en-AU" sz="1600" dirty="0"/>
                    </a:p>
                  </a:txBody>
                  <a:tcPr/>
                </a:tc>
                <a:extLst>
                  <a:ext uri="{0D108BD9-81ED-4DB2-BD59-A6C34878D82A}">
                    <a16:rowId xmlns:a16="http://schemas.microsoft.com/office/drawing/2014/main" val="1431915494"/>
                  </a:ext>
                </a:extLst>
              </a:tr>
              <a:tr h="205154">
                <a:tc>
                  <a:txBody>
                    <a:bodyPr/>
                    <a:lstStyle/>
                    <a:p>
                      <a:pPr lvl="0"/>
                      <a:r>
                        <a:rPr lang="en-AU" sz="1600" kern="1200" dirty="0" smtClean="0">
                          <a:solidFill>
                            <a:schemeClr val="dk1"/>
                          </a:solidFill>
                          <a:effectLst/>
                          <a:latin typeface="+mn-lt"/>
                          <a:ea typeface="+mn-ea"/>
                          <a:cs typeface="+mn-cs"/>
                        </a:rPr>
                        <a:t>5G ACIA</a:t>
                      </a:r>
                      <a:endParaRPr lang="en-AU" sz="1600" dirty="0"/>
                    </a:p>
                  </a:txBody>
                  <a:tcPr/>
                </a:tc>
                <a:tc>
                  <a:txBody>
                    <a:bodyPr/>
                    <a:lstStyle/>
                    <a:p>
                      <a:r>
                        <a:rPr lang="en-AU" sz="1600" kern="1200" dirty="0" smtClean="0">
                          <a:solidFill>
                            <a:schemeClr val="dk1"/>
                          </a:solidFill>
                          <a:effectLst/>
                          <a:latin typeface="+mn-lt"/>
                          <a:ea typeface="+mn-ea"/>
                          <a:cs typeface="+mn-cs"/>
                        </a:rPr>
                        <a:t>Andreas Mueller </a:t>
                      </a:r>
                      <a:endParaRPr lang="en-AU" sz="1600" dirty="0"/>
                    </a:p>
                  </a:txBody>
                  <a:tcPr/>
                </a:tc>
                <a:tc>
                  <a:txBody>
                    <a:bodyPr/>
                    <a:lstStyle/>
                    <a:p>
                      <a:r>
                        <a:rPr lang="en-AU" sz="1600" kern="1200" dirty="0" smtClean="0">
                          <a:solidFill>
                            <a:schemeClr val="dk1"/>
                          </a:solidFill>
                          <a:effectLst/>
                          <a:latin typeface="+mn-lt"/>
                          <a:ea typeface="+mn-ea"/>
                          <a:cs typeface="+mn-cs"/>
                        </a:rPr>
                        <a:t>Chair</a:t>
                      </a:r>
                      <a:endParaRPr lang="en-AU" sz="1600" dirty="0"/>
                    </a:p>
                  </a:txBody>
                  <a:tcPr/>
                </a:tc>
                <a:tc>
                  <a:txBody>
                    <a:bodyPr/>
                    <a:lstStyle/>
                    <a:p>
                      <a:r>
                        <a:rPr lang="en-AU" sz="1600" dirty="0" smtClean="0"/>
                        <a:t>No</a:t>
                      </a:r>
                      <a:endParaRPr lang="en-AU" sz="1600" dirty="0"/>
                    </a:p>
                  </a:txBody>
                  <a:tcPr/>
                </a:tc>
                <a:extLst>
                  <a:ext uri="{0D108BD9-81ED-4DB2-BD59-A6C34878D82A}">
                    <a16:rowId xmlns:a16="http://schemas.microsoft.com/office/drawing/2014/main" val="4276578481"/>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
        <p:nvSpPr>
          <p:cNvPr id="7" name="Rectangle 6"/>
          <p:cNvSpPr/>
          <p:nvPr/>
        </p:nvSpPr>
        <p:spPr bwMode="auto">
          <a:xfrm>
            <a:off x="685800" y="5181600"/>
            <a:ext cx="77724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1450" marR="0" indent="-171450" algn="l" defTabSz="914400" rtl="0" eaLnBrk="0" fontAlgn="base" latinLnBrk="0" hangingPunct="0">
              <a:lnSpc>
                <a:spcPct val="100000"/>
              </a:lnSpc>
              <a:spcBef>
                <a:spcPts val="800"/>
              </a:spcBef>
              <a:spcAft>
                <a:spcPct val="0"/>
              </a:spcAft>
              <a:buClrTx/>
              <a:buSzTx/>
              <a:buFont typeface="Arial" panose="020B0604020202020204" pitchFamily="34" charset="0"/>
              <a:buChar char="•"/>
              <a:tabLst/>
            </a:pPr>
            <a:r>
              <a:rPr kumimoji="0" lang="en-AU" sz="1600" b="0" i="0" u="none" strike="noStrike" cap="none" normalizeH="0" baseline="0" dirty="0" smtClean="0">
                <a:ln>
                  <a:noFill/>
                </a:ln>
                <a:solidFill>
                  <a:schemeClr val="tx1"/>
                </a:solidFill>
                <a:effectLst/>
                <a:latin typeface="+mj-lt"/>
              </a:rPr>
              <a:t>Does anyone have suggestions</a:t>
            </a:r>
            <a:r>
              <a:rPr kumimoji="0" lang="en-AU" sz="1600" b="0" i="0" u="none" strike="noStrike" cap="none" normalizeH="0" dirty="0" smtClean="0">
                <a:ln>
                  <a:noFill/>
                </a:ln>
                <a:solidFill>
                  <a:schemeClr val="tx1"/>
                </a:solidFill>
                <a:effectLst/>
                <a:latin typeface="+mj-lt"/>
              </a:rPr>
              <a:t> for invitations to additional organisations?</a:t>
            </a:r>
          </a:p>
          <a:p>
            <a:pPr marL="355600" lvl="1" indent="-174625" eaLnBrk="0" hangingPunct="0">
              <a:spcBef>
                <a:spcPts val="800"/>
              </a:spcBef>
              <a:buFont typeface="Arial" panose="020B0604020202020204" pitchFamily="34" charset="0"/>
              <a:buChar char="-"/>
            </a:pPr>
            <a:r>
              <a:rPr lang="en-AU" sz="1600" dirty="0" smtClean="0">
                <a:latin typeface="+mj-lt"/>
              </a:rPr>
              <a:t>Recall that we decided to not send explicit invitations to regulators, although they are welcome to attend given it is an open workshop</a:t>
            </a:r>
            <a:endParaRPr kumimoji="0" lang="en-AU" sz="1600" b="0" i="0" u="none" strike="noStrike" cap="none" normalizeH="0" dirty="0" smtClean="0">
              <a:ln>
                <a:noFill/>
              </a:ln>
              <a:solidFill>
                <a:schemeClr val="tx1"/>
              </a:solidFill>
              <a:effectLst/>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575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invitation was based on the material discussed by the </a:t>
            </a:r>
            <a:r>
              <a:rPr lang="en-AU" i="1" dirty="0" err="1"/>
              <a:t>Coex</a:t>
            </a:r>
            <a:r>
              <a:rPr lang="en-AU" i="1" dirty="0"/>
              <a:t> SC </a:t>
            </a:r>
            <a:r>
              <a:rPr lang="en-AU" dirty="0" smtClean="0"/>
              <a:t>in St Louis</a:t>
            </a:r>
            <a:endParaRPr lang="en-AU" dirty="0"/>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7" name="Rectangle 6"/>
          <p:cNvSpPr/>
          <p:nvPr/>
        </p:nvSpPr>
        <p:spPr bwMode="auto">
          <a:xfrm>
            <a:off x="533400" y="30480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Lots of CC’s</a:t>
            </a:r>
          </a:p>
        </p:txBody>
      </p:sp>
      <p:sp>
        <p:nvSpPr>
          <p:cNvPr id="8" name="Rectangle 7"/>
          <p:cNvSpPr/>
          <p:nvPr/>
        </p:nvSpPr>
        <p:spPr bwMode="auto">
          <a:xfrm>
            <a:off x="533400" y="22860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Invitee</a:t>
            </a:r>
          </a:p>
        </p:txBody>
      </p:sp>
      <p:sp>
        <p:nvSpPr>
          <p:cNvPr id="9" name="Rectangle 8"/>
          <p:cNvSpPr/>
          <p:nvPr/>
        </p:nvSpPr>
        <p:spPr bwMode="auto">
          <a:xfrm>
            <a:off x="533400" y="41148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i="0" u="none" strike="noStrike" cap="none" normalizeH="0" baseline="0" dirty="0" smtClean="0">
                <a:ln>
                  <a:noFill/>
                </a:ln>
                <a:solidFill>
                  <a:srgbClr val="FF0000"/>
                </a:solidFill>
                <a:effectLst/>
                <a:latin typeface="+mj-lt"/>
              </a:rPr>
              <a:t>Invitation</a:t>
            </a:r>
            <a:r>
              <a:rPr kumimoji="0" lang="en-AU" sz="1600" i="0" u="none" strike="noStrike" cap="none" normalizeH="0" dirty="0" smtClean="0">
                <a:ln>
                  <a:noFill/>
                </a:ln>
                <a:solidFill>
                  <a:srgbClr val="FF0000"/>
                </a:solidFill>
                <a:effectLst/>
                <a:latin typeface="+mj-lt"/>
              </a:rPr>
              <a:t> + when/where</a:t>
            </a:r>
            <a:endParaRPr kumimoji="0" lang="en-AU" sz="1600" i="0" u="none" strike="noStrike" cap="none" normalizeH="0" baseline="0" dirty="0" smtClean="0">
              <a:ln>
                <a:noFill/>
              </a:ln>
              <a:solidFill>
                <a:srgbClr val="FF0000"/>
              </a:solidFill>
              <a:effectLst/>
              <a:latin typeface="+mj-lt"/>
            </a:endParaRPr>
          </a:p>
        </p:txBody>
      </p:sp>
      <p:sp>
        <p:nvSpPr>
          <p:cNvPr id="10" name="Rectangle 9"/>
          <p:cNvSpPr/>
          <p:nvPr/>
        </p:nvSpPr>
        <p:spPr bwMode="auto">
          <a:xfrm>
            <a:off x="533400" y="44958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dirty="0" err="1" smtClean="0">
                <a:solidFill>
                  <a:srgbClr val="FF0000"/>
                </a:solidFill>
                <a:latin typeface="+mj-lt"/>
              </a:rPr>
              <a:t>Coex</a:t>
            </a:r>
            <a:r>
              <a:rPr lang="en-AU" sz="1600" dirty="0" smtClean="0">
                <a:solidFill>
                  <a:srgbClr val="FF0000"/>
                </a:solidFill>
                <a:latin typeface="+mj-lt"/>
              </a:rPr>
              <a:t> workshop g</a:t>
            </a:r>
            <a:r>
              <a:rPr kumimoji="0" lang="en-AU" sz="1600" i="0" u="none" strike="noStrike" cap="none" normalizeH="0" baseline="0" dirty="0" smtClean="0">
                <a:ln>
                  <a:noFill/>
                </a:ln>
                <a:solidFill>
                  <a:srgbClr val="FF0000"/>
                </a:solidFill>
                <a:effectLst/>
                <a:latin typeface="+mj-lt"/>
              </a:rPr>
              <a:t>oals</a:t>
            </a:r>
          </a:p>
        </p:txBody>
      </p:sp>
      <p:sp>
        <p:nvSpPr>
          <p:cNvPr id="11" name="Rectangle 10"/>
          <p:cNvSpPr/>
          <p:nvPr/>
        </p:nvSpPr>
        <p:spPr bwMode="auto">
          <a:xfrm>
            <a:off x="533400" y="4952999"/>
            <a:ext cx="2514600" cy="6096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dirty="0" smtClean="0">
                <a:solidFill>
                  <a:srgbClr val="FF0000"/>
                </a:solidFill>
                <a:latin typeface="+mj-lt"/>
              </a:rPr>
              <a:t>Call for papers with deadline of 12 May 2019</a:t>
            </a:r>
            <a:endParaRPr kumimoji="0" lang="en-AU" sz="1600" i="0" u="none" strike="noStrike" cap="none" normalizeH="0" baseline="0" dirty="0" smtClean="0">
              <a:ln>
                <a:noFill/>
              </a:ln>
              <a:solidFill>
                <a:srgbClr val="FF0000"/>
              </a:solidFill>
              <a:effectLst/>
              <a:latin typeface="+mj-lt"/>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983219789"/>
              </p:ext>
            </p:extLst>
          </p:nvPr>
        </p:nvGraphicFramePr>
        <p:xfrm>
          <a:off x="3352800" y="1808933"/>
          <a:ext cx="3276600" cy="4636802"/>
        </p:xfrm>
        <a:graphic>
          <a:graphicData uri="http://schemas.openxmlformats.org/presentationml/2006/ole">
            <mc:AlternateContent xmlns:mc="http://schemas.openxmlformats.org/markup-compatibility/2006">
              <mc:Choice xmlns:v="urn:schemas-microsoft-com:vml" Requires="v">
                <p:oleObj spid="_x0000_s32792" name="Acrobat Document" r:id="rId3" imgW="3777942" imgH="5346481" progId="AcroExch.Document.DC">
                  <p:embed/>
                </p:oleObj>
              </mc:Choice>
              <mc:Fallback>
                <p:oleObj name="Acrobat Document" r:id="rId3" imgW="3777942" imgH="5346481" progId="AcroExch.Document.DC">
                  <p:embed/>
                  <p:pic>
                    <p:nvPicPr>
                      <p:cNvPr id="0" name=""/>
                      <p:cNvPicPr/>
                      <p:nvPr/>
                    </p:nvPicPr>
                    <p:blipFill>
                      <a:blip r:embed="rId4"/>
                      <a:stretch>
                        <a:fillRect/>
                      </a:stretch>
                    </p:blipFill>
                    <p:spPr>
                      <a:xfrm>
                        <a:off x="3352800" y="1808933"/>
                        <a:ext cx="3276600" cy="4636802"/>
                      </a:xfrm>
                      <a:prstGeom prst="rect">
                        <a:avLst/>
                      </a:prstGeom>
                      <a:ln>
                        <a:solidFill>
                          <a:schemeClr val="tx1"/>
                        </a:solidFill>
                      </a:ln>
                    </p:spPr>
                  </p:pic>
                </p:oleObj>
              </mc:Fallback>
            </mc:AlternateContent>
          </a:graphicData>
        </a:graphic>
      </p:graphicFrame>
      <p:sp>
        <p:nvSpPr>
          <p:cNvPr id="13" name="Rectangle 12"/>
          <p:cNvSpPr/>
          <p:nvPr/>
        </p:nvSpPr>
        <p:spPr bwMode="auto">
          <a:xfrm>
            <a:off x="533400" y="56388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algn="r"/>
            <a:r>
              <a:rPr lang="en-AU" sz="1600" dirty="0" smtClean="0">
                <a:solidFill>
                  <a:srgbClr val="FF0000"/>
                </a:solidFill>
                <a:latin typeface="+mj-lt"/>
              </a:rPr>
              <a:t>Logistics with </a:t>
            </a:r>
            <a:r>
              <a:rPr lang="en-AU" sz="1600" dirty="0" smtClean="0">
                <a:solidFill>
                  <a:srgbClr val="FF0000"/>
                </a:solidFill>
                <a:latin typeface="+mj-lt"/>
                <a:hlinkClick r:id="rId5"/>
              </a:rPr>
              <a:t>link</a:t>
            </a:r>
            <a:endParaRPr kumimoji="0" lang="en-AU" sz="1600" i="0" u="none" strike="noStrike" cap="none" normalizeH="0" baseline="0" dirty="0" smtClean="0">
              <a:ln>
                <a:noFill/>
              </a:ln>
              <a:solidFill>
                <a:srgbClr val="FF0000"/>
              </a:solidFill>
              <a:effectLst/>
              <a:latin typeface="+mj-lt"/>
            </a:endParaRPr>
          </a:p>
        </p:txBody>
      </p:sp>
      <p:cxnSp>
        <p:nvCxnSpPr>
          <p:cNvPr id="15" name="Straight Arrow Connector 14"/>
          <p:cNvCxnSpPr>
            <a:stCxn id="8" idx="3"/>
          </p:cNvCxnSpPr>
          <p:nvPr/>
        </p:nvCxnSpPr>
        <p:spPr bwMode="auto">
          <a:xfrm>
            <a:off x="3048000" y="2438400"/>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8" name="Straight Arrow Connector 17"/>
          <p:cNvCxnSpPr>
            <a:stCxn id="7" idx="3"/>
          </p:cNvCxnSpPr>
          <p:nvPr/>
        </p:nvCxnSpPr>
        <p:spPr bwMode="auto">
          <a:xfrm>
            <a:off x="3048000" y="3200400"/>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21" name="Straight Arrow Connector 20"/>
          <p:cNvCxnSpPr>
            <a:stCxn id="9" idx="3"/>
          </p:cNvCxnSpPr>
          <p:nvPr/>
        </p:nvCxnSpPr>
        <p:spPr bwMode="auto">
          <a:xfrm>
            <a:off x="3048000" y="4267200"/>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24" name="Straight Arrow Connector 23"/>
          <p:cNvCxnSpPr>
            <a:stCxn id="10" idx="3"/>
          </p:cNvCxnSpPr>
          <p:nvPr/>
        </p:nvCxnSpPr>
        <p:spPr bwMode="auto">
          <a:xfrm flipV="1">
            <a:off x="3048000" y="4648199"/>
            <a:ext cx="304800" cy="1"/>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27" name="Straight Arrow Connector 26"/>
          <p:cNvCxnSpPr>
            <a:stCxn id="11" idx="3"/>
          </p:cNvCxnSpPr>
          <p:nvPr/>
        </p:nvCxnSpPr>
        <p:spPr bwMode="auto">
          <a:xfrm>
            <a:off x="3048000" y="5257800"/>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33" name="Straight Arrow Connector 32"/>
          <p:cNvCxnSpPr>
            <a:stCxn id="13" idx="3"/>
          </p:cNvCxnSpPr>
          <p:nvPr/>
        </p:nvCxnSpPr>
        <p:spPr bwMode="auto">
          <a:xfrm>
            <a:off x="3048000" y="5791200"/>
            <a:ext cx="304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36" name="Rectangle 35"/>
          <p:cNvSpPr/>
          <p:nvPr/>
        </p:nvSpPr>
        <p:spPr bwMode="auto">
          <a:xfrm>
            <a:off x="7063339" y="5631581"/>
            <a:ext cx="1828800" cy="6096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lang="en-AU" sz="1600" dirty="0" smtClean="0">
                <a:solidFill>
                  <a:srgbClr val="FF0000"/>
                </a:solidFill>
                <a:latin typeface="+mj-lt"/>
              </a:rPr>
              <a:t>Next  page: invitation to IEEE 802 plenary</a:t>
            </a:r>
            <a:endParaRPr kumimoji="0" lang="en-AU" sz="1600" i="0" u="none" strike="noStrike" cap="none" normalizeH="0" baseline="0" dirty="0" smtClean="0">
              <a:ln>
                <a:noFill/>
              </a:ln>
              <a:solidFill>
                <a:srgbClr val="FF0000"/>
              </a:solidFill>
              <a:effectLst/>
              <a:latin typeface="+mj-lt"/>
            </a:endParaRPr>
          </a:p>
        </p:txBody>
      </p:sp>
      <p:sp>
        <p:nvSpPr>
          <p:cNvPr id="37" name="Rectangle 36"/>
          <p:cNvSpPr/>
          <p:nvPr/>
        </p:nvSpPr>
        <p:spPr bwMode="auto">
          <a:xfrm>
            <a:off x="533400" y="1828800"/>
            <a:ext cx="25146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FF0000"/>
                </a:solidFill>
                <a:effectLst/>
                <a:latin typeface="+mj-lt"/>
              </a:rPr>
              <a:t>3GPP RAN invitation</a:t>
            </a:r>
          </a:p>
        </p:txBody>
      </p:sp>
    </p:spTree>
    <p:extLst>
      <p:ext uri="{BB962C8B-B14F-4D97-AF65-F5344CB8AC3E}">
        <p14:creationId xmlns:p14="http://schemas.microsoft.com/office/powerpoint/2010/main" val="5722796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invitation sent to the various organisations links to a web page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pic>
        <p:nvPicPr>
          <p:cNvPr id="6" name="Picture 5"/>
          <p:cNvPicPr>
            <a:picLocks noChangeAspect="1"/>
          </p:cNvPicPr>
          <p:nvPr/>
        </p:nvPicPr>
        <p:blipFill rotWithShape="1">
          <a:blip r:embed="rId2"/>
          <a:srcRect b="5882"/>
          <a:stretch/>
        </p:blipFill>
        <p:spPr>
          <a:xfrm>
            <a:off x="685800" y="2285999"/>
            <a:ext cx="7772400" cy="4114801"/>
          </a:xfrm>
          <a:prstGeom prst="rect">
            <a:avLst/>
          </a:prstGeom>
        </p:spPr>
      </p:pic>
      <p:sp>
        <p:nvSpPr>
          <p:cNvPr id="7" name="Rectangle 6"/>
          <p:cNvSpPr/>
          <p:nvPr/>
        </p:nvSpPr>
        <p:spPr bwMode="auto">
          <a:xfrm>
            <a:off x="685800" y="1828800"/>
            <a:ext cx="7772400" cy="3825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r>
              <a:rPr lang="en-AU" sz="1600" dirty="0">
                <a:latin typeface="+mj-lt"/>
                <a:hlinkClick r:id="rId3"/>
              </a:rPr>
              <a:t>http://grouper.ieee.org/groups/802/11/Workshops/2019-July-Coex/workshop.htm</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80247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smtClean="0"/>
              <a:t>Welcome to the 11th F2F meeting of the </a:t>
            </a:r>
            <a:r>
              <a:rPr lang="en-AU" i="1" dirty="0" err="1" smtClean="0"/>
              <a:t>Coex</a:t>
            </a:r>
            <a:r>
              <a:rPr lang="en-AU" i="1" dirty="0" smtClean="0"/>
              <a:t> SC </a:t>
            </a:r>
            <a:r>
              <a:rPr lang="en-AU" dirty="0" smtClean="0"/>
              <a:t>in Vancouver in January 2019</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Hawaii (Sept 2018), Bangkok (Nov 2018), </a:t>
            </a:r>
            <a:r>
              <a:rPr lang="en-AU" dirty="0"/>
              <a:t>St </a:t>
            </a:r>
            <a:r>
              <a:rPr lang="en-AU" dirty="0" smtClean="0"/>
              <a:t>Louis (Jan 2019) and will meet once or twice this week</a:t>
            </a:r>
          </a:p>
          <a:p>
            <a:pPr lvl="2"/>
            <a:r>
              <a:rPr lang="en-AU" dirty="0" smtClean="0"/>
              <a:t>Wed PM1</a:t>
            </a:r>
          </a:p>
          <a:p>
            <a:pPr lvl="2"/>
            <a:r>
              <a:rPr lang="en-AU" dirty="0" smtClean="0"/>
              <a:t>Thu PM1 (if required)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are three </a:t>
            </a:r>
            <a:r>
              <a:rPr lang="en-AU" i="1" dirty="0" err="1" smtClean="0"/>
              <a:t>Coex</a:t>
            </a:r>
            <a:r>
              <a:rPr lang="en-AU" i="1" dirty="0" smtClean="0"/>
              <a:t> Workshop </a:t>
            </a:r>
            <a:r>
              <a:rPr lang="en-AU" dirty="0" smtClean="0"/>
              <a:t>sponsorships of $5000, which will reduce registration fees to $50</a:t>
            </a:r>
            <a:endParaRPr lang="en-AU" dirty="0"/>
          </a:p>
        </p:txBody>
      </p:sp>
      <p:sp>
        <p:nvSpPr>
          <p:cNvPr id="3" name="Content Placeholder 2"/>
          <p:cNvSpPr>
            <a:spLocks noGrp="1"/>
          </p:cNvSpPr>
          <p:nvPr>
            <p:ph idx="1"/>
          </p:nvPr>
        </p:nvSpPr>
        <p:spPr/>
        <p:txBody>
          <a:bodyPr/>
          <a:lstStyle/>
          <a:p>
            <a:pPr lvl="1"/>
            <a:r>
              <a:rPr lang="en-AU" dirty="0" smtClean="0"/>
              <a:t>Two companies have agreed to sponsor the Workshop for $5000 each (with signage rights and lots of thanks)</a:t>
            </a:r>
          </a:p>
          <a:p>
            <a:pPr lvl="2"/>
            <a:r>
              <a:rPr lang="en-AU" dirty="0" smtClean="0"/>
              <a:t>HPE</a:t>
            </a:r>
          </a:p>
          <a:p>
            <a:pPr lvl="2"/>
            <a:r>
              <a:rPr lang="en-AU" dirty="0" err="1" smtClean="0"/>
              <a:t>Quantenna</a:t>
            </a:r>
            <a:endParaRPr lang="en-AU" dirty="0" smtClean="0"/>
          </a:p>
          <a:p>
            <a:pPr lvl="1"/>
            <a:r>
              <a:rPr lang="en-AU" dirty="0" smtClean="0"/>
              <a:t>The IEEE 802 Wireless Chairs have also agreed to sponsor the Workshop for up to $5000</a:t>
            </a:r>
          </a:p>
          <a:p>
            <a:pPr lvl="1"/>
            <a:r>
              <a:rPr lang="en-AU" dirty="0" smtClean="0"/>
              <a:t>This means that a $50 registration fee will cover (assuming 100 attendees) two coffee breaks and a stand-up dinner</a:t>
            </a:r>
            <a:endParaRPr lang="en-AU" dirty="0"/>
          </a:p>
          <a:p>
            <a:pPr lvl="1"/>
            <a:r>
              <a:rPr lang="en-AU" dirty="0" smtClean="0"/>
              <a:t>There is still an opportunity for an additional sponsorship – to </a:t>
            </a:r>
            <a:r>
              <a:rPr lang="en-AU" dirty="0"/>
              <a:t>replace the IEEE 802 Wireless </a:t>
            </a:r>
            <a:r>
              <a:rPr lang="en-AU" dirty="0" smtClean="0"/>
              <a:t>Chairs sponsorship! </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26671298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schedule includes 7.5 hours of meeting and 2 hours of eating/drinking</a:t>
            </a:r>
            <a:endParaRPr lang="en-AU" dirty="0"/>
          </a:p>
        </p:txBody>
      </p:sp>
      <p:sp>
        <p:nvSpPr>
          <p:cNvPr id="3" name="Content Placeholder 2"/>
          <p:cNvSpPr>
            <a:spLocks noGrp="1"/>
          </p:cNvSpPr>
          <p:nvPr>
            <p:ph idx="1"/>
          </p:nvPr>
        </p:nvSpPr>
        <p:spPr/>
        <p:txBody>
          <a:bodyPr/>
          <a:lstStyle/>
          <a:p>
            <a:r>
              <a:rPr lang="en-AU" dirty="0" smtClean="0"/>
              <a:t>Workshop schedule</a:t>
            </a:r>
          </a:p>
          <a:p>
            <a:pPr lvl="1"/>
            <a:r>
              <a:rPr lang="en-AU" dirty="0" smtClean="0"/>
              <a:t>12:30 </a:t>
            </a:r>
            <a:r>
              <a:rPr lang="en-AU" dirty="0"/>
              <a:t>13:00	Welcome coffee station</a:t>
            </a:r>
          </a:p>
          <a:p>
            <a:pPr lvl="1"/>
            <a:r>
              <a:rPr lang="en-AU" dirty="0" smtClean="0"/>
              <a:t>13:00-</a:t>
            </a:r>
            <a:r>
              <a:rPr lang="en-AU" dirty="0"/>
              <a:t>15:30	Meeting </a:t>
            </a:r>
            <a:r>
              <a:rPr lang="en-AU" dirty="0" smtClean="0"/>
              <a:t>(2.5 hours)</a:t>
            </a:r>
            <a:endParaRPr lang="en-AU" dirty="0"/>
          </a:p>
          <a:p>
            <a:pPr lvl="1"/>
            <a:r>
              <a:rPr lang="en-AU" dirty="0" smtClean="0"/>
              <a:t>15:30-16:00</a:t>
            </a:r>
            <a:r>
              <a:rPr lang="en-AU" dirty="0"/>
              <a:t>	Coffee </a:t>
            </a:r>
            <a:r>
              <a:rPr lang="en-AU" dirty="0" smtClean="0"/>
              <a:t>Break</a:t>
            </a:r>
          </a:p>
          <a:p>
            <a:pPr lvl="1"/>
            <a:r>
              <a:rPr lang="en-AU" dirty="0" smtClean="0"/>
              <a:t>16:00-19:00	Meeting (3 hours)</a:t>
            </a:r>
            <a:endParaRPr lang="en-AU" dirty="0"/>
          </a:p>
          <a:p>
            <a:pPr lvl="1"/>
            <a:r>
              <a:rPr lang="en-AU" dirty="0"/>
              <a:t>19:00-20.00	D</a:t>
            </a:r>
            <a:r>
              <a:rPr lang="en-AU" dirty="0" smtClean="0"/>
              <a:t>inner</a:t>
            </a:r>
          </a:p>
          <a:p>
            <a:pPr lvl="1"/>
            <a:r>
              <a:rPr lang="en-AU" dirty="0" smtClean="0"/>
              <a:t>20:00-22:00	Meeting (2 hours)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915116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a:t>web </a:t>
            </a:r>
            <a:r>
              <a:rPr lang="en-AU" dirty="0" smtClean="0"/>
              <a:t>page includes a more detailed proposed agenda for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a:xfrm>
            <a:off x="1143000" y="2057401"/>
            <a:ext cx="7315200" cy="4114801"/>
          </a:xfrm>
          <a:ln>
            <a:solidFill>
              <a:schemeClr val="tx1"/>
            </a:solidFill>
          </a:ln>
        </p:spPr>
        <p:txBody>
          <a:bodyPr/>
          <a:lstStyle/>
          <a:p>
            <a:pPr lvl="1"/>
            <a:r>
              <a:rPr lang="en-AU" sz="1600" dirty="0" smtClean="0"/>
              <a:t>Welcome &amp; </a:t>
            </a:r>
            <a:r>
              <a:rPr lang="en-AU" sz="1600" dirty="0"/>
              <a:t>Introduction to the Coexistence </a:t>
            </a:r>
            <a:r>
              <a:rPr lang="en-AU" sz="1600" dirty="0" smtClean="0"/>
              <a:t>Workshop</a:t>
            </a:r>
          </a:p>
          <a:p>
            <a:pPr lvl="1"/>
            <a:r>
              <a:rPr lang="en-AU" sz="1600" dirty="0" smtClean="0"/>
              <a:t>Invited </a:t>
            </a:r>
            <a:r>
              <a:rPr lang="en-AU" sz="1600" dirty="0"/>
              <a:t>standardisation </a:t>
            </a:r>
            <a:r>
              <a:rPr lang="en-AU" sz="1600" dirty="0" smtClean="0"/>
              <a:t>updates</a:t>
            </a:r>
          </a:p>
          <a:p>
            <a:pPr lvl="2">
              <a:spcBef>
                <a:spcPts val="200"/>
              </a:spcBef>
            </a:pPr>
            <a:r>
              <a:rPr lang="en-AU" sz="1400" dirty="0" smtClean="0"/>
              <a:t>IEEE </a:t>
            </a:r>
            <a:r>
              <a:rPr lang="en-AU" sz="1400" dirty="0"/>
              <a:t>802.11ax status</a:t>
            </a:r>
          </a:p>
          <a:p>
            <a:pPr lvl="2">
              <a:spcBef>
                <a:spcPts val="200"/>
              </a:spcBef>
            </a:pPr>
            <a:r>
              <a:rPr lang="en-AU" sz="1400" dirty="0" smtClean="0"/>
              <a:t>3GPP </a:t>
            </a:r>
            <a:r>
              <a:rPr lang="en-AU" sz="1400" dirty="0"/>
              <a:t>NR-U status </a:t>
            </a:r>
          </a:p>
          <a:p>
            <a:pPr lvl="2">
              <a:spcBef>
                <a:spcPts val="200"/>
              </a:spcBef>
            </a:pPr>
            <a:r>
              <a:rPr lang="en-AU" sz="1400" dirty="0" smtClean="0"/>
              <a:t>IEEE </a:t>
            </a:r>
            <a:r>
              <a:rPr lang="en-AU" sz="1400" dirty="0"/>
              <a:t>802.11 EHT plans</a:t>
            </a:r>
          </a:p>
          <a:p>
            <a:pPr lvl="1"/>
            <a:r>
              <a:rPr lang="en-AU" sz="1600" dirty="0" smtClean="0"/>
              <a:t>Invited </a:t>
            </a:r>
            <a:r>
              <a:rPr lang="en-AU" sz="1600" dirty="0"/>
              <a:t>regulatory update</a:t>
            </a:r>
          </a:p>
          <a:p>
            <a:pPr lvl="2">
              <a:spcBef>
                <a:spcPts val="200"/>
              </a:spcBef>
            </a:pPr>
            <a:r>
              <a:rPr lang="en-AU" sz="1400" dirty="0" smtClean="0"/>
              <a:t>Brief </a:t>
            </a:r>
            <a:r>
              <a:rPr lang="en-AU" sz="1400" dirty="0"/>
              <a:t>update on the availability of the 6GHz band for unlicensed use</a:t>
            </a:r>
          </a:p>
          <a:p>
            <a:pPr lvl="1"/>
            <a:r>
              <a:rPr lang="en-AU" sz="1600" dirty="0" smtClean="0"/>
              <a:t>Deployment </a:t>
            </a:r>
            <a:r>
              <a:rPr lang="en-AU" sz="1600" dirty="0"/>
              <a:t>update</a:t>
            </a:r>
          </a:p>
          <a:p>
            <a:pPr lvl="2">
              <a:spcBef>
                <a:spcPts val="200"/>
              </a:spcBef>
            </a:pPr>
            <a:r>
              <a:rPr lang="en-AU" sz="1400" dirty="0" smtClean="0"/>
              <a:t>Short </a:t>
            </a:r>
            <a:r>
              <a:rPr lang="en-AU" sz="1400" dirty="0"/>
              <a:t>papers on coexistence experience between 3GPP LAA and IEEE 802.11ac in the 5GHz </a:t>
            </a:r>
            <a:r>
              <a:rPr lang="en-AU" sz="1400" dirty="0" smtClean="0"/>
              <a:t>band</a:t>
            </a:r>
          </a:p>
          <a:p>
            <a:pPr lvl="1"/>
            <a:r>
              <a:rPr lang="en-AU" sz="1600" dirty="0" smtClean="0"/>
              <a:t>Coexistence topics</a:t>
            </a:r>
          </a:p>
          <a:p>
            <a:pPr lvl="2">
              <a:spcBef>
                <a:spcPts val="200"/>
              </a:spcBef>
            </a:pPr>
            <a:r>
              <a:rPr lang="en-AU" sz="1400" dirty="0" smtClean="0"/>
              <a:t>Short </a:t>
            </a:r>
            <a:r>
              <a:rPr lang="en-AU" sz="1400" dirty="0"/>
              <a:t>papers on any aspect relevant to the Coexistence Workshop’s </a:t>
            </a:r>
            <a:r>
              <a:rPr lang="en-AU" sz="1400" dirty="0" smtClean="0"/>
              <a:t>goals</a:t>
            </a:r>
          </a:p>
          <a:p>
            <a:pPr lvl="1"/>
            <a:r>
              <a:rPr lang="en-AU" sz="1600" dirty="0" smtClean="0"/>
              <a:t>Summary </a:t>
            </a:r>
            <a:r>
              <a:rPr lang="en-AU" sz="1600" dirty="0"/>
              <a:t>of the Coexistence </a:t>
            </a:r>
            <a:r>
              <a:rPr lang="en-AU" sz="1600" dirty="0" smtClean="0"/>
              <a:t>Workshop</a:t>
            </a:r>
          </a:p>
          <a:p>
            <a:pPr lvl="2">
              <a:spcBef>
                <a:spcPts val="200"/>
              </a:spcBef>
            </a:pPr>
            <a:r>
              <a:rPr lang="en-AU" sz="1400" dirty="0"/>
              <a:t>N</a:t>
            </a:r>
            <a:r>
              <a:rPr lang="en-AU" sz="1400" dirty="0" smtClean="0"/>
              <a:t>ext </a:t>
            </a:r>
            <a:r>
              <a:rPr lang="en-AU" sz="1400" dirty="0"/>
              <a:t>steps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
        <p:nvSpPr>
          <p:cNvPr id="7" name="Rectangle 6"/>
          <p:cNvSpPr/>
          <p:nvPr/>
        </p:nvSpPr>
        <p:spPr bwMode="auto">
          <a:xfrm rot="16200000">
            <a:off x="-1143002" y="3886202"/>
            <a:ext cx="4114803"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tx1"/>
                </a:solidFill>
                <a:effectLst/>
                <a:latin typeface="+mj-lt"/>
              </a:rPr>
              <a:t>Agenda</a:t>
            </a:r>
          </a:p>
        </p:txBody>
      </p:sp>
    </p:spTree>
    <p:extLst>
      <p:ext uri="{BB962C8B-B14F-4D97-AF65-F5344CB8AC3E}">
        <p14:creationId xmlns:p14="http://schemas.microsoft.com/office/powerpoint/2010/main" val="1313645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Space for the </a:t>
            </a:r>
            <a:r>
              <a:rPr lang="en-AU" i="1" dirty="0" err="1" smtClean="0"/>
              <a:t>Coex</a:t>
            </a:r>
            <a:r>
              <a:rPr lang="en-AU" i="1" dirty="0" smtClean="0"/>
              <a:t> Workshop </a:t>
            </a:r>
            <a:r>
              <a:rPr lang="en-AU" dirty="0" smtClean="0"/>
              <a:t>is limited and may require some sort of quota</a:t>
            </a:r>
            <a:endParaRPr lang="en-AU" dirty="0"/>
          </a:p>
        </p:txBody>
      </p:sp>
      <p:sp>
        <p:nvSpPr>
          <p:cNvPr id="3" name="Content Placeholder 2"/>
          <p:cNvSpPr>
            <a:spLocks noGrp="1"/>
          </p:cNvSpPr>
          <p:nvPr>
            <p:ph idx="1"/>
          </p:nvPr>
        </p:nvSpPr>
        <p:spPr/>
        <p:txBody>
          <a:bodyPr/>
          <a:lstStyle/>
          <a:p>
            <a:pPr lvl="1"/>
            <a:r>
              <a:rPr lang="en-AU" dirty="0" smtClean="0"/>
              <a:t>Space at the </a:t>
            </a:r>
            <a:r>
              <a:rPr lang="en-AU" dirty="0" err="1" smtClean="0"/>
              <a:t>Coex</a:t>
            </a:r>
            <a:r>
              <a:rPr lang="en-AU" dirty="0" smtClean="0"/>
              <a:t> Workshop is limited to 100</a:t>
            </a:r>
          </a:p>
          <a:p>
            <a:pPr lvl="2"/>
            <a:r>
              <a:rPr lang="en-AU" dirty="0" smtClean="0"/>
              <a:t>3GPP are expecting to send 30-40</a:t>
            </a:r>
          </a:p>
          <a:p>
            <a:pPr lvl="2"/>
            <a:r>
              <a:rPr lang="en-AU" dirty="0" smtClean="0"/>
              <a:t>Attendance from GSMA, WBA, ETSI BRAN, WFA &amp; 5G ACIA is unknown but likely to be small – say 10 </a:t>
            </a:r>
          </a:p>
          <a:p>
            <a:pPr lvl="2"/>
            <a:r>
              <a:rPr lang="en-AU" dirty="0" smtClean="0"/>
              <a:t>802.11 could easily take the whole 100</a:t>
            </a:r>
          </a:p>
          <a:p>
            <a:pPr lvl="1"/>
            <a:r>
              <a:rPr lang="en-AU" dirty="0" smtClean="0"/>
              <a:t>We need to ensure that there is a balanced attendance</a:t>
            </a:r>
          </a:p>
          <a:p>
            <a:pPr lvl="1"/>
            <a:r>
              <a:rPr lang="en-AU" dirty="0" smtClean="0"/>
              <a:t>One way to arrange this is to have quotas</a:t>
            </a:r>
          </a:p>
          <a:p>
            <a:pPr lvl="2"/>
            <a:r>
              <a:rPr lang="en-AU" dirty="0" smtClean="0"/>
              <a:t>3GPP - 25</a:t>
            </a:r>
          </a:p>
          <a:p>
            <a:pPr lvl="2"/>
            <a:r>
              <a:rPr lang="en-AU" dirty="0" smtClean="0"/>
              <a:t>IEEE 802 – 25</a:t>
            </a:r>
          </a:p>
          <a:p>
            <a:pPr lvl="2"/>
            <a:r>
              <a:rPr lang="en-AU" dirty="0" smtClean="0"/>
              <a:t>Invited individuals – 10</a:t>
            </a:r>
          </a:p>
          <a:p>
            <a:pPr lvl="2"/>
            <a:r>
              <a:rPr lang="en-AU" dirty="0" smtClean="0"/>
              <a:t>Other orgs – 10</a:t>
            </a:r>
          </a:p>
          <a:p>
            <a:pPr lvl="2"/>
            <a:r>
              <a:rPr lang="en-AU" dirty="0" smtClean="0"/>
              <a:t>First in/best dressed – 30</a:t>
            </a:r>
          </a:p>
          <a:p>
            <a:pPr lvl="1"/>
            <a:r>
              <a:rPr lang="en-AU" dirty="0" smtClean="0"/>
              <a:t>Discussion on this topic will continue this week in WG </a:t>
            </a:r>
            <a:r>
              <a:rPr lang="en-AU" dirty="0"/>
              <a:t>l</a:t>
            </a:r>
            <a:r>
              <a:rPr lang="en-AU" dirty="0" smtClean="0"/>
              <a:t>eadership</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4083165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are some invited individuals that need to have places at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pPr lvl="1"/>
            <a:r>
              <a:rPr lang="en-AU" dirty="0" smtClean="0"/>
              <a:t>IEEE 802.11</a:t>
            </a:r>
          </a:p>
          <a:p>
            <a:pPr lvl="2"/>
            <a:r>
              <a:rPr lang="en-AU" dirty="0" smtClean="0"/>
              <a:t>Dorothy Stanley (WG Chair)</a:t>
            </a:r>
          </a:p>
          <a:p>
            <a:pPr lvl="2"/>
            <a:r>
              <a:rPr lang="en-AU" dirty="0" smtClean="0"/>
              <a:t>Andrew Myles (SC Chair)</a:t>
            </a:r>
          </a:p>
          <a:p>
            <a:pPr lvl="2"/>
            <a:r>
              <a:rPr lang="en-AU" dirty="0" smtClean="0"/>
              <a:t>Guido Hiertz (SC Secretary)</a:t>
            </a:r>
          </a:p>
          <a:p>
            <a:pPr lvl="1"/>
            <a:r>
              <a:rPr lang="en-AU" dirty="0" smtClean="0"/>
              <a:t>3GPP</a:t>
            </a:r>
          </a:p>
          <a:p>
            <a:pPr lvl="2"/>
            <a:r>
              <a:rPr lang="en-AU" dirty="0" err="1" smtClean="0"/>
              <a:t>Balázs</a:t>
            </a:r>
            <a:r>
              <a:rPr lang="en-AU" dirty="0" smtClean="0"/>
              <a:t> </a:t>
            </a:r>
            <a:r>
              <a:rPr lang="en-AU" dirty="0" err="1" smtClean="0"/>
              <a:t>Bertényi</a:t>
            </a:r>
            <a:r>
              <a:rPr lang="en-AU" dirty="0" smtClean="0"/>
              <a:t> (RAN Chair)</a:t>
            </a:r>
          </a:p>
          <a:p>
            <a:pPr lvl="2"/>
            <a:r>
              <a:rPr lang="en-AU" dirty="0" smtClean="0"/>
              <a:t>Wanshi Chen (RAN1 Chair)</a:t>
            </a:r>
          </a:p>
          <a:p>
            <a:pPr lvl="2"/>
            <a:r>
              <a:rPr lang="en-AU" dirty="0" smtClean="0"/>
              <a:t>Havish Koorapaty </a:t>
            </a:r>
          </a:p>
          <a:p>
            <a:pPr lvl="1"/>
            <a:r>
              <a:rPr lang="en-AU" dirty="0" smtClean="0"/>
              <a:t>ETSI BRAN</a:t>
            </a:r>
          </a:p>
          <a:p>
            <a:pPr lvl="2"/>
            <a:r>
              <a:rPr lang="en-AU" dirty="0" smtClean="0"/>
              <a:t>David Boldy (ETSI BRAN rep)</a:t>
            </a:r>
          </a:p>
          <a:p>
            <a:pPr lvl="1"/>
            <a:r>
              <a:rPr lang="en-AU" dirty="0" smtClean="0"/>
              <a:t>Other</a:t>
            </a:r>
          </a:p>
          <a:p>
            <a:pPr lvl="2"/>
            <a:r>
              <a:rPr lang="en-AU" dirty="0" smtClean="0"/>
              <a:t>Andy Gowans (invited 6GHz speaker)</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spTree>
    <p:extLst>
      <p:ext uri="{BB962C8B-B14F-4D97-AF65-F5344CB8AC3E}">
        <p14:creationId xmlns:p14="http://schemas.microsoft.com/office/powerpoint/2010/main" val="19669166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 need to proactively arrange “invited papers” for the </a:t>
            </a:r>
            <a:r>
              <a:rPr lang="en-AU" i="1" dirty="0" err="1" smtClean="0"/>
              <a:t>Coex</a:t>
            </a:r>
            <a:r>
              <a:rPr lang="en-AU" i="1" dirty="0"/>
              <a:t> </a:t>
            </a:r>
            <a:r>
              <a:rPr lang="en-AU" i="1" dirty="0" smtClean="0"/>
              <a:t>Workshop</a:t>
            </a:r>
            <a:endParaRPr lang="en-AU" i="1" dirty="0"/>
          </a:p>
        </p:txBody>
      </p:sp>
      <p:sp>
        <p:nvSpPr>
          <p:cNvPr id="3" name="Content Placeholder 2"/>
          <p:cNvSpPr>
            <a:spLocks noGrp="1"/>
          </p:cNvSpPr>
          <p:nvPr>
            <p:ph idx="1"/>
          </p:nvPr>
        </p:nvSpPr>
        <p:spPr/>
        <p:txBody>
          <a:bodyPr/>
          <a:lstStyle/>
          <a:p>
            <a:pPr lvl="1"/>
            <a:r>
              <a:rPr lang="en-AU" dirty="0" smtClean="0"/>
              <a:t>The first part of the agenda consists of some invited papers</a:t>
            </a:r>
          </a:p>
          <a:p>
            <a:pPr lvl="2"/>
            <a:r>
              <a:rPr lang="en-AU" sz="1400" i="1" dirty="0"/>
              <a:t>Invited standardisation updates</a:t>
            </a:r>
          </a:p>
          <a:p>
            <a:pPr lvl="3">
              <a:spcBef>
                <a:spcPts val="200"/>
              </a:spcBef>
            </a:pPr>
            <a:r>
              <a:rPr lang="en-AU" sz="1200" i="1" dirty="0"/>
              <a:t>IEEE 802.11ax status</a:t>
            </a:r>
          </a:p>
          <a:p>
            <a:pPr lvl="3">
              <a:spcBef>
                <a:spcPts val="200"/>
              </a:spcBef>
            </a:pPr>
            <a:r>
              <a:rPr lang="en-AU" sz="1200" i="1" dirty="0"/>
              <a:t>3GPP NR-U status </a:t>
            </a:r>
          </a:p>
          <a:p>
            <a:pPr lvl="3">
              <a:spcBef>
                <a:spcPts val="200"/>
              </a:spcBef>
            </a:pPr>
            <a:r>
              <a:rPr lang="en-AU" sz="1200" i="1" dirty="0"/>
              <a:t>IEEE 802.11 EHT plans</a:t>
            </a:r>
          </a:p>
          <a:p>
            <a:pPr lvl="2"/>
            <a:r>
              <a:rPr lang="en-AU" sz="1400" i="1" dirty="0"/>
              <a:t>Invited regulatory update</a:t>
            </a:r>
          </a:p>
          <a:p>
            <a:pPr lvl="3">
              <a:spcBef>
                <a:spcPts val="200"/>
              </a:spcBef>
            </a:pPr>
            <a:r>
              <a:rPr lang="en-AU" sz="1200" i="1" dirty="0"/>
              <a:t>Brief update on the availability of the 6GHz band for unlicensed </a:t>
            </a:r>
            <a:r>
              <a:rPr lang="en-AU" sz="1200" i="1" dirty="0" smtClean="0"/>
              <a:t>use</a:t>
            </a:r>
          </a:p>
          <a:p>
            <a:pPr lvl="3">
              <a:spcBef>
                <a:spcPts val="200"/>
              </a:spcBef>
            </a:pPr>
            <a:r>
              <a:rPr lang="en-AU" sz="1200" i="1" dirty="0" smtClean="0"/>
              <a:t>Brief update on ETSI BRAN activities</a:t>
            </a:r>
            <a:endParaRPr lang="en-AU" sz="1200" i="1" dirty="0"/>
          </a:p>
          <a:p>
            <a:pPr lvl="1"/>
            <a:r>
              <a:rPr lang="en-AU" dirty="0" smtClean="0"/>
              <a:t>The </a:t>
            </a:r>
            <a:r>
              <a:rPr lang="en-AU" dirty="0" err="1" smtClean="0"/>
              <a:t>Coex</a:t>
            </a:r>
            <a:r>
              <a:rPr lang="en-AU" dirty="0" smtClean="0"/>
              <a:t> SC Chair has reached out to the:</a:t>
            </a:r>
          </a:p>
          <a:p>
            <a:pPr lvl="2"/>
            <a:r>
              <a:rPr lang="en-AU" dirty="0" smtClean="0"/>
              <a:t>Chairs of RAN/RAN1 for a standards update on NR-U, particularly as it related to coexistence</a:t>
            </a:r>
          </a:p>
          <a:p>
            <a:pPr lvl="2"/>
            <a:r>
              <a:rPr lang="en-AU" dirty="0" smtClean="0"/>
              <a:t>Chair of ETSI BRAN for an update EN 301 893 and similar work for 6 GHz</a:t>
            </a:r>
          </a:p>
          <a:p>
            <a:pPr lvl="2"/>
            <a:r>
              <a:rPr lang="en-AU" dirty="0" smtClean="0"/>
              <a:t>Andy Gowans for an update on 6GHz rules globally</a:t>
            </a:r>
          </a:p>
          <a:p>
            <a:pPr lvl="1"/>
            <a:r>
              <a:rPr lang="en-AU" dirty="0" smtClean="0"/>
              <a:t>We need to make similar requests of:</a:t>
            </a:r>
          </a:p>
          <a:p>
            <a:pPr lvl="2"/>
            <a:r>
              <a:rPr lang="en-AU" dirty="0" smtClean="0"/>
              <a:t>Chair of IEEE 802.11 </a:t>
            </a:r>
            <a:r>
              <a:rPr lang="en-AU" dirty="0" err="1" smtClean="0"/>
              <a:t>TGax</a:t>
            </a:r>
            <a:r>
              <a:rPr lang="en-AU" dirty="0" smtClean="0"/>
              <a:t> for 802.11ax update</a:t>
            </a:r>
          </a:p>
          <a:p>
            <a:pPr lvl="2"/>
            <a:r>
              <a:rPr lang="en-AU" dirty="0" smtClean="0"/>
              <a:t>Chair of IEEE 802.11 </a:t>
            </a:r>
            <a:r>
              <a:rPr lang="en-AU" dirty="0" err="1" smtClean="0"/>
              <a:t>TGbe</a:t>
            </a:r>
            <a:r>
              <a:rPr lang="en-AU" dirty="0" smtClean="0"/>
              <a:t> (EHT SG) </a:t>
            </a:r>
            <a:r>
              <a:rPr lang="en-AU" dirty="0"/>
              <a:t>for </a:t>
            </a:r>
            <a:r>
              <a:rPr lang="en-AU" dirty="0" smtClean="0"/>
              <a:t>802.11be update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32083397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request was sent to </a:t>
            </a:r>
            <a:r>
              <a:rPr lang="en-AU" dirty="0" smtClean="0"/>
              <a:t>the 3GPP </a:t>
            </a:r>
            <a:r>
              <a:rPr lang="en-AU" dirty="0"/>
              <a:t>RAN/RAN1 Chairs for an </a:t>
            </a:r>
            <a:r>
              <a:rPr lang="en-AU" dirty="0" smtClean="0"/>
              <a:t>“invited paper” </a:t>
            </a:r>
            <a:r>
              <a:rPr lang="en-AU" dirty="0"/>
              <a:t>standards update</a:t>
            </a:r>
          </a:p>
        </p:txBody>
      </p:sp>
      <p:sp>
        <p:nvSpPr>
          <p:cNvPr id="3" name="Content Placeholder 2"/>
          <p:cNvSpPr>
            <a:spLocks noGrp="1"/>
          </p:cNvSpPr>
          <p:nvPr>
            <p:ph idx="1"/>
          </p:nvPr>
        </p:nvSpPr>
        <p:spPr/>
        <p:txBody>
          <a:bodyPr/>
          <a:lstStyle/>
          <a:p>
            <a:pPr lvl="1"/>
            <a:r>
              <a:rPr lang="en-AU" dirty="0" smtClean="0"/>
              <a:t>An e-mail request was sent to the 3GPP RAN/RAN1 Chairs for an invited paper standards </a:t>
            </a:r>
            <a:r>
              <a:rPr lang="en-AU" dirty="0"/>
              <a:t>update on NR-U, particularly as it </a:t>
            </a:r>
            <a:r>
              <a:rPr lang="en-AU" dirty="0" smtClean="0"/>
              <a:t>relates </a:t>
            </a:r>
            <a:r>
              <a:rPr lang="en-AU" dirty="0"/>
              <a:t>to </a:t>
            </a:r>
            <a:r>
              <a:rPr lang="en-AU" dirty="0" smtClean="0"/>
              <a:t>coexistence issues</a:t>
            </a:r>
            <a:endParaRPr lang="en-AU" dirty="0"/>
          </a:p>
          <a:p>
            <a:pPr lvl="2"/>
            <a:r>
              <a:rPr lang="en-AU" i="1" dirty="0" smtClean="0"/>
              <a:t> … </a:t>
            </a:r>
            <a:r>
              <a:rPr lang="en-US" i="1" dirty="0"/>
              <a:t>request that you arrange for one or more RAN/RAN1 participants to develop appropriate material for the invited paper that describes progress in  3GPP NR-U , particularly in relation to coexistence with 802.11ax and 802.11be (EHT).</a:t>
            </a:r>
            <a:endParaRPr lang="en-AU" i="1" dirty="0" smtClean="0"/>
          </a:p>
          <a:p>
            <a:pPr lvl="1"/>
            <a:r>
              <a:rPr lang="en-AU" dirty="0" smtClean="0"/>
              <a:t>There has been </a:t>
            </a:r>
            <a:r>
              <a:rPr lang="en-AU" dirty="0"/>
              <a:t>n</a:t>
            </a:r>
            <a:r>
              <a:rPr lang="en-AU" dirty="0" smtClean="0"/>
              <a:t>o response so far</a:t>
            </a:r>
          </a:p>
          <a:p>
            <a:pPr lvl="2"/>
            <a:r>
              <a:rPr lang="en-AU" dirty="0" smtClean="0"/>
              <a:t>It may be discussed at upcoming RAN/RAN1 meetings</a:t>
            </a:r>
            <a:endParaRPr lang="en-AU"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396216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request was sent to the </a:t>
            </a:r>
            <a:r>
              <a:rPr lang="en-AU" dirty="0" smtClean="0"/>
              <a:t>ETSI BRAN Chair </a:t>
            </a:r>
            <a:r>
              <a:rPr lang="en-AU" dirty="0"/>
              <a:t>for an </a:t>
            </a:r>
            <a:r>
              <a:rPr lang="en-AU" dirty="0" smtClean="0"/>
              <a:t>“invited paper” </a:t>
            </a:r>
            <a:r>
              <a:rPr lang="en-AU" dirty="0"/>
              <a:t>regulatory</a:t>
            </a:r>
            <a:r>
              <a:rPr lang="en-AU" dirty="0" smtClean="0"/>
              <a:t> </a:t>
            </a:r>
            <a:r>
              <a:rPr lang="en-AU" dirty="0"/>
              <a:t>update</a:t>
            </a:r>
          </a:p>
        </p:txBody>
      </p:sp>
      <p:sp>
        <p:nvSpPr>
          <p:cNvPr id="3" name="Content Placeholder 2"/>
          <p:cNvSpPr>
            <a:spLocks noGrp="1"/>
          </p:cNvSpPr>
          <p:nvPr>
            <p:ph idx="1"/>
          </p:nvPr>
        </p:nvSpPr>
        <p:spPr/>
        <p:txBody>
          <a:bodyPr/>
          <a:lstStyle/>
          <a:p>
            <a:pPr lvl="1"/>
            <a:r>
              <a:rPr lang="en-US" dirty="0" smtClean="0"/>
              <a:t>Request to ESTI BRAN Chair </a:t>
            </a:r>
            <a:r>
              <a:rPr lang="en-AU" dirty="0"/>
              <a:t>for an invited paper </a:t>
            </a:r>
            <a:r>
              <a:rPr lang="en-AU" dirty="0" smtClean="0"/>
              <a:t>regulatory update on  </a:t>
            </a:r>
            <a:r>
              <a:rPr lang="en-AU" dirty="0"/>
              <a:t>EN 301 893 and similar work for 6 GHz</a:t>
            </a:r>
            <a:endParaRPr lang="en-US" dirty="0" smtClean="0"/>
          </a:p>
          <a:p>
            <a:pPr lvl="2"/>
            <a:r>
              <a:rPr lang="en-US" i="1" dirty="0" smtClean="0"/>
              <a:t>… request </a:t>
            </a:r>
            <a:r>
              <a:rPr lang="en-US" i="1" dirty="0"/>
              <a:t>that you arrange for one or more BRAN participants to develop appropriate material for the invited paper that describes progress in the aspects of EN 301 893 related to coexistence and any plans for activities to address similar issues in the 6Ghz band.</a:t>
            </a:r>
            <a:endParaRPr lang="en-AU" i="1" dirty="0"/>
          </a:p>
          <a:p>
            <a:pPr lvl="1"/>
            <a:r>
              <a:rPr lang="en-AU" dirty="0" smtClean="0"/>
              <a:t>The ETSI BRAN Chair sent the IEEE 802.11 WG Chair a response after the recent ETSI BRAN meeting</a:t>
            </a:r>
          </a:p>
          <a:p>
            <a:pPr lvl="2"/>
            <a:r>
              <a:rPr lang="en-US" i="1" dirty="0" smtClean="0"/>
              <a:t>We </a:t>
            </a:r>
            <a:r>
              <a:rPr lang="en-US" i="1" dirty="0"/>
              <a:t>are pleased to inform you that TC BRAN has accepted this invitation and in addition we agreed that we will prepare a short presentation for which the headlines are copied </a:t>
            </a:r>
            <a:r>
              <a:rPr lang="en-US" i="1" dirty="0" smtClean="0"/>
              <a:t>below</a:t>
            </a:r>
          </a:p>
          <a:p>
            <a:pPr lvl="2"/>
            <a:r>
              <a:rPr lang="en-US" i="1" dirty="0" smtClean="0"/>
              <a:t>The </a:t>
            </a:r>
            <a:r>
              <a:rPr lang="en-US" i="1" dirty="0"/>
              <a:t>presentation itself will be done by David Boldy who is vice-chair of ETSI TC </a:t>
            </a:r>
            <a:r>
              <a:rPr lang="en-US" i="1" dirty="0" smtClean="0"/>
              <a:t>BRAN</a:t>
            </a:r>
          </a:p>
          <a:p>
            <a:pPr lvl="2"/>
            <a:r>
              <a:rPr lang="en-US" i="1" dirty="0" smtClean="0"/>
              <a:t>The </a:t>
            </a:r>
            <a:r>
              <a:rPr lang="en-US" i="1" dirty="0"/>
              <a:t>slide deck will be send to you immediately after our next meeting in June which will end on Thursday 20 June. </a:t>
            </a:r>
            <a:endParaRPr lang="en-AU" sz="1800" i="1" dirty="0"/>
          </a:p>
          <a:p>
            <a:pPr lvl="1"/>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spTree>
    <p:extLst>
      <p:ext uri="{BB962C8B-B14F-4D97-AF65-F5344CB8AC3E}">
        <p14:creationId xmlns:p14="http://schemas.microsoft.com/office/powerpoint/2010/main" val="1011525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a:t>
            </a:r>
            <a:r>
              <a:rPr lang="nl-BE" dirty="0" smtClean="0"/>
              <a:t>outline (1/2)</a:t>
            </a:r>
            <a:endParaRPr lang="nl-BE" dirty="0" smtClean="0"/>
          </a:p>
          <a:p>
            <a:pPr lvl="1"/>
            <a:r>
              <a:rPr lang="nl-BE" i="1" dirty="0" smtClean="0"/>
              <a:t>Status of 6GHz in Europe</a:t>
            </a:r>
            <a:endParaRPr lang="en-AU" i="1" dirty="0" smtClean="0"/>
          </a:p>
          <a:p>
            <a:pPr lvl="2"/>
            <a:r>
              <a:rPr lang="en-GB" i="1" dirty="0" smtClean="0"/>
              <a:t>SE45: ECC Report 302 (Timeline)</a:t>
            </a:r>
            <a:endParaRPr lang="en-AU" i="1" dirty="0" smtClean="0"/>
          </a:p>
          <a:p>
            <a:pPr lvl="2"/>
            <a:r>
              <a:rPr lang="en-GB" i="1" dirty="0" smtClean="0"/>
              <a:t>FM57: Draft CEPT Report A in response to the EC mandate (Timeline)</a:t>
            </a:r>
            <a:endParaRPr lang="en-AU" i="1" dirty="0" smtClean="0"/>
          </a:p>
          <a:p>
            <a:pPr lvl="2"/>
            <a:r>
              <a:rPr lang="en-GB" i="1" dirty="0" smtClean="0"/>
              <a:t>FM57: Draft CEPT Report B in response to the EC mandate (Timeline)</a:t>
            </a:r>
            <a:endParaRPr lang="en-AU" i="1" dirty="0" smtClean="0"/>
          </a:p>
          <a:p>
            <a:pPr lvl="2"/>
            <a:r>
              <a:rPr lang="en-GB" i="1" dirty="0" smtClean="0"/>
              <a:t>Hand off process from CEPT to ETSI</a:t>
            </a:r>
            <a:endParaRPr lang="en-AU" i="1" dirty="0" smtClean="0"/>
          </a:p>
          <a:p>
            <a:pPr lvl="1"/>
            <a:r>
              <a:rPr lang="nl-BE" i="1" dirty="0" smtClean="0"/>
              <a:t>ETSI 6GHz </a:t>
            </a:r>
            <a:endParaRPr lang="en-AU" i="1" dirty="0" smtClean="0"/>
          </a:p>
          <a:p>
            <a:pPr lvl="2"/>
            <a:r>
              <a:rPr lang="en-GB" i="1" dirty="0" smtClean="0"/>
              <a:t>Development of an ETSI </a:t>
            </a:r>
            <a:r>
              <a:rPr lang="en-GB" i="1" dirty="0" err="1" smtClean="0"/>
              <a:t>SRDoc</a:t>
            </a:r>
            <a:r>
              <a:rPr lang="en-GB" i="1" dirty="0" smtClean="0"/>
              <a:t> (containing the spectrum request to CEPT)</a:t>
            </a:r>
            <a:endParaRPr lang="en-AU" i="1" dirty="0" smtClean="0"/>
          </a:p>
          <a:p>
            <a:pPr lvl="2"/>
            <a:r>
              <a:rPr lang="en-GB" i="1" dirty="0" smtClean="0"/>
              <a:t>Development of an ETSI Technical Report (TR)</a:t>
            </a:r>
            <a:endParaRPr lang="en-AU" i="1" dirty="0" smtClean="0"/>
          </a:p>
          <a:p>
            <a:pPr lvl="2"/>
            <a:r>
              <a:rPr lang="en-GB" i="1" dirty="0" smtClean="0"/>
              <a:t>Work item for developing an ETSI Harmonized Standard </a:t>
            </a:r>
            <a:endParaRPr lang="en-AU" i="1" dirty="0" smtClean="0"/>
          </a:p>
          <a:p>
            <a:pPr lvl="3"/>
            <a:r>
              <a:rPr lang="en-GB" i="1" dirty="0" smtClean="0"/>
              <a:t>timelines</a:t>
            </a:r>
            <a:endParaRPr lang="en-AU" i="1" dirty="0" smtClean="0"/>
          </a:p>
          <a:p>
            <a:pPr lvl="3"/>
            <a:r>
              <a:rPr lang="en-GB" i="1" dirty="0" smtClean="0"/>
              <a:t>EN 301 893 or new standard??</a:t>
            </a:r>
            <a:endParaRPr lang="en-AU" i="1" dirty="0" smtClean="0"/>
          </a:p>
          <a:p>
            <a:pPr lvl="2"/>
            <a:r>
              <a:rPr lang="en-GB" i="1" dirty="0" smtClean="0"/>
              <a:t>Work programme (explanation of timelines/procedure/deliverables)</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28</a:t>
            </a:fld>
            <a:endParaRPr lang="en-US"/>
          </a:p>
        </p:txBody>
      </p:sp>
    </p:spTree>
    <p:extLst>
      <p:ext uri="{BB962C8B-B14F-4D97-AF65-F5344CB8AC3E}">
        <p14:creationId xmlns:p14="http://schemas.microsoft.com/office/powerpoint/2010/main" val="704978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have prepared an outline of their contribution to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r>
              <a:rPr lang="nl-BE" dirty="0" smtClean="0"/>
              <a:t>ETSI BRAN </a:t>
            </a:r>
            <a:r>
              <a:rPr lang="nl-BE" dirty="0" smtClean="0"/>
              <a:t>outline (2/2)</a:t>
            </a:r>
            <a:endParaRPr lang="nl-BE" dirty="0" smtClean="0"/>
          </a:p>
          <a:p>
            <a:pPr lvl="1"/>
            <a:r>
              <a:rPr lang="nl-BE" i="1" dirty="0" smtClean="0"/>
              <a:t>...</a:t>
            </a:r>
          </a:p>
          <a:p>
            <a:pPr lvl="1"/>
            <a:r>
              <a:rPr lang="nl-BE" i="1" dirty="0" smtClean="0"/>
              <a:t>ETSI 5GHz </a:t>
            </a:r>
            <a:endParaRPr lang="en-AU" i="1" dirty="0" smtClean="0"/>
          </a:p>
          <a:p>
            <a:pPr lvl="2"/>
            <a:r>
              <a:rPr lang="en-GB" i="1" dirty="0" smtClean="0"/>
              <a:t>Status of EN 301 893 v2.2.1</a:t>
            </a:r>
            <a:endParaRPr lang="en-AU" i="1" dirty="0" smtClean="0"/>
          </a:p>
          <a:p>
            <a:pPr lvl="2"/>
            <a:r>
              <a:rPr lang="en-GB" i="1" dirty="0" smtClean="0"/>
              <a:t>Brief History of Adaptivity </a:t>
            </a:r>
            <a:endParaRPr lang="en-AU" i="1" dirty="0" smtClean="0"/>
          </a:p>
          <a:p>
            <a:pPr lvl="2"/>
            <a:r>
              <a:rPr lang="en-GB" i="1" dirty="0" smtClean="0"/>
              <a:t>Lessons learned from the past</a:t>
            </a:r>
            <a:endParaRPr lang="en-AU" i="1" dirty="0" smtClean="0"/>
          </a:p>
          <a:p>
            <a:pPr lvl="3"/>
            <a:r>
              <a:rPr lang="en-GB" i="1" dirty="0" smtClean="0"/>
              <a:t>Most contentious requirements/compromises</a:t>
            </a:r>
            <a:endParaRPr lang="en-AU" i="1" dirty="0" smtClean="0"/>
          </a:p>
          <a:p>
            <a:pPr lvl="2"/>
            <a:r>
              <a:rPr lang="en-GB" i="1" dirty="0" smtClean="0"/>
              <a:t>What can ETSI do better for 6GHz?</a:t>
            </a:r>
            <a:endParaRPr lang="en-AU" i="1" dirty="0" smtClean="0"/>
          </a:p>
          <a:p>
            <a:pPr lvl="1"/>
            <a:r>
              <a:rPr lang="en-US" i="1" dirty="0" smtClean="0"/>
              <a:t>Participation </a:t>
            </a:r>
          </a:p>
          <a:p>
            <a:pPr lvl="2"/>
            <a:r>
              <a:rPr lang="en-US" i="1" dirty="0" smtClean="0"/>
              <a:t>Next BRAN meeting dates BRAN#103/104</a:t>
            </a:r>
            <a:endParaRPr lang="en-AU" i="1" dirty="0" smtClean="0"/>
          </a:p>
          <a:p>
            <a:pPr lvl="2"/>
            <a:r>
              <a:rPr lang="nl-BE" i="1" dirty="0" smtClean="0"/>
              <a:t>Participation / Proposals / contributions welcome</a:t>
            </a:r>
            <a:endParaRPr lang="en-AU" i="1"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29</a:t>
            </a:fld>
            <a:endParaRPr lang="en-US"/>
          </a:p>
        </p:txBody>
      </p:sp>
    </p:spTree>
    <p:extLst>
      <p:ext uri="{BB962C8B-B14F-4D97-AF65-F5344CB8AC3E}">
        <p14:creationId xmlns:p14="http://schemas.microsoft.com/office/powerpoint/2010/main" val="420348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first task for the </a:t>
            </a:r>
            <a:r>
              <a:rPr lang="en-AU" i="1" dirty="0" err="1"/>
              <a:t>Coex</a:t>
            </a:r>
            <a:r>
              <a:rPr lang="en-AU" i="1" dirty="0"/>
              <a:t> SC </a:t>
            </a:r>
            <a:r>
              <a:rPr lang="en-AU" dirty="0" smtClean="0"/>
              <a:t>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will discuss the scope of the 11ax/be </a:t>
            </a:r>
            <a:r>
              <a:rPr lang="en-AU" dirty="0" smtClean="0"/>
              <a:t>“invited papers”</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This week the </a:t>
            </a:r>
            <a:r>
              <a:rPr lang="en-AU" dirty="0" err="1" smtClean="0"/>
              <a:t>Coex</a:t>
            </a:r>
            <a:r>
              <a:rPr lang="en-AU" dirty="0" smtClean="0"/>
              <a:t> SC Chair will make requests for “invited papers” in relation 802.11ax and 802.11be (EHT)</a:t>
            </a:r>
          </a:p>
          <a:p>
            <a:pPr lvl="1"/>
            <a:r>
              <a:rPr lang="en-AU" dirty="0" smtClean="0"/>
              <a:t>The requests will be sent to the applicable TG Chairs</a:t>
            </a:r>
          </a:p>
          <a:p>
            <a:pPr lvl="1"/>
            <a:r>
              <a:rPr lang="en-AU" dirty="0" smtClean="0"/>
              <a:t>The scope of the request will be: </a:t>
            </a:r>
          </a:p>
          <a:p>
            <a:pPr lvl="2"/>
            <a:r>
              <a:rPr lang="en-AU" dirty="0" smtClean="0"/>
              <a:t>An update on the status of 802.11ax/be</a:t>
            </a:r>
          </a:p>
          <a:p>
            <a:pPr lvl="2"/>
            <a:r>
              <a:rPr lang="en-AU" dirty="0" smtClean="0"/>
              <a:t>A summary of coexistence mechanisms used by 802.11ax/be</a:t>
            </a:r>
          </a:p>
          <a:p>
            <a:pPr lvl="2"/>
            <a:r>
              <a:rPr lang="en-AU" dirty="0" smtClean="0"/>
              <a:t>… what else?</a:t>
            </a:r>
          </a:p>
          <a:p>
            <a:pPr lvl="1"/>
            <a:r>
              <a:rPr lang="en-AU" dirty="0" smtClean="0"/>
              <a:t>The SC will discuss the scope of the 11ax/be invited papers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3256859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Andy Gowans (OFCOM) has accepted an invitation to provide a 6GHz regulatory update</a:t>
            </a:r>
            <a:endParaRPr lang="en-AU" dirty="0"/>
          </a:p>
        </p:txBody>
      </p:sp>
      <p:sp>
        <p:nvSpPr>
          <p:cNvPr id="3" name="Content Placeholder 2"/>
          <p:cNvSpPr>
            <a:spLocks noGrp="1"/>
          </p:cNvSpPr>
          <p:nvPr>
            <p:ph idx="1"/>
          </p:nvPr>
        </p:nvSpPr>
        <p:spPr/>
        <p:txBody>
          <a:bodyPr/>
          <a:lstStyle/>
          <a:p>
            <a:pPr lvl="1"/>
            <a:r>
              <a:rPr lang="en-AU" smtClean="0"/>
              <a:t>Access to 6 GHz spectrum is a precondition to any coexistence discussions</a:t>
            </a:r>
          </a:p>
          <a:p>
            <a:pPr lvl="1"/>
            <a:r>
              <a:rPr lang="en-AU" smtClean="0"/>
              <a:t>Dorothy Stanley (IEEE 802.11 WG Chair) suggested that we ask Andy Gowans (OFCOM) to provide a brief summary of the situation for access to 6 GHz globally and any likely associated rules</a:t>
            </a:r>
          </a:p>
          <a:p>
            <a:pPr lvl="1"/>
            <a:r>
              <a:rPr lang="en-AU" smtClean="0"/>
              <a:t>The Coex SC Chair sent Andy an invitation by e-mail, which he accepted</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31</a:t>
            </a:fld>
            <a:endParaRPr lang="en-US"/>
          </a:p>
        </p:txBody>
      </p:sp>
    </p:spTree>
    <p:extLst>
      <p:ext uri="{BB962C8B-B14F-4D97-AF65-F5344CB8AC3E}">
        <p14:creationId xmlns:p14="http://schemas.microsoft.com/office/powerpoint/2010/main" val="886201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smtClean="0"/>
              <a:t>Coex</a:t>
            </a:r>
            <a:r>
              <a:rPr lang="en-AU" i="1" dirty="0" smtClean="0"/>
              <a:t> Workshop </a:t>
            </a:r>
            <a:r>
              <a:rPr lang="en-AU" dirty="0" smtClean="0"/>
              <a:t>will also provide anyone to submit a proposal for a paper on any </a:t>
            </a:r>
            <a:r>
              <a:rPr lang="en-AU" dirty="0" err="1" smtClean="0"/>
              <a:t>coex</a:t>
            </a:r>
            <a:r>
              <a:rPr lang="en-AU" dirty="0" smtClean="0"/>
              <a:t> topic</a:t>
            </a:r>
            <a:endParaRPr lang="en-AU" dirty="0"/>
          </a:p>
        </p:txBody>
      </p:sp>
      <p:sp>
        <p:nvSpPr>
          <p:cNvPr id="3" name="Content Placeholder 2"/>
          <p:cNvSpPr>
            <a:spLocks noGrp="1"/>
          </p:cNvSpPr>
          <p:nvPr>
            <p:ph idx="1"/>
          </p:nvPr>
        </p:nvSpPr>
        <p:spPr/>
        <p:txBody>
          <a:bodyPr/>
          <a:lstStyle/>
          <a:p>
            <a:pPr lvl="1"/>
            <a:r>
              <a:rPr lang="en-AU" dirty="0" smtClean="0"/>
              <a:t>The </a:t>
            </a:r>
            <a:r>
              <a:rPr lang="en-AU" i="1" dirty="0" err="1" smtClean="0"/>
              <a:t>Coex</a:t>
            </a:r>
            <a:r>
              <a:rPr lang="en-AU" i="1" dirty="0" smtClean="0"/>
              <a:t> Workshop </a:t>
            </a:r>
            <a:r>
              <a:rPr lang="en-AU" dirty="0" smtClean="0"/>
              <a:t>will also include a section for contributed papers on any topic (related to coexistence)</a:t>
            </a:r>
          </a:p>
          <a:p>
            <a:pPr lvl="1"/>
            <a:r>
              <a:rPr lang="en-AU" dirty="0" smtClean="0"/>
              <a:t>Topics could include:</a:t>
            </a:r>
          </a:p>
          <a:p>
            <a:pPr lvl="2"/>
            <a:r>
              <a:rPr lang="en-AU" dirty="0" smtClean="0"/>
              <a:t>Deployment experience in 5 GHz</a:t>
            </a:r>
          </a:p>
          <a:p>
            <a:pPr lvl="2"/>
            <a:r>
              <a:rPr lang="en-AU" dirty="0" smtClean="0"/>
              <a:t>Simulation results on various coexistence </a:t>
            </a:r>
            <a:r>
              <a:rPr lang="en-AU" dirty="0" smtClean="0"/>
              <a:t>schemes</a:t>
            </a:r>
            <a:endParaRPr lang="en-AU" dirty="0" smtClean="0"/>
          </a:p>
          <a:p>
            <a:pPr lvl="2"/>
            <a:r>
              <a:rPr lang="en-AU" dirty="0" smtClean="0"/>
              <a:t>Proposed requirements for any coexistence schemes</a:t>
            </a:r>
          </a:p>
          <a:p>
            <a:pPr lvl="2"/>
            <a:r>
              <a:rPr lang="en-AU" dirty="0" smtClean="0"/>
              <a:t>The use of ED-only vs PD/ED vs both</a:t>
            </a:r>
          </a:p>
          <a:p>
            <a:pPr lvl="2"/>
            <a:r>
              <a:rPr lang="en-AU" dirty="0" smtClean="0"/>
              <a:t>The use of 802.11 or common preambles</a:t>
            </a:r>
          </a:p>
          <a:p>
            <a:pPr lvl="2"/>
            <a:r>
              <a:rPr lang="en-AU" dirty="0" smtClean="0"/>
              <a:t>Multi-channel sharing</a:t>
            </a:r>
          </a:p>
          <a:p>
            <a:pPr lvl="2"/>
            <a:r>
              <a:rPr lang="en-AU" dirty="0" smtClean="0"/>
              <a:t>Blocking energy </a:t>
            </a:r>
            <a:r>
              <a:rPr lang="en-AU" dirty="0" smtClean="0">
                <a:sym typeface="Wingdings" panose="05000000000000000000" pitchFamily="2" charset="2"/>
              </a:rPr>
              <a:t></a:t>
            </a:r>
            <a:endParaRPr lang="en-AU" dirty="0" smtClean="0"/>
          </a:p>
          <a:p>
            <a:pPr lvl="2"/>
            <a:r>
              <a:rPr lang="en-AU" dirty="0" smtClean="0"/>
              <a:t>The use of no LBT or short LBT</a:t>
            </a:r>
          </a:p>
          <a:p>
            <a:pPr lvl="2"/>
            <a:r>
              <a:rPr lang="en-AU" dirty="0" smtClean="0"/>
              <a:t>CW adjustment with delayed acknowledgments</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462210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802.15 want to include UWB within the scope of the </a:t>
            </a:r>
            <a:r>
              <a:rPr lang="en-AU" i="1" dirty="0" err="1" smtClean="0"/>
              <a:t>Coex</a:t>
            </a:r>
            <a:r>
              <a:rPr lang="en-AU" i="1" dirty="0" smtClean="0"/>
              <a:t> Workshop</a:t>
            </a:r>
            <a:endParaRPr lang="en-AU" i="1" dirty="0"/>
          </a:p>
        </p:txBody>
      </p:sp>
      <p:sp>
        <p:nvSpPr>
          <p:cNvPr id="3" name="Content Placeholder 2"/>
          <p:cNvSpPr>
            <a:spLocks noGrp="1"/>
          </p:cNvSpPr>
          <p:nvPr>
            <p:ph idx="1"/>
          </p:nvPr>
        </p:nvSpPr>
        <p:spPr/>
        <p:txBody>
          <a:bodyPr/>
          <a:lstStyle/>
          <a:p>
            <a:pPr lvl="1"/>
            <a:r>
              <a:rPr lang="en-AU" dirty="0" smtClean="0"/>
              <a:t>The main goal of the Workshop is to focus on coexistence between 802.11ax/be and NR-U in 6GHz</a:t>
            </a:r>
          </a:p>
          <a:p>
            <a:pPr lvl="1"/>
            <a:r>
              <a:rPr lang="en-AU" dirty="0" smtClean="0"/>
              <a:t>IEEE 802.15 WG would like to discuss coexistence with UWB in the 6GHz band …</a:t>
            </a:r>
          </a:p>
          <a:p>
            <a:pPr lvl="1"/>
            <a:r>
              <a:rPr lang="en-AU" dirty="0" smtClean="0"/>
              <a:t> …. </a:t>
            </a:r>
            <a:r>
              <a:rPr lang="en-AU" dirty="0"/>
              <a:t>a</a:t>
            </a:r>
            <a:r>
              <a:rPr lang="en-AU" dirty="0" smtClean="0"/>
              <a:t>nd indeed inclusion in the agenda is the basis of all the Wireless Chairs agreeing to Sponsor part of the </a:t>
            </a:r>
            <a:r>
              <a:rPr lang="en-AU" i="1" dirty="0" err="1" smtClean="0"/>
              <a:t>Coex</a:t>
            </a:r>
            <a:r>
              <a:rPr lang="en-AU" i="1" dirty="0" smtClean="0"/>
              <a:t> Workshop</a:t>
            </a:r>
          </a:p>
          <a:p>
            <a:pPr lvl="1"/>
            <a:r>
              <a:rPr lang="en-AU" dirty="0" smtClean="0"/>
              <a:t>It would be nice if 802.15 WG and 802.11 WG could come to a consensus before the </a:t>
            </a:r>
            <a:r>
              <a:rPr lang="en-AU" dirty="0" err="1" smtClean="0"/>
              <a:t>Coex</a:t>
            </a:r>
            <a:r>
              <a:rPr lang="en-AU" dirty="0" smtClean="0"/>
              <a:t> Workshop to </a:t>
            </a:r>
            <a:r>
              <a:rPr lang="en-AU" i="1" dirty="0" smtClean="0"/>
              <a:t>avoid airing any dirty washing</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18766958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non-invited papers will form the basis for discussion during the </a:t>
            </a:r>
            <a:r>
              <a:rPr lang="en-AU" dirty="0" err="1" smtClean="0"/>
              <a:t>Coex</a:t>
            </a:r>
            <a:r>
              <a:rPr lang="en-AU" dirty="0" smtClean="0"/>
              <a:t> Workshop</a:t>
            </a:r>
            <a:endParaRPr lang="en-AU" dirty="0"/>
          </a:p>
        </p:txBody>
      </p:sp>
      <p:sp>
        <p:nvSpPr>
          <p:cNvPr id="3" name="Content Placeholder 2"/>
          <p:cNvSpPr>
            <a:spLocks noGrp="1"/>
          </p:cNvSpPr>
          <p:nvPr>
            <p:ph idx="1"/>
          </p:nvPr>
        </p:nvSpPr>
        <p:spPr/>
        <p:txBody>
          <a:bodyPr/>
          <a:lstStyle/>
          <a:p>
            <a:pPr lvl="1"/>
            <a:r>
              <a:rPr lang="en-AU" dirty="0" smtClean="0"/>
              <a:t>A general call for papers has been issued with the invitation</a:t>
            </a:r>
          </a:p>
          <a:p>
            <a:pPr lvl="1"/>
            <a:r>
              <a:rPr lang="en-AU" dirty="0" smtClean="0"/>
              <a:t>A deadline for proposals has been set for 12 May, which is just before the IEEE 802 meeting in Atlanta</a:t>
            </a:r>
          </a:p>
          <a:p>
            <a:pPr lvl="1"/>
            <a:r>
              <a:rPr lang="en-AU" dirty="0" smtClean="0"/>
              <a:t>The idea is that the </a:t>
            </a:r>
            <a:r>
              <a:rPr lang="en-AU" dirty="0" err="1" smtClean="0"/>
              <a:t>Coex</a:t>
            </a:r>
            <a:r>
              <a:rPr lang="en-AU" dirty="0" smtClean="0"/>
              <a:t> SC will select a balanced set of papers at the Atlanta meeting and send out acceptances immediately afterwards</a:t>
            </a:r>
          </a:p>
          <a:p>
            <a:pPr lvl="1"/>
            <a:r>
              <a:rPr lang="en-AU" dirty="0" smtClean="0"/>
              <a:t>The authors will then be expected to submit final versions of their papers at the beginning of July</a:t>
            </a:r>
          </a:p>
          <a:p>
            <a:pPr lvl="1"/>
            <a:r>
              <a:rPr lang="en-AU" dirty="0" smtClean="0"/>
              <a:t>During the </a:t>
            </a:r>
            <a:r>
              <a:rPr lang="en-AU" dirty="0" err="1" smtClean="0"/>
              <a:t>Coex</a:t>
            </a:r>
            <a:r>
              <a:rPr lang="en-AU" dirty="0" smtClean="0"/>
              <a:t> Workshop, appropriate time will be allowed for each paper, followed by discussion time (it is a Workshop after all)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101941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 what would we like consensus at the end of the Coexistence Workshop?</a:t>
            </a:r>
            <a:endParaRPr lang="en-AU" dirty="0"/>
          </a:p>
        </p:txBody>
      </p:sp>
      <p:sp>
        <p:nvSpPr>
          <p:cNvPr id="3" name="Content Placeholder 2"/>
          <p:cNvSpPr>
            <a:spLocks noGrp="1"/>
          </p:cNvSpPr>
          <p:nvPr>
            <p:ph idx="1"/>
          </p:nvPr>
        </p:nvSpPr>
        <p:spPr/>
        <p:txBody>
          <a:bodyPr/>
          <a:lstStyle/>
          <a:p>
            <a:pPr lvl="1"/>
            <a:r>
              <a:rPr lang="en-AU" dirty="0" smtClean="0"/>
              <a:t>It is probably worthwhile knowing what issues 802.11 stakeholders would like to see consensus on at the end of the </a:t>
            </a:r>
            <a:r>
              <a:rPr lang="en-AU" dirty="0" err="1" smtClean="0"/>
              <a:t>Coex</a:t>
            </a:r>
            <a:r>
              <a:rPr lang="en-AU" dirty="0" smtClean="0"/>
              <a:t> Workshop</a:t>
            </a:r>
          </a:p>
          <a:p>
            <a:pPr lvl="1"/>
            <a:r>
              <a:rPr lang="en-AU" dirty="0" smtClean="0"/>
              <a:t>This may even inspire people to focus on submissions on these topics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781627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Are any IEEE 802.11 WG participants planning to submit a proposal for a non-invited paper?</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27121458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LAA status</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39863376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Updated statistics conform that there is significant and growing interest in LAA </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82410070"/>
              </p:ext>
            </p:extLst>
          </p:nvPr>
        </p:nvGraphicFramePr>
        <p:xfrm>
          <a:off x="685800" y="2180924"/>
          <a:ext cx="7620001" cy="2956560"/>
        </p:xfrm>
        <a:graphic>
          <a:graphicData uri="http://schemas.openxmlformats.org/drawingml/2006/table">
            <a:tbl>
              <a:tblPr firstRow="1" bandRow="1">
                <a:tableStyleId>{21E4AEA4-8DFA-4A89-87EB-49C32662AFE0}</a:tableStyleId>
              </a:tblPr>
              <a:tblGrid>
                <a:gridCol w="1233713">
                  <a:extLst>
                    <a:ext uri="{9D8B030D-6E8A-4147-A177-3AD203B41FA5}">
                      <a16:colId xmlns:a16="http://schemas.microsoft.com/office/drawing/2014/main" val="3409454223"/>
                    </a:ext>
                  </a:extLst>
                </a:gridCol>
                <a:gridCol w="1596572">
                  <a:extLst>
                    <a:ext uri="{9D8B030D-6E8A-4147-A177-3AD203B41FA5}">
                      <a16:colId xmlns:a16="http://schemas.microsoft.com/office/drawing/2014/main" val="1001302695"/>
                    </a:ext>
                  </a:extLst>
                </a:gridCol>
                <a:gridCol w="1596572">
                  <a:extLst>
                    <a:ext uri="{9D8B030D-6E8A-4147-A177-3AD203B41FA5}">
                      <a16:colId xmlns:a16="http://schemas.microsoft.com/office/drawing/2014/main" val="4129828934"/>
                    </a:ext>
                  </a:extLst>
                </a:gridCol>
                <a:gridCol w="1596572">
                  <a:extLst>
                    <a:ext uri="{9D8B030D-6E8A-4147-A177-3AD203B41FA5}">
                      <a16:colId xmlns:a16="http://schemas.microsoft.com/office/drawing/2014/main" val="175375953"/>
                    </a:ext>
                  </a:extLst>
                </a:gridCol>
                <a:gridCol w="1596572">
                  <a:extLst>
                    <a:ext uri="{9D8B030D-6E8A-4147-A177-3AD203B41FA5}">
                      <a16:colId xmlns:a16="http://schemas.microsoft.com/office/drawing/2014/main" val="3937962473"/>
                    </a:ext>
                  </a:extLst>
                </a:gridCol>
              </a:tblGrid>
              <a:tr h="385221">
                <a:tc>
                  <a:txBody>
                    <a:bodyPr/>
                    <a:lstStyle/>
                    <a:p>
                      <a:r>
                        <a:rPr lang="en-AU" sz="1400" dirty="0" smtClean="0"/>
                        <a:t>Technology</a:t>
                      </a:r>
                      <a:endParaRPr lang="en-AU" sz="1400" dirty="0"/>
                    </a:p>
                  </a:txBody>
                  <a:tcPr anchor="ctr"/>
                </a:tc>
                <a:tc>
                  <a:txBody>
                    <a:bodyPr/>
                    <a:lstStyle/>
                    <a:p>
                      <a:r>
                        <a:rPr lang="en-AU" sz="1400" dirty="0" smtClean="0"/>
                        <a:t>Stage</a:t>
                      </a:r>
                      <a:endParaRPr lang="en-AU" sz="1400" dirty="0"/>
                    </a:p>
                  </a:txBody>
                  <a:tcPr anchor="ctr"/>
                </a:tc>
                <a:tc>
                  <a:txBody>
                    <a:bodyPr/>
                    <a:lstStyle/>
                    <a:p>
                      <a:pPr algn="ctr"/>
                      <a:r>
                        <a:rPr lang="en-AU" sz="1400" dirty="0" smtClean="0"/>
                        <a:t>GSMA</a:t>
                      </a:r>
                      <a:r>
                        <a:rPr lang="en-AU" sz="1400" b="1" kern="1200" baseline="30000" dirty="0" smtClean="0">
                          <a:solidFill>
                            <a:schemeClr val="lt1"/>
                          </a:solidFill>
                          <a:latin typeface="+mn-lt"/>
                          <a:ea typeface="+mn-ea"/>
                          <a:cs typeface="+mn-cs"/>
                        </a:rPr>
                        <a:t>1</a:t>
                      </a:r>
                      <a:r>
                        <a:rPr lang="en-AU" sz="1400" dirty="0" smtClean="0"/>
                        <a:t/>
                      </a:r>
                      <a:br>
                        <a:rPr lang="en-AU" sz="1400" dirty="0" smtClean="0"/>
                      </a:br>
                      <a:r>
                        <a:rPr lang="en-AU" sz="1400" dirty="0" smtClean="0"/>
                        <a:t>(July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2</a:t>
                      </a:r>
                      <a:r>
                        <a:rPr lang="en-AU" sz="1400" dirty="0" smtClean="0"/>
                        <a:t/>
                      </a:r>
                      <a:br>
                        <a:rPr lang="en-AU" sz="1400" dirty="0" smtClean="0"/>
                      </a:br>
                      <a:r>
                        <a:rPr lang="en-AU" sz="1400" dirty="0" smtClean="0"/>
                        <a:t>(Oct 2018)</a:t>
                      </a:r>
                      <a:endParaRPr lang="en-AU" sz="1400" dirty="0"/>
                    </a:p>
                  </a:txBody>
                  <a:tcPr anchor="ctr"/>
                </a:tc>
                <a:tc>
                  <a:txBody>
                    <a:bodyPr/>
                    <a:lstStyle/>
                    <a:p>
                      <a:pPr algn="ctr"/>
                      <a:r>
                        <a:rPr lang="en-AU" sz="1400" dirty="0" smtClean="0"/>
                        <a:t>GSA</a:t>
                      </a:r>
                      <a:r>
                        <a:rPr lang="en-AU" sz="1400" b="1" kern="1200" baseline="30000" dirty="0" smtClean="0">
                          <a:solidFill>
                            <a:schemeClr val="lt1"/>
                          </a:solidFill>
                          <a:latin typeface="+mn-lt"/>
                          <a:ea typeface="+mn-ea"/>
                          <a:cs typeface="+mn-cs"/>
                        </a:rPr>
                        <a:t>3</a:t>
                      </a:r>
                      <a:r>
                        <a:rPr lang="en-AU" sz="1400" dirty="0" smtClean="0"/>
                        <a:t/>
                      </a:r>
                      <a:br>
                        <a:rPr lang="en-AU" sz="1400" dirty="0" smtClean="0"/>
                      </a:br>
                      <a:r>
                        <a:rPr lang="en-AU" sz="1400" dirty="0" smtClean="0"/>
                        <a:t>(Jan 2019)</a:t>
                      </a:r>
                      <a:endParaRPr lang="en-AU" sz="1400" dirty="0"/>
                    </a:p>
                  </a:txBody>
                  <a:tcPr anchor="ctr"/>
                </a:tc>
                <a:extLst>
                  <a:ext uri="{0D108BD9-81ED-4DB2-BD59-A6C34878D82A}">
                    <a16:rowId xmlns:a16="http://schemas.microsoft.com/office/drawing/2014/main" val="199255957"/>
                  </a:ext>
                </a:extLst>
              </a:tr>
              <a:tr h="275697">
                <a:tc rowSpan="2">
                  <a:txBody>
                    <a:bodyPr/>
                    <a:lstStyle/>
                    <a:p>
                      <a:r>
                        <a:rPr lang="en-AU" sz="1400" dirty="0" smtClean="0"/>
                        <a:t>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23</a:t>
                      </a:r>
                      <a:endParaRPr lang="en-AU" sz="1400" dirty="0"/>
                    </a:p>
                  </a:txBody>
                  <a:tcPr anchor="ctr"/>
                </a:tc>
                <a:tc>
                  <a:txBody>
                    <a:bodyPr/>
                    <a:lstStyle/>
                    <a:p>
                      <a:pPr algn="ctr"/>
                      <a:r>
                        <a:rPr lang="en-AU" sz="1400" dirty="0" smtClean="0"/>
                        <a:t>22</a:t>
                      </a:r>
                      <a:endParaRPr lang="en-AU" sz="1400" dirty="0"/>
                    </a:p>
                  </a:txBody>
                  <a:tcPr anchor="ctr"/>
                </a:tc>
                <a:tc>
                  <a:txBody>
                    <a:bodyPr/>
                    <a:lstStyle/>
                    <a:p>
                      <a:pPr algn="ctr"/>
                      <a:r>
                        <a:rPr lang="en-AU" sz="1400" dirty="0" smtClean="0"/>
                        <a:t>26</a:t>
                      </a:r>
                      <a:endParaRPr lang="en-AU" sz="1400" dirty="0"/>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4</a:t>
                      </a:r>
                      <a:endParaRPr lang="en-AU" sz="1400" dirty="0"/>
                    </a:p>
                  </a:txBody>
                  <a:tcPr anchor="ctr"/>
                </a:tc>
                <a:tc>
                  <a:txBody>
                    <a:bodyPr/>
                    <a:lstStyle/>
                    <a:p>
                      <a:pPr algn="ctr"/>
                      <a:r>
                        <a:rPr lang="en-AU" sz="1400" dirty="0" smtClean="0"/>
                        <a:t>6</a:t>
                      </a:r>
                      <a:endParaRPr lang="en-AU" sz="1400" dirty="0"/>
                    </a:p>
                  </a:txBody>
                  <a:tcPr anchor="ctr"/>
                </a:tc>
                <a:tc>
                  <a:txBody>
                    <a:bodyPr/>
                    <a:lstStyle/>
                    <a:p>
                      <a:pPr algn="ctr"/>
                      <a:r>
                        <a:rPr lang="en-AU" sz="1400" dirty="0" smtClean="0"/>
                        <a:t>6</a:t>
                      </a:r>
                      <a:endParaRPr lang="en-AU" sz="1400" dirty="0"/>
                    </a:p>
                  </a:txBody>
                  <a:tcPr anchor="ctr"/>
                </a:tc>
                <a:extLst>
                  <a:ext uri="{0D108BD9-81ED-4DB2-BD59-A6C34878D82A}">
                    <a16:rowId xmlns:a16="http://schemas.microsoft.com/office/drawing/2014/main" val="2912597888"/>
                  </a:ext>
                </a:extLst>
              </a:tr>
              <a:tr h="275697">
                <a:tc rowSpan="2">
                  <a:txBody>
                    <a:bodyPr/>
                    <a:lstStyle/>
                    <a:p>
                      <a:r>
                        <a:rPr lang="en-AU" sz="1400" dirty="0" err="1" smtClean="0"/>
                        <a:t>eLAA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0</a:t>
                      </a:r>
                      <a:endParaRPr lang="en-AU" sz="1400" dirty="0"/>
                    </a:p>
                  </a:txBody>
                  <a:tcPr anchor="ctr"/>
                </a:tc>
                <a:tc>
                  <a:txBody>
                    <a:bodyPr/>
                    <a:lstStyle/>
                    <a:p>
                      <a:pPr algn="ctr"/>
                      <a:r>
                        <a:rPr lang="en-AU" sz="1400" dirty="0" smtClean="0"/>
                        <a:t>0</a:t>
                      </a:r>
                      <a:endParaRPr lang="en-AU" sz="1400" dirty="0"/>
                    </a:p>
                  </a:txBody>
                  <a:tcPr anchor="ctr"/>
                </a:tc>
                <a:extLst>
                  <a:ext uri="{0D108BD9-81ED-4DB2-BD59-A6C34878D82A}">
                    <a16:rowId xmlns:a16="http://schemas.microsoft.com/office/drawing/2014/main" val="1043723728"/>
                  </a:ext>
                </a:extLst>
              </a:tr>
              <a:tr h="275697">
                <a:tc rowSpan="2">
                  <a:txBody>
                    <a:bodyPr/>
                    <a:lstStyle/>
                    <a:p>
                      <a:r>
                        <a:rPr lang="en-AU" sz="1400" dirty="0" smtClean="0"/>
                        <a:t>LWA</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2</a:t>
                      </a:r>
                      <a:endParaRPr lang="en-AU" sz="1400" dirty="0"/>
                    </a:p>
                  </a:txBody>
                  <a:tcPr anchor="ctr"/>
                </a:tc>
                <a:tc>
                  <a:txBody>
                    <a:bodyPr/>
                    <a:lstStyle/>
                    <a:p>
                      <a:pPr algn="ctr"/>
                      <a:r>
                        <a:rPr lang="en-AU" sz="1400" dirty="0" smtClean="0"/>
                        <a:t>2</a:t>
                      </a:r>
                      <a:endParaRPr lang="en-AU" sz="1400" dirty="0"/>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1</a:t>
                      </a:r>
                      <a:endParaRPr lang="en-AU" sz="1400" dirty="0"/>
                    </a:p>
                  </a:txBody>
                  <a:tcPr anchor="ctr"/>
                </a:tc>
                <a:tc>
                  <a:txBody>
                    <a:bodyPr/>
                    <a:lstStyle/>
                    <a:p>
                      <a:pPr algn="ctr"/>
                      <a:r>
                        <a:rPr lang="en-AU" sz="1400" dirty="0" smtClean="0"/>
                        <a:t>1</a:t>
                      </a:r>
                      <a:endParaRPr lang="en-AU" sz="1400" dirty="0"/>
                    </a:p>
                  </a:txBody>
                  <a:tcPr anchor="ctr"/>
                </a:tc>
                <a:extLst>
                  <a:ext uri="{0D108BD9-81ED-4DB2-BD59-A6C34878D82A}">
                    <a16:rowId xmlns:a16="http://schemas.microsoft.com/office/drawing/2014/main" val="3901041144"/>
                  </a:ext>
                </a:extLst>
              </a:tr>
              <a:tr h="275697">
                <a:tc rowSpan="2">
                  <a:txBody>
                    <a:bodyPr/>
                    <a:lstStyle/>
                    <a:p>
                      <a:r>
                        <a:rPr lang="en-AU" sz="1400" dirty="0" smtClean="0"/>
                        <a:t>LTE-U</a:t>
                      </a:r>
                      <a:endParaRPr lang="en-AU" sz="1400" dirty="0"/>
                    </a:p>
                  </a:txBody>
                  <a:tcPr anchor="ctr"/>
                </a:tc>
                <a:tc>
                  <a:txBody>
                    <a:bodyPr/>
                    <a:lstStyle/>
                    <a:p>
                      <a:r>
                        <a:rPr lang="en-AU" sz="1400" dirty="0" smtClean="0"/>
                        <a:t>Planned,</a:t>
                      </a:r>
                      <a:r>
                        <a:rPr lang="en-AU" sz="1400" baseline="0" dirty="0" smtClean="0"/>
                        <a:t> testing</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8</a:t>
                      </a:r>
                      <a:endParaRPr lang="en-AU" sz="1400" dirty="0"/>
                    </a:p>
                  </a:txBody>
                  <a:tcPr anchor="ctr"/>
                </a:tc>
                <a:tc>
                  <a:txBody>
                    <a:bodyPr/>
                    <a:lstStyle/>
                    <a:p>
                      <a:pPr algn="ctr"/>
                      <a:r>
                        <a:rPr lang="en-AU" sz="1400" dirty="0" smtClean="0"/>
                        <a:t>8</a:t>
                      </a:r>
                      <a:endParaRPr lang="en-AU" sz="1400" dirty="0"/>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400" dirty="0" smtClean="0"/>
                        <a:t>Deployed</a:t>
                      </a:r>
                      <a:endParaRPr lang="en-AU" sz="1400" dirty="0"/>
                    </a:p>
                  </a:txBody>
                  <a:tcPr anchor="ctr"/>
                </a:tc>
                <a:tc>
                  <a:txBody>
                    <a:bodyPr/>
                    <a:lstStyle/>
                    <a:p>
                      <a:pPr algn="ctr"/>
                      <a:r>
                        <a:rPr lang="en-AU" sz="1400" dirty="0" smtClean="0"/>
                        <a:t>?</a:t>
                      </a:r>
                      <a:endParaRPr lang="en-AU" sz="1400" dirty="0"/>
                    </a:p>
                  </a:txBody>
                  <a:tcPr anchor="ctr"/>
                </a:tc>
                <a:tc>
                  <a:txBody>
                    <a:bodyPr/>
                    <a:lstStyle/>
                    <a:p>
                      <a:pPr algn="ctr"/>
                      <a:r>
                        <a:rPr lang="en-AU" sz="1400" dirty="0" smtClean="0"/>
                        <a:t>3</a:t>
                      </a:r>
                      <a:endParaRPr lang="en-AU" sz="1400" dirty="0"/>
                    </a:p>
                  </a:txBody>
                  <a:tcPr anchor="ctr"/>
                </a:tc>
                <a:tc>
                  <a:txBody>
                    <a:bodyPr/>
                    <a:lstStyle/>
                    <a:p>
                      <a:pPr algn="ctr"/>
                      <a:r>
                        <a:rPr lang="en-AU" sz="1400" dirty="0" smtClean="0"/>
                        <a:t>3</a:t>
                      </a:r>
                      <a:endParaRPr lang="en-AU" sz="1400" dirty="0"/>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
        <p:nvSpPr>
          <p:cNvPr id="8" name="Rectangle 7"/>
          <p:cNvSpPr/>
          <p:nvPr/>
        </p:nvSpPr>
        <p:spPr bwMode="auto">
          <a:xfrm>
            <a:off x="1524000" y="5410200"/>
            <a:ext cx="6172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r>
              <a:rPr lang="en-AU" sz="1400" baseline="30000" dirty="0" smtClean="0">
                <a:latin typeface="+mj-lt"/>
              </a:rPr>
              <a:t>1	</a:t>
            </a:r>
            <a:r>
              <a:rPr lang="en-AU" sz="1400" dirty="0" smtClean="0">
                <a:latin typeface="+mj-lt"/>
              </a:rPr>
              <a:t>GSMA (July 2018)</a:t>
            </a:r>
          </a:p>
          <a:p>
            <a:pPr eaLnBrk="0" hangingPunct="0">
              <a:spcBef>
                <a:spcPts val="700"/>
              </a:spcBef>
              <a:tabLst>
                <a:tab pos="182563" algn="l"/>
              </a:tabLst>
            </a:pPr>
            <a:r>
              <a:rPr lang="en-AU" sz="1400" baseline="30000" dirty="0" smtClean="0">
                <a:latin typeface="+mj-lt"/>
              </a:rPr>
              <a:t>2	</a:t>
            </a:r>
            <a:r>
              <a:rPr lang="en-AU" sz="1400" dirty="0" smtClean="0">
                <a:latin typeface="+mj-lt"/>
              </a:rPr>
              <a:t>GSA: Evolution </a:t>
            </a:r>
            <a:r>
              <a:rPr lang="en-AU" sz="1400" dirty="0">
                <a:latin typeface="+mj-lt"/>
              </a:rPr>
              <a:t>from LTE to 5G: Global Market </a:t>
            </a:r>
            <a:r>
              <a:rPr lang="en-AU" sz="1400" dirty="0" smtClean="0">
                <a:latin typeface="+mj-lt"/>
              </a:rPr>
              <a:t>Status (Nov 2018)</a:t>
            </a:r>
            <a:endParaRPr lang="en-AU" sz="1400" baseline="30000" dirty="0">
              <a:latin typeface="+mj-lt"/>
            </a:endParaRPr>
          </a:p>
          <a:p>
            <a:pPr eaLnBrk="0" hangingPunct="0">
              <a:spcBef>
                <a:spcPts val="700"/>
              </a:spcBef>
              <a:tabLst>
                <a:tab pos="182563" algn="l"/>
              </a:tabLst>
            </a:pPr>
            <a:r>
              <a:rPr lang="en-AU" sz="1400" baseline="30000" dirty="0" smtClean="0">
                <a:latin typeface="+mj-lt"/>
              </a:rPr>
              <a:t>3</a:t>
            </a:r>
            <a:r>
              <a:rPr lang="en-AU" sz="1400" dirty="0" smtClean="0">
                <a:latin typeface="+mj-lt"/>
              </a:rPr>
              <a:t> </a:t>
            </a:r>
            <a:r>
              <a:rPr lang="en-AU" sz="1400" dirty="0">
                <a:latin typeface="+mj-lt"/>
              </a:rPr>
              <a:t>	GSA: LTE in unlicensed and shared spectrum </a:t>
            </a:r>
            <a:r>
              <a:rPr lang="en-AU" sz="1400" dirty="0" smtClean="0">
                <a:latin typeface="+mj-lt"/>
              </a:rPr>
              <a:t>(Jan 2019)</a:t>
            </a:r>
            <a:endParaRPr lang="en-AU" sz="1400" dirty="0">
              <a:latin typeface="+mj-lt"/>
            </a:endParaRPr>
          </a:p>
          <a:p>
            <a:pPr eaLnBrk="0" hangingPunct="0">
              <a:spcBef>
                <a:spcPts val="700"/>
              </a:spcBef>
            </a:pPr>
            <a:r>
              <a:rPr lang="en-AU" sz="1400" dirty="0" smtClean="0">
                <a:latin typeface="+mj-lt"/>
              </a:rPr>
              <a:t> </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4918962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ETSI BRAN teleconference</a:t>
            </a:r>
          </a:p>
          <a:p>
            <a:pPr marL="342900" lvl="1" indent="-342900" algn="ctr">
              <a:buNone/>
            </a:pPr>
            <a:r>
              <a:rPr lang="en-AU" sz="2400" b="1" dirty="0" smtClean="0">
                <a:solidFill>
                  <a:srgbClr val="FF0000"/>
                </a:solidFill>
              </a:rPr>
              <a:t>on 29 January 2019</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10384103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err="1"/>
              <a:t>Coex</a:t>
            </a:r>
            <a:r>
              <a:rPr lang="en-AU" i="1" dirty="0"/>
              <a:t>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is working diligently to complete the adaptivity clauses</a:t>
            </a:r>
            <a:endParaRPr lang="en-AU" dirty="0"/>
          </a:p>
        </p:txBody>
      </p:sp>
      <p:sp>
        <p:nvSpPr>
          <p:cNvPr id="3" name="Content Placeholder 2"/>
          <p:cNvSpPr>
            <a:spLocks noGrp="1"/>
          </p:cNvSpPr>
          <p:nvPr>
            <p:ph idx="1"/>
          </p:nvPr>
        </p:nvSpPr>
        <p:spPr/>
        <p:txBody>
          <a:bodyPr/>
          <a:lstStyle/>
          <a:p>
            <a:pPr lvl="1"/>
            <a:r>
              <a:rPr lang="en-US" dirty="0" smtClean="0"/>
              <a:t>ETSI BRAN is working diligently to polish the requirements in the next revision of EN 301 893</a:t>
            </a:r>
          </a:p>
          <a:p>
            <a:pPr lvl="1"/>
            <a:r>
              <a:rPr lang="en-US" dirty="0" smtClean="0"/>
              <a:t>There is very little substantive contention on most of the proposed refinements</a:t>
            </a:r>
          </a:p>
          <a:p>
            <a:pPr lvl="1"/>
            <a:r>
              <a:rPr lang="en-US" dirty="0" smtClean="0"/>
              <a:t>A teleconference was held on 29 January to consider various refinements to the adaptivity clause</a:t>
            </a:r>
          </a:p>
          <a:p>
            <a:pPr lvl="1"/>
            <a:r>
              <a:rPr lang="en-US" dirty="0" smtClean="0"/>
              <a:t>The following pages summarize the discussions</a:t>
            </a:r>
            <a:endParaRPr lang="en-AU" dirty="0" smtClean="0"/>
          </a:p>
          <a:p>
            <a:pPr lvl="1"/>
            <a:r>
              <a:rPr lang="en-US" dirty="0" smtClean="0"/>
              <a:t>There do not appear to be any open issues of significant concern to IEEE 802.11 WG</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7951892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working diligently to complete the adaptivity clauses</a:t>
            </a:r>
          </a:p>
        </p:txBody>
      </p:sp>
      <p:sp>
        <p:nvSpPr>
          <p:cNvPr id="3" name="Content Placeholder 2"/>
          <p:cNvSpPr>
            <a:spLocks noGrp="1"/>
          </p:cNvSpPr>
          <p:nvPr>
            <p:ph idx="1"/>
          </p:nvPr>
        </p:nvSpPr>
        <p:spPr/>
        <p:txBody>
          <a:bodyPr/>
          <a:lstStyle/>
          <a:p>
            <a:pPr lvl="1"/>
            <a:r>
              <a:rPr lang="en-US" u="sng" dirty="0"/>
              <a:t>BRAN(18)099003r1- </a:t>
            </a:r>
            <a:r>
              <a:rPr lang="en-GB" i="1" dirty="0"/>
              <a:t>Paused COT in EN 301 </a:t>
            </a:r>
            <a:r>
              <a:rPr lang="en-GB" i="1" dirty="0" smtClean="0"/>
              <a:t>893 (Cisco)</a:t>
            </a:r>
          </a:p>
          <a:p>
            <a:pPr lvl="2"/>
            <a:r>
              <a:rPr lang="en-GB" dirty="0" smtClean="0"/>
              <a:t>Proposal for refined text that </a:t>
            </a:r>
          </a:p>
          <a:p>
            <a:pPr lvl="3"/>
            <a:r>
              <a:rPr lang="en-GB" dirty="0" smtClean="0"/>
              <a:t>Requires paused COT feature to use ED-only mechanism</a:t>
            </a:r>
          </a:p>
          <a:p>
            <a:pPr lvl="3"/>
            <a:r>
              <a:rPr lang="en-GB" dirty="0" smtClean="0"/>
              <a:t>Imposes a requirement that a short LBT </a:t>
            </a:r>
            <a:r>
              <a:rPr lang="en-GB" dirty="0" smtClean="0"/>
              <a:t>cannot </a:t>
            </a:r>
            <a:r>
              <a:rPr lang="en-GB" dirty="0" smtClean="0"/>
              <a:t>interfere with 16us gap</a:t>
            </a:r>
          </a:p>
          <a:p>
            <a:pPr lvl="2"/>
            <a:r>
              <a:rPr lang="en-GB" dirty="0" smtClean="0">
                <a:solidFill>
                  <a:srgbClr val="FF9900"/>
                </a:solidFill>
              </a:rPr>
              <a:t>Resolution is waiting for Ericsson evaluation</a:t>
            </a:r>
          </a:p>
          <a:p>
            <a:pPr lvl="1"/>
            <a:r>
              <a:rPr lang="en-US" u="sng" dirty="0"/>
              <a:t>BRAN(19)000006</a:t>
            </a:r>
            <a:r>
              <a:rPr lang="en-US" b="1" u="sng" dirty="0"/>
              <a:t> - </a:t>
            </a:r>
            <a:r>
              <a:rPr lang="en-US" i="1" dirty="0"/>
              <a:t> </a:t>
            </a:r>
            <a:r>
              <a:rPr lang="en-US" i="1" dirty="0" smtClean="0"/>
              <a:t>Response to BRAN(18)099013r1 (Ericsson)</a:t>
            </a:r>
          </a:p>
          <a:p>
            <a:pPr lvl="2"/>
            <a:r>
              <a:rPr lang="en-US" dirty="0" smtClean="0"/>
              <a:t>Proposes solution to make clear that COT length does not double count simultaneous transmissions, </a:t>
            </a:r>
            <a:r>
              <a:rPr lang="en-US" dirty="0" err="1" smtClean="0"/>
              <a:t>eg</a:t>
            </a:r>
            <a:r>
              <a:rPr lang="en-US" dirty="0" smtClean="0"/>
              <a:t> like in OFDMA</a:t>
            </a:r>
          </a:p>
          <a:p>
            <a:pPr lvl="2"/>
            <a:r>
              <a:rPr lang="en-US" dirty="0" smtClean="0">
                <a:solidFill>
                  <a:srgbClr val="FF9900"/>
                </a:solidFill>
              </a:rPr>
              <a:t>Group agreed to work on revised text</a:t>
            </a:r>
          </a:p>
          <a:p>
            <a:pPr lvl="1"/>
            <a:r>
              <a:rPr lang="en-US" u="sng" dirty="0"/>
              <a:t>BRAN(19)000007 - </a:t>
            </a:r>
            <a:r>
              <a:rPr lang="en-US" i="1" dirty="0"/>
              <a:t>Clarification regarding initiating device </a:t>
            </a:r>
            <a:r>
              <a:rPr lang="en-US" i="1" dirty="0" smtClean="0"/>
              <a:t>behavior (Ericsson)</a:t>
            </a:r>
          </a:p>
          <a:p>
            <a:pPr lvl="2"/>
            <a:r>
              <a:rPr lang="en-GB" dirty="0" smtClean="0"/>
              <a:t>Make references to listening in LBT more generic </a:t>
            </a:r>
          </a:p>
          <a:p>
            <a:pPr lvl="2"/>
            <a:r>
              <a:rPr lang="en-GB" dirty="0" smtClean="0">
                <a:solidFill>
                  <a:srgbClr val="FF9900"/>
                </a:solidFill>
              </a:rPr>
              <a:t>Agreed but with some additional refinement required to deal with missed reference in proposal</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4601750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working diligently to complete the adaptivity clauses</a:t>
            </a:r>
          </a:p>
        </p:txBody>
      </p:sp>
      <p:sp>
        <p:nvSpPr>
          <p:cNvPr id="3" name="Content Placeholder 2"/>
          <p:cNvSpPr>
            <a:spLocks noGrp="1"/>
          </p:cNvSpPr>
          <p:nvPr>
            <p:ph idx="1"/>
          </p:nvPr>
        </p:nvSpPr>
        <p:spPr/>
        <p:txBody>
          <a:bodyPr/>
          <a:lstStyle/>
          <a:p>
            <a:pPr lvl="1"/>
            <a:r>
              <a:rPr lang="en-US" u="sng" dirty="0" smtClean="0"/>
              <a:t>BRAN(19)000008</a:t>
            </a:r>
            <a:r>
              <a:rPr lang="en-US" dirty="0" smtClean="0"/>
              <a:t> – </a:t>
            </a:r>
            <a:r>
              <a:rPr lang="en-US" i="1" dirty="0" smtClean="0"/>
              <a:t>Modifications regarding 4.2.7.3.2.6 </a:t>
            </a:r>
            <a:r>
              <a:rPr lang="en-US" i="1" dirty="0"/>
              <a:t>(Ericsson)</a:t>
            </a:r>
          </a:p>
          <a:p>
            <a:pPr lvl="2"/>
            <a:r>
              <a:rPr lang="en-US" dirty="0"/>
              <a:t>Refinement to delete confusing and duplicated rules about COT length</a:t>
            </a:r>
          </a:p>
          <a:p>
            <a:pPr lvl="2"/>
            <a:r>
              <a:rPr lang="en-US" dirty="0">
                <a:solidFill>
                  <a:srgbClr val="00B050"/>
                </a:solidFill>
              </a:rPr>
              <a:t>Agreed</a:t>
            </a:r>
            <a:r>
              <a:rPr lang="en-US" dirty="0"/>
              <a:t> </a:t>
            </a:r>
          </a:p>
          <a:p>
            <a:pPr lvl="1"/>
            <a:r>
              <a:rPr lang="en-US" u="sng" dirty="0"/>
              <a:t>BRAN(19)000009</a:t>
            </a:r>
            <a:r>
              <a:rPr lang="en-US" dirty="0"/>
              <a:t> –</a:t>
            </a:r>
            <a:r>
              <a:rPr lang="en-US" i="1" dirty="0"/>
              <a:t> Response to modifications proposed in </a:t>
            </a:r>
            <a:r>
              <a:rPr lang="en-US" i="1" dirty="0" smtClean="0"/>
              <a:t>BRAN(18)099016r2 (Ericsson)</a:t>
            </a:r>
            <a:endParaRPr lang="en-US" i="1" dirty="0"/>
          </a:p>
          <a:p>
            <a:pPr lvl="2"/>
            <a:r>
              <a:rPr lang="en-US" dirty="0" smtClean="0"/>
              <a:t>Objection to Broadcom proposal to limit paused COT starts to 1ms boundaries</a:t>
            </a:r>
            <a:endParaRPr lang="en-US" dirty="0"/>
          </a:p>
          <a:p>
            <a:pPr lvl="2"/>
            <a:r>
              <a:rPr lang="en-US" dirty="0" smtClean="0">
                <a:solidFill>
                  <a:srgbClr val="00B050"/>
                </a:solidFill>
              </a:rPr>
              <a:t>Broadcom withdrew proposal</a:t>
            </a:r>
            <a:r>
              <a:rPr lang="en-US" dirty="0" smtClean="0"/>
              <a:t> </a:t>
            </a:r>
            <a:endParaRPr lang="en-US"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252854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working diligently to complete the adaptivity clauses</a:t>
            </a:r>
          </a:p>
        </p:txBody>
      </p:sp>
      <p:sp>
        <p:nvSpPr>
          <p:cNvPr id="3" name="Content Placeholder 2"/>
          <p:cNvSpPr>
            <a:spLocks noGrp="1"/>
          </p:cNvSpPr>
          <p:nvPr>
            <p:ph idx="1"/>
          </p:nvPr>
        </p:nvSpPr>
        <p:spPr/>
        <p:txBody>
          <a:bodyPr/>
          <a:lstStyle/>
          <a:p>
            <a:pPr lvl="1"/>
            <a:r>
              <a:rPr lang="en-US" u="sng" dirty="0" smtClean="0"/>
              <a:t>BRAN(18)099015a1 -</a:t>
            </a:r>
            <a:r>
              <a:rPr lang="en-US" i="1" dirty="0" smtClean="0"/>
              <a:t>TXOP </a:t>
            </a:r>
            <a:r>
              <a:rPr lang="en-US" i="1" dirty="0"/>
              <a:t>Explanation to support </a:t>
            </a:r>
            <a:r>
              <a:rPr lang="en-US" i="1" dirty="0" smtClean="0"/>
              <a:t>BRAN(18)099015r2 (Broadcom)</a:t>
            </a:r>
          </a:p>
          <a:p>
            <a:pPr lvl="2"/>
            <a:r>
              <a:rPr lang="en-US" dirty="0" smtClean="0"/>
              <a:t>Highlighted that EN 301 893 does not clearly allow typical Wi-Fi packet-</a:t>
            </a:r>
            <a:r>
              <a:rPr lang="en-US" dirty="0" err="1" smtClean="0"/>
              <a:t>ack</a:t>
            </a:r>
            <a:r>
              <a:rPr lang="en-US" dirty="0" smtClean="0"/>
              <a:t>-packet-</a:t>
            </a:r>
            <a:r>
              <a:rPr lang="en-US" dirty="0" err="1" smtClean="0"/>
              <a:t>ack</a:t>
            </a:r>
            <a:r>
              <a:rPr lang="en-US" dirty="0" smtClean="0"/>
              <a:t>-… behavior in a COT</a:t>
            </a:r>
          </a:p>
          <a:p>
            <a:pPr lvl="2"/>
            <a:r>
              <a:rPr lang="en-US" dirty="0" smtClean="0">
                <a:solidFill>
                  <a:srgbClr val="FF9900"/>
                </a:solidFill>
              </a:rPr>
              <a:t>Group agreed to work on appropriate text</a:t>
            </a:r>
          </a:p>
          <a:p>
            <a:pPr lvl="2"/>
            <a:r>
              <a:rPr lang="en-US" dirty="0" smtClean="0"/>
              <a:t>This discussion highlights the importance of 802.11 WG monitoring the ETSI BRAN work</a:t>
            </a:r>
          </a:p>
          <a:p>
            <a:pPr lvl="1"/>
            <a:r>
              <a:rPr lang="en-US" u="sng" dirty="0"/>
              <a:t>BRAN(19)000011</a:t>
            </a:r>
            <a:r>
              <a:rPr lang="en-US" i="1" u="sng" dirty="0"/>
              <a:t> </a:t>
            </a:r>
            <a:r>
              <a:rPr lang="en-US" i="1" dirty="0"/>
              <a:t>– Response to BRAN(18)099014r1 (Ericsson)</a:t>
            </a:r>
          </a:p>
          <a:p>
            <a:pPr lvl="2"/>
            <a:r>
              <a:rPr lang="en-US" dirty="0"/>
              <a:t>Objected to a Broadcom proposal to ensure a responder used a power no greater than the initiator of COT</a:t>
            </a:r>
          </a:p>
          <a:p>
            <a:pPr lvl="2"/>
            <a:r>
              <a:rPr lang="en-US" dirty="0">
                <a:solidFill>
                  <a:srgbClr val="00B050"/>
                </a:solidFill>
              </a:rPr>
              <a:t>Broadcom withdrew the proposal</a:t>
            </a:r>
          </a:p>
          <a:p>
            <a:pPr lvl="2"/>
            <a:r>
              <a:rPr lang="en-US" dirty="0"/>
              <a:t>This is an issue that may still need monitoring in RAN1</a:t>
            </a:r>
            <a:endParaRPr lang="en-AU" dirty="0"/>
          </a:p>
          <a:p>
            <a:pPr marL="184150" lvl="2" indent="0">
              <a:buNone/>
            </a:pP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23212510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working diligently to complete the adaptivity clauses</a:t>
            </a:r>
          </a:p>
        </p:txBody>
      </p:sp>
      <p:sp>
        <p:nvSpPr>
          <p:cNvPr id="3" name="Content Placeholder 2"/>
          <p:cNvSpPr>
            <a:spLocks noGrp="1"/>
          </p:cNvSpPr>
          <p:nvPr>
            <p:ph idx="1"/>
          </p:nvPr>
        </p:nvSpPr>
        <p:spPr/>
        <p:txBody>
          <a:bodyPr/>
          <a:lstStyle/>
          <a:p>
            <a:pPr lvl="1"/>
            <a:r>
              <a:rPr lang="en-US" dirty="0" smtClean="0"/>
              <a:t>Other issues</a:t>
            </a:r>
          </a:p>
          <a:p>
            <a:pPr lvl="2"/>
            <a:r>
              <a:rPr lang="en-US" dirty="0" smtClean="0"/>
              <a:t>Cisco noted that EN 301 893 does not allow LAA to do delayed adjustment of CW, contrary to previous agreements </a:t>
            </a:r>
          </a:p>
          <a:p>
            <a:pPr lvl="2"/>
            <a:r>
              <a:rPr lang="en-US" dirty="0" smtClean="0">
                <a:solidFill>
                  <a:srgbClr val="FF9900"/>
                </a:solidFill>
              </a:rPr>
              <a:t>A group will work on refined text</a:t>
            </a:r>
          </a:p>
          <a:p>
            <a:pPr lvl="2"/>
            <a:r>
              <a:rPr lang="en-US" dirty="0"/>
              <a:t>This discussion highlights the importance of </a:t>
            </a:r>
            <a:r>
              <a:rPr lang="en-US" dirty="0" smtClean="0"/>
              <a:t>RAN1 monitoring </a:t>
            </a:r>
            <a:r>
              <a:rPr lang="en-US" dirty="0"/>
              <a:t>the ETSI BRAN </a:t>
            </a:r>
            <a:r>
              <a:rPr lang="en-US" dirty="0" smtClean="0"/>
              <a:t>work, although this issue was actually highlighted by a Wi-Fi stakeholder</a:t>
            </a:r>
            <a:endParaRPr lang="en-US"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19625346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ETSI BRAN teleconference raised some practical and philosophical issues about EN 301 893</a:t>
            </a:r>
            <a:endParaRPr lang="en-AU" dirty="0"/>
          </a:p>
        </p:txBody>
      </p:sp>
      <p:sp>
        <p:nvSpPr>
          <p:cNvPr id="3" name="Content Placeholder 2"/>
          <p:cNvSpPr>
            <a:spLocks noGrp="1"/>
          </p:cNvSpPr>
          <p:nvPr>
            <p:ph idx="1"/>
          </p:nvPr>
        </p:nvSpPr>
        <p:spPr/>
        <p:txBody>
          <a:bodyPr/>
          <a:lstStyle/>
          <a:p>
            <a:pPr lvl="1"/>
            <a:r>
              <a:rPr lang="en-US" dirty="0" smtClean="0"/>
              <a:t>It was noted that in EHT a distributed MIMO scheme might be introduced but that EN 301 893 was not written with this sort of feature in mind</a:t>
            </a:r>
          </a:p>
          <a:p>
            <a:pPr lvl="1"/>
            <a:r>
              <a:rPr lang="en-US" dirty="0" smtClean="0"/>
              <a:t>One participant asserted that</a:t>
            </a:r>
          </a:p>
          <a:p>
            <a:pPr lvl="2"/>
            <a:r>
              <a:rPr lang="en-AU" i="1" dirty="0" smtClean="0"/>
              <a:t>This </a:t>
            </a:r>
            <a:r>
              <a:rPr lang="en-AU" i="1" dirty="0"/>
              <a:t>is a good example how TC BRAN's </a:t>
            </a:r>
            <a:r>
              <a:rPr lang="en-AU" i="1" dirty="0" smtClean="0"/>
              <a:t>backwards-looking</a:t>
            </a:r>
            <a:r>
              <a:rPr lang="en-AU" i="1" dirty="0"/>
              <a:t>, innovation-ignoring mentality guarantees creating </a:t>
            </a:r>
            <a:r>
              <a:rPr lang="en-AU" i="1" dirty="0" smtClean="0"/>
              <a:t>issues </a:t>
            </a:r>
            <a:r>
              <a:rPr lang="en-AU" i="1" dirty="0"/>
              <a:t>in the </a:t>
            </a:r>
            <a:r>
              <a:rPr lang="en-AU" i="1" dirty="0" smtClean="0"/>
              <a:t>future</a:t>
            </a:r>
          </a:p>
          <a:p>
            <a:pPr lvl="1"/>
            <a:r>
              <a:rPr lang="en-AU" dirty="0" smtClean="0"/>
              <a:t>At the RAN1 meeting an argument was made that constraints on NR-U from EN 301 893 are an attack on innovation</a:t>
            </a:r>
          </a:p>
          <a:p>
            <a:pPr lvl="1"/>
            <a:r>
              <a:rPr lang="en-AU" dirty="0" smtClean="0"/>
              <a:t>On the other hand, it could be argued that having an independent body like ETSI BRAN putting some basic rules in place imposes a discipline on the SDOs</a:t>
            </a:r>
          </a:p>
          <a:p>
            <a:pPr lvl="2"/>
            <a:r>
              <a:rPr lang="en-AU" dirty="0" smtClean="0"/>
              <a:t>It certainly helped encourage RAN1 to adopt EDCA-like LBT, and other 802.11 like sharing features, rather than more LTE-U like un-sharing features</a:t>
            </a:r>
          </a:p>
          <a:p>
            <a:pPr lvl="1"/>
            <a:r>
              <a:rPr lang="en-AU" dirty="0" smtClean="0"/>
              <a:t>Regardless of this philosophical argument, </a:t>
            </a:r>
            <a:r>
              <a:rPr lang="en-AU" dirty="0" err="1" smtClean="0"/>
              <a:t>TGbe</a:t>
            </a:r>
            <a:r>
              <a:rPr lang="en-AU" dirty="0" smtClean="0"/>
              <a:t> is going to have to think about how it wants EN 301 893 to develop over time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38691214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ETSI BRAN #101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9073795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discuss the ETSI BRAN #101 meeting</a:t>
            </a:r>
            <a:endParaRPr lang="en-AU" dirty="0"/>
          </a:p>
        </p:txBody>
      </p:sp>
      <p:sp>
        <p:nvSpPr>
          <p:cNvPr id="3" name="Content Placeholder 2"/>
          <p:cNvSpPr>
            <a:spLocks noGrp="1"/>
          </p:cNvSpPr>
          <p:nvPr>
            <p:ph idx="1"/>
          </p:nvPr>
        </p:nvSpPr>
        <p:spPr/>
        <p:txBody>
          <a:bodyPr/>
          <a:lstStyle/>
          <a:p>
            <a:pPr lvl="1"/>
            <a:r>
              <a:rPr lang="en-AU" dirty="0" smtClean="0"/>
              <a:t>The last meeting of ETSI BRAN was in February in Sophia Antipolis</a:t>
            </a:r>
          </a:p>
          <a:p>
            <a:pPr lvl="1"/>
            <a:r>
              <a:rPr lang="en-AU" dirty="0" smtClean="0"/>
              <a:t>The </a:t>
            </a:r>
            <a:r>
              <a:rPr lang="en-AU" dirty="0" err="1" smtClean="0"/>
              <a:t>Coex</a:t>
            </a:r>
            <a:r>
              <a:rPr lang="en-AU" dirty="0" smtClean="0"/>
              <a:t> SC is focusing on final refinements for the next revision of EN 301 893</a:t>
            </a:r>
          </a:p>
          <a:p>
            <a:pPr lvl="2"/>
            <a:r>
              <a:rPr lang="en-AU" dirty="0" smtClean="0"/>
              <a:t>A proposal to effectively remove the adaptivity rules in EN 301 893 did not obtain much support</a:t>
            </a:r>
          </a:p>
          <a:p>
            <a:pPr lvl="2"/>
            <a:r>
              <a:rPr lang="en-AU" dirty="0"/>
              <a:t>It was agreed to consider adaptivity refinements for broadcasts &amp; delayed acknowledgements </a:t>
            </a:r>
            <a:endParaRPr lang="en-AU" dirty="0" smtClean="0"/>
          </a:p>
          <a:p>
            <a:pPr lvl="2"/>
            <a:r>
              <a:rPr lang="en-AU" dirty="0"/>
              <a:t>Some editorial refinements were agreed for EN 301 </a:t>
            </a:r>
            <a:r>
              <a:rPr lang="en-AU" dirty="0" smtClean="0"/>
              <a:t>893</a:t>
            </a:r>
          </a:p>
          <a:p>
            <a:pPr lvl="2"/>
            <a:r>
              <a:rPr lang="en-AU" dirty="0"/>
              <a:t>A proposal to maintain the status quo for “paused COT” and focus on requirements was not agreed</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85972213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to effectively remove the adaptivity rules in EN 301 893 did not obtain much support</a:t>
            </a:r>
            <a:endParaRPr lang="en-AU" dirty="0"/>
          </a:p>
        </p:txBody>
      </p:sp>
      <p:sp>
        <p:nvSpPr>
          <p:cNvPr id="3" name="Content Placeholder 2"/>
          <p:cNvSpPr>
            <a:spLocks noGrp="1"/>
          </p:cNvSpPr>
          <p:nvPr>
            <p:ph idx="1"/>
          </p:nvPr>
        </p:nvSpPr>
        <p:spPr/>
        <p:txBody>
          <a:bodyPr/>
          <a:lstStyle/>
          <a:p>
            <a:pPr lvl="1"/>
            <a:r>
              <a:rPr lang="en-US" u="sng" dirty="0" smtClean="0"/>
              <a:t>BRAN(19)101008</a:t>
            </a:r>
            <a:r>
              <a:rPr lang="en-US" dirty="0" smtClean="0"/>
              <a:t> - </a:t>
            </a:r>
            <a:r>
              <a:rPr lang="en-AU" i="1" dirty="0"/>
              <a:t>Steps seven and eight in </a:t>
            </a:r>
            <a:r>
              <a:rPr lang="en-AU" i="1" dirty="0" smtClean="0"/>
              <a:t>4.2.7.3.2.6 (Ericsson)</a:t>
            </a:r>
            <a:endParaRPr lang="en-AU" i="1" dirty="0"/>
          </a:p>
          <a:p>
            <a:pPr lvl="2"/>
            <a:r>
              <a:rPr lang="en-US" dirty="0" smtClean="0"/>
              <a:t>Asserted that the current version of EN 301 893 does not cover broadcast, delayed block </a:t>
            </a:r>
            <a:r>
              <a:rPr lang="en-US" dirty="0" err="1" smtClean="0"/>
              <a:t>acks</a:t>
            </a:r>
            <a:r>
              <a:rPr lang="en-US" dirty="0" smtClean="0"/>
              <a:t> and </a:t>
            </a:r>
            <a:r>
              <a:rPr lang="en-US" dirty="0" smtClean="0"/>
              <a:t>HARQ in 802.11</a:t>
            </a:r>
            <a:endParaRPr lang="en-US" dirty="0" smtClean="0"/>
          </a:p>
          <a:p>
            <a:pPr lvl="2"/>
            <a:r>
              <a:rPr lang="en-US" dirty="0" smtClean="0"/>
              <a:t>Proposed to adjust adaptivity clause so that adjustment of the CW is effectively not defined by EN 301 893</a:t>
            </a:r>
          </a:p>
          <a:p>
            <a:pPr lvl="2"/>
            <a:r>
              <a:rPr lang="en-US" dirty="0" smtClean="0"/>
              <a:t>Appeared </a:t>
            </a:r>
            <a:r>
              <a:rPr lang="en-US" dirty="0" smtClean="0"/>
              <a:t>to </a:t>
            </a:r>
            <a:r>
              <a:rPr lang="en-US" dirty="0" smtClean="0"/>
              <a:t>argue that it </a:t>
            </a:r>
            <a:r>
              <a:rPr lang="en-US" dirty="0" smtClean="0"/>
              <a:t>is too hard to formulate rules that do not unreasonably limit innovation</a:t>
            </a:r>
          </a:p>
          <a:p>
            <a:pPr lvl="2"/>
            <a:r>
              <a:rPr lang="en-US" dirty="0" smtClean="0">
                <a:solidFill>
                  <a:srgbClr val="00B050"/>
                </a:solidFill>
              </a:rPr>
              <a:t>There was little support for the proposal because it essentially did not impose any sharing </a:t>
            </a:r>
            <a:r>
              <a:rPr lang="en-US" dirty="0" smtClean="0">
                <a:solidFill>
                  <a:srgbClr val="00B050"/>
                </a:solidFill>
              </a:rPr>
              <a:t>discipline</a:t>
            </a:r>
            <a:endParaRPr lang="en-US" dirty="0">
              <a:solidFill>
                <a:srgbClr val="00B05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126747940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was agreed to </a:t>
            </a:r>
            <a:r>
              <a:rPr lang="en-AU" dirty="0"/>
              <a:t>consider </a:t>
            </a:r>
            <a:r>
              <a:rPr lang="en-AU" dirty="0" smtClean="0"/>
              <a:t>adaptivity </a:t>
            </a:r>
            <a:r>
              <a:rPr lang="en-AU" dirty="0"/>
              <a:t>refinements for broadcasts </a:t>
            </a:r>
            <a:r>
              <a:rPr lang="en-AU" dirty="0" smtClean="0"/>
              <a:t>&amp; </a:t>
            </a:r>
            <a:r>
              <a:rPr lang="en-AU" dirty="0"/>
              <a:t>delayed acknowledgements </a:t>
            </a:r>
          </a:p>
        </p:txBody>
      </p:sp>
      <p:sp>
        <p:nvSpPr>
          <p:cNvPr id="3" name="Content Placeholder 2"/>
          <p:cNvSpPr>
            <a:spLocks noGrp="1"/>
          </p:cNvSpPr>
          <p:nvPr>
            <p:ph idx="1"/>
          </p:nvPr>
        </p:nvSpPr>
        <p:spPr/>
        <p:txBody>
          <a:bodyPr/>
          <a:lstStyle/>
          <a:p>
            <a:pPr lvl="1"/>
            <a:r>
              <a:rPr lang="en-US" u="sng" dirty="0" smtClean="0"/>
              <a:t>BRAN(19)101021</a:t>
            </a:r>
            <a:r>
              <a:rPr lang="en-US" dirty="0" smtClean="0"/>
              <a:t> - </a:t>
            </a:r>
            <a:r>
              <a:rPr lang="en-AU" b="0" i="1" dirty="0">
                <a:ea typeface="Times New Roman"/>
              </a:rPr>
              <a:t>Adaptivity refinements for broadcasts and delayed </a:t>
            </a:r>
            <a:r>
              <a:rPr lang="en-AU" b="0" i="1" dirty="0" smtClean="0">
                <a:ea typeface="Times New Roman"/>
              </a:rPr>
              <a:t>acknowledgements (Cisco)</a:t>
            </a:r>
            <a:endParaRPr lang="en-AU" i="1" dirty="0"/>
          </a:p>
          <a:p>
            <a:pPr lvl="2"/>
            <a:r>
              <a:rPr lang="en-GB" dirty="0" smtClean="0"/>
              <a:t>Proposed refinements to </a:t>
            </a:r>
            <a:r>
              <a:rPr lang="en-GB" dirty="0"/>
              <a:t>the adaptivity clause to </a:t>
            </a:r>
            <a:r>
              <a:rPr lang="en-GB" dirty="0" smtClean="0"/>
              <a:t>handle </a:t>
            </a:r>
            <a:r>
              <a:rPr lang="en-GB" dirty="0" smtClean="0"/>
              <a:t>broadcasts, block </a:t>
            </a:r>
            <a:r>
              <a:rPr lang="en-GB" dirty="0" err="1" smtClean="0"/>
              <a:t>acks</a:t>
            </a:r>
            <a:r>
              <a:rPr lang="en-GB" dirty="0" smtClean="0"/>
              <a:t> </a:t>
            </a:r>
            <a:r>
              <a:rPr lang="en-GB" dirty="0"/>
              <a:t>and delayed </a:t>
            </a:r>
            <a:r>
              <a:rPr lang="en-GB" dirty="0" smtClean="0"/>
              <a:t>block </a:t>
            </a:r>
            <a:r>
              <a:rPr lang="en-GB" dirty="0" err="1" smtClean="0"/>
              <a:t>acks</a:t>
            </a:r>
            <a:r>
              <a:rPr lang="en-GB" dirty="0" smtClean="0"/>
              <a:t> in 802.11 and delayed </a:t>
            </a:r>
            <a:r>
              <a:rPr lang="en-GB" dirty="0" err="1" smtClean="0"/>
              <a:t>acks</a:t>
            </a:r>
            <a:r>
              <a:rPr lang="en-GB" dirty="0" smtClean="0"/>
              <a:t> in </a:t>
            </a:r>
            <a:r>
              <a:rPr lang="en-GB" dirty="0"/>
              <a:t>LAA/NR-U better</a:t>
            </a:r>
            <a:endParaRPr lang="en-GB" dirty="0" smtClean="0"/>
          </a:p>
          <a:p>
            <a:pPr lvl="2"/>
            <a:r>
              <a:rPr lang="en-GB" dirty="0" smtClean="0"/>
              <a:t>A brief and very rough summary of the proposal</a:t>
            </a:r>
          </a:p>
          <a:p>
            <a:pPr lvl="3"/>
            <a:r>
              <a:rPr lang="en-GB" dirty="0" smtClean="0"/>
              <a:t>If </a:t>
            </a:r>
            <a:r>
              <a:rPr lang="en-GB" dirty="0" err="1" smtClean="0"/>
              <a:t>tx</a:t>
            </a:r>
            <a:r>
              <a:rPr lang="en-GB" dirty="0" smtClean="0"/>
              <a:t> </a:t>
            </a:r>
            <a:r>
              <a:rPr lang="en-GB" dirty="0" err="1" smtClean="0"/>
              <a:t>acked</a:t>
            </a:r>
            <a:r>
              <a:rPr lang="en-GB" dirty="0" smtClean="0"/>
              <a:t> or will not be re-</a:t>
            </a:r>
            <a:r>
              <a:rPr lang="en-GB" dirty="0" err="1" smtClean="0"/>
              <a:t>tx’d</a:t>
            </a:r>
            <a:r>
              <a:rPr lang="en-GB" dirty="0"/>
              <a:t> </a:t>
            </a:r>
            <a:r>
              <a:rPr lang="en-GB" dirty="0" smtClean="0"/>
              <a:t>then reset CW</a:t>
            </a:r>
          </a:p>
          <a:p>
            <a:pPr lvl="3"/>
            <a:r>
              <a:rPr lang="en-GB" dirty="0" smtClean="0"/>
              <a:t>If </a:t>
            </a:r>
            <a:r>
              <a:rPr lang="en-GB" dirty="0" err="1" smtClean="0"/>
              <a:t>nacked</a:t>
            </a:r>
            <a:r>
              <a:rPr lang="en-GB" dirty="0" smtClean="0"/>
              <a:t> (or lack of an </a:t>
            </a:r>
            <a:r>
              <a:rPr lang="en-GB" dirty="0" err="1" smtClean="0"/>
              <a:t>ack</a:t>
            </a:r>
            <a:r>
              <a:rPr lang="en-GB" dirty="0" smtClean="0"/>
              <a:t>) </a:t>
            </a:r>
            <a:r>
              <a:rPr lang="en-GB" dirty="0" smtClean="0"/>
              <a:t>then double CW</a:t>
            </a:r>
          </a:p>
          <a:p>
            <a:pPr lvl="3"/>
            <a:r>
              <a:rPr lang="en-GB" dirty="0" smtClean="0"/>
              <a:t>If evidence of success unavailable then CW remains same</a:t>
            </a:r>
          </a:p>
          <a:p>
            <a:pPr lvl="2"/>
            <a:r>
              <a:rPr lang="en-GB" dirty="0" smtClean="0"/>
              <a:t>The proposal is:</a:t>
            </a:r>
          </a:p>
          <a:p>
            <a:pPr lvl="3"/>
            <a:r>
              <a:rPr lang="en-GB" dirty="0" smtClean="0">
                <a:solidFill>
                  <a:srgbClr val="00B050"/>
                </a:solidFill>
              </a:rPr>
              <a:t>Is aligned with 802.11 for broadcasts and block </a:t>
            </a:r>
            <a:r>
              <a:rPr lang="en-GB" dirty="0" err="1" smtClean="0">
                <a:solidFill>
                  <a:srgbClr val="00B050"/>
                </a:solidFill>
              </a:rPr>
              <a:t>acks</a:t>
            </a:r>
            <a:r>
              <a:rPr lang="en-GB" dirty="0" smtClean="0">
                <a:solidFill>
                  <a:srgbClr val="00B050"/>
                </a:solidFill>
              </a:rPr>
              <a:t> in 802.11 </a:t>
            </a:r>
          </a:p>
          <a:p>
            <a:pPr lvl="3"/>
            <a:r>
              <a:rPr lang="en-GB" dirty="0" smtClean="0">
                <a:solidFill>
                  <a:srgbClr val="FF0000"/>
                </a:solidFill>
              </a:rPr>
              <a:t>May not be aligned with delayed block </a:t>
            </a:r>
            <a:r>
              <a:rPr lang="en-GB" dirty="0" err="1" smtClean="0">
                <a:solidFill>
                  <a:srgbClr val="FF0000"/>
                </a:solidFill>
              </a:rPr>
              <a:t>acks</a:t>
            </a:r>
            <a:r>
              <a:rPr lang="en-GB" dirty="0" smtClean="0">
                <a:solidFill>
                  <a:srgbClr val="FF0000"/>
                </a:solidFill>
              </a:rPr>
              <a:t> in 802.11 or delayed </a:t>
            </a:r>
            <a:r>
              <a:rPr lang="en-GB" dirty="0" err="1" smtClean="0">
                <a:solidFill>
                  <a:srgbClr val="FF0000"/>
                </a:solidFill>
              </a:rPr>
              <a:t>acks</a:t>
            </a:r>
            <a:r>
              <a:rPr lang="en-GB" dirty="0" smtClean="0">
                <a:solidFill>
                  <a:srgbClr val="FF0000"/>
                </a:solidFill>
              </a:rPr>
              <a:t> in LAA; the problem is these mechanisms do a CW reset before evidence of success or otherwise is available</a:t>
            </a:r>
          </a:p>
          <a:p>
            <a:pPr lvl="2"/>
            <a:r>
              <a:rPr lang="en-GB" dirty="0" smtClean="0">
                <a:solidFill>
                  <a:srgbClr val="FF9900"/>
                </a:solidFill>
              </a:rPr>
              <a:t>It was agreed to use this proposal (now in Word document as </a:t>
            </a:r>
            <a:r>
              <a:rPr lang="en-US" dirty="0" smtClean="0">
                <a:solidFill>
                  <a:srgbClr val="FF9900"/>
                </a:solidFill>
              </a:rPr>
              <a:t>BRAN(19)101034)</a:t>
            </a:r>
            <a:r>
              <a:rPr lang="en-GB" dirty="0" smtClean="0">
                <a:solidFill>
                  <a:srgbClr val="FF9900"/>
                </a:solidFill>
              </a:rPr>
              <a:t> as a starting point for further discussion</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2252319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editorial refinements were agreed for EN 301 893</a:t>
            </a:r>
            <a:endParaRPr lang="en-AU" dirty="0"/>
          </a:p>
        </p:txBody>
      </p:sp>
      <p:sp>
        <p:nvSpPr>
          <p:cNvPr id="3" name="Content Placeholder 2"/>
          <p:cNvSpPr>
            <a:spLocks noGrp="1"/>
          </p:cNvSpPr>
          <p:nvPr>
            <p:ph idx="1"/>
          </p:nvPr>
        </p:nvSpPr>
        <p:spPr/>
        <p:txBody>
          <a:bodyPr/>
          <a:lstStyle/>
          <a:p>
            <a:pPr lvl="1"/>
            <a:r>
              <a:rPr lang="en-US" dirty="0" smtClean="0"/>
              <a:t>BRAN(19)101009 - </a:t>
            </a:r>
            <a:r>
              <a:rPr lang="en-GB" i="1" dirty="0"/>
              <a:t>The use of clause </a:t>
            </a:r>
            <a:r>
              <a:rPr lang="en-GB" i="1" dirty="0" smtClean="0"/>
              <a:t>4.2.7.3.2.5 (Ericsson)</a:t>
            </a:r>
          </a:p>
          <a:p>
            <a:pPr lvl="2"/>
            <a:r>
              <a:rPr lang="en-GB" dirty="0" smtClean="0"/>
              <a:t>An editorial proposa</a:t>
            </a:r>
            <a:r>
              <a:rPr lang="en-GB" dirty="0" smtClean="0"/>
              <a:t>l to clean up text defining the </a:t>
            </a:r>
            <a:r>
              <a:rPr lang="en-US" dirty="0" smtClean="0"/>
              <a:t>rules </a:t>
            </a:r>
            <a:r>
              <a:rPr lang="en-US" dirty="0"/>
              <a:t>for declaring the state of the wireless medium to be occupied or </a:t>
            </a:r>
            <a:r>
              <a:rPr lang="en-US" dirty="0" smtClean="0"/>
              <a:t>unoccupied</a:t>
            </a:r>
            <a:endParaRPr lang="en-US" dirty="0"/>
          </a:p>
          <a:p>
            <a:pPr lvl="2"/>
            <a:r>
              <a:rPr lang="en-US" dirty="0" smtClean="0">
                <a:solidFill>
                  <a:srgbClr val="00B050"/>
                </a:solidFill>
              </a:rPr>
              <a:t>Agreed</a:t>
            </a:r>
            <a:r>
              <a:rPr lang="en-US" dirty="0"/>
              <a:t> </a:t>
            </a:r>
            <a:endParaRPr lang="en-AU" dirty="0"/>
          </a:p>
          <a:p>
            <a:pPr lvl="1"/>
            <a:r>
              <a:rPr lang="en-US" dirty="0" smtClean="0"/>
              <a:t>BRAN(19)101010</a:t>
            </a:r>
            <a:r>
              <a:rPr lang="en-AU" dirty="0"/>
              <a:t> </a:t>
            </a:r>
            <a:r>
              <a:rPr lang="en-AU" dirty="0" smtClean="0"/>
              <a:t>(</a:t>
            </a:r>
            <a:r>
              <a:rPr lang="en-US" dirty="0" smtClean="0"/>
              <a:t>Qualcomm</a:t>
            </a:r>
            <a:r>
              <a:rPr lang="en-US" dirty="0"/>
              <a:t>, Ericsson, Cisco </a:t>
            </a:r>
            <a:r>
              <a:rPr lang="en-US" dirty="0" smtClean="0"/>
              <a:t>&amp; CableLabs)</a:t>
            </a:r>
          </a:p>
          <a:p>
            <a:pPr lvl="2"/>
            <a:r>
              <a:rPr lang="en-US" dirty="0" smtClean="0"/>
              <a:t>A refinement </a:t>
            </a:r>
            <a:r>
              <a:rPr lang="en-US" dirty="0"/>
              <a:t>to the definition of the Channel Occupancy Time (COT</a:t>
            </a:r>
            <a:r>
              <a:rPr lang="en-US" dirty="0" smtClean="0"/>
              <a:t>)</a:t>
            </a:r>
          </a:p>
          <a:p>
            <a:pPr lvl="2"/>
            <a:r>
              <a:rPr lang="en-US" dirty="0" smtClean="0">
                <a:solidFill>
                  <a:srgbClr val="00B050"/>
                </a:solidFill>
              </a:rPr>
              <a:t>Agreed</a:t>
            </a:r>
            <a:r>
              <a:rPr lang="en-US" dirty="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6004297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proposal to maintain the status quo for “paused COT” and focus on requirements was not agreed</a:t>
            </a:r>
            <a:endParaRPr lang="en-AU" dirty="0"/>
          </a:p>
        </p:txBody>
      </p:sp>
      <p:sp>
        <p:nvSpPr>
          <p:cNvPr id="3" name="Content Placeholder 2"/>
          <p:cNvSpPr>
            <a:spLocks noGrp="1"/>
          </p:cNvSpPr>
          <p:nvPr>
            <p:ph idx="1"/>
          </p:nvPr>
        </p:nvSpPr>
        <p:spPr/>
        <p:txBody>
          <a:bodyPr/>
          <a:lstStyle/>
          <a:p>
            <a:pPr lvl="1"/>
            <a:r>
              <a:rPr lang="en-US" dirty="0" smtClean="0"/>
              <a:t>BRAN(19)101022 - </a:t>
            </a:r>
            <a:r>
              <a:rPr lang="en-AU" dirty="0"/>
              <a:t>Paused COT in EN 301 893 </a:t>
            </a:r>
            <a:r>
              <a:rPr lang="en-AU" dirty="0" smtClean="0"/>
              <a:t>update (Cisco)</a:t>
            </a:r>
            <a:endParaRPr lang="en-AU" dirty="0">
              <a:ea typeface="Times New Roman"/>
            </a:endParaRPr>
          </a:p>
          <a:p>
            <a:pPr lvl="2"/>
            <a:r>
              <a:rPr lang="en-AU" dirty="0" smtClean="0"/>
              <a:t>Proposed refinements </a:t>
            </a:r>
            <a:r>
              <a:rPr lang="en-AU" dirty="0"/>
              <a:t>to </a:t>
            </a:r>
          </a:p>
          <a:p>
            <a:pPr lvl="3"/>
            <a:r>
              <a:rPr lang="en-AU" dirty="0" smtClean="0"/>
              <a:t>Ensure the  “paused COT” in the revised version of EN 301 893 uses same ED-only threshold as previously, </a:t>
            </a:r>
            <a:r>
              <a:rPr lang="en-AU" dirty="0" err="1" smtClean="0"/>
              <a:t>ie</a:t>
            </a:r>
            <a:r>
              <a:rPr lang="en-AU" dirty="0" smtClean="0"/>
              <a:t> the status quo</a:t>
            </a:r>
          </a:p>
          <a:p>
            <a:pPr lvl="3"/>
            <a:r>
              <a:rPr lang="en-AU" dirty="0" smtClean="0"/>
              <a:t>Focus EN 301 893 on the requirement of a “paused COT” not interrupting an existin</a:t>
            </a:r>
            <a:r>
              <a:rPr lang="en-AU" dirty="0" smtClean="0"/>
              <a:t>g COT rather than how it does it</a:t>
            </a:r>
            <a:endParaRPr lang="en-AU" dirty="0"/>
          </a:p>
          <a:p>
            <a:pPr lvl="2"/>
            <a:r>
              <a:rPr lang="en-US" dirty="0" smtClean="0">
                <a:solidFill>
                  <a:srgbClr val="FF9900"/>
                </a:solidFill>
              </a:rPr>
              <a:t>No consensus yet but it will be discussed at BRAN#102</a:t>
            </a:r>
            <a:endParaRPr lang="en-AU" dirty="0">
              <a:solidFill>
                <a:srgbClr val="FF99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587830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review highlighted the history of Short Control Signalling in EN 301 893</a:t>
            </a:r>
            <a:endParaRPr lang="en-AU" dirty="0"/>
          </a:p>
        </p:txBody>
      </p:sp>
      <p:sp>
        <p:nvSpPr>
          <p:cNvPr id="3" name="Content Placeholder 2"/>
          <p:cNvSpPr>
            <a:spLocks noGrp="1"/>
          </p:cNvSpPr>
          <p:nvPr>
            <p:ph idx="1"/>
          </p:nvPr>
        </p:nvSpPr>
        <p:spPr/>
        <p:txBody>
          <a:bodyPr/>
          <a:lstStyle/>
          <a:p>
            <a:pPr lvl="1"/>
            <a:r>
              <a:rPr lang="en-US" dirty="0" smtClean="0"/>
              <a:t>BRAN(19)101020 </a:t>
            </a:r>
            <a:r>
              <a:rPr lang="en-US" dirty="0"/>
              <a:t>- Short Control </a:t>
            </a:r>
            <a:r>
              <a:rPr lang="en-US" dirty="0" smtClean="0"/>
              <a:t>Signaling History (Cisco)</a:t>
            </a:r>
            <a:endParaRPr lang="en-US" dirty="0"/>
          </a:p>
          <a:p>
            <a:pPr lvl="2"/>
            <a:r>
              <a:rPr lang="en-GB" dirty="0" smtClean="0"/>
              <a:t>Discusses </a:t>
            </a:r>
            <a:r>
              <a:rPr lang="en-GB" dirty="0"/>
              <a:t>the history of Short Control Signalling </a:t>
            </a:r>
            <a:r>
              <a:rPr lang="en-GB" dirty="0" smtClean="0"/>
              <a:t>transmissions </a:t>
            </a:r>
            <a:r>
              <a:rPr lang="en-GB" dirty="0"/>
              <a:t>in EN 301 </a:t>
            </a:r>
            <a:r>
              <a:rPr lang="en-GB" dirty="0" smtClean="0"/>
              <a:t>893</a:t>
            </a:r>
            <a:endParaRPr lang="en-GB" dirty="0"/>
          </a:p>
          <a:p>
            <a:pPr lvl="2"/>
            <a:r>
              <a:rPr lang="en-GB" dirty="0" smtClean="0"/>
              <a:t>Noted that </a:t>
            </a:r>
            <a:r>
              <a:rPr lang="en-GB" dirty="0"/>
              <a:t>Short Control Signalling</a:t>
            </a:r>
            <a:r>
              <a:rPr lang="en-GB" dirty="0" smtClean="0"/>
              <a:t> was introduced originally to allow </a:t>
            </a:r>
            <a:r>
              <a:rPr lang="en-GB" dirty="0" err="1" smtClean="0"/>
              <a:t>acks</a:t>
            </a:r>
            <a:r>
              <a:rPr lang="en-GB" dirty="0" smtClean="0"/>
              <a:t> in 802.11</a:t>
            </a:r>
            <a:r>
              <a:rPr lang="en-AU" dirty="0"/>
              <a:t> </a:t>
            </a:r>
            <a:r>
              <a:rPr lang="en-AU" dirty="0" smtClean="0"/>
              <a:t>…</a:t>
            </a:r>
          </a:p>
          <a:p>
            <a:pPr lvl="2"/>
            <a:r>
              <a:rPr lang="en-AU" dirty="0" smtClean="0"/>
              <a:t>… but that it is no longer needed for this purpose because </a:t>
            </a:r>
            <a:r>
              <a:rPr lang="en-AU" dirty="0" err="1" smtClean="0"/>
              <a:t>acks</a:t>
            </a:r>
            <a:r>
              <a:rPr lang="en-AU" dirty="0" smtClean="0"/>
              <a:t> are implicitly allowed by COTs in EN 301 893</a:t>
            </a:r>
          </a:p>
          <a:p>
            <a:pPr lvl="2"/>
            <a:r>
              <a:rPr lang="en-AU" dirty="0" smtClean="0"/>
              <a:t>Also observes there is a precedent for reducing </a:t>
            </a:r>
            <a:r>
              <a:rPr lang="en-GB" dirty="0"/>
              <a:t>Short Control Signalling </a:t>
            </a:r>
            <a:r>
              <a:rPr lang="en-GB" dirty="0" smtClean="0"/>
              <a:t>as it has already been reduced from 10% to 5%</a:t>
            </a:r>
          </a:p>
          <a:p>
            <a:pPr lvl="2"/>
            <a:r>
              <a:rPr lang="en-GB" dirty="0" smtClean="0">
                <a:solidFill>
                  <a:schemeClr val="accent1"/>
                </a:solidFill>
              </a:rPr>
              <a:t>This presentation was background for discussion on threshold for </a:t>
            </a:r>
            <a:r>
              <a:rPr lang="en-GB" dirty="0">
                <a:solidFill>
                  <a:schemeClr val="accent1"/>
                </a:solidFill>
              </a:rPr>
              <a:t>Short Control </a:t>
            </a:r>
            <a:r>
              <a:rPr lang="en-GB" dirty="0" smtClean="0">
                <a:solidFill>
                  <a:schemeClr val="accent1"/>
                </a:solidFill>
              </a:rPr>
              <a:t>Signalling with no/short LBT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1229474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There is not yet consensus in ETSI BRAN on the use of Short Control Signalling </a:t>
            </a:r>
            <a:endParaRPr lang="en-AU" dirty="0"/>
          </a:p>
        </p:txBody>
      </p:sp>
      <p:sp>
        <p:nvSpPr>
          <p:cNvPr id="3" name="Content Placeholder 2"/>
          <p:cNvSpPr>
            <a:spLocks noGrp="1"/>
          </p:cNvSpPr>
          <p:nvPr>
            <p:ph idx="1"/>
          </p:nvPr>
        </p:nvSpPr>
        <p:spPr/>
        <p:txBody>
          <a:bodyPr/>
          <a:lstStyle/>
          <a:p>
            <a:pPr lvl="1"/>
            <a:r>
              <a:rPr lang="en-US" dirty="0" smtClean="0"/>
              <a:t>BRAN(19)101013r2 - </a:t>
            </a:r>
            <a:r>
              <a:rPr lang="en-AU" dirty="0" smtClean="0"/>
              <a:t>Short Control Signalling in EN 301 893 (Cisco)</a:t>
            </a:r>
          </a:p>
          <a:p>
            <a:pPr lvl="2"/>
            <a:r>
              <a:rPr lang="en-AU" dirty="0" smtClean="0"/>
              <a:t>Provided an update on proposal to ban use of no LBT and restrict use of short LBT with Short Control Signalling, including detailed text</a:t>
            </a:r>
          </a:p>
          <a:p>
            <a:pPr lvl="2"/>
            <a:r>
              <a:rPr lang="en-AU" dirty="0" smtClean="0"/>
              <a:t>It was proposed to grandfather LAA to allow it to use 5% for short LBT on basis LAA is believed/hoped to provide </a:t>
            </a:r>
          </a:p>
          <a:p>
            <a:pPr lvl="2"/>
            <a:r>
              <a:rPr lang="en-AU" dirty="0">
                <a:solidFill>
                  <a:srgbClr val="FF9900"/>
                </a:solidFill>
              </a:rPr>
              <a:t>N</a:t>
            </a:r>
            <a:r>
              <a:rPr lang="en-AU" dirty="0" smtClean="0">
                <a:solidFill>
                  <a:srgbClr val="FF9900"/>
                </a:solidFill>
              </a:rPr>
              <a:t>o consensus yet, with comments including</a:t>
            </a:r>
          </a:p>
          <a:p>
            <a:pPr lvl="3"/>
            <a:r>
              <a:rPr lang="en-AU" dirty="0" smtClean="0">
                <a:solidFill>
                  <a:srgbClr val="FF9900"/>
                </a:solidFill>
              </a:rPr>
              <a:t>There is no misuse of no/short LBT</a:t>
            </a:r>
          </a:p>
          <a:p>
            <a:pPr lvl="3"/>
            <a:r>
              <a:rPr lang="en-AU" dirty="0" smtClean="0">
                <a:solidFill>
                  <a:srgbClr val="FF9900"/>
                </a:solidFill>
              </a:rPr>
              <a:t>EN 301 893 should not grandfather a specific technology</a:t>
            </a:r>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53</a:t>
            </a:fld>
            <a:endParaRPr lang="en-US"/>
          </a:p>
        </p:txBody>
      </p:sp>
      <p:sp>
        <p:nvSpPr>
          <p:cNvPr id="10" name="Rectangle 9"/>
          <p:cNvSpPr/>
          <p:nvPr/>
        </p:nvSpPr>
        <p:spPr bwMode="auto">
          <a:xfrm>
            <a:off x="685800" y="4724400"/>
            <a:ext cx="7858125" cy="9144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cs typeface="Calibri" panose="020F0502020204030204" pitchFamily="34" charset="0"/>
              </a:rPr>
              <a:t>Note:</a:t>
            </a:r>
            <a:r>
              <a:rPr kumimoji="0" lang="en-AU" sz="1600" b="0" i="0" u="none" strike="noStrike" cap="none" normalizeH="0" dirty="0" smtClean="0">
                <a:ln>
                  <a:noFill/>
                </a:ln>
                <a:solidFill>
                  <a:schemeClr val="tx1"/>
                </a:solidFill>
                <a:effectLst/>
                <a:latin typeface="+mj-lt"/>
                <a:cs typeface="Calibri" panose="020F0502020204030204" pitchFamily="34" charset="0"/>
              </a:rPr>
              <a:t> this is the topic on which IEEE 802.11 WG sent 3GPP RAN1 a unanimously approved LS after St Louis, supporting restrictions on no/short LBT with Short Control Signalling </a:t>
            </a:r>
            <a:endParaRPr kumimoji="0" lang="en-AU" sz="1600" b="0" i="0" u="none" strike="noStrike" cap="none" normalizeH="0" baseline="0" dirty="0" smtClean="0">
              <a:ln>
                <a:noFill/>
              </a:ln>
              <a:solidFill>
                <a:schemeClr val="tx1"/>
              </a:solidFill>
              <a:effectLst/>
              <a:latin typeface="+mj-lt"/>
              <a:cs typeface="Calibri" panose="020F0502020204030204" pitchFamily="34" charset="0"/>
            </a:endParaRPr>
          </a:p>
        </p:txBody>
      </p:sp>
    </p:spTree>
    <p:extLst>
      <p:ext uri="{BB962C8B-B14F-4D97-AF65-F5344CB8AC3E}">
        <p14:creationId xmlns:p14="http://schemas.microsoft.com/office/powerpoint/2010/main" val="33631439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has confirmed plans for at least some future meetings </a:t>
            </a:r>
            <a:endParaRPr lang="en-AU" dirty="0"/>
          </a:p>
        </p:txBody>
      </p:sp>
      <p:sp>
        <p:nvSpPr>
          <p:cNvPr id="3" name="Content Placeholder 2"/>
          <p:cNvSpPr>
            <a:spLocks noGrp="1"/>
          </p:cNvSpPr>
          <p:nvPr>
            <p:ph idx="1"/>
          </p:nvPr>
        </p:nvSpPr>
        <p:spPr/>
        <p:txBody>
          <a:bodyPr/>
          <a:lstStyle/>
          <a:p>
            <a:r>
              <a:rPr lang="en-GB" dirty="0" smtClean="0"/>
              <a:t>ETSI BRAN plans</a:t>
            </a:r>
          </a:p>
          <a:p>
            <a:pPr lvl="1"/>
            <a:r>
              <a:rPr lang="en-GB" dirty="0" smtClean="0"/>
              <a:t>BRAN #102</a:t>
            </a:r>
          </a:p>
          <a:p>
            <a:pPr lvl="2"/>
            <a:r>
              <a:rPr lang="en-GB" dirty="0" smtClean="0"/>
              <a:t>18 – 21 June 2019 – Sophia Antipolis</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31809693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Taipei in January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6824609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r="12500"/>
          <a:stretch/>
        </p:blipFill>
        <p:spPr>
          <a:xfrm>
            <a:off x="685800" y="1981200"/>
            <a:ext cx="3733800" cy="3200400"/>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r="35762"/>
          <a:stretch/>
        </p:blipFill>
        <p:spPr>
          <a:xfrm rot="5400000">
            <a:off x="4985685" y="1713097"/>
            <a:ext cx="3200400" cy="3736607"/>
          </a:xfrm>
          <a:prstGeom prst="rect">
            <a:avLst/>
          </a:prstGeom>
          <a:noFill/>
        </p:spPr>
      </p:pic>
      <p:sp>
        <p:nvSpPr>
          <p:cNvPr id="2" name="Title 1"/>
          <p:cNvSpPr>
            <a:spLocks noGrp="1"/>
          </p:cNvSpPr>
          <p:nvPr>
            <p:ph type="title"/>
          </p:nvPr>
        </p:nvSpPr>
        <p:spPr/>
        <p:txBody>
          <a:bodyPr/>
          <a:lstStyle/>
          <a:p>
            <a:r>
              <a:rPr lang="en-AU" dirty="0" smtClean="0"/>
              <a:t>3GPP RAN1 &amp; IEEE </a:t>
            </a:r>
            <a:r>
              <a:rPr lang="en-AU" dirty="0" smtClean="0"/>
              <a:t>802.11 </a:t>
            </a:r>
            <a:r>
              <a:rPr lang="en-AU" dirty="0" smtClean="0"/>
              <a:t>WG organisationally seem to align with their </a:t>
            </a:r>
            <a:r>
              <a:rPr lang="en-AU" dirty="0" smtClean="0"/>
              <a:t>protocols </a:t>
            </a:r>
            <a:r>
              <a:rPr lang="en-AU" dirty="0" smtClean="0">
                <a:sym typeface="Wingdings" panose="05000000000000000000" pitchFamily="2" charset="2"/>
              </a:rPr>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
        <p:nvSpPr>
          <p:cNvPr id="7" name="Rectangle 6"/>
          <p:cNvSpPr/>
          <p:nvPr/>
        </p:nvSpPr>
        <p:spPr bwMode="auto">
          <a:xfrm>
            <a:off x="685800"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every single seat was  reserved for the week …</a:t>
            </a: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b="1"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scheduled philosophy of LTE/LAA/NR-U</a:t>
            </a:r>
            <a:endParaRPr kumimoji="0" lang="en-AU" sz="1600" b="1" i="0" u="none" strike="noStrike" cap="none" normalizeH="0" baseline="0" dirty="0" smtClean="0">
              <a:ln>
                <a:noFill/>
              </a:ln>
              <a:solidFill>
                <a:schemeClr val="bg1"/>
              </a:solidFill>
              <a:effectLst/>
              <a:latin typeface="+mj-lt"/>
            </a:endParaRPr>
          </a:p>
        </p:txBody>
      </p:sp>
      <p:sp>
        <p:nvSpPr>
          <p:cNvPr id="8" name="Rectangle 7"/>
          <p:cNvSpPr/>
          <p:nvPr/>
        </p:nvSpPr>
        <p:spPr bwMode="auto">
          <a:xfrm>
            <a:off x="4717582" y="1981200"/>
            <a:ext cx="3736607" cy="3200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AU" sz="1600" b="1" dirty="0" smtClean="0">
                <a:solidFill>
                  <a:schemeClr val="bg1"/>
                </a:solidFill>
                <a:latin typeface="+mj-lt"/>
              </a:rPr>
              <a:t>In RAN1, the Chair is a technical decision maker rather than a process facilitator…</a:t>
            </a: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endParaRPr lang="en-AU" sz="1600" dirty="0" smtClean="0">
              <a:solidFill>
                <a:schemeClr val="bg1"/>
              </a:solidFill>
              <a:latin typeface="+mj-lt"/>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chemeClr val="bg1"/>
                </a:solidFill>
                <a:effectLst/>
                <a:latin typeface="+mj-lt"/>
              </a:rPr>
              <a:t>… which</a:t>
            </a:r>
            <a:r>
              <a:rPr kumimoji="0" lang="en-AU" sz="1600" b="1" i="0" u="none" strike="noStrike" cap="none" normalizeH="0" dirty="0" smtClean="0">
                <a:ln>
                  <a:noFill/>
                </a:ln>
                <a:solidFill>
                  <a:schemeClr val="bg1"/>
                </a:solidFill>
                <a:effectLst/>
                <a:latin typeface="+mj-lt"/>
              </a:rPr>
              <a:t> is aligned with the centralised control philosophy of LTE/LAA/NR-U</a:t>
            </a:r>
            <a:endParaRPr kumimoji="0" lang="en-AU" sz="1600" b="1" i="0" u="none" strike="noStrike" cap="none" normalizeH="0" baseline="0" dirty="0" smtClean="0">
              <a:ln>
                <a:noFill/>
              </a:ln>
              <a:solidFill>
                <a:schemeClr val="bg1"/>
              </a:solidFill>
              <a:effectLst/>
              <a:latin typeface="+mj-lt"/>
            </a:endParaRPr>
          </a:p>
        </p:txBody>
      </p:sp>
      <p:sp>
        <p:nvSpPr>
          <p:cNvPr id="9" name="Rectangle 8"/>
          <p:cNvSpPr/>
          <p:nvPr/>
        </p:nvSpPr>
        <p:spPr bwMode="auto">
          <a:xfrm>
            <a:off x="685800"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Whereas in the 802.11 WG seats are only reserved while they are occupied (for limited periods) …</a:t>
            </a:r>
          </a:p>
          <a:p>
            <a:pPr marL="0" marR="0" indent="0" algn="l" defTabSz="914400" rtl="0" eaLnBrk="0" fontAlgn="base" latinLnBrk="0" hangingPunct="0">
              <a:lnSpc>
                <a:spcPct val="100000"/>
              </a:lnSpc>
              <a:spcBef>
                <a:spcPts val="800"/>
              </a:spcBef>
              <a:spcAft>
                <a:spcPct val="0"/>
              </a:spcAft>
              <a:buClrTx/>
              <a:buSzTx/>
              <a:buFontTx/>
              <a:buNone/>
              <a:tabLst/>
            </a:pPr>
            <a:r>
              <a:rPr lang="en-AU" sz="1600" dirty="0" smtClean="0">
                <a:latin typeface="+mj-lt"/>
              </a:rPr>
              <a:t>… just like the 802.11 protocol!</a:t>
            </a:r>
            <a:endParaRPr kumimoji="0" lang="en-AU" sz="1600" b="0" i="0" u="none" strike="noStrike" cap="none" normalizeH="0" baseline="0" dirty="0" smtClean="0">
              <a:ln>
                <a:noFill/>
              </a:ln>
              <a:solidFill>
                <a:schemeClr val="tx1"/>
              </a:solidFill>
              <a:effectLst/>
              <a:latin typeface="+mj-lt"/>
            </a:endParaRPr>
          </a:p>
        </p:txBody>
      </p:sp>
      <p:sp>
        <p:nvSpPr>
          <p:cNvPr id="10" name="Rectangle 9"/>
          <p:cNvSpPr/>
          <p:nvPr/>
        </p:nvSpPr>
        <p:spPr bwMode="auto">
          <a:xfrm>
            <a:off x="4717582" y="5333999"/>
            <a:ext cx="3736607" cy="514969"/>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dirty="0">
                <a:latin typeface="+mj-lt"/>
              </a:rPr>
              <a:t>Whereas the</a:t>
            </a:r>
            <a:r>
              <a:rPr lang="en-AU" sz="1600" dirty="0" smtClean="0">
                <a:latin typeface="+mj-lt"/>
              </a:rPr>
              <a:t> </a:t>
            </a:r>
            <a:r>
              <a:rPr lang="en-AU" sz="1600" dirty="0">
                <a:latin typeface="+mj-lt"/>
              </a:rPr>
              <a:t>802.11 WG </a:t>
            </a:r>
            <a:r>
              <a:rPr lang="en-AU" sz="1600" dirty="0" smtClean="0">
                <a:latin typeface="+mj-lt"/>
              </a:rPr>
              <a:t>distributes control with the Chair playing a coordinating role …</a:t>
            </a:r>
          </a:p>
          <a:p>
            <a:pPr eaLnBrk="0" hangingPunct="0">
              <a:spcBef>
                <a:spcPts val="800"/>
              </a:spcBef>
            </a:pPr>
            <a:r>
              <a:rPr lang="en-AU" sz="1600" dirty="0" smtClean="0">
                <a:latin typeface="+mj-lt"/>
              </a:rPr>
              <a:t>… just like </a:t>
            </a:r>
            <a:r>
              <a:rPr lang="en-AU" sz="1600" dirty="0">
                <a:latin typeface="+mj-lt"/>
              </a:rPr>
              <a:t>the 802.11 </a:t>
            </a:r>
            <a:r>
              <a:rPr lang="en-AU" sz="1600" dirty="0" smtClean="0">
                <a:latin typeface="+mj-lt"/>
              </a:rPr>
              <a:t>protocol!</a:t>
            </a:r>
            <a:endParaRPr lang="en-AU" sz="1600" dirty="0">
              <a:latin typeface="+mj-lt"/>
            </a:endParaRPr>
          </a:p>
        </p:txBody>
      </p:sp>
      <p:sp>
        <p:nvSpPr>
          <p:cNvPr id="13" name="Rectangle 12"/>
          <p:cNvSpPr/>
          <p:nvPr/>
        </p:nvSpPr>
        <p:spPr bwMode="auto">
          <a:xfrm>
            <a:off x="1524000" y="3199606"/>
            <a:ext cx="1676400"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Reservations</a:t>
            </a:r>
          </a:p>
        </p:txBody>
      </p:sp>
      <p:sp>
        <p:nvSpPr>
          <p:cNvPr id="17" name="Rectangle 16"/>
          <p:cNvSpPr/>
          <p:nvPr/>
        </p:nvSpPr>
        <p:spPr bwMode="auto">
          <a:xfrm>
            <a:off x="4780146" y="3276600"/>
            <a:ext cx="2458854"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smtClean="0">
                <a:ln>
                  <a:noFill/>
                </a:ln>
                <a:solidFill>
                  <a:srgbClr val="00B0F0"/>
                </a:solidFill>
                <a:effectLst/>
                <a:latin typeface="+mj-lt"/>
              </a:rPr>
              <a:t>Unseen Chair leading technical</a:t>
            </a:r>
            <a:r>
              <a:rPr kumimoji="0" lang="en-AU" sz="1600" b="1" i="0" u="none" strike="noStrike" cap="none" normalizeH="0" dirty="0" smtClean="0">
                <a:ln>
                  <a:noFill/>
                </a:ln>
                <a:solidFill>
                  <a:srgbClr val="00B0F0"/>
                </a:solidFill>
                <a:effectLst/>
                <a:latin typeface="+mj-lt"/>
              </a:rPr>
              <a:t> discussions</a:t>
            </a:r>
            <a:endParaRPr kumimoji="0" lang="en-AU" sz="1600" b="1" i="0" u="none" strike="noStrike" cap="none" normalizeH="0" baseline="0" dirty="0" smtClean="0">
              <a:ln>
                <a:noFill/>
              </a:ln>
              <a:solidFill>
                <a:srgbClr val="00B0F0"/>
              </a:solidFill>
              <a:effectLst/>
              <a:latin typeface="+mj-lt"/>
            </a:endParaRPr>
          </a:p>
        </p:txBody>
      </p:sp>
      <p:cxnSp>
        <p:nvCxnSpPr>
          <p:cNvPr id="6" name="Straight Arrow Connector 5"/>
          <p:cNvCxnSpPr/>
          <p:nvPr/>
        </p:nvCxnSpPr>
        <p:spPr bwMode="auto">
          <a:xfrm>
            <a:off x="3200400" y="3352800"/>
            <a:ext cx="609600" cy="228600"/>
          </a:xfrm>
          <a:prstGeom prst="straightConnector1">
            <a:avLst/>
          </a:prstGeom>
          <a:solidFill>
            <a:schemeClr val="accent1"/>
          </a:solidFill>
          <a:ln w="76200" cap="flat" cmpd="sng" algn="ctr">
            <a:solidFill>
              <a:srgbClr val="00B0F0"/>
            </a:solidFill>
            <a:prstDash val="solid"/>
            <a:round/>
            <a:headEnd type="none" w="sm" len="sm"/>
            <a:tailEnd type="triangle"/>
          </a:ln>
          <a:effectLst/>
        </p:spPr>
      </p:cxnSp>
      <p:sp>
        <p:nvSpPr>
          <p:cNvPr id="22" name="Arc 21"/>
          <p:cNvSpPr/>
          <p:nvPr/>
        </p:nvSpPr>
        <p:spPr bwMode="auto">
          <a:xfrm>
            <a:off x="6781800" y="2667000"/>
            <a:ext cx="838200" cy="778450"/>
          </a:xfrm>
          <a:prstGeom prst="arc">
            <a:avLst>
              <a:gd name="adj1" fmla="val 11791620"/>
              <a:gd name="adj2" fmla="val 5421626"/>
            </a:avLst>
          </a:prstGeom>
          <a:noFill/>
          <a:ln w="76200" cap="flat" cmpd="sng" algn="ctr">
            <a:solidFill>
              <a:srgbClr val="00B0F0"/>
            </a:solidFill>
            <a:prstDash val="solid"/>
            <a:round/>
            <a:headEnd type="triangl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723032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have competed their </a:t>
            </a:r>
            <a:r>
              <a:rPr lang="en-GB" i="1" dirty="0"/>
              <a:t>Study on NR-based Access to Unlicensed Spectrum</a:t>
            </a:r>
            <a:endParaRPr lang="en-AU" dirty="0"/>
          </a:p>
        </p:txBody>
      </p:sp>
      <p:sp>
        <p:nvSpPr>
          <p:cNvPr id="3" name="Content Placeholder 2"/>
          <p:cNvSpPr>
            <a:spLocks noGrp="1"/>
          </p:cNvSpPr>
          <p:nvPr>
            <p:ph idx="1"/>
          </p:nvPr>
        </p:nvSpPr>
        <p:spPr/>
        <p:txBody>
          <a:bodyPr/>
          <a:lstStyle/>
          <a:p>
            <a:pPr lvl="1"/>
            <a:r>
              <a:rPr lang="en-AU" dirty="0" smtClean="0"/>
              <a:t>The SI report, </a:t>
            </a:r>
            <a:r>
              <a:rPr lang="en-GB" i="1" dirty="0"/>
              <a:t>Study on NR-based Access to Unlicensed </a:t>
            </a:r>
            <a:r>
              <a:rPr lang="en-GB" i="1" dirty="0" smtClean="0"/>
              <a:t>Spectrum, </a:t>
            </a:r>
            <a:r>
              <a:rPr lang="en-GB" dirty="0" smtClean="0"/>
              <a:t>has been completed by 3GPP RAN1 and forwarded to 3GPP RAN</a:t>
            </a:r>
          </a:p>
          <a:p>
            <a:pPr lvl="2"/>
            <a:r>
              <a:rPr lang="en-GB" dirty="0" smtClean="0"/>
              <a:t>See </a:t>
            </a:r>
            <a:r>
              <a:rPr lang="en-GB" dirty="0">
                <a:hlinkClick r:id="rId2"/>
              </a:rPr>
              <a:t>3GPP TR </a:t>
            </a:r>
            <a:r>
              <a:rPr lang="en-GB" dirty="0" smtClean="0">
                <a:hlinkClick r:id="rId2"/>
              </a:rPr>
              <a:t>38.889 </a:t>
            </a:r>
            <a:r>
              <a:rPr lang="en-GB" dirty="0">
                <a:hlinkClick r:id="rId2"/>
              </a:rPr>
              <a:t>V1.0.0</a:t>
            </a:r>
            <a:r>
              <a:rPr lang="en-GB" dirty="0"/>
              <a:t> </a:t>
            </a:r>
            <a:endParaRPr lang="en-GB" dirty="0" smtClean="0"/>
          </a:p>
          <a:p>
            <a:pPr lvl="1"/>
            <a:r>
              <a:rPr lang="en-GB" dirty="0" smtClean="0"/>
              <a:t>The report contains a lot of interesting and possibly concerning information about 3GPP RAN1’s plans for coexistence with Wi-Fi, particularly in the 6GHz band</a:t>
            </a:r>
          </a:p>
          <a:p>
            <a:pPr lvl="2"/>
            <a:r>
              <a:rPr lang="en-GB" dirty="0" smtClean="0">
                <a:solidFill>
                  <a:srgbClr val="FF0000"/>
                </a:solidFill>
              </a:rPr>
              <a:t>We need someone to provide an analysis; volunteers?</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42451455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 NR-U WI is following LAA established principles in 5 GHz band</a:t>
            </a:r>
            <a:endParaRPr lang="en-AU" dirty="0"/>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NR-U coexistence in the 5GHz band should follow the same principles as used for LAA coexistence</a:t>
            </a:r>
            <a:endParaRPr lang="en-US" dirty="0">
              <a:sym typeface="Wingdings" panose="05000000000000000000" pitchFamily="2" charset="2"/>
            </a:endParaRPr>
          </a:p>
          <a:p>
            <a:pPr lvl="2"/>
            <a:r>
              <a:rPr lang="en-GB" i="1" dirty="0" smtClean="0"/>
              <a:t>In </a:t>
            </a:r>
            <a:r>
              <a:rPr lang="en-GB" i="1" dirty="0"/>
              <a:t>the 5 GHz band, the NR-U design should enable fair coexistence between already deployed Wi-Fi generations and NR-U, between NR-U and LTE-LAA, and between different NR-U </a:t>
            </a:r>
            <a:r>
              <a:rPr lang="en-GB" i="1" dirty="0" smtClean="0"/>
              <a:t>systems</a:t>
            </a:r>
          </a:p>
          <a:p>
            <a:pPr lvl="2"/>
            <a:r>
              <a:rPr lang="en-GB" i="1" dirty="0" smtClean="0"/>
              <a:t>NR-U </a:t>
            </a:r>
            <a:r>
              <a:rPr lang="en-GB" i="1" dirty="0"/>
              <a:t>should not impact already deployed Wi-Fi generations more than an additional Wi-Fi network of the same generation on the same </a:t>
            </a:r>
            <a:r>
              <a:rPr lang="en-GB" i="1" dirty="0" smtClean="0"/>
              <a:t>carrier</a:t>
            </a:r>
          </a:p>
          <a:p>
            <a:pPr lvl="2"/>
            <a:r>
              <a:rPr lang="en-GB" i="1" dirty="0"/>
              <a:t>T</a:t>
            </a:r>
            <a:r>
              <a:rPr lang="en-GB" i="1" dirty="0" smtClean="0"/>
              <a:t>his </a:t>
            </a:r>
            <a:r>
              <a:rPr lang="en-GB" i="1" dirty="0"/>
              <a:t>should be ensured by following the recommendations on channel access in line with agreements from the NR-U study item (TR 38.889, Section 7.2.1.3.1).</a:t>
            </a:r>
            <a:endParaRPr lang="en-AU" i="1" dirty="0"/>
          </a:p>
          <a:p>
            <a:pPr lvl="1"/>
            <a:r>
              <a:rPr lang="en-GB" dirty="0" smtClean="0"/>
              <a:t>Therefore, there is probably limited concern in relation to 5 GHz band coexistence between NR-U and Wi-Fi</a:t>
            </a:r>
          </a:p>
          <a:p>
            <a:pPr lvl="2"/>
            <a:r>
              <a:rPr lang="en-GB" dirty="0" smtClean="0"/>
              <a:t>Any problem are likely to be common to LAA and NR-U</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spTree>
    <p:extLst>
      <p:ext uri="{BB962C8B-B14F-4D97-AF65-F5344CB8AC3E}">
        <p14:creationId xmlns:p14="http://schemas.microsoft.com/office/powerpoint/2010/main" val="5470469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GB" dirty="0" smtClean="0"/>
              <a:t>The NR-U WI (</a:t>
            </a:r>
            <a:r>
              <a:rPr lang="en-US" dirty="0" smtClean="0">
                <a:hlinkClick r:id="rId2"/>
              </a:rPr>
              <a:t>RP-182878</a:t>
            </a:r>
            <a:r>
              <a:rPr lang="en-US" dirty="0" smtClean="0"/>
              <a:t>) suggests the 6GHz band may be treated differently from the 5GHz band</a:t>
            </a:r>
          </a:p>
          <a:p>
            <a:pPr lvl="2"/>
            <a:r>
              <a:rPr lang="en-GB" i="1" dirty="0" smtClean="0"/>
              <a:t>In </a:t>
            </a:r>
            <a:r>
              <a:rPr lang="en-GB" i="1" dirty="0"/>
              <a:t>the 6 GHz band, the channel access mechanism for NR-U will use, at least, energy detection as part of the coexistence mechanism for enabling coexistence amongst RATs including at least NR-U, [LTE-LAA], and </a:t>
            </a:r>
            <a:r>
              <a:rPr lang="en-GB" i="1" dirty="0" smtClean="0"/>
              <a:t>Wi-Fi</a:t>
            </a:r>
          </a:p>
          <a:p>
            <a:pPr lvl="2"/>
            <a:r>
              <a:rPr lang="en-GB" i="1" dirty="0" smtClean="0"/>
              <a:t>Extensions </a:t>
            </a:r>
            <a:r>
              <a:rPr lang="en-GB" i="1" dirty="0"/>
              <a:t>are to be discussed in line with the framework on channel access as captured in the TR 38.889, Section 7.2.1.2 (i.e., </a:t>
            </a:r>
            <a:r>
              <a:rPr lang="en-GB" i="1" dirty="0" err="1"/>
              <a:t>WiFi</a:t>
            </a:r>
            <a:r>
              <a:rPr lang="en-GB" i="1" dirty="0"/>
              <a:t> 11a/11ax preamble, existing NR signal with potential enhancements, existing NR channel with potential enhancements) and, if agreed, the corresponding 3GPP specification impact, if any, should be addressed. </a:t>
            </a:r>
            <a:endParaRPr lang="en-AU" i="1" dirty="0"/>
          </a:p>
          <a:p>
            <a:pPr lvl="2"/>
            <a:r>
              <a:rPr lang="en-GB" i="1" dirty="0"/>
              <a:t>If extensions for 6 GHz are agreed, their applicability for 5GHz is to be discussed. </a:t>
            </a:r>
            <a:endParaRPr lang="en-AU" i="1" dirty="0"/>
          </a:p>
          <a:p>
            <a:pPr lvl="2"/>
            <a:r>
              <a:rPr lang="en-GB" i="1" dirty="0"/>
              <a:t>Conclusions on the extensions, if any, is targeted for RAN#83. </a:t>
            </a:r>
            <a:endParaRPr lang="en-AU" i="1" dirty="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705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err="1"/>
              <a:t>Coex</a:t>
            </a:r>
            <a:r>
              <a:rPr lang="en-AU" i="1" dirty="0"/>
              <a:t>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It appears the NR-U WI </a:t>
            </a:r>
            <a:r>
              <a:rPr lang="en-AU" dirty="0" smtClean="0"/>
              <a:t>may be less tied to </a:t>
            </a:r>
            <a:r>
              <a:rPr lang="en-AU" dirty="0"/>
              <a:t>LAA established principles in </a:t>
            </a:r>
            <a:r>
              <a:rPr lang="en-AU" dirty="0" smtClean="0"/>
              <a:t>the 6 GHz </a:t>
            </a:r>
            <a:r>
              <a:rPr lang="en-AU" dirty="0"/>
              <a:t>band</a:t>
            </a:r>
          </a:p>
        </p:txBody>
      </p:sp>
      <p:sp>
        <p:nvSpPr>
          <p:cNvPr id="3" name="Content Placeholder 2"/>
          <p:cNvSpPr>
            <a:spLocks noGrp="1"/>
          </p:cNvSpPr>
          <p:nvPr>
            <p:ph idx="1"/>
          </p:nvPr>
        </p:nvSpPr>
        <p:spPr/>
        <p:txBody>
          <a:bodyPr/>
          <a:lstStyle/>
          <a:p>
            <a:pPr lvl="1"/>
            <a:r>
              <a:rPr lang="en-AU" dirty="0" smtClean="0"/>
              <a:t>…</a:t>
            </a:r>
            <a:endParaRPr lang="en-AU" i="1" dirty="0"/>
          </a:p>
          <a:p>
            <a:pPr lvl="1"/>
            <a:r>
              <a:rPr lang="en-AU" dirty="0" smtClean="0"/>
              <a:t>In particular, there is likely to be discussion of coexistence related extensions …</a:t>
            </a:r>
          </a:p>
          <a:p>
            <a:pPr lvl="2"/>
            <a:r>
              <a:rPr lang="en-GB" i="1" dirty="0" smtClean="0"/>
              <a:t>Wi-Fi </a:t>
            </a:r>
            <a:r>
              <a:rPr lang="en-GB" i="1" dirty="0"/>
              <a:t>11a/11ax </a:t>
            </a:r>
            <a:r>
              <a:rPr lang="en-GB" i="1" dirty="0" smtClean="0"/>
              <a:t>preamble</a:t>
            </a:r>
          </a:p>
          <a:p>
            <a:pPr lvl="2"/>
            <a:r>
              <a:rPr lang="en-GB" i="1" dirty="0" smtClean="0"/>
              <a:t>Existing </a:t>
            </a:r>
            <a:r>
              <a:rPr lang="en-GB" i="1" dirty="0"/>
              <a:t>NR signal with potential </a:t>
            </a:r>
            <a:r>
              <a:rPr lang="en-GB" i="1" dirty="0" smtClean="0"/>
              <a:t>enhancements</a:t>
            </a:r>
          </a:p>
          <a:p>
            <a:pPr lvl="2"/>
            <a:r>
              <a:rPr lang="en-GB" i="1" dirty="0"/>
              <a:t>E</a:t>
            </a:r>
            <a:r>
              <a:rPr lang="en-GB" i="1" dirty="0" smtClean="0"/>
              <a:t>xisting </a:t>
            </a:r>
            <a:r>
              <a:rPr lang="en-GB" i="1" dirty="0"/>
              <a:t>NR channel with potential enhancements </a:t>
            </a:r>
            <a:endParaRPr lang="en-GB" i="1" dirty="0" smtClean="0"/>
          </a:p>
          <a:p>
            <a:pPr lvl="1"/>
            <a:r>
              <a:rPr lang="en-AU" dirty="0" smtClean="0"/>
              <a:t>.. and/but they will be decided very soon and so we will need to watch!</a:t>
            </a:r>
          </a:p>
          <a:p>
            <a:pPr lvl="1"/>
            <a:r>
              <a:rPr lang="en-AU" dirty="0" smtClean="0"/>
              <a:t>At the RAN1 meeting in Jan 2019 there was some limited discussion about the rules of operation in the 6GHz band</a:t>
            </a:r>
          </a:p>
          <a:p>
            <a:pPr lvl="2"/>
            <a:r>
              <a:rPr lang="en-AU" dirty="0" smtClean="0"/>
              <a:t>Andrew Myles suggested that the 6GHz rules should start by using the same rules as the 5GHz band (as defined by EN 301 893)</a:t>
            </a:r>
          </a:p>
          <a:p>
            <a:pPr lvl="2"/>
            <a:r>
              <a:rPr lang="en-AU" dirty="0" smtClean="0"/>
              <a:t>There was significant pushback from Ericsson in particular, with Ericsson asserting that the rules should start with a </a:t>
            </a:r>
            <a:r>
              <a:rPr lang="en-AU" dirty="0" smtClean="0"/>
              <a:t>“clean sheet”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4171023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RAN1 participants believe any pushback from outside RAN1 unreasonably stifles innovation </a:t>
            </a:r>
            <a:endParaRPr lang="en-AU" dirty="0"/>
          </a:p>
        </p:txBody>
      </p:sp>
      <p:sp>
        <p:nvSpPr>
          <p:cNvPr id="3" name="Content Placeholder 2"/>
          <p:cNvSpPr>
            <a:spLocks noGrp="1"/>
          </p:cNvSpPr>
          <p:nvPr>
            <p:ph idx="1"/>
          </p:nvPr>
        </p:nvSpPr>
        <p:spPr/>
        <p:txBody>
          <a:bodyPr/>
          <a:lstStyle/>
          <a:p>
            <a:pPr lvl="1"/>
            <a:r>
              <a:rPr lang="en-AU" dirty="0" smtClean="0"/>
              <a:t>There were a few comments made from the floor at the RAN1 meeting and via e-mail that ETSI BRAN (and IEEE 802.11 WG) are attempting to </a:t>
            </a:r>
            <a:r>
              <a:rPr lang="en-AU" i="1" dirty="0" smtClean="0"/>
              <a:t>stifle innovation </a:t>
            </a:r>
            <a:r>
              <a:rPr lang="en-AU" dirty="0" smtClean="0"/>
              <a:t>by imposing restrictive rules on NR-U</a:t>
            </a:r>
          </a:p>
          <a:p>
            <a:pPr lvl="1"/>
            <a:r>
              <a:rPr lang="en-AU" dirty="0" smtClean="0"/>
              <a:t>The attitude of a few RAN1 participants seems to be that </a:t>
            </a:r>
            <a:r>
              <a:rPr lang="en-AU" i="1" dirty="0" smtClean="0"/>
              <a:t>innovation</a:t>
            </a:r>
            <a:r>
              <a:rPr lang="en-AU" dirty="0" smtClean="0"/>
              <a:t> justified 3GPP RAN1 doing anything they believe is reasonable</a:t>
            </a:r>
          </a:p>
          <a:p>
            <a:pPr lvl="2"/>
            <a:r>
              <a:rPr lang="en-AU" dirty="0" smtClean="0"/>
              <a:t>LTE-U provides a great example of what happens when a group does </a:t>
            </a:r>
            <a:r>
              <a:rPr lang="en-AU" i="1" dirty="0" smtClean="0"/>
              <a:t>anything</a:t>
            </a:r>
            <a:r>
              <a:rPr lang="en-AU" dirty="0" smtClean="0"/>
              <a:t> </a:t>
            </a:r>
            <a:r>
              <a:rPr lang="en-AU" dirty="0"/>
              <a:t>they believe is </a:t>
            </a:r>
            <a:r>
              <a:rPr lang="en-AU" dirty="0" smtClean="0"/>
              <a:t>reasonable; fortunately LTE-U is likely to fail for other reasons</a:t>
            </a:r>
          </a:p>
          <a:p>
            <a:pPr lvl="1"/>
            <a:r>
              <a:rPr lang="en-AU" dirty="0" smtClean="0"/>
              <a:t>This is a somewhat self centred attitude, and provides a good justification for rules of the sort that have been put in place by ETSI BRAN in Europe</a:t>
            </a:r>
            <a:endParaRPr lang="en-AU" dirty="0"/>
          </a:p>
          <a:p>
            <a:pPr lvl="1"/>
            <a:r>
              <a:rPr lang="en-AU" dirty="0" smtClean="0"/>
              <a:t>An alternative approach is for all the stakeholders (5GHz and 6Ghz) to get together to agree on the best way of sharing spectrum</a:t>
            </a:r>
          </a:p>
          <a:p>
            <a:pPr lvl="2"/>
            <a:r>
              <a:rPr lang="en-AU" dirty="0" smtClean="0"/>
              <a:t>This approach has not been very successful so far between 3GPP RAN1 and IEEE 802, although the Workshop in July 2019 represents another attempt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1764204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an ongoing discussion in RAN1 on the use of 802.11a preambles</a:t>
            </a:r>
            <a:endParaRPr lang="en-AU" dirty="0"/>
          </a:p>
        </p:txBody>
      </p:sp>
      <p:sp>
        <p:nvSpPr>
          <p:cNvPr id="3" name="Content Placeholder 2"/>
          <p:cNvSpPr>
            <a:spLocks noGrp="1"/>
          </p:cNvSpPr>
          <p:nvPr>
            <p:ph idx="1"/>
          </p:nvPr>
        </p:nvSpPr>
        <p:spPr>
          <a:xfrm>
            <a:off x="685800" y="2056606"/>
            <a:ext cx="7772400" cy="4114800"/>
          </a:xfrm>
        </p:spPr>
        <p:txBody>
          <a:bodyPr/>
          <a:lstStyle/>
          <a:p>
            <a:pPr lvl="1"/>
            <a:r>
              <a:rPr lang="en-AU" dirty="0" smtClean="0"/>
              <a:t>There was quite a lot of discussion about the use of 802.11a preamble by NR-U</a:t>
            </a:r>
          </a:p>
          <a:p>
            <a:pPr lvl="1"/>
            <a:r>
              <a:rPr lang="en-AU" dirty="0" smtClean="0"/>
              <a:t>IEEE 802 has argued in the past that NR-U should both </a:t>
            </a:r>
            <a:r>
              <a:rPr lang="en-AU" dirty="0" err="1" smtClean="0"/>
              <a:t>rx</a:t>
            </a:r>
            <a:r>
              <a:rPr lang="en-AU" dirty="0" smtClean="0"/>
              <a:t> and </a:t>
            </a:r>
            <a:r>
              <a:rPr lang="en-AU" dirty="0" err="1"/>
              <a:t>t</a:t>
            </a:r>
            <a:r>
              <a:rPr lang="en-AU" dirty="0" err="1" smtClean="0"/>
              <a:t>x</a:t>
            </a:r>
            <a:r>
              <a:rPr lang="en-AU" dirty="0" smtClean="0"/>
              <a:t> 802.11 preambles </a:t>
            </a:r>
          </a:p>
          <a:p>
            <a:pPr lvl="2"/>
            <a:r>
              <a:rPr lang="en-AU" dirty="0" err="1" smtClean="0"/>
              <a:t>Rx’ing</a:t>
            </a:r>
            <a:r>
              <a:rPr lang="en-AU" dirty="0" smtClean="0"/>
              <a:t> preambles will allow NR-U to use the PD/ED mechanism and thresholds</a:t>
            </a:r>
          </a:p>
          <a:p>
            <a:pPr lvl="2"/>
            <a:r>
              <a:rPr lang="en-AU" dirty="0" err="1" smtClean="0"/>
              <a:t>Tx’ing</a:t>
            </a:r>
            <a:r>
              <a:rPr lang="en-AU" dirty="0" smtClean="0"/>
              <a:t> preamble will enable 802.11 systems to detect NR-U at a lower threshold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32672284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issue is whether 802.11a preambles should be an option in spec or just not disallowed in products</a:t>
            </a:r>
            <a:endParaRPr lang="en-AU" dirty="0"/>
          </a:p>
        </p:txBody>
      </p:sp>
      <p:sp>
        <p:nvSpPr>
          <p:cNvPr id="3" name="Content Placeholder 2"/>
          <p:cNvSpPr>
            <a:spLocks noGrp="1"/>
          </p:cNvSpPr>
          <p:nvPr>
            <p:ph idx="1"/>
          </p:nvPr>
        </p:nvSpPr>
        <p:spPr>
          <a:xfrm>
            <a:off x="685800" y="2056606"/>
            <a:ext cx="7772400" cy="4114800"/>
          </a:xfrm>
        </p:spPr>
        <p:txBody>
          <a:bodyPr/>
          <a:lstStyle/>
          <a:p>
            <a:pPr lvl="1"/>
            <a:r>
              <a:rPr lang="en-AU" dirty="0"/>
              <a:t>Discussion in RAN1 seems to have resulted in a consensus that the use of 802.11a preambles by NR-U will increase system performance</a:t>
            </a:r>
          </a:p>
          <a:p>
            <a:pPr lvl="2"/>
            <a:r>
              <a:rPr lang="en-AU" dirty="0"/>
              <a:t>This is a relatively recent </a:t>
            </a:r>
            <a:r>
              <a:rPr lang="en-AU" dirty="0" smtClean="0"/>
              <a:t>consensus</a:t>
            </a:r>
            <a:endParaRPr lang="en-AU" dirty="0"/>
          </a:p>
          <a:p>
            <a:pPr lvl="1"/>
            <a:r>
              <a:rPr lang="en-AU" dirty="0" smtClean="0"/>
              <a:t>However, some RAN1 participants are now arguing against the use of </a:t>
            </a:r>
            <a:r>
              <a:rPr lang="en-AU" dirty="0"/>
              <a:t>802.11a preambles </a:t>
            </a:r>
            <a:r>
              <a:rPr lang="en-AU" dirty="0" smtClean="0"/>
              <a:t>on other grounds</a:t>
            </a:r>
          </a:p>
          <a:p>
            <a:pPr lvl="2"/>
            <a:r>
              <a:rPr lang="en-AU" dirty="0" smtClean="0"/>
              <a:t>Not technology neutral</a:t>
            </a:r>
          </a:p>
          <a:p>
            <a:pPr lvl="2"/>
            <a:r>
              <a:rPr lang="en-AU" dirty="0" smtClean="0"/>
              <a:t>Causes increase in power consumption in UEs because of need scan for preamble</a:t>
            </a:r>
            <a:endParaRPr lang="en-AU" dirty="0"/>
          </a:p>
          <a:p>
            <a:pPr lvl="1"/>
            <a:r>
              <a:rPr lang="en-AU" dirty="0" smtClean="0"/>
              <a:t>There appeared to be two camps and no consensus</a:t>
            </a:r>
          </a:p>
          <a:p>
            <a:pPr lvl="2"/>
            <a:r>
              <a:rPr lang="en-AU" dirty="0" smtClean="0"/>
              <a:t>Define the use of 802.11a preambles as an option in NR-U</a:t>
            </a:r>
          </a:p>
          <a:p>
            <a:pPr lvl="2"/>
            <a:r>
              <a:rPr lang="en-AU" dirty="0" smtClean="0"/>
              <a:t>Do not define </a:t>
            </a:r>
            <a:r>
              <a:rPr lang="en-AU" dirty="0"/>
              <a:t>the use of 802.11a preambles </a:t>
            </a:r>
            <a:r>
              <a:rPr lang="en-AU" dirty="0" smtClean="0"/>
              <a:t>in </a:t>
            </a:r>
            <a:r>
              <a:rPr lang="en-AU" dirty="0"/>
              <a:t>NR-U</a:t>
            </a:r>
            <a:r>
              <a:rPr lang="en-AU" dirty="0" smtClean="0"/>
              <a:t> but allow vendors to implement them if they so desire</a:t>
            </a:r>
          </a:p>
          <a:p>
            <a:pPr marL="1588" lvl="1"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3351218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 RAN1 are also promoting the use of 802.11a </a:t>
            </a:r>
            <a:r>
              <a:rPr lang="en-AU" dirty="0"/>
              <a:t>preambles on </a:t>
            </a:r>
            <a:r>
              <a:rPr lang="en-AU" dirty="0" err="1"/>
              <a:t>tx</a:t>
            </a:r>
            <a:r>
              <a:rPr lang="en-AU" dirty="0"/>
              <a:t> only</a:t>
            </a:r>
            <a:br>
              <a:rPr lang="en-AU" dirty="0"/>
            </a:br>
            <a:endParaRPr lang="en-AU" dirty="0"/>
          </a:p>
        </p:txBody>
      </p:sp>
      <p:sp>
        <p:nvSpPr>
          <p:cNvPr id="3" name="Content Placeholder 2"/>
          <p:cNvSpPr>
            <a:spLocks noGrp="1"/>
          </p:cNvSpPr>
          <p:nvPr>
            <p:ph idx="1"/>
          </p:nvPr>
        </p:nvSpPr>
        <p:spPr/>
        <p:txBody>
          <a:bodyPr/>
          <a:lstStyle/>
          <a:p>
            <a:pPr lvl="1"/>
            <a:r>
              <a:rPr lang="en-AU" dirty="0"/>
              <a:t>There are a few people </a:t>
            </a:r>
            <a:r>
              <a:rPr lang="en-AU" dirty="0" smtClean="0"/>
              <a:t>in RAN1 that  are advocating </a:t>
            </a:r>
            <a:r>
              <a:rPr lang="en-AU" dirty="0"/>
              <a:t>the use of 802,11a preambles on </a:t>
            </a:r>
            <a:r>
              <a:rPr lang="en-AU" dirty="0" err="1"/>
              <a:t>tx</a:t>
            </a:r>
            <a:r>
              <a:rPr lang="en-AU" dirty="0"/>
              <a:t> </a:t>
            </a:r>
            <a:r>
              <a:rPr lang="en-AU" dirty="0" smtClean="0"/>
              <a:t>only</a:t>
            </a:r>
          </a:p>
          <a:p>
            <a:pPr lvl="1"/>
            <a:r>
              <a:rPr lang="en-AU" dirty="0" smtClean="0"/>
              <a:t>This would be disadvantageous to 802.11 systems</a:t>
            </a:r>
          </a:p>
          <a:p>
            <a:pPr lvl="2"/>
            <a:r>
              <a:rPr lang="en-AU" dirty="0" smtClean="0"/>
              <a:t>802.11 would defer to NR-U/802.11 at -82dBm</a:t>
            </a:r>
          </a:p>
          <a:p>
            <a:pPr lvl="2"/>
            <a:r>
              <a:rPr lang="en-AU" dirty="0" smtClean="0"/>
              <a:t>NR-U would defer to NR-U/802.11 at -72dBm </a:t>
            </a:r>
          </a:p>
          <a:p>
            <a:pPr lvl="1"/>
            <a:r>
              <a:rPr lang="en-AU" dirty="0" smtClean="0"/>
              <a:t>No decision has yet been made on this issue</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3316107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802.11 </a:t>
            </a:r>
            <a:r>
              <a:rPr lang="en-AU" dirty="0" smtClean="0"/>
              <a:t>WG needs to decide it is wants to get involved in the preamble debate in RAN1</a:t>
            </a:r>
            <a:endParaRPr lang="en-AU" dirty="0"/>
          </a:p>
        </p:txBody>
      </p:sp>
      <p:sp>
        <p:nvSpPr>
          <p:cNvPr id="3" name="Content Placeholder 2"/>
          <p:cNvSpPr>
            <a:spLocks noGrp="1"/>
          </p:cNvSpPr>
          <p:nvPr>
            <p:ph idx="1"/>
          </p:nvPr>
        </p:nvSpPr>
        <p:spPr>
          <a:xfrm>
            <a:off x="685800" y="2056606"/>
            <a:ext cx="7772400" cy="4114800"/>
          </a:xfrm>
        </p:spPr>
        <p:txBody>
          <a:bodyPr/>
          <a:lstStyle/>
          <a:p>
            <a:pPr lvl="1"/>
            <a:r>
              <a:rPr lang="en-AU" dirty="0" smtClean="0"/>
              <a:t>…</a:t>
            </a:r>
          </a:p>
          <a:p>
            <a:pPr lvl="1"/>
            <a:r>
              <a:rPr lang="en-AU" dirty="0" smtClean="0"/>
              <a:t>Does IEEE 802.11 WG want to participate in the 802.11a preamble debate?</a:t>
            </a:r>
          </a:p>
          <a:p>
            <a:pPr lvl="2"/>
            <a:r>
              <a:rPr lang="en-AU" dirty="0" smtClean="0"/>
              <a:t>Yes: Use of 802.11a preambles by NR-U would be to everyone’s advantage, and having it in the spec (at least as an option) will encourage its use</a:t>
            </a:r>
          </a:p>
          <a:p>
            <a:pPr lvl="2"/>
            <a:r>
              <a:rPr lang="en-AU" dirty="0" smtClean="0"/>
              <a:t>Yes: We could provide some evidence in relation to power consumption implications of use </a:t>
            </a:r>
            <a:r>
              <a:rPr lang="en-AU" dirty="0"/>
              <a:t>of 802.11a preambles </a:t>
            </a:r>
            <a:endParaRPr lang="en-AU" dirty="0" smtClean="0"/>
          </a:p>
          <a:p>
            <a:pPr lvl="2"/>
            <a:r>
              <a:rPr lang="en-AU" dirty="0" smtClean="0"/>
              <a:t>Yes: if there is any possibility that 802.11a preambles are </a:t>
            </a:r>
            <a:r>
              <a:rPr lang="en-AU" dirty="0" err="1" smtClean="0"/>
              <a:t>tx</a:t>
            </a:r>
            <a:r>
              <a:rPr lang="en-AU" dirty="0" smtClean="0"/>
              <a:t> only</a:t>
            </a:r>
          </a:p>
          <a:p>
            <a:pPr lvl="2"/>
            <a:r>
              <a:rPr lang="en-AU" dirty="0" smtClean="0"/>
              <a:t>No: If we are happy with the current ED-only + PD/ED consensus</a:t>
            </a:r>
          </a:p>
          <a:p>
            <a:pPr lvl="2"/>
            <a:r>
              <a:rPr lang="en-AU" dirty="0" smtClean="0"/>
              <a:t>No: Because it is an issue for RAN1 to determine</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117239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variety of other coexistence issues were discussed at or around the RAN1 meeting </a:t>
            </a:r>
            <a:endParaRPr lang="en-AU" dirty="0"/>
          </a:p>
        </p:txBody>
      </p:sp>
      <p:sp>
        <p:nvSpPr>
          <p:cNvPr id="3" name="Content Placeholder 2"/>
          <p:cNvSpPr>
            <a:spLocks noGrp="1"/>
          </p:cNvSpPr>
          <p:nvPr>
            <p:ph idx="1"/>
          </p:nvPr>
        </p:nvSpPr>
        <p:spPr/>
        <p:txBody>
          <a:bodyPr/>
          <a:lstStyle/>
          <a:p>
            <a:r>
              <a:rPr lang="en-AU" dirty="0" smtClean="0"/>
              <a:t>Discussed issues</a:t>
            </a:r>
          </a:p>
          <a:p>
            <a:pPr lvl="1"/>
            <a:r>
              <a:rPr lang="en-AU" dirty="0" smtClean="0"/>
              <a:t>Broadcom objected to NR-U using a high ED threshold device (with low </a:t>
            </a:r>
            <a:r>
              <a:rPr lang="en-AU" dirty="0" err="1" smtClean="0"/>
              <a:t>tx</a:t>
            </a:r>
            <a:r>
              <a:rPr lang="en-AU" dirty="0" smtClean="0"/>
              <a:t> power) to gain control of the medium and then pass control to a low ED threshold device (using a high </a:t>
            </a:r>
            <a:r>
              <a:rPr lang="en-AU" dirty="0" err="1" smtClean="0"/>
              <a:t>tx</a:t>
            </a:r>
            <a:r>
              <a:rPr lang="en-AU" dirty="0" smtClean="0"/>
              <a:t> power)</a:t>
            </a:r>
          </a:p>
          <a:p>
            <a:pPr lvl="1"/>
            <a:r>
              <a:rPr lang="en-AU" dirty="0" smtClean="0"/>
              <a:t>It was noted that the CW adjustment mechanism with delayed </a:t>
            </a:r>
            <a:r>
              <a:rPr lang="en-AU" dirty="0" err="1" smtClean="0"/>
              <a:t>acks</a:t>
            </a:r>
            <a:r>
              <a:rPr lang="en-AU" dirty="0" smtClean="0"/>
              <a:t> is not provided for by EN 301 893; this is an oversight that needs to be fixed</a:t>
            </a:r>
          </a:p>
          <a:p>
            <a:pPr lvl="1"/>
            <a:r>
              <a:rPr lang="en-AU" dirty="0" smtClean="0"/>
              <a:t>There is an ongoing effort to use different multi-channel schemes in NR-U that may not coexist well with Wi-Fi </a:t>
            </a:r>
          </a:p>
          <a:p>
            <a:pPr lvl="1"/>
            <a:r>
              <a:rPr lang="en-AU" dirty="0" smtClean="0"/>
              <a:t>At least some people in RAN1 seem to believe that a paused COT following the EN 301 893 rules does not need a 100us gap - unless it used the extended COT length; this is incorrect.</a:t>
            </a:r>
          </a:p>
          <a:p>
            <a:pPr lvl="1"/>
            <a:r>
              <a:rPr lang="en-AU" dirty="0" smtClean="0"/>
              <a:t>NR-U is using more starting and ending positions than LAA, meaning it is more like Wi-Fi, with less need to transmit “blocking energy”</a:t>
            </a:r>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190679413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no/short LBT LS’s</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244081393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sent a LS to 3GPP RAN1 out of St Louis in relation to the use of no/short LBT</a:t>
            </a:r>
            <a:endParaRPr lang="en-AU" dirty="0"/>
          </a:p>
        </p:txBody>
      </p:sp>
      <p:sp>
        <p:nvSpPr>
          <p:cNvPr id="3" name="Content Placeholder 2"/>
          <p:cNvSpPr>
            <a:spLocks noGrp="1"/>
          </p:cNvSpPr>
          <p:nvPr>
            <p:ph idx="1"/>
          </p:nvPr>
        </p:nvSpPr>
        <p:spPr/>
        <p:txBody>
          <a:bodyPr/>
          <a:lstStyle/>
          <a:p>
            <a:pPr lvl="1"/>
            <a:r>
              <a:rPr lang="en-AU" dirty="0" smtClean="0"/>
              <a:t>At the St Louis meeting the </a:t>
            </a:r>
            <a:r>
              <a:rPr lang="en-AU" dirty="0" err="1" smtClean="0"/>
              <a:t>Coex</a:t>
            </a:r>
            <a:r>
              <a:rPr lang="en-AU" dirty="0" smtClean="0"/>
              <a:t> SC unanimously approved a LS to RAN1 that  </a:t>
            </a:r>
            <a:r>
              <a:rPr lang="en-AU" b="0" dirty="0" smtClean="0"/>
              <a:t>requested </a:t>
            </a:r>
            <a:r>
              <a:rPr lang="en-AU" b="0" i="1" dirty="0"/>
              <a:t>3GPP RAN1 consider supporting the ETSI BRAN proposed restrictions on no/short </a:t>
            </a:r>
            <a:r>
              <a:rPr lang="en-AU" b="0" i="1" dirty="0" smtClean="0"/>
              <a:t>LBT</a:t>
            </a:r>
          </a:p>
          <a:p>
            <a:pPr lvl="2"/>
            <a:r>
              <a:rPr lang="en-AU" dirty="0"/>
              <a:t>B</a:t>
            </a:r>
            <a:r>
              <a:rPr lang="en-AU" dirty="0" smtClean="0"/>
              <a:t>an </a:t>
            </a:r>
            <a:r>
              <a:rPr lang="en-AU" dirty="0"/>
              <a:t>the use of no LBT </a:t>
            </a:r>
            <a:r>
              <a:rPr lang="en-AU" dirty="0" smtClean="0"/>
              <a:t>for short control signalling</a:t>
            </a:r>
          </a:p>
          <a:p>
            <a:pPr lvl="2"/>
            <a:r>
              <a:rPr lang="en-AU" b="0" dirty="0" smtClean="0"/>
              <a:t>Restrict the use of short LBT </a:t>
            </a:r>
            <a:r>
              <a:rPr lang="en-AU" dirty="0"/>
              <a:t>for short control </a:t>
            </a:r>
            <a:r>
              <a:rPr lang="en-AU" dirty="0" smtClean="0"/>
              <a:t>signalling to 1% (rather than 5%)</a:t>
            </a:r>
            <a:endParaRPr lang="en-AU" b="0" dirty="0"/>
          </a:p>
          <a:p>
            <a:pPr lvl="1"/>
            <a:r>
              <a:rPr lang="en-AU" dirty="0" smtClean="0"/>
              <a:t>This LS was sent in support of a LS from ETSI BRAN that requested RAN1 respond to a similar proposal in ETSI BRAN</a:t>
            </a:r>
          </a:p>
          <a:p>
            <a:pPr lvl="2"/>
            <a:r>
              <a:rPr lang="en-GB" i="1" dirty="0"/>
              <a:t>Finally TC BRAN wants to inform you that it had received a proposal (see BRAN(18)100006) to</a:t>
            </a:r>
          </a:p>
          <a:p>
            <a:pPr lvl="3"/>
            <a:r>
              <a:rPr lang="en-GB" i="1" dirty="0"/>
              <a:t>(1) ban the use of no LBT transmissions and</a:t>
            </a:r>
          </a:p>
          <a:p>
            <a:pPr lvl="3"/>
            <a:r>
              <a:rPr lang="en-GB" i="1" dirty="0"/>
              <a:t>(2) to restrict the use of short LBT transmissions so that it can only be used 1% of time rather than 5% as currently defined in the clause on Short Control Signalling Transmissions</a:t>
            </a:r>
          </a:p>
          <a:p>
            <a:pPr lvl="2"/>
            <a:r>
              <a:rPr lang="en-GB" i="1" dirty="0"/>
              <a:t>While there is no agreement in TC BRAN on these proposals, we would appreciate 3GPP’s feedback on these proposals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24941360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3GPP RAN1 had extensive discussion, without consensus, at their Jan 2019 meeting in Taipei</a:t>
            </a:r>
            <a:endParaRPr lang="en-AU" dirty="0"/>
          </a:p>
        </p:txBody>
      </p:sp>
      <p:sp>
        <p:nvSpPr>
          <p:cNvPr id="3" name="Content Placeholder 2"/>
          <p:cNvSpPr>
            <a:spLocks noGrp="1"/>
          </p:cNvSpPr>
          <p:nvPr>
            <p:ph idx="1"/>
          </p:nvPr>
        </p:nvSpPr>
        <p:spPr/>
        <p:txBody>
          <a:bodyPr/>
          <a:lstStyle/>
          <a:p>
            <a:pPr lvl="1"/>
            <a:r>
              <a:rPr lang="en-AU" dirty="0" smtClean="0"/>
              <a:t>3GPP discussed the LS’s from ETSI BRAN and IEEE 802.11 WG at length at its meeting in Jan 2019 in Taipei</a:t>
            </a:r>
          </a:p>
          <a:p>
            <a:pPr lvl="2"/>
            <a:r>
              <a:rPr lang="en-AU" dirty="0" smtClean="0"/>
              <a:t>It was discussed in the opening plenary and two additional sessions</a:t>
            </a:r>
          </a:p>
          <a:p>
            <a:pPr lvl="2"/>
            <a:r>
              <a:rPr lang="en-AU" dirty="0" smtClean="0"/>
              <a:t>Most of the discussion focused on the BRAN LS</a:t>
            </a:r>
          </a:p>
          <a:p>
            <a:pPr lvl="1"/>
            <a:r>
              <a:rPr lang="en-AU" dirty="0" smtClean="0"/>
              <a:t>There was no consensus on how to proceed, although the majority wanted to maintain the </a:t>
            </a:r>
            <a:r>
              <a:rPr lang="en-AU" i="1" dirty="0" smtClean="0"/>
              <a:t>status quo</a:t>
            </a:r>
          </a:p>
          <a:p>
            <a:pPr lvl="2"/>
            <a:r>
              <a:rPr lang="en-AU" dirty="0" err="1" smtClean="0"/>
              <a:t>ie</a:t>
            </a:r>
            <a:r>
              <a:rPr lang="en-AU" dirty="0" smtClean="0"/>
              <a:t>, the </a:t>
            </a:r>
            <a:r>
              <a:rPr lang="en-AU" i="1" dirty="0" smtClean="0"/>
              <a:t>status quo </a:t>
            </a:r>
            <a:r>
              <a:rPr lang="en-AU" dirty="0" smtClean="0"/>
              <a:t>in EN 301 893 is that Short Control Signalling can be sent without any LBT up to about 5% of the time</a:t>
            </a:r>
          </a:p>
          <a:p>
            <a:pPr lvl="1"/>
            <a:r>
              <a:rPr lang="en-AU" dirty="0" smtClean="0"/>
              <a:t>The discussion at the 3GPP RAN1 meeting in Taipei (including a proposed draft response from two companies) revealed some aspects of the thinking on Short Control Signalling</a:t>
            </a:r>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69</a:t>
            </a:fld>
            <a:endParaRPr lang="en-US" dirty="0"/>
          </a:p>
        </p:txBody>
      </p:sp>
    </p:spTree>
    <p:extLst>
      <p:ext uri="{BB962C8B-B14F-4D97-AF65-F5344CB8AC3E}">
        <p14:creationId xmlns:p14="http://schemas.microsoft.com/office/powerpoint/2010/main" val="3084251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agenda for Vancouver</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Preparation for Coexistence Workshop</a:t>
            </a:r>
          </a:p>
          <a:p>
            <a:pPr lvl="3"/>
            <a:r>
              <a:rPr lang="en-AU" dirty="0" smtClean="0"/>
              <a:t>…</a:t>
            </a:r>
          </a:p>
          <a:p>
            <a:pPr lvl="2"/>
            <a:r>
              <a:rPr lang="en-AU" dirty="0" smtClean="0"/>
              <a:t>Relationships</a:t>
            </a:r>
          </a:p>
          <a:p>
            <a:pPr lvl="3">
              <a:defRPr/>
            </a:pPr>
            <a:r>
              <a:rPr lang="en-AU" dirty="0"/>
              <a:t>Review </a:t>
            </a:r>
            <a:r>
              <a:rPr lang="en-AU" dirty="0" smtClean="0"/>
              <a:t>of recent </a:t>
            </a:r>
            <a:r>
              <a:rPr lang="en-AU" dirty="0"/>
              <a:t>ETSI BRAN </a:t>
            </a:r>
            <a:r>
              <a:rPr lang="en-AU" dirty="0" smtClean="0"/>
              <a:t>meeting</a:t>
            </a:r>
            <a:endParaRPr lang="en-AU" dirty="0"/>
          </a:p>
          <a:p>
            <a:pPr lvl="3"/>
            <a:r>
              <a:rPr lang="en-AU" dirty="0" smtClean="0"/>
              <a:t>Review </a:t>
            </a:r>
            <a:r>
              <a:rPr lang="en-AU" dirty="0"/>
              <a:t>recent 3GPP RAN1 </a:t>
            </a:r>
            <a:r>
              <a:rPr lang="en-AU" dirty="0" smtClean="0"/>
              <a:t>activities</a:t>
            </a:r>
          </a:p>
          <a:p>
            <a:pPr lvl="3"/>
            <a:r>
              <a:rPr lang="en-AU" dirty="0"/>
              <a:t>Discuss response from 3GPP RAN4 to </a:t>
            </a:r>
            <a:r>
              <a:rPr lang="en-AU" dirty="0" smtClean="0"/>
              <a:t>LS</a:t>
            </a:r>
            <a:endParaRPr lang="en-AU" dirty="0"/>
          </a:p>
          <a:p>
            <a:pPr lvl="3"/>
            <a:r>
              <a:rPr lang="en-AU" dirty="0" smtClean="0"/>
              <a:t>…</a:t>
            </a:r>
          </a:p>
          <a:p>
            <a:pPr lvl="2"/>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discussion in Taipei revealed some aspects of the </a:t>
            </a:r>
            <a:r>
              <a:rPr lang="en-AU" dirty="0" smtClean="0"/>
              <a:t>varied thinking </a:t>
            </a:r>
            <a:r>
              <a:rPr lang="en-AU" dirty="0"/>
              <a:t>on Short Control Signalling</a:t>
            </a:r>
          </a:p>
        </p:txBody>
      </p:sp>
      <p:sp>
        <p:nvSpPr>
          <p:cNvPr id="3" name="Content Placeholder 2"/>
          <p:cNvSpPr>
            <a:spLocks noGrp="1"/>
          </p:cNvSpPr>
          <p:nvPr>
            <p:ph idx="1"/>
          </p:nvPr>
        </p:nvSpPr>
        <p:spPr/>
        <p:txBody>
          <a:bodyPr/>
          <a:lstStyle/>
          <a:p>
            <a:r>
              <a:rPr lang="en-AU" dirty="0" smtClean="0"/>
              <a:t>Points made (by various stakeholders) during discussion in Taipei</a:t>
            </a:r>
          </a:p>
          <a:p>
            <a:pPr lvl="1"/>
            <a:r>
              <a:rPr lang="en-AU" b="1" dirty="0"/>
              <a:t>LAA-DRS actually uses </a:t>
            </a:r>
            <a:r>
              <a:rPr lang="en-AU" b="1" i="1" dirty="0"/>
              <a:t>short LBT </a:t>
            </a:r>
            <a:r>
              <a:rPr lang="en-AU" b="1" dirty="0" smtClean="0"/>
              <a:t>rather than </a:t>
            </a:r>
            <a:r>
              <a:rPr lang="en-AU" b="1" i="1" dirty="0" smtClean="0"/>
              <a:t>no-LBT </a:t>
            </a:r>
            <a:r>
              <a:rPr lang="en-AU" b="1" dirty="0" smtClean="0"/>
              <a:t>and </a:t>
            </a:r>
            <a:r>
              <a:rPr lang="en-AU" b="1" dirty="0"/>
              <a:t>is thus more </a:t>
            </a:r>
            <a:r>
              <a:rPr lang="en-GB" b="1" dirty="0"/>
              <a:t>coexistence </a:t>
            </a:r>
            <a:r>
              <a:rPr lang="en-AU" b="1" dirty="0" smtClean="0"/>
              <a:t>friendly</a:t>
            </a:r>
          </a:p>
          <a:p>
            <a:pPr lvl="2"/>
            <a:r>
              <a:rPr lang="en-AU" dirty="0" smtClean="0"/>
              <a:t>This point implicitly recognises that </a:t>
            </a:r>
            <a:r>
              <a:rPr lang="en-AU" i="1" dirty="0" smtClean="0"/>
              <a:t>no LBT</a:t>
            </a:r>
            <a:r>
              <a:rPr lang="en-AU" dirty="0" smtClean="0"/>
              <a:t> is less </a:t>
            </a:r>
            <a:r>
              <a:rPr lang="en-GB" dirty="0"/>
              <a:t>coexistence </a:t>
            </a:r>
            <a:r>
              <a:rPr lang="en-AU" dirty="0" smtClean="0"/>
              <a:t>friendly</a:t>
            </a:r>
          </a:p>
          <a:p>
            <a:pPr lvl="1"/>
            <a:r>
              <a:rPr lang="en-AU" b="1" dirty="0"/>
              <a:t>It is hoped/expected NR-U will use the same </a:t>
            </a:r>
            <a:r>
              <a:rPr lang="en-AU" b="1" i="1" dirty="0"/>
              <a:t>short LBT </a:t>
            </a:r>
            <a:r>
              <a:rPr lang="en-AU" b="1" dirty="0"/>
              <a:t>DRS mechanism as </a:t>
            </a:r>
            <a:r>
              <a:rPr lang="en-AU" b="1" dirty="0" smtClean="0"/>
              <a:t>LAA, </a:t>
            </a:r>
            <a:r>
              <a:rPr lang="en-AU" b="1" dirty="0"/>
              <a:t>with similar coexistence outcomes</a:t>
            </a:r>
          </a:p>
          <a:p>
            <a:pPr lvl="2"/>
            <a:r>
              <a:rPr lang="en-AU" dirty="0"/>
              <a:t>Of course, the outcomes of </a:t>
            </a:r>
            <a:r>
              <a:rPr lang="en-AU" i="1" dirty="0"/>
              <a:t>short LBT </a:t>
            </a:r>
            <a:r>
              <a:rPr lang="en-AU" dirty="0"/>
              <a:t>use in LAA are not actually known yet</a:t>
            </a:r>
          </a:p>
          <a:p>
            <a:pPr lvl="2"/>
            <a:r>
              <a:rPr lang="en-AU" dirty="0"/>
              <a:t>This defence of </a:t>
            </a:r>
            <a:r>
              <a:rPr lang="en-AU" i="1" dirty="0"/>
              <a:t>short LBT </a:t>
            </a:r>
            <a:r>
              <a:rPr lang="en-AU" dirty="0"/>
              <a:t>based on LAA does not take into account proposed additional uses by NR-U or unsynchronised use by multiple NR-U </a:t>
            </a:r>
            <a:r>
              <a:rPr lang="en-AU" dirty="0" err="1"/>
              <a:t>gNBs</a:t>
            </a:r>
            <a:endParaRPr lang="en-AU" dirty="0"/>
          </a:p>
          <a:p>
            <a:pPr lvl="1"/>
            <a:r>
              <a:rPr lang="en-AU" b="1" dirty="0" smtClean="0"/>
              <a:t>LAA-DRS (and NR-U) can </a:t>
            </a:r>
            <a:r>
              <a:rPr lang="en-AU" b="1" dirty="0"/>
              <a:t>use Cat 4 </a:t>
            </a:r>
            <a:r>
              <a:rPr lang="en-AU" b="1" dirty="0" smtClean="0"/>
              <a:t>LBT, </a:t>
            </a:r>
            <a:r>
              <a:rPr lang="en-AU" b="1" dirty="0"/>
              <a:t>at least </a:t>
            </a:r>
            <a:r>
              <a:rPr lang="en-AU" b="1" dirty="0" smtClean="0"/>
              <a:t>sometimes</a:t>
            </a:r>
          </a:p>
          <a:p>
            <a:pPr lvl="2"/>
            <a:r>
              <a:rPr lang="en-AU" dirty="0" smtClean="0"/>
              <a:t>Although, </a:t>
            </a:r>
            <a:r>
              <a:rPr lang="en-AU" dirty="0"/>
              <a:t>it </a:t>
            </a:r>
            <a:r>
              <a:rPr lang="en-AU" dirty="0" smtClean="0"/>
              <a:t>is </a:t>
            </a:r>
            <a:r>
              <a:rPr lang="en-AU" dirty="0"/>
              <a:t>not </a:t>
            </a:r>
            <a:r>
              <a:rPr lang="en-AU" dirty="0" smtClean="0"/>
              <a:t>quantified </a:t>
            </a:r>
            <a:r>
              <a:rPr lang="en-AU" dirty="0"/>
              <a:t>how </a:t>
            </a:r>
            <a:r>
              <a:rPr lang="en-AU" dirty="0" smtClean="0"/>
              <a:t>often, or how often not</a:t>
            </a:r>
            <a:endParaRPr lang="en-AU" dirty="0"/>
          </a:p>
          <a:p>
            <a:pPr lvl="2"/>
            <a:r>
              <a:rPr lang="en-AU" dirty="0"/>
              <a:t>It </a:t>
            </a:r>
            <a:r>
              <a:rPr lang="en-AU" dirty="0" smtClean="0"/>
              <a:t>was not explained why </a:t>
            </a:r>
            <a:r>
              <a:rPr lang="en-AU" i="1" dirty="0"/>
              <a:t>Cat 4 LBT </a:t>
            </a:r>
            <a:r>
              <a:rPr lang="en-AU" dirty="0"/>
              <a:t>could not be used even more often</a:t>
            </a:r>
          </a:p>
          <a:p>
            <a:pPr lvl="3"/>
            <a:r>
              <a:rPr lang="en-AU" dirty="0"/>
              <a:t>At low load, it is just as good as </a:t>
            </a:r>
            <a:r>
              <a:rPr lang="en-AU" i="1" dirty="0"/>
              <a:t>short LBT </a:t>
            </a:r>
            <a:r>
              <a:rPr lang="en-AU" dirty="0"/>
              <a:t>(maybe even better)</a:t>
            </a:r>
          </a:p>
          <a:p>
            <a:pPr lvl="3"/>
            <a:r>
              <a:rPr lang="en-AU" dirty="0"/>
              <a:t>At very high load, it is no worse than </a:t>
            </a:r>
            <a:r>
              <a:rPr lang="en-AU" i="1" dirty="0"/>
              <a:t>short LBT </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70</a:t>
            </a:fld>
            <a:endParaRPr lang="en-US" dirty="0"/>
          </a:p>
        </p:txBody>
      </p:sp>
    </p:spTree>
    <p:extLst>
      <p:ext uri="{BB962C8B-B14F-4D97-AF65-F5344CB8AC3E}">
        <p14:creationId xmlns:p14="http://schemas.microsoft.com/office/powerpoint/2010/main" val="480696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AU" dirty="0"/>
              <a:t>The discussion in Taipei </a:t>
            </a:r>
            <a:r>
              <a:rPr lang="en-AU" dirty="0" smtClean="0"/>
              <a:t>revealed </a:t>
            </a:r>
            <a:r>
              <a:rPr lang="en-AU" dirty="0"/>
              <a:t>some aspects </a:t>
            </a:r>
            <a:r>
              <a:rPr lang="en-AU" dirty="0" smtClean="0"/>
              <a:t>of the varied thinking on Short Control Signalling</a:t>
            </a:r>
            <a:r>
              <a:rPr lang="en-AU" dirty="0"/>
              <a:t/>
            </a:r>
            <a:br>
              <a:rPr lang="en-AU" dirty="0"/>
            </a:br>
            <a:endParaRPr lang="en-AU" dirty="0"/>
          </a:p>
        </p:txBody>
      </p:sp>
      <p:sp>
        <p:nvSpPr>
          <p:cNvPr id="3" name="Content Placeholder 2"/>
          <p:cNvSpPr>
            <a:spLocks noGrp="1"/>
          </p:cNvSpPr>
          <p:nvPr>
            <p:ph idx="1"/>
          </p:nvPr>
        </p:nvSpPr>
        <p:spPr/>
        <p:txBody>
          <a:bodyPr/>
          <a:lstStyle/>
          <a:p>
            <a:r>
              <a:rPr lang="en-AU" dirty="0"/>
              <a:t>Points made (by various stakeholders) during discussion in Taipei</a:t>
            </a:r>
          </a:p>
          <a:p>
            <a:pPr lvl="1"/>
            <a:r>
              <a:rPr lang="en-AU" b="1" dirty="0" smtClean="0"/>
              <a:t>In is unreasonable to impose a retrospective rule on DRS-LAA</a:t>
            </a:r>
          </a:p>
          <a:p>
            <a:pPr lvl="2"/>
            <a:r>
              <a:rPr lang="en-AU" dirty="0" smtClean="0"/>
              <a:t>This view seemed to be universal</a:t>
            </a:r>
          </a:p>
          <a:p>
            <a:pPr lvl="2"/>
            <a:r>
              <a:rPr lang="en-AU" dirty="0" smtClean="0"/>
              <a:t>Some wanted the issue to be resolved with a technology specific rule in EN 301 893 for LAA</a:t>
            </a:r>
          </a:p>
          <a:p>
            <a:pPr lvl="2"/>
            <a:r>
              <a:rPr lang="en-AU" dirty="0" smtClean="0"/>
              <a:t>Others wanted no further restrictions, so that NR-U could continue using </a:t>
            </a:r>
            <a:r>
              <a:rPr lang="en-AU" i="1" dirty="0" smtClean="0"/>
              <a:t>short LBT</a:t>
            </a:r>
            <a:r>
              <a:rPr lang="en-AU" dirty="0" smtClean="0"/>
              <a:t> without a need for a redesign</a:t>
            </a:r>
          </a:p>
          <a:p>
            <a:pPr lvl="1"/>
            <a:r>
              <a:rPr lang="en-AU" b="1" dirty="0" smtClean="0"/>
              <a:t>The risk of the current rule is that it could be misused by anyone to the detriment of all</a:t>
            </a:r>
          </a:p>
          <a:p>
            <a:pPr lvl="2"/>
            <a:r>
              <a:rPr lang="en-AU" dirty="0" smtClean="0"/>
              <a:t>The majority ignored this argument</a:t>
            </a:r>
          </a:p>
          <a:p>
            <a:pPr lvl="2"/>
            <a:r>
              <a:rPr lang="en-AU" dirty="0" smtClean="0"/>
              <a:t>Some argued that we don’t need to protect against a problem that has not happened; others countered that the NR-U proposals are the start of a “slippery slope” and there is too much opportunity for bad behaviour</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dirty="0"/>
          </a:p>
        </p:txBody>
      </p:sp>
    </p:spTree>
    <p:extLst>
      <p:ext uri="{BB962C8B-B14F-4D97-AF65-F5344CB8AC3E}">
        <p14:creationId xmlns:p14="http://schemas.microsoft.com/office/powerpoint/2010/main" val="24063669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3GPP </a:t>
            </a:r>
            <a:r>
              <a:rPr lang="en-AU" dirty="0" smtClean="0"/>
              <a:t>RAN1 continued discussion via e-mail after the Taipei meeting, with limited consensus</a:t>
            </a:r>
            <a:endParaRPr lang="en-AU" dirty="0"/>
          </a:p>
        </p:txBody>
      </p:sp>
      <p:sp>
        <p:nvSpPr>
          <p:cNvPr id="3" name="Content Placeholder 2"/>
          <p:cNvSpPr>
            <a:spLocks noGrp="1"/>
          </p:cNvSpPr>
          <p:nvPr>
            <p:ph idx="1"/>
          </p:nvPr>
        </p:nvSpPr>
        <p:spPr>
          <a:xfrm>
            <a:off x="685800" y="1981200"/>
            <a:ext cx="7924800" cy="4114800"/>
          </a:xfrm>
        </p:spPr>
        <p:txBody>
          <a:bodyPr/>
          <a:lstStyle/>
          <a:p>
            <a:pPr lvl="1"/>
            <a:r>
              <a:rPr lang="en-AU" dirty="0" smtClean="0"/>
              <a:t>A </a:t>
            </a:r>
            <a:r>
              <a:rPr lang="en-US" dirty="0" smtClean="0"/>
              <a:t>rapporteur, who</a:t>
            </a:r>
            <a:r>
              <a:rPr lang="en-AU" dirty="0" smtClean="0"/>
              <a:t> was appointed to facilitate further discussion, </a:t>
            </a:r>
            <a:r>
              <a:rPr lang="en-US" dirty="0" smtClean="0"/>
              <a:t>proposed that 3GPP member companies respond to five questions</a:t>
            </a:r>
          </a:p>
          <a:p>
            <a:pPr marL="452438" lvl="2" indent="-268288">
              <a:buFont typeface="+mj-lt"/>
              <a:buAutoNum type="arabicPeriod"/>
            </a:pPr>
            <a:r>
              <a:rPr lang="en-GB" i="1" dirty="0"/>
              <a:t>Is LTE-LAA or NR-U using the clause 4.2.7.3.3 (Short Control Signalling Transmissions (FBE and LBE)) of EN 301 893</a:t>
            </a:r>
            <a:r>
              <a:rPr lang="en-GB" i="1" dirty="0" smtClean="0"/>
              <a:t>?</a:t>
            </a:r>
          </a:p>
          <a:p>
            <a:pPr marL="452438" lvl="2" indent="-268288">
              <a:buFont typeface="+mj-lt"/>
              <a:buAutoNum type="arabicPeriod"/>
            </a:pPr>
            <a:r>
              <a:rPr lang="en-GB" i="1" dirty="0"/>
              <a:t>Is LTE-LAA or NR-U using the no LBT for </a:t>
            </a:r>
            <a:r>
              <a:rPr lang="en-GB" i="1" dirty="0" smtClean="0"/>
              <a:t>Short Control Signalling transmission?</a:t>
            </a:r>
          </a:p>
          <a:p>
            <a:pPr marL="452438" lvl="2" indent="-268288">
              <a:buFont typeface="+mj-lt"/>
              <a:buAutoNum type="arabicPeriod"/>
            </a:pPr>
            <a:r>
              <a:rPr lang="en-GB" i="1" dirty="0"/>
              <a:t>Is it fine to reduce the 5% duty cycle to 1% duty cycle for </a:t>
            </a:r>
            <a:r>
              <a:rPr lang="en-GB" i="1" dirty="0" smtClean="0"/>
              <a:t>Short Control Signalling </a:t>
            </a:r>
            <a:r>
              <a:rPr lang="en-GB" i="1" dirty="0"/>
              <a:t>transmission</a:t>
            </a:r>
            <a:r>
              <a:rPr lang="en-GB" i="1" dirty="0" smtClean="0"/>
              <a:t>?</a:t>
            </a:r>
          </a:p>
          <a:p>
            <a:pPr marL="452438" lvl="2" indent="-268288">
              <a:buFont typeface="+mj-lt"/>
              <a:buAutoNum type="arabicPeriod"/>
            </a:pPr>
            <a:r>
              <a:rPr lang="en-GB" i="1" dirty="0" smtClean="0"/>
              <a:t>Is </a:t>
            </a:r>
            <a:r>
              <a:rPr lang="en-GB" i="1" dirty="0"/>
              <a:t>it fine to allow LTE-LAA using the 5% duty cycle as an exception and enforce 1% duty cycle for NR-U</a:t>
            </a:r>
            <a:r>
              <a:rPr lang="en-GB" i="1" dirty="0" smtClean="0"/>
              <a:t>?</a:t>
            </a:r>
          </a:p>
          <a:p>
            <a:pPr marL="452438" lvl="2" indent="-268288">
              <a:buFont typeface="+mj-lt"/>
              <a:buAutoNum type="arabicPeriod"/>
            </a:pPr>
            <a:r>
              <a:rPr lang="en-GB" i="1" dirty="0"/>
              <a:t>Will NR-U use short LBT for other (non DRS) </a:t>
            </a:r>
            <a:r>
              <a:rPr lang="en-GB" i="1" dirty="0" smtClean="0"/>
              <a:t>Short Control Signalling </a:t>
            </a:r>
            <a:r>
              <a:rPr lang="en-GB" i="1" dirty="0"/>
              <a:t>frames?</a:t>
            </a:r>
            <a:endParaRPr lang="en-AU" i="1" dirty="0"/>
          </a:p>
          <a:p>
            <a:pPr lvl="1"/>
            <a:r>
              <a:rPr lang="en-AU" dirty="0" smtClean="0"/>
              <a:t>The following pages summarise important aspects of the answers from 21 companies (as of 12 Feb 2019)</a:t>
            </a:r>
          </a:p>
          <a:p>
            <a:pPr lvl="2"/>
            <a:r>
              <a:rPr lang="en-AU" b="1" dirty="0" smtClean="0">
                <a:solidFill>
                  <a:srgbClr val="00B050"/>
                </a:solidFill>
              </a:rPr>
              <a:t>Green</a:t>
            </a:r>
            <a:r>
              <a:rPr lang="en-AU" dirty="0" smtClean="0"/>
              <a:t> titles represent obvious consensus</a:t>
            </a:r>
          </a:p>
          <a:p>
            <a:pPr lvl="2"/>
            <a:r>
              <a:rPr lang="en-AU" b="1" dirty="0" smtClean="0">
                <a:solidFill>
                  <a:srgbClr val="FF6600"/>
                </a:solidFill>
              </a:rPr>
              <a:t>Orange</a:t>
            </a:r>
            <a:r>
              <a:rPr lang="en-AU" dirty="0" smtClean="0"/>
              <a:t> </a:t>
            </a:r>
            <a:r>
              <a:rPr lang="en-AU" dirty="0"/>
              <a:t>titles represent </a:t>
            </a:r>
            <a:r>
              <a:rPr lang="en-AU" dirty="0" smtClean="0"/>
              <a:t>almost consensus</a:t>
            </a:r>
            <a:endParaRPr lang="en-AU" dirty="0"/>
          </a:p>
          <a:p>
            <a:pPr lvl="2"/>
            <a:r>
              <a:rPr lang="en-AU" b="1" dirty="0" smtClean="0">
                <a:solidFill>
                  <a:srgbClr val="FF0000"/>
                </a:solidFill>
              </a:rPr>
              <a:t>Orange</a:t>
            </a:r>
            <a:r>
              <a:rPr lang="en-AU" dirty="0" smtClean="0">
                <a:solidFill>
                  <a:srgbClr val="FF0000"/>
                </a:solidFill>
              </a:rPr>
              <a:t> </a:t>
            </a:r>
            <a:r>
              <a:rPr lang="en-AU" dirty="0"/>
              <a:t>titles represent </a:t>
            </a:r>
            <a:r>
              <a:rPr lang="en-AU" dirty="0" smtClean="0"/>
              <a:t>lack of consensus</a:t>
            </a:r>
            <a:endParaRPr lang="en-AU" dirty="0"/>
          </a:p>
          <a:p>
            <a:pPr lvl="2"/>
            <a:endParaRPr lang="en-AU" dirty="0" smtClean="0"/>
          </a:p>
          <a:p>
            <a:pPr lvl="1"/>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dirty="0"/>
          </a:p>
        </p:txBody>
      </p:sp>
    </p:spTree>
    <p:extLst>
      <p:ext uri="{BB962C8B-B14F-4D97-AF65-F5344CB8AC3E}">
        <p14:creationId xmlns:p14="http://schemas.microsoft.com/office/powerpoint/2010/main" val="31223938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consensus for most questions among the 3GPP stakeholders</a:t>
            </a:r>
            <a:endParaRPr lang="en-AU" dirty="0"/>
          </a:p>
        </p:txBody>
      </p:sp>
      <p:graphicFrame>
        <p:nvGraphicFramePr>
          <p:cNvPr id="6" name="Content Placeholder 5"/>
          <p:cNvGraphicFramePr>
            <a:graphicFrameLocks noGrp="1"/>
          </p:cNvGraphicFramePr>
          <p:nvPr>
            <p:ph idx="1"/>
            <p:extLst/>
          </p:nvPr>
        </p:nvGraphicFramePr>
        <p:xfrm>
          <a:off x="304799" y="1701145"/>
          <a:ext cx="8534401" cy="4699655"/>
        </p:xfrm>
        <a:graphic>
          <a:graphicData uri="http://schemas.openxmlformats.org/drawingml/2006/table">
            <a:tbl>
              <a:tblPr firstRow="1" bandRow="1">
                <a:tableStyleId>{21E4AEA4-8DFA-4A89-87EB-49C32662AFE0}</a:tableStyleId>
              </a:tblPr>
              <a:tblGrid>
                <a:gridCol w="334683">
                  <a:extLst>
                    <a:ext uri="{9D8B030D-6E8A-4147-A177-3AD203B41FA5}">
                      <a16:colId xmlns:a16="http://schemas.microsoft.com/office/drawing/2014/main" val="4271702623"/>
                    </a:ext>
                  </a:extLst>
                </a:gridCol>
                <a:gridCol w="4272383">
                  <a:extLst>
                    <a:ext uri="{9D8B030D-6E8A-4147-A177-3AD203B41FA5}">
                      <a16:colId xmlns:a16="http://schemas.microsoft.com/office/drawing/2014/main" val="697433087"/>
                    </a:ext>
                  </a:extLst>
                </a:gridCol>
                <a:gridCol w="3927335">
                  <a:extLst>
                    <a:ext uri="{9D8B030D-6E8A-4147-A177-3AD203B41FA5}">
                      <a16:colId xmlns:a16="http://schemas.microsoft.com/office/drawing/2014/main" val="2107880613"/>
                    </a:ext>
                  </a:extLst>
                </a:gridCol>
              </a:tblGrid>
              <a:tr h="327909">
                <a:tc>
                  <a:txBody>
                    <a:bodyPr/>
                    <a:lstStyle/>
                    <a:p>
                      <a:r>
                        <a:rPr lang="en-AU" sz="1600" dirty="0" smtClean="0"/>
                        <a:t>#</a:t>
                      </a:r>
                      <a:endParaRPr lang="en-AU" sz="1600" dirty="0"/>
                    </a:p>
                  </a:txBody>
                  <a:tcPr/>
                </a:tc>
                <a:tc>
                  <a:txBody>
                    <a:bodyPr/>
                    <a:lstStyle/>
                    <a:p>
                      <a:r>
                        <a:rPr lang="en-AU" sz="1600" dirty="0" smtClean="0"/>
                        <a:t>Question</a:t>
                      </a:r>
                      <a:endParaRPr lang="en-AU" sz="1600" dirty="0"/>
                    </a:p>
                  </a:txBody>
                  <a:tcPr/>
                </a:tc>
                <a:tc>
                  <a:txBody>
                    <a:bodyPr/>
                    <a:lstStyle/>
                    <a:p>
                      <a:r>
                        <a:rPr lang="en-AU" sz="1600" dirty="0" smtClean="0"/>
                        <a:t>Answers</a:t>
                      </a:r>
                      <a:endParaRPr lang="en-AU" sz="1600" dirty="0"/>
                    </a:p>
                  </a:txBody>
                  <a:tcPr/>
                </a:tc>
                <a:extLst>
                  <a:ext uri="{0D108BD9-81ED-4DB2-BD59-A6C34878D82A}">
                    <a16:rowId xmlns:a16="http://schemas.microsoft.com/office/drawing/2014/main" val="1543458025"/>
                  </a:ext>
                </a:extLst>
              </a:tr>
              <a:tr h="1072535">
                <a:tc>
                  <a:txBody>
                    <a:bodyPr/>
                    <a:lstStyle/>
                    <a:p>
                      <a:pPr marL="0" lvl="1" indent="-273050">
                        <a:buFont typeface="+mj-lt"/>
                        <a:buNone/>
                      </a:pPr>
                      <a:r>
                        <a:rPr lang="en-GB" sz="1600" i="1" dirty="0" smtClean="0"/>
                        <a:t>1</a:t>
                      </a:r>
                    </a:p>
                  </a:txBody>
                  <a:tcPr/>
                </a:tc>
                <a:tc>
                  <a:txBody>
                    <a:bodyPr/>
                    <a:lstStyle/>
                    <a:p>
                      <a:pPr marL="0" lvl="1" indent="-273050">
                        <a:buFont typeface="+mj-lt"/>
                        <a:buNone/>
                      </a:pPr>
                      <a:r>
                        <a:rPr lang="en-GB" sz="1600" i="1" dirty="0" smtClean="0"/>
                        <a:t>Is LTE-LAA or NR-U using the clause 4.2.7.3.3 (Short Control Signalling Transmissions (FBE and LBE)) of EN 301 893?</a:t>
                      </a: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rgbClr val="00B050"/>
                          </a:solidFill>
                        </a:rPr>
                        <a:t>Yes for LAA</a:t>
                      </a:r>
                    </a:p>
                    <a:p>
                      <a:pPr marL="177800" indent="-177800">
                        <a:spcBef>
                          <a:spcPts val="0"/>
                        </a:spcBef>
                        <a:buFont typeface="Arial" panose="020B0604020202020204" pitchFamily="34" charset="0"/>
                        <a:buChar char="•"/>
                      </a:pPr>
                      <a:r>
                        <a:rPr lang="en-GB" sz="1600" dirty="0" smtClean="0">
                          <a:solidFill>
                            <a:srgbClr val="FF0000"/>
                          </a:solidFill>
                        </a:rPr>
                        <a:t>Yes for NR-U</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rgbClr val="FF0000"/>
                          </a:solidFill>
                        </a:rPr>
                        <a:t>Uncertain for NR-U</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rgbClr val="FF0000"/>
                          </a:solidFill>
                        </a:rPr>
                        <a:t>No for NR-U (use </a:t>
                      </a:r>
                      <a:r>
                        <a:rPr lang="en-GB" sz="1600" i="1" dirty="0" smtClean="0">
                          <a:solidFill>
                            <a:srgbClr val="FF0000"/>
                          </a:solidFill>
                        </a:rPr>
                        <a:t>Cat 4 LBT </a:t>
                      </a:r>
                      <a:r>
                        <a:rPr lang="en-GB" sz="1600" dirty="0" smtClean="0">
                          <a:solidFill>
                            <a:srgbClr val="FF0000"/>
                          </a:solidFill>
                        </a:rPr>
                        <a:t>for DRS)</a:t>
                      </a:r>
                    </a:p>
                  </a:txBody>
                  <a:tcPr/>
                </a:tc>
                <a:extLst>
                  <a:ext uri="{0D108BD9-81ED-4DB2-BD59-A6C34878D82A}">
                    <a16:rowId xmlns:a16="http://schemas.microsoft.com/office/drawing/2014/main" val="2599309439"/>
                  </a:ext>
                </a:extLst>
              </a:tr>
              <a:tr h="475923">
                <a:tc>
                  <a:txBody>
                    <a:bodyPr/>
                    <a:lstStyle/>
                    <a:p>
                      <a:pPr marL="0" lvl="1" indent="-273050">
                        <a:buFont typeface="+mj-lt"/>
                        <a:buNone/>
                      </a:pPr>
                      <a:r>
                        <a:rPr lang="en-GB" sz="1600" i="1" dirty="0" smtClean="0"/>
                        <a:t>2</a:t>
                      </a:r>
                    </a:p>
                  </a:txBody>
                  <a:tcPr/>
                </a:tc>
                <a:tc>
                  <a:txBody>
                    <a:bodyPr/>
                    <a:lstStyle/>
                    <a:p>
                      <a:pPr marL="0" lvl="1" indent="-273050">
                        <a:buFont typeface="+mj-lt"/>
                        <a:buNone/>
                      </a:pPr>
                      <a:r>
                        <a:rPr lang="en-GB" sz="1600" i="1" dirty="0" smtClean="0"/>
                        <a:t>Is LTE-LAA or NR-U using the no LBT for Short Control Signalling transmission?</a:t>
                      </a: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smtClean="0">
                          <a:solidFill>
                            <a:srgbClr val="00B050"/>
                          </a:solidFill>
                        </a:rPr>
                        <a:t>No for LAA</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6600"/>
                          </a:solidFill>
                        </a:rPr>
                        <a:t>Probably no for NR-U</a:t>
                      </a:r>
                    </a:p>
                  </a:txBody>
                  <a:tcPr/>
                </a:tc>
                <a:extLst>
                  <a:ext uri="{0D108BD9-81ED-4DB2-BD59-A6C34878D82A}">
                    <a16:rowId xmlns:a16="http://schemas.microsoft.com/office/drawing/2014/main" val="165833260"/>
                  </a:ext>
                </a:extLst>
              </a:tr>
              <a:tr h="881255">
                <a:tc>
                  <a:txBody>
                    <a:bodyPr/>
                    <a:lstStyle/>
                    <a:p>
                      <a:pPr marL="0" lvl="1" indent="-273050">
                        <a:buFont typeface="+mj-lt"/>
                        <a:buNone/>
                      </a:pPr>
                      <a:r>
                        <a:rPr lang="en-GB" sz="1600" i="1" dirty="0" smtClean="0"/>
                        <a:t>3</a:t>
                      </a:r>
                    </a:p>
                  </a:txBody>
                  <a:tcPr/>
                </a:tc>
                <a:tc>
                  <a:txBody>
                    <a:bodyPr/>
                    <a:lstStyle/>
                    <a:p>
                      <a:pPr marL="0" lvl="1" indent="-273050">
                        <a:buFont typeface="+mj-lt"/>
                        <a:buNone/>
                      </a:pPr>
                      <a:r>
                        <a:rPr lang="en-GB" sz="1600" i="1" dirty="0" smtClean="0"/>
                        <a:t>Is it fine to reduce the 5% duty cycle to 1% duty cycle for Short Control Signalling transmission?</a:t>
                      </a:r>
                    </a:p>
                  </a:txBody>
                  <a:tcPr/>
                </a:tc>
                <a:tc>
                  <a:txBody>
                    <a:bodyPr/>
                    <a:lstStyle/>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00B050"/>
                          </a:solidFill>
                        </a:rPr>
                        <a:t>No for LAA devices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0000"/>
                          </a:solidFill>
                        </a:rPr>
                        <a:t>No for non-LAA devices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0000"/>
                          </a:solidFill>
                        </a:rPr>
                        <a:t>Yes for non-LAA devices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0000"/>
                          </a:solidFill>
                        </a:rPr>
                        <a:t>Maybe for </a:t>
                      </a:r>
                      <a:r>
                        <a:rPr lang="en-AU" sz="1600" i="1" dirty="0" smtClean="0">
                          <a:solidFill>
                            <a:srgbClr val="FF0000"/>
                          </a:solidFill>
                        </a:rPr>
                        <a:t>no LBT </a:t>
                      </a:r>
                      <a:r>
                        <a:rPr lang="en-AU" sz="1600" dirty="0" smtClean="0">
                          <a:solidFill>
                            <a:srgbClr val="FF0000"/>
                          </a:solidFill>
                        </a:rPr>
                        <a:t>cases</a:t>
                      </a:r>
                    </a:p>
                  </a:txBody>
                  <a:tcPr/>
                </a:tc>
                <a:extLst>
                  <a:ext uri="{0D108BD9-81ED-4DB2-BD59-A6C34878D82A}">
                    <a16:rowId xmlns:a16="http://schemas.microsoft.com/office/drawing/2014/main" val="4009770134"/>
                  </a:ext>
                </a:extLst>
              </a:tr>
              <a:tr h="678589">
                <a:tc>
                  <a:txBody>
                    <a:bodyPr/>
                    <a:lstStyle/>
                    <a:p>
                      <a:pPr marL="0" lvl="1" indent="-273050">
                        <a:buFont typeface="+mj-lt"/>
                        <a:buNone/>
                      </a:pPr>
                      <a:r>
                        <a:rPr lang="en-GB" sz="1600" i="1" dirty="0" smtClean="0"/>
                        <a:t>4</a:t>
                      </a:r>
                    </a:p>
                  </a:txBody>
                  <a:tcPr/>
                </a:tc>
                <a:tc>
                  <a:txBody>
                    <a:bodyPr/>
                    <a:lstStyle/>
                    <a:p>
                      <a:pPr marL="0" lvl="1" indent="-273050">
                        <a:buFont typeface="+mj-lt"/>
                        <a:buNone/>
                      </a:pPr>
                      <a:r>
                        <a:rPr lang="en-GB" sz="1600" i="1" dirty="0" smtClean="0"/>
                        <a:t>Is it fine to allow LTE-LAA using the 5% duty cycle as an exception and enforce 1% duty cycle for NR-U?</a:t>
                      </a:r>
                    </a:p>
                  </a:txBody>
                  <a:tcPr/>
                </a:tc>
                <a:tc>
                  <a:txBody>
                    <a:bodyPr/>
                    <a:lstStyle/>
                    <a:p>
                      <a:pPr marL="177800" indent="-177800">
                        <a:spcBef>
                          <a:spcPts val="0"/>
                        </a:spcBef>
                        <a:buFont typeface="Arial" panose="020B0604020202020204" pitchFamily="34" charset="0"/>
                        <a:buChar char="•"/>
                      </a:pPr>
                      <a:r>
                        <a:rPr lang="en-AU" sz="1600" dirty="0" smtClean="0">
                          <a:solidFill>
                            <a:srgbClr val="FF0000"/>
                          </a:solidFill>
                        </a:rPr>
                        <a:t>No</a:t>
                      </a:r>
                    </a:p>
                    <a:p>
                      <a:pPr marL="177800" indent="-177800">
                        <a:spcBef>
                          <a:spcPts val="0"/>
                        </a:spcBef>
                        <a:buFont typeface="Arial" panose="020B0604020202020204" pitchFamily="34" charset="0"/>
                        <a:buChar char="•"/>
                      </a:pPr>
                      <a:r>
                        <a:rPr lang="en-AU" sz="1600" dirty="0" smtClean="0">
                          <a:solidFill>
                            <a:srgbClr val="FF0000"/>
                          </a:solidFill>
                        </a:rPr>
                        <a:t>Yes</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0000"/>
                          </a:solidFill>
                        </a:rPr>
                        <a:t>Something different</a:t>
                      </a:r>
                    </a:p>
                  </a:txBody>
                  <a:tcPr/>
                </a:tc>
                <a:extLst>
                  <a:ext uri="{0D108BD9-81ED-4DB2-BD59-A6C34878D82A}">
                    <a16:rowId xmlns:a16="http://schemas.microsoft.com/office/drawing/2014/main" val="2284298885"/>
                  </a:ext>
                </a:extLst>
              </a:tr>
              <a:tr h="678589">
                <a:tc>
                  <a:txBody>
                    <a:bodyPr/>
                    <a:lstStyle/>
                    <a:p>
                      <a:pPr marL="0" lvl="1" indent="-273050">
                        <a:buFont typeface="+mj-lt"/>
                        <a:buNone/>
                      </a:pPr>
                      <a:r>
                        <a:rPr lang="en-AU" sz="1600" i="1" dirty="0" smtClean="0"/>
                        <a:t>5</a:t>
                      </a:r>
                    </a:p>
                  </a:txBody>
                  <a:tcPr/>
                </a:tc>
                <a:tc>
                  <a:txBody>
                    <a:bodyPr/>
                    <a:lstStyle/>
                    <a:p>
                      <a:pPr marL="0" lvl="1" indent="-273050">
                        <a:buFont typeface="+mj-lt"/>
                        <a:buNone/>
                      </a:pPr>
                      <a:r>
                        <a:rPr lang="en-GB" sz="1600" i="1" dirty="0" smtClean="0"/>
                        <a:t>Will NR-U use short LBT for other (non DRS) Short Control Signalling frames?</a:t>
                      </a:r>
                      <a:endParaRPr lang="en-AU" sz="1600" i="1" dirty="0" smtClean="0"/>
                    </a:p>
                  </a:txBody>
                  <a:tcPr/>
                </a:tc>
                <a:tc>
                  <a:txBody>
                    <a:bodyPr/>
                    <a:lstStyle/>
                    <a:p>
                      <a:pPr marL="177800" indent="-177800">
                        <a:spcBef>
                          <a:spcPts val="0"/>
                        </a:spcBef>
                        <a:buFont typeface="Arial" panose="020B0604020202020204" pitchFamily="34" charset="0"/>
                        <a:buChar char="•"/>
                      </a:pPr>
                      <a:r>
                        <a:rPr lang="en-AU" sz="1600" dirty="0" smtClean="0">
                          <a:solidFill>
                            <a:srgbClr val="FF0000"/>
                          </a:solidFill>
                        </a:rPr>
                        <a:t>Yes</a:t>
                      </a:r>
                    </a:p>
                    <a:p>
                      <a:pPr marL="177800" indent="-177800">
                        <a:spcBef>
                          <a:spcPts val="0"/>
                        </a:spcBef>
                        <a:buFont typeface="Arial" panose="020B0604020202020204" pitchFamily="34" charset="0"/>
                        <a:buChar char="•"/>
                      </a:pPr>
                      <a:r>
                        <a:rPr lang="en-AU" sz="1600" dirty="0" smtClean="0">
                          <a:solidFill>
                            <a:srgbClr val="FF0000"/>
                          </a:solidFill>
                        </a:rPr>
                        <a:t>Maybe</a:t>
                      </a:r>
                    </a:p>
                    <a:p>
                      <a:pPr marL="177800" marR="0" lvl="0" indent="-1778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600" dirty="0" smtClean="0">
                          <a:solidFill>
                            <a:srgbClr val="FF0000"/>
                          </a:solidFill>
                        </a:rPr>
                        <a:t>No</a:t>
                      </a:r>
                    </a:p>
                  </a:txBody>
                  <a:tcPr/>
                </a:tc>
                <a:extLst>
                  <a:ext uri="{0D108BD9-81ED-4DB2-BD59-A6C34878D82A}">
                    <a16:rowId xmlns:a16="http://schemas.microsoft.com/office/drawing/2014/main" val="1499156274"/>
                  </a:ext>
                </a:extLst>
              </a:tr>
            </a:tbl>
          </a:graphicData>
        </a:graphic>
      </p:graphicFrame>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dirty="0"/>
          </a:p>
        </p:txBody>
      </p:sp>
    </p:spTree>
    <p:extLst>
      <p:ext uri="{BB962C8B-B14F-4D97-AF65-F5344CB8AC3E}">
        <p14:creationId xmlns:p14="http://schemas.microsoft.com/office/powerpoint/2010/main" val="41799263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Q1: Is LTE-LAA or NR-U using the clause 4.2.7.3.3 </a:t>
            </a:r>
            <a:r>
              <a:rPr lang="en-GB" dirty="0" smtClean="0"/>
              <a:t>of </a:t>
            </a:r>
            <a:r>
              <a:rPr lang="en-GB" dirty="0"/>
              <a:t>EN 301 893?</a:t>
            </a:r>
            <a:br>
              <a:rPr lang="en-GB" dirty="0"/>
            </a:br>
            <a:endParaRPr lang="en-AU" dirty="0"/>
          </a:p>
        </p:txBody>
      </p:sp>
      <p:sp>
        <p:nvSpPr>
          <p:cNvPr id="3" name="Content Placeholder 2"/>
          <p:cNvSpPr>
            <a:spLocks noGrp="1"/>
          </p:cNvSpPr>
          <p:nvPr>
            <p:ph idx="1"/>
          </p:nvPr>
        </p:nvSpPr>
        <p:spPr>
          <a:xfrm>
            <a:off x="685800" y="1828800"/>
            <a:ext cx="7772400" cy="4114800"/>
          </a:xfrm>
        </p:spPr>
        <p:txBody>
          <a:bodyPr/>
          <a:lstStyle/>
          <a:p>
            <a:r>
              <a:rPr lang="en-GB" dirty="0" smtClean="0">
                <a:solidFill>
                  <a:srgbClr val="00B050"/>
                </a:solidFill>
              </a:rPr>
              <a:t>Yes for LAA</a:t>
            </a:r>
          </a:p>
          <a:p>
            <a:pPr lvl="1"/>
            <a:r>
              <a:rPr lang="en-GB" dirty="0" smtClean="0"/>
              <a:t>All companies agree that LAA uses </a:t>
            </a:r>
            <a:r>
              <a:rPr lang="en-GB" i="1" dirty="0" smtClean="0"/>
              <a:t>short LBT </a:t>
            </a:r>
            <a:r>
              <a:rPr lang="en-GB" dirty="0" smtClean="0"/>
              <a:t>for DRS</a:t>
            </a:r>
          </a:p>
          <a:p>
            <a:pPr lvl="2"/>
            <a:r>
              <a:rPr lang="en-GB" dirty="0" smtClean="0"/>
              <a:t>It was also noted that the use of </a:t>
            </a:r>
            <a:r>
              <a:rPr lang="en-GB" i="1" dirty="0" smtClean="0"/>
              <a:t>short LBT</a:t>
            </a:r>
            <a:r>
              <a:rPr lang="en-GB" dirty="0" smtClean="0"/>
              <a:t> exceeds the requirement in EN 301 893, which is for </a:t>
            </a:r>
            <a:r>
              <a:rPr lang="en-GB" i="1" dirty="0" smtClean="0"/>
              <a:t>no LBT</a:t>
            </a:r>
          </a:p>
          <a:p>
            <a:r>
              <a:rPr lang="en-GB" dirty="0">
                <a:solidFill>
                  <a:srgbClr val="FF0000"/>
                </a:solidFill>
              </a:rPr>
              <a:t>Yes for NR-U</a:t>
            </a:r>
          </a:p>
          <a:p>
            <a:pPr lvl="1"/>
            <a:r>
              <a:rPr lang="en-GB" dirty="0"/>
              <a:t>Many companies would like NR-U to use </a:t>
            </a:r>
            <a:r>
              <a:rPr lang="en-GB" i="1" dirty="0"/>
              <a:t>short LBT </a:t>
            </a:r>
            <a:r>
              <a:rPr lang="en-GB" dirty="0"/>
              <a:t>for DRS because:</a:t>
            </a:r>
          </a:p>
          <a:p>
            <a:pPr lvl="2"/>
            <a:r>
              <a:rPr lang="en-GB" dirty="0"/>
              <a:t>RAN1 has already agreed to use </a:t>
            </a:r>
            <a:r>
              <a:rPr lang="en-GB" i="1" dirty="0"/>
              <a:t>short LBT </a:t>
            </a:r>
            <a:r>
              <a:rPr lang="en-GB" dirty="0"/>
              <a:t>for DRS</a:t>
            </a:r>
          </a:p>
          <a:p>
            <a:pPr lvl="2"/>
            <a:r>
              <a:rPr lang="en-GB" dirty="0"/>
              <a:t>The use of </a:t>
            </a:r>
            <a:r>
              <a:rPr lang="en-GB" i="1" dirty="0"/>
              <a:t>short LBT f</a:t>
            </a:r>
            <a:r>
              <a:rPr lang="en-GB" dirty="0"/>
              <a:t>or DRS meets the regulatory requirements</a:t>
            </a:r>
          </a:p>
          <a:p>
            <a:pPr lvl="2"/>
            <a:r>
              <a:rPr lang="en-GB" dirty="0"/>
              <a:t>The use of </a:t>
            </a:r>
            <a:r>
              <a:rPr lang="en-GB" i="1" dirty="0"/>
              <a:t>short LBT</a:t>
            </a:r>
            <a:r>
              <a:rPr lang="en-GB" dirty="0"/>
              <a:t> for DRS also does not cause a coexistence issue, as previously discussed/agreed in relation to LAA</a:t>
            </a:r>
          </a:p>
          <a:p>
            <a:pPr lvl="2"/>
            <a:r>
              <a:rPr lang="en-GB" dirty="0"/>
              <a:t>An alternative </a:t>
            </a:r>
            <a:r>
              <a:rPr lang="en-GB" i="1" dirty="0"/>
              <a:t>short LBT</a:t>
            </a:r>
            <a:r>
              <a:rPr lang="en-GB" dirty="0"/>
              <a:t> for DRS to would require a significant redesign of NR-U</a:t>
            </a:r>
          </a:p>
          <a:p>
            <a:r>
              <a:rPr lang="en-GB" dirty="0" smtClean="0">
                <a:solidFill>
                  <a:srgbClr val="FF0000"/>
                </a:solidFill>
              </a:rPr>
              <a:t>Uncertain for NR-U</a:t>
            </a:r>
          </a:p>
          <a:p>
            <a:pPr lvl="1"/>
            <a:r>
              <a:rPr lang="en-GB" dirty="0" smtClean="0"/>
              <a:t>Some </a:t>
            </a:r>
            <a:r>
              <a:rPr lang="en-GB" dirty="0"/>
              <a:t>companies noted that the use of </a:t>
            </a:r>
            <a:r>
              <a:rPr lang="en-GB" i="1" dirty="0"/>
              <a:t>short LBT </a:t>
            </a:r>
            <a:r>
              <a:rPr lang="en-GB" dirty="0"/>
              <a:t>for DRS in NR-U has not yet been finalised</a:t>
            </a:r>
          </a:p>
          <a:p>
            <a:pPr lvl="2"/>
            <a:endParaRPr lang="en-GB" i="1" dirty="0" smtClean="0"/>
          </a:p>
          <a:p>
            <a:pPr marL="1588" lvl="1" indent="0">
              <a:buNone/>
            </a:pPr>
            <a:endParaRPr lang="en-GB"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74</a:t>
            </a:fld>
            <a:endParaRPr lang="en-US" dirty="0"/>
          </a:p>
        </p:txBody>
      </p:sp>
    </p:spTree>
    <p:extLst>
      <p:ext uri="{BB962C8B-B14F-4D97-AF65-F5344CB8AC3E}">
        <p14:creationId xmlns:p14="http://schemas.microsoft.com/office/powerpoint/2010/main" val="29520770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Q1: Is LTE-LAA or NR-U using the clause 4.2.7.3.3 </a:t>
            </a:r>
            <a:r>
              <a:rPr lang="en-GB" dirty="0" smtClean="0"/>
              <a:t>of </a:t>
            </a:r>
            <a:r>
              <a:rPr lang="en-GB" dirty="0"/>
              <a:t>EN 301 893?</a:t>
            </a:r>
            <a:br>
              <a:rPr lang="en-GB" dirty="0"/>
            </a:br>
            <a:endParaRPr lang="en-AU" dirty="0"/>
          </a:p>
        </p:txBody>
      </p:sp>
      <p:sp>
        <p:nvSpPr>
          <p:cNvPr id="3" name="Content Placeholder 2"/>
          <p:cNvSpPr>
            <a:spLocks noGrp="1"/>
          </p:cNvSpPr>
          <p:nvPr>
            <p:ph idx="1"/>
          </p:nvPr>
        </p:nvSpPr>
        <p:spPr>
          <a:xfrm>
            <a:off x="685800" y="1676400"/>
            <a:ext cx="7772400" cy="4114800"/>
          </a:xfrm>
        </p:spPr>
        <p:txBody>
          <a:bodyPr/>
          <a:lstStyle/>
          <a:p>
            <a:pPr marL="0" lvl="0" indent="0" eaLnBrk="1" fontAlgn="auto" hangingPunct="1">
              <a:spcBef>
                <a:spcPts val="0"/>
              </a:spcBef>
              <a:spcAft>
                <a:spcPts val="0"/>
              </a:spcAft>
              <a:defRPr/>
            </a:pPr>
            <a:r>
              <a:rPr lang="en-GB" dirty="0">
                <a:solidFill>
                  <a:srgbClr val="FF0000"/>
                </a:solidFill>
              </a:rPr>
              <a:t>No for NR-U </a:t>
            </a:r>
            <a:r>
              <a:rPr lang="en-GB" dirty="0" smtClean="0">
                <a:solidFill>
                  <a:srgbClr val="FF0000"/>
                </a:solidFill>
              </a:rPr>
              <a:t>(use </a:t>
            </a:r>
            <a:r>
              <a:rPr lang="en-GB" i="1" dirty="0">
                <a:solidFill>
                  <a:srgbClr val="FF0000"/>
                </a:solidFill>
              </a:rPr>
              <a:t>Cat 4 LBT </a:t>
            </a:r>
            <a:r>
              <a:rPr lang="en-GB" dirty="0">
                <a:solidFill>
                  <a:srgbClr val="FF0000"/>
                </a:solidFill>
              </a:rPr>
              <a:t>for DRS)</a:t>
            </a:r>
          </a:p>
          <a:p>
            <a:pPr lvl="1"/>
            <a:r>
              <a:rPr lang="en-GB" dirty="0" smtClean="0"/>
              <a:t>The responses also included some commentary on whether NR-U could or should use </a:t>
            </a:r>
            <a:r>
              <a:rPr lang="en-GB" i="1" dirty="0" smtClean="0"/>
              <a:t>Cat 4 LBT </a:t>
            </a:r>
            <a:r>
              <a:rPr lang="en-GB" dirty="0" smtClean="0"/>
              <a:t>as an alternative to </a:t>
            </a:r>
            <a:r>
              <a:rPr lang="en-GB" i="1" dirty="0" smtClean="0"/>
              <a:t>short LBT </a:t>
            </a:r>
            <a:r>
              <a:rPr lang="en-GB" dirty="0" smtClean="0"/>
              <a:t>for DRS</a:t>
            </a:r>
          </a:p>
          <a:p>
            <a:pPr lvl="1"/>
            <a:r>
              <a:rPr lang="en-GB" dirty="0" smtClean="0"/>
              <a:t>Huawei noted that the use of </a:t>
            </a:r>
            <a:r>
              <a:rPr lang="en-GB" i="1" dirty="0" smtClean="0"/>
              <a:t>short LBT </a:t>
            </a:r>
            <a:r>
              <a:rPr lang="en-GB" dirty="0" smtClean="0"/>
              <a:t>should not cause coexistence issues at high load because its use will often not result in DRS access at the desired time anyway</a:t>
            </a:r>
          </a:p>
          <a:p>
            <a:pPr lvl="2"/>
            <a:r>
              <a:rPr lang="en-GB" dirty="0" smtClean="0"/>
              <a:t>Ericsson made a similar point in Q3</a:t>
            </a:r>
          </a:p>
          <a:p>
            <a:pPr lvl="1"/>
            <a:r>
              <a:rPr lang="en-GB" dirty="0" smtClean="0"/>
              <a:t>Cisco argued for DRS in NR-U to use </a:t>
            </a:r>
            <a:r>
              <a:rPr lang="en-GB" i="1" dirty="0" smtClean="0"/>
              <a:t>Cat 4 LBT </a:t>
            </a:r>
            <a:r>
              <a:rPr lang="en-GB" dirty="0" smtClean="0"/>
              <a:t>because it:</a:t>
            </a:r>
          </a:p>
          <a:p>
            <a:pPr lvl="2"/>
            <a:r>
              <a:rPr lang="en-GB" dirty="0" smtClean="0"/>
              <a:t>Achieves NR-U’s goals at both low and high loads</a:t>
            </a:r>
          </a:p>
          <a:p>
            <a:pPr lvl="2"/>
            <a:r>
              <a:rPr lang="en-GB" dirty="0"/>
              <a:t>Is possible according to RAN1 in a</a:t>
            </a:r>
            <a:r>
              <a:rPr lang="en-GB" dirty="0" smtClean="0"/>
              <a:t> </a:t>
            </a:r>
            <a:r>
              <a:rPr lang="en-GB" dirty="0"/>
              <a:t>LS to IEEE </a:t>
            </a:r>
            <a:r>
              <a:rPr lang="en-GB" dirty="0" smtClean="0"/>
              <a:t>802 in 2016</a:t>
            </a:r>
            <a:endParaRPr lang="en-GB" dirty="0"/>
          </a:p>
          <a:p>
            <a:pPr lvl="2"/>
            <a:r>
              <a:rPr lang="en-GB" dirty="0" smtClean="0"/>
              <a:t>Gives all devices equal access at all times, </a:t>
            </a:r>
            <a:r>
              <a:rPr lang="en-GB" dirty="0" err="1" smtClean="0"/>
              <a:t>ie</a:t>
            </a:r>
            <a:r>
              <a:rPr lang="en-GB" dirty="0" smtClean="0"/>
              <a:t> no special access</a:t>
            </a:r>
          </a:p>
          <a:p>
            <a:pPr lvl="2"/>
            <a:r>
              <a:rPr lang="en-GB" dirty="0" smtClean="0"/>
              <a:t>Better aligns NR-U design with asynchronous nature of unlicensed spectrum</a:t>
            </a:r>
          </a:p>
          <a:p>
            <a:pPr lvl="2"/>
            <a:r>
              <a:rPr lang="en-GB" dirty="0" smtClean="0"/>
              <a:t>Does not cause unnecessary contention, including between independent </a:t>
            </a:r>
            <a:r>
              <a:rPr lang="en-GB" dirty="0" err="1" smtClean="0"/>
              <a:t>gNBs</a:t>
            </a:r>
            <a:endParaRPr lang="en-GB" dirty="0" smtClean="0"/>
          </a:p>
          <a:p>
            <a:pPr lvl="2"/>
            <a:r>
              <a:rPr lang="en-GB" dirty="0" smtClean="0"/>
              <a:t>Allows EN 301 893 to limit risk of multiple devices (not necessarily LAA or NR-U compliant) using </a:t>
            </a:r>
            <a:r>
              <a:rPr lang="en-GB" i="1" dirty="0" smtClean="0"/>
              <a:t>short LBT </a:t>
            </a:r>
            <a:r>
              <a:rPr lang="en-GB" dirty="0" smtClean="0"/>
              <a:t>at the same time and thus causing channel collapse</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dirty="0"/>
          </a:p>
        </p:txBody>
      </p:sp>
    </p:spTree>
    <p:extLst>
      <p:ext uri="{BB962C8B-B14F-4D97-AF65-F5344CB8AC3E}">
        <p14:creationId xmlns:p14="http://schemas.microsoft.com/office/powerpoint/2010/main" val="17852964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Q2: Is </a:t>
            </a:r>
            <a:r>
              <a:rPr lang="en-AU" dirty="0"/>
              <a:t>LTE-LAA or NR-U using the </a:t>
            </a:r>
            <a:r>
              <a:rPr lang="en-AU" i="1" dirty="0"/>
              <a:t>no LBT </a:t>
            </a:r>
            <a:r>
              <a:rPr lang="en-AU" dirty="0"/>
              <a:t>for </a:t>
            </a:r>
            <a:r>
              <a:rPr lang="en-AU" dirty="0" smtClean="0"/>
              <a:t>Short Control Signalling </a:t>
            </a:r>
            <a:r>
              <a:rPr lang="en-AU" dirty="0"/>
              <a:t>transmission</a:t>
            </a:r>
            <a:r>
              <a:rPr lang="en-AU" dirty="0" smtClean="0"/>
              <a:t>?</a:t>
            </a:r>
            <a:endParaRPr lang="en-AU" dirty="0"/>
          </a:p>
        </p:txBody>
      </p:sp>
      <p:sp>
        <p:nvSpPr>
          <p:cNvPr id="3" name="Content Placeholder 2"/>
          <p:cNvSpPr>
            <a:spLocks noGrp="1"/>
          </p:cNvSpPr>
          <p:nvPr>
            <p:ph idx="1"/>
          </p:nvPr>
        </p:nvSpPr>
        <p:spPr>
          <a:xfrm>
            <a:off x="685800" y="1828800"/>
            <a:ext cx="7772400" cy="4114800"/>
          </a:xfrm>
        </p:spPr>
        <p:txBody>
          <a:bodyPr/>
          <a:lstStyle/>
          <a:p>
            <a:r>
              <a:rPr lang="en-GB" dirty="0" smtClean="0">
                <a:solidFill>
                  <a:srgbClr val="00B050"/>
                </a:solidFill>
              </a:rPr>
              <a:t>No </a:t>
            </a:r>
            <a:r>
              <a:rPr lang="en-GB" dirty="0">
                <a:solidFill>
                  <a:srgbClr val="00B050"/>
                </a:solidFill>
              </a:rPr>
              <a:t>for LAA</a:t>
            </a:r>
          </a:p>
          <a:p>
            <a:pPr lvl="1"/>
            <a:r>
              <a:rPr lang="en-AU" dirty="0" smtClean="0"/>
              <a:t>No company suggested that </a:t>
            </a:r>
            <a:r>
              <a:rPr lang="en-AU" i="1" dirty="0" smtClean="0"/>
              <a:t>no LBT </a:t>
            </a:r>
            <a:r>
              <a:rPr lang="en-AU" dirty="0" smtClean="0"/>
              <a:t>is used in LAA</a:t>
            </a:r>
          </a:p>
          <a:p>
            <a:r>
              <a:rPr lang="en-AU" dirty="0">
                <a:solidFill>
                  <a:srgbClr val="FF6600"/>
                </a:solidFill>
              </a:rPr>
              <a:t>Probably no for NR-U</a:t>
            </a:r>
          </a:p>
          <a:p>
            <a:pPr lvl="1"/>
            <a:r>
              <a:rPr lang="en-AU" dirty="0"/>
              <a:t>Most companies agreed that </a:t>
            </a:r>
            <a:r>
              <a:rPr lang="en-AU" i="1" dirty="0"/>
              <a:t>no LBT </a:t>
            </a:r>
            <a:r>
              <a:rPr lang="en-AU" dirty="0"/>
              <a:t>would not be used by NR-U for Short Control Signalling </a:t>
            </a:r>
          </a:p>
          <a:p>
            <a:pPr lvl="1"/>
            <a:r>
              <a:rPr lang="en-AU" dirty="0"/>
              <a:t>One company suggested it is still open for discussion in the context of </a:t>
            </a:r>
            <a:r>
              <a:rPr lang="en-AU" dirty="0" smtClean="0"/>
              <a:t>NR-U</a:t>
            </a: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dirty="0"/>
          </a:p>
        </p:txBody>
      </p:sp>
    </p:spTree>
    <p:extLst>
      <p:ext uri="{BB962C8B-B14F-4D97-AF65-F5344CB8AC3E}">
        <p14:creationId xmlns:p14="http://schemas.microsoft.com/office/powerpoint/2010/main" val="26791947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Q3: </a:t>
            </a:r>
            <a:r>
              <a:rPr lang="en-GB" dirty="0"/>
              <a:t>Is it fine to reduce the 5% duty cycle to 1% duty cycle for </a:t>
            </a:r>
            <a:r>
              <a:rPr lang="en-GB" dirty="0" smtClean="0"/>
              <a:t>Short Control Signalling </a:t>
            </a:r>
            <a:r>
              <a:rPr lang="en-GB" dirty="0"/>
              <a:t>transmission?</a:t>
            </a:r>
            <a:br>
              <a:rPr lang="en-GB" dirty="0"/>
            </a:br>
            <a:endParaRPr lang="en-AU" dirty="0"/>
          </a:p>
        </p:txBody>
      </p:sp>
      <p:sp>
        <p:nvSpPr>
          <p:cNvPr id="3" name="Content Placeholder 2"/>
          <p:cNvSpPr>
            <a:spLocks noGrp="1"/>
          </p:cNvSpPr>
          <p:nvPr>
            <p:ph idx="1"/>
          </p:nvPr>
        </p:nvSpPr>
        <p:spPr/>
        <p:txBody>
          <a:bodyPr/>
          <a:lstStyle/>
          <a:p>
            <a:r>
              <a:rPr lang="en-AU" dirty="0">
                <a:solidFill>
                  <a:srgbClr val="00B050"/>
                </a:solidFill>
              </a:rPr>
              <a:t>No for LAA devices</a:t>
            </a:r>
          </a:p>
          <a:p>
            <a:pPr lvl="1"/>
            <a:r>
              <a:rPr lang="en-AU" dirty="0"/>
              <a:t>All companies agreed that it is unreasonable to change the requirements retrospectively for LAA</a:t>
            </a:r>
          </a:p>
          <a:p>
            <a:pPr lvl="1"/>
            <a:r>
              <a:rPr lang="en-AU" dirty="0"/>
              <a:t>This means that any requirements </a:t>
            </a:r>
            <a:r>
              <a:rPr lang="en-AU" dirty="0" smtClean="0"/>
              <a:t>changed </a:t>
            </a:r>
            <a:r>
              <a:rPr lang="en-AU" dirty="0"/>
              <a:t>in EN 301 893 would have to be defined so that it applies only to non-LAA devices</a:t>
            </a:r>
          </a:p>
          <a:p>
            <a:pPr lvl="2"/>
            <a:r>
              <a:rPr lang="en-AU" dirty="0" err="1"/>
              <a:t>ie</a:t>
            </a:r>
            <a:r>
              <a:rPr lang="en-AU" dirty="0"/>
              <a:t>, a non technology neutral requirement</a:t>
            </a:r>
          </a:p>
          <a:p>
            <a:endParaRPr lang="en-AU" dirty="0" smtClean="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dirty="0"/>
          </a:p>
        </p:txBody>
      </p:sp>
    </p:spTree>
    <p:extLst>
      <p:ext uri="{BB962C8B-B14F-4D97-AF65-F5344CB8AC3E}">
        <p14:creationId xmlns:p14="http://schemas.microsoft.com/office/powerpoint/2010/main" val="26291068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Q3: </a:t>
            </a:r>
            <a:r>
              <a:rPr lang="en-GB" dirty="0"/>
              <a:t>Is it fine to reduce the 5% duty cycle to 1% duty cycle for </a:t>
            </a:r>
            <a:r>
              <a:rPr lang="en-GB" dirty="0" smtClean="0"/>
              <a:t>Short Control Signalling </a:t>
            </a:r>
            <a:r>
              <a:rPr lang="en-GB" dirty="0"/>
              <a:t>transmission?</a:t>
            </a:r>
            <a:br>
              <a:rPr lang="en-GB" dirty="0"/>
            </a:br>
            <a:endParaRPr lang="en-AU" dirty="0"/>
          </a:p>
        </p:txBody>
      </p:sp>
      <p:sp>
        <p:nvSpPr>
          <p:cNvPr id="3" name="Content Placeholder 2"/>
          <p:cNvSpPr>
            <a:spLocks noGrp="1"/>
          </p:cNvSpPr>
          <p:nvPr>
            <p:ph idx="1"/>
          </p:nvPr>
        </p:nvSpPr>
        <p:spPr/>
        <p:txBody>
          <a:bodyPr/>
          <a:lstStyle/>
          <a:p>
            <a:r>
              <a:rPr lang="en-AU" dirty="0" smtClean="0">
                <a:solidFill>
                  <a:srgbClr val="FF0000"/>
                </a:solidFill>
              </a:rPr>
              <a:t>No for non-LAA devices</a:t>
            </a:r>
          </a:p>
          <a:p>
            <a:pPr lvl="1"/>
            <a:r>
              <a:rPr lang="en-AU" dirty="0" smtClean="0"/>
              <a:t>Many companies argued that the 5</a:t>
            </a:r>
            <a:r>
              <a:rPr lang="en-GB" dirty="0" smtClean="0"/>
              <a:t>% </a:t>
            </a:r>
            <a:r>
              <a:rPr lang="en-GB" dirty="0"/>
              <a:t>duty cycle </a:t>
            </a:r>
            <a:r>
              <a:rPr lang="en-GB" dirty="0" smtClean="0"/>
              <a:t>should not be changed to a 1% </a:t>
            </a:r>
            <a:r>
              <a:rPr lang="en-GB" dirty="0"/>
              <a:t>duty cycle</a:t>
            </a:r>
            <a:r>
              <a:rPr lang="en-AU" dirty="0" smtClean="0"/>
              <a:t> for reasons including:</a:t>
            </a:r>
          </a:p>
          <a:p>
            <a:pPr lvl="2"/>
            <a:r>
              <a:rPr lang="en-AU" dirty="0" smtClean="0"/>
              <a:t>It is unclear there would be any coexistence benefit to Wi-Fi</a:t>
            </a:r>
          </a:p>
          <a:p>
            <a:pPr lvl="2"/>
            <a:r>
              <a:rPr lang="en-GB" dirty="0"/>
              <a:t>1% would be harmful to initial access and mobility </a:t>
            </a:r>
            <a:r>
              <a:rPr lang="en-GB" dirty="0" smtClean="0"/>
              <a:t>performance</a:t>
            </a:r>
            <a:endParaRPr lang="en-GB" dirty="0"/>
          </a:p>
          <a:p>
            <a:pPr lvl="2"/>
            <a:r>
              <a:rPr lang="en-AU" dirty="0" smtClean="0"/>
              <a:t>There is no evidence </a:t>
            </a:r>
            <a:r>
              <a:rPr lang="en-GB" dirty="0"/>
              <a:t>of harmful </a:t>
            </a:r>
            <a:r>
              <a:rPr lang="en-GB" dirty="0" smtClean="0"/>
              <a:t>coexistence issues arising from the use of DRS</a:t>
            </a:r>
          </a:p>
          <a:p>
            <a:pPr lvl="3"/>
            <a:r>
              <a:rPr lang="en-GB" dirty="0" smtClean="0"/>
              <a:t>Experience from LAA so far indicates no issue</a:t>
            </a:r>
          </a:p>
          <a:p>
            <a:pPr lvl="3"/>
            <a:r>
              <a:rPr lang="en-GB" dirty="0" smtClean="0"/>
              <a:t>Simulation has not highlighted any issues</a:t>
            </a:r>
          </a:p>
          <a:p>
            <a:pPr lvl="3"/>
            <a:r>
              <a:rPr lang="en-GB" dirty="0" smtClean="0"/>
              <a:t>At low loads, there is never a problem</a:t>
            </a:r>
          </a:p>
          <a:p>
            <a:pPr lvl="3"/>
            <a:r>
              <a:rPr lang="en-GB" dirty="0" smtClean="0"/>
              <a:t>At high loads, DRS will often not even attempt access at the desired time because the channel will be blocked</a:t>
            </a:r>
          </a:p>
          <a:p>
            <a:pPr lvl="3"/>
            <a:r>
              <a:rPr lang="en-GB" dirty="0" smtClean="0"/>
              <a:t>If DRS from independent NR-U systems regularly collide then they will probably shift to different channels  </a:t>
            </a:r>
          </a:p>
          <a:p>
            <a:pPr lvl="2"/>
            <a:r>
              <a:rPr lang="en-GB" dirty="0" smtClean="0"/>
              <a:t>It would require a redesign of LAA/NR-U to align its design with operation in the asynchronous environment</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dirty="0"/>
          </a:p>
        </p:txBody>
      </p:sp>
    </p:spTree>
    <p:extLst>
      <p:ext uri="{BB962C8B-B14F-4D97-AF65-F5344CB8AC3E}">
        <p14:creationId xmlns:p14="http://schemas.microsoft.com/office/powerpoint/2010/main" val="46271745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Q3: </a:t>
            </a:r>
            <a:r>
              <a:rPr lang="en-GB" dirty="0"/>
              <a:t>Is it fine to reduce the 5% duty cycle to 1% duty cycle for </a:t>
            </a:r>
            <a:r>
              <a:rPr lang="en-GB" dirty="0" smtClean="0"/>
              <a:t>Short Control Signalling </a:t>
            </a:r>
            <a:r>
              <a:rPr lang="en-GB" dirty="0"/>
              <a:t>transmission?</a:t>
            </a:r>
            <a:br>
              <a:rPr lang="en-GB" dirty="0"/>
            </a:br>
            <a:endParaRPr lang="en-AU" dirty="0"/>
          </a:p>
        </p:txBody>
      </p:sp>
      <p:sp>
        <p:nvSpPr>
          <p:cNvPr id="3" name="Content Placeholder 2"/>
          <p:cNvSpPr>
            <a:spLocks noGrp="1"/>
          </p:cNvSpPr>
          <p:nvPr>
            <p:ph idx="1"/>
          </p:nvPr>
        </p:nvSpPr>
        <p:spPr/>
        <p:txBody>
          <a:bodyPr/>
          <a:lstStyle/>
          <a:p>
            <a:r>
              <a:rPr lang="en-AU" dirty="0">
                <a:solidFill>
                  <a:srgbClr val="FF0000"/>
                </a:solidFill>
              </a:rPr>
              <a:t>Yes for non-LAA </a:t>
            </a:r>
            <a:r>
              <a:rPr lang="en-AU" dirty="0" smtClean="0">
                <a:solidFill>
                  <a:srgbClr val="FF0000"/>
                </a:solidFill>
              </a:rPr>
              <a:t>devices</a:t>
            </a:r>
          </a:p>
          <a:p>
            <a:pPr lvl="1"/>
            <a:r>
              <a:rPr lang="en-AU" dirty="0"/>
              <a:t>Some companies </a:t>
            </a:r>
            <a:r>
              <a:rPr lang="en-AU" dirty="0" smtClean="0"/>
              <a:t>agreed it </a:t>
            </a:r>
            <a:r>
              <a:rPr lang="en-AU" dirty="0"/>
              <a:t>is unreasonable to apply any reduction retrospectively to </a:t>
            </a:r>
            <a:r>
              <a:rPr lang="en-AU" dirty="0" smtClean="0"/>
              <a:t>LAA … </a:t>
            </a:r>
          </a:p>
          <a:p>
            <a:pPr lvl="1"/>
            <a:r>
              <a:rPr lang="en-AU" dirty="0" smtClean="0"/>
              <a:t>.. but that the duty cycle should be reduced for all non-LAA devices </a:t>
            </a:r>
          </a:p>
          <a:p>
            <a:pPr lvl="2"/>
            <a:r>
              <a:rPr lang="en-AU" dirty="0" smtClean="0"/>
              <a:t>There is no reason that NR-U can’t use Cat 4 LBT for DRS</a:t>
            </a:r>
          </a:p>
          <a:p>
            <a:pPr lvl="3"/>
            <a:r>
              <a:rPr lang="en-AU" dirty="0" smtClean="0"/>
              <a:t>Note: see Cisco answer to Q1</a:t>
            </a:r>
          </a:p>
          <a:p>
            <a:pPr lvl="2"/>
            <a:r>
              <a:rPr lang="en-AU" dirty="0" smtClean="0"/>
              <a:t>Fairness (an element of performance) will be enhanced and contention (including for independent NR-U </a:t>
            </a:r>
            <a:r>
              <a:rPr lang="en-AU" dirty="0" err="1" smtClean="0"/>
              <a:t>gNBs</a:t>
            </a:r>
            <a:r>
              <a:rPr lang="en-AU" dirty="0" smtClean="0"/>
              <a:t>) </a:t>
            </a:r>
            <a:r>
              <a:rPr lang="en-AU" dirty="0"/>
              <a:t>will be reduced </a:t>
            </a:r>
            <a:r>
              <a:rPr lang="en-AU" dirty="0" smtClean="0"/>
              <a:t>for all devices</a:t>
            </a:r>
          </a:p>
          <a:p>
            <a:pPr lvl="3"/>
            <a:r>
              <a:rPr lang="en-AU" dirty="0" smtClean="0"/>
              <a:t>There is very limited deployment or simulation evidence to show a 5% limit is not harmful in typical environments, either for LAA/NR-U or more generally</a:t>
            </a:r>
            <a:endParaRPr lang="en-AU" dirty="0"/>
          </a:p>
          <a:p>
            <a:pPr lvl="2"/>
            <a:r>
              <a:rPr lang="en-AU" dirty="0" smtClean="0"/>
              <a:t>It will avoid the problem of multiple devices all using their 5% limit, causing severe contention in the channel</a:t>
            </a:r>
          </a:p>
          <a:p>
            <a:pPr lvl="3"/>
            <a:r>
              <a:rPr lang="en-AU" dirty="0"/>
              <a:t>T</a:t>
            </a:r>
            <a:r>
              <a:rPr lang="en-AU" dirty="0" smtClean="0"/>
              <a:t>he ecosystem would be severely damaged if even some Wi-Fi devices starting sending Beacons using </a:t>
            </a:r>
            <a:r>
              <a:rPr lang="en-AU" i="1" dirty="0" smtClean="0"/>
              <a:t>short LBT</a:t>
            </a:r>
            <a:endParaRPr lang="en-AU" dirty="0" smtClean="0"/>
          </a:p>
          <a:p>
            <a:pPr lvl="2"/>
            <a:r>
              <a:rPr lang="en-AU" dirty="0" smtClean="0"/>
              <a:t>The difficulty of changing the synchronous design of NR-U is not a reason to impose unnecessary unfairness and contention on other technologies</a:t>
            </a:r>
          </a:p>
          <a:p>
            <a:pPr lvl="2"/>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dirty="0"/>
          </a:p>
        </p:txBody>
      </p:sp>
    </p:spTree>
    <p:extLst>
      <p:ext uri="{BB962C8B-B14F-4D97-AF65-F5344CB8AC3E}">
        <p14:creationId xmlns:p14="http://schemas.microsoft.com/office/powerpoint/2010/main" val="1980290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err="1"/>
              <a:t>Coex</a:t>
            </a:r>
            <a:r>
              <a:rPr lang="en-AU" i="1" dirty="0"/>
              <a:t> SC </a:t>
            </a:r>
            <a:r>
              <a:rPr lang="en-AU" dirty="0" smtClean="0"/>
              <a:t>will consider a proposed </a:t>
            </a:r>
            <a:r>
              <a:rPr lang="en-AU" dirty="0"/>
              <a:t>agenda for Vancouver</a:t>
            </a:r>
          </a:p>
        </p:txBody>
      </p:sp>
      <p:sp>
        <p:nvSpPr>
          <p:cNvPr id="3" name="Content Placeholder 2"/>
          <p:cNvSpPr>
            <a:spLocks noGrp="1"/>
          </p:cNvSpPr>
          <p:nvPr>
            <p:ph idx="1"/>
          </p:nvPr>
        </p:nvSpPr>
        <p:spPr/>
        <p:txBody>
          <a:bodyPr/>
          <a:lstStyle/>
          <a:p>
            <a:r>
              <a:rPr lang="en-AU" dirty="0" smtClean="0"/>
              <a:t>Proposed Agenda</a:t>
            </a:r>
          </a:p>
          <a:p>
            <a:pPr lvl="2"/>
            <a:r>
              <a:rPr lang="en-AU" dirty="0"/>
              <a:t>Technical issues</a:t>
            </a:r>
          </a:p>
          <a:p>
            <a:pPr lvl="3"/>
            <a:r>
              <a:rPr lang="en-AU" dirty="0"/>
              <a:t>Adaptivity in EN 301 893</a:t>
            </a:r>
          </a:p>
          <a:p>
            <a:pPr lvl="3"/>
            <a:r>
              <a:rPr lang="en-AU" dirty="0"/>
              <a:t>LBT for management/control in NR-U</a:t>
            </a:r>
          </a:p>
          <a:p>
            <a:pPr lvl="3"/>
            <a:r>
              <a:rPr lang="en-AU" dirty="0"/>
              <a:t>Use of preambles in NR-U</a:t>
            </a:r>
          </a:p>
          <a:p>
            <a:pPr lvl="3"/>
            <a:r>
              <a:rPr lang="en-AU" dirty="0"/>
              <a:t>Use of multiple channels</a:t>
            </a:r>
          </a:p>
          <a:p>
            <a:pPr lvl="3"/>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Q3: </a:t>
            </a:r>
            <a:r>
              <a:rPr lang="en-GB" dirty="0"/>
              <a:t>Is it fine to reduce the 5% duty cycle to 1% duty cycle for </a:t>
            </a:r>
            <a:r>
              <a:rPr lang="en-GB" dirty="0" smtClean="0"/>
              <a:t>Short Control Signalling </a:t>
            </a:r>
            <a:r>
              <a:rPr lang="en-GB" dirty="0"/>
              <a:t>transmission?</a:t>
            </a:r>
            <a:br>
              <a:rPr lang="en-GB" dirty="0"/>
            </a:br>
            <a:endParaRPr lang="en-AU" dirty="0"/>
          </a:p>
        </p:txBody>
      </p:sp>
      <p:sp>
        <p:nvSpPr>
          <p:cNvPr id="3" name="Content Placeholder 2"/>
          <p:cNvSpPr>
            <a:spLocks noGrp="1"/>
          </p:cNvSpPr>
          <p:nvPr>
            <p:ph idx="1"/>
          </p:nvPr>
        </p:nvSpPr>
        <p:spPr/>
        <p:txBody>
          <a:bodyPr/>
          <a:lstStyle/>
          <a:p>
            <a:r>
              <a:rPr lang="en-AU" dirty="0" smtClean="0">
                <a:solidFill>
                  <a:srgbClr val="FF0000"/>
                </a:solidFill>
              </a:rPr>
              <a:t>Maybe for </a:t>
            </a:r>
            <a:r>
              <a:rPr lang="en-AU" i="1" dirty="0" smtClean="0">
                <a:solidFill>
                  <a:srgbClr val="FF0000"/>
                </a:solidFill>
              </a:rPr>
              <a:t>no LBT </a:t>
            </a:r>
            <a:r>
              <a:rPr lang="en-AU" dirty="0" smtClean="0">
                <a:solidFill>
                  <a:srgbClr val="FF0000"/>
                </a:solidFill>
              </a:rPr>
              <a:t>cases</a:t>
            </a:r>
          </a:p>
          <a:p>
            <a:pPr lvl="1"/>
            <a:r>
              <a:rPr lang="en-AU" dirty="0" smtClean="0"/>
              <a:t>Ericsson suggested a possibility for considering reducing the limit for the use of </a:t>
            </a:r>
            <a:r>
              <a:rPr lang="en-AU" i="1" dirty="0" smtClean="0"/>
              <a:t>no LBT </a:t>
            </a:r>
            <a:r>
              <a:rPr lang="en-GB" dirty="0"/>
              <a:t>for </a:t>
            </a:r>
            <a:r>
              <a:rPr lang="en-GB" dirty="0" smtClean="0"/>
              <a:t>Short Control Signalling </a:t>
            </a:r>
            <a:r>
              <a:rPr lang="en-AU" dirty="0" smtClean="0"/>
              <a:t>from 5% to 1%</a:t>
            </a:r>
          </a:p>
          <a:p>
            <a:pPr lvl="2"/>
            <a:r>
              <a:rPr lang="en-AU" dirty="0" smtClean="0"/>
              <a:t>Note: Ericsson did not say in Q2 whether LAA or NR-U use </a:t>
            </a:r>
            <a:r>
              <a:rPr lang="en-AU" i="1" dirty="0" smtClean="0"/>
              <a:t>no LBT </a:t>
            </a:r>
            <a:r>
              <a:rPr lang="en-AU" dirty="0" smtClean="0"/>
              <a:t>for Short Control Signalling</a:t>
            </a:r>
          </a:p>
          <a:p>
            <a:pPr lvl="1"/>
            <a:r>
              <a:rPr lang="en-AU" dirty="0" smtClean="0"/>
              <a:t>Cisco argued (in Q2) that the lack of use of </a:t>
            </a:r>
            <a:r>
              <a:rPr lang="en-AU" i="1" dirty="0" smtClean="0"/>
              <a:t>no LBT </a:t>
            </a:r>
            <a:r>
              <a:rPr lang="en-AU" dirty="0" smtClean="0"/>
              <a:t>for both LAA and NR-U means that </a:t>
            </a:r>
            <a:r>
              <a:rPr lang="en-GB" dirty="0"/>
              <a:t>RAN1 should have no objection to banning the use of </a:t>
            </a:r>
            <a:r>
              <a:rPr lang="en-GB" i="1" dirty="0"/>
              <a:t>no </a:t>
            </a:r>
            <a:r>
              <a:rPr lang="en-GB" i="1" dirty="0" smtClean="0"/>
              <a:t>LBT </a:t>
            </a:r>
            <a:r>
              <a:rPr lang="en-GB" dirty="0" smtClean="0"/>
              <a:t>for Short Control Signalling</a:t>
            </a:r>
            <a:endParaRPr lang="en-GB" dirty="0"/>
          </a:p>
          <a:p>
            <a:pPr lvl="1"/>
            <a:r>
              <a:rPr lang="en-GB" dirty="0" smtClean="0"/>
              <a:t>Most other companies did not address the question of banning the use of </a:t>
            </a:r>
            <a:r>
              <a:rPr lang="en-GB" i="1" dirty="0" smtClean="0"/>
              <a:t>no LBT </a:t>
            </a:r>
            <a:r>
              <a:rPr lang="en-GB" dirty="0"/>
              <a:t>for </a:t>
            </a:r>
            <a:r>
              <a:rPr lang="en-GB" dirty="0" smtClean="0"/>
              <a:t>Short Control Signalling</a:t>
            </a:r>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80</a:t>
            </a:fld>
            <a:endParaRPr lang="en-US" dirty="0"/>
          </a:p>
        </p:txBody>
      </p:sp>
    </p:spTree>
    <p:extLst>
      <p:ext uri="{BB962C8B-B14F-4D97-AF65-F5344CB8AC3E}">
        <p14:creationId xmlns:p14="http://schemas.microsoft.com/office/powerpoint/2010/main" val="12354273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Q4: </a:t>
            </a:r>
            <a:r>
              <a:rPr lang="en-GB" dirty="0"/>
              <a:t>Is it fine to allow LTE-LAA using the 5% duty cycle as an exception and enforce 1% duty cycle for NR-U</a:t>
            </a:r>
            <a:r>
              <a:rPr lang="en-GB" dirty="0" smtClean="0"/>
              <a:t>?</a:t>
            </a:r>
            <a:endParaRPr lang="en-AU" dirty="0"/>
          </a:p>
        </p:txBody>
      </p:sp>
      <p:sp>
        <p:nvSpPr>
          <p:cNvPr id="3" name="Content Placeholder 2"/>
          <p:cNvSpPr>
            <a:spLocks noGrp="1"/>
          </p:cNvSpPr>
          <p:nvPr>
            <p:ph idx="1"/>
          </p:nvPr>
        </p:nvSpPr>
        <p:spPr/>
        <p:txBody>
          <a:bodyPr/>
          <a:lstStyle/>
          <a:p>
            <a:r>
              <a:rPr lang="en-AU" dirty="0" smtClean="0">
                <a:solidFill>
                  <a:srgbClr val="FF0000"/>
                </a:solidFill>
              </a:rPr>
              <a:t>No</a:t>
            </a:r>
          </a:p>
          <a:p>
            <a:pPr lvl="1"/>
            <a:r>
              <a:rPr lang="en-AU" dirty="0" smtClean="0"/>
              <a:t>Many companies objected to a 1% duty cycle for NR-U, for a variety of reasons</a:t>
            </a:r>
          </a:p>
          <a:p>
            <a:pPr lvl="2"/>
            <a:r>
              <a:rPr lang="en-AU" dirty="0" smtClean="0"/>
              <a:t>Field measurements and simulations are required to justify 1%</a:t>
            </a:r>
          </a:p>
          <a:p>
            <a:pPr lvl="2"/>
            <a:r>
              <a:rPr lang="en-AU" dirty="0" smtClean="0"/>
              <a:t>A technical justification is required for 1%</a:t>
            </a:r>
          </a:p>
          <a:p>
            <a:pPr lvl="2"/>
            <a:r>
              <a:rPr lang="en-AU" dirty="0" smtClean="0"/>
              <a:t>It is undesirable for LAA and NR-U to have different requirements</a:t>
            </a:r>
          </a:p>
          <a:p>
            <a:pPr lvl="1"/>
            <a:r>
              <a:rPr lang="en-AU" dirty="0" smtClean="0"/>
              <a:t>Some companies objected in principle to having technology-specific requirements</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dirty="0"/>
          </a:p>
        </p:txBody>
      </p:sp>
    </p:spTree>
    <p:extLst>
      <p:ext uri="{BB962C8B-B14F-4D97-AF65-F5344CB8AC3E}">
        <p14:creationId xmlns:p14="http://schemas.microsoft.com/office/powerpoint/2010/main" val="21256326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Q4: </a:t>
            </a:r>
            <a:r>
              <a:rPr lang="en-GB" dirty="0"/>
              <a:t>Is it fine to allow LTE-LAA using the 5% duty cycle as an exception and enforce 1% duty cycle for NR-U</a:t>
            </a:r>
            <a:r>
              <a:rPr lang="en-GB" dirty="0" smtClean="0"/>
              <a:t>?</a:t>
            </a:r>
            <a:endParaRPr lang="en-AU" dirty="0"/>
          </a:p>
        </p:txBody>
      </p:sp>
      <p:sp>
        <p:nvSpPr>
          <p:cNvPr id="3" name="Content Placeholder 2"/>
          <p:cNvSpPr>
            <a:spLocks noGrp="1"/>
          </p:cNvSpPr>
          <p:nvPr>
            <p:ph idx="1"/>
          </p:nvPr>
        </p:nvSpPr>
        <p:spPr/>
        <p:txBody>
          <a:bodyPr/>
          <a:lstStyle/>
          <a:p>
            <a:r>
              <a:rPr lang="en-AU" dirty="0">
                <a:solidFill>
                  <a:srgbClr val="FF0000"/>
                </a:solidFill>
              </a:rPr>
              <a:t>Yes</a:t>
            </a:r>
          </a:p>
          <a:p>
            <a:pPr lvl="1"/>
            <a:r>
              <a:rPr lang="en-AU" dirty="0"/>
              <a:t>Some companies said yes</a:t>
            </a:r>
          </a:p>
          <a:p>
            <a:pPr lvl="1"/>
            <a:r>
              <a:rPr lang="en-AU" dirty="0"/>
              <a:t>One company noted exceptions are generally undesirable but that one is acceptable in this case because it would be unreasonable to require LAA to change at this </a:t>
            </a:r>
            <a:r>
              <a:rPr lang="en-AU" dirty="0" smtClean="0"/>
              <a:t>point</a:t>
            </a:r>
            <a:endParaRPr lang="en-AU" dirty="0" smtClean="0">
              <a:solidFill>
                <a:srgbClr val="FF0000"/>
              </a:solidFill>
            </a:endParaRPr>
          </a:p>
          <a:p>
            <a:r>
              <a:rPr lang="en-AU" dirty="0" smtClean="0">
                <a:solidFill>
                  <a:srgbClr val="FF0000"/>
                </a:solidFill>
              </a:rPr>
              <a:t>Something different</a:t>
            </a:r>
          </a:p>
          <a:p>
            <a:pPr lvl="1"/>
            <a:r>
              <a:rPr lang="en-AU" dirty="0"/>
              <a:t>One company suggested a change so that the 5% applies per system, rather than per </a:t>
            </a:r>
            <a:r>
              <a:rPr lang="en-AU" dirty="0" smtClean="0"/>
              <a:t>device</a:t>
            </a:r>
          </a:p>
          <a:p>
            <a:pPr lvl="2"/>
            <a:r>
              <a:rPr lang="en-AU" dirty="0" smtClean="0"/>
              <a:t>Note: this may not be possible under ETSI guidelines?</a:t>
            </a:r>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dirty="0"/>
          </a:p>
        </p:txBody>
      </p:sp>
    </p:spTree>
    <p:extLst>
      <p:ext uri="{BB962C8B-B14F-4D97-AF65-F5344CB8AC3E}">
        <p14:creationId xmlns:p14="http://schemas.microsoft.com/office/powerpoint/2010/main" val="34431510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Q5: </a:t>
            </a:r>
            <a:r>
              <a:rPr lang="en-GB" dirty="0"/>
              <a:t>Will NR-U use short LBT for other (non DRS) </a:t>
            </a:r>
            <a:r>
              <a:rPr lang="en-GB" dirty="0" smtClean="0"/>
              <a:t>Short Control Signalling </a:t>
            </a:r>
            <a:r>
              <a:rPr lang="en-GB" dirty="0"/>
              <a:t>frames?</a:t>
            </a:r>
            <a:r>
              <a:rPr lang="en-AU" i="1" dirty="0"/>
              <a:t/>
            </a:r>
            <a:br>
              <a:rPr lang="en-AU" i="1" dirty="0"/>
            </a:b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smtClean="0">
                <a:solidFill>
                  <a:srgbClr val="FF0000"/>
                </a:solidFill>
              </a:rPr>
              <a:t>Yes</a:t>
            </a:r>
          </a:p>
          <a:p>
            <a:pPr lvl="1"/>
            <a:r>
              <a:rPr lang="en-AU" dirty="0" smtClean="0"/>
              <a:t>The majority of companies agreed that there are proposals for NR-U to use </a:t>
            </a:r>
            <a:r>
              <a:rPr lang="en-AU" i="1" dirty="0" smtClean="0"/>
              <a:t>short LBT </a:t>
            </a:r>
            <a:r>
              <a:rPr lang="en-AU" dirty="0" smtClean="0"/>
              <a:t>for Short Control Signalling </a:t>
            </a:r>
            <a:r>
              <a:rPr lang="en-AU" dirty="0"/>
              <a:t>other than </a:t>
            </a:r>
            <a:r>
              <a:rPr lang="en-AU" dirty="0" smtClean="0"/>
              <a:t>DRS</a:t>
            </a:r>
          </a:p>
          <a:p>
            <a:pPr lvl="1"/>
            <a:r>
              <a:rPr lang="en-AU" dirty="0" smtClean="0"/>
              <a:t>Some companies asserted that using </a:t>
            </a:r>
            <a:r>
              <a:rPr lang="en-AU" i="1" dirty="0" smtClean="0"/>
              <a:t>short LBT </a:t>
            </a:r>
            <a:r>
              <a:rPr lang="en-AU" dirty="0" smtClean="0"/>
              <a:t>in this way is acceptable because it is allowed by the (current) EN 301 893 requirements</a:t>
            </a:r>
          </a:p>
          <a:p>
            <a:pPr lvl="1"/>
            <a:r>
              <a:rPr lang="en-AU" dirty="0" smtClean="0"/>
              <a:t>One company justified the use of </a:t>
            </a:r>
            <a:r>
              <a:rPr lang="en-AU" i="1" dirty="0" smtClean="0"/>
              <a:t>short LBT </a:t>
            </a:r>
            <a:r>
              <a:rPr lang="en-AU" dirty="0" smtClean="0"/>
              <a:t>for Short Control Signalling  with the use of SIFS and PIFS by Wi-Fi APs</a:t>
            </a:r>
          </a:p>
          <a:p>
            <a:pPr lvl="2"/>
            <a:r>
              <a:rPr lang="en-AU" dirty="0" smtClean="0"/>
              <a:t>A subsequent e-mail noted that SIFS is only allowed within a COT and is not relevant to this discussion;  it also noted that PIFS is not used by APs to gain access to the medium </a:t>
            </a:r>
          </a:p>
          <a:p>
            <a:pPr lvl="2"/>
            <a:endParaRPr lang="en-AU" dirty="0" smtClean="0"/>
          </a:p>
          <a:p>
            <a:pPr lvl="1"/>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dirty="0"/>
          </a:p>
        </p:txBody>
      </p:sp>
    </p:spTree>
    <p:extLst>
      <p:ext uri="{BB962C8B-B14F-4D97-AF65-F5344CB8AC3E}">
        <p14:creationId xmlns:p14="http://schemas.microsoft.com/office/powerpoint/2010/main" val="4562146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Q5: </a:t>
            </a:r>
            <a:r>
              <a:rPr lang="en-GB" dirty="0"/>
              <a:t>Will NR-U use short LBT for other (non DRS) </a:t>
            </a:r>
            <a:r>
              <a:rPr lang="en-GB" dirty="0" smtClean="0"/>
              <a:t>Short Control Signalling </a:t>
            </a:r>
            <a:r>
              <a:rPr lang="en-GB" dirty="0"/>
              <a:t>frames?</a:t>
            </a:r>
            <a:r>
              <a:rPr lang="en-AU" i="1" dirty="0"/>
              <a:t/>
            </a:r>
            <a:br>
              <a:rPr lang="en-AU" i="1" dirty="0"/>
            </a:br>
            <a:endParaRPr lang="en-AU" dirty="0"/>
          </a:p>
        </p:txBody>
      </p:sp>
      <p:sp>
        <p:nvSpPr>
          <p:cNvPr id="3" name="Content Placeholder 2"/>
          <p:cNvSpPr>
            <a:spLocks noGrp="1"/>
          </p:cNvSpPr>
          <p:nvPr>
            <p:ph idx="1"/>
          </p:nvPr>
        </p:nvSpPr>
        <p:spPr>
          <a:xfrm>
            <a:off x="685800" y="1905000"/>
            <a:ext cx="7772400" cy="4114800"/>
          </a:xfrm>
        </p:spPr>
        <p:txBody>
          <a:bodyPr/>
          <a:lstStyle/>
          <a:p>
            <a:r>
              <a:rPr lang="en-AU" dirty="0" smtClean="0">
                <a:solidFill>
                  <a:srgbClr val="FF0000"/>
                </a:solidFill>
              </a:rPr>
              <a:t>Maybe</a:t>
            </a:r>
          </a:p>
          <a:p>
            <a:pPr lvl="1"/>
            <a:r>
              <a:rPr lang="en-AU" dirty="0" smtClean="0"/>
              <a:t>Some </a:t>
            </a:r>
            <a:r>
              <a:rPr lang="en-AU" dirty="0"/>
              <a:t>companies asserted that using </a:t>
            </a:r>
            <a:r>
              <a:rPr lang="en-AU" i="1" dirty="0"/>
              <a:t>short LBT </a:t>
            </a:r>
            <a:r>
              <a:rPr lang="en-AU" dirty="0"/>
              <a:t>in this way </a:t>
            </a:r>
            <a:r>
              <a:rPr lang="en-AU" dirty="0" smtClean="0"/>
              <a:t>will only be </a:t>
            </a:r>
            <a:r>
              <a:rPr lang="en-AU" dirty="0"/>
              <a:t>acceptable </a:t>
            </a:r>
            <a:r>
              <a:rPr lang="en-AU" dirty="0" smtClean="0"/>
              <a:t>if it can be shown there are no coexistence issues</a:t>
            </a:r>
          </a:p>
          <a:p>
            <a:r>
              <a:rPr lang="en-AU" dirty="0">
                <a:solidFill>
                  <a:srgbClr val="FF0000"/>
                </a:solidFill>
              </a:rPr>
              <a:t>No</a:t>
            </a:r>
          </a:p>
          <a:p>
            <a:pPr lvl="1"/>
            <a:r>
              <a:rPr lang="en-AU" dirty="0"/>
              <a:t>Some companies asserted that the use of </a:t>
            </a:r>
            <a:r>
              <a:rPr lang="en-AU" i="1" dirty="0"/>
              <a:t>short LBT </a:t>
            </a:r>
            <a:r>
              <a:rPr lang="en-AU" dirty="0"/>
              <a:t>by NR-U for </a:t>
            </a:r>
            <a:r>
              <a:rPr lang="en-GB" dirty="0"/>
              <a:t>other (non DRS) Short Control Signalling frames</a:t>
            </a:r>
            <a:r>
              <a:rPr lang="en-AU" dirty="0"/>
              <a:t> will exacerbate the issues highlighted by other </a:t>
            </a:r>
            <a:r>
              <a:rPr lang="en-AU" dirty="0" smtClean="0"/>
              <a:t>questions, and so should not be used</a:t>
            </a:r>
          </a:p>
          <a:p>
            <a:pPr lvl="1"/>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Cisco</a:t>
            </a:r>
            <a:endParaRPr lang="en-US" i="1"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dirty="0"/>
          </a:p>
        </p:txBody>
      </p:sp>
    </p:spTree>
    <p:extLst>
      <p:ext uri="{BB962C8B-B14F-4D97-AF65-F5344CB8AC3E}">
        <p14:creationId xmlns:p14="http://schemas.microsoft.com/office/powerpoint/2010/main" val="37117018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no/short LBT issue was discussed at the RAN1 meeting in Athens in Feb 2019, without consensus</a:t>
            </a:r>
            <a:endParaRPr lang="en-AU" dirty="0"/>
          </a:p>
        </p:txBody>
      </p:sp>
      <p:sp>
        <p:nvSpPr>
          <p:cNvPr id="3" name="Content Placeholder 2"/>
          <p:cNvSpPr>
            <a:spLocks noGrp="1"/>
          </p:cNvSpPr>
          <p:nvPr>
            <p:ph idx="1"/>
          </p:nvPr>
        </p:nvSpPr>
        <p:spPr/>
        <p:txBody>
          <a:bodyPr/>
          <a:lstStyle/>
          <a:p>
            <a:pPr lvl="1"/>
            <a:r>
              <a:rPr lang="en-AU" dirty="0" smtClean="0"/>
              <a:t>There was further discussion about the use of no/short LBT for Short Control Signalling at the 3GPP RAN1 meeting in Athens in Feb 2019</a:t>
            </a:r>
          </a:p>
          <a:p>
            <a:pPr lvl="1"/>
            <a:r>
              <a:rPr lang="en-AU" dirty="0" smtClean="0"/>
              <a:t>Ultimately this resulted in a LS from 3GPP RAN1 to ETSI BRAN stating that there was not consensus on use of no/short LBT for NR-U</a:t>
            </a:r>
          </a:p>
          <a:p>
            <a:pPr lvl="2"/>
            <a:r>
              <a:rPr lang="en-AU" dirty="0" smtClean="0"/>
              <a:t>There was consensus that any change should not apply to LAA</a:t>
            </a:r>
          </a:p>
          <a:p>
            <a:pPr lvl="1"/>
            <a:r>
              <a:rPr lang="en-AU" dirty="0" smtClean="0"/>
              <a:t>The LS </a:t>
            </a:r>
            <a:r>
              <a:rPr lang="en-AU" dirty="0"/>
              <a:t>from 3GPP RAN1 to ETSI BRAN </a:t>
            </a:r>
            <a:r>
              <a:rPr lang="en-AU" dirty="0" smtClean="0"/>
              <a:t>also asked if resolution of this issue is essential for the completion of the next revision EN 301 893</a:t>
            </a:r>
          </a:p>
          <a:p>
            <a:pPr lvl="2"/>
            <a:r>
              <a:rPr lang="en-AU" dirty="0" smtClean="0"/>
              <a:t>ETSI BRAN’s view is not known</a:t>
            </a:r>
          </a:p>
          <a:p>
            <a:pPr lvl="1"/>
            <a:r>
              <a:rPr lang="en-AU" dirty="0" smtClean="0"/>
              <a:t>3GPP RAN1 did not reply the IEEE 802.11 WG’s much more detailed LS on the same topic</a:t>
            </a:r>
          </a:p>
          <a:p>
            <a:pPr lvl="2"/>
            <a:r>
              <a:rPr lang="en-AU" dirty="0" smtClean="0"/>
              <a:t>The lack of consensus in 3GPP RAN1 would make it difficult in practice for a them to respond to the detailed issues raised by IEEE 802.11 WG’s LS</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Tree>
    <p:extLst>
      <p:ext uri="{BB962C8B-B14F-4D97-AF65-F5344CB8AC3E}">
        <p14:creationId xmlns:p14="http://schemas.microsoft.com/office/powerpoint/2010/main" val="7491457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stated </a:t>
            </a:r>
            <a:r>
              <a:rPr lang="en-AU" dirty="0"/>
              <a:t>that there was not consensus on use of no/short LBT</a:t>
            </a:r>
          </a:p>
        </p:txBody>
      </p:sp>
      <p:sp>
        <p:nvSpPr>
          <p:cNvPr id="3" name="Content Placeholder 2"/>
          <p:cNvSpPr>
            <a:spLocks noGrp="1"/>
          </p:cNvSpPr>
          <p:nvPr>
            <p:ph idx="1"/>
          </p:nvPr>
        </p:nvSpPr>
        <p:spPr>
          <a:xfrm>
            <a:off x="685800" y="1676400"/>
            <a:ext cx="7772400" cy="4114800"/>
          </a:xfrm>
        </p:spPr>
        <p:txBody>
          <a:bodyPr/>
          <a:lstStyle/>
          <a:p>
            <a:r>
              <a:rPr lang="en-US" dirty="0" smtClean="0"/>
              <a:t>LS from 3GPP RAN1 to ETSI BRAN (R1-1903757)</a:t>
            </a:r>
            <a:endParaRPr lang="en-GB" b="0" dirty="0" smtClean="0"/>
          </a:p>
          <a:p>
            <a:pPr lvl="1"/>
            <a:r>
              <a:rPr lang="en-GB" b="0" i="1" dirty="0" smtClean="0"/>
              <a:t>Regarding </a:t>
            </a:r>
            <a:r>
              <a:rPr lang="en-GB" b="0" i="1" dirty="0"/>
              <a:t>ETSI TC BRAN’s question on banning no LBT transmissions for the short control signalling clause in EN 301 893, RAN1 had some discussion and the RAN1 view is</a:t>
            </a:r>
            <a:r>
              <a:rPr lang="en-US" b="0" i="1" dirty="0"/>
              <a:t> the clause 4.2.7.3.3 is used by LTE-LAA, even though a short LBT is additionally </a:t>
            </a:r>
            <a:r>
              <a:rPr lang="en-US" b="0" i="1" dirty="0" smtClean="0"/>
              <a:t>applied</a:t>
            </a:r>
          </a:p>
          <a:p>
            <a:pPr lvl="1"/>
            <a:r>
              <a:rPr lang="en-US" b="0" i="1" dirty="0" smtClean="0"/>
              <a:t>There </a:t>
            </a:r>
            <a:r>
              <a:rPr lang="en-US" b="0" i="1" dirty="0"/>
              <a:t>is no consensus on the proposal </a:t>
            </a:r>
            <a:r>
              <a:rPr lang="en-US" b="0" i="1" dirty="0" smtClean="0"/>
              <a:t>to:</a:t>
            </a:r>
          </a:p>
          <a:p>
            <a:pPr lvl="2"/>
            <a:r>
              <a:rPr lang="en-US" b="0" i="1" dirty="0" smtClean="0"/>
              <a:t>(1</a:t>
            </a:r>
            <a:r>
              <a:rPr lang="en-US" b="0" i="1" dirty="0"/>
              <a:t>) ban the use of no LBT transmissions </a:t>
            </a:r>
            <a:r>
              <a:rPr lang="en-US" b="0" i="1" dirty="0" smtClean="0"/>
              <a:t>and</a:t>
            </a:r>
          </a:p>
          <a:p>
            <a:pPr lvl="2"/>
            <a:r>
              <a:rPr lang="en-US" b="0" i="1" dirty="0" smtClean="0"/>
              <a:t>(2</a:t>
            </a:r>
            <a:r>
              <a:rPr lang="en-US" b="0" i="1" dirty="0"/>
              <a:t>) to restrict the use of short LBT transmissions so that it can only be used 1% of time rather than 5% as currently defined in the clause on Short Control </a:t>
            </a:r>
            <a:r>
              <a:rPr lang="en-US" b="0" i="1" dirty="0" err="1" smtClean="0"/>
              <a:t>Signalling</a:t>
            </a:r>
            <a:r>
              <a:rPr lang="en-US" b="0" i="1" dirty="0" smtClean="0"/>
              <a:t> </a:t>
            </a:r>
            <a:r>
              <a:rPr lang="en-US" b="0" i="1" dirty="0"/>
              <a:t>Transmissions. </a:t>
            </a:r>
            <a:endParaRPr lang="en-US" b="0" i="1" dirty="0" smtClean="0"/>
          </a:p>
          <a:p>
            <a:pPr lvl="1"/>
            <a:r>
              <a:rPr lang="en-US" b="0" i="1" dirty="0" smtClean="0"/>
              <a:t>There </a:t>
            </a:r>
            <a:r>
              <a:rPr lang="en-US" b="0" i="1" dirty="0"/>
              <a:t>is also no consensus on limiting NR-U DRS transmissions to a 1% limit. </a:t>
            </a:r>
            <a:endParaRPr lang="en-US" i="1" dirty="0"/>
          </a:p>
          <a:p>
            <a:pPr lvl="1"/>
            <a:r>
              <a:rPr lang="en-US" b="0" i="1" dirty="0" smtClean="0"/>
              <a:t>Furthermore</a:t>
            </a:r>
            <a:r>
              <a:rPr lang="en-US" b="0" i="1" dirty="0"/>
              <a:t>, reducing 5% transmission limit to 1% transmission limit would not be consistent with the </a:t>
            </a:r>
            <a:r>
              <a:rPr lang="en-US" b="0" i="1" dirty="0" err="1"/>
              <a:t>behaviour</a:t>
            </a:r>
            <a:r>
              <a:rPr lang="en-US" b="0" i="1" dirty="0"/>
              <a:t> of a device implementing LTE-LAA and is not preferred.</a:t>
            </a:r>
            <a:endParaRPr lang="en-AU" i="1" dirty="0"/>
          </a:p>
          <a:p>
            <a:r>
              <a:rPr lang="en-US" b="0" dirty="0"/>
              <a:t> </a:t>
            </a:r>
            <a:endParaRPr lang="en-AU" dirty="0"/>
          </a:p>
          <a:p>
            <a:r>
              <a:rPr lang="en-US" b="0" dirty="0"/>
              <a:t>It is RAN1’s understanding that the next revision of EN 301 893 is being drafted by ETSI TC BRAN based on WI REN/BRAN-230016, for which a final draft for approval is planned by 2019-05-15. RAN1 would like to understand from ETSI TC BRAN whether discussion on the proposal to revise the clause on short control signaling is considered essential for the completion of WI REN/BRAN-230016.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48644545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a:t>
            </a:r>
            <a:r>
              <a:rPr lang="en-AU" dirty="0"/>
              <a:t>LS from 3GPP RAN1 to ETSI BRAN </a:t>
            </a:r>
            <a:r>
              <a:rPr lang="en-AU" dirty="0" smtClean="0"/>
              <a:t>asked if </a:t>
            </a:r>
            <a:r>
              <a:rPr lang="en-AU" dirty="0" smtClean="0"/>
              <a:t>resolution of the </a:t>
            </a:r>
            <a:r>
              <a:rPr lang="en-AU" dirty="0"/>
              <a:t>no/short </a:t>
            </a:r>
            <a:r>
              <a:rPr lang="en-AU" dirty="0" smtClean="0"/>
              <a:t>LBT issue is essential</a:t>
            </a:r>
            <a:endParaRPr lang="en-AU" dirty="0"/>
          </a:p>
        </p:txBody>
      </p:sp>
      <p:sp>
        <p:nvSpPr>
          <p:cNvPr id="3" name="Content Placeholder 2"/>
          <p:cNvSpPr>
            <a:spLocks noGrp="1"/>
          </p:cNvSpPr>
          <p:nvPr>
            <p:ph idx="1"/>
          </p:nvPr>
        </p:nvSpPr>
        <p:spPr/>
        <p:txBody>
          <a:bodyPr/>
          <a:lstStyle/>
          <a:p>
            <a:r>
              <a:rPr lang="en-US" dirty="0" smtClean="0"/>
              <a:t>LS from 3GPP RAN1 to ETSI BRAN (R1-1903757)</a:t>
            </a:r>
            <a:endParaRPr lang="en-GB" b="0" dirty="0" smtClean="0"/>
          </a:p>
          <a:p>
            <a:pPr lvl="1"/>
            <a:r>
              <a:rPr lang="en-US" b="0" i="1" dirty="0" smtClean="0"/>
              <a:t>It </a:t>
            </a:r>
            <a:r>
              <a:rPr lang="en-US" b="0" i="1" dirty="0"/>
              <a:t>is RAN1’s understanding that the next revision of EN 301 893 is being drafted by ETSI TC BRAN based on WI REN/BRAN-230016, for which a final draft for approval is planned by </a:t>
            </a:r>
            <a:r>
              <a:rPr lang="en-US" b="0" i="1" dirty="0" smtClean="0"/>
              <a:t>2019-05-15</a:t>
            </a:r>
          </a:p>
          <a:p>
            <a:pPr lvl="1"/>
            <a:r>
              <a:rPr lang="en-US" b="0" i="1" dirty="0" smtClean="0"/>
              <a:t>RAN1 </a:t>
            </a:r>
            <a:r>
              <a:rPr lang="en-US" b="0" i="1" dirty="0"/>
              <a:t>would like to understand from ETSI TC BRAN whether discussion on the proposal to revise the clause on short control signaling is considered essential for the completion of WI </a:t>
            </a:r>
            <a:r>
              <a:rPr lang="en-US" b="0" i="1" dirty="0" smtClean="0"/>
              <a:t>REN/BRAN-230016</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7881892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A simulation study highlights the potential adverse impact of short LBT in NR-U</a:t>
            </a:r>
            <a:endParaRPr lang="en-AU" dirty="0"/>
          </a:p>
        </p:txBody>
      </p:sp>
      <p:sp>
        <p:nvSpPr>
          <p:cNvPr id="3" name="Content Placeholder 2"/>
          <p:cNvSpPr>
            <a:spLocks noGrp="1"/>
          </p:cNvSpPr>
          <p:nvPr>
            <p:ph idx="1"/>
          </p:nvPr>
        </p:nvSpPr>
        <p:spPr/>
        <p:txBody>
          <a:bodyPr/>
          <a:lstStyle/>
          <a:p>
            <a:pPr lvl="1"/>
            <a:r>
              <a:rPr lang="en-AU" dirty="0" smtClean="0"/>
              <a:t>The debate on the no/short LBT issue at the RAN1 meeting in Athens included the first simulation results (see </a:t>
            </a:r>
            <a:r>
              <a:rPr lang="en-AU" dirty="0" smtClean="0">
                <a:hlinkClick r:id="rId2"/>
              </a:rPr>
              <a:t>R1‑1903370</a:t>
            </a:r>
            <a:r>
              <a:rPr lang="en-AU" dirty="0" smtClean="0"/>
              <a:t> - Broadcom)</a:t>
            </a:r>
          </a:p>
          <a:p>
            <a:pPr lvl="2"/>
            <a:r>
              <a:rPr lang="en-AU" dirty="0" smtClean="0"/>
              <a:t>4x NR-U devices sending DRS with short OR full LBT (priority class 1)</a:t>
            </a:r>
          </a:p>
          <a:p>
            <a:pPr lvl="2"/>
            <a:r>
              <a:rPr lang="en-AU" dirty="0" smtClean="0"/>
              <a:t>4x Wi-Fi devices sending Beacons and voice with full LBT </a:t>
            </a:r>
            <a:r>
              <a:rPr lang="en-AU" dirty="0"/>
              <a:t>(</a:t>
            </a:r>
            <a:r>
              <a:rPr lang="en-AU" dirty="0" smtClean="0"/>
              <a:t>priority class 1)</a:t>
            </a:r>
          </a:p>
          <a:p>
            <a:pPr lvl="2"/>
            <a:r>
              <a:rPr lang="en-AU" dirty="0" smtClean="0"/>
              <a:t>Half devices also sending best effort traffic </a:t>
            </a:r>
            <a:r>
              <a:rPr lang="en-AU" dirty="0"/>
              <a:t>(</a:t>
            </a:r>
            <a:r>
              <a:rPr lang="en-AU" dirty="0" smtClean="0"/>
              <a:t>priority class 3)</a:t>
            </a:r>
            <a:endParaRPr lang="en-AU" dirty="0"/>
          </a:p>
          <a:p>
            <a:pPr lvl="1"/>
            <a:r>
              <a:rPr lang="en-AU" dirty="0"/>
              <a:t>The results showed a significant adverse affect of short </a:t>
            </a:r>
            <a:r>
              <a:rPr lang="en-AU" dirty="0" smtClean="0"/>
              <a:t>LBT</a:t>
            </a:r>
          </a:p>
          <a:p>
            <a:pPr lvl="2"/>
            <a:r>
              <a:rPr lang="en-US" altLang="en-US" i="1" dirty="0">
                <a:latin typeface="Arial" panose="020B0604020202020204" pitchFamily="34" charset="0"/>
                <a:ea typeface="Times New Roman" panose="02020603050405020304" pitchFamily="18" charset="0"/>
              </a:rPr>
              <a:t>Observation 7: Even in a simple simulation scenario, the percentile delays of latency sensitive messages in Wi-Fi such as beacon/voice increase by 22% to 150% when NR-U uses CAT2 25us LBT for transmission of DRS with 5% duty cycle compared to when NR-U uses CAT4 LBT of channel access priority class 1 for transmission of the DRS.</a:t>
            </a:r>
            <a:endParaRPr lang="en-US" altLang="en-US" sz="3800" i="1" dirty="0">
              <a:latin typeface="Arial" panose="020B0604020202020204" pitchFamily="34" charset="0"/>
            </a:endParaRPr>
          </a:p>
          <a:p>
            <a:pPr lvl="1"/>
            <a:endParaRPr lang="en-AU" dirty="0"/>
          </a:p>
          <a:p>
            <a:pPr lvl="2"/>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88</a:t>
            </a:fld>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487630952"/>
              </p:ext>
            </p:extLst>
          </p:nvPr>
        </p:nvGraphicFramePr>
        <p:xfrm>
          <a:off x="1676400" y="5181600"/>
          <a:ext cx="5791199" cy="1219200"/>
        </p:xfrm>
        <a:graphic>
          <a:graphicData uri="http://schemas.openxmlformats.org/drawingml/2006/table">
            <a:tbl>
              <a:tblPr firstRow="1" bandRow="1">
                <a:tableStyleId>{21E4AEA4-8DFA-4A89-87EB-49C32662AFE0}</a:tableStyleId>
              </a:tblPr>
              <a:tblGrid>
                <a:gridCol w="2154864">
                  <a:extLst>
                    <a:ext uri="{9D8B030D-6E8A-4147-A177-3AD203B41FA5}">
                      <a16:colId xmlns:a16="http://schemas.microsoft.com/office/drawing/2014/main" val="259917398"/>
                    </a:ext>
                  </a:extLst>
                </a:gridCol>
                <a:gridCol w="3636335">
                  <a:extLst>
                    <a:ext uri="{9D8B030D-6E8A-4147-A177-3AD203B41FA5}">
                      <a16:colId xmlns:a16="http://schemas.microsoft.com/office/drawing/2014/main" val="1637239989"/>
                    </a:ext>
                  </a:extLst>
                </a:gridCol>
              </a:tblGrid>
              <a:tr h="430163">
                <a:tc>
                  <a:txBody>
                    <a:bodyPr/>
                    <a:lstStyle/>
                    <a:p>
                      <a:pPr algn="ctr">
                        <a:spcAft>
                          <a:spcPts val="900"/>
                        </a:spcAft>
                      </a:pPr>
                      <a:r>
                        <a:rPr lang="en-US" sz="1600" dirty="0">
                          <a:effectLst/>
                        </a:rPr>
                        <a:t>Percentile of Wi-Fi beacon/voice delay</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900"/>
                        </a:spcAft>
                      </a:pPr>
                      <a:r>
                        <a:rPr lang="en-US" sz="1600" u="sng" dirty="0" smtClean="0">
                          <a:effectLst/>
                        </a:rPr>
                        <a:t>Increase</a:t>
                      </a:r>
                      <a:r>
                        <a:rPr lang="en-US" sz="1600" dirty="0" smtClean="0">
                          <a:effectLst/>
                        </a:rPr>
                        <a:t> </a:t>
                      </a:r>
                      <a:r>
                        <a:rPr lang="en-US" sz="1600" dirty="0">
                          <a:effectLst/>
                        </a:rPr>
                        <a:t>in Wi-Fi beacon/voice delay of </a:t>
                      </a:r>
                      <a:r>
                        <a:rPr lang="en-US" sz="1600" dirty="0" smtClean="0">
                          <a:effectLst/>
                        </a:rPr>
                        <a:t> short LBT over full LBT</a:t>
                      </a:r>
                      <a:endParaRPr lang="en-AU"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779356586"/>
                  </a:ext>
                </a:extLst>
              </a:tr>
              <a:tr h="215081">
                <a:tc>
                  <a:txBody>
                    <a:bodyPr/>
                    <a:lstStyle/>
                    <a:p>
                      <a:pPr algn="ctr">
                        <a:spcAft>
                          <a:spcPts val="900"/>
                        </a:spcAft>
                      </a:pPr>
                      <a:r>
                        <a:rPr lang="en-US" sz="1600" dirty="0">
                          <a:effectLst/>
                        </a:rPr>
                        <a:t>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150%</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457942438"/>
                  </a:ext>
                </a:extLst>
              </a:tr>
              <a:tr h="215081">
                <a:tc>
                  <a:txBody>
                    <a:bodyPr/>
                    <a:lstStyle/>
                    <a:p>
                      <a:pPr algn="ctr">
                        <a:spcAft>
                          <a:spcPts val="900"/>
                        </a:spcAft>
                      </a:pPr>
                      <a:r>
                        <a:rPr lang="en-US" sz="1600" dirty="0">
                          <a:effectLst/>
                        </a:rPr>
                        <a:t>50</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42%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63545576"/>
                  </a:ext>
                </a:extLst>
              </a:tr>
              <a:tr h="215081">
                <a:tc>
                  <a:txBody>
                    <a:bodyPr/>
                    <a:lstStyle/>
                    <a:p>
                      <a:pPr algn="ctr">
                        <a:spcAft>
                          <a:spcPts val="900"/>
                        </a:spcAft>
                      </a:pPr>
                      <a:r>
                        <a:rPr lang="en-US" sz="1600" dirty="0">
                          <a:effectLst/>
                        </a:rPr>
                        <a:t>95</a:t>
                      </a:r>
                      <a:endParaRPr lang="en-AU"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900"/>
                        </a:spcAft>
                      </a:pPr>
                      <a:r>
                        <a:rPr lang="en-GB" sz="1600" dirty="0" smtClean="0">
                          <a:effectLst/>
                        </a:rPr>
                        <a:t>22%</a:t>
                      </a:r>
                      <a:endParaRPr lang="en-AU" sz="16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526450197"/>
                  </a:ext>
                </a:extLst>
              </a:tr>
            </a:tbl>
          </a:graphicData>
        </a:graphic>
      </p:graphicFrame>
    </p:spTree>
    <p:extLst>
      <p:ext uri="{BB962C8B-B14F-4D97-AF65-F5344CB8AC3E}">
        <p14:creationId xmlns:p14="http://schemas.microsoft.com/office/powerpoint/2010/main" val="85132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3GPP RAN1 meeting in Athens in February 2019</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1244348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may hear a report on the 3GPP RAN1 meeting in Athens in February 2019</a:t>
            </a:r>
            <a:endParaRPr lang="en-AU" dirty="0"/>
          </a:p>
        </p:txBody>
      </p:sp>
      <p:sp>
        <p:nvSpPr>
          <p:cNvPr id="3" name="Content Placeholder 2"/>
          <p:cNvSpPr>
            <a:spLocks noGrp="1"/>
          </p:cNvSpPr>
          <p:nvPr>
            <p:ph idx="1"/>
          </p:nvPr>
        </p:nvSpPr>
        <p:spPr/>
        <p:txBody>
          <a:bodyPr/>
          <a:lstStyle/>
          <a:p>
            <a:pPr lvl="1"/>
            <a:r>
              <a:rPr lang="en-AU" dirty="0" smtClean="0">
                <a:solidFill>
                  <a:srgbClr val="FF0000"/>
                </a:solidFill>
              </a:rPr>
              <a:t>Sindhu Verma will provide a report</a:t>
            </a:r>
          </a:p>
          <a:p>
            <a:pPr lvl="1"/>
            <a:r>
              <a:rPr lang="en-AU" dirty="0" smtClean="0">
                <a:solidFill>
                  <a:srgbClr val="FF0000"/>
                </a:solidFill>
              </a:rPr>
              <a:t>Dorothy Stanley will provide her perspectives</a:t>
            </a:r>
            <a:endParaRPr lang="en-AU" dirty="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213992384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Other</a:t>
            </a:r>
          </a:p>
          <a:p>
            <a:pPr marL="342900" lvl="1" indent="-342900" algn="ctr">
              <a:buNone/>
            </a:pPr>
            <a:r>
              <a:rPr lang="en-AU" sz="2400" b="1" i="1" dirty="0" smtClean="0">
                <a:solidFill>
                  <a:srgbClr val="FF0000"/>
                </a:solidFill>
              </a:rPr>
              <a:t>Coexistence in 6GHz</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32286094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Qualcomm made a proposal to drive coexistence with synchronised rather than random access </a:t>
            </a:r>
            <a:endParaRPr lang="en-AU" dirty="0"/>
          </a:p>
        </p:txBody>
      </p:sp>
      <p:sp>
        <p:nvSpPr>
          <p:cNvPr id="3" name="Content Placeholder 2"/>
          <p:cNvSpPr>
            <a:spLocks noGrp="1"/>
          </p:cNvSpPr>
          <p:nvPr>
            <p:ph idx="1"/>
          </p:nvPr>
        </p:nvSpPr>
        <p:spPr/>
        <p:txBody>
          <a:bodyPr/>
          <a:lstStyle/>
          <a:p>
            <a:pPr lvl="1"/>
            <a:r>
              <a:rPr lang="en-AU" dirty="0" smtClean="0"/>
              <a:t>The FCC recently asked for submissions on the 6GHz NPRM process</a:t>
            </a:r>
          </a:p>
          <a:p>
            <a:pPr lvl="1"/>
            <a:r>
              <a:rPr lang="en-AU" dirty="0" smtClean="0"/>
              <a:t>A Qualcomm </a:t>
            </a:r>
            <a:r>
              <a:rPr lang="en-AU" dirty="0" smtClean="0">
                <a:hlinkClick r:id="rId2"/>
              </a:rPr>
              <a:t>submission</a:t>
            </a:r>
            <a:r>
              <a:rPr lang="en-AU" dirty="0" smtClean="0"/>
              <a:t> addressed coexistence issues in the 6GHz band and asked synchronised system preference in </a:t>
            </a:r>
            <a:r>
              <a:rPr lang="en-AU" dirty="0"/>
              <a:t>6.525-6.875 </a:t>
            </a:r>
            <a:r>
              <a:rPr lang="en-AU" dirty="0" smtClean="0"/>
              <a:t>GHz (UNII-7)</a:t>
            </a:r>
          </a:p>
          <a:p>
            <a:pPr lvl="2"/>
            <a:r>
              <a:rPr lang="en-AU" i="1" dirty="0" smtClean="0"/>
              <a:t>IV. The </a:t>
            </a:r>
            <a:r>
              <a:rPr lang="en-AU" i="1" dirty="0"/>
              <a:t>6 GHz Band Is An Ideal Home For Next Generation 802.11 And 5G NR-U Technologies That Use Synchronization To Greatly Improve Spectral Efficiency </a:t>
            </a:r>
            <a:endParaRPr lang="en-AU" i="1" dirty="0" smtClean="0"/>
          </a:p>
          <a:p>
            <a:pPr lvl="3"/>
            <a:r>
              <a:rPr lang="en-AU" i="1" dirty="0" smtClean="0"/>
              <a:t>A. 5G </a:t>
            </a:r>
            <a:r>
              <a:rPr lang="en-AU" i="1" dirty="0"/>
              <a:t>NR-U Uses Revolutionary Spectrum Sharing Techniques To Support Highly Reliable Unlicensed Operations And A Defined QoS </a:t>
            </a:r>
            <a:endParaRPr lang="en-AU" i="1" dirty="0" smtClean="0"/>
          </a:p>
          <a:p>
            <a:pPr lvl="3"/>
            <a:r>
              <a:rPr lang="en-AU" i="1" dirty="0" smtClean="0"/>
              <a:t>B. Technology </a:t>
            </a:r>
            <a:r>
              <a:rPr lang="en-AU" i="1" dirty="0"/>
              <a:t>Neutral Regulations That Give Precedence To Synchronized Access Nodes And APs Can Enable 5G NR-U and 802.11be (EHT) Technologies As Well As Other </a:t>
            </a:r>
            <a:r>
              <a:rPr lang="en-AU" i="1" dirty="0" smtClean="0"/>
              <a:t>Future </a:t>
            </a:r>
            <a:r>
              <a:rPr lang="en-AU" i="1" dirty="0"/>
              <a:t>Technologies </a:t>
            </a:r>
            <a:endParaRPr lang="en-AU" i="1" dirty="0" smtClean="0"/>
          </a:p>
          <a:p>
            <a:pPr lvl="1"/>
            <a:r>
              <a:rPr lang="en-AU" dirty="0" smtClean="0"/>
              <a:t>Further reporting is available from </a:t>
            </a:r>
            <a:r>
              <a:rPr lang="en-AU" dirty="0" smtClean="0">
                <a:hlinkClick r:id="rId3"/>
              </a:rPr>
              <a:t>FierceWireless</a:t>
            </a:r>
            <a:endParaRPr lang="en-AU" dirty="0" smtClean="0"/>
          </a:p>
          <a:p>
            <a:pPr lvl="2"/>
            <a:r>
              <a:rPr lang="en-AU" i="1" dirty="0" smtClean="0"/>
              <a:t>… </a:t>
            </a:r>
            <a:r>
              <a:rPr lang="en-AU" i="1" dirty="0"/>
              <a:t>asking the FCC to designate a portion of the 6 GHz band to serve as a playpen of sorts for slick new technologies that incorporate synchronization and unlicensed </a:t>
            </a:r>
            <a:r>
              <a:rPr lang="en-AU" i="1" dirty="0" smtClean="0"/>
              <a:t>spectrum</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35379448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Qualcomm is to promoting synchronisation in UNII-7 </a:t>
            </a:r>
            <a:r>
              <a:rPr lang="en-AU" dirty="0" smtClean="0"/>
              <a:t>to the FCC, most recently via an ex-parte</a:t>
            </a:r>
            <a:endParaRPr lang="en-AU" dirty="0"/>
          </a:p>
        </p:txBody>
      </p:sp>
      <p:sp>
        <p:nvSpPr>
          <p:cNvPr id="3" name="Content Placeholder 2"/>
          <p:cNvSpPr>
            <a:spLocks noGrp="1"/>
          </p:cNvSpPr>
          <p:nvPr>
            <p:ph idx="1"/>
          </p:nvPr>
        </p:nvSpPr>
        <p:spPr/>
        <p:txBody>
          <a:bodyPr/>
          <a:lstStyle/>
          <a:p>
            <a:pPr lvl="1"/>
            <a:r>
              <a:rPr lang="en-AU" dirty="0" smtClean="0"/>
              <a:t>Qualcomm met with </a:t>
            </a:r>
            <a:r>
              <a:rPr lang="en-AU" b="0" dirty="0" smtClean="0"/>
              <a:t>FCC’s </a:t>
            </a:r>
            <a:r>
              <a:rPr lang="en-AU" b="0" dirty="0"/>
              <a:t>Wireless Telecommunications Bureau </a:t>
            </a:r>
            <a:r>
              <a:rPr lang="en-AU" b="0" dirty="0" smtClean="0"/>
              <a:t>&amp; </a:t>
            </a:r>
            <a:r>
              <a:rPr lang="en-AU" b="0" dirty="0"/>
              <a:t>Office of Engineering and Technology </a:t>
            </a:r>
            <a:r>
              <a:rPr lang="en-AU" b="0" dirty="0" smtClean="0"/>
              <a:t>on about 8 March 2019</a:t>
            </a:r>
          </a:p>
          <a:p>
            <a:pPr lvl="1"/>
            <a:r>
              <a:rPr lang="en-AU" dirty="0" smtClean="0"/>
              <a:t>They discussed </a:t>
            </a:r>
            <a:r>
              <a:rPr lang="en-AU" sz="2000" b="0" dirty="0" smtClean="0"/>
              <a:t> </a:t>
            </a:r>
            <a:r>
              <a:rPr lang="en-AU" b="0" i="1" dirty="0" smtClean="0"/>
              <a:t>how </a:t>
            </a:r>
            <a:r>
              <a:rPr lang="en-AU" b="0" i="1" dirty="0"/>
              <a:t>5G NR deployed in unlicensed and shared spectrum, which is being standardized in 3GPP, can support demanding, compelling Industrial IoT and other applications that require ultra-low latency, ultra-reliable connectivity through using time synchronization and Coordinated Multi-Point (“</a:t>
            </a:r>
            <a:r>
              <a:rPr lang="en-AU" b="0" i="1" dirty="0" err="1"/>
              <a:t>CoMP</a:t>
            </a:r>
            <a:r>
              <a:rPr lang="en-AU" b="0" i="1" dirty="0"/>
              <a:t>”) sharing </a:t>
            </a:r>
            <a:r>
              <a:rPr lang="en-AU" b="0" i="1" dirty="0" smtClean="0"/>
              <a:t>techniques</a:t>
            </a:r>
            <a:endParaRPr lang="en-AU" dirty="0"/>
          </a:p>
          <a:p>
            <a:pPr lvl="1"/>
            <a:r>
              <a:rPr lang="en-AU" dirty="0" smtClean="0"/>
              <a:t>The material </a:t>
            </a:r>
            <a:r>
              <a:rPr lang="en-AU" dirty="0"/>
              <a:t>d</a:t>
            </a:r>
            <a:r>
              <a:rPr lang="en-AU" dirty="0" smtClean="0"/>
              <a:t>iscussed is embedded</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40326605"/>
              </p:ext>
            </p:extLst>
          </p:nvPr>
        </p:nvGraphicFramePr>
        <p:xfrm>
          <a:off x="1219200" y="4800600"/>
          <a:ext cx="914400" cy="806450"/>
        </p:xfrm>
        <a:graphic>
          <a:graphicData uri="http://schemas.openxmlformats.org/presentationml/2006/ole">
            <mc:AlternateContent xmlns:mc="http://schemas.openxmlformats.org/markup-compatibility/2006">
              <mc:Choice xmlns:v="urn:schemas-microsoft-com:vml" Requires="v">
                <p:oleObj spid="_x0000_s33807"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19200"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0832680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Qualcomm is to promoting synchronisation in UNII-7 for coexistence to industry</a:t>
            </a:r>
            <a:endParaRPr lang="en-AU" dirty="0"/>
          </a:p>
        </p:txBody>
      </p:sp>
      <p:sp>
        <p:nvSpPr>
          <p:cNvPr id="3" name="Content Placeholder 2"/>
          <p:cNvSpPr>
            <a:spLocks noGrp="1"/>
          </p:cNvSpPr>
          <p:nvPr>
            <p:ph idx="1"/>
          </p:nvPr>
        </p:nvSpPr>
        <p:spPr/>
        <p:txBody>
          <a:bodyPr/>
          <a:lstStyle/>
          <a:p>
            <a:pPr lvl="1"/>
            <a:r>
              <a:rPr lang="en-AU" dirty="0" smtClean="0"/>
              <a:t>An industry call was held last week for Qualcomm to explain their proposal</a:t>
            </a:r>
          </a:p>
          <a:p>
            <a:pPr lvl="1"/>
            <a:r>
              <a:rPr lang="en-AU" dirty="0" smtClean="0"/>
              <a:t>The discussion suggested a relatively immature and incompletely defined solution</a:t>
            </a:r>
          </a:p>
          <a:p>
            <a:pPr lvl="2"/>
            <a:r>
              <a:rPr lang="en-AU" dirty="0" smtClean="0"/>
              <a:t>It appears to be an attempt to impose a </a:t>
            </a:r>
            <a:r>
              <a:rPr lang="en-AU" dirty="0" smtClean="0"/>
              <a:t>slot/frame </a:t>
            </a:r>
            <a:r>
              <a:rPr lang="en-AU" dirty="0" smtClean="0"/>
              <a:t>type </a:t>
            </a:r>
            <a:r>
              <a:rPr lang="en-AU" dirty="0" smtClean="0"/>
              <a:t>structure with 40-80ms timing, </a:t>
            </a:r>
            <a:r>
              <a:rPr lang="en-AU" dirty="0" smtClean="0"/>
              <a:t>like that used in traditional LTE, on the band</a:t>
            </a:r>
          </a:p>
          <a:p>
            <a:pPr lvl="2"/>
            <a:r>
              <a:rPr lang="en-AU" dirty="0" smtClean="0"/>
              <a:t>There appears to be limited consideration of the complexity of coordinating devices from independent administrative domains </a:t>
            </a:r>
          </a:p>
          <a:p>
            <a:pPr lvl="2"/>
            <a:r>
              <a:rPr lang="en-AU" dirty="0" smtClean="0"/>
              <a:t>It is proposed that sync use GPS outdoors, but it is unclear what will be used indoors, particularly in hidden station environments</a:t>
            </a:r>
          </a:p>
          <a:p>
            <a:pPr lvl="2"/>
            <a:r>
              <a:rPr lang="en-AU" dirty="0" smtClean="0"/>
              <a:t>It was claimed the contention window would be reset at the synchronisation point but it was not clear why this is a good idea</a:t>
            </a:r>
          </a:p>
          <a:p>
            <a:pPr lvl="2"/>
            <a:r>
              <a:rPr lang="en-AU" dirty="0" smtClean="0"/>
              <a:t>It seems to assume that max COT is used, which results in slot related inefficiencies</a:t>
            </a:r>
          </a:p>
          <a:p>
            <a:pPr lvl="1"/>
            <a:r>
              <a:rPr lang="en-AU" dirty="0" smtClean="0"/>
              <a:t>Many people on the call were unconvinced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8086777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not clear when 802.11 stakeholders will have an opportunity to discuss the concept with proponents</a:t>
            </a:r>
            <a:endParaRPr lang="en-AU" dirty="0"/>
          </a:p>
        </p:txBody>
      </p:sp>
      <p:sp>
        <p:nvSpPr>
          <p:cNvPr id="3" name="Content Placeholder 2"/>
          <p:cNvSpPr>
            <a:spLocks noGrp="1"/>
          </p:cNvSpPr>
          <p:nvPr>
            <p:ph idx="1"/>
          </p:nvPr>
        </p:nvSpPr>
        <p:spPr/>
        <p:txBody>
          <a:bodyPr/>
          <a:lstStyle/>
          <a:p>
            <a:pPr lvl="1"/>
            <a:r>
              <a:rPr lang="en-AU" dirty="0" smtClean="0"/>
              <a:t>The proposal to give </a:t>
            </a:r>
            <a:r>
              <a:rPr lang="en-AU" dirty="0"/>
              <a:t>synchronised </a:t>
            </a:r>
            <a:r>
              <a:rPr lang="en-AU" dirty="0" smtClean="0"/>
              <a:t>systems </a:t>
            </a:r>
            <a:r>
              <a:rPr lang="en-AU" dirty="0"/>
              <a:t>preference in </a:t>
            </a:r>
            <a:r>
              <a:rPr lang="en-AU" dirty="0" smtClean="0"/>
              <a:t>UNII-7 is a significant departure from current practice in unlicensed spectrum</a:t>
            </a:r>
          </a:p>
          <a:p>
            <a:pPr lvl="1"/>
            <a:r>
              <a:rPr lang="en-AU" dirty="0" smtClean="0"/>
              <a:t>Current practice is to assume asynchronous access, aligned with Wi-Fi mantra of “</a:t>
            </a:r>
            <a:r>
              <a:rPr lang="en-AU" i="1" dirty="0" smtClean="0"/>
              <a:t>anyone, anytime, anyplace can set up a network that works well enough</a:t>
            </a:r>
            <a:r>
              <a:rPr lang="en-AU" dirty="0" smtClean="0"/>
              <a:t>” </a:t>
            </a:r>
          </a:p>
          <a:p>
            <a:pPr lvl="1"/>
            <a:r>
              <a:rPr lang="en-AU" dirty="0" smtClean="0"/>
              <a:t>A </a:t>
            </a:r>
            <a:r>
              <a:rPr lang="en-AU" dirty="0"/>
              <a:t>request </a:t>
            </a:r>
            <a:r>
              <a:rPr lang="en-AU" dirty="0" smtClean="0"/>
              <a:t>was made </a:t>
            </a:r>
            <a:r>
              <a:rPr lang="en-AU" dirty="0"/>
              <a:t>to </a:t>
            </a:r>
            <a:r>
              <a:rPr lang="en-AU" dirty="0" smtClean="0"/>
              <a:t>individuals </a:t>
            </a:r>
            <a:r>
              <a:rPr lang="en-AU" dirty="0"/>
              <a:t>who may have knowledge of the </a:t>
            </a:r>
            <a:r>
              <a:rPr lang="en-AU" dirty="0" smtClean="0"/>
              <a:t>concept for a presentation to the </a:t>
            </a:r>
            <a:r>
              <a:rPr lang="en-AU" dirty="0" err="1" smtClean="0"/>
              <a:t>Coex</a:t>
            </a:r>
            <a:r>
              <a:rPr lang="en-AU" dirty="0" smtClean="0"/>
              <a:t> SC …</a:t>
            </a:r>
          </a:p>
          <a:p>
            <a:pPr lvl="1"/>
            <a:r>
              <a:rPr lang="en-AU" dirty="0" smtClean="0"/>
              <a:t>… but such a presentation was not possible in Vancouver</a:t>
            </a:r>
          </a:p>
          <a:p>
            <a:pPr lvl="1"/>
            <a:r>
              <a:rPr lang="en-AU" dirty="0" smtClean="0"/>
              <a:t>It was also suggested by the Chair this topic might be an interesting topic for discussion at the </a:t>
            </a:r>
            <a:r>
              <a:rPr lang="en-AU" dirty="0" err="1" smtClean="0"/>
              <a:t>Coex</a:t>
            </a:r>
            <a:r>
              <a:rPr lang="en-AU" dirty="0" smtClean="0"/>
              <a:t> Workshop in July …</a:t>
            </a:r>
          </a:p>
          <a:p>
            <a:pPr lvl="1"/>
            <a:r>
              <a:rPr lang="en-AU" dirty="0" smtClean="0"/>
              <a:t>… but no (even tentative) commitment has been received at this time</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85853249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Does the Coexistence SC have a view on using synchronisation in UNII-7 for coexistence?</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will discuss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293062695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i="1" dirty="0" smtClean="0">
                <a:solidFill>
                  <a:srgbClr val="FF0000"/>
                </a:solidFill>
              </a:rPr>
              <a:t>Liaisons</a:t>
            </a: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396138442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US" dirty="0" smtClean="0"/>
              <a:t>The 802.11 WG Chair has suggested we also potentially use alternatives to the Workshop in meantime</a:t>
            </a:r>
            <a:endParaRPr lang="en-AU" dirty="0"/>
          </a:p>
        </p:txBody>
      </p:sp>
      <p:sp>
        <p:nvSpPr>
          <p:cNvPr id="3" name="Content Placeholder 2"/>
          <p:cNvSpPr>
            <a:spLocks noGrp="1"/>
          </p:cNvSpPr>
          <p:nvPr>
            <p:ph idx="1"/>
          </p:nvPr>
        </p:nvSpPr>
        <p:spPr/>
        <p:txBody>
          <a:bodyPr/>
          <a:lstStyle/>
          <a:p>
            <a:pPr lvl="1"/>
            <a:r>
              <a:rPr lang="en-US" dirty="0" smtClean="0"/>
              <a:t>The 802.11 WG Chair writes</a:t>
            </a:r>
          </a:p>
          <a:p>
            <a:pPr lvl="2"/>
            <a:r>
              <a:rPr lang="en-GB" i="1" dirty="0"/>
              <a:t>Given that the 3GPP folks are not interested in formally meeting </a:t>
            </a:r>
            <a:r>
              <a:rPr lang="en-GB" i="1" dirty="0" smtClean="0"/>
              <a:t>before </a:t>
            </a:r>
            <a:r>
              <a:rPr lang="en-GB" i="1" dirty="0"/>
              <a:t>June, I’d like to explore additional alternatives in addition to the </a:t>
            </a:r>
            <a:r>
              <a:rPr lang="en-GB" i="1" dirty="0" err="1"/>
              <a:t>coex</a:t>
            </a:r>
            <a:r>
              <a:rPr lang="en-GB" i="1" dirty="0"/>
              <a:t> workshop that we can </a:t>
            </a:r>
            <a:r>
              <a:rPr lang="en-GB" i="1" dirty="0" smtClean="0"/>
              <a:t>work </a:t>
            </a:r>
            <a:r>
              <a:rPr lang="en-GB" i="1" dirty="0"/>
              <a:t>on in the </a:t>
            </a:r>
            <a:r>
              <a:rPr lang="en-GB" i="1" dirty="0" smtClean="0"/>
              <a:t>meantime.</a:t>
            </a:r>
          </a:p>
          <a:p>
            <a:pPr lvl="2"/>
            <a:r>
              <a:rPr lang="en-GB" i="1" dirty="0" smtClean="0"/>
              <a:t>For </a:t>
            </a:r>
            <a:r>
              <a:rPr lang="en-GB" i="1" dirty="0"/>
              <a:t>example, liaisons from 802.11 for information, off-line </a:t>
            </a:r>
            <a:r>
              <a:rPr lang="en-GB" i="1" dirty="0" smtClean="0"/>
              <a:t>meetings with </a:t>
            </a:r>
            <a:r>
              <a:rPr lang="en-GB" i="1" dirty="0"/>
              <a:t>specific stakeholders.</a:t>
            </a:r>
            <a:endParaRPr lang="en-AU" i="1" dirty="0"/>
          </a:p>
          <a:p>
            <a:pPr lvl="2"/>
            <a:r>
              <a:rPr lang="en-GB" i="1" dirty="0"/>
              <a:t> </a:t>
            </a:r>
            <a:r>
              <a:rPr lang="en-GB" i="1" dirty="0" smtClean="0"/>
              <a:t>Content </a:t>
            </a:r>
            <a:r>
              <a:rPr lang="en-GB" i="1" dirty="0"/>
              <a:t>and topics of discussion: </a:t>
            </a:r>
            <a:endParaRPr lang="en-AU" i="1" dirty="0"/>
          </a:p>
          <a:p>
            <a:pPr lvl="3"/>
            <a:r>
              <a:rPr lang="en-GB" i="1" dirty="0"/>
              <a:t>Summary of current 6GHZ regulatory status</a:t>
            </a:r>
            <a:endParaRPr lang="en-AU" i="1" dirty="0"/>
          </a:p>
          <a:p>
            <a:pPr lvl="3"/>
            <a:r>
              <a:rPr lang="en-GB" i="1" dirty="0" err="1"/>
              <a:t>Coex</a:t>
            </a:r>
            <a:r>
              <a:rPr lang="en-GB" i="1" dirty="0"/>
              <a:t> mechanism alternatives – e.g. 802.11a preamble, technical advantages and benefits</a:t>
            </a:r>
            <a:endParaRPr lang="en-AU" i="1" dirty="0"/>
          </a:p>
          <a:p>
            <a:pPr lvl="3"/>
            <a:r>
              <a:rPr lang="en-GB" i="1" dirty="0"/>
              <a:t>Evaluation criteria for determining </a:t>
            </a:r>
            <a:r>
              <a:rPr lang="en-GB" i="1" dirty="0" err="1"/>
              <a:t>coex</a:t>
            </a:r>
            <a:r>
              <a:rPr lang="en-GB" i="1" dirty="0"/>
              <a:t> mechanism</a:t>
            </a:r>
            <a:endParaRPr lang="en-AU" i="1" dirty="0"/>
          </a:p>
          <a:p>
            <a:pPr lvl="3"/>
            <a:r>
              <a:rPr lang="en-GB" i="1" dirty="0"/>
              <a:t>Other?</a:t>
            </a:r>
            <a:endParaRPr lang="en-AU" i="1" dirty="0"/>
          </a:p>
          <a:p>
            <a:pPr lvl="1"/>
            <a:r>
              <a:rPr lang="en-GB" dirty="0"/>
              <a:t> </a:t>
            </a:r>
            <a:r>
              <a:rPr lang="en-GB" dirty="0" smtClean="0"/>
              <a:t>In recent times we have avoided </a:t>
            </a:r>
            <a:r>
              <a:rPr lang="en-GB" dirty="0" smtClean="0"/>
              <a:t>LS </a:t>
            </a:r>
            <a:r>
              <a:rPr lang="en-GB" dirty="0" smtClean="0"/>
              <a:t>ping pong …</a:t>
            </a:r>
          </a:p>
          <a:p>
            <a:pPr lvl="1"/>
            <a:r>
              <a:rPr lang="en-US" dirty="0" smtClean="0"/>
              <a:t>… but maybe it is time to start again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15502256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Are there any </a:t>
            </a:r>
            <a:r>
              <a:rPr lang="en-AU" dirty="0" smtClean="0"/>
              <a:t>potential </a:t>
            </a:r>
            <a:r>
              <a:rPr lang="en-AU" dirty="0"/>
              <a:t>LS items that people would like to discuss?</a:t>
            </a:r>
          </a:p>
        </p:txBody>
      </p:sp>
      <p:sp>
        <p:nvSpPr>
          <p:cNvPr id="3" name="Content Placeholder 2"/>
          <p:cNvSpPr>
            <a:spLocks noGrp="1"/>
          </p:cNvSpPr>
          <p:nvPr>
            <p:ph idx="1"/>
          </p:nvPr>
        </p:nvSpPr>
        <p:spPr/>
        <p:txBody>
          <a:bodyPr/>
          <a:lstStyle/>
          <a:p>
            <a:pPr lvl="1"/>
            <a:r>
              <a:rPr lang="en-AU" dirty="0" smtClean="0"/>
              <a:t>In St Louis, IEEE 802.11 WG agreed on a LS to 3GPP in relation to the use of no/short </a:t>
            </a:r>
            <a:r>
              <a:rPr lang="en-AU" dirty="0" smtClean="0"/>
              <a:t>LBT</a:t>
            </a:r>
          </a:p>
          <a:p>
            <a:pPr lvl="2"/>
            <a:r>
              <a:rPr lang="en-AU" dirty="0" smtClean="0"/>
              <a:t>We have not received a response but it has led to significant discussion and debate in 3GPP RAN1</a:t>
            </a:r>
            <a:endParaRPr lang="en-AU" dirty="0" smtClean="0"/>
          </a:p>
          <a:p>
            <a:pPr lvl="1"/>
            <a:r>
              <a:rPr lang="en-AU" dirty="0" smtClean="0"/>
              <a:t>Are </a:t>
            </a:r>
            <a:r>
              <a:rPr lang="en-AU" dirty="0" smtClean="0"/>
              <a:t>there any other potential LS items that people would like to </a:t>
            </a:r>
            <a:r>
              <a:rPr lang="en-AU" dirty="0" smtClean="0"/>
              <a:t>propose?</a:t>
            </a:r>
            <a:endParaRPr lang="en-AU" dirty="0" smtClean="0"/>
          </a:p>
          <a:p>
            <a:pPr lvl="2"/>
            <a:r>
              <a:rPr lang="en-AU" dirty="0" smtClean="0"/>
              <a:t>Common preamble?</a:t>
            </a:r>
          </a:p>
          <a:p>
            <a:pPr lvl="2"/>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2318735855"/>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9955</Words>
  <Application>Microsoft Office PowerPoint</Application>
  <PresentationFormat>On-screen Show (4:3)</PresentationFormat>
  <Paragraphs>1071</Paragraphs>
  <Slides>106</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106</vt:i4>
      </vt:variant>
    </vt:vector>
  </HeadingPairs>
  <TitlesOfParts>
    <vt:vector size="112" baseType="lpstr">
      <vt:lpstr>Arial</vt:lpstr>
      <vt:lpstr>Calibri</vt:lpstr>
      <vt:lpstr>Times New Roman</vt:lpstr>
      <vt:lpstr>Wingdings</vt:lpstr>
      <vt:lpstr>802-11-Submission</vt:lpstr>
      <vt:lpstr>Acrobat Document</vt:lpstr>
      <vt:lpstr>Agenda for IEEE 802.11 Coexistence SC meeting in Vancouver in Mar 2019</vt:lpstr>
      <vt:lpstr>Welcome to the 11th F2F meeting of the Coex SC in Vancouver in January 2019</vt:lpstr>
      <vt:lpstr>The first task for the Coex SC today is not to appoint a secretary</vt:lpstr>
      <vt:lpstr>The Coex SC will review the official IEEE-SA patent material for pre-PAR groups</vt:lpstr>
      <vt:lpstr>The Coex SC will operate using accepted principles of meeting etiquette</vt:lpstr>
      <vt:lpstr>The Coex SC will review the modified “Participation in IEEE 802 Meetings” slide</vt:lpstr>
      <vt:lpstr>The Coex SC will consider a proposed agenda for Vancouver</vt:lpstr>
      <vt:lpstr>The Coex SC will consider a proposed agenda for Vancouver</vt:lpstr>
      <vt:lpstr>PowerPoint Presentation</vt:lpstr>
      <vt:lpstr>The agreed Coex SC scope focuses on ensuring 802.11ax has fair access to global unlicensed spectrum </vt:lpstr>
      <vt:lpstr>Coex SC will close when determined by the 802.11 WG or 802.11ax is ratified</vt:lpstr>
      <vt:lpstr>PowerPoint Presentation</vt:lpstr>
      <vt:lpstr>The Coex SC will consider approval of the meeting minutes from St Louis</vt:lpstr>
      <vt:lpstr>PowerPoint Presentation</vt:lpstr>
      <vt:lpstr>The Coex SC will hear an update on the Coex Workshop arrangements</vt:lpstr>
      <vt:lpstr>Invitations for the Coex Workshop were finally sent out on about 22 February 2019</vt:lpstr>
      <vt:lpstr>The Coex Workshop invitation was sent to seven organisations</vt:lpstr>
      <vt:lpstr>The invitation was based on the material discussed by the Coex SC in St Louis</vt:lpstr>
      <vt:lpstr>The Coex Workshop invitation sent to the various organisations links to a web page</vt:lpstr>
      <vt:lpstr>There are three Coex Workshop sponsorships of $5000, which will reduce registration fees to $50</vt:lpstr>
      <vt:lpstr>The Coex Workshop schedule includes 7.5 hours of meeting and 2 hours of eating/drinking</vt:lpstr>
      <vt:lpstr>The web page includes a more detailed proposed agenda for the Coex Workshop</vt:lpstr>
      <vt:lpstr>Space for the Coex Workshop is limited and may require some sort of quota</vt:lpstr>
      <vt:lpstr>There are some invited individuals that need to have places at the Coex Workshop</vt:lpstr>
      <vt:lpstr>We need to proactively arrange “invited papers” for the Coex Workshop</vt:lpstr>
      <vt:lpstr>A request was sent to the 3GPP RAN/RAN1 Chairs for an “invited paper” standards update</vt:lpstr>
      <vt:lpstr>A request was sent to the ETSI BRAN Chair for an “invited paper” regulatory update</vt:lpstr>
      <vt:lpstr>ETSI BRAN have prepared an outline of their contribution to the Coex Workshop</vt:lpstr>
      <vt:lpstr>ETSI BRAN have prepared an outline of their contribution to the Coex Workshop</vt:lpstr>
      <vt:lpstr>The SC will discuss the scope of the 11ax/be “invited papers” </vt:lpstr>
      <vt:lpstr>Andy Gowans (OFCOM) has accepted an invitation to provide a 6GHz regulatory update</vt:lpstr>
      <vt:lpstr>The Coex Workshop will also provide anyone to submit a proposal for a paper on any coex topic</vt:lpstr>
      <vt:lpstr>802.15 want to include UWB within the scope of the Coex Workshop</vt:lpstr>
      <vt:lpstr>The non-invited papers will form the basis for discussion during the Coex Workshop</vt:lpstr>
      <vt:lpstr>On what would we like consensus at the end of the Coexistence Workshop?</vt:lpstr>
      <vt:lpstr>Are any IEEE 802.11 WG participants planning to submit a proposal for a non-invited paper?</vt:lpstr>
      <vt:lpstr>PowerPoint Presentation</vt:lpstr>
      <vt:lpstr>Updated statistics conform that there is significant and growing interest in LAA </vt:lpstr>
      <vt:lpstr>PowerPoint Presentation</vt:lpstr>
      <vt:lpstr>ETSI BRAN is working diligently to complete the adaptivity clauses</vt:lpstr>
      <vt:lpstr>ETSI BRAN is working diligently to complete the adaptivity clauses</vt:lpstr>
      <vt:lpstr>ETSI BRAN is working diligently to complete the adaptivity clauses</vt:lpstr>
      <vt:lpstr>ETSI BRAN is working diligently to complete the adaptivity clauses</vt:lpstr>
      <vt:lpstr>ETSI BRAN is working diligently to complete the adaptivity clauses</vt:lpstr>
      <vt:lpstr>The ETSI BRAN teleconference raised some practical and philosophical issues about EN 301 893</vt:lpstr>
      <vt:lpstr>PowerPoint Presentation</vt:lpstr>
      <vt:lpstr>The Coex SC will discuss the ETSI BRAN #101 meeting</vt:lpstr>
      <vt:lpstr>A proposal to effectively remove the adaptivity rules in EN 301 893 did not obtain much support</vt:lpstr>
      <vt:lpstr>It was agreed to consider adaptivity refinements for broadcasts &amp; delayed acknowledgements </vt:lpstr>
      <vt:lpstr>Some editorial refinements were agreed for EN 301 893</vt:lpstr>
      <vt:lpstr>A proposal to maintain the status quo for “paused COT” and focus on requirements was not agreed</vt:lpstr>
      <vt:lpstr>A review highlighted the history of Short Control Signalling in EN 301 893</vt:lpstr>
      <vt:lpstr>There is not yet consensus in ETSI BRAN on the use of Short Control Signalling </vt:lpstr>
      <vt:lpstr>ETSI BRAN has confirmed plans for at least some future meetings </vt:lpstr>
      <vt:lpstr>PowerPoint Presentation</vt:lpstr>
      <vt:lpstr>3GPP RAN1 &amp; IEEE 802.11 WG organisationally seem to align with their protocols </vt:lpstr>
      <vt:lpstr>3GPP RAN1 have competed their Study on NR-based Access to Unlicensed Spectrum</vt:lpstr>
      <vt:lpstr>It appears the NR-U WI is following LAA established principles in 5 GHz band</vt:lpstr>
      <vt:lpstr>It appears the NR-U WI may be less tied to LAA established principles in the 6 GHz band</vt:lpstr>
      <vt:lpstr>It appears the NR-U WI may be less tied to LAA established principles in the 6 GHz band</vt:lpstr>
      <vt:lpstr>Some RAN1 participants believe any pushback from outside RAN1 unreasonably stifles innovation </vt:lpstr>
      <vt:lpstr>There is an ongoing discussion in RAN1 on the use of 802.11a preambles</vt:lpstr>
      <vt:lpstr>The issue is whether 802.11a preambles should be an option in spec or just not disallowed in products</vt:lpstr>
      <vt:lpstr>Some in RAN1 are also promoting the use of 802.11a preambles on tx only </vt:lpstr>
      <vt:lpstr>802.11 WG needs to decide it is wants to get involved in the preamble debate in RAN1</vt:lpstr>
      <vt:lpstr>A variety of other coexistence issues were discussed at or around the RAN1 meeting </vt:lpstr>
      <vt:lpstr>PowerPoint Presentation</vt:lpstr>
      <vt:lpstr>IEEE 802.11 WG sent a LS to 3GPP RAN1 out of St Louis in relation to the use of no/short LBT</vt:lpstr>
      <vt:lpstr>3GPP RAN1 had extensive discussion, without consensus, at their Jan 2019 meeting in Taipei</vt:lpstr>
      <vt:lpstr>The discussion in Taipei revealed some aspects of the varied thinking on Short Control Signalling</vt:lpstr>
      <vt:lpstr>The discussion in Taipei revealed some aspects of the varied thinking on Short Control Signalling </vt:lpstr>
      <vt:lpstr>3GPP RAN1 continued discussion via e-mail after the Taipei meeting, with limited consensus</vt:lpstr>
      <vt:lpstr>There was not consensus for most questions among the 3GPP stakeholders</vt:lpstr>
      <vt:lpstr>Q1: Is LTE-LAA or NR-U using the clause 4.2.7.3.3 of EN 301 893? </vt:lpstr>
      <vt:lpstr>Q1: Is LTE-LAA or NR-U using the clause 4.2.7.3.3 of EN 301 893? </vt:lpstr>
      <vt:lpstr>Q2: Is LTE-LAA or NR-U using the no LBT for Short Control Signalling transmission?</vt:lpstr>
      <vt:lpstr>Q3: Is it fine to reduce the 5% duty cycle to 1% duty cycle for Short Control Signalling transmission? </vt:lpstr>
      <vt:lpstr>Q3: Is it fine to reduce the 5% duty cycle to 1% duty cycle for Short Control Signalling transmission? </vt:lpstr>
      <vt:lpstr>Q3: Is it fine to reduce the 5% duty cycle to 1% duty cycle for Short Control Signalling transmission? </vt:lpstr>
      <vt:lpstr>Q3: Is it fine to reduce the 5% duty cycle to 1% duty cycle for Short Control Signalling transmission? </vt:lpstr>
      <vt:lpstr>Q4: Is it fine to allow LTE-LAA using the 5% duty cycle as an exception and enforce 1% duty cycle for NR-U?</vt:lpstr>
      <vt:lpstr>Q4: Is it fine to allow LTE-LAA using the 5% duty cycle as an exception and enforce 1% duty cycle for NR-U?</vt:lpstr>
      <vt:lpstr>Q5: Will NR-U use short LBT for other (non DRS) Short Control Signalling frames? </vt:lpstr>
      <vt:lpstr>Q5: Will NR-U use short LBT for other (non DRS) Short Control Signalling frames? </vt:lpstr>
      <vt:lpstr>The no/short LBT issue was discussed at the RAN1 meeting in Athens in Feb 2019, without consensus</vt:lpstr>
      <vt:lpstr>A LS from 3GPP RAN1 to ETSI BRAN stated that there was not consensus on use of no/short LBT</vt:lpstr>
      <vt:lpstr>A LS from 3GPP RAN1 to ETSI BRAN asked if resolution of the no/short LBT issue is essential</vt:lpstr>
      <vt:lpstr>A simulation study highlights the potential adverse impact of short LBT in NR-U</vt:lpstr>
      <vt:lpstr>PowerPoint Presentation</vt:lpstr>
      <vt:lpstr>The Coex SC may hear a report on the 3GPP RAN1 meeting in Athens in February 2019</vt:lpstr>
      <vt:lpstr>PowerPoint Presentation</vt:lpstr>
      <vt:lpstr>Qualcomm made a proposal to drive coexistence with synchronised rather than random access </vt:lpstr>
      <vt:lpstr>Qualcomm is to promoting synchronisation in UNII-7 to the FCC, most recently via an ex-parte</vt:lpstr>
      <vt:lpstr>Qualcomm is to promoting synchronisation in UNII-7 for coexistence to industry</vt:lpstr>
      <vt:lpstr>It is not clear when 802.11 stakeholders will have an opportunity to discuss the concept with proponents</vt:lpstr>
      <vt:lpstr>Does the Coexistence SC have a view on using synchronisation in UNII-7 for coexistence?</vt:lpstr>
      <vt:lpstr>PowerPoint Presentation</vt:lpstr>
      <vt:lpstr>The 802.11 WG Chair has suggested we also potentially use alternatives to the Workshop in meantime</vt:lpstr>
      <vt:lpstr>Are there any potential LS items that people would like to discuss?</vt:lpstr>
      <vt:lpstr>PowerPoint Presentation</vt:lpstr>
      <vt:lpstr>The SC sent an LS to 3GPP RAN4 out of San Diego</vt:lpstr>
      <vt:lpstr>The SC is still awaiting for a reply to our LS to RAN4 after the initial reply was withdrawn</vt:lpstr>
      <vt:lpstr>RAN4 has still not resolved the issues raised in the SC’s LS in July 2018</vt:lpstr>
      <vt:lpstr>PowerPoint Presentation</vt:lpstr>
      <vt:lpstr>The Coex SC will discuss plans for the next session in Atlanta in May 2019</vt:lpstr>
      <vt:lpstr>The IEEE 802.11 Coexistence SC meeting in Vancouver in March 2019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2019-03-13T19:08:15Z</dcterms:modified>
</cp:coreProperties>
</file>