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doc" ContentType="application/msword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365" r:id="rId2"/>
    <p:sldId id="321" r:id="rId3"/>
    <p:sldId id="366" r:id="rId4"/>
    <p:sldId id="410" r:id="rId5"/>
    <p:sldId id="415" r:id="rId6"/>
    <p:sldId id="416" r:id="rId7"/>
  </p:sldIdLst>
  <p:sldSz cx="9144000" cy="6858000" type="screen4x3"/>
  <p:notesSz cx="7023100" cy="9309100"/>
  <p:defaultTextStyle>
    <a:defPPr>
      <a:defRPr lang="en-GB"/>
    </a:defPPr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32">
          <p15:clr>
            <a:srgbClr val="A4A3A4"/>
          </p15:clr>
        </p15:guide>
        <p15:guide id="2" pos="2212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Brian Hart (brianh)2" initials="BDH2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  <a:srgbClr val="FF9966"/>
    <a:srgbClr val="CCFF99"/>
    <a:srgbClr val="FF0000"/>
    <a:srgbClr val="00CC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10A1B5D5-9B99-4C35-A422-299274C87663}" styleName="Medium Style 1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952" autoAdjust="0"/>
  </p:normalViewPr>
  <p:slideViewPr>
    <p:cSldViewPr>
      <p:cViewPr varScale="1">
        <p:scale>
          <a:sx n="100" d="100"/>
          <a:sy n="100" d="100"/>
        </p:scale>
        <p:origin x="931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86" d="100"/>
          <a:sy n="86" d="100"/>
        </p:scale>
        <p:origin x="2508" y="78"/>
      </p:cViewPr>
      <p:guideLst>
        <p:guide orient="horz" pos="2932"/>
        <p:guide pos="2212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commentAuthors" Target="commentAuthor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Relationship Id="rId14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123002" y="176284"/>
            <a:ext cx="2195858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40171">
              <a:defRPr sz="1400" b="1"/>
            </a:lvl1pPr>
          </a:lstStyle>
          <a:p>
            <a:pPr>
              <a:defRPr/>
            </a:pPr>
            <a:r>
              <a:rPr lang="en-GB" dirty="0"/>
              <a:t>doc.: IEEE 802.11-yy/xxxxr0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704239" y="176284"/>
            <a:ext cx="916020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40171">
              <a:defRPr sz="1400" b="1"/>
            </a:lvl1pPr>
          </a:lstStyle>
          <a:p>
            <a:pPr>
              <a:defRPr/>
            </a:pPr>
            <a:r>
              <a:rPr lang="en-GB" dirty="0"/>
              <a:t>Month Year</a:t>
            </a: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067951" y="9009731"/>
            <a:ext cx="1331302" cy="1847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40171">
              <a:defRPr/>
            </a:lvl1pPr>
          </a:lstStyle>
          <a:p>
            <a:pPr>
              <a:defRPr/>
            </a:pPr>
            <a:r>
              <a:rPr lang="en-GB" dirty="0"/>
              <a:t>Santosh Pandey, Cisco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173901" y="9009732"/>
            <a:ext cx="519337" cy="183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40171">
              <a:defRPr/>
            </a:lvl1pPr>
          </a:lstStyle>
          <a:p>
            <a:pPr>
              <a:defRPr/>
            </a:pPr>
            <a:r>
              <a:rPr lang="en-GB" dirty="0"/>
              <a:t>Page </a:t>
            </a:r>
            <a:fld id="{50DA7F37-5871-4D08-9AD8-0EC62C959605}" type="slidenum">
              <a:rPr lang="en-GB"/>
              <a:pPr>
                <a:defRPr/>
              </a:pPr>
              <a:t>‹#›</a:t>
            </a:fld>
            <a:endParaRPr lang="en-GB" dirty="0"/>
          </a:p>
        </p:txBody>
      </p:sp>
      <p:sp>
        <p:nvSpPr>
          <p:cNvPr id="15366" name="Line 6"/>
          <p:cNvSpPr>
            <a:spLocks noChangeShapeType="1"/>
          </p:cNvSpPr>
          <p:nvPr/>
        </p:nvSpPr>
        <p:spPr bwMode="auto">
          <a:xfrm>
            <a:off x="702633" y="388543"/>
            <a:ext cx="5617837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92098" tIns="46049" rIns="92098" bIns="46049" anchor="ctr"/>
          <a:lstStyle/>
          <a:p>
            <a:endParaRPr lang="en-US" dirty="0"/>
          </a:p>
        </p:txBody>
      </p:sp>
      <p:sp>
        <p:nvSpPr>
          <p:cNvPr id="15367" name="Rectangle 7"/>
          <p:cNvSpPr>
            <a:spLocks noChangeArrowheads="1"/>
          </p:cNvSpPr>
          <p:nvPr/>
        </p:nvSpPr>
        <p:spPr bwMode="auto">
          <a:xfrm>
            <a:off x="702632" y="9009732"/>
            <a:ext cx="720318" cy="183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>
            <a:spAutoFit/>
          </a:bodyPr>
          <a:lstStyle/>
          <a:p>
            <a:pPr defTabSz="940171"/>
            <a:r>
              <a:rPr lang="en-GB" dirty="0"/>
              <a:t>Submission</a:t>
            </a:r>
          </a:p>
        </p:txBody>
      </p:sp>
      <p:sp>
        <p:nvSpPr>
          <p:cNvPr id="15368" name="Line 8"/>
          <p:cNvSpPr>
            <a:spLocks noChangeShapeType="1"/>
          </p:cNvSpPr>
          <p:nvPr/>
        </p:nvSpPr>
        <p:spPr bwMode="auto">
          <a:xfrm>
            <a:off x="702632" y="8998585"/>
            <a:ext cx="5773798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92098" tIns="46049" rIns="92098" bIns="46049" anchor="ctr"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185175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166415" y="96665"/>
            <a:ext cx="2195858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40171">
              <a:defRPr sz="1400" b="1"/>
            </a:lvl1pPr>
          </a:lstStyle>
          <a:p>
            <a:pPr>
              <a:defRPr/>
            </a:pPr>
            <a:r>
              <a:rPr lang="en-GB" dirty="0"/>
              <a:t>doc.: IEEE 802.11-yy/xxxxr0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62435" y="96665"/>
            <a:ext cx="916020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40171">
              <a:defRPr sz="1400" b="1"/>
            </a:lvl1pPr>
          </a:lstStyle>
          <a:p>
            <a:pPr>
              <a:defRPr/>
            </a:pPr>
            <a:r>
              <a:rPr lang="en-GB" dirty="0"/>
              <a:t>Month Year</a:t>
            </a:r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92213" y="703263"/>
            <a:ext cx="4638675" cy="34798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5770" y="4422062"/>
            <a:ext cx="5151560" cy="41895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4336" tIns="46369" rIns="94336" bIns="4636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noProof="0"/>
              <a:t>Click to edit Master text styles</a:t>
            </a:r>
          </a:p>
          <a:p>
            <a:pPr lvl="1"/>
            <a:r>
              <a:rPr lang="en-GB" noProof="0"/>
              <a:t>Second level</a:t>
            </a:r>
          </a:p>
          <a:p>
            <a:pPr lvl="2"/>
            <a:r>
              <a:rPr lang="en-GB" noProof="0"/>
              <a:t>Third level</a:t>
            </a:r>
          </a:p>
          <a:p>
            <a:pPr lvl="3"/>
            <a:r>
              <a:rPr lang="en-GB" noProof="0"/>
              <a:t>Fourth level</a:t>
            </a:r>
          </a:p>
          <a:p>
            <a:pPr lvl="4"/>
            <a:r>
              <a:rPr lang="en-GB" noProof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4563086" y="9012916"/>
            <a:ext cx="1799188" cy="1847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60492" lvl="4" algn="r" defTabSz="940171">
              <a:defRPr/>
            </a:lvl5pPr>
          </a:lstStyle>
          <a:p>
            <a:pPr lvl="4">
              <a:defRPr/>
            </a:pPr>
            <a:r>
              <a:rPr lang="en-GB" dirty="0"/>
              <a:t>Santosh Pandey, Cisco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263941" y="9012916"/>
            <a:ext cx="519337" cy="183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40171">
              <a:defRPr/>
            </a:lvl1pPr>
          </a:lstStyle>
          <a:p>
            <a:pPr>
              <a:defRPr/>
            </a:pPr>
            <a:r>
              <a:rPr lang="en-GB" dirty="0"/>
              <a:t>Page </a:t>
            </a:r>
            <a:fld id="{D2D11A6C-B4D3-4B35-9488-F1E9620A2584}" type="slidenum">
              <a:rPr lang="en-GB"/>
              <a:pPr>
                <a:defRPr/>
              </a:pPr>
              <a:t>‹#›</a:t>
            </a:fld>
            <a:endParaRPr lang="en-GB" dirty="0"/>
          </a:p>
        </p:txBody>
      </p:sp>
      <p:sp>
        <p:nvSpPr>
          <p:cNvPr id="13320" name="Rectangle 8"/>
          <p:cNvSpPr>
            <a:spLocks noChangeArrowheads="1"/>
          </p:cNvSpPr>
          <p:nvPr/>
        </p:nvSpPr>
        <p:spPr bwMode="auto">
          <a:xfrm>
            <a:off x="733181" y="9012916"/>
            <a:ext cx="720318" cy="183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>
            <a:spAutoFit/>
          </a:bodyPr>
          <a:lstStyle/>
          <a:p>
            <a:r>
              <a:rPr lang="en-GB" dirty="0"/>
              <a:t>Submission</a:t>
            </a:r>
          </a:p>
        </p:txBody>
      </p:sp>
      <p:sp>
        <p:nvSpPr>
          <p:cNvPr id="13321" name="Line 9"/>
          <p:cNvSpPr>
            <a:spLocks noChangeShapeType="1"/>
          </p:cNvSpPr>
          <p:nvPr/>
        </p:nvSpPr>
        <p:spPr bwMode="auto">
          <a:xfrm>
            <a:off x="733181" y="9011324"/>
            <a:ext cx="5556738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92098" tIns="46049" rIns="92098" bIns="46049" anchor="ctr"/>
          <a:lstStyle/>
          <a:p>
            <a:endParaRPr lang="en-US" dirty="0"/>
          </a:p>
        </p:txBody>
      </p:sp>
      <p:sp>
        <p:nvSpPr>
          <p:cNvPr id="13322" name="Line 10"/>
          <p:cNvSpPr>
            <a:spLocks noChangeShapeType="1"/>
          </p:cNvSpPr>
          <p:nvPr/>
        </p:nvSpPr>
        <p:spPr bwMode="auto">
          <a:xfrm>
            <a:off x="656004" y="297777"/>
            <a:ext cx="5711092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92098" tIns="46049" rIns="92098" bIns="46049" anchor="ctr"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3908710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hdr" sz="quarter"/>
          </p:nvPr>
        </p:nvSpPr>
        <p:spPr>
          <a:noFill/>
        </p:spPr>
        <p:txBody>
          <a:bodyPr/>
          <a:lstStyle>
            <a:lvl1pPr defTabSz="940171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  <a:lvl2pPr marL="748299" indent="-287807" defTabSz="940171">
              <a:defRPr sz="1200">
                <a:solidFill>
                  <a:schemeClr val="tx1"/>
                </a:solidFill>
                <a:latin typeface="Times New Roman" pitchFamily="18" charset="0"/>
              </a:defRPr>
            </a:lvl2pPr>
            <a:lvl3pPr marL="1151230" indent="-230246" defTabSz="940171">
              <a:defRPr sz="1200">
                <a:solidFill>
                  <a:schemeClr val="tx1"/>
                </a:solidFill>
                <a:latin typeface="Times New Roman" pitchFamily="18" charset="0"/>
              </a:defRPr>
            </a:lvl3pPr>
            <a:lvl4pPr marL="1611721" indent="-230246" defTabSz="940171">
              <a:defRPr sz="1200">
                <a:solidFill>
                  <a:schemeClr val="tx1"/>
                </a:solidFill>
                <a:latin typeface="Times New Roman" pitchFamily="18" charset="0"/>
              </a:defRPr>
            </a:lvl4pPr>
            <a:lvl5pPr marL="2072213" indent="-230246" defTabSz="940171">
              <a:defRPr sz="1200">
                <a:solidFill>
                  <a:schemeClr val="tx1"/>
                </a:solidFill>
                <a:latin typeface="Times New Roman" pitchFamily="18" charset="0"/>
              </a:defRPr>
            </a:lvl5pPr>
            <a:lvl6pPr marL="2532705" indent="-230246" defTabSz="940171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6pPr>
            <a:lvl7pPr marL="2993197" indent="-230246" defTabSz="940171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7pPr>
            <a:lvl8pPr marL="3453689" indent="-230246" defTabSz="940171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8pPr>
            <a:lvl9pPr marL="3914181" indent="-230246" defTabSz="940171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GB" sz="1400" dirty="0"/>
              <a:t>doc.: IEEE 802.11-yy/xxxxr0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</p:spPr>
        <p:txBody>
          <a:bodyPr/>
          <a:lstStyle>
            <a:lvl1pPr defTabSz="940171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  <a:lvl2pPr marL="748299" indent="-287807" defTabSz="940171">
              <a:defRPr sz="1200">
                <a:solidFill>
                  <a:schemeClr val="tx1"/>
                </a:solidFill>
                <a:latin typeface="Times New Roman" pitchFamily="18" charset="0"/>
              </a:defRPr>
            </a:lvl2pPr>
            <a:lvl3pPr marL="1151230" indent="-230246" defTabSz="940171">
              <a:defRPr sz="1200">
                <a:solidFill>
                  <a:schemeClr val="tx1"/>
                </a:solidFill>
                <a:latin typeface="Times New Roman" pitchFamily="18" charset="0"/>
              </a:defRPr>
            </a:lvl3pPr>
            <a:lvl4pPr marL="1611721" indent="-230246" defTabSz="940171">
              <a:defRPr sz="1200">
                <a:solidFill>
                  <a:schemeClr val="tx1"/>
                </a:solidFill>
                <a:latin typeface="Times New Roman" pitchFamily="18" charset="0"/>
              </a:defRPr>
            </a:lvl4pPr>
            <a:lvl5pPr marL="2072213" indent="-230246" defTabSz="940171">
              <a:defRPr sz="1200">
                <a:solidFill>
                  <a:schemeClr val="tx1"/>
                </a:solidFill>
                <a:latin typeface="Times New Roman" pitchFamily="18" charset="0"/>
              </a:defRPr>
            </a:lvl5pPr>
            <a:lvl6pPr marL="2532705" indent="-230246" defTabSz="940171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6pPr>
            <a:lvl7pPr marL="2993197" indent="-230246" defTabSz="940171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7pPr>
            <a:lvl8pPr marL="3453689" indent="-230246" defTabSz="940171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8pPr>
            <a:lvl9pPr marL="3914181" indent="-230246" defTabSz="940171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GB" sz="1400"/>
              <a:t>Month Year</a:t>
            </a:r>
          </a:p>
        </p:txBody>
      </p:sp>
      <p:sp>
        <p:nvSpPr>
          <p:cNvPr id="14340" name="Rectangle 6"/>
          <p:cNvSpPr>
            <a:spLocks noGrp="1" noChangeArrowheads="1"/>
          </p:cNvSpPr>
          <p:nvPr>
            <p:ph type="ftr" sz="quarter" idx="4"/>
          </p:nvPr>
        </p:nvSpPr>
        <p:spPr>
          <a:xfrm>
            <a:off x="4262340" y="9012916"/>
            <a:ext cx="2099934" cy="184666"/>
          </a:xfrm>
          <a:noFill/>
        </p:spPr>
        <p:txBody>
          <a:bodyPr/>
          <a:lstStyle>
            <a:lvl1pPr marL="345369" indent="-345369" defTabSz="940171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  <a:lvl2pPr marL="748299" indent="-287807" defTabSz="940171">
              <a:defRPr sz="1200">
                <a:solidFill>
                  <a:schemeClr val="tx1"/>
                </a:solidFill>
                <a:latin typeface="Times New Roman" pitchFamily="18" charset="0"/>
              </a:defRPr>
            </a:lvl2pPr>
            <a:lvl3pPr marL="1151230" indent="-230246" defTabSz="940171">
              <a:defRPr sz="1200">
                <a:solidFill>
                  <a:schemeClr val="tx1"/>
                </a:solidFill>
                <a:latin typeface="Times New Roman" pitchFamily="18" charset="0"/>
              </a:defRPr>
            </a:lvl3pPr>
            <a:lvl4pPr marL="1611721" indent="-230246" defTabSz="940171">
              <a:defRPr sz="1200">
                <a:solidFill>
                  <a:schemeClr val="tx1"/>
                </a:solidFill>
                <a:latin typeface="Times New Roman" pitchFamily="18" charset="0"/>
              </a:defRPr>
            </a:lvl4pPr>
            <a:lvl5pPr marL="460492" defTabSz="940171">
              <a:defRPr sz="1200">
                <a:solidFill>
                  <a:schemeClr val="tx1"/>
                </a:solidFill>
                <a:latin typeface="Times New Roman" pitchFamily="18" charset="0"/>
              </a:defRPr>
            </a:lvl5pPr>
            <a:lvl6pPr marL="920984" defTabSz="940171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6pPr>
            <a:lvl7pPr marL="1381476" defTabSz="940171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7pPr>
            <a:lvl8pPr marL="1841967" defTabSz="940171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8pPr>
            <a:lvl9pPr marL="2302459" defTabSz="940171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lvl="4"/>
            <a:r>
              <a:rPr lang="en-GB"/>
              <a:t>Santosh Pandey, Cisco</a:t>
            </a:r>
            <a:endParaRPr lang="en-GB" dirty="0"/>
          </a:p>
        </p:txBody>
      </p:sp>
      <p:sp>
        <p:nvSpPr>
          <p:cNvPr id="14341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368101" y="9012916"/>
            <a:ext cx="415177" cy="184666"/>
          </a:xfrm>
          <a:noFill/>
        </p:spPr>
        <p:txBody>
          <a:bodyPr/>
          <a:lstStyle>
            <a:lvl1pPr defTabSz="940171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  <a:lvl2pPr marL="748299" indent="-287807" defTabSz="940171">
              <a:defRPr sz="1200">
                <a:solidFill>
                  <a:schemeClr val="tx1"/>
                </a:solidFill>
                <a:latin typeface="Times New Roman" pitchFamily="18" charset="0"/>
              </a:defRPr>
            </a:lvl2pPr>
            <a:lvl3pPr marL="1151230" indent="-230246" defTabSz="940171">
              <a:defRPr sz="1200">
                <a:solidFill>
                  <a:schemeClr val="tx1"/>
                </a:solidFill>
                <a:latin typeface="Times New Roman" pitchFamily="18" charset="0"/>
              </a:defRPr>
            </a:lvl3pPr>
            <a:lvl4pPr marL="1611721" indent="-230246" defTabSz="940171">
              <a:defRPr sz="1200">
                <a:solidFill>
                  <a:schemeClr val="tx1"/>
                </a:solidFill>
                <a:latin typeface="Times New Roman" pitchFamily="18" charset="0"/>
              </a:defRPr>
            </a:lvl4pPr>
            <a:lvl5pPr marL="2072213" indent="-230246" defTabSz="940171">
              <a:defRPr sz="1200">
                <a:solidFill>
                  <a:schemeClr val="tx1"/>
                </a:solidFill>
                <a:latin typeface="Times New Roman" pitchFamily="18" charset="0"/>
              </a:defRPr>
            </a:lvl5pPr>
            <a:lvl6pPr marL="2532705" indent="-230246" defTabSz="940171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6pPr>
            <a:lvl7pPr marL="2993197" indent="-230246" defTabSz="940171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7pPr>
            <a:lvl8pPr marL="3453689" indent="-230246" defTabSz="940171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8pPr>
            <a:lvl9pPr marL="3914181" indent="-230246" defTabSz="940171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GB"/>
              <a:t>Page </a:t>
            </a:r>
            <a:fld id="{84EAE0F3-2EDE-462F-B412-67CDAA37783B}" type="slidenum">
              <a:rPr lang="en-GB" smtClean="0"/>
              <a:pPr/>
              <a:t>1</a:t>
            </a:fld>
            <a:endParaRPr lang="en-GB"/>
          </a:p>
        </p:txBody>
      </p:sp>
      <p:sp>
        <p:nvSpPr>
          <p:cNvPr id="143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92213" y="703263"/>
            <a:ext cx="4638675" cy="3479800"/>
          </a:xfrm>
          <a:ln/>
        </p:spPr>
      </p:sp>
      <p:sp>
        <p:nvSpPr>
          <p:cNvPr id="14343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2273260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GB" dirty="0"/>
              <a:t>doc.: IEEE 802.11-yy/xxxxr0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pPr>
              <a:defRPr/>
            </a:pPr>
            <a:r>
              <a:rPr lang="en-GB" dirty="0"/>
              <a:t>Month Year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pPr lvl="4">
              <a:defRPr/>
            </a:pPr>
            <a:r>
              <a:rPr lang="en-GB" dirty="0"/>
              <a:t>Santosh Pandey, Cisco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pPr>
              <a:defRPr/>
            </a:pPr>
            <a:r>
              <a:rPr lang="en-GB" dirty="0"/>
              <a:t>Page </a:t>
            </a:r>
            <a:fld id="{D2D11A6C-B4D3-4B35-9488-F1E9620A2584}" type="slidenum">
              <a:rPr lang="en-GB" smtClean="0"/>
              <a:pPr>
                <a:defRPr/>
              </a:pPr>
              <a:t>2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01977826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GB" dirty="0"/>
              <a:t>Slide </a:t>
            </a:r>
            <a:fld id="{4BB4356B-64A4-49A3-9180-D4060259403F}" type="slidenum">
              <a:rPr lang="en-GB"/>
              <a:pPr>
                <a:defRPr/>
              </a:pPr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0613540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xfrm>
            <a:off x="7662272" y="6475413"/>
            <a:ext cx="881653" cy="184666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GB" dirty="0" smtClean="0"/>
              <a:t>Bo Sun (ZTE)</a:t>
            </a:r>
            <a:endParaRPr lang="en-GB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GB" dirty="0"/>
              <a:t>Slide </a:t>
            </a:r>
            <a:fld id="{291230A6-1ED8-40C7-B3D0-82B1B9814FDB}" type="slidenum">
              <a:rPr lang="en-GB"/>
              <a:pPr>
                <a:defRPr/>
              </a:pPr>
              <a:t>‹#›</a:t>
            </a:fld>
            <a:endParaRPr lang="en-GB" dirty="0"/>
          </a:p>
        </p:txBody>
      </p:sp>
      <p:sp>
        <p:nvSpPr>
          <p:cNvPr id="7" name="Date Placeholder 3"/>
          <p:cNvSpPr txBox="1">
            <a:spLocks/>
          </p:cNvSpPr>
          <p:nvPr userDrawn="1"/>
        </p:nvSpPr>
        <p:spPr bwMode="auto">
          <a:xfrm>
            <a:off x="696913" y="332601"/>
            <a:ext cx="878446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defPPr>
              <a:defRPr lang="en-US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1800" b="1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8" charset="0"/>
                <a:ea typeface="+mn-ea"/>
                <a:cs typeface="+mn-cs"/>
              </a:rPr>
              <a:t>Jan 2019</a:t>
            </a:r>
            <a:endParaRPr kumimoji="0" lang="en-US" sz="1800" b="1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itchFamily="18" charset="0"/>
              <a:ea typeface="+mn-ea"/>
              <a:cs typeface="+mn-cs"/>
            </a:endParaRPr>
          </a:p>
        </p:txBody>
      </p:sp>
      <p:sp>
        <p:nvSpPr>
          <p:cNvPr id="8" name="Rectangle 7"/>
          <p:cNvSpPr>
            <a:spLocks noChangeArrowheads="1"/>
          </p:cNvSpPr>
          <p:nvPr userDrawn="1"/>
        </p:nvSpPr>
        <p:spPr bwMode="auto">
          <a:xfrm>
            <a:off x="5085541" y="332601"/>
            <a:ext cx="3359959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b">
            <a:spAutoFit/>
          </a:bodyPr>
          <a:lstStyle/>
          <a:p>
            <a:pPr marL="457200" lvl="4" algn="r"/>
            <a:r>
              <a:rPr lang="en-US" sz="1800" b="1" dirty="0"/>
              <a:t>doc.: IEEE </a:t>
            </a:r>
            <a:r>
              <a:rPr lang="en-US" sz="1800" b="1" dirty="0" smtClean="0"/>
              <a:t>802.11-19-0202/r1</a:t>
            </a:r>
            <a:endParaRPr lang="en-US" sz="1800" b="1" dirty="0"/>
          </a:p>
        </p:txBody>
      </p:sp>
    </p:spTree>
    <p:extLst>
      <p:ext uri="{BB962C8B-B14F-4D97-AF65-F5344CB8AC3E}">
        <p14:creationId xmlns:p14="http://schemas.microsoft.com/office/powerpoint/2010/main" val="35578528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dirty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dirty="0"/>
              <a:t>Click to edit Master text styles</a:t>
            </a:r>
          </a:p>
          <a:p>
            <a:pPr lvl="1"/>
            <a:r>
              <a:rPr lang="en-GB" dirty="0"/>
              <a:t>Second level</a:t>
            </a:r>
          </a:p>
          <a:p>
            <a:pPr lvl="2"/>
            <a:r>
              <a:rPr lang="en-GB" dirty="0"/>
              <a:t>Third level</a:t>
            </a:r>
          </a:p>
          <a:p>
            <a:pPr lvl="3"/>
            <a:r>
              <a:rPr lang="en-GB" dirty="0"/>
              <a:t>Fourth level</a:t>
            </a:r>
          </a:p>
          <a:p>
            <a:pPr lvl="4"/>
            <a:r>
              <a:rPr lang="en-GB" dirty="0"/>
              <a:t>Fifth level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7662273" y="6475413"/>
            <a:ext cx="881652" cy="18466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>
              <a:defRPr/>
            </a:lvl1pPr>
          </a:lstStyle>
          <a:p>
            <a:pPr>
              <a:defRPr/>
            </a:pPr>
            <a:r>
              <a:rPr lang="en-GB" dirty="0" smtClean="0"/>
              <a:t>Bo Sun (ZTE)</a:t>
            </a:r>
            <a:endParaRPr lang="en-GB" dirty="0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>
              <a:defRPr/>
            </a:lvl1pPr>
          </a:lstStyle>
          <a:p>
            <a:pPr>
              <a:defRPr/>
            </a:pPr>
            <a:r>
              <a:rPr lang="en-GB" dirty="0"/>
              <a:t>Slide </a:t>
            </a:r>
            <a:fld id="{C229C781-9868-4EAE-9E92-FD9A8F450C8C}" type="slidenum">
              <a:rPr lang="en-GB"/>
              <a:pPr>
                <a:defRPr/>
              </a:pPr>
              <a:t>‹#›</a:t>
            </a:fld>
            <a:endParaRPr lang="en-GB" dirty="0"/>
          </a:p>
        </p:txBody>
      </p:sp>
      <p:sp>
        <p:nvSpPr>
          <p:cNvPr id="1031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1032" name="Rectangle 9"/>
          <p:cNvSpPr>
            <a:spLocks noChangeArrowheads="1"/>
          </p:cNvSpPr>
          <p:nvPr/>
        </p:nvSpPr>
        <p:spPr bwMode="auto">
          <a:xfrm>
            <a:off x="685800" y="6475413"/>
            <a:ext cx="872034" cy="18466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>
            <a:spAutoFit/>
          </a:bodyPr>
          <a:lstStyle/>
          <a:p>
            <a:r>
              <a:rPr lang="en-GB" baseline="0" dirty="0"/>
              <a:t> Submission   </a:t>
            </a:r>
            <a:endParaRPr lang="en-GB" dirty="0"/>
          </a:p>
        </p:txBody>
      </p:sp>
      <p:sp>
        <p:nvSpPr>
          <p:cNvPr id="1033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</p:sldLayoutIdLst>
  <p:hf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4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08585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428750" indent="-228600" algn="l" rtl="0" eaLnBrk="0" fontAlgn="base" hangingPunct="0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</a:defRPr>
      </a:lvl4pPr>
      <a:lvl5pPr marL="17716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22288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26860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31432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36004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oleObject" Target="../embeddings/Microsoft_Word_97_-_2003_Document1.doc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Slide Number Placeholder 4"/>
          <p:cNvSpPr>
            <a:spLocks noGrp="1"/>
          </p:cNvSpPr>
          <p:nvPr>
            <p:ph type="sldNum" sz="quarter" idx="11"/>
          </p:nvPr>
        </p:nvSpPr>
        <p:spPr>
          <a:noFill/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GB"/>
              <a:t>Slide </a:t>
            </a:r>
            <a:fld id="{09260846-F612-4166-AE8A-DF99C3DBA102}" type="slidenum">
              <a:rPr lang="en-GB" smtClean="0"/>
              <a:pPr/>
              <a:t>1</a:t>
            </a:fld>
            <a:endParaRPr lang="en-GB"/>
          </a:p>
        </p:txBody>
      </p:sp>
      <p:sp>
        <p:nvSpPr>
          <p:cNvPr id="307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990656" cy="1231032"/>
          </a:xfrm>
          <a:noFill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 err="1" smtClean="0"/>
              <a:t>TGbd</a:t>
            </a:r>
            <a:r>
              <a:rPr lang="en-US" dirty="0" smtClean="0"/>
              <a:t> agreed terminology and requirements</a:t>
            </a:r>
            <a:endParaRPr lang="en-US" dirty="0"/>
          </a:p>
        </p:txBody>
      </p:sp>
      <p:sp>
        <p:nvSpPr>
          <p:cNvPr id="3077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685800" y="2039888"/>
            <a:ext cx="7772400" cy="381000"/>
          </a:xfrm>
          <a:noFill/>
        </p:spPr>
        <p:txBody>
          <a:bodyPr/>
          <a:lstStyle/>
          <a:p>
            <a:pPr algn="ctr">
              <a:buFontTx/>
              <a:buNone/>
            </a:pPr>
            <a:r>
              <a:rPr lang="en-GB" sz="2000" dirty="0"/>
              <a:t>Date:</a:t>
            </a:r>
            <a:r>
              <a:rPr lang="en-GB" sz="2000" b="0" dirty="0"/>
              <a:t> </a:t>
            </a:r>
            <a:r>
              <a:rPr lang="en-GB" sz="2000" b="0" dirty="0" smtClean="0"/>
              <a:t>2019-01-17</a:t>
            </a:r>
            <a:endParaRPr lang="en-GB" sz="2000" b="0" dirty="0"/>
          </a:p>
        </p:txBody>
      </p:sp>
      <p:sp>
        <p:nvSpPr>
          <p:cNvPr id="3079" name="Rectangle 12"/>
          <p:cNvSpPr>
            <a:spLocks noChangeArrowheads="1"/>
          </p:cNvSpPr>
          <p:nvPr/>
        </p:nvSpPr>
        <p:spPr bwMode="auto">
          <a:xfrm>
            <a:off x="533400" y="2300288"/>
            <a:ext cx="1447800" cy="38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2075" tIns="46038" rIns="92075" bIns="46038"/>
          <a:lstStyle/>
          <a:p>
            <a:pPr marL="342900" indent="-342900">
              <a:spcBef>
                <a:spcPct val="20000"/>
              </a:spcBef>
            </a:pPr>
            <a:r>
              <a:rPr lang="en-GB" sz="2000" b="1"/>
              <a:t>Authors:</a:t>
            </a:r>
            <a:endParaRPr lang="en-GB" sz="2000"/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>
          <a:xfrm>
            <a:off x="7662272" y="6475413"/>
            <a:ext cx="881653" cy="184666"/>
          </a:xfrm>
        </p:spPr>
        <p:txBody>
          <a:bodyPr/>
          <a:lstStyle/>
          <a:p>
            <a:pPr>
              <a:defRPr/>
            </a:pPr>
            <a:r>
              <a:rPr lang="en-GB" dirty="0" smtClean="0"/>
              <a:t>Bo Sun (ZTE)</a:t>
            </a:r>
            <a:endParaRPr lang="en-GB" dirty="0"/>
          </a:p>
        </p:txBody>
      </p:sp>
      <p:graphicFrame>
        <p:nvGraphicFramePr>
          <p:cNvPr id="8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062126312"/>
              </p:ext>
            </p:extLst>
          </p:nvPr>
        </p:nvGraphicFramePr>
        <p:xfrm>
          <a:off x="612775" y="2865438"/>
          <a:ext cx="8008938" cy="26130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166" name="Document" r:id="rId4" imgW="10557816" imgH="3437514" progId="Word.Document.8">
                  <p:embed/>
                </p:oleObj>
              </mc:Choice>
              <mc:Fallback>
                <p:oleObj name="Document" r:id="rId4" imgW="10557816" imgH="3437514" progId="Word.Document.8">
                  <p:embed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612775" y="2865438"/>
                        <a:ext cx="8008938" cy="2613025"/>
                      </a:xfrm>
                      <a:prstGeom prst="rect">
                        <a:avLst/>
                      </a:prstGeom>
                      <a:noFill/>
                      <a:extLst/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4015401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Abstract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GB" altLang="en-US" dirty="0" smtClean="0"/>
              <a:t>This document contains the agreed terminology to be used in the development of the next generation of IEEE 802.11p technology in IEEE 802.11bd Task Group [1]</a:t>
            </a:r>
          </a:p>
          <a:p>
            <a:r>
              <a:rPr lang="en-GB" altLang="en-US" dirty="0" smtClean="0"/>
              <a:t>It also reiterates the PAR requirements related to the agreed terminology [2]</a:t>
            </a:r>
            <a:endParaRPr lang="en-GB" altLang="en-US" dirty="0"/>
          </a:p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GB" dirty="0"/>
              <a:t>Slide </a:t>
            </a:r>
            <a:fld id="{291230A6-1ED8-40C7-B3D0-82B1B9814FDB}" type="slidenum">
              <a:rPr lang="en-GB" smtClean="0"/>
              <a:pPr>
                <a:defRPr/>
              </a:pPr>
              <a:t>2</a:t>
            </a:fld>
            <a:endParaRPr lang="en-GB" dirty="0"/>
          </a:p>
        </p:txBody>
      </p:sp>
      <p:sp>
        <p:nvSpPr>
          <p:cNvPr id="6" name="Footer Placeholder 1"/>
          <p:cNvSpPr>
            <a:spLocks noGrp="1"/>
          </p:cNvSpPr>
          <p:nvPr>
            <p:ph type="ftr" sz="quarter" idx="10"/>
          </p:nvPr>
        </p:nvSpPr>
        <p:spPr>
          <a:xfrm>
            <a:off x="7662272" y="6475413"/>
            <a:ext cx="881653" cy="184666"/>
          </a:xfrm>
        </p:spPr>
        <p:txBody>
          <a:bodyPr/>
          <a:lstStyle/>
          <a:p>
            <a:pPr>
              <a:defRPr/>
            </a:pPr>
            <a:r>
              <a:rPr lang="en-GB" dirty="0" smtClean="0"/>
              <a:t>Bo Sun (ZTE)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411295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34008"/>
            <a:ext cx="7772400" cy="1066800"/>
          </a:xfrm>
        </p:spPr>
        <p:txBody>
          <a:bodyPr/>
          <a:lstStyle/>
          <a:p>
            <a:r>
              <a:rPr lang="en-US" dirty="0"/>
              <a:t>Terminology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817440"/>
            <a:ext cx="7772400" cy="4203848"/>
          </a:xfrm>
        </p:spPr>
        <p:txBody>
          <a:bodyPr>
            <a:normAutofit/>
          </a:bodyPr>
          <a:lstStyle/>
          <a:p>
            <a:pPr marL="342900" lvl="1" indent="-342900">
              <a:buFontTx/>
              <a:buChar char="•"/>
            </a:pPr>
            <a:r>
              <a:rPr lang="en-US" altLang="en-US" sz="1800" b="1" dirty="0"/>
              <a:t>Interoperability – </a:t>
            </a:r>
            <a:r>
              <a:rPr lang="en-US" altLang="en-US" sz="1800" dirty="0" smtClean="0"/>
              <a:t>IEEE 802.</a:t>
            </a:r>
            <a:r>
              <a:rPr lang="en-US" sz="1800" dirty="0" smtClean="0"/>
              <a:t>11p </a:t>
            </a:r>
            <a:r>
              <a:rPr lang="en-US" sz="1800" dirty="0"/>
              <a:t>devices to be able to decode at least one mode </a:t>
            </a:r>
            <a:r>
              <a:rPr lang="en-US" sz="1800" dirty="0" smtClean="0"/>
              <a:t>of transmission of IEEE 802.11bd devices, and IEEE 802.11bd </a:t>
            </a:r>
            <a:r>
              <a:rPr lang="en-US" sz="1800" dirty="0"/>
              <a:t>devices to be able to decode </a:t>
            </a:r>
            <a:r>
              <a:rPr lang="en-US" sz="1800" dirty="0" smtClean="0"/>
              <a:t>IEEE 802.11p </a:t>
            </a:r>
            <a:r>
              <a:rPr lang="en-US" sz="1800" dirty="0"/>
              <a:t>transmissions</a:t>
            </a:r>
            <a:endParaRPr lang="en-US" altLang="en-US" sz="1800" b="1" dirty="0"/>
          </a:p>
          <a:p>
            <a:pPr marL="342900" lvl="1" indent="-342900">
              <a:buFontTx/>
              <a:buChar char="•"/>
            </a:pPr>
            <a:r>
              <a:rPr lang="en-US" altLang="en-US" sz="1800" b="1" dirty="0"/>
              <a:t>Co-existence</a:t>
            </a:r>
            <a:r>
              <a:rPr lang="en-US" altLang="en-US" sz="1800" dirty="0"/>
              <a:t> – </a:t>
            </a:r>
            <a:r>
              <a:rPr lang="en-US" altLang="en-US" sz="1800" dirty="0" smtClean="0"/>
              <a:t>IEEE 802.</a:t>
            </a:r>
            <a:r>
              <a:rPr lang="en-US" sz="1800" dirty="0" smtClean="0"/>
              <a:t>11p </a:t>
            </a:r>
            <a:r>
              <a:rPr lang="en-US" sz="1800" dirty="0"/>
              <a:t>devices to be able to </a:t>
            </a:r>
            <a:r>
              <a:rPr lang="en-US" sz="1800" dirty="0" smtClean="0"/>
              <a:t>detect IEEE 802.11bd </a:t>
            </a:r>
            <a:r>
              <a:rPr lang="en-US" sz="1800" dirty="0"/>
              <a:t>transmissions (and hence defer from transmissions during </a:t>
            </a:r>
            <a:r>
              <a:rPr lang="en-US" sz="1800" dirty="0" smtClean="0"/>
              <a:t>IEEE 802.11bd </a:t>
            </a:r>
            <a:r>
              <a:rPr lang="en-US" sz="1800" dirty="0"/>
              <a:t>transmissions causing collisions) and vice versa</a:t>
            </a:r>
          </a:p>
          <a:p>
            <a:pPr marL="342900" lvl="1" indent="-342900">
              <a:buFontTx/>
              <a:buChar char="•"/>
            </a:pPr>
            <a:r>
              <a:rPr lang="en-US" sz="1800" b="1" dirty="0"/>
              <a:t>Backward compatibility</a:t>
            </a:r>
            <a:r>
              <a:rPr lang="en-US" sz="1800" dirty="0"/>
              <a:t> – Ability of </a:t>
            </a:r>
            <a:r>
              <a:rPr lang="en-US" sz="1800" dirty="0" smtClean="0"/>
              <a:t>IEEE 802.11bd </a:t>
            </a:r>
            <a:r>
              <a:rPr lang="en-US" sz="1800" dirty="0"/>
              <a:t>devices to operate in a mode in which they can interoperate with </a:t>
            </a:r>
            <a:r>
              <a:rPr lang="en-US" sz="1800" dirty="0" smtClean="0"/>
              <a:t>IEEE 802.11p </a:t>
            </a:r>
            <a:r>
              <a:rPr lang="en-US" sz="1800" dirty="0"/>
              <a:t>devices</a:t>
            </a:r>
          </a:p>
          <a:p>
            <a:pPr marL="342900" lvl="1" indent="-342900">
              <a:buFontTx/>
              <a:buChar char="•"/>
            </a:pPr>
            <a:r>
              <a:rPr lang="en-US" altLang="en-US" sz="1800" b="1" dirty="0"/>
              <a:t>Fairness</a:t>
            </a:r>
            <a:r>
              <a:rPr lang="en-US" altLang="en-US" sz="1800" dirty="0"/>
              <a:t> – Ability of </a:t>
            </a:r>
            <a:r>
              <a:rPr lang="en-US" altLang="en-US" sz="1800" dirty="0" smtClean="0"/>
              <a:t>IEEE 802.</a:t>
            </a:r>
            <a:r>
              <a:rPr lang="en-US" sz="1800" dirty="0" smtClean="0"/>
              <a:t>11p </a:t>
            </a:r>
            <a:r>
              <a:rPr lang="en-US" sz="1800" dirty="0"/>
              <a:t>devices to have the same opportunities as </a:t>
            </a:r>
            <a:r>
              <a:rPr lang="en-US" sz="1800" dirty="0" smtClean="0"/>
              <a:t>IEEE 802.11bd </a:t>
            </a:r>
            <a:r>
              <a:rPr lang="en-US" sz="1800" dirty="0"/>
              <a:t>devices to access the channel </a:t>
            </a:r>
            <a:endParaRPr lang="en-US" altLang="en-US" sz="1800" dirty="0"/>
          </a:p>
          <a:p>
            <a:pPr marL="342900" lvl="1" indent="-342900">
              <a:buFontTx/>
              <a:buChar char="•"/>
            </a:pPr>
            <a:endParaRPr lang="en-US" altLang="en-US" sz="1800" dirty="0"/>
          </a:p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GB" dirty="0"/>
              <a:t>Slide </a:t>
            </a:r>
            <a:fld id="{291230A6-1ED8-40C7-B3D0-82B1B9814FDB}" type="slidenum">
              <a:rPr lang="en-GB" smtClean="0"/>
              <a:pPr>
                <a:defRPr/>
              </a:pPr>
              <a:t>3</a:t>
            </a:fld>
            <a:endParaRPr lang="en-GB" dirty="0"/>
          </a:p>
        </p:txBody>
      </p:sp>
      <p:sp>
        <p:nvSpPr>
          <p:cNvPr id="6" name="Footer Placeholder 1"/>
          <p:cNvSpPr>
            <a:spLocks noGrp="1"/>
          </p:cNvSpPr>
          <p:nvPr>
            <p:ph type="ftr" sz="quarter" idx="10"/>
          </p:nvPr>
        </p:nvSpPr>
        <p:spPr>
          <a:xfrm>
            <a:off x="7662272" y="6475413"/>
            <a:ext cx="881653" cy="184666"/>
          </a:xfrm>
        </p:spPr>
        <p:txBody>
          <a:bodyPr/>
          <a:lstStyle/>
          <a:p>
            <a:pPr>
              <a:defRPr/>
            </a:pPr>
            <a:r>
              <a:rPr lang="en-GB" dirty="0" smtClean="0"/>
              <a:t>Bo Sun (ZTE)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796095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IEEE 802.11bd </a:t>
            </a:r>
            <a:r>
              <a:rPr lang="en-US" dirty="0"/>
              <a:t>Device Modes</a:t>
            </a:r>
          </a:p>
        </p:txBody>
      </p:sp>
      <p:sp>
        <p:nvSpPr>
          <p:cNvPr id="7" name="Oval 6">
            <a:extLst>
              <a:ext uri="{FF2B5EF4-FFF2-40B4-BE49-F238E27FC236}">
                <a16:creationId xmlns="" xmlns:a16="http://schemas.microsoft.com/office/drawing/2014/main" id="{3D583980-FCA6-4EDD-8473-53E36AAA8DD9}"/>
              </a:ext>
            </a:extLst>
          </p:cNvPr>
          <p:cNvSpPr/>
          <p:nvPr/>
        </p:nvSpPr>
        <p:spPr bwMode="auto">
          <a:xfrm>
            <a:off x="152400" y="2987040"/>
            <a:ext cx="2651760" cy="2651760"/>
          </a:xfrm>
          <a:prstGeom prst="ellipse">
            <a:avLst/>
          </a:prstGeom>
          <a:solidFill>
            <a:schemeClr val="bg1">
              <a:lumMod val="85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/>
            </a:pPr>
            <a:r>
              <a:rPr kumimoji="0" lang="en-US" sz="22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6" charset="0"/>
                <a:ea typeface="MS Gothic" charset="-128"/>
              </a:rPr>
              <a:t>TX: New PHY</a:t>
            </a:r>
          </a:p>
          <a:p>
            <a:pPr marL="0" marR="0" indent="0" algn="ct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/>
            </a:pPr>
            <a:endParaRPr lang="en-US" sz="2200" dirty="0">
              <a:solidFill>
                <a:schemeClr val="tx1"/>
              </a:solidFill>
            </a:endParaRPr>
          </a:p>
          <a:p>
            <a:pPr marL="0" marR="0" indent="0" algn="ct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/>
            </a:pPr>
            <a:r>
              <a:rPr kumimoji="0" lang="en-US" sz="20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6" charset="0"/>
                <a:ea typeface="MS Gothic" charset="-128"/>
              </a:rPr>
              <a:t>11p device </a:t>
            </a:r>
            <a:r>
              <a:rPr lang="en-US" sz="2000" dirty="0">
                <a:solidFill>
                  <a:schemeClr val="tx1"/>
                </a:solidFill>
              </a:rPr>
              <a:t>is aware of messages but can’t decode </a:t>
            </a:r>
            <a:r>
              <a:rPr lang="en-US" sz="2200" dirty="0">
                <a:solidFill>
                  <a:schemeClr val="tx1"/>
                </a:solidFill>
              </a:rPr>
              <a:t>(</a:t>
            </a:r>
            <a:r>
              <a:rPr lang="en-US" sz="2200" b="1" dirty="0">
                <a:solidFill>
                  <a:schemeClr val="tx1"/>
                </a:solidFill>
              </a:rPr>
              <a:t>coexistence</a:t>
            </a:r>
            <a:r>
              <a:rPr lang="en-US" sz="2200" dirty="0">
                <a:solidFill>
                  <a:schemeClr val="tx1"/>
                </a:solidFill>
              </a:rPr>
              <a:t>)</a:t>
            </a:r>
            <a:endParaRPr kumimoji="0" lang="en-US" sz="22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Times New Roman" pitchFamily="16" charset="0"/>
              <a:ea typeface="MS Gothic" charset="-128"/>
            </a:endParaRPr>
          </a:p>
        </p:txBody>
      </p:sp>
      <p:sp>
        <p:nvSpPr>
          <p:cNvPr id="8" name="Oval 7">
            <a:extLst>
              <a:ext uri="{FF2B5EF4-FFF2-40B4-BE49-F238E27FC236}">
                <a16:creationId xmlns="" xmlns:a16="http://schemas.microsoft.com/office/drawing/2014/main" id="{7F4BA81E-6806-4F6D-B77B-0B2AB0DD3AC3}"/>
              </a:ext>
            </a:extLst>
          </p:cNvPr>
          <p:cNvSpPr/>
          <p:nvPr/>
        </p:nvSpPr>
        <p:spPr bwMode="auto">
          <a:xfrm>
            <a:off x="3520440" y="2987040"/>
            <a:ext cx="2651760" cy="2651760"/>
          </a:xfrm>
          <a:prstGeom prst="ellipse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45720" rIns="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/>
            </a:pPr>
            <a:r>
              <a:rPr kumimoji="0" lang="en-US" sz="22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6" charset="0"/>
                <a:ea typeface="MS Gothic" charset="-128"/>
              </a:rPr>
              <a:t>TX: 11p messages</a:t>
            </a:r>
          </a:p>
          <a:p>
            <a:pPr marL="0" marR="0" indent="0" algn="ct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/>
            </a:pPr>
            <a:endParaRPr kumimoji="0" lang="en-US" sz="22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Times New Roman" pitchFamily="16" charset="0"/>
              <a:ea typeface="MS Gothic" charset="-128"/>
            </a:endParaRPr>
          </a:p>
          <a:p>
            <a:pPr marL="0" marR="0" indent="0" algn="ct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/>
            </a:pPr>
            <a:r>
              <a:rPr lang="en-US" sz="2000" dirty="0">
                <a:solidFill>
                  <a:schemeClr val="tx1"/>
                </a:solidFill>
              </a:rPr>
              <a:t>11p device decodes messages</a:t>
            </a:r>
          </a:p>
          <a:p>
            <a:pPr marL="0" marR="0" indent="0" algn="ct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/>
            </a:pPr>
            <a:r>
              <a:rPr lang="en-US" sz="2000" dirty="0">
                <a:solidFill>
                  <a:schemeClr val="tx1"/>
                </a:solidFill>
              </a:rPr>
              <a:t> (</a:t>
            </a:r>
            <a:r>
              <a:rPr lang="en-US" sz="2000" b="1" dirty="0">
                <a:solidFill>
                  <a:schemeClr val="tx1"/>
                </a:solidFill>
              </a:rPr>
              <a:t>interoperate</a:t>
            </a:r>
            <a:r>
              <a:rPr lang="en-US" sz="2000" dirty="0">
                <a:solidFill>
                  <a:schemeClr val="tx1"/>
                </a:solidFill>
              </a:rPr>
              <a:t>)</a:t>
            </a:r>
            <a:endParaRPr kumimoji="0" lang="en-US" sz="20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Times New Roman" pitchFamily="16" charset="0"/>
              <a:ea typeface="MS Gothic" charset="-128"/>
            </a:endParaRPr>
          </a:p>
        </p:txBody>
      </p:sp>
      <p:cxnSp>
        <p:nvCxnSpPr>
          <p:cNvPr id="12" name="Connector: Curved 11">
            <a:extLst>
              <a:ext uri="{FF2B5EF4-FFF2-40B4-BE49-F238E27FC236}">
                <a16:creationId xmlns="" xmlns:a16="http://schemas.microsoft.com/office/drawing/2014/main" id="{DD7498DF-6FD3-43BC-9CBE-8849BF390D48}"/>
              </a:ext>
            </a:extLst>
          </p:cNvPr>
          <p:cNvCxnSpPr>
            <a:cxnSpLocks/>
            <a:stCxn id="7" idx="7"/>
            <a:endCxn id="8" idx="1"/>
          </p:cNvCxnSpPr>
          <p:nvPr/>
        </p:nvCxnSpPr>
        <p:spPr bwMode="auto">
          <a:xfrm rot="5400000" flipH="1" flipV="1">
            <a:off x="3162300" y="2628900"/>
            <a:ext cx="12700" cy="1492962"/>
          </a:xfrm>
          <a:prstGeom prst="curvedConnector3">
            <a:avLst>
              <a:gd name="adj1" fmla="val 4857803"/>
            </a:avLst>
          </a:prstGeom>
          <a:solidFill>
            <a:srgbClr val="00B8F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 w="lg" len="lg"/>
          </a:ln>
          <a:effectLst/>
        </p:spPr>
      </p:cxnSp>
      <p:cxnSp>
        <p:nvCxnSpPr>
          <p:cNvPr id="14" name="Connector: Curved 13">
            <a:extLst>
              <a:ext uri="{FF2B5EF4-FFF2-40B4-BE49-F238E27FC236}">
                <a16:creationId xmlns="" xmlns:a16="http://schemas.microsoft.com/office/drawing/2014/main" id="{FF11B481-81E6-4C15-84E0-5F3C13872DCA}"/>
              </a:ext>
            </a:extLst>
          </p:cNvPr>
          <p:cNvCxnSpPr>
            <a:cxnSpLocks/>
            <a:stCxn id="8" idx="3"/>
            <a:endCxn id="7" idx="5"/>
          </p:cNvCxnSpPr>
          <p:nvPr/>
        </p:nvCxnSpPr>
        <p:spPr bwMode="auto">
          <a:xfrm rot="5400000">
            <a:off x="3162300" y="4503978"/>
            <a:ext cx="12700" cy="1492962"/>
          </a:xfrm>
          <a:prstGeom prst="curvedConnector3">
            <a:avLst>
              <a:gd name="adj1" fmla="val 4857803"/>
            </a:avLst>
          </a:prstGeom>
          <a:solidFill>
            <a:srgbClr val="00B8F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 w="lg" len="lg"/>
          </a:ln>
          <a:effectLst/>
        </p:spPr>
      </p:cxnSp>
      <p:sp>
        <p:nvSpPr>
          <p:cNvPr id="20" name="TextBox 19">
            <a:extLst>
              <a:ext uri="{FF2B5EF4-FFF2-40B4-BE49-F238E27FC236}">
                <a16:creationId xmlns="" xmlns:a16="http://schemas.microsoft.com/office/drawing/2014/main" id="{E483B142-0DA4-42CC-A218-919104B9E493}"/>
              </a:ext>
            </a:extLst>
          </p:cNvPr>
          <p:cNvSpPr txBox="1"/>
          <p:nvPr/>
        </p:nvSpPr>
        <p:spPr>
          <a:xfrm>
            <a:off x="1634323" y="2032065"/>
            <a:ext cx="3252814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00" dirty="0">
                <a:solidFill>
                  <a:schemeClr val="tx1"/>
                </a:solidFill>
              </a:rPr>
              <a:t>Mode transition </a:t>
            </a:r>
          </a:p>
          <a:p>
            <a:r>
              <a:rPr lang="en-US" sz="2200" dirty="0">
                <a:solidFill>
                  <a:schemeClr val="tx1"/>
                </a:solidFill>
              </a:rPr>
              <a:t>(</a:t>
            </a:r>
            <a:r>
              <a:rPr lang="en-US" sz="2200" b="1" dirty="0">
                <a:solidFill>
                  <a:schemeClr val="tx1"/>
                </a:solidFill>
              </a:rPr>
              <a:t>backward compatibility</a:t>
            </a:r>
            <a:r>
              <a:rPr lang="en-US" sz="2200" dirty="0">
                <a:solidFill>
                  <a:schemeClr val="tx1"/>
                </a:solidFill>
              </a:rPr>
              <a:t>)</a:t>
            </a:r>
          </a:p>
        </p:txBody>
      </p:sp>
      <p:sp>
        <p:nvSpPr>
          <p:cNvPr id="13" name="Oval 12">
            <a:extLst>
              <a:ext uri="{FF2B5EF4-FFF2-40B4-BE49-F238E27FC236}">
                <a16:creationId xmlns="" xmlns:a16="http://schemas.microsoft.com/office/drawing/2014/main" id="{081E4F3A-3599-46C2-98FC-F09034E21CD8}"/>
              </a:ext>
            </a:extLst>
          </p:cNvPr>
          <p:cNvSpPr/>
          <p:nvPr/>
        </p:nvSpPr>
        <p:spPr bwMode="auto">
          <a:xfrm>
            <a:off x="6416040" y="2987040"/>
            <a:ext cx="2651760" cy="2651760"/>
          </a:xfrm>
          <a:prstGeom prst="ellipse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0" tIns="45720" rIns="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/>
            </a:pPr>
            <a:r>
              <a:rPr lang="en-US" sz="2200" dirty="0">
                <a:solidFill>
                  <a:schemeClr val="tx1"/>
                </a:solidFill>
              </a:rPr>
              <a:t>R</a:t>
            </a:r>
            <a:r>
              <a:rPr kumimoji="0" lang="en-US" sz="22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6" charset="0"/>
                <a:ea typeface="MS Gothic" charset="-128"/>
              </a:rPr>
              <a:t>X: Both </a:t>
            </a:r>
            <a:r>
              <a:rPr lang="en-US" sz="2200" dirty="0" smtClean="0">
                <a:latin typeface="Times New Roman" pitchFamily="16" charset="0"/>
                <a:ea typeface="MS Gothic" charset="-128"/>
              </a:rPr>
              <a:t>11bd</a:t>
            </a:r>
            <a:r>
              <a:rPr kumimoji="0" lang="en-US" sz="22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6" charset="0"/>
                <a:ea typeface="MS Gothic" charset="-128"/>
              </a:rPr>
              <a:t> </a:t>
            </a:r>
            <a:r>
              <a:rPr kumimoji="0" lang="en-US" sz="22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6" charset="0"/>
                <a:ea typeface="MS Gothic" charset="-128"/>
              </a:rPr>
              <a:t>and 11p messages</a:t>
            </a:r>
          </a:p>
        </p:txBody>
      </p:sp>
      <p:sp>
        <p:nvSpPr>
          <p:cNvPr id="16" name="Slide Number Placeholder 5">
            <a:extLst>
              <a:ext uri="{FF2B5EF4-FFF2-40B4-BE49-F238E27FC236}">
                <a16:creationId xmlns="" xmlns:a16="http://schemas.microsoft.com/office/drawing/2014/main" id="{D4070935-BDE9-488F-B0ED-8AD76ACE0854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4344988" y="6475413"/>
            <a:ext cx="530225" cy="182562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har char="•"/>
              <a:defRPr sz="2400" b="1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1pPr>
            <a:lvl2pPr marL="742950" indent="-28575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3pPr>
            <a:lvl4pPr marL="1600200" indent="-228600">
              <a:spcBef>
                <a:spcPct val="20000"/>
              </a:spcBef>
              <a:buChar char="–"/>
              <a:defRPr sz="16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4pPr>
            <a:lvl5pPr marL="2057400" indent="-228600">
              <a:spcBef>
                <a:spcPct val="20000"/>
              </a:spcBef>
              <a:buChar char="•"/>
              <a:defRPr sz="16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CA" altLang="en-US" sz="1200" b="0" dirty="0"/>
              <a:t>Slide </a:t>
            </a:r>
            <a:fld id="{204B0C12-B107-43C4-811B-14AB4006B0C0}" type="slidenum">
              <a:rPr lang="en-CA" altLang="en-US" sz="1200" b="0"/>
              <a:pPr>
                <a:spcBef>
                  <a:spcPct val="0"/>
                </a:spcBef>
                <a:buFontTx/>
                <a:buNone/>
              </a:pPr>
              <a:t>4</a:t>
            </a:fld>
            <a:endParaRPr lang="en-CA" altLang="en-US" sz="1200" b="0" dirty="0"/>
          </a:p>
        </p:txBody>
      </p:sp>
      <p:sp>
        <p:nvSpPr>
          <p:cNvPr id="11" name="Footer Placeholder 1"/>
          <p:cNvSpPr>
            <a:spLocks noGrp="1"/>
          </p:cNvSpPr>
          <p:nvPr>
            <p:ph type="ftr" sz="quarter" idx="10"/>
          </p:nvPr>
        </p:nvSpPr>
        <p:spPr>
          <a:xfrm>
            <a:off x="7662272" y="6475413"/>
            <a:ext cx="881653" cy="184666"/>
          </a:xfrm>
        </p:spPr>
        <p:txBody>
          <a:bodyPr/>
          <a:lstStyle/>
          <a:p>
            <a:pPr>
              <a:defRPr/>
            </a:pPr>
            <a:r>
              <a:rPr lang="en-GB" dirty="0" smtClean="0"/>
              <a:t>Bo Sun (ZTE)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5103162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TGbd</a:t>
            </a:r>
            <a:r>
              <a:rPr lang="en-US" dirty="0" smtClean="0"/>
              <a:t> Requirement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772816"/>
            <a:ext cx="8062664" cy="4114800"/>
          </a:xfrm>
        </p:spPr>
        <p:txBody>
          <a:bodyPr/>
          <a:lstStyle/>
          <a:p>
            <a:r>
              <a:rPr lang="en-GB" dirty="0" smtClean="0"/>
              <a:t>IEEE 802.11bd amendment </a:t>
            </a:r>
            <a:r>
              <a:rPr lang="en-GB" dirty="0"/>
              <a:t>shall provide interoperability, coexistence, backward compatibility, and fairness with deployed OCB (Outside the Context of a BSS) devices</a:t>
            </a:r>
            <a:r>
              <a:rPr lang="en-GB" dirty="0" smtClean="0"/>
              <a:t>. [2</a:t>
            </a:r>
            <a:r>
              <a:rPr lang="en-GB" dirty="0" smtClean="0"/>
              <a:t>]</a:t>
            </a:r>
          </a:p>
          <a:p>
            <a:pPr lvl="1"/>
            <a:r>
              <a:rPr lang="en-US" dirty="0" smtClean="0"/>
              <a:t>“Outside </a:t>
            </a:r>
            <a:r>
              <a:rPr lang="en-US" dirty="0"/>
              <a:t>the Context of a BSS" is the current IEEE 802.11 term that describes wireless communication pursuant to amendment 802.11p</a:t>
            </a:r>
          </a:p>
          <a:p>
            <a:r>
              <a:rPr lang="en-US" dirty="0"/>
              <a:t> </a:t>
            </a:r>
            <a:r>
              <a:rPr lang="en-US" dirty="0" smtClean="0"/>
              <a:t>In </a:t>
            </a:r>
            <a:r>
              <a:rPr lang="en-US" dirty="0"/>
              <a:t>order to </a:t>
            </a:r>
            <a:r>
              <a:rPr lang="en-US" dirty="0" smtClean="0"/>
              <a:t>support the above requirement</a:t>
            </a:r>
            <a:endParaRPr lang="en-US" dirty="0"/>
          </a:p>
          <a:p>
            <a:pPr lvl="1"/>
            <a:r>
              <a:rPr lang="en-US" dirty="0" smtClean="0"/>
              <a:t>An </a:t>
            </a:r>
            <a:r>
              <a:rPr lang="en-US" dirty="0"/>
              <a:t>IEEE 802.11bd device transmitting an IEEE 802.11p-conformant frame shall include an indication that it is an IEEE 802.11bd-capable device.   </a:t>
            </a:r>
            <a:endParaRPr lang="en-US" dirty="0" smtClean="0"/>
          </a:p>
          <a:p>
            <a:pPr lvl="1"/>
            <a:r>
              <a:rPr lang="en-US" dirty="0" smtClean="0"/>
              <a:t>IEEE 802.11bd capability indication enables future proof interoperability among different generations of DSRC technology.</a:t>
            </a:r>
            <a:endParaRPr lang="en-US" dirty="0"/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Bo Sun (ZTE)</a:t>
            </a:r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Slide </a:t>
            </a:r>
            <a:fld id="{291230A6-1ED8-40C7-B3D0-82B1B9814FDB}" type="slidenum">
              <a:rPr lang="en-GB" smtClean="0"/>
              <a:pPr>
                <a:defRPr/>
              </a:pPr>
              <a:t>5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1198152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References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[1] IEEE 802.11-18/1323r2 NGV SG Use Cases</a:t>
            </a:r>
          </a:p>
          <a:p>
            <a:r>
              <a:rPr lang="en-US" dirty="0" smtClean="0"/>
              <a:t>[2] IEEE 802.11-18/0861r9 IEEE 802.11 NGV SG Proposed PAR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Bo Sun (ZTE)</a:t>
            </a:r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Slide </a:t>
            </a:r>
            <a:fld id="{291230A6-1ED8-40C7-B3D0-82B1B9814FDB}" type="slidenum">
              <a:rPr lang="en-GB" smtClean="0"/>
              <a:pPr>
                <a:defRPr/>
              </a:pPr>
              <a:t>6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83461431"/>
      </p:ext>
    </p:extLst>
  </p:cSld>
  <p:clrMapOvr>
    <a:masterClrMapping/>
  </p:clrMapOvr>
</p:sld>
</file>

<file path=ppt/theme/theme1.xml><?xml version="1.0" encoding="utf-8"?>
<a:theme xmlns:a="http://schemas.openxmlformats.org/drawingml/2006/main" name="ACcord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ACcord-Submissio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ACcord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Ccord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Ccord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Ccord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Ccord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Ccord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Ccord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41118</TotalTime>
  <Words>344</Words>
  <Application>Microsoft Office PowerPoint</Application>
  <PresentationFormat>On-screen Show (4:3)</PresentationFormat>
  <Paragraphs>51</Paragraphs>
  <Slides>6</Slides>
  <Notes>2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MS Gothic</vt:lpstr>
      <vt:lpstr>MS PGothic</vt:lpstr>
      <vt:lpstr>Times New Roman</vt:lpstr>
      <vt:lpstr>ACcord-Submission</vt:lpstr>
      <vt:lpstr>Microsoft Word 97 - 2003 Document</vt:lpstr>
      <vt:lpstr>TGbd agreed terminology and requirements</vt:lpstr>
      <vt:lpstr>Abstract</vt:lpstr>
      <vt:lpstr>Terminology</vt:lpstr>
      <vt:lpstr>IEEE 802.11bd Device Modes</vt:lpstr>
      <vt:lpstr>TGbd Requirement </vt:lpstr>
      <vt:lpstr>References</vt:lpstr>
    </vt:vector>
  </TitlesOfParts>
  <Company>Cisco Systems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NGV UC</dc:title>
  <dc:creator>Onn Haran</dc:creator>
  <cp:keywords>CTPClassification=CTP_PUBLIC:VisualMarkings=, CTPClassification=CTP_NT</cp:keywords>
  <cp:lastModifiedBy>Sadeghi, Bahareh</cp:lastModifiedBy>
  <cp:revision>668</cp:revision>
  <cp:lastPrinted>2013-07-10T22:27:23Z</cp:lastPrinted>
  <dcterms:created xsi:type="dcterms:W3CDTF">2009-11-13T19:11:16Z</dcterms:created>
  <dcterms:modified xsi:type="dcterms:W3CDTF">2019-01-17T21:55:04Z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NewReviewCycle">
    <vt:lpwstr/>
  </property>
  <property fmtid="{D5CDD505-2E9C-101B-9397-08002B2CF9AE}" pid="3" name="TitusGUID">
    <vt:lpwstr>4186763c-b5bd-4c17-80af-c9e68a4b4641</vt:lpwstr>
  </property>
  <property fmtid="{D5CDD505-2E9C-101B-9397-08002B2CF9AE}" pid="4" name="CTP_TimeStamp">
    <vt:lpwstr>2018-06-12 11:18:29Z</vt:lpwstr>
  </property>
  <property fmtid="{D5CDD505-2E9C-101B-9397-08002B2CF9AE}" pid="5" name="CTP_BU">
    <vt:lpwstr>NA</vt:lpwstr>
  </property>
  <property fmtid="{D5CDD505-2E9C-101B-9397-08002B2CF9AE}" pid="6" name="CTP_IDSID">
    <vt:lpwstr>NA</vt:lpwstr>
  </property>
  <property fmtid="{D5CDD505-2E9C-101B-9397-08002B2CF9AE}" pid="7" name="CTP_WWID">
    <vt:lpwstr>NA</vt:lpwstr>
  </property>
  <property fmtid="{D5CDD505-2E9C-101B-9397-08002B2CF9AE}" pid="8" name="CTPClassification">
    <vt:lpwstr>CTP_NT</vt:lpwstr>
  </property>
</Properties>
</file>