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8"/>
  </p:notesMasterIdLst>
  <p:handoutMasterIdLst>
    <p:handoutMasterId r:id="rId10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83" r:id="rId29"/>
    <p:sldId id="325" r:id="rId30"/>
    <p:sldId id="328" r:id="rId31"/>
    <p:sldId id="326" r:id="rId32"/>
    <p:sldId id="287" r:id="rId33"/>
    <p:sldId id="288" r:id="rId34"/>
    <p:sldId id="299" r:id="rId35"/>
    <p:sldId id="300" r:id="rId36"/>
    <p:sldId id="334" r:id="rId37"/>
    <p:sldId id="335" r:id="rId38"/>
    <p:sldId id="336" r:id="rId39"/>
    <p:sldId id="337" r:id="rId40"/>
    <p:sldId id="291" r:id="rId41"/>
    <p:sldId id="292" r:id="rId42"/>
    <p:sldId id="301" r:id="rId43"/>
    <p:sldId id="302" r:id="rId44"/>
    <p:sldId id="338" r:id="rId45"/>
    <p:sldId id="340" r:id="rId46"/>
    <p:sldId id="343" r:id="rId47"/>
    <p:sldId id="342" r:id="rId48"/>
    <p:sldId id="293" r:id="rId49"/>
    <p:sldId id="294" r:id="rId50"/>
    <p:sldId id="303" r:id="rId51"/>
    <p:sldId id="304" r:id="rId52"/>
    <p:sldId id="352" r:id="rId53"/>
    <p:sldId id="355" r:id="rId54"/>
    <p:sldId id="356" r:id="rId55"/>
    <p:sldId id="357" r:id="rId56"/>
    <p:sldId id="358" r:id="rId57"/>
    <p:sldId id="360" r:id="rId58"/>
    <p:sldId id="364" r:id="rId59"/>
    <p:sldId id="295" r:id="rId60"/>
    <p:sldId id="296" r:id="rId61"/>
    <p:sldId id="305" r:id="rId62"/>
    <p:sldId id="306" r:id="rId63"/>
    <p:sldId id="365" r:id="rId64"/>
    <p:sldId id="366" r:id="rId65"/>
    <p:sldId id="367" r:id="rId66"/>
    <p:sldId id="368" r:id="rId67"/>
    <p:sldId id="341" r:id="rId68"/>
    <p:sldId id="298" r:id="rId69"/>
    <p:sldId id="307" r:id="rId70"/>
    <p:sldId id="359" r:id="rId71"/>
    <p:sldId id="369" r:id="rId72"/>
    <p:sldId id="309" r:id="rId73"/>
    <p:sldId id="297" r:id="rId74"/>
    <p:sldId id="351" r:id="rId75"/>
    <p:sldId id="371" r:id="rId76"/>
    <p:sldId id="373" r:id="rId77"/>
    <p:sldId id="372" r:id="rId78"/>
    <p:sldId id="374" r:id="rId79"/>
    <p:sldId id="375" r:id="rId80"/>
    <p:sldId id="376" r:id="rId81"/>
    <p:sldId id="332" r:id="rId82"/>
    <p:sldId id="333" r:id="rId83"/>
    <p:sldId id="329" r:id="rId84"/>
    <p:sldId id="330" r:id="rId85"/>
    <p:sldId id="377" r:id="rId86"/>
    <p:sldId id="331" r:id="rId87"/>
    <p:sldId id="348" r:id="rId88"/>
    <p:sldId id="308" r:id="rId89"/>
    <p:sldId id="379" r:id="rId90"/>
    <p:sldId id="380" r:id="rId91"/>
    <p:sldId id="381" r:id="rId92"/>
    <p:sldId id="353" r:id="rId93"/>
    <p:sldId id="382" r:id="rId94"/>
    <p:sldId id="313" r:id="rId95"/>
    <p:sldId id="311" r:id="rId96"/>
    <p:sldId id="350" r:id="rId97"/>
    <p:sldId id="289" r:id="rId98"/>
    <p:sldId id="347" r:id="rId99"/>
    <p:sldId id="290" r:id="rId100"/>
    <p:sldId id="312" r:id="rId101"/>
    <p:sldId id="259" r:id="rId102"/>
    <p:sldId id="260" r:id="rId103"/>
    <p:sldId id="261" r:id="rId104"/>
    <p:sldId id="262" r:id="rId105"/>
    <p:sldId id="263" r:id="rId106"/>
    <p:sldId id="264" r:id="rId10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83"/>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82"/>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4660"/>
  </p:normalViewPr>
  <p:slideViewPr>
    <p:cSldViewPr>
      <p:cViewPr varScale="1">
        <p:scale>
          <a:sx n="112" d="100"/>
          <a:sy n="112" d="100"/>
        </p:scale>
        <p:origin x="102" y="3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4066703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92</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2019-01-28</a:t>
            </a:r>
            <a:endParaRPr lang="en-GB" sz="2000" b="0" dirty="0" smtClean="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7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t>
            </a:r>
            <a:r>
              <a:rPr lang="en-US"/>
              <a:t>a </a:t>
            </a:r>
            <a:r>
              <a:rPr lang="en-US"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559125"/>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endParaRPr lang="en-US" altLang="en-US" b="0" dirty="0" smtClean="0"/>
          </a:p>
          <a:p>
            <a:pPr algn="just">
              <a:spcBef>
                <a:spcPct val="20000"/>
              </a:spcBef>
              <a:buFontTx/>
              <a:buChar char="•"/>
            </a:pPr>
            <a:r>
              <a:rPr lang="en-US" altLang="en-US" b="0" dirty="0" smtClean="0"/>
              <a:t>Approve </a:t>
            </a:r>
            <a:r>
              <a:rPr lang="en-US" altLang="en-US" b="0" dirty="0" smtClean="0"/>
              <a:t>March 6</a:t>
            </a:r>
            <a:r>
              <a:rPr lang="en-US" altLang="en-US" b="0" baseline="30000" dirty="0" smtClean="0"/>
              <a:t>th</a:t>
            </a:r>
            <a:r>
              <a:rPr lang="en-US" altLang="en-US" b="0" dirty="0" smtClean="0"/>
              <a:t> teleconferences </a:t>
            </a:r>
            <a:r>
              <a:rPr lang="en-US" altLang="en-US" b="0" dirty="0" smtClean="0"/>
              <a:t>minutes.</a:t>
            </a:r>
            <a:endParaRPr lang="en-US" altLang="en-US" b="0" dirty="0"/>
          </a:p>
          <a:p>
            <a:pPr algn="just">
              <a:spcBef>
                <a:spcPct val="20000"/>
              </a:spcBef>
              <a:buFontTx/>
              <a:buChar char="•"/>
            </a:pPr>
            <a:r>
              <a:rPr lang="en-US" altLang="en-US" b="0" dirty="0" smtClean="0"/>
              <a:t>Review results coming out initial WG ballot.</a:t>
            </a:r>
            <a:endParaRPr lang="en-US" altLang="en-US" b="0" dirty="0" smtClean="0"/>
          </a:p>
          <a:p>
            <a:pPr algn="just">
              <a:spcBef>
                <a:spcPct val="20000"/>
              </a:spcBef>
              <a:buFontTx/>
              <a:buChar char="•"/>
            </a:pPr>
            <a:r>
              <a:rPr lang="en-US" altLang="en-US" b="0" dirty="0"/>
              <a:t>Review CR assignment and current status of open call for CR volunteers. </a:t>
            </a:r>
          </a:p>
          <a:p>
            <a:pPr algn="just">
              <a:spcBef>
                <a:spcPct val="20000"/>
              </a:spcBef>
              <a:buFontTx/>
              <a:buChar char="•"/>
            </a:pPr>
            <a:r>
              <a:rPr lang="en-US" altLang="en-US" b="0" dirty="0" smtClean="0"/>
              <a:t>Review formal CR process – as needed. </a:t>
            </a:r>
          </a:p>
          <a:p>
            <a:pPr algn="just">
              <a:spcBef>
                <a:spcPct val="20000"/>
              </a:spcBef>
              <a:buFontTx/>
              <a:buChar char="•"/>
            </a:pPr>
            <a:r>
              <a:rPr lang="en-US" altLang="en-US" b="0" dirty="0" smtClean="0"/>
              <a:t>Consider comment resolution adoption to the extent possible. </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8456974"/>
              </p:ext>
            </p:extLst>
          </p:nvPr>
        </p:nvGraphicFramePr>
        <p:xfrm>
          <a:off x="914401" y="1340768"/>
          <a:ext cx="10460567" cy="441940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endParaRPr lang="en-US" sz="18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01158">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34106">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399843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4644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rtl="0"/>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97376410"/>
              </p:ext>
            </p:extLst>
          </p:nvPr>
        </p:nvGraphicFramePr>
        <p:xfrm>
          <a:off x="906562" y="1751014"/>
          <a:ext cx="10478360" cy="405366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800" dirty="0"/>
                    </a:p>
                  </a:txBody>
                  <a:tcPr marT="45712" marB="45712"/>
                </a:tc>
              </a:tr>
              <a:tr h="24644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r>
              <a:tr h="167632">
                <a:tc>
                  <a:txBody>
                    <a:bodyPr/>
                    <a:lstStyle/>
                    <a:p>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tr>
              <a:tr h="0">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12" marB="45712"/>
                </a:tc>
              </a:tr>
              <a:tr h="0">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12" marB="45712"/>
                </a:tc>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800" dirty="0"/>
                    </a:p>
                  </a:txBody>
                  <a:tcPr marT="45712" marB="45712"/>
                </a:tc>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800" dirty="0"/>
                    </a:p>
                  </a:txBody>
                  <a:tcPr marT="45712" marB="45712"/>
                </a:tc>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r>
              <a:tr h="0">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r>
              <a:tr h="0">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endParaRPr lang="en-US" altLang="en-US" sz="4400" dirty="0" smtClean="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Approve previous meeting minutes (11-19-127).  </a:t>
            </a:r>
          </a:p>
          <a:p>
            <a:pPr algn="just">
              <a:spcBef>
                <a:spcPct val="20000"/>
              </a:spcBef>
              <a:buFontTx/>
              <a:buChar char="•"/>
            </a:pPr>
            <a:r>
              <a:rPr lang="en-US" altLang="en-US" sz="2000" b="0" dirty="0"/>
              <a:t>Approve March 6th teleconferences minutes.</a:t>
            </a:r>
          </a:p>
          <a:p>
            <a:pPr algn="just">
              <a:spcBef>
                <a:spcPct val="20000"/>
              </a:spcBef>
              <a:buFontTx/>
              <a:buChar char="•"/>
            </a:pPr>
            <a:r>
              <a:rPr lang="en-US" altLang="en-US" sz="2000" b="0" dirty="0"/>
              <a:t>Review results coming out initial WG ballot.</a:t>
            </a:r>
          </a:p>
          <a:p>
            <a:pPr algn="just">
              <a:spcBef>
                <a:spcPct val="20000"/>
              </a:spcBef>
              <a:buFontTx/>
              <a:buChar char="•"/>
            </a:pPr>
            <a:r>
              <a:rPr lang="en-US" altLang="en-US" sz="2000" b="0" dirty="0"/>
              <a:t>Review CR assignment and current status of open call for CR volunteers. </a:t>
            </a:r>
          </a:p>
          <a:p>
            <a:pPr algn="just">
              <a:spcBef>
                <a:spcPct val="20000"/>
              </a:spcBef>
              <a:buFontTx/>
              <a:buChar char="•"/>
            </a:pPr>
            <a:r>
              <a:rPr lang="en-US" altLang="en-US" sz="2000" b="0" dirty="0"/>
              <a:t>Review formal CR process – as needed. </a:t>
            </a:r>
          </a:p>
          <a:p>
            <a:pPr algn="just">
              <a:spcBef>
                <a:spcPct val="20000"/>
              </a:spcBef>
              <a:buFontTx/>
              <a:buChar char="•"/>
            </a:pPr>
            <a:r>
              <a:rPr lang="en-US" altLang="en-US" sz="2000" b="0" dirty="0"/>
              <a:t>Consider comment resolution adoption to the extent possible. </a:t>
            </a:r>
          </a:p>
          <a:p>
            <a:pPr algn="just">
              <a:spcBef>
                <a:spcPct val="20000"/>
              </a:spcBef>
              <a:buFontTx/>
              <a:buChar char="•"/>
            </a:pPr>
            <a:endParaRPr lang="en-US" altLang="en-US"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58330814"/>
              </p:ext>
            </p:extLst>
          </p:nvPr>
        </p:nvGraphicFramePr>
        <p:xfrm>
          <a:off x="929215" y="1628800"/>
          <a:ext cx="10460568" cy="3962272"/>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11-19-127</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Jan. 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a:t>
                      </a:r>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11-19/127 </a:t>
            </a:r>
            <a:r>
              <a:rPr lang="en-US" b="0" dirty="0" smtClean="0"/>
              <a:t>r0 </a:t>
            </a:r>
            <a:r>
              <a:rPr lang="en-US" b="0" dirty="0"/>
              <a:t>as </a:t>
            </a:r>
            <a:r>
              <a:rPr lang="en-US" b="0" dirty="0" err="1"/>
              <a:t>TGaz</a:t>
            </a:r>
            <a:r>
              <a:rPr lang="en-US" b="0" dirty="0"/>
              <a:t> meeting minutes for the </a:t>
            </a:r>
            <a:r>
              <a:rPr lang="en-US" b="0" dirty="0" smtClean="0"/>
              <a:t>Jan</a:t>
            </a:r>
            <a:r>
              <a:rPr lang="en-US" b="0" dirty="0" smtClean="0"/>
              <a:t>. </a:t>
            </a:r>
            <a:r>
              <a:rPr lang="en-US" b="0" dirty="0" smtClean="0"/>
              <a:t>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a:t>
            </a:r>
            <a:r>
              <a:rPr lang="en-US" altLang="en-US" b="0" dirty="0" smtClean="0"/>
              <a:t>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 “March 6</a:t>
            </a:r>
            <a:r>
              <a:rPr lang="en-US" b="0" baseline="30000" dirty="0" smtClean="0"/>
              <a:t>th</a:t>
            </a:r>
            <a:r>
              <a:rPr lang="en-US" b="0" dirty="0" smtClean="0"/>
              <a:t> </a:t>
            </a:r>
            <a:r>
              <a:rPr lang="en-US" b="0" dirty="0" err="1" smtClean="0"/>
              <a:t>Telecon</a:t>
            </a:r>
            <a:r>
              <a:rPr lang="en-US" b="0" dirty="0" smtClean="0"/>
              <a:t> </a:t>
            </a:r>
            <a:r>
              <a:rPr lang="en-US" b="0" dirty="0" smtClean="0"/>
              <a:t>Minutes” </a:t>
            </a:r>
            <a:r>
              <a:rPr lang="en-US" b="0" dirty="0"/>
              <a:t>posted to Mentor on </a:t>
            </a:r>
            <a:r>
              <a:rPr lang="en-US" b="0" dirty="0" smtClean="0"/>
              <a:t>??? 2019</a:t>
            </a:r>
            <a:r>
              <a:rPr lang="en-US" b="0" dirty="0" smtClean="0"/>
              <a:t>.</a:t>
            </a:r>
            <a:endParaRPr lang="en-US" b="0" dirty="0"/>
          </a:p>
          <a:p>
            <a:endParaRPr lang="en-US" dirty="0"/>
          </a:p>
          <a:p>
            <a:r>
              <a:rPr lang="en-US" dirty="0"/>
              <a:t>Motion:</a:t>
            </a:r>
          </a:p>
          <a:p>
            <a:pPr marL="0" indent="0"/>
            <a:r>
              <a:rPr lang="en-US" b="0" dirty="0"/>
              <a:t>Move to approve document </a:t>
            </a:r>
            <a:r>
              <a:rPr lang="en-US" b="0" dirty="0" smtClean="0"/>
              <a:t>11-19/???r0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dirty="0"/>
              <a:t> </a:t>
            </a:r>
            <a:r>
              <a:rPr lang="en-US" alt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Consider </a:t>
            </a:r>
            <a:r>
              <a:rPr lang="en-US" b="0" dirty="0" err="1" smtClean="0"/>
              <a:t>TGaz</a:t>
            </a:r>
            <a:r>
              <a:rPr lang="en-US" b="0" dirty="0" smtClean="0"/>
              <a:t> projected timeline and milestones in view of the letter ballot.</a:t>
            </a:r>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TG Timeline For Consideration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3073641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r>
              <a:rPr lang="en-US" altLang="en-US" dirty="0" smtClean="0"/>
              <a:t>.</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9168704"/>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r>
                        <a:rPr lang="en-US" sz="1600" kern="120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11-18-2152r</a:t>
            </a:r>
            <a:r>
              <a:rPr lang="en-US" b="0" dirty="0"/>
              <a:t>2</a:t>
            </a:r>
            <a:r>
              <a:rPr lang="en-US" b="0" dirty="0" smtClean="0"/>
              <a:t> for CIDs 74,189,60,183,185,186, 197,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29244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9714551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11-18-1782r2 for CIDs 542,54,55,105 and106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17044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97242877"/>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10955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12655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11-18-2104r5 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7951754"/>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92533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11-19-038r1 for CIDs 8,16 and 24.</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p>
          <a:p>
            <a:r>
              <a:rPr lang="en-US" dirty="0" smtClean="0"/>
              <a:t>Results </a:t>
            </a:r>
            <a:r>
              <a:rPr lang="en-US" b="0" dirty="0"/>
              <a:t>(Y/N/A</a:t>
            </a:r>
            <a:r>
              <a:rPr lang="en-US" b="0" dirty="0" smtClean="0"/>
              <a:t>):17/0/0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06673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11-19-124r1 for CIDs 283 and 284, 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6467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11-19-123r1 for CIDs 38, 290, 292, 365,379, 390,490 and 492, 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73689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78748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5417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01115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11-19-072r1 for CIDs 497,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89826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99124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11-19-122r1 for </a:t>
            </a:r>
            <a:r>
              <a:rPr lang="en-US" b="0" dirty="0"/>
              <a:t>CIDs 111, 112</a:t>
            </a:r>
            <a:r>
              <a:rPr lang="en-US" b="0" dirty="0" smtClean="0"/>
              <a:t>, </a:t>
            </a:r>
            <a:r>
              <a:rPr lang="en-US" b="0" dirty="0"/>
              <a:t>151, 152, 260, 268, 270, 271, 272, and 273 </a:t>
            </a:r>
            <a:r>
              <a:rPr lang="en-US" b="0" dirty="0" smtClean="0"/>
              <a:t>,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97954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9864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0971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 – special order past submission 093</a:t>
            </a:r>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8775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11-19-093r1 for </a:t>
            </a:r>
            <a:r>
              <a:rPr lang="en-US" b="0" dirty="0"/>
              <a:t>CIDs 134, 200, 202, 203, 441, 180, 494, 51, 52, 181, </a:t>
            </a:r>
            <a:r>
              <a:rPr lang="en-US" b="0" dirty="0" smtClean="0"/>
              <a:t>and 442,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99272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427990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89089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11-18-2153r0 for </a:t>
            </a:r>
            <a:r>
              <a:rPr lang="en-US" b="0" dirty="0"/>
              <a:t>CIDs </a:t>
            </a:r>
            <a:r>
              <a:rPr lang="en-US" b="0" dirty="0" smtClean="0"/>
              <a:t>73,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984649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3922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11-19-145r1 for CIDs 210, 213, 484,485, 518, 536 and 501,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2363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42311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9488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16171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88029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7081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16220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11-19-158r3 for CID 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2745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43639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01126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11-19-163r6,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07083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11-19-150r5,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45712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11-19-191r1,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18153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Published a new draft, P802.11az </a:t>
            </a:r>
            <a:r>
              <a:rPr lang="en-US" b="0" dirty="0" smtClean="0"/>
              <a:t>D0.6.</a:t>
            </a:r>
            <a:endParaRPr lang="en-US" b="0" dirty="0"/>
          </a:p>
          <a:p>
            <a:pPr>
              <a:buFont typeface="Arial" panose="020B0604020202020204" pitchFamily="34" charset="0"/>
              <a:buChar char="•"/>
            </a:pPr>
            <a:r>
              <a:rPr lang="en-US" b="0" dirty="0" smtClean="0"/>
              <a:t>Group met for 8 timeslot and reviewed </a:t>
            </a:r>
            <a:r>
              <a:rPr lang="en-US" b="0" dirty="0"/>
              <a:t>a total of </a:t>
            </a:r>
            <a:r>
              <a:rPr lang="en-US" b="0" dirty="0" smtClean="0"/>
              <a:t>32 submissions.</a:t>
            </a:r>
          </a:p>
          <a:p>
            <a:pPr>
              <a:buFont typeface="Arial" panose="020B0604020202020204" pitchFamily="34" charset="0"/>
              <a:buChar char="•"/>
            </a:pPr>
            <a:r>
              <a:rPr lang="en-US" b="0" dirty="0" smtClean="0"/>
              <a:t>Closed all 64 identified TBDs in the spec.</a:t>
            </a:r>
          </a:p>
          <a:p>
            <a:pPr>
              <a:buFont typeface="Arial" panose="020B0604020202020204" pitchFamily="34" charset="0"/>
              <a:buChar char="•"/>
            </a:pPr>
            <a:r>
              <a:rPr lang="en-US" b="0" dirty="0" smtClean="0"/>
              <a:t>TG approved Initial WG ballot initiation.</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technical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28941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81986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14788</TotalTime>
  <Words>6097</Words>
  <Application>Microsoft Office PowerPoint</Application>
  <PresentationFormat>Widescreen</PresentationFormat>
  <Paragraphs>1555</Paragraphs>
  <Slides>106</Slides>
  <Notes>26</Notes>
  <HiddenSlides>70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106</vt:i4>
      </vt:variant>
    </vt:vector>
  </HeadingPairs>
  <TitlesOfParts>
    <vt:vector size="11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March 6th Telecon Minutes</vt:lpstr>
      <vt:lpstr>TGaz Timeline</vt:lpstr>
      <vt:lpstr>Current TG Approved Timeline</vt:lpstr>
      <vt:lpstr>Updated TG Timeline For Consideration - TBD</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TG Status And Work Completed</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239</cp:revision>
  <cp:lastPrinted>1601-01-01T00:00:00Z</cp:lastPrinted>
  <dcterms:created xsi:type="dcterms:W3CDTF">2018-08-06T10:28:59Z</dcterms:created>
  <dcterms:modified xsi:type="dcterms:W3CDTF">2019-01-28T16:25:14Z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4b66c235-95d3-4339-bd37-20a03d8f2907</vt:lpwstr>
  </property>
  <property fmtid="{D5CDD505-2E9C-101B-9397-08002B2CF9AE}" pid="3" name="CTP_TimeStamp">
    <vt:lpwstr>2019-01-18 01:18:03Z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