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56" r:id="rId2"/>
    <p:sldId id="257" r:id="rId3"/>
    <p:sldId id="266" r:id="rId4"/>
    <p:sldId id="267" r:id="rId5"/>
    <p:sldId id="268" r:id="rId6"/>
    <p:sldId id="265" r:id="rId7"/>
    <p:sldId id="269" r:id="rId8"/>
    <p:sldId id="270" r:id="rId9"/>
    <p:sldId id="271" r:id="rId10"/>
    <p:sldId id="272" r:id="rId11"/>
    <p:sldId id="273" r:id="rId12"/>
    <p:sldId id="263" r:id="rId13"/>
    <p:sldId id="274" r:id="rId14"/>
    <p:sldId id="275" r:id="rId15"/>
    <p:sldId id="279" r:id="rId16"/>
    <p:sldId id="276" r:id="rId17"/>
    <p:sldId id="280" r:id="rId18"/>
    <p:sldId id="283" r:id="rId19"/>
    <p:sldId id="304" r:id="rId20"/>
    <p:sldId id="277" r:id="rId21"/>
    <p:sldId id="302" r:id="rId22"/>
    <p:sldId id="303" r:id="rId23"/>
    <p:sldId id="284" r:id="rId24"/>
    <p:sldId id="278" r:id="rId25"/>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4" autoAdjust="0"/>
    <p:restoredTop sz="94660"/>
  </p:normalViewPr>
  <p:slideViewPr>
    <p:cSldViewPr>
      <p:cViewPr>
        <p:scale>
          <a:sx n="130" d="100"/>
          <a:sy n="130" d="100"/>
        </p:scale>
        <p:origin x="-610" y="55"/>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8" d="100"/>
          <a:sy n="58" d="100"/>
        </p:scale>
        <p:origin x="3075" y="51"/>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1/14/2019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12</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Month Year</a:t>
            </a:r>
            <a:endParaRPr lang="en-GB"/>
          </a:p>
        </p:txBody>
      </p:sp>
      <p:sp>
        <p:nvSpPr>
          <p:cNvPr id="5" name="Footer Placeholder 4"/>
          <p:cNvSpPr>
            <a:spLocks noGrp="1"/>
          </p:cNvSpPr>
          <p:nvPr>
            <p:ph type="ftr" idx="11"/>
          </p:nvPr>
        </p:nvSpPr>
        <p:spPr/>
        <p:txBody>
          <a:bodyPr/>
          <a:lstStyle>
            <a:lvl1pPr>
              <a:defRPr/>
            </a:lvl1pPr>
          </a:lstStyle>
          <a:p>
            <a:r>
              <a:rPr lang="en-GB" dirty="0"/>
              <a:t>Allan Jones, Activision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Allan Jones Activision </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2018</a:t>
            </a:r>
            <a:endParaRPr lang="en-GB" dirty="0"/>
          </a:p>
        </p:txBody>
      </p:sp>
      <p:sp>
        <p:nvSpPr>
          <p:cNvPr id="4" name="Title 3">
            <a:extLst>
              <a:ext uri="{FF2B5EF4-FFF2-40B4-BE49-F238E27FC236}">
                <a16:creationId xmlns:a16="http://schemas.microsoft.com/office/drawing/2014/main" id="{51A62685-CFA9-4E4A-8CA4-E01CDE66C3F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2024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Allan Jones Activision </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2018</a:t>
            </a:r>
            <a:endParaRPr lang="en-GB" dirty="0"/>
          </a:p>
        </p:txBody>
      </p:sp>
      <p:sp>
        <p:nvSpPr>
          <p:cNvPr id="4" name="Title 3">
            <a:extLst>
              <a:ext uri="{FF2B5EF4-FFF2-40B4-BE49-F238E27FC236}">
                <a16:creationId xmlns:a16="http://schemas.microsoft.com/office/drawing/2014/main" id="{51A62685-CFA9-4E4A-8CA4-E01CDE66C3FE}"/>
              </a:ext>
            </a:extLst>
          </p:cNvPr>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16"/>
          </p:nvPr>
        </p:nvSpPr>
        <p:spPr>
          <a:xfrm>
            <a:off x="8229600" y="457200"/>
            <a:ext cx="914400" cy="914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7" name="Date Placeholder 6">
            <a:extLst>
              <a:ext uri="{FF2B5EF4-FFF2-40B4-BE49-F238E27FC236}">
                <a16:creationId xmlns:a16="http://schemas.microsoft.com/office/drawing/2014/main" id="{5CF1CC39-5248-4070-BEC5-7BED9C49C8D6}"/>
              </a:ext>
            </a:extLst>
          </p:cNvPr>
          <p:cNvSpPr>
            <a:spLocks noGrp="1"/>
          </p:cNvSpPr>
          <p:nvPr>
            <p:ph type="dt" idx="10"/>
          </p:nvPr>
        </p:nvSpPr>
        <p:spPr/>
        <p:txBody>
          <a:bodyPr/>
          <a:lstStyle/>
          <a:p>
            <a:r>
              <a:rPr lang="en-US"/>
              <a:t>Month Year</a:t>
            </a:r>
            <a:endParaRPr lang="en-GB" dirty="0"/>
          </a:p>
        </p:txBody>
      </p:sp>
      <p:sp>
        <p:nvSpPr>
          <p:cNvPr id="8" name="Footer Placeholder 7">
            <a:extLst>
              <a:ext uri="{FF2B5EF4-FFF2-40B4-BE49-F238E27FC236}">
                <a16:creationId xmlns:a16="http://schemas.microsoft.com/office/drawing/2014/main" id="{A1F1550F-6A7E-4080-AA64-997530CB0616}"/>
              </a:ext>
            </a:extLst>
          </p:cNvPr>
          <p:cNvSpPr>
            <a:spLocks noGrp="1"/>
          </p:cNvSpPr>
          <p:nvPr>
            <p:ph type="ftr" idx="11"/>
          </p:nvPr>
        </p:nvSpPr>
        <p:spPr/>
        <p:txBody>
          <a:bodyPr/>
          <a:lstStyle/>
          <a:p>
            <a:r>
              <a:rPr lang="en-GB"/>
              <a:t>John Doe, Some Company</a:t>
            </a:r>
            <a:endParaRPr lang="en-GB" dirty="0"/>
          </a:p>
        </p:txBody>
      </p:sp>
      <p:sp>
        <p:nvSpPr>
          <p:cNvPr id="9" name="Slide Number Placeholder 8">
            <a:extLst>
              <a:ext uri="{FF2B5EF4-FFF2-40B4-BE49-F238E27FC236}">
                <a16:creationId xmlns:a16="http://schemas.microsoft.com/office/drawing/2014/main" id="{5BB84F30-E4B5-41E6-B6E7-ABA252C2FBB6}"/>
              </a:ext>
            </a:extLst>
          </p:cNvPr>
          <p:cNvSpPr>
            <a:spLocks noGrp="1"/>
          </p:cNvSpPr>
          <p:nvPr>
            <p:ph type="sldNum" idx="12"/>
          </p:nvPr>
        </p:nvSpPr>
        <p:spPr/>
        <p:txBody>
          <a:bodyPr/>
          <a:lstStyle/>
          <a:p>
            <a:r>
              <a:rPr lang="en-GB"/>
              <a:t>Slide </a:t>
            </a:r>
            <a:fld id="{D09C756B-EB39-4236-ADBB-73052B179AE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Month Year</a:t>
            </a:r>
            <a:endParaRPr lang="en-GB"/>
          </a:p>
        </p:txBody>
      </p:sp>
      <p:sp>
        <p:nvSpPr>
          <p:cNvPr id="6" name="Footer Placeholder 5"/>
          <p:cNvSpPr>
            <a:spLocks noGrp="1"/>
          </p:cNvSpPr>
          <p:nvPr>
            <p:ph type="ftr" idx="11"/>
          </p:nvPr>
        </p:nvSpPr>
        <p:spPr/>
        <p:txBody>
          <a:bodyPr/>
          <a:lstStyle>
            <a:lvl1pPr>
              <a:defRPr/>
            </a:lvl1pPr>
          </a:lstStyle>
          <a:p>
            <a:r>
              <a:rPr lang="en-GB"/>
              <a:t>John Doe, Some Company</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Month Year</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a:t>John Doe, Some Company</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Month Year</a:t>
            </a:r>
            <a:endParaRPr lang="en-GB"/>
          </a:p>
        </p:txBody>
      </p:sp>
      <p:sp>
        <p:nvSpPr>
          <p:cNvPr id="4" name="Footer Placeholder 3"/>
          <p:cNvSpPr>
            <a:spLocks noGrp="1"/>
          </p:cNvSpPr>
          <p:nvPr>
            <p:ph type="ftr" idx="11"/>
          </p:nvPr>
        </p:nvSpPr>
        <p:spPr/>
        <p:txBody>
          <a:bodyPr/>
          <a:lstStyle>
            <a:lvl1pPr>
              <a:defRPr/>
            </a:lvl1pPr>
          </a:lstStyle>
          <a:p>
            <a:r>
              <a:rPr lang="en-GB"/>
              <a:t>John Doe, Some Company</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Month Year</a:t>
            </a:r>
            <a:endParaRPr lang="en-GB"/>
          </a:p>
        </p:txBody>
      </p:sp>
      <p:sp>
        <p:nvSpPr>
          <p:cNvPr id="3" name="Footer Placeholder 2"/>
          <p:cNvSpPr>
            <a:spLocks noGrp="1"/>
          </p:cNvSpPr>
          <p:nvPr>
            <p:ph type="ftr" idx="11"/>
          </p:nvPr>
        </p:nvSpPr>
        <p:spPr/>
        <p:txBody>
          <a:bodyPr/>
          <a:lstStyle>
            <a:lvl1pPr>
              <a:defRPr/>
            </a:lvl1pPr>
          </a:lstStyle>
          <a:p>
            <a:r>
              <a:rPr lang="en-GB"/>
              <a:t>John Doe, Some Company</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Month Year</a:t>
            </a:r>
            <a:endParaRPr lang="en-GB"/>
          </a:p>
        </p:txBody>
      </p:sp>
      <p:sp>
        <p:nvSpPr>
          <p:cNvPr id="5" name="Footer Placeholder 4"/>
          <p:cNvSpPr>
            <a:spLocks noGrp="1"/>
          </p:cNvSpPr>
          <p:nvPr>
            <p:ph type="ftr" idx="11"/>
          </p:nvPr>
        </p:nvSpPr>
        <p:spPr/>
        <p:txBody>
          <a:bodyPr/>
          <a:lstStyle>
            <a:lvl1pPr>
              <a:defRPr/>
            </a:lvl1pPr>
          </a:lstStyle>
          <a:p>
            <a:r>
              <a:rPr lang="en-GB"/>
              <a:t>John Doe, Some Company</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685800" y="685800"/>
            <a:ext cx="5676900" cy="54086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6">
            <a:extLst>
              <a:ext uri="{FF2B5EF4-FFF2-40B4-BE49-F238E27FC236}">
                <a16:creationId xmlns:a16="http://schemas.microsoft.com/office/drawing/2014/main" id="{49B1D1DC-16B6-4EB0-83BD-6EC5759312CD}"/>
              </a:ext>
            </a:extLst>
          </p:cNvPr>
          <p:cNvSpPr>
            <a:spLocks noGrp="1"/>
          </p:cNvSpPr>
          <p:nvPr>
            <p:ph type="title"/>
          </p:nvPr>
        </p:nvSpPr>
        <p:spPr/>
        <p:txBody>
          <a:bodyPr/>
          <a:lstStyle/>
          <a:p>
            <a:r>
              <a:rPr lang="en-US"/>
              <a:t>Click to edit Master title style</a:t>
            </a:r>
          </a:p>
        </p:txBody>
      </p:sp>
      <p:sp>
        <p:nvSpPr>
          <p:cNvPr id="8" name="Date Placeholder 7">
            <a:extLst>
              <a:ext uri="{FF2B5EF4-FFF2-40B4-BE49-F238E27FC236}">
                <a16:creationId xmlns:a16="http://schemas.microsoft.com/office/drawing/2014/main" id="{BF4A65C4-B49F-4038-9833-8D24289076FD}"/>
              </a:ext>
            </a:extLst>
          </p:cNvPr>
          <p:cNvSpPr>
            <a:spLocks noGrp="1"/>
          </p:cNvSpPr>
          <p:nvPr>
            <p:ph type="dt" idx="10"/>
          </p:nvPr>
        </p:nvSpPr>
        <p:spPr/>
        <p:txBody>
          <a:bodyPr/>
          <a:lstStyle/>
          <a:p>
            <a:r>
              <a:rPr lang="en-US"/>
              <a:t>Month Year</a:t>
            </a:r>
            <a:endParaRPr lang="en-GB" dirty="0"/>
          </a:p>
        </p:txBody>
      </p:sp>
      <p:sp>
        <p:nvSpPr>
          <p:cNvPr id="9" name="Footer Placeholder 8">
            <a:extLst>
              <a:ext uri="{FF2B5EF4-FFF2-40B4-BE49-F238E27FC236}">
                <a16:creationId xmlns:a16="http://schemas.microsoft.com/office/drawing/2014/main" id="{35F7E772-AF8F-48EF-AAC5-99F92B8C89A8}"/>
              </a:ext>
            </a:extLst>
          </p:cNvPr>
          <p:cNvSpPr>
            <a:spLocks noGrp="1"/>
          </p:cNvSpPr>
          <p:nvPr>
            <p:ph type="ftr" idx="11"/>
          </p:nvPr>
        </p:nvSpPr>
        <p:spPr/>
        <p:txBody>
          <a:bodyPr/>
          <a:lstStyle/>
          <a:p>
            <a:r>
              <a:rPr lang="en-GB"/>
              <a:t>John Doe, Some Company</a:t>
            </a:r>
            <a:endParaRPr lang="en-GB" dirty="0"/>
          </a:p>
        </p:txBody>
      </p:sp>
      <p:sp>
        <p:nvSpPr>
          <p:cNvPr id="10" name="Slide Number Placeholder 9">
            <a:extLst>
              <a:ext uri="{FF2B5EF4-FFF2-40B4-BE49-F238E27FC236}">
                <a16:creationId xmlns:a16="http://schemas.microsoft.com/office/drawing/2014/main" id="{F52530D2-D36F-498E-822C-F81BAE757EEA}"/>
              </a:ext>
            </a:extLst>
          </p:cNvPr>
          <p:cNvSpPr>
            <a:spLocks noGrp="1"/>
          </p:cNvSpPr>
          <p:nvPr>
            <p:ph type="sldNum" idx="12"/>
          </p:nvPr>
        </p:nvSpPr>
        <p:spPr/>
        <p:txBody>
          <a:bodyPr/>
          <a:lstStyle/>
          <a:p>
            <a:r>
              <a:rPr lang="en-GB"/>
              <a:t>Slide </a:t>
            </a:r>
            <a:fld id="{D09C756B-EB39-4236-ADBB-73052B179AE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2018</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Allan Jones, (Activision)</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802.11-18/2111r1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 id="2147483660" r:id="rId10"/>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8/11-18-2091-00-0rta-rta-nov-28-cc-meeting-minutes.docx" TargetMode="External"/><Relationship Id="rId2" Type="http://schemas.openxmlformats.org/officeDocument/2006/relationships/hyperlink" Target="https://mentor.ieee.org/802.11/dcn/18/11-18-2092-00-0rta-rta-nov-bangkok-meeting-minutes.docx" TargetMode="External"/><Relationship Id="rId1" Type="http://schemas.openxmlformats.org/officeDocument/2006/relationships/slideLayout" Target="../slideLayouts/slideLayout2.xml"/><Relationship Id="rId4" Type="http://schemas.openxmlformats.org/officeDocument/2006/relationships/hyperlink" Target="https://mentor.ieee.org/802.11/dcn/18/11-18-2167-00-0rta-rta-dec-18-cc-minutes.docx"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imat.ieee.or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January 2019	</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Allan Jones - Activision</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723106" y="630237"/>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RTA TIG Agenda</a:t>
            </a:r>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2019-1-14</a:t>
            </a:r>
          </a:p>
        </p:txBody>
      </p:sp>
      <p:graphicFrame>
        <p:nvGraphicFramePr>
          <p:cNvPr id="3075" name="Object 3"/>
          <p:cNvGraphicFramePr>
            <a:graphicFrameLocks noChangeAspect="1"/>
          </p:cNvGraphicFramePr>
          <p:nvPr>
            <p:extLst>
              <p:ext uri="{D42A27DB-BD31-4B8C-83A1-F6EECF244321}">
                <p14:modId xmlns:p14="http://schemas.microsoft.com/office/powerpoint/2010/main" val="3202816793"/>
              </p:ext>
            </p:extLst>
          </p:nvPr>
        </p:nvGraphicFramePr>
        <p:xfrm>
          <a:off x="517525" y="2278063"/>
          <a:ext cx="8077200" cy="2484437"/>
        </p:xfrm>
        <a:graphic>
          <a:graphicData uri="http://schemas.openxmlformats.org/presentationml/2006/ole">
            <mc:AlternateContent xmlns:mc="http://schemas.openxmlformats.org/markup-compatibility/2006">
              <mc:Choice xmlns:v="urn:schemas-microsoft-com:vml" Requires="v">
                <p:oleObj spid="_x0000_s3171" name="Document" r:id="rId4" imgW="8245941" imgH="2541999" progId="Word.Document.8">
                  <p:embed/>
                </p:oleObj>
              </mc:Choice>
              <mc:Fallback>
                <p:oleObj name="Document" r:id="rId4" imgW="8245941" imgH="2541999" progId="Word.Document.8">
                  <p:embed/>
                  <p:pic>
                    <p:nvPicPr>
                      <p:cNvPr id="0" name="Picture 3"/>
                      <p:cNvPicPr>
                        <a:picLocks noChangeAspect="1" noChangeArrowheads="1"/>
                      </p:cNvPicPr>
                      <p:nvPr/>
                    </p:nvPicPr>
                    <p:blipFill>
                      <a:blip r:embed="rId5"/>
                      <a:srcRect/>
                      <a:stretch>
                        <a:fillRect/>
                      </a:stretch>
                    </p:blipFill>
                    <p:spPr bwMode="auto">
                      <a:xfrm>
                        <a:off x="517525" y="2278063"/>
                        <a:ext cx="8077200" cy="2484437"/>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71525" y="1066800"/>
            <a:ext cx="7786595" cy="4495800"/>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September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6" name="Title 5"/>
          <p:cNvSpPr>
            <a:spLocks noGrp="1"/>
          </p:cNvSpPr>
          <p:nvPr>
            <p:ph type="title"/>
          </p:nvPr>
        </p:nvSpPr>
        <p:spPr>
          <a:xfrm>
            <a:off x="723899" y="304006"/>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7" name="Date Placeholder 3"/>
          <p:cNvSpPr>
            <a:spLocks noGrp="1"/>
          </p:cNvSpPr>
          <p:nvPr>
            <p:ph type="dt" idx="15"/>
          </p:nvPr>
        </p:nvSpPr>
        <p:spPr>
          <a:xfrm>
            <a:off x="696912" y="333375"/>
            <a:ext cx="2303451" cy="273050"/>
          </a:xfrm>
        </p:spPr>
        <p:txBody>
          <a:bodyPr/>
          <a:lstStyle/>
          <a:p>
            <a:r>
              <a:rPr lang="en-US" dirty="0"/>
              <a:t>January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1329651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77732" y="15240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6" name="Title 5"/>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7" name="Date Placeholder 3"/>
          <p:cNvSpPr>
            <a:spLocks noGrp="1"/>
          </p:cNvSpPr>
          <p:nvPr>
            <p:ph type="dt" idx="15"/>
          </p:nvPr>
        </p:nvSpPr>
        <p:spPr>
          <a:xfrm>
            <a:off x="696912" y="333375"/>
            <a:ext cx="2303451" cy="273050"/>
          </a:xfrm>
        </p:spPr>
        <p:txBody>
          <a:bodyPr/>
          <a:lstStyle/>
          <a:p>
            <a:r>
              <a:rPr lang="en-US" dirty="0"/>
              <a:t>January 2019	</a:t>
            </a:r>
            <a:endParaRPr lang="en-GB" dirty="0"/>
          </a:p>
        </p:txBody>
      </p:sp>
      <p:sp>
        <p:nvSpPr>
          <p:cNvPr id="9"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1770618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t>Slide </a:t>
            </a:r>
            <a:fld id="{DC83D890-10BB-4905-98E9-EC5FFEC1B9BB}" type="slidenum">
              <a:rPr lang="en-GB"/>
              <a:pPr/>
              <a:t>12</a:t>
            </a:fld>
            <a:endParaRPr lang="en-GB"/>
          </a:p>
        </p:txBody>
      </p:sp>
      <p:sp>
        <p:nvSpPr>
          <p:cNvPr id="10241" name="Rectangle 1"/>
          <p:cNvSpPr>
            <a:spLocks noGrp="1" noChangeArrowheads="1"/>
          </p:cNvSpPr>
          <p:nvPr>
            <p:ph type="title"/>
          </p:nvPr>
        </p:nvSpPr>
        <p:spPr>
          <a:xfrm>
            <a:off x="685800" y="684213"/>
            <a:ext cx="7772400" cy="1160462"/>
          </a:xfrm>
          <a:ln/>
        </p:spPr>
        <p:txBody>
          <a:bodyPr lIns="90000" tIns="46800" rIns="90000" bIns="46800"/>
          <a:lstStyle/>
          <a:p>
            <a:r>
              <a:rPr lang="en-US" dirty="0"/>
              <a:t>Participation in IEEE 802 Meetings</a:t>
            </a:r>
          </a:p>
        </p:txBody>
      </p:sp>
      <p:sp>
        <p:nvSpPr>
          <p:cNvPr id="10242" name="Rectangle 2"/>
          <p:cNvSpPr>
            <a:spLocks noGrp="1" noChangeArrowheads="1"/>
          </p:cNvSpPr>
          <p:nvPr>
            <p:ph type="body" idx="1"/>
          </p:nvPr>
        </p:nvSpPr>
        <p:spPr>
          <a:xfrm>
            <a:off x="681876" y="1600200"/>
            <a:ext cx="7772400" cy="4800600"/>
          </a:xfrm>
          <a:ln/>
        </p:spPr>
        <p:txBody>
          <a:bodyPr/>
          <a:lstStyle/>
          <a:p>
            <a:r>
              <a:rPr lang="en-US" sz="1400" dirty="0"/>
              <a:t>Participation in any IEEE 802 meeting (Sponsor, Sponsor subgroup, Working Group, Working Group subgroup, etc.) is on an individual basis </a:t>
            </a:r>
          </a:p>
          <a:p>
            <a:pPr>
              <a:buFont typeface="Arial" panose="020B0604020202020204" pitchFamily="34" charset="0"/>
              <a:buChar char="•"/>
            </a:pPr>
            <a:r>
              <a:rPr lang="en-US" sz="1400" dirty="0"/>
              <a:t>Participants in the IEEE standards development individual process shall act based on their qualifications and experience. (https://standards.ieee.org/develop/policies/bylaws/sb_bylaws.pdf section 5.2.1) • </a:t>
            </a:r>
          </a:p>
          <a:p>
            <a:pPr>
              <a:buFont typeface="Arial" panose="020B0604020202020204" pitchFamily="34" charset="0"/>
              <a:buChar char="•"/>
            </a:pPr>
            <a:r>
              <a:rPr lang="en-US" sz="1400" dirty="0"/>
              <a:t>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a:buFont typeface="Arial" panose="020B0604020202020204" pitchFamily="34" charset="0"/>
              <a:buChar char="•"/>
            </a:pPr>
            <a:r>
              <a:rPr lang="en-US" sz="1400" dirty="0"/>
              <a:t>Participants have an obligation to act and vote as an individual and not under the direction of any other individual or group. A Participant’s obligation to act and vote as an individual applies in all cases, regardless of any external commitments, agreements, contracts, or orders.</a:t>
            </a:r>
          </a:p>
          <a:p>
            <a:pPr>
              <a:buFont typeface="Arial" panose="020B0604020202020204" pitchFamily="34" charset="0"/>
              <a:buChar char="•"/>
            </a:pPr>
            <a:r>
              <a:rPr lang="en-US" sz="1400" dirty="0"/>
              <a:t>Participants shall not direct the actions or votes of any other member of an IEEE 802 Working Group or retaliate against any other member for their actions or votes within IEEE 802 Working Group meetings, see https://standards.ieee.org/develop/policies/bylaws/sb_bylaws.pdf section 5.2.1.3 and the IEEE 802 LMSC Working Group Policies and Procedures, subclause 3.4.1 “Chair”, list item x. </a:t>
            </a:r>
          </a:p>
          <a:p>
            <a:pPr marL="0" indent="0"/>
            <a:r>
              <a:rPr lang="en-US" sz="1400" dirty="0"/>
              <a:t>By participating in IEEE 802 meetings, you accept these requirements. If you do not agree to these policies then you shall not participate. </a:t>
            </a:r>
          </a:p>
          <a:p>
            <a:pPr marL="0" indent="0"/>
            <a:r>
              <a:rPr lang="en-US" sz="1100" dirty="0"/>
              <a:t>(Latest revision of IEEE 802 LMSC Working Group Policies and Procedures: http://www.ieee802.org/devdocs.shtml)</a:t>
            </a:r>
          </a:p>
        </p:txBody>
      </p:sp>
      <p:sp>
        <p:nvSpPr>
          <p:cNvPr id="7" name="Date Placeholder 3"/>
          <p:cNvSpPr>
            <a:spLocks noGrp="1"/>
          </p:cNvSpPr>
          <p:nvPr>
            <p:ph type="dt" idx="15"/>
          </p:nvPr>
        </p:nvSpPr>
        <p:spPr>
          <a:xfrm>
            <a:off x="696912" y="333375"/>
            <a:ext cx="2303451" cy="273050"/>
          </a:xfrm>
        </p:spPr>
        <p:txBody>
          <a:bodyPr/>
          <a:lstStyle/>
          <a:p>
            <a:r>
              <a:rPr lang="en-US" dirty="0"/>
              <a:t>January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Arial" panose="020B0604020202020204" pitchFamily="34" charset="0"/>
              <a:buChar char="•"/>
            </a:pPr>
            <a:r>
              <a:rPr lang="en-US" dirty="0"/>
              <a:t>Approve teleconference and Plenary minutes since November 2018</a:t>
            </a:r>
          </a:p>
          <a:p>
            <a:pPr>
              <a:buFont typeface="Arial" panose="020B0604020202020204" pitchFamily="34" charset="0"/>
              <a:buChar char="•"/>
            </a:pPr>
            <a:r>
              <a:rPr lang="en-US" dirty="0"/>
              <a:t>Presentations and Discussions</a:t>
            </a:r>
          </a:p>
          <a:p>
            <a:pPr>
              <a:buFont typeface="Arial" panose="020B0604020202020204" pitchFamily="34" charset="0"/>
              <a:buChar char="•"/>
            </a:pPr>
            <a:r>
              <a:rPr lang="en-US" dirty="0"/>
              <a:t>Schedule TIG teleconference times</a:t>
            </a:r>
          </a:p>
          <a:p>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6" name="Title 5"/>
          <p:cNvSpPr>
            <a:spLocks noGrp="1"/>
          </p:cNvSpPr>
          <p:nvPr>
            <p:ph type="title"/>
          </p:nvPr>
        </p:nvSpPr>
        <p:spPr/>
        <p:txBody>
          <a:bodyPr/>
          <a:lstStyle/>
          <a:p>
            <a:r>
              <a:rPr lang="en-US" dirty="0"/>
              <a:t>Agenda Items for the Week</a:t>
            </a:r>
          </a:p>
        </p:txBody>
      </p:sp>
      <p:sp>
        <p:nvSpPr>
          <p:cNvPr id="7" name="Date Placeholder 3"/>
          <p:cNvSpPr>
            <a:spLocks noGrp="1"/>
          </p:cNvSpPr>
          <p:nvPr>
            <p:ph type="dt" idx="15"/>
          </p:nvPr>
        </p:nvSpPr>
        <p:spPr>
          <a:xfrm>
            <a:off x="696912" y="333375"/>
            <a:ext cx="2303451" cy="273050"/>
          </a:xfrm>
        </p:spPr>
        <p:txBody>
          <a:bodyPr/>
          <a:lstStyle/>
          <a:p>
            <a:r>
              <a:rPr lang="en-US" dirty="0"/>
              <a:t>January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2188681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Arial" panose="020B0604020202020204" pitchFamily="34" charset="0"/>
              <a:buChar char="•"/>
            </a:pPr>
            <a:r>
              <a:rPr lang="en-US" dirty="0"/>
              <a:t>3 Sessions are scheduled for this week</a:t>
            </a:r>
          </a:p>
          <a:p>
            <a:pPr marL="0" indent="0"/>
            <a:endParaRPr lang="en-US" dirty="0"/>
          </a:p>
          <a:p>
            <a:pPr lvl="1">
              <a:buFont typeface="Arial" panose="020B0604020202020204" pitchFamily="34" charset="0"/>
              <a:buChar char="•"/>
            </a:pPr>
            <a:r>
              <a:rPr lang="en-US" dirty="0"/>
              <a:t>Session 1</a:t>
            </a:r>
          </a:p>
          <a:p>
            <a:pPr lvl="2">
              <a:buFont typeface="Arial" panose="020B0604020202020204" pitchFamily="34" charset="0"/>
              <a:buChar char="•"/>
            </a:pPr>
            <a:r>
              <a:rPr lang="en-US" dirty="0"/>
              <a:t> Tuesday 2019-1-15 13:30-15:30</a:t>
            </a:r>
          </a:p>
          <a:p>
            <a:pPr lvl="1">
              <a:buFont typeface="Arial" panose="020B0604020202020204" pitchFamily="34" charset="0"/>
              <a:buChar char="•"/>
            </a:pPr>
            <a:r>
              <a:rPr lang="en-US" dirty="0"/>
              <a:t>Session 2</a:t>
            </a:r>
          </a:p>
          <a:p>
            <a:pPr lvl="2">
              <a:buFont typeface="Arial" panose="020B0604020202020204" pitchFamily="34" charset="0"/>
              <a:buChar char="•"/>
            </a:pPr>
            <a:r>
              <a:rPr lang="en-US" dirty="0"/>
              <a:t> Wednesday 2019-1-16 13:30-15:30</a:t>
            </a:r>
          </a:p>
          <a:p>
            <a:pPr lvl="1">
              <a:buFont typeface="Arial" panose="020B0604020202020204" pitchFamily="34" charset="0"/>
              <a:buChar char="•"/>
            </a:pPr>
            <a:r>
              <a:rPr lang="en-US" dirty="0"/>
              <a:t>Session 3</a:t>
            </a:r>
          </a:p>
          <a:p>
            <a:pPr lvl="2">
              <a:buFont typeface="Arial" panose="020B0604020202020204" pitchFamily="34" charset="0"/>
              <a:buChar char="•"/>
            </a:pPr>
            <a:r>
              <a:rPr lang="en-US" dirty="0"/>
              <a:t>Thursday 2019-1-17 13:30-15:30</a:t>
            </a:r>
          </a:p>
          <a:p>
            <a:pPr lvl="2">
              <a:buFont typeface="Arial" panose="020B0604020202020204" pitchFamily="34" charset="0"/>
              <a:buChar char="•"/>
            </a:pPr>
            <a:endParaRPr lang="en-US" dirty="0"/>
          </a:p>
          <a:p>
            <a:pPr lvl="1">
              <a:buFont typeface="Arial" panose="020B0604020202020204" pitchFamily="34" charset="0"/>
              <a:buChar char="•"/>
            </a:pP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6" name="Title 5"/>
          <p:cNvSpPr>
            <a:spLocks noGrp="1"/>
          </p:cNvSpPr>
          <p:nvPr>
            <p:ph type="title"/>
          </p:nvPr>
        </p:nvSpPr>
        <p:spPr/>
        <p:txBody>
          <a:bodyPr/>
          <a:lstStyle/>
          <a:p>
            <a:r>
              <a:rPr lang="en-US" dirty="0"/>
              <a:t>RTA TIG Schedule</a:t>
            </a:r>
          </a:p>
        </p:txBody>
      </p:sp>
      <p:sp>
        <p:nvSpPr>
          <p:cNvPr id="7" name="Date Placeholder 3"/>
          <p:cNvSpPr>
            <a:spLocks noGrp="1"/>
          </p:cNvSpPr>
          <p:nvPr>
            <p:ph type="dt" idx="15"/>
          </p:nvPr>
        </p:nvSpPr>
        <p:spPr>
          <a:xfrm>
            <a:off x="696912" y="333375"/>
            <a:ext cx="2303451" cy="273050"/>
          </a:xfrm>
        </p:spPr>
        <p:txBody>
          <a:bodyPr/>
          <a:lstStyle/>
          <a:p>
            <a:r>
              <a:rPr lang="en-US" dirty="0"/>
              <a:t>January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23537144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F819BA4B-3D0C-4E7F-8FA7-A1C1C3908E18}"/>
              </a:ext>
            </a:extLst>
          </p:cNvPr>
          <p:cNvGraphicFramePr>
            <a:graphicFrameLocks noGrp="1"/>
          </p:cNvGraphicFramePr>
          <p:nvPr>
            <p:ph idx="1"/>
            <p:extLst>
              <p:ext uri="{D42A27DB-BD31-4B8C-83A1-F6EECF244321}">
                <p14:modId xmlns:p14="http://schemas.microsoft.com/office/powerpoint/2010/main" val="3496917324"/>
              </p:ext>
            </p:extLst>
          </p:nvPr>
        </p:nvGraphicFramePr>
        <p:xfrm>
          <a:off x="1524000" y="1770790"/>
          <a:ext cx="6057900" cy="2229906"/>
        </p:xfrm>
        <a:graphic>
          <a:graphicData uri="http://schemas.openxmlformats.org/drawingml/2006/table">
            <a:tbl>
              <a:tblPr>
                <a:tableStyleId>{5C22544A-7EE6-4342-B048-85BDC9FD1C3A}</a:tableStyleId>
              </a:tblPr>
              <a:tblGrid>
                <a:gridCol w="1615014">
                  <a:extLst>
                    <a:ext uri="{9D8B030D-6E8A-4147-A177-3AD203B41FA5}">
                      <a16:colId xmlns:a16="http://schemas.microsoft.com/office/drawing/2014/main" val="2283468912"/>
                    </a:ext>
                  </a:extLst>
                </a:gridCol>
                <a:gridCol w="2922326">
                  <a:extLst>
                    <a:ext uri="{9D8B030D-6E8A-4147-A177-3AD203B41FA5}">
                      <a16:colId xmlns:a16="http://schemas.microsoft.com/office/drawing/2014/main" val="4045702664"/>
                    </a:ext>
                  </a:extLst>
                </a:gridCol>
                <a:gridCol w="1520560">
                  <a:extLst>
                    <a:ext uri="{9D8B030D-6E8A-4147-A177-3AD203B41FA5}">
                      <a16:colId xmlns:a16="http://schemas.microsoft.com/office/drawing/2014/main" val="3668639404"/>
                    </a:ext>
                  </a:extLst>
                </a:gridCol>
              </a:tblGrid>
              <a:tr h="263166">
                <a:tc>
                  <a:txBody>
                    <a:bodyPr/>
                    <a:lstStyle/>
                    <a:p>
                      <a:pPr algn="l" fontAlgn="b"/>
                      <a:r>
                        <a:rPr lang="en-US" sz="1100" b="1" u="none" strike="noStrike" dirty="0">
                          <a:effectLst/>
                        </a:rPr>
                        <a:t>DCN</a:t>
                      </a:r>
                      <a:endParaRPr lang="en-US" sz="1100" b="1" i="0" u="none" strike="noStrike" dirty="0">
                        <a:solidFill>
                          <a:srgbClr val="006100"/>
                        </a:solidFill>
                        <a:effectLst/>
                        <a:latin typeface="Calibri" panose="020F0502020204030204" pitchFamily="34" charset="0"/>
                      </a:endParaRPr>
                    </a:p>
                  </a:txBody>
                  <a:tcPr marL="9525" marR="9525" marT="9525" marB="0" anchor="b"/>
                </a:tc>
                <a:tc>
                  <a:txBody>
                    <a:bodyPr/>
                    <a:lstStyle/>
                    <a:p>
                      <a:pPr algn="l" fontAlgn="b"/>
                      <a:r>
                        <a:rPr lang="en-US" sz="1100" b="1" u="none" strike="noStrike">
                          <a:effectLst/>
                        </a:rPr>
                        <a:t>Title</a:t>
                      </a:r>
                      <a:endParaRPr lang="en-US" sz="1100" b="1" i="0" u="none" strike="noStrike">
                        <a:solidFill>
                          <a:srgbClr val="006100"/>
                        </a:solidFill>
                        <a:effectLst/>
                        <a:latin typeface="Calibri" panose="020F0502020204030204" pitchFamily="34" charset="0"/>
                      </a:endParaRPr>
                    </a:p>
                  </a:txBody>
                  <a:tcPr marL="9525" marR="9525" marT="9525" marB="0" anchor="b"/>
                </a:tc>
                <a:tc>
                  <a:txBody>
                    <a:bodyPr/>
                    <a:lstStyle/>
                    <a:p>
                      <a:pPr algn="l" fontAlgn="b"/>
                      <a:r>
                        <a:rPr lang="en-US" sz="1100" b="1" u="none" strike="noStrike" dirty="0">
                          <a:effectLst/>
                        </a:rPr>
                        <a:t>Author</a:t>
                      </a:r>
                      <a:endParaRPr lang="en-US" sz="1100" b="1" i="0" u="none" strike="noStrike" dirty="0">
                        <a:solidFill>
                          <a:srgbClr val="0061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14561111"/>
                  </a:ext>
                </a:extLst>
              </a:tr>
              <a:tr h="252044">
                <a:tc>
                  <a:txBody>
                    <a:bodyPr/>
                    <a:lstStyle/>
                    <a:p>
                      <a:pPr algn="l" fontAlgn="b"/>
                      <a:r>
                        <a:rPr lang="en-US" sz="1100" dirty="0">
                          <a:effectLst/>
                          <a:latin typeface="Calibri" panose="020F0502020204030204" pitchFamily="34" charset="0"/>
                          <a:ea typeface="Calibri" panose="020F0502020204030204" pitchFamily="34" charset="0"/>
                        </a:rPr>
                        <a:t>11-19/0078-00</a:t>
                      </a:r>
                      <a:endParaRPr lang="en-US" sz="1100" b="0" i="0" u="none" strike="noStrike" dirty="0">
                        <a:solidFill>
                          <a:schemeClr val="tx1"/>
                        </a:solidFill>
                        <a:effectLst/>
                        <a:latin typeface="+mn-lt"/>
                      </a:endParaRPr>
                    </a:p>
                  </a:txBody>
                  <a:tcPr marL="9525" marR="9525" marT="9525" marB="0" anchor="b"/>
                </a:tc>
                <a:tc>
                  <a:txBody>
                    <a:bodyPr/>
                    <a:lstStyle/>
                    <a:p>
                      <a:pPr algn="l" fontAlgn="b"/>
                      <a:r>
                        <a:rPr lang="en-US" sz="1100" dirty="0">
                          <a:effectLst/>
                          <a:latin typeface="Calibri" panose="020F0502020204030204" pitchFamily="34" charset="0"/>
                          <a:ea typeface="Calibri" panose="020F0502020204030204" pitchFamily="34" charset="0"/>
                        </a:rPr>
                        <a:t>Use cases for RTA in vehicles</a:t>
                      </a:r>
                      <a:endParaRPr lang="en-US" sz="1100" b="0" i="0" u="none" strike="noStrike" dirty="0">
                        <a:solidFill>
                          <a:schemeClr val="tx1"/>
                        </a:solidFill>
                        <a:effectLst/>
                        <a:latin typeface="+mn-lt"/>
                      </a:endParaRPr>
                    </a:p>
                  </a:txBody>
                  <a:tcPr marL="9525" marR="9525" marT="9525" marB="0" anchor="b"/>
                </a:tc>
                <a:tc>
                  <a:txBody>
                    <a:bodyPr/>
                    <a:lstStyle/>
                    <a:p>
                      <a:pPr algn="l" fontAlgn="b"/>
                      <a:r>
                        <a:rPr lang="en-US" sz="1100" b="0" i="0" u="none" strike="noStrike" dirty="0">
                          <a:solidFill>
                            <a:schemeClr val="tx1"/>
                          </a:solidFill>
                          <a:effectLst/>
                          <a:latin typeface="+mn-lt"/>
                        </a:rPr>
                        <a:t>Jim Lansford</a:t>
                      </a:r>
                    </a:p>
                  </a:txBody>
                  <a:tcPr marL="9525" marR="9525" marT="9525" marB="0" anchor="b"/>
                </a:tc>
                <a:extLst>
                  <a:ext uri="{0D108BD9-81ED-4DB2-BD59-A6C34878D82A}">
                    <a16:rowId xmlns:a16="http://schemas.microsoft.com/office/drawing/2014/main" val="965952012"/>
                  </a:ext>
                </a:extLst>
              </a:tr>
              <a:tr h="15240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dirty="0">
                          <a:effectLst/>
                          <a:latin typeface="Calibri" panose="020F0502020204030204" pitchFamily="34" charset="0"/>
                          <a:ea typeface="Calibri" panose="020F0502020204030204" pitchFamily="34" charset="0"/>
                        </a:rPr>
                        <a:t>11-19/0110-00</a:t>
                      </a:r>
                      <a:endParaRPr lang="en-US" sz="1100" b="0" i="0" u="none" strike="noStrike" dirty="0">
                        <a:solidFill>
                          <a:schemeClr val="tx1"/>
                        </a:solidFill>
                        <a:effectLst/>
                        <a:latin typeface="+mn-lt"/>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dirty="0">
                          <a:effectLst/>
                          <a:latin typeface="Calibri" panose="020F0502020204030204" pitchFamily="34" charset="0"/>
                          <a:ea typeface="Calibri" panose="020F0502020204030204" pitchFamily="34" charset="0"/>
                        </a:rPr>
                        <a:t>How can RTA fit in 802.11</a:t>
                      </a:r>
                      <a:endParaRPr lang="en-US" sz="1100" kern="1200" dirty="0">
                        <a:solidFill>
                          <a:schemeClr val="tx1"/>
                        </a:solidFill>
                        <a:effectLst/>
                        <a:latin typeface="+mn-lt"/>
                        <a:ea typeface="+mn-ea"/>
                        <a:cs typeface="+mn-cs"/>
                      </a:endParaRPr>
                    </a:p>
                  </a:txBody>
                  <a:tcPr marL="9525" marR="9525" marT="9525" marB="0" anchor="b"/>
                </a:tc>
                <a:tc>
                  <a:txBody>
                    <a:bodyPr/>
                    <a:lstStyle/>
                    <a:p>
                      <a:pPr algn="l" fontAlgn="b"/>
                      <a:r>
                        <a:rPr lang="en-US" sz="1100" dirty="0">
                          <a:effectLst/>
                          <a:latin typeface="Calibri" panose="020F0502020204030204" pitchFamily="34" charset="0"/>
                          <a:ea typeface="Calibri" panose="020F0502020204030204" pitchFamily="34" charset="0"/>
                        </a:rPr>
                        <a:t>Kazuyuki Sakoda</a:t>
                      </a:r>
                      <a:endParaRPr lang="en-US" sz="1100" b="0" i="0" u="none" strike="noStrike" dirty="0">
                        <a:solidFill>
                          <a:schemeClr val="tx1"/>
                        </a:solidFill>
                        <a:effectLst/>
                        <a:latin typeface="+mn-lt"/>
                      </a:endParaRPr>
                    </a:p>
                  </a:txBody>
                  <a:tcPr marL="9525" marR="9525" marT="9525" marB="0" anchor="b"/>
                </a:tc>
                <a:extLst>
                  <a:ext uri="{0D108BD9-81ED-4DB2-BD59-A6C34878D82A}">
                    <a16:rowId xmlns:a16="http://schemas.microsoft.com/office/drawing/2014/main" val="3709436513"/>
                  </a:ext>
                </a:extLst>
              </a:tr>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dirty="0">
                          <a:effectLst/>
                          <a:latin typeface="Calibri" panose="020F0502020204030204" pitchFamily="34" charset="0"/>
                          <a:ea typeface="Calibri" panose="020F0502020204030204" pitchFamily="34" charset="0"/>
                        </a:rPr>
                        <a:t>11-19/0111-00</a:t>
                      </a:r>
                      <a:endParaRPr lang="en-US" sz="1100" b="0" i="0" u="none" strike="noStrike" dirty="0">
                        <a:solidFill>
                          <a:schemeClr val="tx1"/>
                        </a:solidFill>
                        <a:effectLst/>
                        <a:latin typeface="+mn-lt"/>
                      </a:endParaRPr>
                    </a:p>
                  </a:txBody>
                  <a:tcPr marL="9525" marR="9525" marT="9525" marB="0" anchor="b"/>
                </a:tc>
                <a:tc>
                  <a:txBody>
                    <a:bodyPr/>
                    <a:lstStyle/>
                    <a:p>
                      <a:pPr algn="l" fontAlgn="b"/>
                      <a:r>
                        <a:rPr lang="en-US" sz="1100" dirty="0">
                          <a:effectLst/>
                          <a:latin typeface="Calibri" panose="020F0502020204030204" pitchFamily="34" charset="0"/>
                          <a:ea typeface="Calibri" panose="020F0502020204030204" pitchFamily="34" charset="0"/>
                        </a:rPr>
                        <a:t>Additional game use case over WLAN</a:t>
                      </a:r>
                      <a:endParaRPr lang="en-US" sz="1100" b="0" i="0" u="none" strike="noStrike" dirty="0">
                        <a:solidFill>
                          <a:schemeClr val="tx1"/>
                        </a:solidFill>
                        <a:effectLst/>
                        <a:latin typeface="+mn-lt"/>
                      </a:endParaRPr>
                    </a:p>
                  </a:txBody>
                  <a:tcPr marL="9525" marR="9525" marT="9525" marB="0" anchor="b"/>
                </a:tc>
                <a:tc>
                  <a:txBody>
                    <a:bodyPr/>
                    <a:lstStyle/>
                    <a:p>
                      <a:pPr algn="l" fontAlgn="b"/>
                      <a:r>
                        <a:rPr lang="en-US" sz="1100" dirty="0">
                          <a:effectLst/>
                          <a:latin typeface="Calibri" panose="020F0502020204030204" pitchFamily="34" charset="0"/>
                          <a:ea typeface="Calibri" panose="020F0502020204030204" pitchFamily="34" charset="0"/>
                        </a:rPr>
                        <a:t>Kazuyuki Sakoda</a:t>
                      </a:r>
                      <a:endParaRPr lang="en-US" sz="1100" b="0" i="0" u="none" strike="noStrike" dirty="0">
                        <a:solidFill>
                          <a:schemeClr val="tx1"/>
                        </a:solidFill>
                        <a:effectLst/>
                        <a:latin typeface="+mn-lt"/>
                      </a:endParaRPr>
                    </a:p>
                  </a:txBody>
                  <a:tcPr marL="9525" marR="9525" marT="9525" marB="0" anchor="b"/>
                </a:tc>
                <a:extLst>
                  <a:ext uri="{0D108BD9-81ED-4DB2-BD59-A6C34878D82A}">
                    <a16:rowId xmlns:a16="http://schemas.microsoft.com/office/drawing/2014/main" val="111778539"/>
                  </a:ext>
                </a:extLst>
              </a:tr>
              <a:tr h="194338">
                <a:tc>
                  <a:txBody>
                    <a:bodyPr/>
                    <a:lstStyle/>
                    <a:p>
                      <a:pPr algn="l" fontAlgn="b"/>
                      <a:r>
                        <a:rPr lang="en-US" sz="1100" b="0" i="0" u="none" strike="noStrike" dirty="0">
                          <a:solidFill>
                            <a:schemeClr val="tx1"/>
                          </a:solidFill>
                          <a:effectLst/>
                          <a:latin typeface="Calibri" panose="020F0502020204030204" pitchFamily="34" charset="0"/>
                        </a:rPr>
                        <a:t>11-19/0116-00</a:t>
                      </a:r>
                    </a:p>
                  </a:txBody>
                  <a:tcPr marL="9525" marR="9525" marT="9525" marB="0" anchor="b"/>
                </a:tc>
                <a:tc>
                  <a:txBody>
                    <a:bodyPr/>
                    <a:lstStyle/>
                    <a:p>
                      <a:pPr algn="l" fontAlgn="b"/>
                      <a:r>
                        <a:rPr lang="en-US" sz="1100" b="0" i="0" u="none" strike="noStrike" dirty="0">
                          <a:solidFill>
                            <a:schemeClr val="tx1"/>
                          </a:solidFill>
                          <a:effectLst/>
                          <a:latin typeface="Calibri" panose="020F0502020204030204" pitchFamily="34" charset="0"/>
                        </a:rPr>
                        <a:t>Drone Use Case </a:t>
                      </a:r>
                      <a:r>
                        <a:rPr lang="en-US" sz="1100" b="0" i="0" u="none" strike="noStrike" dirty="0" err="1">
                          <a:solidFill>
                            <a:schemeClr val="tx1"/>
                          </a:solidFill>
                          <a:effectLst/>
                          <a:latin typeface="Calibri" panose="020F0502020204030204" pitchFamily="34" charset="0"/>
                        </a:rPr>
                        <a:t>Followup</a:t>
                      </a:r>
                      <a:endParaRPr lang="en-US" sz="1100" b="0" i="0" u="none" strike="noStrike" dirty="0">
                        <a:solidFill>
                          <a:schemeClr val="tx1"/>
                        </a:solidFill>
                        <a:effectLst/>
                        <a:latin typeface="Calibri" panose="020F0502020204030204" pitchFamily="34" charset="0"/>
                      </a:endParaRPr>
                    </a:p>
                  </a:txBody>
                  <a:tcPr marL="9525" marR="9525" marT="9525" marB="0" anchor="b"/>
                </a:tc>
                <a:tc>
                  <a:txBody>
                    <a:bodyPr/>
                    <a:lstStyle/>
                    <a:p>
                      <a:pPr algn="l" fontAlgn="b"/>
                      <a:r>
                        <a:rPr lang="en-US" sz="1100" b="0" i="0" u="none" strike="noStrike" dirty="0">
                          <a:solidFill>
                            <a:schemeClr val="tx1"/>
                          </a:solidFill>
                          <a:effectLst/>
                          <a:latin typeface="Calibri" panose="020F0502020204030204" pitchFamily="34" charset="0"/>
                        </a:rPr>
                        <a:t>Akira Kishida</a:t>
                      </a:r>
                    </a:p>
                  </a:txBody>
                  <a:tcPr marL="9525" marR="9525" marT="9525" marB="0" anchor="b"/>
                </a:tc>
                <a:extLst>
                  <a:ext uri="{0D108BD9-81ED-4DB2-BD59-A6C34878D82A}">
                    <a16:rowId xmlns:a16="http://schemas.microsoft.com/office/drawing/2014/main" val="2978697572"/>
                  </a:ext>
                </a:extLst>
              </a:tr>
              <a:tr h="194338">
                <a:tc>
                  <a:txBody>
                    <a:bodyPr/>
                    <a:lstStyle/>
                    <a:p>
                      <a:pPr algn="l" fontAlgn="b"/>
                      <a:r>
                        <a:rPr lang="en-US" sz="1100" b="0" i="0" u="none" strike="noStrike" dirty="0">
                          <a:solidFill>
                            <a:schemeClr val="tx1"/>
                          </a:solidFill>
                          <a:effectLst/>
                          <a:latin typeface="+mn-lt"/>
                        </a:rPr>
                        <a:t>11-19/0065-00</a:t>
                      </a:r>
                    </a:p>
                  </a:txBody>
                  <a:tcPr marL="9525" marR="9525" marT="9525" marB="0" anchor="b"/>
                </a:tc>
                <a:tc>
                  <a:txBody>
                    <a:bodyPr/>
                    <a:lstStyle/>
                    <a:p>
                      <a:pPr algn="l" fontAlgn="b"/>
                      <a:r>
                        <a:rPr lang="en-US" sz="1100" b="0" i="0" u="none" strike="noStrike" dirty="0">
                          <a:solidFill>
                            <a:schemeClr val="tx1"/>
                          </a:solidFill>
                          <a:effectLst/>
                          <a:latin typeface="+mn-lt"/>
                        </a:rPr>
                        <a:t>RTA TIG Summary and Recommendations</a:t>
                      </a:r>
                    </a:p>
                  </a:txBody>
                  <a:tcPr marL="9525" marR="9525" marT="9525" marB="0" anchor="b"/>
                </a:tc>
                <a:tc>
                  <a:txBody>
                    <a:bodyPr/>
                    <a:lstStyle/>
                    <a:p>
                      <a:pPr algn="l" fontAlgn="b"/>
                      <a:r>
                        <a:rPr lang="en-US" sz="1100" b="0" i="0" u="none" strike="noStrike" dirty="0">
                          <a:solidFill>
                            <a:schemeClr val="tx1"/>
                          </a:solidFill>
                          <a:effectLst/>
                          <a:latin typeface="+mn-lt"/>
                        </a:rPr>
                        <a:t>Kate Meng</a:t>
                      </a:r>
                    </a:p>
                  </a:txBody>
                  <a:tcPr marL="9525" marR="9525" marT="9525" marB="0" anchor="b"/>
                </a:tc>
                <a:extLst>
                  <a:ext uri="{0D108BD9-81ED-4DB2-BD59-A6C34878D82A}">
                    <a16:rowId xmlns:a16="http://schemas.microsoft.com/office/drawing/2014/main" val="4070945497"/>
                  </a:ext>
                </a:extLst>
              </a:tr>
              <a:tr h="194338">
                <a:tc>
                  <a:txBody>
                    <a:bodyPr/>
                    <a:lstStyle/>
                    <a:p>
                      <a:pPr algn="l" fontAlgn="b"/>
                      <a:endParaRPr lang="en-US" sz="1100" b="0" i="0" u="none" strike="noStrike" dirty="0">
                        <a:solidFill>
                          <a:schemeClr val="tx1"/>
                        </a:solidFill>
                        <a:effectLst/>
                        <a:latin typeface="+mn-lt"/>
                      </a:endParaRPr>
                    </a:p>
                  </a:txBody>
                  <a:tcPr marL="9525" marR="9525" marT="9525" marB="0" anchor="b"/>
                </a:tc>
                <a:tc>
                  <a:txBody>
                    <a:bodyPr/>
                    <a:lstStyle/>
                    <a:p>
                      <a:pPr algn="l" fontAlgn="b"/>
                      <a:endParaRPr lang="en-US" sz="1100" b="0" i="0" u="none" strike="noStrike" dirty="0">
                        <a:solidFill>
                          <a:schemeClr val="tx1"/>
                        </a:solidFill>
                        <a:effectLst/>
                        <a:latin typeface="+mn-lt"/>
                      </a:endParaRPr>
                    </a:p>
                  </a:txBody>
                  <a:tcPr marL="9525" marR="9525" marT="9525" marB="0" anchor="b"/>
                </a:tc>
                <a:tc>
                  <a:txBody>
                    <a:bodyPr/>
                    <a:lstStyle/>
                    <a:p>
                      <a:pPr algn="l" fontAlgn="b"/>
                      <a:endParaRPr lang="en-US" sz="1100" b="0" i="0" u="none" strike="noStrike" dirty="0">
                        <a:solidFill>
                          <a:schemeClr val="tx1"/>
                        </a:solidFill>
                        <a:effectLst/>
                        <a:latin typeface="+mn-lt"/>
                      </a:endParaRPr>
                    </a:p>
                  </a:txBody>
                  <a:tcPr marL="9525" marR="9525" marT="9525" marB="0" anchor="b"/>
                </a:tc>
                <a:extLst>
                  <a:ext uri="{0D108BD9-81ED-4DB2-BD59-A6C34878D82A}">
                    <a16:rowId xmlns:a16="http://schemas.microsoft.com/office/drawing/2014/main" val="564248002"/>
                  </a:ext>
                </a:extLst>
              </a:tr>
              <a:tr h="194338">
                <a:tc>
                  <a:txBody>
                    <a:bodyPr/>
                    <a:lstStyle/>
                    <a:p>
                      <a:pPr algn="l" fontAlgn="b"/>
                      <a:endParaRPr lang="en-US" sz="1100" b="0" i="0" u="none" strike="noStrike" dirty="0">
                        <a:solidFill>
                          <a:schemeClr val="tx1"/>
                        </a:solidFill>
                        <a:effectLst/>
                        <a:latin typeface="+mn-lt"/>
                      </a:endParaRPr>
                    </a:p>
                  </a:txBody>
                  <a:tcPr marL="9525" marR="9525" marT="9525" marB="0" anchor="b"/>
                </a:tc>
                <a:tc>
                  <a:txBody>
                    <a:bodyPr/>
                    <a:lstStyle/>
                    <a:p>
                      <a:pPr algn="l" fontAlgn="b"/>
                      <a:endParaRPr lang="en-US" sz="1100" b="0" i="0" u="none" strike="noStrike" dirty="0">
                        <a:solidFill>
                          <a:schemeClr val="tx1"/>
                        </a:solidFill>
                        <a:effectLst/>
                        <a:latin typeface="+mn-lt"/>
                      </a:endParaRPr>
                    </a:p>
                  </a:txBody>
                  <a:tcPr marL="9525" marR="9525" marT="9525" marB="0" anchor="b"/>
                </a:tc>
                <a:tc>
                  <a:txBody>
                    <a:bodyPr/>
                    <a:lstStyle/>
                    <a:p>
                      <a:pPr algn="l" fontAlgn="b"/>
                      <a:endParaRPr lang="en-US" sz="1100" b="0" i="0" u="none" strike="noStrike" dirty="0">
                        <a:solidFill>
                          <a:schemeClr val="tx1"/>
                        </a:solidFill>
                        <a:effectLst/>
                        <a:latin typeface="+mn-lt"/>
                      </a:endParaRPr>
                    </a:p>
                  </a:txBody>
                  <a:tcPr marL="9525" marR="9525" marT="9525" marB="0" anchor="b"/>
                </a:tc>
                <a:extLst>
                  <a:ext uri="{0D108BD9-81ED-4DB2-BD59-A6C34878D82A}">
                    <a16:rowId xmlns:a16="http://schemas.microsoft.com/office/drawing/2014/main" val="1763283125"/>
                  </a:ext>
                </a:extLst>
              </a:tr>
              <a:tr h="194338">
                <a:tc>
                  <a:txBody>
                    <a:bodyPr/>
                    <a:lstStyle/>
                    <a:p>
                      <a:pPr algn="l" fontAlgn="b"/>
                      <a:endParaRPr lang="en-US" sz="1100" b="0" i="0" u="none" strike="noStrike" dirty="0">
                        <a:solidFill>
                          <a:srgbClr val="0061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dirty="0">
                        <a:solidFill>
                          <a:srgbClr val="0061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dirty="0">
                        <a:solidFill>
                          <a:srgbClr val="0061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75401081"/>
                  </a:ext>
                </a:extLst>
              </a:tr>
              <a:tr h="194338">
                <a:tc>
                  <a:txBody>
                    <a:bodyPr/>
                    <a:lstStyle/>
                    <a:p>
                      <a:pPr algn="l" fontAlgn="b"/>
                      <a:endParaRPr lang="en-US" sz="1100" b="0" i="0" u="none" strike="noStrike" dirty="0">
                        <a:solidFill>
                          <a:schemeClr val="tx1"/>
                        </a:solidFill>
                        <a:effectLst/>
                        <a:latin typeface="+mn-lt"/>
                      </a:endParaRPr>
                    </a:p>
                  </a:txBody>
                  <a:tcPr marL="9525" marR="9525" marT="9525" marB="0" anchor="b"/>
                </a:tc>
                <a:tc>
                  <a:txBody>
                    <a:bodyPr/>
                    <a:lstStyle/>
                    <a:p>
                      <a:pPr algn="l" fontAlgn="b"/>
                      <a:endParaRPr lang="en-US" sz="1100" b="0" i="0" u="none" strike="noStrike" dirty="0">
                        <a:solidFill>
                          <a:schemeClr val="tx1"/>
                        </a:solidFill>
                        <a:effectLst/>
                        <a:latin typeface="+mn-lt"/>
                      </a:endParaRPr>
                    </a:p>
                  </a:txBody>
                  <a:tcPr marL="9525" marR="9525" marT="9525" marB="0" anchor="b"/>
                </a:tc>
                <a:tc>
                  <a:txBody>
                    <a:bodyPr/>
                    <a:lstStyle/>
                    <a:p>
                      <a:pPr algn="l" fontAlgn="b"/>
                      <a:endParaRPr lang="en-US" sz="1100" b="0" i="0" u="none" strike="noStrike" dirty="0">
                        <a:solidFill>
                          <a:schemeClr val="tx1"/>
                        </a:solidFill>
                        <a:effectLst/>
                        <a:latin typeface="+mn-lt"/>
                      </a:endParaRPr>
                    </a:p>
                  </a:txBody>
                  <a:tcPr marL="9525" marR="9525" marT="9525" marB="0" anchor="b"/>
                </a:tc>
                <a:extLst>
                  <a:ext uri="{0D108BD9-81ED-4DB2-BD59-A6C34878D82A}">
                    <a16:rowId xmlns:a16="http://schemas.microsoft.com/office/drawing/2014/main" val="4075640537"/>
                  </a:ext>
                </a:extLst>
              </a:tr>
              <a:tr h="194338">
                <a:tc>
                  <a:txBody>
                    <a:bodyPr/>
                    <a:lstStyle/>
                    <a:p>
                      <a:pPr algn="l" fontAlgn="b"/>
                      <a:r>
                        <a:rPr lang="en-US" sz="1100" u="none" strike="noStrike">
                          <a:effectLst/>
                        </a:rPr>
                        <a:t> </a:t>
                      </a:r>
                      <a:endParaRPr lang="en-US" sz="1100" b="0" i="0" u="none" strike="noStrike">
                        <a:solidFill>
                          <a:srgbClr val="0061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61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 </a:t>
                      </a:r>
                      <a:endParaRPr lang="en-US" sz="1100" b="0" i="0" u="none" strike="noStrike" dirty="0">
                        <a:solidFill>
                          <a:srgbClr val="0061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16876792"/>
                  </a:ext>
                </a:extLst>
              </a:tr>
            </a:tbl>
          </a:graphicData>
        </a:graphic>
      </p:graphicFrame>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6" name="Title 5"/>
          <p:cNvSpPr>
            <a:spLocks noGrp="1"/>
          </p:cNvSpPr>
          <p:nvPr>
            <p:ph type="title"/>
          </p:nvPr>
        </p:nvSpPr>
        <p:spPr/>
        <p:txBody>
          <a:bodyPr/>
          <a:lstStyle/>
          <a:p>
            <a:r>
              <a:rPr lang="en-US" dirty="0"/>
              <a:t>Submissions</a:t>
            </a:r>
          </a:p>
        </p:txBody>
      </p:sp>
      <p:sp>
        <p:nvSpPr>
          <p:cNvPr id="8" name="Date Placeholder 3"/>
          <p:cNvSpPr>
            <a:spLocks noGrp="1"/>
          </p:cNvSpPr>
          <p:nvPr>
            <p:ph type="dt" idx="15"/>
          </p:nvPr>
        </p:nvSpPr>
        <p:spPr>
          <a:xfrm>
            <a:off x="696912" y="333375"/>
            <a:ext cx="2303451" cy="273050"/>
          </a:xfrm>
        </p:spPr>
        <p:txBody>
          <a:bodyPr/>
          <a:lstStyle/>
          <a:p>
            <a:r>
              <a:rPr lang="en-US" dirty="0"/>
              <a:t>January 2019	</a:t>
            </a:r>
            <a:endParaRPr lang="en-GB" dirty="0"/>
          </a:p>
        </p:txBody>
      </p:sp>
      <p:sp>
        <p:nvSpPr>
          <p:cNvPr id="9"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41365863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Summary of November 2018 Teleconference meetings</a:t>
            </a:r>
          </a:p>
          <a:p>
            <a:pPr lvl="0">
              <a:lnSpc>
                <a:spcPct val="80000"/>
              </a:lnSpc>
              <a:buFont typeface="Arial" panose="020B0604020202020204" pitchFamily="34" charset="0"/>
              <a:buChar char="•"/>
            </a:pPr>
            <a:r>
              <a:rPr lang="en-US" altLang="en-US" dirty="0"/>
              <a:t>TIG motions</a:t>
            </a:r>
          </a:p>
          <a:p>
            <a:pPr lvl="1">
              <a:lnSpc>
                <a:spcPct val="80000"/>
              </a:lnSpc>
              <a:buFont typeface="Arial" panose="020B0604020202020204" pitchFamily="34" charset="0"/>
              <a:buChar char="•"/>
            </a:pPr>
            <a:r>
              <a:rPr lang="en-US" altLang="en-US" dirty="0"/>
              <a:t>Approve TIG Teleconference and Plenary minutes since November 2018 meeting</a:t>
            </a:r>
          </a:p>
          <a:p>
            <a:pPr lvl="0">
              <a:lnSpc>
                <a:spcPct val="80000"/>
              </a:lnSpc>
              <a:buFont typeface="Arial" panose="020B0604020202020204" pitchFamily="34" charset="0"/>
              <a:buChar char="•"/>
            </a:pPr>
            <a:r>
              <a:rPr lang="en-US" dirty="0"/>
              <a:t>Presentations, Submissions and Discussions</a:t>
            </a:r>
          </a:p>
          <a:p>
            <a:pPr lvl="0">
              <a:lnSpc>
                <a:spcPct val="80000"/>
              </a:lnSpc>
              <a:buFont typeface="Arial" panose="020B0604020202020204" pitchFamily="34" charset="0"/>
              <a:buChar char="•"/>
            </a:pPr>
            <a:r>
              <a:rPr lang="en-US" dirty="0"/>
              <a:t>Recess</a:t>
            </a:r>
          </a:p>
          <a:p>
            <a:pPr marL="0" lvl="0" indent="0">
              <a:lnSpc>
                <a:spcPct val="80000"/>
              </a:lnSpc>
            </a:pP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6" name="Title 5"/>
          <p:cNvSpPr>
            <a:spLocks noGrp="1"/>
          </p:cNvSpPr>
          <p:nvPr>
            <p:ph type="title"/>
          </p:nvPr>
        </p:nvSpPr>
        <p:spPr/>
        <p:txBody>
          <a:bodyPr/>
          <a:lstStyle/>
          <a:p>
            <a:r>
              <a:rPr lang="en-US" altLang="en-US" dirty="0"/>
              <a:t>Agenda for Tuesday January 15, 13:30 – 15:30</a:t>
            </a:r>
            <a:endParaRPr lang="en-US" dirty="0"/>
          </a:p>
        </p:txBody>
      </p:sp>
      <p:sp>
        <p:nvSpPr>
          <p:cNvPr id="7" name="Date Placeholder 3"/>
          <p:cNvSpPr>
            <a:spLocks noGrp="1"/>
          </p:cNvSpPr>
          <p:nvPr>
            <p:ph type="dt" idx="15"/>
          </p:nvPr>
        </p:nvSpPr>
        <p:spPr>
          <a:xfrm>
            <a:off x="696912" y="333375"/>
            <a:ext cx="2303451" cy="273050"/>
          </a:xfrm>
        </p:spPr>
        <p:txBody>
          <a:bodyPr/>
          <a:lstStyle/>
          <a:p>
            <a:r>
              <a:rPr lang="en-US" dirty="0"/>
              <a:t>January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24364195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23899" y="1864125"/>
            <a:ext cx="7770813" cy="4343400"/>
          </a:xfrm>
        </p:spPr>
        <p:txBody>
          <a:bodyPr/>
          <a:lstStyle/>
          <a:p>
            <a:pPr>
              <a:buFont typeface="Arial" panose="020B0604020202020204" pitchFamily="34" charset="0"/>
              <a:buChar char="•"/>
            </a:pPr>
            <a:r>
              <a:rPr lang="en-US" altLang="en-US" sz="2000" dirty="0"/>
              <a:t>Approve RTA TIG minutes of teleconferences and minutes from November 2018 Plenary meeting:  </a:t>
            </a:r>
          </a:p>
          <a:p>
            <a:pPr lvl="1">
              <a:buFont typeface="Arial" panose="020B0604020202020204" pitchFamily="34" charset="0"/>
              <a:buChar char="•"/>
            </a:pPr>
            <a:r>
              <a:rPr lang="en-US" altLang="en-US" sz="1800" dirty="0"/>
              <a:t>RTA TIG November Plenary Meeting minutes </a:t>
            </a:r>
            <a:r>
              <a:rPr lang="en-US" altLang="en-US" sz="1400" dirty="0">
                <a:hlinkClick r:id="rId2"/>
              </a:rPr>
              <a:t>https://mentor.ieee.org/802.11/dcn/18/11-18-2092-00-0rta-rta-nov-bangkok-meeting-minutes.docx</a:t>
            </a:r>
            <a:endParaRPr lang="en-US" altLang="en-US" sz="1400" dirty="0"/>
          </a:p>
          <a:p>
            <a:pPr lvl="1">
              <a:buFont typeface="Arial" panose="020B0604020202020204" pitchFamily="34" charset="0"/>
              <a:buChar char="•"/>
            </a:pPr>
            <a:r>
              <a:rPr lang="en-US" altLang="en-US" sz="1800" dirty="0"/>
              <a:t>RTA November 28 Teleconference Minutes</a:t>
            </a:r>
          </a:p>
          <a:p>
            <a:pPr marL="457200" lvl="1" indent="0"/>
            <a:r>
              <a:rPr lang="en-US" altLang="en-US" sz="1800" dirty="0"/>
              <a:t>	</a:t>
            </a:r>
            <a:r>
              <a:rPr lang="en-US" altLang="en-US" sz="1400" dirty="0">
                <a:hlinkClick r:id="rId3"/>
              </a:rPr>
              <a:t>https://mentor.ieee.org/802.11/dcn/18/11-18-2091-00-0rta-rta-nov-28-	cc-meeting-minutes.docx</a:t>
            </a:r>
            <a:endParaRPr lang="en-US" altLang="en-US" sz="1400" dirty="0"/>
          </a:p>
          <a:p>
            <a:pPr lvl="1">
              <a:buFont typeface="Arial" panose="020B0604020202020204" pitchFamily="34" charset="0"/>
              <a:buChar char="•"/>
            </a:pPr>
            <a:r>
              <a:rPr lang="en-US" altLang="en-US" sz="1800" dirty="0"/>
              <a:t>RTA Dec 12 Teleconference Minutes</a:t>
            </a:r>
          </a:p>
          <a:p>
            <a:pPr marL="457200" lvl="1" indent="0"/>
            <a:r>
              <a:rPr lang="en-US" altLang="en-US" sz="1800" b="1" dirty="0">
                <a:hlinkClick r:id="rId4"/>
              </a:rPr>
              <a:t>	</a:t>
            </a:r>
            <a:r>
              <a:rPr lang="en-US" altLang="en-US" sz="1400" b="1" dirty="0">
                <a:hlinkClick r:id="rId4"/>
              </a:rPr>
              <a:t>https://mentor.ieee.org/802.11/dcn/18/11-18-2167-00-0rta-rta-dec-18-cc-minutes.docx</a:t>
            </a:r>
            <a:endParaRPr lang="en-US" altLang="en-US" sz="1400" b="1" dirty="0"/>
          </a:p>
          <a:p>
            <a:pPr>
              <a:buFont typeface="Arial" panose="020B0604020202020204" pitchFamily="34" charset="0"/>
              <a:buChar char="•"/>
            </a:pPr>
            <a:r>
              <a:rPr lang="en-US" altLang="en-US" sz="1800" dirty="0"/>
              <a:t>Move:		Second:</a:t>
            </a:r>
          </a:p>
          <a:p>
            <a:pPr>
              <a:buFont typeface="Arial" panose="020B0604020202020204" pitchFamily="34" charset="0"/>
              <a:buChar char="•"/>
            </a:pPr>
            <a:r>
              <a:rPr lang="en-US" altLang="en-US" sz="1800" dirty="0"/>
              <a:t>Approved?</a:t>
            </a:r>
          </a:p>
          <a:p>
            <a:pPr>
              <a:buFont typeface="Arial" panose="020B0604020202020204" pitchFamily="34" charset="0"/>
              <a:buChar char="•"/>
            </a:pP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6" name="Title 5"/>
          <p:cNvSpPr>
            <a:spLocks noGrp="1"/>
          </p:cNvSpPr>
          <p:nvPr>
            <p:ph type="title"/>
          </p:nvPr>
        </p:nvSpPr>
        <p:spPr>
          <a:xfrm>
            <a:off x="304800" y="685800"/>
            <a:ext cx="8534400" cy="1065213"/>
          </a:xfrm>
        </p:spPr>
        <p:txBody>
          <a:bodyPr/>
          <a:lstStyle/>
          <a:p>
            <a:r>
              <a:rPr lang="en-US" altLang="en-US" sz="2800" dirty="0"/>
              <a:t>Approval of  RTA TIG Minutes (November-December 2018 Telecons and November Plenary Minutes)</a:t>
            </a:r>
            <a:endParaRPr lang="en-US" sz="2800" dirty="0"/>
          </a:p>
        </p:txBody>
      </p:sp>
      <p:sp>
        <p:nvSpPr>
          <p:cNvPr id="7" name="Date Placeholder 3"/>
          <p:cNvSpPr>
            <a:spLocks noGrp="1"/>
          </p:cNvSpPr>
          <p:nvPr>
            <p:ph type="dt" idx="15"/>
          </p:nvPr>
        </p:nvSpPr>
        <p:spPr>
          <a:xfrm>
            <a:off x="696912" y="333375"/>
            <a:ext cx="2303451" cy="273050"/>
          </a:xfrm>
        </p:spPr>
        <p:txBody>
          <a:bodyPr/>
          <a:lstStyle/>
          <a:p>
            <a:r>
              <a:rPr lang="en-US" dirty="0"/>
              <a:t>January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14848597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535130B-61BA-4097-9971-C689E843DF5F}"/>
              </a:ext>
            </a:extLst>
          </p:cNvPr>
          <p:cNvSpPr>
            <a:spLocks noGrp="1"/>
          </p:cNvSpPr>
          <p:nvPr>
            <p:ph idx="1"/>
          </p:nvPr>
        </p:nvSpPr>
        <p:spPr>
          <a:xfrm>
            <a:off x="685800" y="1676400"/>
            <a:ext cx="7770813" cy="4113213"/>
          </a:xfrm>
        </p:spPr>
        <p:txBody>
          <a:bodyPr/>
          <a:lstStyle/>
          <a:p>
            <a:r>
              <a:rPr lang="en-US" dirty="0"/>
              <a:t>Do you agree with the timeline and goals represented in this document for the RTA TIG?</a:t>
            </a:r>
          </a:p>
          <a:p>
            <a:endParaRPr lang="en-US" dirty="0"/>
          </a:p>
          <a:p>
            <a:r>
              <a:rPr lang="en-US" dirty="0"/>
              <a:t>Yes: </a:t>
            </a:r>
          </a:p>
          <a:p>
            <a:r>
              <a:rPr lang="en-US" dirty="0"/>
              <a:t>No: </a:t>
            </a:r>
          </a:p>
          <a:p>
            <a:r>
              <a:rPr lang="en-US" dirty="0"/>
              <a:t>Abstain:  </a:t>
            </a:r>
          </a:p>
        </p:txBody>
      </p:sp>
      <p:sp>
        <p:nvSpPr>
          <p:cNvPr id="3" name="Slide Number Placeholder 2">
            <a:extLst>
              <a:ext uri="{FF2B5EF4-FFF2-40B4-BE49-F238E27FC236}">
                <a16:creationId xmlns:a16="http://schemas.microsoft.com/office/drawing/2014/main" id="{4350CC56-6A58-4F54-ADD0-C0FBC1D81BFC}"/>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6" name="Title 5">
            <a:extLst>
              <a:ext uri="{FF2B5EF4-FFF2-40B4-BE49-F238E27FC236}">
                <a16:creationId xmlns:a16="http://schemas.microsoft.com/office/drawing/2014/main" id="{E536AEE5-1108-40FA-922A-AB4B570B4185}"/>
              </a:ext>
            </a:extLst>
          </p:cNvPr>
          <p:cNvSpPr>
            <a:spLocks noGrp="1"/>
          </p:cNvSpPr>
          <p:nvPr>
            <p:ph type="title"/>
          </p:nvPr>
        </p:nvSpPr>
        <p:spPr/>
        <p:txBody>
          <a:bodyPr/>
          <a:lstStyle/>
          <a:p>
            <a:r>
              <a:rPr lang="en-US" dirty="0"/>
              <a:t>Straw Poll</a:t>
            </a:r>
          </a:p>
        </p:txBody>
      </p:sp>
      <p:sp>
        <p:nvSpPr>
          <p:cNvPr id="7" name="Date Placeholder 3"/>
          <p:cNvSpPr txBox="1">
            <a:spLocks/>
          </p:cNvSpPr>
          <p:nvPr/>
        </p:nvSpPr>
        <p:spPr>
          <a:xfrm>
            <a:off x="696912" y="228600"/>
            <a:ext cx="2303451" cy="45720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dirty="0">
                <a:solidFill>
                  <a:schemeClr val="tx1"/>
                </a:solidFill>
              </a:rPr>
              <a:t>January 2019</a:t>
            </a:r>
            <a:r>
              <a:rPr lang="en-US" dirty="0">
                <a:solidFill>
                  <a:schemeClr val="tx1"/>
                </a:solidFill>
              </a:rPr>
              <a:t>	</a:t>
            </a:r>
            <a:endParaRPr lang="en-GB" dirty="0">
              <a:solidFill>
                <a:schemeClr val="tx1"/>
              </a:solidFill>
            </a:endParaRPr>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16796700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535130B-61BA-4097-9971-C689E843DF5F}"/>
              </a:ext>
            </a:extLst>
          </p:cNvPr>
          <p:cNvSpPr>
            <a:spLocks noGrp="1"/>
          </p:cNvSpPr>
          <p:nvPr>
            <p:ph idx="1"/>
          </p:nvPr>
        </p:nvSpPr>
        <p:spPr>
          <a:xfrm>
            <a:off x="685800" y="1676400"/>
            <a:ext cx="7770813" cy="4113213"/>
          </a:xfrm>
        </p:spPr>
        <p:txBody>
          <a:bodyPr/>
          <a:lstStyle/>
          <a:p>
            <a:r>
              <a:rPr lang="en-US" dirty="0"/>
              <a:t>Any objections to presenting a summary of the RTA TIG current draft report in the EHT SG for consideration for reference in the EHT SG PAR?</a:t>
            </a:r>
          </a:p>
          <a:p>
            <a:endParaRPr lang="en-US" dirty="0"/>
          </a:p>
          <a:p>
            <a:r>
              <a:rPr lang="en-US" dirty="0"/>
              <a:t>Yes: </a:t>
            </a:r>
          </a:p>
          <a:p>
            <a:r>
              <a:rPr lang="en-US" dirty="0"/>
              <a:t>No: </a:t>
            </a:r>
          </a:p>
          <a:p>
            <a:r>
              <a:rPr lang="en-US" dirty="0"/>
              <a:t>Abstain:  </a:t>
            </a:r>
          </a:p>
        </p:txBody>
      </p:sp>
      <p:sp>
        <p:nvSpPr>
          <p:cNvPr id="3" name="Slide Number Placeholder 2">
            <a:extLst>
              <a:ext uri="{FF2B5EF4-FFF2-40B4-BE49-F238E27FC236}">
                <a16:creationId xmlns:a16="http://schemas.microsoft.com/office/drawing/2014/main" id="{4350CC56-6A58-4F54-ADD0-C0FBC1D81BFC}"/>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6" name="Title 5">
            <a:extLst>
              <a:ext uri="{FF2B5EF4-FFF2-40B4-BE49-F238E27FC236}">
                <a16:creationId xmlns:a16="http://schemas.microsoft.com/office/drawing/2014/main" id="{E536AEE5-1108-40FA-922A-AB4B570B4185}"/>
              </a:ext>
            </a:extLst>
          </p:cNvPr>
          <p:cNvSpPr>
            <a:spLocks noGrp="1"/>
          </p:cNvSpPr>
          <p:nvPr>
            <p:ph type="title"/>
          </p:nvPr>
        </p:nvSpPr>
        <p:spPr/>
        <p:txBody>
          <a:bodyPr/>
          <a:lstStyle/>
          <a:p>
            <a:r>
              <a:rPr lang="en-US" dirty="0"/>
              <a:t>Straw Poll</a:t>
            </a:r>
          </a:p>
        </p:txBody>
      </p:sp>
      <p:sp>
        <p:nvSpPr>
          <p:cNvPr id="7" name="Date Placeholder 3"/>
          <p:cNvSpPr txBox="1">
            <a:spLocks/>
          </p:cNvSpPr>
          <p:nvPr/>
        </p:nvSpPr>
        <p:spPr>
          <a:xfrm>
            <a:off x="696912" y="228600"/>
            <a:ext cx="2303451" cy="45720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dirty="0">
                <a:solidFill>
                  <a:schemeClr val="tx1"/>
                </a:solidFill>
              </a:rPr>
              <a:t>January 2019</a:t>
            </a:r>
            <a:r>
              <a:rPr lang="en-US" dirty="0">
                <a:solidFill>
                  <a:schemeClr val="tx1"/>
                </a:solidFill>
              </a:rPr>
              <a:t>	</a:t>
            </a:r>
            <a:endParaRPr lang="en-GB" dirty="0">
              <a:solidFill>
                <a:schemeClr val="tx1"/>
              </a:solidFill>
            </a:endParaRPr>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1171028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idx="1"/>
          </p:nvPr>
        </p:nvSpPr>
        <p:spPr>
          <a:ln/>
        </p:spPr>
        <p:txBody>
          <a:bodyPr/>
          <a:lstStyle/>
          <a:p>
            <a:pPr algn="just"/>
            <a:r>
              <a:rPr lang="en-US" altLang="en-US" dirty="0"/>
              <a:t>This presentation contains the IEEE 802.11 RTA TIG agenda for the January 2019 session.</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9" name="Date Placeholder 3"/>
          <p:cNvSpPr>
            <a:spLocks noGrp="1"/>
          </p:cNvSpPr>
          <p:nvPr>
            <p:ph type="dt" idx="15"/>
          </p:nvPr>
        </p:nvSpPr>
        <p:spPr>
          <a:xfrm>
            <a:off x="696912" y="333375"/>
            <a:ext cx="2303451" cy="273050"/>
          </a:xfrm>
        </p:spPr>
        <p:txBody>
          <a:bodyPr/>
          <a:lstStyle/>
          <a:p>
            <a:r>
              <a:rPr lang="en-US" dirty="0"/>
              <a:t>January 2019	</a:t>
            </a:r>
            <a:endParaRPr lang="en-GB" dirty="0"/>
          </a:p>
        </p:txBody>
      </p:sp>
      <p:sp>
        <p:nvSpPr>
          <p:cNvPr id="11" name="Footer Placeholder 4"/>
          <p:cNvSpPr>
            <a:spLocks noGrp="1"/>
          </p:cNvSpPr>
          <p:nvPr>
            <p:ph type="ftr" idx="14"/>
          </p:nvPr>
        </p:nvSpPr>
        <p:spPr>
          <a:xfrm>
            <a:off x="5500694" y="6475413"/>
            <a:ext cx="3041644" cy="180975"/>
          </a:xfrm>
        </p:spPr>
        <p:txBody>
          <a:bodyPr/>
          <a:lstStyle/>
          <a:p>
            <a:r>
              <a:rPr lang="en-GB" dirty="0"/>
              <a:t>Allan Jones - Activision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dirty="0"/>
              <a:t>Presentations, Submissions and Discussions</a:t>
            </a:r>
          </a:p>
          <a:p>
            <a:pPr lvl="0">
              <a:lnSpc>
                <a:spcPct val="80000"/>
              </a:lnSpc>
              <a:buFont typeface="Arial" panose="020B0604020202020204" pitchFamily="34" charset="0"/>
              <a:buChar char="•"/>
            </a:pPr>
            <a:r>
              <a:rPr lang="en-US" dirty="0"/>
              <a:t>Recess</a:t>
            </a:r>
          </a:p>
          <a:p>
            <a:pPr marL="0" lvl="0" indent="0">
              <a:lnSpc>
                <a:spcPct val="80000"/>
              </a:lnSpc>
            </a:pP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6" name="Title 5"/>
          <p:cNvSpPr>
            <a:spLocks noGrp="1"/>
          </p:cNvSpPr>
          <p:nvPr>
            <p:ph type="title"/>
          </p:nvPr>
        </p:nvSpPr>
        <p:spPr/>
        <p:txBody>
          <a:bodyPr/>
          <a:lstStyle/>
          <a:p>
            <a:r>
              <a:rPr lang="en-US" altLang="en-US" dirty="0"/>
              <a:t>Agenda for Wednesday January 16, 13:30 – 15:30</a:t>
            </a:r>
            <a:endParaRPr lang="en-US" dirty="0"/>
          </a:p>
        </p:txBody>
      </p:sp>
      <p:sp>
        <p:nvSpPr>
          <p:cNvPr id="7" name="Date Placeholder 3"/>
          <p:cNvSpPr>
            <a:spLocks noGrp="1"/>
          </p:cNvSpPr>
          <p:nvPr>
            <p:ph type="dt" idx="15"/>
          </p:nvPr>
        </p:nvSpPr>
        <p:spPr>
          <a:xfrm>
            <a:off x="696912" y="333375"/>
            <a:ext cx="2303451" cy="273050"/>
          </a:xfrm>
        </p:spPr>
        <p:txBody>
          <a:bodyPr/>
          <a:lstStyle/>
          <a:p>
            <a:r>
              <a:rPr lang="en-US" dirty="0"/>
              <a:t>January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31089215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dirty="0"/>
              <a:t>Presentations, Submissions and Discussions</a:t>
            </a:r>
          </a:p>
          <a:p>
            <a:pPr lvl="0">
              <a:lnSpc>
                <a:spcPct val="80000"/>
              </a:lnSpc>
              <a:buFont typeface="Arial" panose="020B0604020202020204" pitchFamily="34" charset="0"/>
              <a:buChar char="•"/>
            </a:pPr>
            <a:r>
              <a:rPr lang="en-US" dirty="0"/>
              <a:t>Timeline</a:t>
            </a:r>
          </a:p>
          <a:p>
            <a:pPr lvl="0">
              <a:lnSpc>
                <a:spcPct val="80000"/>
              </a:lnSpc>
              <a:buFont typeface="Arial" panose="020B0604020202020204" pitchFamily="34" charset="0"/>
              <a:buChar char="•"/>
            </a:pPr>
            <a:r>
              <a:rPr lang="en-US" dirty="0"/>
              <a:t>Straw Poll on TIG continuation</a:t>
            </a:r>
          </a:p>
          <a:p>
            <a:pPr lvl="0">
              <a:lnSpc>
                <a:spcPct val="80000"/>
              </a:lnSpc>
              <a:buFont typeface="Arial" panose="020B0604020202020204" pitchFamily="34" charset="0"/>
              <a:buChar char="•"/>
            </a:pPr>
            <a:r>
              <a:rPr lang="en-US" dirty="0" err="1"/>
              <a:t>Telecon</a:t>
            </a:r>
            <a:r>
              <a:rPr lang="en-US" dirty="0"/>
              <a:t> Schedule</a:t>
            </a:r>
          </a:p>
          <a:p>
            <a:pPr lvl="0">
              <a:lnSpc>
                <a:spcPct val="80000"/>
              </a:lnSpc>
              <a:buFont typeface="Arial" panose="020B0604020202020204" pitchFamily="34" charset="0"/>
              <a:buChar char="•"/>
            </a:pPr>
            <a:r>
              <a:rPr lang="en-US" dirty="0"/>
              <a:t>Adjourn</a:t>
            </a:r>
          </a:p>
          <a:p>
            <a:pPr marL="0" lvl="0" indent="0">
              <a:lnSpc>
                <a:spcPct val="80000"/>
              </a:lnSpc>
            </a:pP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6" name="Title 5"/>
          <p:cNvSpPr>
            <a:spLocks noGrp="1"/>
          </p:cNvSpPr>
          <p:nvPr>
            <p:ph type="title"/>
          </p:nvPr>
        </p:nvSpPr>
        <p:spPr/>
        <p:txBody>
          <a:bodyPr/>
          <a:lstStyle/>
          <a:p>
            <a:r>
              <a:rPr lang="en-US" altLang="en-US" dirty="0"/>
              <a:t>Agenda for Thursday January 17, 13:30 – 15:30</a:t>
            </a:r>
            <a:endParaRPr lang="en-US" dirty="0"/>
          </a:p>
        </p:txBody>
      </p:sp>
      <p:sp>
        <p:nvSpPr>
          <p:cNvPr id="7" name="Date Placeholder 3"/>
          <p:cNvSpPr>
            <a:spLocks noGrp="1"/>
          </p:cNvSpPr>
          <p:nvPr>
            <p:ph type="dt" idx="15"/>
          </p:nvPr>
        </p:nvSpPr>
        <p:spPr>
          <a:xfrm>
            <a:off x="696912" y="333375"/>
            <a:ext cx="2303451" cy="273050"/>
          </a:xfrm>
        </p:spPr>
        <p:txBody>
          <a:bodyPr/>
          <a:lstStyle/>
          <a:p>
            <a:r>
              <a:rPr lang="en-US" dirty="0"/>
              <a:t>January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1523800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535130B-61BA-4097-9971-C689E843DF5F}"/>
              </a:ext>
            </a:extLst>
          </p:cNvPr>
          <p:cNvSpPr>
            <a:spLocks noGrp="1"/>
          </p:cNvSpPr>
          <p:nvPr>
            <p:ph idx="1"/>
          </p:nvPr>
        </p:nvSpPr>
        <p:spPr/>
        <p:txBody>
          <a:bodyPr/>
          <a:lstStyle/>
          <a:p>
            <a:r>
              <a:rPr lang="en-US" dirty="0"/>
              <a:t>?</a:t>
            </a:r>
          </a:p>
          <a:p>
            <a:endParaRPr lang="en-US" dirty="0"/>
          </a:p>
          <a:p>
            <a:r>
              <a:rPr lang="en-US" dirty="0"/>
              <a:t>Yes: </a:t>
            </a:r>
          </a:p>
          <a:p>
            <a:r>
              <a:rPr lang="en-US" dirty="0"/>
              <a:t>No: </a:t>
            </a:r>
          </a:p>
          <a:p>
            <a:r>
              <a:rPr lang="en-US" dirty="0"/>
              <a:t>Abstain:  </a:t>
            </a:r>
          </a:p>
        </p:txBody>
      </p:sp>
      <p:sp>
        <p:nvSpPr>
          <p:cNvPr id="3" name="Slide Number Placeholder 2">
            <a:extLst>
              <a:ext uri="{FF2B5EF4-FFF2-40B4-BE49-F238E27FC236}">
                <a16:creationId xmlns:a16="http://schemas.microsoft.com/office/drawing/2014/main" id="{4350CC56-6A58-4F54-ADD0-C0FBC1D81BFC}"/>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6" name="Title 5">
            <a:extLst>
              <a:ext uri="{FF2B5EF4-FFF2-40B4-BE49-F238E27FC236}">
                <a16:creationId xmlns:a16="http://schemas.microsoft.com/office/drawing/2014/main" id="{E536AEE5-1108-40FA-922A-AB4B570B4185}"/>
              </a:ext>
            </a:extLst>
          </p:cNvPr>
          <p:cNvSpPr>
            <a:spLocks noGrp="1"/>
          </p:cNvSpPr>
          <p:nvPr>
            <p:ph type="title"/>
          </p:nvPr>
        </p:nvSpPr>
        <p:spPr/>
        <p:txBody>
          <a:bodyPr/>
          <a:lstStyle/>
          <a:p>
            <a:r>
              <a:rPr lang="en-US" dirty="0"/>
              <a:t>Straw Poll</a:t>
            </a:r>
          </a:p>
        </p:txBody>
      </p:sp>
      <p:sp>
        <p:nvSpPr>
          <p:cNvPr id="7" name="Date Placeholder 3"/>
          <p:cNvSpPr txBox="1">
            <a:spLocks/>
          </p:cNvSpPr>
          <p:nvPr/>
        </p:nvSpPr>
        <p:spPr>
          <a:xfrm>
            <a:off x="696912" y="228600"/>
            <a:ext cx="2303451" cy="45720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dirty="0">
                <a:solidFill>
                  <a:schemeClr val="tx1"/>
                </a:solidFill>
              </a:rPr>
              <a:t>January 2019</a:t>
            </a:r>
            <a:r>
              <a:rPr lang="en-US" dirty="0">
                <a:solidFill>
                  <a:schemeClr val="tx1"/>
                </a:solidFill>
              </a:rPr>
              <a:t>	</a:t>
            </a:r>
            <a:endParaRPr lang="en-GB" dirty="0">
              <a:solidFill>
                <a:schemeClr val="tx1"/>
              </a:solidFill>
            </a:endParaRPr>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24908068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E9A38A-0C1C-4F33-BFD3-17E9C0199049}"/>
              </a:ext>
            </a:extLst>
          </p:cNvPr>
          <p:cNvSpPr>
            <a:spLocks noGrp="1"/>
          </p:cNvSpPr>
          <p:nvPr>
            <p:ph idx="1"/>
          </p:nvPr>
        </p:nvSpPr>
        <p:spPr>
          <a:xfrm>
            <a:off x="685800" y="1600200"/>
            <a:ext cx="7770813" cy="4113213"/>
          </a:xfrm>
        </p:spPr>
        <p:txBody>
          <a:bodyPr/>
          <a:lstStyle/>
          <a:p>
            <a:pPr>
              <a:buFont typeface="Arial" panose="020B0604020202020204" pitchFamily="34" charset="0"/>
              <a:buChar char="•"/>
            </a:pPr>
            <a:r>
              <a:rPr lang="en-US" altLang="zh-CN" sz="1600" dirty="0"/>
              <a:t>July 2018: Formation of the TIG</a:t>
            </a:r>
          </a:p>
          <a:p>
            <a:pPr lvl="1">
              <a:buFont typeface="Arial" panose="020B0604020202020204" pitchFamily="34" charset="0"/>
              <a:buChar char="•"/>
            </a:pPr>
            <a:r>
              <a:rPr lang="en-US" altLang="zh-CN" sz="1400" dirty="0"/>
              <a:t>2 Teleconference</a:t>
            </a:r>
          </a:p>
          <a:p>
            <a:pPr>
              <a:buFont typeface="Arial" panose="020B0604020202020204" pitchFamily="34" charset="0"/>
              <a:buChar char="•"/>
            </a:pPr>
            <a:r>
              <a:rPr lang="en-US" altLang="zh-CN" sz="1600" dirty="0"/>
              <a:t>September 2018: Interim Meeting</a:t>
            </a:r>
          </a:p>
          <a:p>
            <a:pPr lvl="1">
              <a:buFont typeface="Arial" panose="020B0604020202020204" pitchFamily="34" charset="0"/>
              <a:buChar char="•"/>
            </a:pPr>
            <a:r>
              <a:rPr lang="en-US" sz="1400" dirty="0"/>
              <a:t>Assemble a team to develop the initial report</a:t>
            </a:r>
          </a:p>
          <a:p>
            <a:pPr lvl="1">
              <a:buFont typeface="Arial" panose="020B0604020202020204" pitchFamily="34" charset="0"/>
              <a:buChar char="•"/>
            </a:pPr>
            <a:r>
              <a:rPr lang="en-US" altLang="zh-CN" sz="1400" dirty="0"/>
              <a:t>2 teleconferences</a:t>
            </a:r>
          </a:p>
          <a:p>
            <a:pPr>
              <a:buFont typeface="Arial" panose="020B0604020202020204" pitchFamily="34" charset="0"/>
              <a:buChar char="•"/>
            </a:pPr>
            <a:r>
              <a:rPr lang="en-US" altLang="zh-CN" sz="1600" dirty="0"/>
              <a:t>Nov. 2018: Plenary Meeting</a:t>
            </a:r>
          </a:p>
          <a:p>
            <a:pPr lvl="1">
              <a:buFont typeface="Arial" panose="020B0604020202020204" pitchFamily="34" charset="0"/>
              <a:buChar char="•"/>
            </a:pPr>
            <a:r>
              <a:rPr lang="en-US" sz="1400" dirty="0"/>
              <a:t>Submit partial TIG report on the RTA TIG</a:t>
            </a:r>
          </a:p>
          <a:p>
            <a:pPr lvl="2">
              <a:buFont typeface="Arial" panose="020B0604020202020204" pitchFamily="34" charset="0"/>
              <a:buChar char="•"/>
            </a:pPr>
            <a:r>
              <a:rPr lang="en-US" sz="1200" dirty="0"/>
              <a:t>Request informal comments</a:t>
            </a:r>
          </a:p>
          <a:p>
            <a:pPr lvl="1">
              <a:buFont typeface="Arial" panose="020B0604020202020204" pitchFamily="34" charset="0"/>
              <a:buChar char="•"/>
            </a:pPr>
            <a:r>
              <a:rPr lang="en-US" sz="1400" dirty="0"/>
              <a:t>2 teleconferences</a:t>
            </a:r>
          </a:p>
          <a:p>
            <a:pPr>
              <a:buFont typeface="Arial" panose="020B0604020202020204" pitchFamily="34" charset="0"/>
              <a:buChar char="•"/>
            </a:pPr>
            <a:r>
              <a:rPr lang="en-US" sz="1600" dirty="0"/>
              <a:t>Jan. 2019 Interim Meeting</a:t>
            </a:r>
          </a:p>
          <a:p>
            <a:pPr lvl="1">
              <a:buFont typeface="Arial" panose="020B0604020202020204" pitchFamily="34" charset="0"/>
              <a:buChar char="•"/>
            </a:pPr>
            <a:r>
              <a:rPr lang="en-US" sz="1200" dirty="0"/>
              <a:t>Continue work on the TIG report and review submissions</a:t>
            </a:r>
          </a:p>
          <a:p>
            <a:pPr lvl="1">
              <a:buFont typeface="Arial" panose="020B0604020202020204" pitchFamily="34" charset="0"/>
              <a:buChar char="•"/>
            </a:pPr>
            <a:r>
              <a:rPr lang="en-US" sz="1200" dirty="0"/>
              <a:t>Schedule teleconferences</a:t>
            </a:r>
          </a:p>
          <a:p>
            <a:pPr>
              <a:buFont typeface="Arial" panose="020B0604020202020204" pitchFamily="34" charset="0"/>
              <a:buChar char="•"/>
            </a:pPr>
            <a:r>
              <a:rPr lang="en-US" sz="1600" dirty="0"/>
              <a:t>March 2019 Plenary Meeting</a:t>
            </a:r>
          </a:p>
          <a:p>
            <a:pPr lvl="1">
              <a:buFont typeface="Arial" panose="020B0604020202020204" pitchFamily="34" charset="0"/>
              <a:buChar char="•"/>
            </a:pPr>
            <a:r>
              <a:rPr lang="en-US" sz="1400" dirty="0"/>
              <a:t>Final submissions/presentations and submit final report</a:t>
            </a:r>
          </a:p>
          <a:p>
            <a:pPr lvl="1">
              <a:buFont typeface="Arial" panose="020B0604020202020204" pitchFamily="34" charset="0"/>
              <a:buChar char="•"/>
            </a:pPr>
            <a:r>
              <a:rPr lang="en-US" sz="1400" dirty="0"/>
              <a:t>Close/Adjourn RTA TIG</a:t>
            </a:r>
          </a:p>
          <a:p>
            <a:endParaRPr lang="en-US" dirty="0"/>
          </a:p>
        </p:txBody>
      </p:sp>
      <p:sp>
        <p:nvSpPr>
          <p:cNvPr id="3" name="Slide Number Placeholder 2">
            <a:extLst>
              <a:ext uri="{FF2B5EF4-FFF2-40B4-BE49-F238E27FC236}">
                <a16:creationId xmlns:a16="http://schemas.microsoft.com/office/drawing/2014/main" id="{6DD26F44-73B1-46BC-8EDD-A80A001F5A38}"/>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6" name="Title 5">
            <a:extLst>
              <a:ext uri="{FF2B5EF4-FFF2-40B4-BE49-F238E27FC236}">
                <a16:creationId xmlns:a16="http://schemas.microsoft.com/office/drawing/2014/main" id="{52AF5210-BEB5-437C-AC77-92385F69722B}"/>
              </a:ext>
            </a:extLst>
          </p:cNvPr>
          <p:cNvSpPr>
            <a:spLocks noGrp="1"/>
          </p:cNvSpPr>
          <p:nvPr>
            <p:ph type="title"/>
          </p:nvPr>
        </p:nvSpPr>
        <p:spPr/>
        <p:txBody>
          <a:bodyPr/>
          <a:lstStyle/>
          <a:p>
            <a:r>
              <a:rPr lang="en-US" dirty="0"/>
              <a:t>Timeline</a:t>
            </a:r>
          </a:p>
        </p:txBody>
      </p:sp>
      <p:sp>
        <p:nvSpPr>
          <p:cNvPr id="7" name="Date Placeholder 3"/>
          <p:cNvSpPr txBox="1">
            <a:spLocks/>
          </p:cNvSpPr>
          <p:nvPr/>
        </p:nvSpPr>
        <p:spPr>
          <a:xfrm>
            <a:off x="696912" y="228600"/>
            <a:ext cx="2303451" cy="45720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dirty="0">
                <a:solidFill>
                  <a:schemeClr val="tx1"/>
                </a:solidFill>
              </a:rPr>
              <a:t>January 2019</a:t>
            </a:r>
            <a:r>
              <a:rPr lang="en-US" dirty="0">
                <a:solidFill>
                  <a:schemeClr val="tx1"/>
                </a:solidFill>
              </a:rPr>
              <a:t>	</a:t>
            </a:r>
            <a:endParaRPr lang="en-GB" dirty="0">
              <a:solidFill>
                <a:schemeClr val="tx1"/>
              </a:solidFill>
            </a:endParaRPr>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10249809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a:p>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6" name="Title 5"/>
          <p:cNvSpPr>
            <a:spLocks noGrp="1"/>
          </p:cNvSpPr>
          <p:nvPr>
            <p:ph type="title"/>
          </p:nvPr>
        </p:nvSpPr>
        <p:spPr/>
        <p:txBody>
          <a:bodyPr/>
          <a:lstStyle/>
          <a:p>
            <a:r>
              <a:rPr lang="en-US" dirty="0" err="1"/>
              <a:t>Telecons</a:t>
            </a:r>
            <a:endParaRPr lang="en-US" dirty="0"/>
          </a:p>
        </p:txBody>
      </p:sp>
      <p:sp>
        <p:nvSpPr>
          <p:cNvPr id="7" name="Date Placeholder 3"/>
          <p:cNvSpPr txBox="1">
            <a:spLocks/>
          </p:cNvSpPr>
          <p:nvPr/>
        </p:nvSpPr>
        <p:spPr>
          <a:xfrm>
            <a:off x="696912" y="228600"/>
            <a:ext cx="2303451" cy="45720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dirty="0">
                <a:solidFill>
                  <a:schemeClr val="tx1"/>
                </a:solidFill>
              </a:rPr>
              <a:t>January 2019</a:t>
            </a:r>
            <a:r>
              <a:rPr lang="en-US" dirty="0">
                <a:solidFill>
                  <a:schemeClr val="tx1"/>
                </a:solidFill>
              </a:rPr>
              <a:t>	</a:t>
            </a:r>
            <a:endParaRPr lang="en-GB" dirty="0">
              <a:solidFill>
                <a:schemeClr val="tx1"/>
              </a:solidFill>
            </a:endParaRPr>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
        <p:nvSpPr>
          <p:cNvPr id="9" name="Content Placeholder 1">
            <a:extLst>
              <a:ext uri="{FF2B5EF4-FFF2-40B4-BE49-F238E27FC236}">
                <a16:creationId xmlns:a16="http://schemas.microsoft.com/office/drawing/2014/main" id="{4E1CB756-AF3A-42AA-999E-1EA94D976063}"/>
              </a:ext>
            </a:extLst>
          </p:cNvPr>
          <p:cNvSpPr txBox="1">
            <a:spLocks/>
          </p:cNvSpPr>
          <p:nvPr/>
        </p:nvSpPr>
        <p:spPr bwMode="auto">
          <a:xfrm>
            <a:off x="838200" y="1600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zh-CN" sz="3200" kern="0" dirty="0"/>
              <a:t>2 Teleconferences</a:t>
            </a:r>
          </a:p>
          <a:p>
            <a:pPr>
              <a:buFont typeface="Arial" panose="020B0604020202020204" pitchFamily="34" charset="0"/>
              <a:buChar char="•"/>
            </a:pPr>
            <a:endParaRPr lang="en-US" altLang="zh-CN" sz="3200" kern="0" dirty="0"/>
          </a:p>
          <a:p>
            <a:pPr lvl="1">
              <a:buFont typeface="Arial" panose="020B0604020202020204" pitchFamily="34" charset="0"/>
              <a:buChar char="•"/>
            </a:pPr>
            <a:r>
              <a:rPr lang="en-US" altLang="zh-CN" sz="2400" kern="0" dirty="0"/>
              <a:t>January 30</a:t>
            </a:r>
            <a:r>
              <a:rPr lang="en-US" altLang="zh-CN" sz="2400" kern="0" baseline="30000" dirty="0"/>
              <a:t>th</a:t>
            </a:r>
            <a:r>
              <a:rPr lang="en-US" altLang="zh-CN" sz="2400" kern="0" dirty="0"/>
              <a:t>, 2019 6:00pm – 7:30pm EST</a:t>
            </a:r>
          </a:p>
          <a:p>
            <a:pPr lvl="1">
              <a:buFont typeface="Arial" panose="020B0604020202020204" pitchFamily="34" charset="0"/>
              <a:buChar char="•"/>
            </a:pPr>
            <a:r>
              <a:rPr lang="en-US" altLang="zh-CN" sz="2400" kern="0" dirty="0"/>
              <a:t>February 27</a:t>
            </a:r>
            <a:r>
              <a:rPr lang="en-US" altLang="zh-CN" sz="2400" kern="0" baseline="30000" dirty="0"/>
              <a:t>th</a:t>
            </a:r>
            <a:r>
              <a:rPr lang="en-US" altLang="zh-CN" sz="2400" kern="0" dirty="0"/>
              <a:t>, 2019 6:00pm – 7:30pm EST</a:t>
            </a:r>
          </a:p>
        </p:txBody>
      </p:sp>
    </p:spTree>
    <p:extLst>
      <p:ext uri="{BB962C8B-B14F-4D97-AF65-F5344CB8AC3E}">
        <p14:creationId xmlns:p14="http://schemas.microsoft.com/office/powerpoint/2010/main" val="11355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ctr">
              <a:lnSpc>
                <a:spcPct val="90000"/>
              </a:lnSpc>
              <a:buFontTx/>
              <a:buNone/>
            </a:pPr>
            <a:r>
              <a:rPr lang="en-US" sz="4000" dirty="0">
                <a:latin typeface="Arial" panose="020B0604020202020204" pitchFamily="34" charset="0"/>
              </a:rPr>
              <a:t>January 14-18, 2019</a:t>
            </a:r>
          </a:p>
          <a:p>
            <a:pPr algn="ctr">
              <a:lnSpc>
                <a:spcPct val="90000"/>
              </a:lnSpc>
              <a:buFontTx/>
              <a:buNone/>
            </a:pPr>
            <a:r>
              <a:rPr lang="en-US" sz="4000" dirty="0">
                <a:latin typeface="Arial" panose="020B0604020202020204" pitchFamily="34" charset="0"/>
              </a:rPr>
              <a:t>St. Louis, Missouri</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dirty="0">
                <a:latin typeface="Arial" panose="020B0604020202020204" pitchFamily="34" charset="0"/>
              </a:rPr>
              <a:t>Chair: Allan Jones (Activision)</a:t>
            </a:r>
          </a:p>
          <a:p>
            <a:pPr algn="ctr">
              <a:lnSpc>
                <a:spcPct val="90000"/>
              </a:lnSpc>
              <a:buFontTx/>
              <a:buNone/>
            </a:pPr>
            <a:r>
              <a:rPr lang="en-US" altLang="en-US" dirty="0">
                <a:latin typeface="Arial" panose="020B0604020202020204" pitchFamily="34" charset="0"/>
              </a:rPr>
              <a:t>Secretary: Kate </a:t>
            </a:r>
            <a:r>
              <a:rPr lang="en-US" altLang="en-US" dirty="0" err="1">
                <a:latin typeface="Arial" panose="020B0604020202020204" pitchFamily="34" charset="0"/>
              </a:rPr>
              <a:t>Meng</a:t>
            </a:r>
            <a:r>
              <a:rPr lang="en-US" altLang="en-US" dirty="0">
                <a:latin typeface="Arial" panose="020B0604020202020204" pitchFamily="34" charset="0"/>
              </a:rPr>
              <a:t> (</a:t>
            </a:r>
            <a:r>
              <a:rPr lang="en-US" altLang="en-US" dirty="0" err="1">
                <a:latin typeface="Arial" panose="020B0604020202020204" pitchFamily="34" charset="0"/>
              </a:rPr>
              <a:t>Tencent</a:t>
            </a:r>
            <a:r>
              <a:rPr lang="en-US" altLang="en-US" dirty="0">
                <a:latin typeface="Arial" panose="020B0604020202020204" pitchFamily="34" charset="0"/>
              </a:rPr>
              <a:t>)</a:t>
            </a:r>
          </a:p>
          <a:p>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6" name="Title 5"/>
          <p:cNvSpPr>
            <a:spLocks noGrp="1"/>
          </p:cNvSpPr>
          <p:nvPr>
            <p:ph type="title"/>
          </p:nvPr>
        </p:nvSpPr>
        <p:spPr>
          <a:xfrm>
            <a:off x="678628" y="915987"/>
            <a:ext cx="7770813" cy="1065213"/>
          </a:xfrm>
        </p:spPr>
        <p:txBody>
          <a:bodyPr/>
          <a:lstStyle/>
          <a:p>
            <a:r>
              <a:rPr lang="en-US" altLang="en-US" dirty="0">
                <a:solidFill>
                  <a:srgbClr val="0000FF"/>
                </a:solidFill>
                <a:latin typeface="Arial Black" panose="020B0A04020102020204" pitchFamily="34" charset="0"/>
              </a:rPr>
              <a:t>IEEE 802.11 Real Time Application TIG</a:t>
            </a:r>
            <a:endParaRPr lang="en-US" dirty="0"/>
          </a:p>
        </p:txBody>
      </p:sp>
      <p:sp>
        <p:nvSpPr>
          <p:cNvPr id="7" name="Date Placeholder 3"/>
          <p:cNvSpPr>
            <a:spLocks noGrp="1"/>
          </p:cNvSpPr>
          <p:nvPr>
            <p:ph type="dt" idx="15"/>
          </p:nvPr>
        </p:nvSpPr>
        <p:spPr>
          <a:xfrm>
            <a:off x="696912" y="333375"/>
            <a:ext cx="2303451" cy="273050"/>
          </a:xfrm>
        </p:spPr>
        <p:txBody>
          <a:bodyPr/>
          <a:lstStyle/>
          <a:p>
            <a:r>
              <a:rPr lang="en-US" dirty="0"/>
              <a:t>January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425249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en-US" dirty="0"/>
              <a:t>Please announce your name and affiliation when you first address the group during a meeting slot</a:t>
            </a:r>
          </a:p>
          <a:p>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6" name="Title 5"/>
          <p:cNvSpPr>
            <a:spLocks noGrp="1"/>
          </p:cNvSpPr>
          <p:nvPr>
            <p:ph type="title"/>
          </p:nvPr>
        </p:nvSpPr>
        <p:spPr/>
        <p:txBody>
          <a:bodyPr/>
          <a:lstStyle/>
          <a:p>
            <a:r>
              <a:rPr lang="en-US" dirty="0"/>
              <a:t>Meeting Protocol</a:t>
            </a:r>
          </a:p>
        </p:txBody>
      </p:sp>
      <p:sp>
        <p:nvSpPr>
          <p:cNvPr id="7" name="Date Placeholder 3"/>
          <p:cNvSpPr>
            <a:spLocks noGrp="1"/>
          </p:cNvSpPr>
          <p:nvPr>
            <p:ph type="dt" idx="15"/>
          </p:nvPr>
        </p:nvSpPr>
        <p:spPr>
          <a:xfrm>
            <a:off x="696912" y="333375"/>
            <a:ext cx="2303451" cy="273050"/>
          </a:xfrm>
        </p:spPr>
        <p:txBody>
          <a:bodyPr/>
          <a:lstStyle/>
          <a:p>
            <a:r>
              <a:rPr lang="en-US" dirty="0"/>
              <a:t>January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31315122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r>
              <a:rPr lang="en-US" altLang="en-US" dirty="0">
                <a:solidFill>
                  <a:srgbClr val="00B050"/>
                </a:solidFill>
                <a:hlinkClick r:id="rId2"/>
              </a:rPr>
              <a:t>https://imat.ieee.org/</a:t>
            </a:r>
            <a:endParaRPr lang="en-US" altLang="en-US" dirty="0">
              <a:solidFill>
                <a:srgbClr val="00B050"/>
              </a:solidFill>
            </a:endParaRPr>
          </a:p>
          <a:p>
            <a:pPr marL="0" indent="0"/>
            <a:r>
              <a:rPr lang="en-US" altLang="en-US" sz="3600" dirty="0"/>
              <a:t>Register your attendance</a:t>
            </a:r>
          </a:p>
          <a:p>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6" name="Title 5"/>
          <p:cNvSpPr>
            <a:spLocks noGrp="1"/>
          </p:cNvSpPr>
          <p:nvPr>
            <p:ph type="title"/>
          </p:nvPr>
        </p:nvSpPr>
        <p:spPr/>
        <p:txBody>
          <a:bodyPr/>
          <a:lstStyle/>
          <a:p>
            <a:r>
              <a:rPr lang="en-US" dirty="0"/>
              <a:t>Attendance</a:t>
            </a:r>
          </a:p>
        </p:txBody>
      </p:sp>
      <p:sp>
        <p:nvSpPr>
          <p:cNvPr id="7" name="Date Placeholder 3"/>
          <p:cNvSpPr>
            <a:spLocks noGrp="1"/>
          </p:cNvSpPr>
          <p:nvPr>
            <p:ph type="dt" idx="15"/>
          </p:nvPr>
        </p:nvSpPr>
        <p:spPr>
          <a:xfrm>
            <a:off x="696912" y="333375"/>
            <a:ext cx="2303451" cy="273050"/>
          </a:xfrm>
        </p:spPr>
        <p:txBody>
          <a:bodyPr/>
          <a:lstStyle/>
          <a:p>
            <a:r>
              <a:rPr lang="en-US" dirty="0"/>
              <a:t>January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2561334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EE4533-88B9-49C6-AC36-AFE869C61F26}"/>
              </a:ext>
            </a:extLst>
          </p:cNvPr>
          <p:cNvSpPr>
            <a:spLocks noGrp="1"/>
          </p:cNvSpPr>
          <p:nvPr>
            <p:ph idx="1"/>
          </p:nvPr>
        </p:nvSpPr>
        <p:spPr/>
        <p:txBody>
          <a:bodyPr/>
          <a:lstStyle/>
          <a:p>
            <a:pPr>
              <a:buFont typeface="Arial" panose="020B0604020202020204" pitchFamily="34" charset="0"/>
              <a:buChar char="•"/>
            </a:pPr>
            <a:r>
              <a:rPr lang="en-US" altLang="en-US" dirty="0"/>
              <a:t>Make sure your badges are correct </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If you plan to make a submission be sure it does not contain company logos or advertising</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Questions on Voting status, Ballot pool, Access to Reflector, Documentation,  member</a:t>
            </a:r>
            <a:r>
              <a:rPr lang="ja-JP" altLang="en-US" dirty="0"/>
              <a:t>’</a:t>
            </a:r>
            <a:r>
              <a:rPr lang="en-US" altLang="ja-JP" dirty="0"/>
              <a:t>s area</a:t>
            </a:r>
          </a:p>
          <a:p>
            <a:pPr marL="800100" lvl="1" indent="-342900">
              <a:buFont typeface="Arial" panose="020B0604020202020204" pitchFamily="34" charset="0"/>
              <a:buChar char="•"/>
            </a:pPr>
            <a:r>
              <a:rPr lang="en-US" altLang="en-US" sz="2400" dirty="0"/>
              <a:t>see Jon </a:t>
            </a:r>
            <a:r>
              <a:rPr lang="en-US" altLang="en-US" sz="2400" dirty="0" err="1"/>
              <a:t>Rosdahl</a:t>
            </a:r>
            <a:r>
              <a:rPr lang="en-US" altLang="en-US" sz="2400" dirty="0"/>
              <a:t> –  </a:t>
            </a:r>
            <a:r>
              <a:rPr lang="en-US" altLang="en-US" sz="2400" dirty="0">
                <a:hlinkClick r:id="rId2"/>
              </a:rPr>
              <a:t>jrosdahl@ieee.org</a:t>
            </a:r>
            <a:endParaRPr lang="en-US" altLang="en-US" dirty="0"/>
          </a:p>
          <a:p>
            <a:pPr marL="800100" lvl="1" indent="-342900">
              <a:buFont typeface="Arial" panose="020B0604020202020204" pitchFamily="34" charset="0"/>
              <a:buChar char="•"/>
            </a:pPr>
            <a:endParaRPr lang="en-US" altLang="en-US" dirty="0"/>
          </a:p>
          <a:p>
            <a:pPr>
              <a:buFont typeface="Arial" panose="020B0604020202020204" pitchFamily="34" charset="0"/>
              <a:buChar char="•"/>
            </a:pPr>
            <a:r>
              <a:rPr lang="en-US" altLang="en-US" dirty="0"/>
              <a:t>Cell Phones Silent or Off</a:t>
            </a:r>
          </a:p>
          <a:p>
            <a:endParaRPr lang="en-US" dirty="0"/>
          </a:p>
        </p:txBody>
      </p:sp>
      <p:sp>
        <p:nvSpPr>
          <p:cNvPr id="3" name="Slide Number Placeholder 2">
            <a:extLst>
              <a:ext uri="{FF2B5EF4-FFF2-40B4-BE49-F238E27FC236}">
                <a16:creationId xmlns:a16="http://schemas.microsoft.com/office/drawing/2014/main" id="{1AE1C71C-352C-4D31-8003-B8C99A849B49}"/>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6" name="Title 5">
            <a:extLst>
              <a:ext uri="{FF2B5EF4-FFF2-40B4-BE49-F238E27FC236}">
                <a16:creationId xmlns:a16="http://schemas.microsoft.com/office/drawing/2014/main" id="{BADBFA84-3F3C-406E-8B73-BF9A85BBD3E1}"/>
              </a:ext>
            </a:extLst>
          </p:cNvPr>
          <p:cNvSpPr>
            <a:spLocks noGrp="1"/>
          </p:cNvSpPr>
          <p:nvPr>
            <p:ph type="title"/>
          </p:nvPr>
        </p:nvSpPr>
        <p:spPr/>
        <p:txBody>
          <a:bodyPr/>
          <a:lstStyle/>
          <a:p>
            <a:r>
              <a:rPr lang="en-US" altLang="en-US" dirty="0"/>
              <a:t>Attendance, Voting &amp; Document Status</a:t>
            </a:r>
            <a:endParaRPr lang="en-US" dirty="0"/>
          </a:p>
        </p:txBody>
      </p:sp>
      <p:sp>
        <p:nvSpPr>
          <p:cNvPr id="7" name="Date Placeholder 3"/>
          <p:cNvSpPr>
            <a:spLocks noGrp="1"/>
          </p:cNvSpPr>
          <p:nvPr>
            <p:ph type="dt" idx="15"/>
          </p:nvPr>
        </p:nvSpPr>
        <p:spPr>
          <a:xfrm>
            <a:off x="696912" y="333375"/>
            <a:ext cx="2303451" cy="273050"/>
          </a:xfrm>
        </p:spPr>
        <p:txBody>
          <a:bodyPr/>
          <a:lstStyle/>
          <a:p>
            <a:r>
              <a:rPr lang="en-US" dirty="0"/>
              <a:t>January 2019	</a:t>
            </a:r>
            <a:endParaRPr lang="en-GB" dirty="0"/>
          </a:p>
        </p:txBody>
      </p:sp>
      <p:sp>
        <p:nvSpPr>
          <p:cNvPr id="9"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3978215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Following 5 slides</a:t>
            </a:r>
          </a:p>
          <a:p>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6" name="Title 5"/>
          <p:cNvSpPr>
            <a:spLocks noGrp="1"/>
          </p:cNvSpPr>
          <p:nvPr>
            <p:ph type="title"/>
          </p:nvPr>
        </p:nvSpPr>
        <p:spPr/>
        <p:txBody>
          <a:bodyPr/>
          <a:lstStyle/>
          <a:p>
            <a:r>
              <a:rPr lang="en-US" dirty="0"/>
              <a:t>Patent Policy</a:t>
            </a:r>
          </a:p>
        </p:txBody>
      </p:sp>
      <p:sp>
        <p:nvSpPr>
          <p:cNvPr id="7" name="Date Placeholder 3"/>
          <p:cNvSpPr>
            <a:spLocks noGrp="1"/>
          </p:cNvSpPr>
          <p:nvPr>
            <p:ph type="dt" idx="15"/>
          </p:nvPr>
        </p:nvSpPr>
        <p:spPr>
          <a:xfrm>
            <a:off x="696912" y="333375"/>
            <a:ext cx="2303451" cy="273050"/>
          </a:xfrm>
        </p:spPr>
        <p:txBody>
          <a:bodyPr/>
          <a:lstStyle/>
          <a:p>
            <a:r>
              <a:rPr lang="en-US" dirty="0"/>
              <a:t>January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1390237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6" name="Title 5"/>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7" name="Date Placeholder 3"/>
          <p:cNvSpPr>
            <a:spLocks noGrp="1"/>
          </p:cNvSpPr>
          <p:nvPr>
            <p:ph type="dt" idx="15"/>
          </p:nvPr>
        </p:nvSpPr>
        <p:spPr>
          <a:xfrm>
            <a:off x="696912" y="333375"/>
            <a:ext cx="2303451" cy="273050"/>
          </a:xfrm>
        </p:spPr>
        <p:txBody>
          <a:bodyPr/>
          <a:lstStyle/>
          <a:p>
            <a:r>
              <a:rPr lang="en-US" dirty="0"/>
              <a:t>January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4223874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pPr lvl="1">
              <a:buSzPct val="150000"/>
              <a:buFont typeface="Arial" panose="020B0604020202020204" pitchFamily="34" charset="0"/>
              <a:buChar char="•"/>
              <a:defRPr/>
            </a:pP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6" name="Title 5"/>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7" name="Date Placeholder 3"/>
          <p:cNvSpPr>
            <a:spLocks noGrp="1"/>
          </p:cNvSpPr>
          <p:nvPr>
            <p:ph type="dt" idx="15"/>
          </p:nvPr>
        </p:nvSpPr>
        <p:spPr>
          <a:xfrm>
            <a:off x="696912" y="333375"/>
            <a:ext cx="2303451" cy="273050"/>
          </a:xfrm>
        </p:spPr>
        <p:txBody>
          <a:bodyPr/>
          <a:lstStyle/>
          <a:p>
            <a:r>
              <a:rPr lang="en-US" dirty="0"/>
              <a:t>January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419865126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3084</TotalTime>
  <Words>1533</Words>
  <Application>Microsoft Office PowerPoint</Application>
  <PresentationFormat>On-screen Show (4:3)</PresentationFormat>
  <Paragraphs>257</Paragraphs>
  <Slides>24</Slides>
  <Notes>3</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3" baseType="lpstr">
      <vt:lpstr>Arial Unicode MS</vt:lpstr>
      <vt:lpstr>MS Gothic</vt:lpstr>
      <vt:lpstr>Arial</vt:lpstr>
      <vt:lpstr>Arial Black</vt:lpstr>
      <vt:lpstr>Calibri</vt:lpstr>
      <vt:lpstr>Monotype Sorts</vt:lpstr>
      <vt:lpstr>Times New Roman</vt:lpstr>
      <vt:lpstr>Office Theme</vt:lpstr>
      <vt:lpstr>Document</vt:lpstr>
      <vt:lpstr>RTA TIG Agenda</vt:lpstr>
      <vt:lpstr>Abstract</vt:lpstr>
      <vt:lpstr>IEEE 802.11 Real Time Application TIG</vt:lpstr>
      <vt:lpstr>Meeting Protocol</vt:lpstr>
      <vt:lpstr>Attendance</vt:lpstr>
      <vt:lpstr>Attendance, Voting &amp; Document Status</vt:lpstr>
      <vt:lpstr>Patent Policy</vt:lpstr>
      <vt:lpstr>Participants have a duty to inform the IEEE</vt:lpstr>
      <vt:lpstr>Ways to inform IEEE</vt:lpstr>
      <vt:lpstr>Other guidelines for IEEE WG meetings</vt:lpstr>
      <vt:lpstr>Patent-related information</vt:lpstr>
      <vt:lpstr>Participation in IEEE 802 Meetings</vt:lpstr>
      <vt:lpstr>Agenda Items for the Week</vt:lpstr>
      <vt:lpstr>RTA TIG Schedule</vt:lpstr>
      <vt:lpstr>Submissions</vt:lpstr>
      <vt:lpstr>Agenda for Tuesday January 15, 13:30 – 15:30</vt:lpstr>
      <vt:lpstr>Approval of  RTA TIG Minutes (November-December 2018 Telecons and November Plenary Minutes)</vt:lpstr>
      <vt:lpstr>Straw Poll</vt:lpstr>
      <vt:lpstr>Straw Poll</vt:lpstr>
      <vt:lpstr>Agenda for Wednesday January 16, 13:30 – 15:30</vt:lpstr>
      <vt:lpstr>Agenda for Thursday January 17, 13:30 – 15:30</vt:lpstr>
      <vt:lpstr>Straw Poll</vt:lpstr>
      <vt:lpstr>Timeline</vt:lpstr>
      <vt:lpstr>Telecons</vt:lpstr>
    </vt:vector>
  </TitlesOfParts>
  <Company>Activision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RTA TIG January Agenda</dc:title>
  <dc:creator>Jones, Allan</dc:creator>
  <cp:lastModifiedBy>Jones, Allan</cp:lastModifiedBy>
  <cp:revision>100</cp:revision>
  <cp:lastPrinted>1601-01-01T00:00:00Z</cp:lastPrinted>
  <dcterms:created xsi:type="dcterms:W3CDTF">2018-07-29T21:13:13Z</dcterms:created>
  <dcterms:modified xsi:type="dcterms:W3CDTF">2019-01-14T18:28:23Z</dcterms:modified>
</cp:coreProperties>
</file>