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79" r:id="rId18"/>
    <p:sldId id="277" r:id="rId19"/>
    <p:sldId id="302" r:id="rId20"/>
    <p:sldId id="283" r:id="rId21"/>
    <p:sldId id="284" r:id="rId22"/>
    <p:sldId id="278"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1" d="100"/>
          <a:sy n="101" d="100"/>
        </p:scale>
        <p:origin x="720"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8C5FA0B1-F8F4-412D-9305-C9A3AEE028E9}"/>
    <pc:docChg chg="modSld">
      <pc:chgData name="Jones, Allan" userId="2481c11f-49cc-4791-bd61-1046488334b5" providerId="ADAL" clId="{8C5FA0B1-F8F4-412D-9305-C9A3AEE028E9}" dt="2018-11-22T04:46:45.829" v="13" actId="1037"/>
      <pc:docMkLst>
        <pc:docMk/>
      </pc:docMkLst>
      <pc:sldChg chg="modSp">
        <pc:chgData name="Jones, Allan" userId="2481c11f-49cc-4791-bd61-1046488334b5" providerId="ADAL" clId="{8C5FA0B1-F8F4-412D-9305-C9A3AEE028E9}" dt="2018-11-22T04:46:03.349" v="3" actId="20577"/>
        <pc:sldMkLst>
          <pc:docMk/>
          <pc:sldMk cId="0" sldId="256"/>
        </pc:sldMkLst>
        <pc:spChg chg="mod">
          <ac:chgData name="Jones, Allan" userId="2481c11f-49cc-4791-bd61-1046488334b5" providerId="ADAL" clId="{8C5FA0B1-F8F4-412D-9305-C9A3AEE028E9}" dt="2018-11-22T04:46:03.349" v="3" actId="20577"/>
          <ac:spMkLst>
            <pc:docMk/>
            <pc:sldMk cId="0" sldId="256"/>
            <ac:spMk id="3074" creationId="{00000000-0000-0000-0000-000000000000}"/>
          </ac:spMkLst>
        </pc:spChg>
      </pc:sldChg>
      <pc:sldChg chg="modSp">
        <pc:chgData name="Jones, Allan" userId="2481c11f-49cc-4791-bd61-1046488334b5" providerId="ADAL" clId="{8C5FA0B1-F8F4-412D-9305-C9A3AEE028E9}" dt="2018-11-22T04:46:45.829" v="13" actId="1037"/>
        <pc:sldMkLst>
          <pc:docMk/>
          <pc:sldMk cId="1484859768" sldId="280"/>
        </pc:sldMkLst>
        <pc:spChg chg="mod">
          <ac:chgData name="Jones, Allan" userId="2481c11f-49cc-4791-bd61-1046488334b5" providerId="ADAL" clId="{8C5FA0B1-F8F4-412D-9305-C9A3AEE028E9}" dt="2018-11-22T04:46:45.829" v="13" actId="1037"/>
          <ac:spMkLst>
            <pc:docMk/>
            <pc:sldMk cId="1484859768" sldId="280"/>
            <ac:spMk id="6"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 </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802.11-18/2111r0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8/11-18-2092-00-0rta-rta-nov-bangkok-meeting-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160"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a:t>
            </a:r>
            <a:r>
              <a:rPr lang="en-US" dirty="0" smtClean="0"/>
              <a:t>and Plenary minutes </a:t>
            </a:r>
            <a:r>
              <a:rPr lang="en-US" dirty="0"/>
              <a:t>since </a:t>
            </a:r>
            <a:r>
              <a:rPr lang="en-US" dirty="0" smtClean="0"/>
              <a:t>November </a:t>
            </a:r>
            <a:r>
              <a:rPr lang="en-US" dirty="0"/>
              <a:t>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Title 5"/>
          <p:cNvSpPr>
            <a:spLocks noGrp="1"/>
          </p:cNvSpPr>
          <p:nvPr>
            <p:ph type="title"/>
          </p:nvPr>
        </p:nvSpPr>
        <p:spPr/>
        <p:txBody>
          <a:bodyPr/>
          <a:lstStyle/>
          <a:p>
            <a:r>
              <a:rPr lang="en-US" dirty="0"/>
              <a:t>Agenda Items for the Week</a:t>
            </a:r>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3</a:t>
            </a:r>
            <a:r>
              <a:rPr lang="en-US" dirty="0" smtClean="0"/>
              <a:t> </a:t>
            </a:r>
            <a:r>
              <a:rPr lang="en-US" dirty="0"/>
              <a:t>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a:t>
            </a:r>
            <a:r>
              <a:rPr lang="en-US" dirty="0" smtClean="0"/>
              <a:t>2019-1-15 13:30-15:30</a:t>
            </a:r>
          </a:p>
          <a:p>
            <a:pPr lvl="1">
              <a:buFont typeface="Arial" panose="020B0604020202020204" pitchFamily="34" charset="0"/>
              <a:buChar char="•"/>
            </a:pPr>
            <a:r>
              <a:rPr lang="en-US" dirty="0"/>
              <a:t>Session </a:t>
            </a:r>
            <a:r>
              <a:rPr lang="en-US" dirty="0" smtClean="0"/>
              <a:t>2</a:t>
            </a:r>
            <a:endParaRPr lang="en-US" dirty="0"/>
          </a:p>
          <a:p>
            <a:pPr lvl="2">
              <a:buFont typeface="Arial" panose="020B0604020202020204" pitchFamily="34" charset="0"/>
              <a:buChar char="•"/>
            </a:pPr>
            <a:r>
              <a:rPr lang="en-US" dirty="0"/>
              <a:t> </a:t>
            </a:r>
            <a:r>
              <a:rPr lang="en-US" dirty="0" smtClean="0"/>
              <a:t>Wednesday 2019-1-16 13:30-15:30</a:t>
            </a:r>
            <a:endParaRPr lang="en-US" dirty="0"/>
          </a:p>
          <a:p>
            <a:pPr lvl="1">
              <a:buFont typeface="Arial" panose="020B0604020202020204" pitchFamily="34" charset="0"/>
              <a:buChar char="•"/>
            </a:pPr>
            <a:r>
              <a:rPr lang="en-US" dirty="0"/>
              <a:t>Session </a:t>
            </a:r>
            <a:r>
              <a:rPr lang="en-US" dirty="0" smtClean="0"/>
              <a:t>3</a:t>
            </a:r>
            <a:endParaRPr lang="en-US" dirty="0"/>
          </a:p>
          <a:p>
            <a:pPr lvl="2">
              <a:buFont typeface="Arial" panose="020B0604020202020204" pitchFamily="34" charset="0"/>
              <a:buChar char="•"/>
            </a:pPr>
            <a:r>
              <a:rPr lang="en-US" dirty="0"/>
              <a:t>Thursday </a:t>
            </a:r>
            <a:r>
              <a:rPr lang="en-US" dirty="0"/>
              <a:t>2019-1-17 13:30-15:30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Title 5"/>
          <p:cNvSpPr>
            <a:spLocks noGrp="1"/>
          </p:cNvSpPr>
          <p:nvPr>
            <p:ph type="title"/>
          </p:nvPr>
        </p:nvSpPr>
        <p:spPr/>
        <p:txBody>
          <a:bodyPr/>
          <a:lstStyle/>
          <a:p>
            <a:r>
              <a:rPr lang="en-US" dirty="0"/>
              <a:t>RTA TIG Schedule</a:t>
            </a:r>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a:t>
            </a:r>
            <a:r>
              <a:rPr lang="en-US" altLang="en-US" dirty="0" smtClean="0"/>
              <a:t>November </a:t>
            </a:r>
            <a:r>
              <a:rPr lang="en-US" altLang="en-US" dirty="0"/>
              <a:t>2018 Teleconference </a:t>
            </a:r>
            <a:r>
              <a:rPr lang="en-US" altLang="en-US" dirty="0" smtClean="0"/>
              <a:t>meetings</a:t>
            </a:r>
            <a:endParaRPr lang="en-US" altLang="en-US" dirty="0"/>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a:t>
            </a:r>
            <a:r>
              <a:rPr lang="en-US" altLang="en-US" dirty="0" smtClean="0"/>
              <a:t>Teleconference and Plenary </a:t>
            </a:r>
            <a:r>
              <a:rPr lang="en-US" altLang="en-US" dirty="0"/>
              <a:t>minutes since </a:t>
            </a:r>
            <a:r>
              <a:rPr lang="en-US" altLang="en-US" dirty="0" smtClean="0"/>
              <a:t>November </a:t>
            </a:r>
            <a:r>
              <a:rPr lang="en-US" altLang="en-US" dirty="0"/>
              <a:t>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smtClean="0"/>
              <a:t>Recess</a:t>
            </a:r>
            <a:endParaRPr lang="en-US" dirty="0"/>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Title 5"/>
          <p:cNvSpPr>
            <a:spLocks noGrp="1"/>
          </p:cNvSpPr>
          <p:nvPr>
            <p:ph type="title"/>
          </p:nvPr>
        </p:nvSpPr>
        <p:spPr/>
        <p:txBody>
          <a:bodyPr/>
          <a:lstStyle/>
          <a:p>
            <a:r>
              <a:rPr lang="en-US" altLang="en-US" dirty="0"/>
              <a:t>Agenda for Tuesday </a:t>
            </a:r>
            <a:r>
              <a:rPr lang="en-US" altLang="en-US" dirty="0" smtClean="0"/>
              <a:t>January 15, </a:t>
            </a:r>
            <a:r>
              <a:rPr lang="en-US" altLang="en-US" dirty="0"/>
              <a:t>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Approve RTA TIG minutes of teleconferences and minutes from </a:t>
            </a:r>
            <a:r>
              <a:rPr lang="en-US" altLang="en-US" sz="2000" dirty="0" smtClean="0"/>
              <a:t>November </a:t>
            </a:r>
            <a:r>
              <a:rPr lang="en-US" altLang="en-US" sz="2000" dirty="0"/>
              <a:t>2018 </a:t>
            </a:r>
            <a:r>
              <a:rPr lang="en-US" altLang="en-US" sz="2000" dirty="0" smtClean="0"/>
              <a:t>Plenary</a:t>
            </a:r>
            <a:r>
              <a:rPr lang="en-US" altLang="en-US" sz="2000" dirty="0" smtClean="0"/>
              <a:t> </a:t>
            </a:r>
            <a:r>
              <a:rPr lang="en-US" altLang="en-US" sz="2000" dirty="0"/>
              <a:t>meeting:  </a:t>
            </a:r>
          </a:p>
          <a:p>
            <a:pPr lvl="1">
              <a:buFont typeface="Arial" panose="020B0604020202020204" pitchFamily="34" charset="0"/>
              <a:buChar char="•"/>
            </a:pPr>
            <a:r>
              <a:rPr lang="en-US" altLang="en-US" sz="1800" dirty="0"/>
              <a:t>RTA TIG </a:t>
            </a:r>
            <a:r>
              <a:rPr lang="en-US" altLang="en-US" sz="1800" dirty="0" smtClean="0"/>
              <a:t>November Plenary </a:t>
            </a:r>
            <a:r>
              <a:rPr lang="en-US" altLang="en-US" sz="1800" dirty="0"/>
              <a:t>Meeting minutes </a:t>
            </a:r>
            <a:r>
              <a:rPr lang="en-US" altLang="en-US" sz="1800" dirty="0">
                <a:hlinkClick r:id="rId2"/>
              </a:rPr>
              <a:t>https://</a:t>
            </a:r>
            <a:r>
              <a:rPr lang="en-US" altLang="en-US" sz="1800" dirty="0" smtClean="0">
                <a:hlinkClick r:id="rId2"/>
              </a:rPr>
              <a:t>mentor.ieee.org/802.11/dcn/18/11-18-2092-00-0rta-rta-nov-bangkok-meeting-minutes.docx</a:t>
            </a:r>
            <a:endParaRPr lang="en-US" altLang="en-US" sz="1800" dirty="0" smtClean="0"/>
          </a:p>
          <a:p>
            <a:pPr lvl="1">
              <a:buFont typeface="Arial" panose="020B0604020202020204" pitchFamily="34" charset="0"/>
              <a:buChar char="•"/>
            </a:pPr>
            <a:r>
              <a:rPr lang="en-US" altLang="en-US" sz="1800" dirty="0" smtClean="0"/>
              <a:t>RTA November 28 </a:t>
            </a:r>
            <a:r>
              <a:rPr lang="en-US" altLang="en-US" sz="1800" dirty="0"/>
              <a:t>Teleconference </a:t>
            </a:r>
            <a:r>
              <a:rPr lang="en-US" altLang="en-US" sz="1800" dirty="0" smtClean="0"/>
              <a:t>Minutes</a:t>
            </a:r>
            <a:endParaRPr lang="en-US" altLang="en-US" sz="1800" dirty="0"/>
          </a:p>
          <a:p>
            <a:pPr lvl="1">
              <a:buFont typeface="Arial" panose="020B0604020202020204" pitchFamily="34" charset="0"/>
              <a:buChar char="•"/>
            </a:pPr>
            <a:r>
              <a:rPr lang="en-US" altLang="en-US" sz="1800" dirty="0"/>
              <a:t>RTA </a:t>
            </a:r>
            <a:r>
              <a:rPr lang="en-US" altLang="en-US" sz="1800" dirty="0" smtClean="0"/>
              <a:t>Dec</a:t>
            </a:r>
            <a:r>
              <a:rPr lang="en-US" altLang="en-US" sz="1800" dirty="0" smtClean="0"/>
              <a:t> 12 </a:t>
            </a:r>
            <a:r>
              <a:rPr lang="en-US" altLang="en-US" sz="1800" dirty="0"/>
              <a:t>Teleconference Minutes</a:t>
            </a:r>
          </a:p>
          <a:p>
            <a:pPr>
              <a:buFont typeface="Arial" panose="020B0604020202020204" pitchFamily="34" charset="0"/>
              <a:buChar char="•"/>
            </a:pPr>
            <a:r>
              <a:rPr lang="en-US" altLang="en-US" dirty="0" smtClean="0"/>
              <a:t>Move</a:t>
            </a:r>
            <a:r>
              <a:rPr lang="en-US" altLang="en-US" dirty="0"/>
              <a:t>:		Second</a:t>
            </a:r>
            <a:r>
              <a:rPr lang="en-US" altLang="en-US" dirty="0" smtClean="0"/>
              <a:t>:</a:t>
            </a:r>
            <a:endParaRPr lang="en-US" altLang="en-US" dirty="0"/>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Minutes </a:t>
            </a:r>
            <a:r>
              <a:rPr lang="en-US" altLang="en-US" sz="2800" dirty="0" smtClean="0"/>
              <a:t>(November-December </a:t>
            </a:r>
            <a:r>
              <a:rPr lang="en-US" altLang="en-US" sz="2800" dirty="0"/>
              <a:t>2018 Telecons and </a:t>
            </a:r>
            <a:r>
              <a:rPr lang="en-US" altLang="en-US" sz="2800" dirty="0" smtClean="0"/>
              <a:t>November Plenary </a:t>
            </a:r>
            <a:r>
              <a:rPr lang="en-US" altLang="en-US" sz="2800" dirty="0"/>
              <a:t>Minutes)</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49051725"/>
              </p:ext>
            </p:extLst>
          </p:nvPr>
        </p:nvGraphicFramePr>
        <p:xfrm>
          <a:off x="1524000" y="1770790"/>
          <a:ext cx="6057900" cy="2692391"/>
        </p:xfrm>
        <a:graphic>
          <a:graphicData uri="http://schemas.openxmlformats.org/drawingml/2006/table">
            <a:tbl>
              <a:tblPr>
                <a:tableStyleId>{5C22544A-7EE6-4342-B048-85BDC9FD1C3A}</a:tableStyleId>
              </a:tblPr>
              <a:tblGrid>
                <a:gridCol w="1615014">
                  <a:extLst>
                    <a:ext uri="{9D8B030D-6E8A-4147-A177-3AD203B41FA5}">
                      <a16:colId xmlns:a16="http://schemas.microsoft.com/office/drawing/2014/main" val="2283468912"/>
                    </a:ext>
                  </a:extLst>
                </a:gridCol>
                <a:gridCol w="2922326">
                  <a:extLst>
                    <a:ext uri="{9D8B030D-6E8A-4147-A177-3AD203B41FA5}">
                      <a16:colId xmlns:a16="http://schemas.microsoft.com/office/drawing/2014/main" val="4045702664"/>
                    </a:ext>
                  </a:extLst>
                </a:gridCol>
                <a:gridCol w="1520560">
                  <a:extLst>
                    <a:ext uri="{9D8B030D-6E8A-4147-A177-3AD203B41FA5}">
                      <a16:colId xmlns:a16="http://schemas.microsoft.com/office/drawing/2014/main" val="3668639404"/>
                    </a:ext>
                  </a:extLst>
                </a:gridCol>
              </a:tblGrid>
              <a:tr h="263166">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522769">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965952012"/>
                  </a:ext>
                </a:extLst>
              </a:tr>
              <a:tr h="3517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chemeClr val="tx1"/>
                        </a:solidFill>
                        <a:effectLst/>
                        <a:latin typeface="+mn-lt"/>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3709436513"/>
                  </a:ext>
                </a:extLst>
              </a:tr>
              <a:tr h="194338">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11778539"/>
                  </a:ext>
                </a:extLst>
              </a:tr>
              <a:tr h="194338">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4338">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0945497"/>
                  </a:ext>
                </a:extLst>
              </a:tr>
              <a:tr h="194338">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564248002"/>
                  </a:ext>
                </a:extLst>
              </a:tr>
              <a:tr h="194338">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763283125"/>
                  </a:ext>
                </a:extLst>
              </a:tr>
              <a:tr h="194338">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4338">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Title 5"/>
          <p:cNvSpPr>
            <a:spLocks noGrp="1"/>
          </p:cNvSpPr>
          <p:nvPr>
            <p:ph type="title"/>
          </p:nvPr>
        </p:nvSpPr>
        <p:spPr/>
        <p:txBody>
          <a:bodyPr/>
          <a:lstStyle/>
          <a:p>
            <a:r>
              <a:rPr lang="en-US" dirty="0"/>
              <a:t>Submissions</a:t>
            </a:r>
          </a:p>
        </p:txBody>
      </p:sp>
      <p:sp>
        <p:nvSpPr>
          <p:cNvPr id="8"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3658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smtClean="0"/>
              <a:t>Recess</a:t>
            </a:r>
            <a:endParaRPr lang="en-US" dirty="0"/>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Title 5"/>
          <p:cNvSpPr>
            <a:spLocks noGrp="1"/>
          </p:cNvSpPr>
          <p:nvPr>
            <p:ph type="title"/>
          </p:nvPr>
        </p:nvSpPr>
        <p:spPr/>
        <p:txBody>
          <a:bodyPr/>
          <a:lstStyle/>
          <a:p>
            <a:r>
              <a:rPr lang="en-US" altLang="en-US" dirty="0"/>
              <a:t>Agenda for </a:t>
            </a:r>
            <a:r>
              <a:rPr lang="en-US" altLang="en-US" dirty="0" smtClean="0"/>
              <a:t>Wednesday January 16, 13:30 </a:t>
            </a:r>
            <a:r>
              <a:rPr lang="en-US" altLang="en-US" dirty="0"/>
              <a:t>– </a:t>
            </a:r>
            <a:r>
              <a:rPr lang="en-US" altLang="en-US" dirty="0" smtClean="0"/>
              <a:t>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Timeline</a:t>
            </a:r>
          </a:p>
          <a:p>
            <a:pPr lvl="0">
              <a:lnSpc>
                <a:spcPct val="80000"/>
              </a:lnSpc>
              <a:buFont typeface="Arial" panose="020B0604020202020204" pitchFamily="34" charset="0"/>
              <a:buChar char="•"/>
            </a:pPr>
            <a:r>
              <a:rPr lang="en-US" dirty="0"/>
              <a:t>Straw Poll on TIG continuation</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Title 5"/>
          <p:cNvSpPr>
            <a:spLocks noGrp="1"/>
          </p:cNvSpPr>
          <p:nvPr>
            <p:ph type="title"/>
          </p:nvPr>
        </p:nvSpPr>
        <p:spPr/>
        <p:txBody>
          <a:bodyPr/>
          <a:lstStyle/>
          <a:p>
            <a:r>
              <a:rPr lang="en-US" altLang="en-US" dirty="0"/>
              <a:t>Agenda for </a:t>
            </a:r>
            <a:r>
              <a:rPr lang="en-US" altLang="en-US" dirty="0" smtClean="0"/>
              <a:t>Thurs</a:t>
            </a:r>
            <a:r>
              <a:rPr lang="en-US" altLang="en-US" dirty="0" smtClean="0"/>
              <a:t>day January 17, 13:30 </a:t>
            </a:r>
            <a:r>
              <a:rPr lang="en-US" altLang="en-US" dirty="0"/>
              <a:t>– </a:t>
            </a:r>
            <a:r>
              <a:rPr lang="en-US" altLang="en-US" dirty="0" smtClean="0"/>
              <a:t>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52380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a:t>
            </a:r>
            <a:r>
              <a:rPr lang="en-US" altLang="en-US" dirty="0" smtClean="0"/>
              <a:t>January</a:t>
            </a:r>
            <a:r>
              <a:rPr lang="en-US" altLang="en-US" dirty="0" smtClean="0"/>
              <a:t> 2019 </a:t>
            </a:r>
            <a:r>
              <a:rPr lang="en-US" altLang="en-US" dirty="0"/>
              <a:t>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9"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11"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smtClean="0"/>
              <a:t>?</a:t>
            </a:r>
            <a:endParaRPr lang="en-US" dirty="0"/>
          </a:p>
          <a:p>
            <a:endParaRPr lang="en-US" dirty="0"/>
          </a:p>
          <a:p>
            <a:r>
              <a:rPr lang="en-US" dirty="0"/>
              <a:t>Yes: </a:t>
            </a:r>
            <a:endParaRPr lang="en-US" dirty="0" smtClean="0"/>
          </a:p>
          <a:p>
            <a:r>
              <a:rPr lang="en-US" dirty="0" smtClean="0"/>
              <a:t>No</a:t>
            </a:r>
            <a:r>
              <a:rPr lang="en-US" dirty="0"/>
              <a:t>: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smtClean="0">
                <a:solidFill>
                  <a:schemeClr val="tx1"/>
                </a:solidFill>
              </a:rPr>
              <a:t>January 2019</a:t>
            </a:r>
            <a:r>
              <a:rPr lang="en-US" dirty="0" smtClean="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679670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2000" dirty="0"/>
              <a:t>July 2018: Formation of the TIG</a:t>
            </a:r>
          </a:p>
          <a:p>
            <a:pPr lvl="1">
              <a:buFont typeface="Arial" panose="020B0604020202020204" pitchFamily="34" charset="0"/>
              <a:buChar char="•"/>
            </a:pPr>
            <a:r>
              <a:rPr lang="en-US" altLang="zh-CN" sz="1800" dirty="0"/>
              <a:t>2 Teleconference</a:t>
            </a:r>
          </a:p>
          <a:p>
            <a:pPr>
              <a:buFont typeface="Arial" panose="020B0604020202020204" pitchFamily="34" charset="0"/>
              <a:buChar char="•"/>
            </a:pPr>
            <a:r>
              <a:rPr lang="en-US" altLang="zh-CN" sz="2000" dirty="0"/>
              <a:t>September 2018: Interim Meeting</a:t>
            </a:r>
          </a:p>
          <a:p>
            <a:pPr lvl="1">
              <a:buFont typeface="Arial" panose="020B0604020202020204" pitchFamily="34" charset="0"/>
              <a:buChar char="•"/>
            </a:pPr>
            <a:r>
              <a:rPr lang="en-US" sz="1800" dirty="0"/>
              <a:t>Assemble a team to develop the initial report</a:t>
            </a:r>
          </a:p>
          <a:p>
            <a:pPr lvl="1">
              <a:buFont typeface="Arial" panose="020B0604020202020204" pitchFamily="34" charset="0"/>
              <a:buChar char="•"/>
            </a:pPr>
            <a:r>
              <a:rPr lang="en-US" altLang="zh-CN" sz="1800" dirty="0"/>
              <a:t>2 teleconferences</a:t>
            </a:r>
          </a:p>
          <a:p>
            <a:pPr>
              <a:buFont typeface="Arial" panose="020B0604020202020204" pitchFamily="34" charset="0"/>
              <a:buChar char="•"/>
            </a:pPr>
            <a:r>
              <a:rPr lang="en-US" altLang="zh-CN" sz="2000" dirty="0"/>
              <a:t>Nov. 2018: Plenary Meeting</a:t>
            </a:r>
          </a:p>
          <a:p>
            <a:pPr lvl="1">
              <a:buFont typeface="Arial" panose="020B0604020202020204" pitchFamily="34" charset="0"/>
              <a:buChar char="•"/>
            </a:pPr>
            <a:r>
              <a:rPr lang="en-US" sz="1800" dirty="0"/>
              <a:t>Submit partial TIG report on the RTA TIG</a:t>
            </a:r>
          </a:p>
          <a:p>
            <a:pPr lvl="2">
              <a:buFont typeface="Arial" panose="020B0604020202020204" pitchFamily="34" charset="0"/>
              <a:buChar char="•"/>
            </a:pPr>
            <a:r>
              <a:rPr lang="en-US" sz="1600" dirty="0"/>
              <a:t>Request informal comments</a:t>
            </a:r>
          </a:p>
          <a:p>
            <a:pPr lvl="1">
              <a:buFont typeface="Arial" panose="020B0604020202020204" pitchFamily="34" charset="0"/>
              <a:buChar char="•"/>
            </a:pPr>
            <a:r>
              <a:rPr lang="en-US" sz="1800" dirty="0"/>
              <a:t>Scheduling 2 teleconferences</a:t>
            </a:r>
          </a:p>
          <a:p>
            <a:pPr>
              <a:buFont typeface="Arial" panose="020B0604020202020204" pitchFamily="34" charset="0"/>
              <a:buChar char="•"/>
            </a:pPr>
            <a:r>
              <a:rPr lang="en-US" sz="2000" dirty="0"/>
              <a:t>Jan. 2019 Interim Meeting</a:t>
            </a:r>
          </a:p>
          <a:p>
            <a:pPr lvl="1">
              <a:buFont typeface="Arial" panose="020B0604020202020204" pitchFamily="34" charset="0"/>
              <a:buChar char="•"/>
            </a:pPr>
            <a:r>
              <a:rPr lang="en-US" sz="1600" dirty="0"/>
              <a:t>Continue work</a:t>
            </a:r>
          </a:p>
          <a:p>
            <a:pPr>
              <a:buFont typeface="Arial" panose="020B0604020202020204" pitchFamily="34" charset="0"/>
              <a:buChar char="•"/>
            </a:pPr>
            <a:r>
              <a:rPr lang="en-US" sz="2000" dirty="0"/>
              <a:t>March 2019 Plenary Meeting</a:t>
            </a:r>
          </a:p>
          <a:p>
            <a:pPr lvl="1">
              <a:buFont typeface="Arial" panose="020B0604020202020204" pitchFamily="34" charset="0"/>
              <a:buChar char="•"/>
            </a:pPr>
            <a:r>
              <a:rPr lang="en-US" sz="1800" dirty="0"/>
              <a:t>Submit final report</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smtClean="0">
                <a:solidFill>
                  <a:schemeClr val="tx1"/>
                </a:solidFill>
              </a:rPr>
              <a:t>January 2019</a:t>
            </a:r>
            <a:r>
              <a:rPr lang="en-US" dirty="0" smtClean="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024980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Title 5"/>
          <p:cNvSpPr>
            <a:spLocks noGrp="1"/>
          </p:cNvSpPr>
          <p:nvPr>
            <p:ph type="title"/>
          </p:nvPr>
        </p:nvSpPr>
        <p:spPr/>
        <p:txBody>
          <a:bodyPr/>
          <a:lstStyle/>
          <a:p>
            <a:r>
              <a:rPr lang="en-US" dirty="0" err="1"/>
              <a:t>Telecons</a:t>
            </a:r>
            <a:endParaRPr lang="en-US" dirty="0"/>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smtClean="0">
                <a:solidFill>
                  <a:schemeClr val="tx1"/>
                </a:solidFill>
              </a:rPr>
              <a:t>January 2019</a:t>
            </a:r>
            <a:r>
              <a:rPr lang="en-US" dirty="0" smtClean="0">
                <a:solidFill>
                  <a:schemeClr val="tx1"/>
                </a:solidFill>
              </a:rPr>
              <a:t>	</a:t>
            </a:r>
            <a:endParaRPr lang="en-GB" dirty="0">
              <a:solidFill>
                <a:schemeClr val="tx1"/>
              </a:solidFill>
            </a:endParaRPr>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smtClean="0">
                <a:latin typeface="Arial" panose="020B0604020202020204" pitchFamily="34" charset="0"/>
              </a:rPr>
              <a:t>January</a:t>
            </a:r>
            <a:r>
              <a:rPr lang="en-US" sz="4000" dirty="0" smtClean="0">
                <a:latin typeface="Arial" panose="020B0604020202020204" pitchFamily="34" charset="0"/>
              </a:rPr>
              <a:t> 14-18,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St. Louis, Missouri</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Title 5"/>
          <p:cNvSpPr>
            <a:spLocks noGrp="1"/>
          </p:cNvSpPr>
          <p:nvPr>
            <p:ph type="title"/>
          </p:nvPr>
        </p:nvSpPr>
        <p:spPr/>
        <p:txBody>
          <a:bodyPr/>
          <a:lstStyle/>
          <a:p>
            <a:r>
              <a:rPr lang="en-US" dirty="0"/>
              <a:t>Meeting Protocol</a:t>
            </a:r>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Title 5"/>
          <p:cNvSpPr>
            <a:spLocks noGrp="1"/>
          </p:cNvSpPr>
          <p:nvPr>
            <p:ph type="title"/>
          </p:nvPr>
        </p:nvSpPr>
        <p:spPr/>
        <p:txBody>
          <a:bodyPr/>
          <a:lstStyle/>
          <a:p>
            <a:r>
              <a:rPr lang="en-US" dirty="0"/>
              <a:t>Attendance</a:t>
            </a:r>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Title 5"/>
          <p:cNvSpPr>
            <a:spLocks noGrp="1"/>
          </p:cNvSpPr>
          <p:nvPr>
            <p:ph type="title"/>
          </p:nvPr>
        </p:nvSpPr>
        <p:spPr/>
        <p:txBody>
          <a:bodyPr/>
          <a:lstStyle/>
          <a:p>
            <a:r>
              <a:rPr lang="en-US" dirty="0"/>
              <a:t>Patent Policy</a:t>
            </a:r>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smtClean="0"/>
              <a:t>January</a:t>
            </a:r>
            <a:r>
              <a:rPr lang="en-US" dirty="0" smtClean="0"/>
              <a:t> 2019</a:t>
            </a:r>
            <a:r>
              <a:rPr lang="en-US" dirty="0"/>
              <a:t>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2925</TotalTime>
  <Words>1278</Words>
  <Application>Microsoft Office PowerPoint</Application>
  <PresentationFormat>On-screen Show (4:3)</PresentationFormat>
  <Paragraphs>215</Paragraphs>
  <Slides>22</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January 15, 13:30 – 15:30</vt:lpstr>
      <vt:lpstr>Approval of  RTA TIG Minutes (November-December 2018 Telecons and November Plenary Minutes)</vt:lpstr>
      <vt:lpstr>Submissions</vt:lpstr>
      <vt:lpstr>Agenda for Wednesday January 16, 13:30 – 15:30</vt:lpstr>
      <vt:lpstr>Agenda for Thursday January 17, 13:30 – 15:30</vt:lpstr>
      <vt:lpstr>Straw Poll</vt:lpstr>
      <vt:lpstr>Timeline</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January Agenda</dc:title>
  <dc:creator>Jones, Allan</dc:creator>
  <cp:lastModifiedBy>Jones, Allan</cp:lastModifiedBy>
  <cp:revision>88</cp:revision>
  <cp:lastPrinted>1601-01-01T00:00:00Z</cp:lastPrinted>
  <dcterms:created xsi:type="dcterms:W3CDTF">2018-07-29T21:13:13Z</dcterms:created>
  <dcterms:modified xsi:type="dcterms:W3CDTF">2018-12-07T23:47:09Z</dcterms:modified>
</cp:coreProperties>
</file>