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334" r:id="rId36"/>
    <p:sldId id="335" r:id="rId37"/>
    <p:sldId id="336" r:id="rId38"/>
    <p:sldId id="337" r:id="rId39"/>
    <p:sldId id="291" r:id="rId40"/>
    <p:sldId id="292" r:id="rId41"/>
    <p:sldId id="301" r:id="rId42"/>
    <p:sldId id="302" r:id="rId43"/>
    <p:sldId id="338" r:id="rId44"/>
    <p:sldId id="340" r:id="rId45"/>
    <p:sldId id="343" r:id="rId46"/>
    <p:sldId id="342" r:id="rId47"/>
    <p:sldId id="293" r:id="rId48"/>
    <p:sldId id="294" r:id="rId49"/>
    <p:sldId id="303" r:id="rId50"/>
    <p:sldId id="304" r:id="rId51"/>
    <p:sldId id="295" r:id="rId52"/>
    <p:sldId id="296" r:id="rId53"/>
    <p:sldId id="305" r:id="rId54"/>
    <p:sldId id="306" r:id="rId55"/>
    <p:sldId id="297" r:id="rId56"/>
    <p:sldId id="309" r:id="rId57"/>
    <p:sldId id="341" r:id="rId58"/>
    <p:sldId id="298" r:id="rId59"/>
    <p:sldId id="307" r:id="rId60"/>
    <p:sldId id="308" r:id="rId61"/>
    <p:sldId id="310" r:id="rId62"/>
    <p:sldId id="311" r:id="rId63"/>
    <p:sldId id="313" r:id="rId64"/>
    <p:sldId id="332" r:id="rId65"/>
    <p:sldId id="333" r:id="rId66"/>
    <p:sldId id="329" r:id="rId67"/>
    <p:sldId id="330" r:id="rId68"/>
    <p:sldId id="331" r:id="rId69"/>
    <p:sldId id="289" r:id="rId70"/>
    <p:sldId id="290" r:id="rId71"/>
    <p:sldId id="312" r:id="rId72"/>
    <p:sldId id="259" r:id="rId73"/>
    <p:sldId id="260" r:id="rId74"/>
    <p:sldId id="261" r:id="rId75"/>
    <p:sldId id="262" r:id="rId76"/>
    <p:sldId id="263" r:id="rId77"/>
    <p:sldId id="264"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334"/>
            <p14:sldId id="335"/>
            <p14:sldId id="336"/>
            <p14:sldId id="337"/>
            <p14:sldId id="291"/>
            <p14:sldId id="292"/>
          </p14:sldIdLst>
        </p14:section>
        <p14:section name="Slot#3" id="{5D49AB48-9724-48C6-97B3-577374A1C2CA}">
          <p14:sldIdLst>
            <p14:sldId id="301"/>
            <p14:sldId id="302"/>
            <p14:sldId id="338"/>
            <p14:sldId id="340"/>
            <p14:sldId id="343"/>
            <p14:sldId id="342"/>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309"/>
            <p14:sldId id="341"/>
            <p14:sldId id="298"/>
          </p14:sldIdLst>
        </p14:section>
        <p14:section name="Slot #6" id="{C6C71488-E606-43ED-9503-8F91C556A2EE}">
          <p14:sldIdLst>
            <p14:sldId id="307"/>
            <p14:sldId id="308"/>
            <p14:sldId id="310"/>
            <p14:sldId id="311"/>
            <p14:sldId id="313"/>
            <p14:sldId id="332"/>
            <p14:sldId id="333"/>
          </p14:sldIdLst>
        </p14:section>
        <p14:section name="Slot#7" id="{D59D5964-9646-4C25-959D-E55F97EAE577}">
          <p14:sldIdLst>
            <p14:sldId id="329"/>
            <p14:sldId id="330"/>
            <p14:sldId id="331"/>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48" autoAdjust="0"/>
    <p:restoredTop sz="94660"/>
  </p:normalViewPr>
  <p:slideViewPr>
    <p:cSldViewPr>
      <p:cViewPr varScale="1">
        <p:scale>
          <a:sx n="61" d="100"/>
          <a:sy n="61" d="100"/>
        </p:scale>
        <p:origin x="52"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54</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a:t>
            </a:r>
            <a:r>
              <a:rPr lang="en-US" altLang="en-US" dirty="0" smtClean="0"/>
              <a:t>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2018-01-15</a:t>
            </a:r>
            <a:endParaRPr lang="en-GB" sz="2000" b="0" dirty="0" smtClean="0"/>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3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24219512"/>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74328580"/>
              </p:ext>
            </p:extLst>
          </p:nvPr>
        </p:nvGraphicFramePr>
        <p:xfrm>
          <a:off x="914401" y="1556792"/>
          <a:ext cx="10460567" cy="457180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r>
              <a:tr h="0">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smtClean="0">
                          <a:solidFill>
                            <a:schemeClr val="dk1"/>
                          </a:solidFill>
                          <a:latin typeface="+mn-lt"/>
                          <a:ea typeface="+mn-ea"/>
                          <a:cs typeface="+mn-cs"/>
                        </a:rPr>
                        <a:t>December 19th telecon minutes</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68211">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201158">
                <a:tc>
                  <a:txBody>
                    <a:bodyPr/>
                    <a:lstStyle/>
                    <a:p>
                      <a:r>
                        <a:rPr lang="en-US" sz="1600" kern="1200" dirty="0" smtClean="0">
                          <a:solidFill>
                            <a:schemeClr val="dk1"/>
                          </a:solidFill>
                          <a:latin typeface="+mn-lt"/>
                          <a:ea typeface="+mn-ea"/>
                          <a:cs typeface="+mn-cs"/>
                        </a:rPr>
                        <a:t>11-19-035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Informative text for passive location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 later in the week</a:t>
                      </a:r>
                      <a:endParaRPr lang="en-US" sz="1600" kern="1200" dirty="0">
                        <a:solidFill>
                          <a:schemeClr val="dk1"/>
                        </a:solidFill>
                        <a:latin typeface="+mn-lt"/>
                        <a:ea typeface="+mn-ea"/>
                        <a:cs typeface="+mn-cs"/>
                      </a:endParaRPr>
                    </a:p>
                  </a:txBody>
                  <a:tcPr marT="45712" marB="45712"/>
                </a:tc>
              </a:tr>
              <a:tr h="134106">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329028"/>
              </p:ext>
            </p:extLst>
          </p:nvPr>
        </p:nvGraphicFramePr>
        <p:xfrm>
          <a:off x="911424" y="1772816"/>
          <a:ext cx="10478360" cy="408412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 </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r>
              <a:tr h="246440">
                <a:tc>
                  <a:txBody>
                    <a:bodyPr/>
                    <a:lstStyle/>
                    <a:p>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r>
                        <a:rPr lang="en-US" sz="1600" kern="120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CR for secure LTF parameters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r>
              <a:tr h="16763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11-19-132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Correction to passive location ranging 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r>
              <a:tr h="0">
                <a:tc>
                  <a:txBody>
                    <a:bodyPr/>
                    <a:lstStyle/>
                    <a:p>
                      <a:r>
                        <a:rPr lang="en-US" sz="1600" kern="1200" dirty="0" smtClean="0">
                          <a:solidFill>
                            <a:schemeClr val="dk1"/>
                          </a:solidFill>
                          <a:latin typeface="+mn-lt"/>
                          <a:ea typeface="+mn-ea"/>
                          <a:cs typeface="+mn-cs"/>
                        </a:rPr>
                        <a:t>11-19-130</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CFO reporting accuracy requirements</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r>
              <a:tr h="0">
                <a:tc>
                  <a:txBody>
                    <a:bodyPr/>
                    <a:lstStyle/>
                    <a:p>
                      <a:r>
                        <a:rPr lang="en-US" sz="1600" kern="1200" dirty="0" smtClean="0">
                          <a:solidFill>
                            <a:schemeClr val="dk1"/>
                          </a:solidFill>
                          <a:latin typeface="+mn-lt"/>
                          <a:ea typeface="+mn-ea"/>
                          <a:cs typeface="+mn-cs"/>
                        </a:rPr>
                        <a:t>11-19-093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Comment resolution MAC miscellaneous </a:t>
                      </a: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r h="0">
                <a:tc>
                  <a:txBody>
                    <a:bodyPr/>
                    <a:lstStyle/>
                    <a:p>
                      <a:r>
                        <a:rPr lang="en-US" sz="1600" kern="1200" dirty="0" smtClean="0">
                          <a:solidFill>
                            <a:schemeClr val="dk1"/>
                          </a:solidFill>
                          <a:latin typeface="+mn-lt"/>
                          <a:ea typeface="+mn-ea"/>
                          <a:cs typeface="+mn-cs"/>
                        </a:rPr>
                        <a:t>11-18-2153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CID73 LOS Likelihood element</a:t>
                      </a:r>
                      <a:endParaRPr lang="en-US" sz="1600" kern="1200" dirty="0" smtClean="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9831518"/>
              </p:ext>
            </p:extLst>
          </p:nvPr>
        </p:nvGraphicFramePr>
        <p:xfrm>
          <a:off x="906562" y="1751014"/>
          <a:ext cx="10478360" cy="341361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CR</a:t>
                      </a:r>
                      <a:endParaRPr lang="en-US" sz="1600" dirty="0"/>
                    </a:p>
                  </a:txBody>
                  <a:tcPr marT="45712" marB="45712"/>
                </a:tc>
              </a:tr>
              <a:tr h="246440">
                <a:tc>
                  <a:txBody>
                    <a:bodyPr/>
                    <a:lstStyle/>
                    <a:p>
                      <a:r>
                        <a:rPr lang="en-US" sz="1600" dirty="0" smtClean="0"/>
                        <a:t>11-19-147</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Multi band 60Ghz Location Capability publishing</a:t>
                      </a: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technical</a:t>
                      </a:r>
                      <a:endParaRPr lang="en-US" sz="1400" kern="1200" dirty="0" smtClean="0">
                        <a:solidFill>
                          <a:schemeClr val="dk1"/>
                        </a:solidFill>
                        <a:effectLst/>
                        <a:latin typeface="+mn-lt"/>
                        <a:ea typeface="+mn-ea"/>
                        <a:cs typeface="+mn-cs"/>
                      </a:endParaRPr>
                    </a:p>
                  </a:txBody>
                  <a:tcPr marT="45712" marB="45712"/>
                </a:tc>
              </a:tr>
              <a:tr h="16763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endParaRPr lang="en-US" sz="1600" dirty="0" smtClean="0"/>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endParaRPr lang="en-US" sz="1600" dirty="0" smtClean="0"/>
                    </a:p>
                  </a:txBody>
                  <a:tcPr marT="45712" marB="45712"/>
                </a:tc>
              </a:tr>
              <a:tr h="0">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endParaRPr lang="en-US" sz="1600" dirty="0" smtClean="0"/>
                    </a:p>
                  </a:txBody>
                  <a:tcPr marT="45712" marB="45712"/>
                </a:tc>
              </a:tr>
              <a:tr h="0">
                <a:tc>
                  <a:txBody>
                    <a:bodyPr/>
                    <a:lstStyle/>
                    <a:p>
                      <a:r>
                        <a:rPr lang="en-US" sz="1600" dirty="0" smtClean="0"/>
                        <a:t>11-19-154</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Ranging Parameters Element</a:t>
                      </a:r>
                      <a:r>
                        <a:rPr lang="en-US" sz="1800" kern="1200" baseline="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11-19-158</a:t>
                      </a:r>
                      <a:endParaRPr lang="en-US" sz="1600" dirty="0"/>
                    </a:p>
                  </a:txBody>
                  <a:tcPr marT="45712" marB="45712"/>
                </a:tc>
                <a:tc>
                  <a:txBody>
                    <a:bodyPr/>
                    <a:lstStyle/>
                    <a:p>
                      <a:r>
                        <a:rPr lang="en-US" sz="1600" dirty="0" smtClean="0"/>
                        <a:t>Christian</a:t>
                      </a:r>
                      <a:r>
                        <a:rPr lang="en-US" sz="1600" baseline="0" dirty="0" smtClean="0"/>
                        <a:t>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Comment resolution for CID 5</a:t>
                      </a: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CR</a:t>
                      </a: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0565772"/>
              </p:ext>
            </p:extLst>
          </p:nvPr>
        </p:nvGraphicFramePr>
        <p:xfrm>
          <a:off x="929215" y="1628800"/>
          <a:ext cx="10460568" cy="438897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(35min)</a:t>
                      </a:r>
                      <a:endParaRPr lang="en-US" sz="16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Nov. 2018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kern="1200" dirty="0" smtClean="0">
                          <a:solidFill>
                            <a:schemeClr val="dk1"/>
                          </a:solidFill>
                          <a:latin typeface="+mn-lt"/>
                          <a:ea typeface="+mn-ea"/>
                          <a:cs typeface="+mn-cs"/>
                        </a:rPr>
                        <a:t>11-18-2160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Roy Want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Dec. 19th </a:t>
                      </a:r>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11-19-125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Editor’s report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10m</a:t>
                      </a:r>
                      <a:endParaRPr lang="en-US" sz="1600" kern="1200" dirty="0">
                        <a:solidFill>
                          <a:schemeClr val="dk1"/>
                        </a:solidFill>
                        <a:latin typeface="+mn-lt"/>
                        <a:ea typeface="+mn-ea"/>
                        <a:cs typeface="+mn-cs"/>
                      </a:endParaRPr>
                    </a:p>
                  </a:txBody>
                  <a:tcPr marT="45712" marB="45712"/>
                </a:tc>
              </a:tr>
              <a:tr h="167632">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65752">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63249166"/>
              </p:ext>
            </p:extLst>
          </p:nvPr>
        </p:nvGraphicFramePr>
        <p:xfrm>
          <a:off x="551384" y="1556793"/>
          <a:ext cx="11161240" cy="484277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kern="1200" dirty="0" smtClean="0">
                          <a:solidFill>
                            <a:schemeClr val="dk1"/>
                          </a:solidFill>
                          <a:latin typeface="+mn-lt"/>
                          <a:ea typeface="+mn-ea"/>
                          <a:cs typeface="+mn-cs"/>
                        </a:rPr>
                        <a:t>11-18-2068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11-18-2152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CC28 Clause 3-4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78288">
                <a:tc>
                  <a:txBody>
                    <a:bodyPr/>
                    <a:lstStyle/>
                    <a:p>
                      <a:r>
                        <a:rPr lang="en-US" sz="1600" kern="1200" dirty="0" smtClean="0">
                          <a:solidFill>
                            <a:schemeClr val="dk1"/>
                          </a:solidFill>
                          <a:latin typeface="+mn-lt"/>
                          <a:ea typeface="+mn-ea"/>
                          <a:cs typeface="+mn-cs"/>
                        </a:rPr>
                        <a:t>11-18-2157</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Assaf Kasher</a:t>
                      </a:r>
                    </a:p>
                  </a:txBody>
                  <a:tcPr marT="45712" marB="45712"/>
                </a:tc>
                <a:tc>
                  <a:txBody>
                    <a:bodyPr/>
                    <a:lstStyle/>
                    <a:p>
                      <a:r>
                        <a:rPr lang="en-US" sz="1600" kern="1200" dirty="0" smtClean="0">
                          <a:solidFill>
                            <a:schemeClr val="dk1"/>
                          </a:solidFill>
                          <a:latin typeface="+mn-lt"/>
                          <a:ea typeface="+mn-ea"/>
                          <a:cs typeface="+mn-cs"/>
                        </a:rPr>
                        <a:t>PDMG PICS changes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15min</a:t>
                      </a:r>
                    </a:p>
                  </a:txBody>
                  <a:tcPr marT="45712" marB="45712"/>
                </a:tc>
              </a:tr>
              <a:tr h="371030">
                <a:tc>
                  <a:txBody>
                    <a:bodyPr/>
                    <a:lstStyle/>
                    <a:p>
                      <a:r>
                        <a:rPr lang="en-US" sz="1600" kern="1200" dirty="0" smtClean="0">
                          <a:solidFill>
                            <a:schemeClr val="dk1"/>
                          </a:solidFill>
                          <a:latin typeface="+mn-lt"/>
                          <a:ea typeface="+mn-ea"/>
                          <a:cs typeface="+mn-cs"/>
                        </a:rPr>
                        <a:t>11-19-0037</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Update to the </a:t>
                      </a: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negotiation protocol LTF negotiation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04762">
                <a:tc>
                  <a:txBody>
                    <a:bodyPr/>
                    <a:lstStyle/>
                    <a:p>
                      <a:r>
                        <a:rPr lang="en-US" sz="1600" kern="1200" dirty="0" smtClean="0">
                          <a:solidFill>
                            <a:schemeClr val="dk1"/>
                          </a:solidFill>
                          <a:latin typeface="+mn-lt"/>
                          <a:ea typeface="+mn-ea"/>
                          <a:cs typeface="+mn-cs"/>
                        </a:rPr>
                        <a:t>11-18-1782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CC28 CR Secure TB Ranging Measurement Exchange Protocol.</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endParaRPr lang="en-US" sz="1600" kern="1200" dirty="0" smtClean="0">
                        <a:solidFill>
                          <a:schemeClr val="dk1"/>
                        </a:solidFill>
                        <a:latin typeface="+mn-lt"/>
                        <a:ea typeface="+mn-ea"/>
                        <a:cs typeface="+mn-cs"/>
                      </a:endParaRPr>
                    </a:p>
                  </a:txBody>
                  <a:tcPr marT="45712" marB="45712"/>
                </a:tc>
              </a:tr>
              <a:tr h="371030">
                <a:tc>
                  <a:txBody>
                    <a:bodyPr/>
                    <a:lstStyle/>
                    <a:p>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t>
                      </a:r>
                    </a:p>
                  </a:txBody>
                  <a:tcPr marT="45712" marB="45712"/>
                </a:tc>
              </a:tr>
              <a:tr h="371030">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30min/as time permits</a:t>
                      </a:r>
                      <a:endParaRPr lang="en-US" sz="1600" kern="1200" dirty="0">
                        <a:solidFill>
                          <a:schemeClr val="dk1"/>
                        </a:solidFill>
                        <a:latin typeface="+mn-lt"/>
                        <a:ea typeface="+mn-ea"/>
                        <a:cs typeface="+mn-cs"/>
                      </a:endParaRPr>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11-18-2152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a:t>
            </a:r>
            <a:r>
              <a:rPr lang="en-US" b="0" dirty="0" smtClean="0"/>
              <a:t>2152</a:t>
            </a:r>
            <a:r>
              <a:rPr lang="en-US" b="0" dirty="0" smtClean="0"/>
              <a:t>r</a:t>
            </a:r>
            <a:r>
              <a:rPr lang="en-US" b="0" dirty="0"/>
              <a:t>2</a:t>
            </a:r>
            <a:r>
              <a:rPr lang="en-US" b="0" dirty="0" smtClean="0"/>
              <a:t> </a:t>
            </a:r>
            <a:r>
              <a:rPr lang="en-US" b="0" dirty="0" smtClean="0"/>
              <a:t>for CIDs </a:t>
            </a:r>
            <a:r>
              <a:rPr lang="en-US" b="0" dirty="0" smtClean="0"/>
              <a:t>74,189,60,183,185,186, 197, </a:t>
            </a:r>
            <a:r>
              <a:rPr lang="en-US" b="0" dirty="0" smtClean="0"/>
              <a:t>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60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11-18-2157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11-18-2157r3 </a:t>
            </a:r>
            <a:r>
              <a:rPr lang="en-US" b="0" dirty="0" smtClean="0"/>
              <a:t>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Assaf Kasher</a:t>
            </a:r>
            <a:endParaRPr lang="en-US" b="0" dirty="0"/>
          </a:p>
          <a:p>
            <a:r>
              <a:rPr lang="en-US" dirty="0"/>
              <a:t>Second:</a:t>
            </a:r>
            <a:r>
              <a:rPr lang="en-US" b="0" dirty="0"/>
              <a:t> </a:t>
            </a:r>
            <a:r>
              <a:rPr lang="en-US" b="0" dirty="0" smtClean="0"/>
              <a:t>Ganesh </a:t>
            </a:r>
            <a:r>
              <a:rPr lang="en-US" b="0" dirty="0" err="1" smtClean="0"/>
              <a:t>Venkatesan</a:t>
            </a:r>
            <a:endParaRPr lang="en-US" b="0" dirty="0" smtClean="0"/>
          </a:p>
          <a:p>
            <a:r>
              <a:rPr lang="en-US" dirty="0" smtClean="0"/>
              <a:t>Results </a:t>
            </a:r>
            <a:r>
              <a:rPr lang="en-US" b="0" dirty="0"/>
              <a:t>(Y/N/A): </a:t>
            </a:r>
            <a:r>
              <a:rPr lang="en-US" b="0" dirty="0" smtClean="0"/>
              <a:t>14/0/0 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29244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11-19-037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11-19-037r1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Ganesh </a:t>
            </a:r>
            <a:r>
              <a:rPr lang="en-US" b="0" dirty="0" err="1" smtClean="0"/>
              <a:t>Venkatesan</a:t>
            </a:r>
            <a:endParaRPr lang="en-US" b="0" dirty="0" smtClean="0"/>
          </a:p>
          <a:p>
            <a:r>
              <a:rPr lang="en-US" dirty="0" smtClean="0"/>
              <a:t>Second: </a:t>
            </a:r>
            <a:r>
              <a:rPr lang="en-US" b="0" dirty="0" smtClean="0"/>
              <a:t>Assaf Kasher</a:t>
            </a:r>
          </a:p>
          <a:p>
            <a:r>
              <a:rPr lang="en-US" dirty="0" smtClean="0"/>
              <a:t>Results </a:t>
            </a:r>
            <a:r>
              <a:rPr lang="en-US" b="0" dirty="0"/>
              <a:t>(Y/N/A</a:t>
            </a:r>
            <a:r>
              <a:rPr lang="en-US" b="0" dirty="0" smtClean="0"/>
              <a:t>): 18/0/0</a:t>
            </a:r>
          </a:p>
          <a:p>
            <a:r>
              <a:rPr lang="en-US" b="0" dirty="0" smtClean="0"/>
              <a:t>Motion passes.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971455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11-18-1782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a:t>
            </a:r>
            <a:r>
              <a:rPr lang="en-US" b="0" dirty="0" smtClean="0"/>
              <a:t>11-18-1782r2 </a:t>
            </a:r>
            <a:r>
              <a:rPr lang="en-US" b="0" dirty="0" smtClean="0"/>
              <a:t>for CIDs </a:t>
            </a:r>
            <a:r>
              <a:rPr lang="en-US" b="0" dirty="0" smtClean="0"/>
              <a:t>542,54,55,105 and106 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 Yongho Seok</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170449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status of open TBDs in D0.6 and closure.</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1450547"/>
              </p:ext>
            </p:extLst>
          </p:nvPr>
        </p:nvGraphicFramePr>
        <p:xfrm>
          <a:off x="551384" y="1628800"/>
          <a:ext cx="11233247" cy="3748936"/>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11-19-005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Annex-C entries corresponding to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needed</a:t>
                      </a:r>
                      <a:endParaRPr lang="en-US" sz="1600" kern="1200" dirty="0" smtClean="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D0.6 TBDs closure status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11-18-2104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Girish 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 for chapter 11 MLME</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11-19-072</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Text proposal for CID 497</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11-19-154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Christian Berger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Ranging Parameters Element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Amendment Text</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30min/as time permits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the inclusion of ‘RSTA requires ISTA2RSTA LMR’ in the extended capabilities element as described in submission 11-19-005?</a:t>
            </a:r>
            <a:endParaRPr lang="en-US" b="0" dirty="0"/>
          </a:p>
          <a:p>
            <a:endParaRPr lang="en-US" b="0" dirty="0"/>
          </a:p>
          <a:p>
            <a:r>
              <a:rPr lang="en-US" dirty="0" smtClean="0"/>
              <a:t>Results </a:t>
            </a:r>
            <a:r>
              <a:rPr lang="en-US" b="0" dirty="0"/>
              <a:t>(Y/N/A</a:t>
            </a:r>
            <a:r>
              <a:rPr lang="en-US" b="0" dirty="0" smtClean="0"/>
              <a:t>): 11/4/1</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10955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a:t>
            </a:r>
            <a:r>
              <a:rPr lang="en-US" dirty="0" smtClean="0"/>
              <a:t>11-19-005</a:t>
            </a:r>
            <a:endParaRPr lang="en-US" dirty="0"/>
          </a:p>
        </p:txBody>
      </p:sp>
      <p:sp>
        <p:nvSpPr>
          <p:cNvPr id="3" name="Content Placeholder 2"/>
          <p:cNvSpPr>
            <a:spLocks noGrp="1"/>
          </p:cNvSpPr>
          <p:nvPr>
            <p:ph idx="1"/>
          </p:nvPr>
        </p:nvSpPr>
        <p:spPr/>
        <p:txBody>
          <a:bodyPr/>
          <a:lstStyle/>
          <a:p>
            <a:r>
              <a:rPr lang="en-US" dirty="0" smtClean="0"/>
              <a:t>Motion</a:t>
            </a:r>
            <a:endParaRPr lang="en-US" dirty="0" smtClean="0"/>
          </a:p>
          <a:p>
            <a:pPr marL="0" indent="0"/>
            <a:r>
              <a:rPr lang="en-US" b="0" dirty="0" smtClean="0"/>
              <a:t>Move to add </a:t>
            </a:r>
            <a:r>
              <a:rPr lang="en-US" b="0" dirty="0" err="1" smtClean="0"/>
              <a:t>an‘RSTA</a:t>
            </a:r>
            <a:r>
              <a:rPr lang="en-US" b="0" dirty="0" smtClean="0"/>
              <a:t> requires ISTA2RSTA LMR’ field in the extended capabilities element as described in submission 11-19-005.</a:t>
            </a:r>
          </a:p>
          <a:p>
            <a:pPr marL="0" indent="0"/>
            <a:endParaRPr lang="en-US" b="0" dirty="0"/>
          </a:p>
          <a:p>
            <a:pPr marL="0" indent="0"/>
            <a:r>
              <a:rPr lang="en-US" b="0" dirty="0" smtClean="0"/>
              <a:t>Moved: Ganesh </a:t>
            </a:r>
            <a:r>
              <a:rPr lang="en-US" b="0" dirty="0" err="1" smtClean="0"/>
              <a:t>Venkatesan</a:t>
            </a:r>
            <a:endParaRPr lang="en-US" b="0" dirty="0" smtClean="0"/>
          </a:p>
          <a:p>
            <a:pPr marL="0" indent="0"/>
            <a:r>
              <a:rPr lang="en-US" b="0" dirty="0" smtClean="0"/>
              <a:t>Second: Ali Raissinia</a:t>
            </a:r>
            <a:endParaRPr lang="en-US" b="0" dirty="0"/>
          </a:p>
          <a:p>
            <a:endParaRPr lang="en-US" b="0" dirty="0"/>
          </a:p>
          <a:p>
            <a:r>
              <a:rPr lang="en-US" dirty="0" smtClean="0"/>
              <a:t>Results </a:t>
            </a:r>
            <a:r>
              <a:rPr lang="en-US" b="0" dirty="0"/>
              <a:t>(Y/N/A</a:t>
            </a:r>
            <a:r>
              <a:rPr lang="en-US" b="0" dirty="0" smtClean="0"/>
              <a:t>): 12/4/0</a:t>
            </a:r>
          </a:p>
          <a:p>
            <a:r>
              <a:rPr lang="en-US" b="0" dirty="0" smtClean="0"/>
              <a:t>Motion passes.</a:t>
            </a:r>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812655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11-18-2104</a:t>
            </a:r>
            <a:endParaRPr lang="en-US" dirty="0"/>
          </a:p>
        </p:txBody>
      </p:sp>
      <p:sp>
        <p:nvSpPr>
          <p:cNvPr id="3" name="Content Placeholder 2"/>
          <p:cNvSpPr>
            <a:spLocks noGrp="1"/>
          </p:cNvSpPr>
          <p:nvPr>
            <p:ph idx="1"/>
          </p:nvPr>
        </p:nvSpPr>
        <p:spPr>
          <a:xfrm>
            <a:off x="914401" y="1751015"/>
            <a:ext cx="10361084" cy="4343400"/>
          </a:xfrm>
        </p:spPr>
        <p:txBody>
          <a:bodyPr/>
          <a:lstStyle/>
          <a:p>
            <a:r>
              <a:rPr lang="en-US" dirty="0" smtClean="0"/>
              <a:t>Motion</a:t>
            </a:r>
          </a:p>
          <a:p>
            <a:pPr lvl="0"/>
            <a:r>
              <a:rPr lang="en-US" b="0" dirty="0" smtClean="0"/>
              <a:t>Move </a:t>
            </a:r>
            <a:r>
              <a:rPr lang="en-US" b="0" dirty="0"/>
              <a:t>to adopt </a:t>
            </a:r>
            <a:r>
              <a:rPr lang="en-US" b="0" dirty="0" smtClean="0"/>
              <a:t>the resolutions depicted by document </a:t>
            </a:r>
            <a:r>
              <a:rPr lang="en-US" b="0" dirty="0" smtClean="0"/>
              <a:t>11-18-2104r5 </a:t>
            </a:r>
            <a:r>
              <a:rPr lang="en-US" b="0" dirty="0" smtClean="0"/>
              <a:t>for CIDs </a:t>
            </a:r>
            <a:r>
              <a:rPr lang="en-US" dirty="0"/>
              <a:t>36, 61, 62, 63, </a:t>
            </a:r>
            <a:r>
              <a:rPr lang="en-US" dirty="0" smtClean="0"/>
              <a:t>98</a:t>
            </a:r>
            <a:r>
              <a:rPr lang="en-US" dirty="0"/>
              <a:t>, 99, 100, 154, 155, 156, 157, </a:t>
            </a:r>
            <a:r>
              <a:rPr lang="en-US" dirty="0" smtClean="0"/>
              <a:t>158, 164</a:t>
            </a:r>
            <a:r>
              <a:rPr lang="en-US" dirty="0"/>
              <a:t>, 166, 173, 174, 296, 301, 302, 303, 304, 306, </a:t>
            </a:r>
            <a:r>
              <a:rPr lang="en-US" dirty="0" smtClean="0"/>
              <a:t>312</a:t>
            </a:r>
            <a:r>
              <a:rPr lang="en-US" dirty="0"/>
              <a:t>, 317, 319, 320, 325, 326, 338, 366, 367, 368, 369, 370, 371, 373, 374, 375, 376, 377, </a:t>
            </a:r>
            <a:r>
              <a:rPr lang="en-US" dirty="0" smtClean="0"/>
              <a:t>383</a:t>
            </a:r>
            <a:r>
              <a:rPr lang="en-US" dirty="0"/>
              <a:t>, 385, 469, 529, 531, 532, 537, </a:t>
            </a:r>
            <a:r>
              <a:rPr lang="en-US" dirty="0" smtClean="0"/>
              <a:t>544</a:t>
            </a:r>
            <a:r>
              <a:rPr lang="en-GB" dirty="0"/>
              <a:t> </a:t>
            </a:r>
            <a:endParaRPr lang="en-US" dirty="0"/>
          </a:p>
          <a:p>
            <a:pPr marL="0" indent="0"/>
            <a:r>
              <a:rPr lang="en-US" b="0" dirty="0" smtClean="0"/>
              <a:t>instruct </a:t>
            </a:r>
            <a:r>
              <a:rPr lang="en-US" b="0" dirty="0" smtClean="0"/>
              <a:t>the technical editor to </a:t>
            </a:r>
            <a:r>
              <a:rPr lang="en-US" b="0" dirty="0"/>
              <a:t>incorporate it in the 802.11az draft amendment </a:t>
            </a:r>
            <a:r>
              <a:rPr lang="en-US" b="0" dirty="0" smtClean="0"/>
              <a:t>text and grant editorial rights to the technical editor.</a:t>
            </a:r>
            <a:endParaRPr lang="en-US" b="0" dirty="0"/>
          </a:p>
          <a:p>
            <a:r>
              <a:rPr lang="en-US" dirty="0" smtClean="0"/>
              <a:t>Moved</a:t>
            </a:r>
            <a:r>
              <a:rPr lang="en-US" b="0" dirty="0" smtClean="0"/>
              <a:t>: Dash </a:t>
            </a:r>
            <a:r>
              <a:rPr lang="en-US" b="0" dirty="0" err="1" smtClean="0"/>
              <a:t>Debashis</a:t>
            </a:r>
            <a:r>
              <a:rPr lang="en-US" b="0" dirty="0" smtClean="0"/>
              <a:t> </a:t>
            </a:r>
          </a:p>
          <a:p>
            <a:r>
              <a:rPr lang="en-US" dirty="0" smtClean="0"/>
              <a:t>Second: </a:t>
            </a:r>
            <a:r>
              <a:rPr lang="en-US" b="0" dirty="0" smtClean="0"/>
              <a:t>Ganesh </a:t>
            </a:r>
            <a:r>
              <a:rPr lang="en-US" b="0" dirty="0" err="1" smtClean="0"/>
              <a:t>Venkatesan</a:t>
            </a:r>
            <a:endParaRPr lang="en-US" b="0" dirty="0" smtClean="0"/>
          </a:p>
          <a:p>
            <a:r>
              <a:rPr lang="en-US" dirty="0" smtClean="0"/>
              <a:t>Results </a:t>
            </a:r>
            <a:r>
              <a:rPr lang="en-US" b="0" dirty="0"/>
              <a:t>(Y/N/A</a:t>
            </a:r>
            <a:r>
              <a:rPr lang="en-US" b="0" dirty="0" smtClean="0"/>
              <a:t>): 15/0/0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112301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52777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60734320"/>
              </p:ext>
            </p:extLst>
          </p:nvPr>
        </p:nvGraphicFramePr>
        <p:xfrm>
          <a:off x="767408" y="1556792"/>
          <a:ext cx="10729192" cy="4425984"/>
        </p:xfrm>
        <a:graphic>
          <a:graphicData uri="http://schemas.openxmlformats.org/drawingml/2006/table">
            <a:tbl>
              <a:tblPr firstRow="1" bandRow="1">
                <a:tableStyleId>{21E4AEA4-8DFA-4A89-87EB-49C32662AFE0}</a:tableStyleId>
              </a:tblPr>
              <a:tblGrid>
                <a:gridCol w="1601372"/>
                <a:gridCol w="2733393"/>
                <a:gridCol w="2950528"/>
                <a:gridCol w="2160065"/>
                <a:gridCol w="1283834"/>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11-18-2086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2018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11-19-0038</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Resolutions to a few CC#28 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411472">
                <a:tc>
                  <a:txBody>
                    <a:bodyPr/>
                    <a:lstStyle/>
                    <a:p>
                      <a:r>
                        <a:rPr lang="en-US" sz="1600" kern="1200" dirty="0" smtClean="0">
                          <a:solidFill>
                            <a:schemeClr val="dk1"/>
                          </a:solidFill>
                          <a:latin typeface="+mn-lt"/>
                          <a:ea typeface="+mn-ea"/>
                          <a:cs typeface="+mn-cs"/>
                        </a:rPr>
                        <a:t>11-19-124</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FTM procedure and MLME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11-19-122</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r>
                        <a:rPr lang="en-US" sz="1600" kern="120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CR for secure LTF parameters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40min</a:t>
                      </a:r>
                    </a:p>
                  </a:txBody>
                  <a:tcPr marT="45712" marB="45712"/>
                </a:tc>
              </a:tr>
              <a:tr h="365752">
                <a:tc>
                  <a:txBody>
                    <a:bodyPr/>
                    <a:lstStyle/>
                    <a:p>
                      <a:r>
                        <a:rPr lang="en-US" sz="1600" kern="1200" dirty="0" smtClean="0">
                          <a:solidFill>
                            <a:schemeClr val="dk1"/>
                          </a:solidFill>
                          <a:latin typeface="+mn-lt"/>
                          <a:ea typeface="+mn-ea"/>
                          <a:cs typeface="+mn-cs"/>
                        </a:rPr>
                        <a:t>11-19-123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Dash </a:t>
                      </a:r>
                      <a:r>
                        <a:rPr lang="en-US" sz="1600" kern="1200" dirty="0" err="1" smtClean="0">
                          <a:solidFill>
                            <a:schemeClr val="dk1"/>
                          </a:solidFill>
                          <a:latin typeface="+mn-lt"/>
                          <a:ea typeface="+mn-ea"/>
                          <a:cs typeface="+mn-cs"/>
                        </a:rPr>
                        <a:t>Debashis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 for editorial CIDs</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kern="1200" dirty="0" smtClean="0">
                          <a:solidFill>
                            <a:schemeClr val="dk1"/>
                          </a:solidFill>
                          <a:latin typeface="+mn-lt"/>
                          <a:ea typeface="+mn-ea"/>
                          <a:cs typeface="+mn-cs"/>
                        </a:rPr>
                        <a:t>11-19-131</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smtClean="0">
                          <a:solidFill>
                            <a:schemeClr val="dk1"/>
                          </a:solidFill>
                          <a:latin typeface="+mn-lt"/>
                          <a:ea typeface="+mn-ea"/>
                          <a:cs typeface="+mn-cs"/>
                        </a:rPr>
                        <a:t>Erik Lindskog</a:t>
                      </a:r>
                      <a:endParaRPr lang="en-US" sz="1600" kern="1200" dirty="0" smtClean="0">
                        <a:solidFill>
                          <a:schemeClr val="dk1"/>
                        </a:solidFill>
                        <a:latin typeface="+mn-lt"/>
                        <a:ea typeface="+mn-ea"/>
                        <a:cs typeface="+mn-cs"/>
                      </a:endParaRPr>
                    </a:p>
                  </a:txBody>
                  <a:tcPr marT="45712" marB="45712"/>
                </a:tc>
                <a:tc>
                  <a:txBody>
                    <a:bodyPr/>
                    <a:lstStyle/>
                    <a:p>
                      <a:r>
                        <a:rPr lang="en-US" sz="1600" kern="1200" smtClean="0">
                          <a:solidFill>
                            <a:schemeClr val="dk1"/>
                          </a:solidFill>
                          <a:latin typeface="+mn-lt"/>
                          <a:ea typeface="+mn-ea"/>
                          <a:cs typeface="+mn-cs"/>
                        </a:rPr>
                        <a:t>Passive location ranging LCI reporting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30min 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Consider P802.11az draft readiness for Initial WG ballot (15min) – special order</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93998613"/>
              </p:ext>
            </p:extLst>
          </p:nvPr>
        </p:nvGraphicFramePr>
        <p:xfrm>
          <a:off x="551384" y="2060848"/>
          <a:ext cx="9649072" cy="3870856"/>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30min/As needed</a:t>
                      </a:r>
                      <a:endParaRPr lang="en-US" sz="1400" dirty="0"/>
                    </a:p>
                  </a:txBody>
                  <a:tcPr marT="45712" marB="45712"/>
                </a:tc>
              </a:tr>
              <a:tr h="289552">
                <a:tc>
                  <a:txBody>
                    <a:bodyPr/>
                    <a:lstStyle/>
                    <a:p>
                      <a:r>
                        <a:rPr lang="en-US" sz="1600" dirty="0" smtClean="0"/>
                        <a:t>11-19-131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dirty="0" smtClean="0"/>
                        <a:t>Passive location ranging LCI reporting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35min/As needed</a:t>
                      </a:r>
                    </a:p>
                  </a:txBody>
                  <a:tcPr marT="45712" marB="45712"/>
                </a:tc>
              </a:tr>
              <a:tr h="289552">
                <a:tc>
                  <a:txBody>
                    <a:bodyPr/>
                    <a:lstStyle/>
                    <a:p>
                      <a:r>
                        <a:rPr lang="en-US" sz="1600" dirty="0" smtClean="0"/>
                        <a:t>11-19-132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Correction to passive location ranging amendment 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600" dirty="0" smtClean="0"/>
                        <a:t>11-19-130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a:t>
                      </a:r>
                      <a:r>
                        <a:rPr lang="en-US" sz="1600" baseline="0" dirty="0" smtClean="0"/>
                        <a:t> Lindskog</a:t>
                      </a:r>
                      <a:endParaRPr lang="en-US" sz="1600" dirty="0"/>
                    </a:p>
                  </a:txBody>
                  <a:tcPr marT="45712" marB="45712"/>
                </a:tc>
                <a:tc>
                  <a:txBody>
                    <a:bodyPr/>
                    <a:lstStyle/>
                    <a:p>
                      <a:r>
                        <a:rPr lang="en-US" sz="1600" dirty="0" smtClean="0"/>
                        <a:t>CFO</a:t>
                      </a:r>
                      <a:r>
                        <a:rPr lang="en-US" sz="1600" baseline="0" dirty="0" smtClean="0"/>
                        <a:t> reporting accuracy requirements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Moving to Initial WG ballot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smtClean="0"/>
              <a:t>TG Approved plan:</a:t>
            </a:r>
          </a:p>
          <a:p>
            <a:pPr lvl="1">
              <a:buFont typeface="Arial" panose="020B0604020202020204" pitchFamily="34" charset="0"/>
              <a:buChar char="•"/>
            </a:pPr>
            <a:r>
              <a:rPr lang="en-US" altLang="en-US" b="0" dirty="0" smtClean="0"/>
              <a:t>Review/verify </a:t>
            </a:r>
            <a:r>
              <a:rPr lang="en-US" altLang="en-US" b="0" dirty="0"/>
              <a:t>draft meets the 802.11 style guide (missing parts, naming conventions, normative and descriptive sections) – </a:t>
            </a:r>
            <a:r>
              <a:rPr lang="en-US" altLang="en-US" dirty="0"/>
              <a:t>done</a:t>
            </a:r>
            <a:r>
              <a:rPr lang="en-US" altLang="en-US" b="0" dirty="0"/>
              <a:t>.</a:t>
            </a:r>
          </a:p>
          <a:p>
            <a:pPr lvl="1">
              <a:buFont typeface="Arial" panose="020B0604020202020204" pitchFamily="34" charset="0"/>
              <a:buChar char="•"/>
            </a:pPr>
            <a:r>
              <a:rPr lang="en-US" altLang="en-US" b="0" dirty="0"/>
              <a:t>Freeze SFD and perform internal comment collection coming out of July 2018 meeting – </a:t>
            </a:r>
            <a:r>
              <a:rPr lang="en-US" altLang="en-US" dirty="0"/>
              <a:t>done</a:t>
            </a:r>
            <a:r>
              <a:rPr lang="en-US" altLang="en-US" b="0" dirty="0"/>
              <a:t>.</a:t>
            </a:r>
          </a:p>
          <a:p>
            <a:pPr lvl="1">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extended to </a:t>
            </a:r>
          </a:p>
          <a:p>
            <a:pPr lvl="1">
              <a:buFont typeface="Arial" panose="020B0604020202020204" pitchFamily="34" charset="0"/>
              <a:buChar char="•"/>
            </a:pPr>
            <a:r>
              <a:rPr lang="en-US" altLang="en-US" dirty="0" smtClean="0"/>
              <a:t>Re</a:t>
            </a:r>
            <a:endParaRPr lang="en-US" altLang="en-US" b="0" dirty="0"/>
          </a:p>
          <a:p>
            <a:pPr lvl="1">
              <a:buFont typeface="Arial" panose="020B0604020202020204" pitchFamily="34" charset="0"/>
              <a:buChar char="•"/>
            </a:pPr>
            <a:r>
              <a:rPr lang="en-US" altLang="en-US" b="0" dirty="0"/>
              <a:t>Go to Initial WG ballot coming out of Jan. 2019 – </a:t>
            </a:r>
            <a:r>
              <a:rPr lang="en-US" altLang="en-US" u="sng" dirty="0"/>
              <a:t>target for this meeting.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Considering Moving to Initial WG Ballot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3564870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74584955"/>
              </p:ext>
            </p:extLst>
          </p:nvPr>
        </p:nvGraphicFramePr>
        <p:xfrm>
          <a:off x="551384" y="2060848"/>
          <a:ext cx="9649072" cy="3932424"/>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11-18-2086</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Jan.</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2019</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dirty="0" smtClean="0"/>
                        <a:t>11-18-2086</a:t>
                      </a:r>
                      <a:endParaRPr lang="en-US" dirty="0"/>
                    </a:p>
                  </a:txBody>
                  <a:tcPr marT="45712" marB="45712"/>
                </a:tc>
                <a:tc>
                  <a:txBody>
                    <a:bodyPr/>
                    <a:lstStyle/>
                    <a:p>
                      <a:r>
                        <a:rPr lang="en-US" dirty="0" smtClean="0"/>
                        <a:t>Chao Chun</a:t>
                      </a:r>
                      <a:endParaRPr lang="en-US" dirty="0"/>
                    </a:p>
                  </a:txBody>
                  <a:tcPr marT="45712" marB="45712"/>
                </a:tc>
                <a:tc>
                  <a:txBody>
                    <a:bodyPr/>
                    <a:lstStyle/>
                    <a:p>
                      <a:r>
                        <a:rPr lang="en-US" dirty="0" smtClean="0"/>
                        <a:t>TBD status</a:t>
                      </a:r>
                      <a:endParaRPr lang="en-US" dirty="0"/>
                    </a:p>
                  </a:txBody>
                  <a:tcPr marT="45712" marB="45712"/>
                </a:tc>
                <a:tc>
                  <a:txBody>
                    <a:bodyPr/>
                    <a:lstStyle/>
                    <a:p>
                      <a:r>
                        <a:rPr lang="en-US" dirty="0" err="1" smtClean="0"/>
                        <a:t>Amedment</a:t>
                      </a:r>
                      <a:endParaRPr lang="en-US" dirty="0"/>
                    </a:p>
                  </a:txBody>
                  <a:tcPr marT="45712" marB="45712"/>
                </a:tc>
                <a:tc>
                  <a:txBody>
                    <a:bodyPr/>
                    <a:lstStyle/>
                    <a:p>
                      <a:r>
                        <a:rPr lang="en-US" dirty="0" smtClean="0"/>
                        <a:t>15min</a:t>
                      </a:r>
                      <a:endParaRPr lang="en-US" dirty="0"/>
                    </a:p>
                  </a:txBody>
                  <a:tcPr marT="45712" marB="45712"/>
                </a:tc>
              </a:tr>
              <a:tr h="289552">
                <a:tc>
                  <a:txBody>
                    <a:bodyPr/>
                    <a:lstStyle/>
                    <a:p>
                      <a:r>
                        <a:rPr lang="en-US" sz="1600" dirty="0" smtClean="0"/>
                        <a:t>11-19-130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a:t>
                      </a:r>
                      <a:r>
                        <a:rPr lang="en-US" sz="1600" baseline="0" dirty="0" smtClean="0"/>
                        <a:t> Lindskog</a:t>
                      </a:r>
                      <a:endParaRPr lang="en-US" sz="1600" dirty="0"/>
                    </a:p>
                  </a:txBody>
                  <a:tcPr marT="45712" marB="45712"/>
                </a:tc>
                <a:tc>
                  <a:txBody>
                    <a:bodyPr/>
                    <a:lstStyle/>
                    <a:p>
                      <a:r>
                        <a:rPr lang="en-US" sz="1600" dirty="0" smtClean="0"/>
                        <a:t>CFO</a:t>
                      </a:r>
                      <a:r>
                        <a:rPr lang="en-US" sz="1600" baseline="0" dirty="0" smtClean="0"/>
                        <a:t> reporting accuracy requirements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30min/as time permits</a:t>
                      </a:r>
                    </a:p>
                  </a:txBody>
                  <a:tcPr marT="45712" marB="45712"/>
                </a:tc>
              </a:tr>
              <a:tr h="365752">
                <a:tc>
                  <a:txBody>
                    <a:bodyPr/>
                    <a:lstStyle/>
                    <a:p>
                      <a:r>
                        <a:rPr lang="en-US" sz="1600" dirty="0" smtClean="0"/>
                        <a:t>11-19-093</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MAC miscellaneous </a:t>
                      </a:r>
                    </a:p>
                  </a:txBody>
                  <a:tcPr marT="45712" marB="45712"/>
                </a:tc>
                <a:tc>
                  <a:txBody>
                    <a:bodyPr/>
                    <a:lstStyle/>
                    <a:p>
                      <a:r>
                        <a:rPr lang="en-US" sz="1600" dirty="0" smtClean="0"/>
                        <a:t>CR</a:t>
                      </a:r>
                      <a:endParaRPr lang="en-US" sz="1600" dirty="0"/>
                    </a:p>
                  </a:txBody>
                  <a:tcPr marT="45712" marB="45712"/>
                </a:tc>
                <a:tc>
                  <a:txBody>
                    <a:bodyPr/>
                    <a:lstStyle/>
                    <a:p>
                      <a:r>
                        <a:rPr lang="en-US" sz="1400" dirty="0" smtClean="0"/>
                        <a:t>30min</a:t>
                      </a:r>
                      <a:endParaRPr lang="en-US" sz="1400" dirty="0"/>
                    </a:p>
                  </a:txBody>
                  <a:tcPr marT="45712" marB="45712"/>
                </a:tc>
              </a:tr>
              <a:tr h="365752">
                <a:tc>
                  <a:txBody>
                    <a:bodyPr/>
                    <a:lstStyle/>
                    <a:p>
                      <a:r>
                        <a:rPr lang="en-US" sz="1600" kern="1200" dirty="0" smtClean="0">
                          <a:solidFill>
                            <a:schemeClr val="dk1"/>
                          </a:solidFill>
                          <a:latin typeface="+mn-lt"/>
                          <a:ea typeface="+mn-ea"/>
                          <a:cs typeface="+mn-cs"/>
                        </a:rPr>
                        <a:t>11-18-2153</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CID73 LOS Likelihood element</a:t>
                      </a: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400" dirty="0" smtClean="0"/>
                        <a:t>15min</a:t>
                      </a:r>
                      <a:endParaRPr lang="en-US" sz="1400" dirty="0"/>
                    </a:p>
                  </a:txBody>
                  <a:tcPr marT="45712" marB="45712"/>
                </a:tc>
              </a:tr>
              <a:tr h="365752">
                <a:tc>
                  <a:txBody>
                    <a:bodyPr/>
                    <a:lstStyle/>
                    <a:p>
                      <a:r>
                        <a:rPr lang="en-US" sz="1600" dirty="0" smtClean="0"/>
                        <a:t>11-19-145</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miscellaneous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20min/as time permits</a:t>
                      </a: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14575660"/>
              </p:ext>
            </p:extLst>
          </p:nvPr>
        </p:nvGraphicFramePr>
        <p:xfrm>
          <a:off x="551384" y="2060848"/>
          <a:ext cx="11233248" cy="4206744"/>
        </p:xfrm>
        <a:graphic>
          <a:graphicData uri="http://schemas.openxmlformats.org/drawingml/2006/table">
            <a:tbl>
              <a:tblPr firstRow="1" bandRow="1">
                <a:tableStyleId>{21E4AEA4-8DFA-4A89-87EB-49C32662AFE0}</a:tableStyleId>
              </a:tblPr>
              <a:tblGrid>
                <a:gridCol w="1676604"/>
                <a:gridCol w="1592774"/>
                <a:gridCol w="4358177"/>
                <a:gridCol w="2261545"/>
                <a:gridCol w="1344148"/>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11-19-2086</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dirty="0" smtClean="0"/>
                        <a:t>11-19-2086</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r>
                        <a:rPr lang="en-US" sz="1600" dirty="0" smtClean="0"/>
                        <a:t>TBD closure status</a:t>
                      </a:r>
                      <a:endParaRPr lang="en-US" sz="1600" dirty="0"/>
                    </a:p>
                  </a:txBody>
                  <a:tcPr marT="45712" marB="45712"/>
                </a:tc>
                <a:tc>
                  <a:txBody>
                    <a:bodyPr/>
                    <a:lstStyle/>
                    <a:p>
                      <a:r>
                        <a:rPr lang="en-US" sz="1600" dirty="0" smtClean="0"/>
                        <a:t>Amendment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needed</a:t>
                      </a:r>
                      <a:endParaRPr lang="en-US" sz="1400" strike="noStrike" kern="1200" dirty="0" smtClean="0">
                        <a:solidFill>
                          <a:schemeClr val="dk1"/>
                        </a:solidFill>
                        <a:latin typeface="+mn-lt"/>
                        <a:ea typeface="+mn-ea"/>
                        <a:cs typeface="+mn-cs"/>
                      </a:endParaRPr>
                    </a:p>
                  </a:txBody>
                  <a:tcPr marT="45712" marB="45712"/>
                </a:tc>
              </a:tr>
              <a:tr h="289552">
                <a:tc>
                  <a:txBody>
                    <a:bodyPr/>
                    <a:lstStyle/>
                    <a:p>
                      <a:r>
                        <a:rPr lang="en-US" sz="1600" dirty="0" smtClean="0"/>
                        <a:t>11-19-093</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MAC miscellaneous </a:t>
                      </a:r>
                    </a:p>
                  </a:txBody>
                  <a:tcPr marT="45712" marB="45712"/>
                </a:tc>
                <a:tc>
                  <a:txBody>
                    <a:bodyPr/>
                    <a:lstStyle/>
                    <a:p>
                      <a:r>
                        <a:rPr lang="en-US" sz="1600" dirty="0" smtClean="0"/>
                        <a:t>CR</a:t>
                      </a:r>
                      <a:endParaRPr lang="en-US" sz="1600" dirty="0"/>
                    </a:p>
                  </a:txBody>
                  <a:tcPr marT="45712" marB="45712"/>
                </a:tc>
                <a:tc>
                  <a:txBody>
                    <a:bodyPr/>
                    <a:lstStyle/>
                    <a:p>
                      <a:r>
                        <a:rPr lang="en-US" sz="1400" dirty="0" smtClean="0"/>
                        <a:t>30min as needed</a:t>
                      </a:r>
                      <a:endParaRPr lang="en-US" sz="1400" dirty="0"/>
                    </a:p>
                  </a:txBody>
                  <a:tcPr marT="45712" marB="45712"/>
                </a:tc>
              </a:tr>
              <a:tr h="365752">
                <a:tc>
                  <a:txBody>
                    <a:bodyPr/>
                    <a:lstStyle/>
                    <a:p>
                      <a:r>
                        <a:rPr lang="en-US" sz="1600" dirty="0" smtClean="0"/>
                        <a:t>11-19-159</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dirty="0" smtClean="0"/>
                        <a:t>Location Measurement Report Frame</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11-19-153</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Dibakar Das</a:t>
                      </a:r>
                    </a:p>
                  </a:txBody>
                  <a:tcPr marT="45712" marB="45712"/>
                </a:tc>
                <a:tc>
                  <a:txBody>
                    <a:bodyPr/>
                    <a:lstStyle/>
                    <a:p>
                      <a:r>
                        <a:rPr lang="en-US" sz="1600" dirty="0" smtClean="0"/>
                        <a:t>Comment resolution</a:t>
                      </a:r>
                      <a:r>
                        <a:rPr lang="en-US" sz="1600" baseline="0" dirty="0" smtClean="0"/>
                        <a:t> for </a:t>
                      </a:r>
                      <a:r>
                        <a:rPr lang="en-US" sz="1600" kern="1200" dirty="0" smtClean="0">
                          <a:solidFill>
                            <a:schemeClr val="dk1"/>
                          </a:solidFill>
                          <a:latin typeface="+mn-lt"/>
                          <a:ea typeface="+mn-ea"/>
                          <a:cs typeface="+mn-cs"/>
                        </a:rPr>
                        <a:t>miscellaneous </a:t>
                      </a:r>
                      <a:r>
                        <a:rPr lang="en-US" sz="1600" baseline="0" dirty="0" smtClean="0"/>
                        <a:t>TBDs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 TBD fixing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15min</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600" dirty="0" smtClean="0"/>
                        <a:t>11-19-150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Feng Jian</a:t>
                      </a:r>
                      <a:endParaRPr lang="en-US" sz="1600" dirty="0"/>
                    </a:p>
                  </a:txBody>
                  <a:tcPr marT="45712" marB="45712"/>
                </a:tc>
                <a:tc>
                  <a:txBody>
                    <a:bodyPr/>
                    <a:lstStyle/>
                    <a:p>
                      <a:r>
                        <a:rPr lang="en-US" sz="1600" dirty="0" smtClean="0"/>
                        <a:t>Phase shift feedback LMR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r>
                        <a:rPr lang="en-US" sz="1400" dirty="0" smtClean="0"/>
                        <a:t>35min </a:t>
                      </a:r>
                      <a:endParaRPr lang="en-US" sz="1400" dirty="0"/>
                    </a:p>
                  </a:txBody>
                  <a:tcPr marT="45712" marB="45712"/>
                </a:tc>
              </a:tr>
              <a:tr h="365752">
                <a:tc>
                  <a:txBody>
                    <a:bodyPr/>
                    <a:lstStyle/>
                    <a:p>
                      <a:r>
                        <a:rPr lang="en-US" sz="1600" strike="sngStrike" dirty="0" smtClean="0"/>
                        <a:t>11-19-154</a:t>
                      </a:r>
                      <a:endParaRPr lang="en-US" sz="1600" strike="sngStrike" dirty="0"/>
                    </a:p>
                  </a:txBody>
                  <a:tcPr marT="45712" marB="45712"/>
                </a:tc>
                <a:tc>
                  <a:txBody>
                    <a:bodyPr/>
                    <a:lstStyle/>
                    <a:p>
                      <a:r>
                        <a:rPr lang="en-US" sz="1600" strike="sngStrike" dirty="0" smtClean="0"/>
                        <a:t>Christian Berger</a:t>
                      </a:r>
                      <a:endParaRPr lang="en-US" sz="16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sngStrike" kern="1200" dirty="0" smtClean="0">
                          <a:solidFill>
                            <a:schemeClr val="dk1"/>
                          </a:solidFill>
                          <a:effectLst/>
                          <a:latin typeface="+mn-lt"/>
                          <a:ea typeface="+mn-ea"/>
                          <a:cs typeface="+mn-cs"/>
                        </a:rPr>
                        <a:t>Ranging Parameters Element</a:t>
                      </a:r>
                      <a:r>
                        <a:rPr lang="en-US" sz="1800" strike="sngStrike" kern="1200" baseline="0" dirty="0" smtClean="0">
                          <a:solidFill>
                            <a:schemeClr val="dk1"/>
                          </a:solidFill>
                          <a:effectLst/>
                          <a:latin typeface="+mn-lt"/>
                          <a:ea typeface="+mn-ea"/>
                          <a:cs typeface="+mn-cs"/>
                        </a:rPr>
                        <a:t> </a:t>
                      </a:r>
                      <a:endParaRPr lang="en-US" sz="1800" strike="sngStrike" kern="1200" dirty="0" smtClean="0">
                        <a:solidFill>
                          <a:schemeClr val="dk1"/>
                        </a:solidFill>
                        <a:effectLst/>
                        <a:latin typeface="+mn-lt"/>
                        <a:ea typeface="+mn-ea"/>
                        <a:cs typeface="+mn-cs"/>
                      </a:endParaRPr>
                    </a:p>
                  </a:txBody>
                  <a:tcPr marT="45712" marB="45712"/>
                </a:tc>
                <a:tc>
                  <a:txBody>
                    <a:bodyPr/>
                    <a:lstStyle/>
                    <a:p>
                      <a:r>
                        <a:rPr lang="en-US" sz="1600" strike="sngStrike" dirty="0" smtClean="0"/>
                        <a:t>Amendment Text</a:t>
                      </a:r>
                      <a:endParaRPr lang="en-US" sz="1600" strike="sng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sngStrike" kern="1200" dirty="0" smtClean="0">
                          <a:solidFill>
                            <a:schemeClr val="dk1"/>
                          </a:solidFill>
                          <a:latin typeface="+mn-lt"/>
                          <a:ea typeface="+mn-ea"/>
                          <a:cs typeface="+mn-cs"/>
                        </a:rPr>
                        <a:t>30min</a:t>
                      </a:r>
                      <a:endParaRPr lang="en-US" sz="1400" strike="sngStrike" kern="1200" dirty="0" smtClean="0">
                        <a:solidFill>
                          <a:schemeClr val="dk1"/>
                        </a:solidFill>
                        <a:latin typeface="+mn-lt"/>
                        <a:ea typeface="+mn-ea"/>
                        <a:cs typeface="+mn-cs"/>
                      </a:endParaRPr>
                    </a:p>
                  </a:txBody>
                  <a:tcPr marT="45712" marB="45712"/>
                </a:tc>
              </a:tr>
              <a:tr h="365752">
                <a:tc>
                  <a:txBody>
                    <a:bodyPr/>
                    <a:lstStyle/>
                    <a:p>
                      <a:r>
                        <a:rPr lang="en-US" sz="1600" dirty="0" smtClean="0"/>
                        <a:t>11-19-155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HE PHY</a:t>
                      </a:r>
                      <a:r>
                        <a:rPr lang="en-US" sz="1800" kern="1200" baseline="0" dirty="0" smtClean="0">
                          <a:solidFill>
                            <a:schemeClr val="dk1"/>
                          </a:solidFill>
                          <a:effectLst/>
                          <a:latin typeface="+mn-lt"/>
                          <a:ea typeface="+mn-ea"/>
                          <a:cs typeface="+mn-cs"/>
                        </a:rPr>
                        <a:t> format</a:t>
                      </a:r>
                      <a:endParaRPr lang="en-US" sz="1800" kern="1200" dirty="0" smtClean="0">
                        <a:solidFill>
                          <a:schemeClr val="dk1"/>
                        </a:solidFill>
                        <a:effectLst/>
                        <a:latin typeface="+mn-lt"/>
                        <a:ea typeface="+mn-ea"/>
                        <a:cs typeface="+mn-cs"/>
                      </a:endParaRPr>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25min</a:t>
                      </a:r>
                      <a:endParaRPr lang="en-US" sz="1400" strike="noStrike" kern="1200" dirty="0" smtClean="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11-19-039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Phase roll based TOA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kern="1200" dirty="0" smtClean="0">
                          <a:solidFill>
                            <a:schemeClr val="dk1"/>
                          </a:solidFill>
                          <a:latin typeface="+mn-lt"/>
                          <a:ea typeface="+mn-ea"/>
                          <a:cs typeface="+mn-cs"/>
                        </a:rPr>
                        <a:t>35min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12749</TotalTime>
  <Words>4761</Words>
  <Application>Microsoft Office PowerPoint</Application>
  <PresentationFormat>Widescreen</PresentationFormat>
  <Paragraphs>1254</Paragraphs>
  <Slides>77</Slides>
  <Notes>23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8"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CR Submission 11-18-2152</vt:lpstr>
      <vt:lpstr>Amendment Text Submission 11-18-2157</vt:lpstr>
      <vt:lpstr>Amendment Text Submission 11-19-037</vt:lpstr>
      <vt:lpstr>CR Submission 11-18-1782</vt:lpstr>
      <vt:lpstr>Reminder to do attendance</vt:lpstr>
      <vt:lpstr>Recess</vt:lpstr>
      <vt:lpstr>Meeting Slot # 3 discussion items</vt:lpstr>
      <vt:lpstr>Presentation ordering for slot # 3</vt:lpstr>
      <vt:lpstr>Amendment Text Submission 11-19-005</vt:lpstr>
      <vt:lpstr>Amendment Text Submission 11-19-005</vt:lpstr>
      <vt:lpstr>CR Submission 11-18-2104</vt:lpstr>
      <vt:lpstr>PowerPoint Presentation</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Considering Moving to Initial WG ballot</vt:lpstr>
      <vt:lpstr>Considering Moving to Initial WG Ballot</vt:lpstr>
      <vt:lpstr>Reminder to do attendance</vt:lpstr>
      <vt:lpstr>Recess</vt:lpstr>
      <vt:lpstr>Meeting Slot # 6 discussion items</vt:lpstr>
      <vt:lpstr>Presentation ordering for slot # 6</vt:lpstr>
      <vt:lpstr>Timelines Approval</vt:lpstr>
      <vt:lpstr>March Meeting Goals</vt:lpstr>
      <vt:lpstr>Teleconference Schedule</vt:lpstr>
      <vt:lpstr>Reminder to do attendance</vt:lpstr>
      <vt:lpstr>Recess</vt:lpstr>
      <vt:lpstr>Meeting Slot # 7 discussion items</vt:lpstr>
      <vt:lpstr>Presentation ordering for slot # 7</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130</cp:revision>
  <cp:lastPrinted>1601-01-01T00:00:00Z</cp:lastPrinted>
  <dcterms:created xsi:type="dcterms:W3CDTF">2018-08-06T10:28:59Z</dcterms:created>
  <dcterms:modified xsi:type="dcterms:W3CDTF">2019-01-16T15:28:11Z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2019-01-16 15:28:11Z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