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4"/>
  </p:notesMasterIdLst>
  <p:handoutMasterIdLst>
    <p:handoutMasterId r:id="rId75"/>
  </p:handoutMasterIdLst>
  <p:sldIdLst>
    <p:sldId id="256" r:id="rId2"/>
    <p:sldId id="265" r:id="rId3"/>
    <p:sldId id="257" r:id="rId4"/>
    <p:sldId id="266" r:id="rId5"/>
    <p:sldId id="267" r:id="rId6"/>
    <p:sldId id="268" r:id="rId7"/>
    <p:sldId id="269" r:id="rId8"/>
    <p:sldId id="270" r:id="rId9"/>
    <p:sldId id="271" r:id="rId10"/>
    <p:sldId id="276" r:id="rId11"/>
    <p:sldId id="274" r:id="rId12"/>
    <p:sldId id="275" r:id="rId13"/>
    <p:sldId id="273" r:id="rId14"/>
    <p:sldId id="272" r:id="rId15"/>
    <p:sldId id="277" r:id="rId16"/>
    <p:sldId id="280" r:id="rId17"/>
    <p:sldId id="316" r:id="rId18"/>
    <p:sldId id="279" r:id="rId19"/>
    <p:sldId id="324" r:id="rId20"/>
    <p:sldId id="281" r:id="rId21"/>
    <p:sldId id="317" r:id="rId22"/>
    <p:sldId id="318" r:id="rId23"/>
    <p:sldId id="323" r:id="rId24"/>
    <p:sldId id="284" r:id="rId25"/>
    <p:sldId id="314" r:id="rId26"/>
    <p:sldId id="286" r:id="rId27"/>
    <p:sldId id="327" r:id="rId28"/>
    <p:sldId id="325" r:id="rId29"/>
    <p:sldId id="328" r:id="rId30"/>
    <p:sldId id="326" r:id="rId31"/>
    <p:sldId id="287" r:id="rId32"/>
    <p:sldId id="288" r:id="rId33"/>
    <p:sldId id="299" r:id="rId34"/>
    <p:sldId id="300" r:id="rId35"/>
    <p:sldId id="334" r:id="rId36"/>
    <p:sldId id="335" r:id="rId37"/>
    <p:sldId id="336" r:id="rId38"/>
    <p:sldId id="337" r:id="rId39"/>
    <p:sldId id="291" r:id="rId40"/>
    <p:sldId id="292" r:id="rId41"/>
    <p:sldId id="301" r:id="rId42"/>
    <p:sldId id="302" r:id="rId43"/>
    <p:sldId id="293" r:id="rId44"/>
    <p:sldId id="294" r:id="rId45"/>
    <p:sldId id="303" r:id="rId46"/>
    <p:sldId id="304" r:id="rId47"/>
    <p:sldId id="295" r:id="rId48"/>
    <p:sldId id="296" r:id="rId49"/>
    <p:sldId id="305" r:id="rId50"/>
    <p:sldId id="306" r:id="rId51"/>
    <p:sldId id="297" r:id="rId52"/>
    <p:sldId id="298" r:id="rId53"/>
    <p:sldId id="307" r:id="rId54"/>
    <p:sldId id="308" r:id="rId55"/>
    <p:sldId id="309" r:id="rId56"/>
    <p:sldId id="310" r:id="rId57"/>
    <p:sldId id="311" r:id="rId58"/>
    <p:sldId id="313" r:id="rId59"/>
    <p:sldId id="332" r:id="rId60"/>
    <p:sldId id="333" r:id="rId61"/>
    <p:sldId id="329" r:id="rId62"/>
    <p:sldId id="330" r:id="rId63"/>
    <p:sldId id="331" r:id="rId64"/>
    <p:sldId id="289" r:id="rId65"/>
    <p:sldId id="290" r:id="rId66"/>
    <p:sldId id="312" r:id="rId67"/>
    <p:sldId id="259" r:id="rId68"/>
    <p:sldId id="260" r:id="rId69"/>
    <p:sldId id="261" r:id="rId70"/>
    <p:sldId id="262" r:id="rId71"/>
    <p:sldId id="263" r:id="rId72"/>
    <p:sldId id="264" r:id="rId7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274"/>
            <p14:sldId id="275"/>
            <p14:sldId id="273"/>
            <p14:sldId id="272"/>
            <p14:sldId id="277"/>
            <p14:sldId id="280"/>
            <p14:sldId id="316"/>
            <p14:sldId id="279"/>
            <p14:sldId id="324"/>
            <p14:sldId id="281"/>
          </p14:sldIdLst>
        </p14:section>
        <p14:section name="Slot#1" id="{61A6E613-32DD-45F7-8FE4-F55F7FE808B5}">
          <p14:sldIdLst>
            <p14:sldId id="317"/>
            <p14:sldId id="318"/>
            <p14:sldId id="323"/>
            <p14:sldId id="284"/>
            <p14:sldId id="314"/>
            <p14:sldId id="286"/>
            <p14:sldId id="327"/>
            <p14:sldId id="325"/>
            <p14:sldId id="328"/>
            <p14:sldId id="326"/>
            <p14:sldId id="287"/>
            <p14:sldId id="288"/>
          </p14:sldIdLst>
        </p14:section>
        <p14:section name="Slot#2" id="{0E687B7E-720E-4035-8603-903AAF037B31}">
          <p14:sldIdLst>
            <p14:sldId id="299"/>
            <p14:sldId id="300"/>
            <p14:sldId id="334"/>
            <p14:sldId id="335"/>
            <p14:sldId id="336"/>
            <p14:sldId id="337"/>
            <p14:sldId id="291"/>
            <p14:sldId id="292"/>
          </p14:sldIdLst>
        </p14:section>
        <p14:section name="Slot#3" id="{5D49AB48-9724-48C6-97B3-577374A1C2CA}">
          <p14:sldIdLst>
            <p14:sldId id="301"/>
            <p14:sldId id="302"/>
            <p14:sldId id="293"/>
            <p14:sldId id="294"/>
          </p14:sldIdLst>
        </p14:section>
        <p14:section name="Slot#4" id="{6193A2DF-E32F-40FC-A604-C1274D537662}">
          <p14:sldIdLst>
            <p14:sldId id="303"/>
            <p14:sldId id="304"/>
            <p14:sldId id="295"/>
            <p14:sldId id="296"/>
          </p14:sldIdLst>
        </p14:section>
        <p14:section name="Slot#5" id="{D51E15C0-1BE5-4B71-8375-F6B1D2A3FFBF}">
          <p14:sldIdLst>
            <p14:sldId id="305"/>
            <p14:sldId id="306"/>
            <p14:sldId id="297"/>
            <p14:sldId id="298"/>
          </p14:sldIdLst>
        </p14:section>
        <p14:section name="Slot #6" id="{C6C71488-E606-43ED-9503-8F91C556A2EE}">
          <p14:sldIdLst>
            <p14:sldId id="307"/>
            <p14:sldId id="308"/>
            <p14:sldId id="309"/>
            <p14:sldId id="310"/>
            <p14:sldId id="311"/>
            <p14:sldId id="313"/>
            <p14:sldId id="332"/>
            <p14:sldId id="333"/>
          </p14:sldIdLst>
        </p14:section>
        <p14:section name="Slot#7" id="{D59D5964-9646-4C25-959D-E55F97EAE577}">
          <p14:sldIdLst>
            <p14:sldId id="329"/>
            <p14:sldId id="330"/>
            <p14:sldId id="331"/>
            <p14:sldId id="289"/>
            <p14:sldId id="290"/>
          </p14:sldIdLst>
        </p14:section>
        <p14:section name="Template slides and motion formats" id="{8A990A65-CB67-469F-A02E-6E443C58FA96}">
          <p14:sldIdLst>
            <p14:sldId id="312"/>
            <p14:sldId id="259"/>
            <p14:sldId id="260"/>
            <p14:sldId id="261"/>
            <p14:sldId id="262"/>
            <p14:sldId id="263"/>
            <p14:sldId id="26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801" autoAdjust="0"/>
    <p:restoredTop sz="94660"/>
  </p:normalViewPr>
  <p:slideViewPr>
    <p:cSldViewPr>
      <p:cViewPr varScale="1">
        <p:scale>
          <a:sx n="75" d="100"/>
          <a:sy n="75" d="100"/>
        </p:scale>
        <p:origin x="68" y="120"/>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notesMaster" Target="notesMasters/notesMaster1.xml"/><Relationship Id="rId79"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1/15/2019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27</a:t>
            </a:fld>
            <a:endParaRPr lang="en-US"/>
          </a:p>
        </p:txBody>
      </p:sp>
    </p:spTree>
    <p:extLst>
      <p:ext uri="{BB962C8B-B14F-4D97-AF65-F5344CB8AC3E}">
        <p14:creationId xmlns:p14="http://schemas.microsoft.com/office/powerpoint/2010/main" val="10398307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34</a:t>
            </a:fld>
            <a:endParaRPr lang="en-US"/>
          </a:p>
        </p:txBody>
      </p:sp>
    </p:spTree>
    <p:extLst>
      <p:ext uri="{BB962C8B-B14F-4D97-AF65-F5344CB8AC3E}">
        <p14:creationId xmlns:p14="http://schemas.microsoft.com/office/powerpoint/2010/main" val="244018279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42</a:t>
            </a:fld>
            <a:endParaRPr lang="en-US"/>
          </a:p>
        </p:txBody>
      </p:sp>
    </p:spTree>
    <p:extLst>
      <p:ext uri="{BB962C8B-B14F-4D97-AF65-F5344CB8AC3E}">
        <p14:creationId xmlns:p14="http://schemas.microsoft.com/office/powerpoint/2010/main" val="333022728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46</a:t>
            </a:fld>
            <a:endParaRPr lang="en-US"/>
          </a:p>
        </p:txBody>
      </p:sp>
    </p:spTree>
    <p:extLst>
      <p:ext uri="{BB962C8B-B14F-4D97-AF65-F5344CB8AC3E}">
        <p14:creationId xmlns:p14="http://schemas.microsoft.com/office/powerpoint/2010/main" val="180753829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50</a:t>
            </a:fld>
            <a:endParaRPr lang="en-US"/>
          </a:p>
        </p:txBody>
      </p:sp>
    </p:spTree>
    <p:extLst>
      <p:ext uri="{BB962C8B-B14F-4D97-AF65-F5344CB8AC3E}">
        <p14:creationId xmlns:p14="http://schemas.microsoft.com/office/powerpoint/2010/main" val="123186948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54</a:t>
            </a:fld>
            <a:endParaRPr lang="en-US"/>
          </a:p>
        </p:txBody>
      </p:sp>
    </p:spTree>
    <p:extLst>
      <p:ext uri="{BB962C8B-B14F-4D97-AF65-F5344CB8AC3E}">
        <p14:creationId xmlns:p14="http://schemas.microsoft.com/office/powerpoint/2010/main" val="37695416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55</a:t>
            </a:fld>
            <a:endParaRPr lang="en-US"/>
          </a:p>
        </p:txBody>
      </p:sp>
    </p:spTree>
    <p:extLst>
      <p:ext uri="{BB962C8B-B14F-4D97-AF65-F5344CB8AC3E}">
        <p14:creationId xmlns:p14="http://schemas.microsoft.com/office/powerpoint/2010/main" val="221371505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62</a:t>
            </a:fld>
            <a:endParaRPr lang="en-US"/>
          </a:p>
        </p:txBody>
      </p:sp>
    </p:spTree>
    <p:extLst>
      <p:ext uri="{BB962C8B-B14F-4D97-AF65-F5344CB8AC3E}">
        <p14:creationId xmlns:p14="http://schemas.microsoft.com/office/powerpoint/2010/main" val="250607630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67</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68</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69</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70</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71</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72</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15</a:t>
            </a:fld>
            <a:endParaRPr lang="en-US"/>
          </a:p>
        </p:txBody>
      </p:sp>
    </p:spTree>
    <p:extLst>
      <p:ext uri="{BB962C8B-B14F-4D97-AF65-F5344CB8AC3E}">
        <p14:creationId xmlns:p14="http://schemas.microsoft.com/office/powerpoint/2010/main" val="24100616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17</a:t>
            </a:fld>
            <a:endParaRPr lang="en-US"/>
          </a:p>
        </p:txBody>
      </p:sp>
    </p:spTree>
    <p:extLst>
      <p:ext uri="{BB962C8B-B14F-4D97-AF65-F5344CB8AC3E}">
        <p14:creationId xmlns:p14="http://schemas.microsoft.com/office/powerpoint/2010/main" val="25363098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18</a:t>
            </a:fld>
            <a:endParaRPr lang="en-US"/>
          </a:p>
        </p:txBody>
      </p:sp>
    </p:spTree>
    <p:extLst>
      <p:ext uri="{BB962C8B-B14F-4D97-AF65-F5344CB8AC3E}">
        <p14:creationId xmlns:p14="http://schemas.microsoft.com/office/powerpoint/2010/main" val="37930611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19</a:t>
            </a:fld>
            <a:endParaRPr lang="en-US"/>
          </a:p>
        </p:txBody>
      </p:sp>
    </p:spTree>
    <p:extLst>
      <p:ext uri="{BB962C8B-B14F-4D97-AF65-F5344CB8AC3E}">
        <p14:creationId xmlns:p14="http://schemas.microsoft.com/office/powerpoint/2010/main" val="41271299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20</a:t>
            </a:fld>
            <a:endParaRPr lang="en-US"/>
          </a:p>
        </p:txBody>
      </p:sp>
    </p:spTree>
    <p:extLst>
      <p:ext uri="{BB962C8B-B14F-4D97-AF65-F5344CB8AC3E}">
        <p14:creationId xmlns:p14="http://schemas.microsoft.com/office/powerpoint/2010/main" val="19599201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22</a:t>
            </a:fld>
            <a:endParaRPr lang="en-US"/>
          </a:p>
        </p:txBody>
      </p:sp>
    </p:spTree>
    <p:extLst>
      <p:ext uri="{BB962C8B-B14F-4D97-AF65-F5344CB8AC3E}">
        <p14:creationId xmlns:p14="http://schemas.microsoft.com/office/powerpoint/2010/main" val="30843447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23</a:t>
            </a:fld>
            <a:endParaRPr lang="en-US"/>
          </a:p>
        </p:txBody>
      </p:sp>
    </p:spTree>
    <p:extLst>
      <p:ext uri="{BB962C8B-B14F-4D97-AF65-F5344CB8AC3E}">
        <p14:creationId xmlns:p14="http://schemas.microsoft.com/office/powerpoint/2010/main" val="15280047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Jan.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Jan. 2019</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Jan.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Jan. 2019</a:t>
            </a:r>
            <a:endParaRPr lang="en-GB"/>
          </a:p>
        </p:txBody>
      </p:sp>
      <p:sp>
        <p:nvSpPr>
          <p:cNvPr id="6" name="Footer Placeholder 5"/>
          <p:cNvSpPr>
            <a:spLocks noGrp="1"/>
          </p:cNvSpPr>
          <p:nvPr>
            <p:ph type="ftr" idx="11"/>
          </p:nvPr>
        </p:nvSpPr>
        <p:spPr/>
        <p:txBody>
          <a:bodyPr/>
          <a:lstStyle>
            <a:lvl1pPr>
              <a:defRPr/>
            </a:lvl1pPr>
          </a:lstStyle>
          <a:p>
            <a:r>
              <a:rPr lang="en-GB" smtClean="0"/>
              <a:t>Jonathan Segev, Intel corporation</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Jan. 2019</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smtClean="0"/>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Jan. 2019</a:t>
            </a:r>
            <a:endParaRPr lang="en-GB"/>
          </a:p>
        </p:txBody>
      </p:sp>
      <p:sp>
        <p:nvSpPr>
          <p:cNvPr id="4" name="Footer Placeholder 3"/>
          <p:cNvSpPr>
            <a:spLocks noGrp="1"/>
          </p:cNvSpPr>
          <p:nvPr>
            <p:ph type="ftr" idx="11"/>
          </p:nvPr>
        </p:nvSpPr>
        <p:spPr/>
        <p:txBody>
          <a:bodyPr/>
          <a:lstStyle>
            <a:lvl1pPr>
              <a:defRPr/>
            </a:lvl1pPr>
          </a:lstStyle>
          <a:p>
            <a:r>
              <a:rPr lang="en-GB" smtClean="0"/>
              <a:t>Jonathan Segev, Intel corporation</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Jan. 2019</a:t>
            </a:r>
            <a:endParaRPr lang="en-GB"/>
          </a:p>
        </p:txBody>
      </p:sp>
      <p:sp>
        <p:nvSpPr>
          <p:cNvPr id="3" name="Footer Placeholder 2"/>
          <p:cNvSpPr>
            <a:spLocks noGrp="1"/>
          </p:cNvSpPr>
          <p:nvPr>
            <p:ph type="ftr" idx="11"/>
          </p:nvPr>
        </p:nvSpPr>
        <p:spPr/>
        <p:txBody>
          <a:bodyPr/>
          <a:lstStyle>
            <a:lvl1pPr>
              <a:defRPr/>
            </a:lvl1pPr>
          </a:lstStyle>
          <a:p>
            <a:r>
              <a:rPr lang="en-GB" smtClean="0"/>
              <a:t>Jonathan Segev, Intel corporation</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Jan.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Jan.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Jan. 2019</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802.11-18/2086r3</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4" Type="http://schemas.openxmlformats.org/officeDocument/2006/relationships/hyperlink" Target="https://mentor.ieee.org/802.11/documents"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smtClean="0"/>
              <a:t>Jan. </a:t>
            </a:r>
            <a:r>
              <a:rPr lang="en-US" altLang="en-US" dirty="0" smtClean="0"/>
              <a:t>Meeting </a:t>
            </a:r>
            <a:r>
              <a:rPr lang="en-US" altLang="en-US" dirty="0"/>
              <a:t>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smtClean="0"/>
              <a:t>Date</a:t>
            </a:r>
            <a:r>
              <a:rPr lang="en-GB" sz="2000" dirty="0"/>
              <a:t>:</a:t>
            </a:r>
            <a:r>
              <a:rPr lang="en-GB" sz="2000" b="0" dirty="0"/>
              <a:t> </a:t>
            </a:r>
            <a:r>
              <a:rPr lang="en-GB" sz="2000" b="0" dirty="0" smtClean="0"/>
              <a:t>2018-01-15</a:t>
            </a:r>
            <a:endParaRPr lang="en-GB" sz="2000" b="0" dirty="0" smtClean="0"/>
          </a:p>
        </p:txBody>
      </p:sp>
      <p:sp>
        <p:nvSpPr>
          <p:cNvPr id="6" name="Date Placeholder 3"/>
          <p:cNvSpPr>
            <a:spLocks noGrp="1"/>
          </p:cNvSpPr>
          <p:nvPr>
            <p:ph type="dt" idx="10"/>
          </p:nvPr>
        </p:nvSpPr>
        <p:spPr/>
        <p:txBody>
          <a:bodyPr/>
          <a:lstStyle/>
          <a:p>
            <a:r>
              <a:rPr lang="en-US" smtClean="0"/>
              <a:t>Jan. 2019</a:t>
            </a:r>
            <a:endParaRPr lang="en-GB" dirty="0"/>
          </a:p>
        </p:txBody>
      </p:sp>
      <p:sp>
        <p:nvSpPr>
          <p:cNvPr id="7" name="Footer Placeholder 4"/>
          <p:cNvSpPr>
            <a:spLocks noGrp="1"/>
          </p:cNvSpPr>
          <p:nvPr>
            <p:ph type="ftr" idx="11"/>
          </p:nvPr>
        </p:nvSpPr>
        <p:spPr/>
        <p:txBody>
          <a:bodyPr/>
          <a:lstStyle/>
          <a:p>
            <a:r>
              <a:rPr lang="en-GB" smtClean="0"/>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847596240"/>
              </p:ext>
            </p:extLst>
          </p:nvPr>
        </p:nvGraphicFramePr>
        <p:xfrm>
          <a:off x="990600" y="2416175"/>
          <a:ext cx="10628313" cy="2457450"/>
        </p:xfrm>
        <a:graphic>
          <a:graphicData uri="http://schemas.openxmlformats.org/presentationml/2006/ole">
            <mc:AlternateContent xmlns:mc="http://schemas.openxmlformats.org/markup-compatibility/2006">
              <mc:Choice xmlns:v="urn:schemas-microsoft-com:vml" Requires="v">
                <p:oleObj spid="_x0000_s3127" name="Document" r:id="rId4" imgW="10797356" imgH="2534496" progId="Word.Document.8">
                  <p:embed/>
                </p:oleObj>
              </mc:Choice>
              <mc:Fallback>
                <p:oleObj name="Document" r:id="rId4" imgW="10797356" imgH="2534496" progId="Word.Document.8">
                  <p:embed/>
                  <p:pic>
                    <p:nvPicPr>
                      <p:cNvPr id="0" name="Picture 3"/>
                      <p:cNvPicPr>
                        <a:picLocks noChangeAspect="1" noChangeArrowheads="1"/>
                      </p:cNvPicPr>
                      <p:nvPr/>
                    </p:nvPicPr>
                    <p:blipFill>
                      <a:blip r:embed="rId5"/>
                      <a:srcRect/>
                      <a:stretch>
                        <a:fillRect/>
                      </a:stretch>
                    </p:blipFill>
                    <p:spPr bwMode="auto">
                      <a:xfrm>
                        <a:off x="990600" y="2416175"/>
                        <a:ext cx="10628313" cy="2457450"/>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http://standards.ieee.org/about/sasb/patcom/materials.html</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71621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dirty="0"/>
              <a:t>Participation in IEEE 802 Meetings</a:t>
            </a:r>
          </a:p>
        </p:txBody>
      </p:sp>
      <p:sp>
        <p:nvSpPr>
          <p:cNvPr id="3" name="Content Placeholder 2"/>
          <p:cNvSpPr>
            <a:spLocks noGrp="1"/>
          </p:cNvSpPr>
          <p:nvPr>
            <p:ph idx="1"/>
          </p:nvPr>
        </p:nvSpPr>
        <p:spPr>
          <a:xfrm>
            <a:off x="914400" y="1348137"/>
            <a:ext cx="10726215" cy="4746278"/>
          </a:xfrm>
        </p:spPr>
        <p:txBody>
          <a:bodyPr/>
          <a:lstStyle/>
          <a:p>
            <a:r>
              <a:rPr lang="en-US" sz="2000" dirty="0"/>
              <a:t>All participation in IEEE 802 Working Group meetings is on an individual basis</a:t>
            </a:r>
          </a:p>
          <a:p>
            <a:r>
              <a:rPr lang="en-GB" sz="1800" i="1" dirty="0"/>
              <a:t>•     Participants in the IEEE standards development individual process shall act based on their qualifications and experience. (</a:t>
            </a:r>
            <a:r>
              <a:rPr lang="en-GB" sz="1800" i="1" dirty="0">
                <a:hlinkClick r:id="rId2"/>
              </a:rPr>
              <a:t>https://standards.ieee.org/develop/policies/bylaws/sb_bylaws.pdf</a:t>
            </a:r>
            <a:r>
              <a:rPr lang="en-GB" sz="1800" i="1" dirty="0"/>
              <a:t>  section 5.2.1)</a:t>
            </a:r>
            <a:endParaRPr lang="en-US" sz="1800" dirty="0"/>
          </a:p>
          <a:p>
            <a:r>
              <a:rPr lang="en-US" sz="1800" dirty="0"/>
              <a:t>•    </a:t>
            </a:r>
            <a:r>
              <a:rPr lang="en-US" sz="1800" i="1" dirty="0"/>
              <a:t>IEEE 802 </a:t>
            </a:r>
            <a:r>
              <a:rPr lang="en-GB" sz="1800" i="1" dirty="0"/>
              <a:t>Working Group membership is by individual; “Working Group members shall participate in the consensus process in a manner consistent with their professional expert opinion as individuals, and not as organizational representatives”. (</a:t>
            </a:r>
            <a:r>
              <a:rPr lang="en-GB" sz="1800" i="1" u="sng" dirty="0">
                <a:hlinkClick r:id="rId3"/>
              </a:rPr>
              <a:t>http://ieee802.org/PNP/approved/IEEE_802_WG_PandP_v19.pdf</a:t>
            </a:r>
            <a:r>
              <a:rPr lang="en-GB" sz="1800" i="1" dirty="0"/>
              <a:t> section 4.2.1)</a:t>
            </a:r>
            <a:endParaRPr lang="en-US" sz="1800" dirty="0"/>
          </a:p>
          <a:p>
            <a:pPr>
              <a:buFont typeface="Arial" panose="020B0604020202020204" pitchFamily="34" charset="0"/>
              <a:buChar char="•"/>
            </a:pPr>
            <a:r>
              <a:rPr lang="en-US" sz="1800"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pPr>
            <a:r>
              <a:rPr lang="en-US" sz="1800" dirty="0"/>
              <a:t>You shall not direct the actions or votes of any other member of an IEEE 802 Working Group or retaliate against any other member for their actions or votes within IEEE 802 Working Group meetings, see </a:t>
            </a:r>
            <a:r>
              <a:rPr lang="en-US" sz="1800" u="sng" dirty="0">
                <a:hlinkClick r:id="rId4"/>
              </a:rPr>
              <a:t>https://standards.ieee.org/develop/policies/bylaws/sb_bylaws.pdf </a:t>
            </a:r>
            <a:r>
              <a:rPr lang="en-US" sz="1800" dirty="0"/>
              <a:t> section 5.2.1.3 and </a:t>
            </a:r>
            <a:r>
              <a:rPr lang="en-GB" sz="1800" u="sng" dirty="0">
                <a:hlinkClick r:id="rId3"/>
              </a:rPr>
              <a:t>http://ieee802.org/PNP/approved/IEEE_802_WG_PandP_v19.pdf</a:t>
            </a:r>
            <a:r>
              <a:rPr lang="en-GB" sz="1800" dirty="0"/>
              <a:t>  section 3.4.1, list item x</a:t>
            </a:r>
            <a:endParaRPr lang="en-US" sz="1800" dirty="0"/>
          </a:p>
          <a:p>
            <a:r>
              <a:rPr lang="en-US" sz="2000" dirty="0"/>
              <a:t>By participating in IEEE 802 meetings, you accept these requirements.  If you do not agree to these policies then you shall not participate.</a:t>
            </a:r>
          </a:p>
          <a:p>
            <a:endParaRPr lang="en-US" sz="1800" dirty="0"/>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24023458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cs typeface="DejaVu Sans" pitchFamily="34" charset="0"/>
              </a:rPr>
              <a:t>802 Ground rules</a:t>
            </a:r>
            <a:r>
              <a:rPr lang="en-US" sz="1000" dirty="0">
                <a:cs typeface="DejaVu Sans" pitchFamily="34" charset="0"/>
              </a:rPr>
              <a:t/>
            </a:r>
            <a:br>
              <a:rPr lang="en-US" sz="1000" dirty="0">
                <a:cs typeface="DejaVu Sans" pitchFamily="34" charset="0"/>
              </a:rPr>
            </a:br>
            <a:endParaRPr lang="en-US" dirty="0"/>
          </a:p>
        </p:txBody>
      </p:sp>
      <p:sp>
        <p:nvSpPr>
          <p:cNvPr id="3" name="Content Placeholder 2"/>
          <p:cNvSpPr>
            <a:spLocks noGrp="1"/>
          </p:cNvSpPr>
          <p:nvPr>
            <p:ph idx="1"/>
          </p:nvPr>
        </p:nvSpPr>
        <p:spPr/>
        <p:txBody>
          <a:bodyPr/>
          <a:lstStyle/>
          <a:p>
            <a:pPr indent="-457200">
              <a:buFont typeface="Arial" panose="020B0604020202020204" pitchFamily="34" charset="0"/>
              <a:buChar char="•"/>
            </a:pPr>
            <a:r>
              <a:rPr lang="en-US" dirty="0">
                <a:solidFill>
                  <a:schemeClr val="tx1"/>
                </a:solidFill>
                <a:cs typeface="DejaVu Sans" pitchFamily="34" charset="0"/>
              </a:rPr>
              <a:t>Respect … give it, get it</a:t>
            </a:r>
          </a:p>
          <a:p>
            <a:pPr indent="-457200">
              <a:buFont typeface="Arial" panose="020B0604020202020204" pitchFamily="34" charset="0"/>
              <a:buChar char="•"/>
            </a:pPr>
            <a:r>
              <a:rPr lang="en-US" dirty="0">
                <a:solidFill>
                  <a:schemeClr val="tx1"/>
                </a:solidFill>
                <a:cs typeface="DejaVu Sans" pitchFamily="34" charset="0"/>
              </a:rPr>
              <a:t>NO product pitches</a:t>
            </a:r>
          </a:p>
          <a:p>
            <a:pPr indent="-457200">
              <a:buFont typeface="Arial" panose="020B0604020202020204" pitchFamily="34" charset="0"/>
              <a:buChar char="•"/>
            </a:pPr>
            <a:r>
              <a:rPr lang="en-US" dirty="0">
                <a:solidFill>
                  <a:schemeClr val="tx1"/>
                </a:solidFill>
                <a:cs typeface="DejaVu Sans" pitchFamily="34" charset="0"/>
              </a:rPr>
              <a:t>NO corporate pitches</a:t>
            </a:r>
          </a:p>
          <a:p>
            <a:pPr indent="-457200">
              <a:buFont typeface="Arial" panose="020B0604020202020204" pitchFamily="34" charset="0"/>
              <a:buChar char="•"/>
            </a:pPr>
            <a:r>
              <a:rPr lang="en-US" dirty="0">
                <a:solidFill>
                  <a:schemeClr val="tx1"/>
                </a:solidFill>
                <a:cs typeface="DejaVu Sans" pitchFamily="34" charset="0"/>
              </a:rPr>
              <a:t>NO prices</a:t>
            </a:r>
          </a:p>
          <a:p>
            <a:pPr indent="-457200">
              <a:buFont typeface="Arial" panose="020B0604020202020204" pitchFamily="34" charset="0"/>
              <a:buChar char="•"/>
            </a:pPr>
            <a:r>
              <a:rPr lang="en-US" dirty="0">
                <a:solidFill>
                  <a:schemeClr val="tx1"/>
                </a:solidFill>
                <a:cs typeface="DejaVu Sans" pitchFamily="34" charset="0"/>
              </a:rPr>
              <a:t>NO restrictive notices – </a:t>
            </a:r>
          </a:p>
          <a:p>
            <a:pPr indent="-457200">
              <a:buFont typeface="Arial" panose="020B0604020202020204" pitchFamily="34" charset="0"/>
              <a:buChar char="•"/>
            </a:pPr>
            <a:r>
              <a:rPr lang="en-US" dirty="0">
                <a:solidFill>
                  <a:schemeClr val="tx1"/>
                </a:solidFill>
                <a:cs typeface="DejaVu Sans" pitchFamily="34" charset="0"/>
              </a:rPr>
              <a:t>Presentations must be openly available</a:t>
            </a:r>
          </a:p>
          <a:p>
            <a:pPr indent="-457200">
              <a:buClr>
                <a:srgbClr val="FF0000"/>
              </a:buClr>
            </a:pPr>
            <a:endParaRPr lang="en-US" dirty="0">
              <a:solidFill>
                <a:schemeClr val="tx1"/>
              </a:solidFill>
              <a:latin typeface="Arial" pitchFamily="34" charset="0"/>
              <a:cs typeface="DejaVu Sans" pitchFamily="34"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24512369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4967"/>
          </a:xfrm>
        </p:spPr>
        <p:txBody>
          <a:bodyPr/>
          <a:lstStyle/>
          <a:p>
            <a:r>
              <a:rPr lang="en-US" dirty="0"/>
              <a:t>IEEE-SA policy documents</a:t>
            </a:r>
          </a:p>
        </p:txBody>
      </p:sp>
      <p:sp>
        <p:nvSpPr>
          <p:cNvPr id="3" name="Content Placeholder 2"/>
          <p:cNvSpPr>
            <a:spLocks noGrp="1"/>
          </p:cNvSpPr>
          <p:nvPr>
            <p:ph idx="1"/>
          </p:nvPr>
        </p:nvSpPr>
        <p:spPr>
          <a:xfrm>
            <a:off x="914400" y="1628801"/>
            <a:ext cx="10798223" cy="4465614"/>
          </a:xfrm>
        </p:spPr>
        <p:txBody>
          <a:bodyPr/>
          <a:lstStyle/>
          <a:p>
            <a:pPr lvl="0" defTabSz="914400" eaLnBrk="0" hangingPunct="0">
              <a:spcBef>
                <a:spcPct val="20000"/>
              </a:spcBef>
              <a:buClrTx/>
              <a:buSzTx/>
              <a:buFontTx/>
              <a:buChar char="•"/>
              <a:defRPr/>
            </a:pPr>
            <a:r>
              <a:rPr lang="en-US" dirty="0" smtClean="0"/>
              <a:t>IEEE </a:t>
            </a:r>
            <a:r>
              <a:rPr lang="en-US" dirty="0"/>
              <a:t>Code of Ethics</a:t>
            </a:r>
          </a:p>
          <a:p>
            <a:pPr lvl="1" defTabSz="914400" eaLnBrk="0" hangingPunct="0">
              <a:spcBef>
                <a:spcPct val="20000"/>
              </a:spcBef>
              <a:buClrTx/>
              <a:buSzTx/>
              <a:buFontTx/>
              <a:buChar char="–"/>
              <a:defRPr/>
            </a:pPr>
            <a:r>
              <a:rPr lang="en-US" dirty="0">
                <a:hlinkClick r:id="rId2"/>
              </a:rPr>
              <a:t>http://www.ieee.org/about/corporate/governance/p7-8.html</a:t>
            </a:r>
            <a:r>
              <a:rPr lang="en-US" dirty="0"/>
              <a:t> </a:t>
            </a:r>
          </a:p>
          <a:p>
            <a:pPr lvl="0" defTabSz="914400" eaLnBrk="0" hangingPunct="0">
              <a:spcBef>
                <a:spcPct val="20000"/>
              </a:spcBef>
              <a:buClrTx/>
              <a:buSzTx/>
              <a:buFontTx/>
              <a:buChar char="•"/>
              <a:defRPr/>
            </a:pPr>
            <a:r>
              <a:rPr lang="en-US" dirty="0"/>
              <a:t>IEEE Standards Association (IEEE-SA) Affiliation FAQ</a:t>
            </a:r>
          </a:p>
          <a:p>
            <a:pPr lvl="1" defTabSz="914400" eaLnBrk="0" hangingPunct="0">
              <a:spcBef>
                <a:spcPct val="20000"/>
              </a:spcBef>
              <a:buClrTx/>
              <a:buSzTx/>
              <a:buFontTx/>
              <a:buChar char="–"/>
              <a:defRPr/>
            </a:pPr>
            <a:r>
              <a:rPr lang="en-US" dirty="0">
                <a:hlinkClick r:id="rId3"/>
              </a:rPr>
              <a:t>http://standards.ieee.org/faqs/affiliation.html</a:t>
            </a:r>
            <a:r>
              <a:rPr lang="en-US" dirty="0"/>
              <a:t> </a:t>
            </a:r>
          </a:p>
          <a:p>
            <a:pPr lvl="0" defTabSz="914400" eaLnBrk="0" hangingPunct="0">
              <a:spcBef>
                <a:spcPct val="20000"/>
              </a:spcBef>
              <a:buClrTx/>
              <a:buSzTx/>
              <a:buFontTx/>
              <a:buChar char="•"/>
              <a:defRPr/>
            </a:pPr>
            <a:r>
              <a:rPr lang="en-US" dirty="0"/>
              <a:t>Antitrust and Competition Policy</a:t>
            </a:r>
          </a:p>
          <a:p>
            <a:pPr lvl="1" defTabSz="914400" eaLnBrk="0" hangingPunct="0">
              <a:spcBef>
                <a:spcPct val="20000"/>
              </a:spcBef>
              <a:buClrTx/>
              <a:buSzTx/>
              <a:buFontTx/>
              <a:buChar char="–"/>
              <a:defRPr/>
            </a:pPr>
            <a:r>
              <a:rPr lang="en-US" dirty="0">
                <a:hlinkClick r:id="rId4"/>
              </a:rPr>
              <a:t>http://standards.ieee.org/resources/antitrust-guidelines.pdf</a:t>
            </a:r>
            <a:r>
              <a:rPr lang="en-US" dirty="0"/>
              <a:t>  </a:t>
            </a:r>
            <a:endParaRPr lang="en-US" dirty="0">
              <a:hlinkClick r:id="rId5"/>
            </a:endParaRPr>
          </a:p>
          <a:p>
            <a:pPr lvl="0" defTabSz="914400" eaLnBrk="0" hangingPunct="0">
              <a:spcBef>
                <a:spcPct val="20000"/>
              </a:spcBef>
              <a:buClrTx/>
              <a:buSzTx/>
              <a:buFontTx/>
              <a:buChar char="•"/>
              <a:defRPr/>
            </a:pPr>
            <a:r>
              <a:rPr lang="en-US" dirty="0"/>
              <a:t>Letter of Assurance Form</a:t>
            </a:r>
          </a:p>
          <a:p>
            <a:pPr lvl="1" defTabSz="914400" eaLnBrk="0" hangingPunct="0">
              <a:spcBef>
                <a:spcPct val="20000"/>
              </a:spcBef>
              <a:buClrTx/>
              <a:buSzTx/>
              <a:buFontTx/>
              <a:buChar char="–"/>
              <a:defRPr/>
            </a:pPr>
            <a:r>
              <a:rPr lang="en-US" dirty="0">
                <a:hlinkClick r:id="rId6"/>
              </a:rPr>
              <a:t>http://standards.ieee.org/develop/policies/bylaws/sect6-7.html#loa</a:t>
            </a:r>
            <a:r>
              <a:rPr lang="en-US" dirty="0"/>
              <a:t> </a:t>
            </a:r>
          </a:p>
          <a:p>
            <a:pPr lvl="1" defTabSz="914400" eaLnBrk="0" hangingPunct="0">
              <a:spcBef>
                <a:spcPct val="20000"/>
              </a:spcBef>
              <a:buClrTx/>
              <a:buSzTx/>
              <a:buFontTx/>
              <a:buChar char="–"/>
              <a:defRPr/>
            </a:pPr>
            <a:r>
              <a:rPr lang="en-US" dirty="0">
                <a:hlinkClick r:id="rId5"/>
              </a:rPr>
              <a:t>https://development.standards.ieee.org/myproject/Public//mytools/mob/loa.pdf</a:t>
            </a:r>
          </a:p>
          <a:p>
            <a:pPr lvl="0" defTabSz="914400" eaLnBrk="0" hangingPunct="0">
              <a:spcBef>
                <a:spcPct val="20000"/>
              </a:spcBef>
              <a:buClrTx/>
              <a:buSzTx/>
              <a:buFontTx/>
              <a:buChar char="•"/>
              <a:defRPr/>
            </a:pPr>
            <a:r>
              <a:rPr lang="en-US" dirty="0"/>
              <a:t>IEEE-SA Patent Committee FAQ &amp; Patent slides</a:t>
            </a:r>
          </a:p>
          <a:p>
            <a:pPr lvl="1" defTabSz="914400" eaLnBrk="0" hangingPunct="0">
              <a:spcBef>
                <a:spcPct val="20000"/>
              </a:spcBef>
              <a:buClrTx/>
              <a:buSzTx/>
              <a:buFontTx/>
              <a:buChar char="–"/>
              <a:defRPr/>
            </a:pPr>
            <a:r>
              <a:rPr lang="en-US" dirty="0">
                <a:hlinkClick r:id="rId7"/>
              </a:rPr>
              <a:t>http://standards.ieee.org/board/pat/faq.pdf</a:t>
            </a:r>
            <a:r>
              <a:rPr lang="en-US" dirty="0"/>
              <a:t> and </a:t>
            </a:r>
            <a:r>
              <a:rPr lang="en-US" dirty="0">
                <a:hlinkClick r:id="rId5"/>
              </a:rPr>
              <a:t>http://standards.ieee.org/board/pat/pat-slideset.ppt</a:t>
            </a:r>
            <a:r>
              <a:rPr lang="en-US" dirty="0"/>
              <a:t>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35884516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914400" y="1981201"/>
            <a:ext cx="10798223" cy="4113213"/>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2"/>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3"/>
              </a:rPr>
              <a:t>http://standards.ieee.org/develop/policies/bylaws/sb_bylaws.pdf</a:t>
            </a:r>
            <a:r>
              <a:rPr lang="en-US" sz="2400" dirty="0"/>
              <a:t> (PDF version)</a:t>
            </a:r>
            <a:r>
              <a:rPr lang="en-US" sz="1800" dirty="0"/>
              <a:t> </a:t>
            </a:r>
          </a:p>
          <a:p>
            <a:pPr lvl="0" defTabSz="914400" eaLnBrk="0" hangingPunct="0">
              <a:spcBef>
                <a:spcPct val="20000"/>
              </a:spcBef>
              <a:buClrTx/>
              <a:buSzTx/>
              <a:defRPr/>
            </a:pPr>
            <a:r>
              <a:rPr lang="en-US" sz="1600" dirty="0"/>
              <a:t/>
            </a: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4"/>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5"/>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726975"/>
          </a:xfrm>
        </p:spPr>
        <p:txBody>
          <a:bodyPr/>
          <a:lstStyle/>
          <a:p>
            <a:r>
              <a:rPr lang="en-US" dirty="0" err="1"/>
              <a:t>TGaz</a:t>
            </a:r>
            <a:r>
              <a:rPr lang="en-US" dirty="0"/>
              <a:t> Schedule at a </a:t>
            </a:r>
            <a:r>
              <a:rPr lang="en-US" dirty="0" smtClean="0"/>
              <a:t>glance - TBD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324219512"/>
              </p:ext>
            </p:extLst>
          </p:nvPr>
        </p:nvGraphicFramePr>
        <p:xfrm>
          <a:off x="2927648" y="2276872"/>
          <a:ext cx="5904655" cy="2808310"/>
        </p:xfrm>
        <a:graphic>
          <a:graphicData uri="http://schemas.openxmlformats.org/drawingml/2006/table">
            <a:tbl>
              <a:tblPr firstRow="1" bandRow="1">
                <a:tableStyleId>{21E4AEA4-8DFA-4A89-87EB-49C32662AFE0}</a:tableStyleId>
              </a:tblPr>
              <a:tblGrid>
                <a:gridCol w="902103"/>
                <a:gridCol w="1066116"/>
                <a:gridCol w="984109"/>
                <a:gridCol w="984109"/>
                <a:gridCol w="984109"/>
                <a:gridCol w="984109"/>
              </a:tblGrid>
              <a:tr h="457823">
                <a:tc>
                  <a:txBody>
                    <a:bodyPr/>
                    <a:lstStyle/>
                    <a:p>
                      <a:endParaRPr lang="en-US" sz="1800" dirty="0"/>
                    </a:p>
                  </a:txBody>
                  <a:tcPr marT="45746" marB="45746" anchor="ctr"/>
                </a:tc>
                <a:tc>
                  <a:txBody>
                    <a:bodyPr/>
                    <a:lstStyle/>
                    <a:p>
                      <a:pPr algn="ctr"/>
                      <a:r>
                        <a:rPr lang="en-US" sz="1800" dirty="0" smtClean="0"/>
                        <a:t>MON</a:t>
                      </a:r>
                      <a:endParaRPr lang="en-US" sz="1800" dirty="0"/>
                    </a:p>
                  </a:txBody>
                  <a:tcPr marT="45746" marB="45746" anchor="ctr"/>
                </a:tc>
                <a:tc>
                  <a:txBody>
                    <a:bodyPr/>
                    <a:lstStyle/>
                    <a:p>
                      <a:pPr algn="ctr"/>
                      <a:r>
                        <a:rPr lang="en-US" sz="1800" dirty="0" smtClean="0"/>
                        <a:t>TUE</a:t>
                      </a:r>
                      <a:endParaRPr lang="en-US" sz="1800" dirty="0"/>
                    </a:p>
                  </a:txBody>
                  <a:tcPr marT="45746" marB="45746" anchor="ctr"/>
                </a:tc>
                <a:tc>
                  <a:txBody>
                    <a:bodyPr/>
                    <a:lstStyle/>
                    <a:p>
                      <a:pPr algn="ctr"/>
                      <a:r>
                        <a:rPr lang="en-US" sz="1800" dirty="0" smtClean="0"/>
                        <a:t>WED</a:t>
                      </a:r>
                      <a:endParaRPr lang="en-US" sz="1800" dirty="0"/>
                    </a:p>
                  </a:txBody>
                  <a:tcPr marT="45746" marB="45746" anchor="ctr"/>
                </a:tc>
                <a:tc>
                  <a:txBody>
                    <a:bodyPr/>
                    <a:lstStyle/>
                    <a:p>
                      <a:pPr algn="ctr"/>
                      <a:r>
                        <a:rPr lang="en-US" sz="1800" dirty="0" smtClean="0"/>
                        <a:t>THU</a:t>
                      </a:r>
                      <a:endParaRPr lang="en-US" sz="1800" dirty="0"/>
                    </a:p>
                  </a:txBody>
                  <a:tcPr marT="45746" marB="45746" anchor="ctr"/>
                </a:tc>
                <a:tc>
                  <a:txBody>
                    <a:bodyPr/>
                    <a:lstStyle/>
                    <a:p>
                      <a:pPr algn="ctr"/>
                      <a:r>
                        <a:rPr lang="en-US" sz="1800" dirty="0" smtClean="0"/>
                        <a:t>FRI</a:t>
                      </a:r>
                      <a:endParaRPr lang="en-US" sz="1800" dirty="0"/>
                    </a:p>
                  </a:txBody>
                  <a:tcPr marT="45746" marB="45746" anchor="ctr"/>
                </a:tc>
              </a:tr>
              <a:tr h="457823">
                <a:tc>
                  <a:txBody>
                    <a:bodyPr/>
                    <a:lstStyle/>
                    <a:p>
                      <a:r>
                        <a:rPr lang="en-US" sz="1800" dirty="0" smtClean="0"/>
                        <a:t>AM1</a:t>
                      </a:r>
                      <a:endParaRPr lang="en-US" sz="1800" dirty="0"/>
                    </a:p>
                  </a:txBody>
                  <a:tcPr marT="45746" marB="45746" anchor="ctr"/>
                </a:tc>
                <a:tc>
                  <a:txBody>
                    <a:bodyPr/>
                    <a:lstStyle/>
                    <a:p>
                      <a:pPr algn="ctr"/>
                      <a:endParaRPr lang="en-US" sz="1800" dirty="0"/>
                    </a:p>
                  </a:txBody>
                  <a:tcPr marT="45746" marB="45746" anchor="ctr"/>
                </a:tc>
                <a:tc>
                  <a:txBody>
                    <a:bodyPr/>
                    <a:lstStyle/>
                    <a:p>
                      <a:pPr algn="ctr"/>
                      <a:endParaRPr lang="en-US" sz="1800" dirty="0"/>
                    </a:p>
                  </a:txBody>
                  <a:tcPr marT="45746" marB="45746" anchor="ctr"/>
                </a:tc>
                <a:tc>
                  <a:txBody>
                    <a:bodyPr/>
                    <a:lstStyle/>
                    <a:p>
                      <a:pPr marL="0" algn="ctr" defTabSz="914400" rtl="0" eaLnBrk="1" latinLnBrk="0" hangingPunct="1"/>
                      <a:endParaRPr lang="en-US" sz="1800" kern="1200" dirty="0">
                        <a:solidFill>
                          <a:schemeClr val="dk1"/>
                        </a:solidFill>
                        <a:latin typeface="+mn-lt"/>
                        <a:ea typeface="+mn-ea"/>
                        <a:cs typeface="+mn-cs"/>
                      </a:endParaRPr>
                    </a:p>
                  </a:txBody>
                  <a:tcPr marT="45746" marB="45746"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AZ</a:t>
                      </a:r>
                    </a:p>
                  </a:txBody>
                  <a:tcPr marT="45746" marB="45746" anchor="ctr">
                    <a:solidFill>
                      <a:srgbClr val="92D050"/>
                    </a:solidFill>
                  </a:tcPr>
                </a:tc>
                <a:tc>
                  <a:txBody>
                    <a:bodyPr/>
                    <a:lstStyle/>
                    <a:p>
                      <a:pPr algn="ctr"/>
                      <a:endParaRPr lang="en-US" sz="1800" dirty="0"/>
                    </a:p>
                  </a:txBody>
                  <a:tcPr marT="45746" marB="45746" anchor="ctr"/>
                </a:tc>
              </a:tr>
              <a:tr h="457823">
                <a:tc>
                  <a:txBody>
                    <a:bodyPr/>
                    <a:lstStyle/>
                    <a:p>
                      <a:r>
                        <a:rPr lang="en-US" sz="1800" dirty="0" smtClean="0"/>
                        <a:t>AM2</a:t>
                      </a:r>
                      <a:endParaRPr lang="en-US" sz="1800" dirty="0"/>
                    </a:p>
                  </a:txBody>
                  <a:tcPr marT="45746" marB="45746" anchor="ctr"/>
                </a:tc>
                <a:tc>
                  <a:txBody>
                    <a:bodyPr/>
                    <a:lstStyle/>
                    <a:p>
                      <a:pPr algn="ctr"/>
                      <a:endParaRPr lang="en-US" sz="1800" dirty="0"/>
                    </a:p>
                  </a:txBody>
                  <a:tcPr marT="45746" marB="45746" anchor="ctr"/>
                </a:tc>
                <a:tc>
                  <a:txBody>
                    <a:bodyPr/>
                    <a:lstStyle/>
                    <a:p>
                      <a:pPr algn="ctr"/>
                      <a:r>
                        <a:rPr lang="en-US" dirty="0" smtClean="0"/>
                        <a:t>AZ</a:t>
                      </a:r>
                      <a:endParaRPr lang="en-US" dirty="0"/>
                    </a:p>
                  </a:txBody>
                  <a:tcPr marT="45746" marB="45746" anchor="ctr">
                    <a:solidFill>
                      <a:srgbClr val="92D050"/>
                    </a:solidFill>
                  </a:tcPr>
                </a:tc>
                <a:tc>
                  <a:txBody>
                    <a:bodyPr/>
                    <a:lstStyle/>
                    <a:p>
                      <a:pPr algn="ctr"/>
                      <a:endParaRPr lang="en-US" dirty="0"/>
                    </a:p>
                  </a:txBody>
                  <a:tcPr marT="45746" marB="45746" anchor="ctr"/>
                </a:tc>
                <a:tc>
                  <a:txBody>
                    <a:bodyPr/>
                    <a:lstStyle/>
                    <a:p>
                      <a:pPr algn="ctr"/>
                      <a:r>
                        <a:rPr lang="en-US" dirty="0" smtClean="0"/>
                        <a:t>AZ</a:t>
                      </a:r>
                      <a:endParaRPr lang="en-US" dirty="0"/>
                    </a:p>
                  </a:txBody>
                  <a:tcPr marT="45746" marB="45746" anchor="ctr">
                    <a:solidFill>
                      <a:srgbClr val="92D050"/>
                    </a:solidFill>
                  </a:tcPr>
                </a:tc>
                <a:tc>
                  <a:txBody>
                    <a:bodyPr/>
                    <a:lstStyle/>
                    <a:p>
                      <a:pPr algn="ctr"/>
                      <a:endParaRPr lang="en-US" sz="1800" dirty="0"/>
                    </a:p>
                  </a:txBody>
                  <a:tcPr marT="45746" marB="45746" anchor="ctr"/>
                </a:tc>
              </a:tr>
              <a:tr h="519195">
                <a:tc>
                  <a:txBody>
                    <a:bodyPr/>
                    <a:lstStyle/>
                    <a:p>
                      <a:r>
                        <a:rPr lang="en-US" sz="1800" dirty="0" smtClean="0"/>
                        <a:t>PM1</a:t>
                      </a:r>
                      <a:endParaRPr lang="en-US" sz="1800" dirty="0"/>
                    </a:p>
                  </a:txBody>
                  <a:tcPr marT="45746" marB="45746" anchor="ctr"/>
                </a:tc>
                <a:tc>
                  <a:txBody>
                    <a:bodyPr/>
                    <a:lstStyle/>
                    <a:p>
                      <a:pPr algn="ctr"/>
                      <a:r>
                        <a:rPr lang="en-US" sz="1800" dirty="0" smtClean="0"/>
                        <a:t>AZ</a:t>
                      </a:r>
                      <a:endParaRPr lang="en-US" sz="1800" dirty="0"/>
                    </a:p>
                  </a:txBody>
                  <a:tcPr marT="45746" marB="45746" anchor="ctr">
                    <a:solidFill>
                      <a:srgbClr val="92D050"/>
                    </a:solidFill>
                  </a:tcPr>
                </a:tc>
                <a:tc>
                  <a:txBody>
                    <a:bodyPr/>
                    <a:lstStyle/>
                    <a:p>
                      <a:pPr algn="ctr"/>
                      <a:endParaRPr lang="en-US"/>
                    </a:p>
                  </a:txBody>
                  <a:tcPr marT="45746" marB="45746" anchor="ctr"/>
                </a:tc>
                <a:tc>
                  <a:txBody>
                    <a:bodyPr/>
                    <a:lstStyle/>
                    <a:p>
                      <a:pPr algn="ctr"/>
                      <a:r>
                        <a:rPr lang="en-US" dirty="0" smtClean="0"/>
                        <a:t>AZ</a:t>
                      </a:r>
                      <a:endParaRPr lang="en-US" dirty="0"/>
                    </a:p>
                  </a:txBody>
                  <a:tcPr marT="45746" marB="45746" anchor="ctr">
                    <a:solidFill>
                      <a:srgbClr val="92D050"/>
                    </a:solidFill>
                  </a:tcPr>
                </a:tc>
                <a:tc>
                  <a:txBody>
                    <a:bodyPr/>
                    <a:lstStyle/>
                    <a:p>
                      <a:pPr algn="ctr"/>
                      <a:endParaRPr lang="en-US" dirty="0"/>
                    </a:p>
                  </a:txBody>
                  <a:tcPr marT="45746" marB="45746" anchor="ctr"/>
                </a:tc>
                <a:tc>
                  <a:txBody>
                    <a:bodyPr/>
                    <a:lstStyle/>
                    <a:p>
                      <a:pPr algn="ctr"/>
                      <a:endParaRPr lang="en-US" sz="1800" dirty="0"/>
                    </a:p>
                  </a:txBody>
                  <a:tcPr marT="45746" marB="45746" anchor="ctr"/>
                </a:tc>
              </a:tr>
              <a:tr h="457823">
                <a:tc>
                  <a:txBody>
                    <a:bodyPr/>
                    <a:lstStyle/>
                    <a:p>
                      <a:r>
                        <a:rPr lang="en-US" sz="1800" dirty="0" smtClean="0"/>
                        <a:t>PM2</a:t>
                      </a:r>
                      <a:endParaRPr lang="en-US" sz="1800" dirty="0"/>
                    </a:p>
                  </a:txBody>
                  <a:tcPr marT="45746" marB="45746" anchor="ctr"/>
                </a:tc>
                <a:tc>
                  <a:txBody>
                    <a:bodyPr/>
                    <a:lstStyle/>
                    <a:p>
                      <a:pPr algn="ctr"/>
                      <a:endParaRPr lang="en-US" sz="1800" dirty="0"/>
                    </a:p>
                  </a:txBody>
                  <a:tcPr marT="45746" marB="45746" anchor="ctr"/>
                </a:tc>
                <a:tc>
                  <a:txBody>
                    <a:bodyPr/>
                    <a:lstStyle/>
                    <a:p>
                      <a:pPr algn="ctr"/>
                      <a:r>
                        <a:rPr lang="en-US" dirty="0" smtClean="0"/>
                        <a:t>AZ</a:t>
                      </a:r>
                      <a:endParaRPr lang="en-US" dirty="0"/>
                    </a:p>
                  </a:txBody>
                  <a:tcPr marT="45746" marB="45746" anchor="ctr">
                    <a:solidFill>
                      <a:srgbClr val="92D050"/>
                    </a:solidFill>
                  </a:tcPr>
                </a:tc>
                <a:tc>
                  <a:txBody>
                    <a:bodyPr/>
                    <a:lstStyle/>
                    <a:p>
                      <a:pPr algn="ctr"/>
                      <a:endParaRPr lang="en-US" dirty="0"/>
                    </a:p>
                  </a:txBody>
                  <a:tcPr marT="45746" marB="45746" anchor="ctr"/>
                </a:tc>
                <a:tc>
                  <a:txBody>
                    <a:bodyPr/>
                    <a:lstStyle/>
                    <a:p>
                      <a:pPr algn="ctr"/>
                      <a:r>
                        <a:rPr lang="en-US" dirty="0" smtClean="0"/>
                        <a:t>AZ</a:t>
                      </a:r>
                      <a:endParaRPr lang="en-US" dirty="0"/>
                    </a:p>
                  </a:txBody>
                  <a:tcPr marT="45746" marB="45746" anchor="ctr">
                    <a:solidFill>
                      <a:srgbClr val="92D050"/>
                    </a:solidFill>
                  </a:tcPr>
                </a:tc>
                <a:tc>
                  <a:txBody>
                    <a:bodyPr/>
                    <a:lstStyle/>
                    <a:p>
                      <a:pPr algn="ctr"/>
                      <a:endParaRPr lang="en-US" dirty="0"/>
                    </a:p>
                  </a:txBody>
                  <a:tcPr marT="45746" marB="45746" anchor="ctr"/>
                </a:tc>
              </a:tr>
              <a:tr h="457823">
                <a:tc>
                  <a:txBody>
                    <a:bodyPr/>
                    <a:lstStyle/>
                    <a:p>
                      <a:r>
                        <a:rPr lang="en-US" sz="1800" dirty="0" smtClean="0"/>
                        <a:t>Eve</a:t>
                      </a:r>
                      <a:endParaRPr lang="en-US" sz="1800" dirty="0"/>
                    </a:p>
                  </a:txBody>
                  <a:tcPr marT="45746" marB="45746" anchor="ctr"/>
                </a:tc>
                <a:tc>
                  <a:txBody>
                    <a:bodyPr/>
                    <a:lstStyle/>
                    <a:p>
                      <a:pPr algn="ctr"/>
                      <a:endParaRPr lang="en-US" sz="1800" dirty="0"/>
                    </a:p>
                  </a:txBody>
                  <a:tcPr marT="45746" marB="45746"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nchor="ctr"/>
                </a:tc>
                <a:tc>
                  <a:txBody>
                    <a:bodyPr/>
                    <a:lstStyle/>
                    <a:p>
                      <a:pPr algn="ctr"/>
                      <a:endParaRPr lang="en-US" sz="1800" dirty="0"/>
                    </a:p>
                  </a:txBody>
                  <a:tcPr marT="45746" marB="45746" anchor="ctr"/>
                </a:tc>
                <a:tc>
                  <a:txBody>
                    <a:bodyPr/>
                    <a:lstStyle/>
                    <a:p>
                      <a:pPr algn="ctr"/>
                      <a:endParaRPr lang="en-US" sz="1800" dirty="0"/>
                    </a:p>
                  </a:txBody>
                  <a:tcPr marT="45746" marB="45746" anchor="ctr"/>
                </a:tc>
                <a:tc>
                  <a:txBody>
                    <a:bodyPr/>
                    <a:lstStyle/>
                    <a:p>
                      <a:pPr algn="ctr"/>
                      <a:endParaRPr lang="en-US" sz="1800" dirty="0"/>
                    </a:p>
                  </a:txBody>
                  <a:tcPr marT="45746" marB="45746" anchor="ctr"/>
                </a:tc>
              </a:tr>
            </a:tbl>
          </a:graphicData>
        </a:graphic>
      </p:graphicFrame>
    </p:spTree>
    <p:extLst>
      <p:ext uri="{BB962C8B-B14F-4D97-AF65-F5344CB8AC3E}">
        <p14:creationId xmlns:p14="http://schemas.microsoft.com/office/powerpoint/2010/main" val="20190207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Agenda for the Week</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b="0" dirty="0"/>
              <a:t>Review IEEE-SA patent policy, duty to inform, call for potential essential patents, guidelines for anti-trust and competition laws and participation on individual basis in IEEE 802 meeting.</a:t>
            </a:r>
          </a:p>
          <a:p>
            <a:pPr algn="just">
              <a:spcBef>
                <a:spcPct val="20000"/>
              </a:spcBef>
              <a:buFontTx/>
              <a:buChar char="•"/>
            </a:pPr>
            <a:r>
              <a:rPr lang="en-US" altLang="en-US" b="0" dirty="0"/>
              <a:t>Agenda setting for the week.</a:t>
            </a:r>
          </a:p>
          <a:p>
            <a:pPr algn="just">
              <a:spcBef>
                <a:spcPct val="20000"/>
              </a:spcBef>
              <a:buFontTx/>
              <a:buChar char="•"/>
            </a:pPr>
            <a:r>
              <a:rPr lang="en-US" altLang="en-US" b="0" dirty="0"/>
              <a:t>Approve previous meeting minutes (</a:t>
            </a:r>
            <a:r>
              <a:rPr lang="en-US" altLang="en-US" b="0" dirty="0" smtClean="0"/>
              <a:t>11-18-780).  </a:t>
            </a:r>
          </a:p>
          <a:p>
            <a:pPr algn="just">
              <a:spcBef>
                <a:spcPct val="20000"/>
              </a:spcBef>
              <a:buFontTx/>
              <a:buChar char="•"/>
            </a:pPr>
            <a:r>
              <a:rPr lang="en-US" altLang="en-US" b="0" dirty="0" smtClean="0"/>
              <a:t>Approve Dec. 19</a:t>
            </a:r>
            <a:r>
              <a:rPr lang="en-US" altLang="en-US" b="0" baseline="30000" dirty="0" smtClean="0"/>
              <a:t>th</a:t>
            </a:r>
            <a:r>
              <a:rPr lang="en-US" altLang="en-US" b="0" dirty="0" smtClean="0"/>
              <a:t> teleconferences minutes.</a:t>
            </a:r>
            <a:endParaRPr lang="en-US" altLang="en-US" b="0" dirty="0"/>
          </a:p>
          <a:p>
            <a:pPr algn="just">
              <a:spcBef>
                <a:spcPct val="20000"/>
              </a:spcBef>
              <a:buFontTx/>
              <a:buChar char="•"/>
            </a:pPr>
            <a:r>
              <a:rPr lang="en-US" altLang="en-US" b="0" dirty="0" smtClean="0"/>
              <a:t>Conduct comment resolution.</a:t>
            </a:r>
          </a:p>
          <a:p>
            <a:pPr algn="just">
              <a:spcBef>
                <a:spcPct val="20000"/>
              </a:spcBef>
              <a:buFontTx/>
              <a:buChar char="•"/>
            </a:pPr>
            <a:r>
              <a:rPr lang="en-US" altLang="en-US" b="0" dirty="0" smtClean="0"/>
              <a:t>Review submissions towards amendment text.</a:t>
            </a:r>
          </a:p>
          <a:p>
            <a:pPr algn="just">
              <a:spcBef>
                <a:spcPct val="20000"/>
              </a:spcBef>
              <a:buFontTx/>
              <a:buChar char="•"/>
            </a:pPr>
            <a:r>
              <a:rPr lang="en-US" altLang="en-US" b="0" dirty="0"/>
              <a:t>Consider issuance of Initial WG ballot</a:t>
            </a:r>
          </a:p>
          <a:p>
            <a:pPr algn="just">
              <a:spcBef>
                <a:spcPct val="20000"/>
              </a:spcBef>
              <a:buFontTx/>
              <a:buChar char="•"/>
            </a:pPr>
            <a:r>
              <a:rPr lang="en-US" altLang="en-US" b="0" dirty="0" smtClean="0"/>
              <a:t>Other submissions.</a:t>
            </a:r>
          </a:p>
          <a:p>
            <a:pPr algn="just">
              <a:spcBef>
                <a:spcPct val="20000"/>
              </a:spcBef>
              <a:buFontTx/>
              <a:buChar char="•"/>
            </a:pPr>
            <a:endParaRPr lang="en-US" altLang="en-US"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10552150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Submission List for the week (1)</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474328580"/>
              </p:ext>
            </p:extLst>
          </p:nvPr>
        </p:nvGraphicFramePr>
        <p:xfrm>
          <a:off x="914401" y="1556792"/>
          <a:ext cx="10460567" cy="4571808"/>
        </p:xfrm>
        <a:graphic>
          <a:graphicData uri="http://schemas.openxmlformats.org/drawingml/2006/table">
            <a:tbl>
              <a:tblPr firstRow="1" bandRow="1">
                <a:tableStyleId>{21E4AEA4-8DFA-4A89-87EB-49C32662AFE0}</a:tableStyleId>
              </a:tblPr>
              <a:tblGrid>
                <a:gridCol w="1566971"/>
                <a:gridCol w="2015607"/>
                <a:gridCol w="4552289"/>
                <a:gridCol w="2325700"/>
              </a:tblGrid>
              <a:tr h="332739">
                <a:tc>
                  <a:txBody>
                    <a:bodyPr/>
                    <a:lstStyle/>
                    <a:p>
                      <a:pPr algn="ctr"/>
                      <a:r>
                        <a:rPr lang="en-US" sz="2000" dirty="0" smtClean="0"/>
                        <a:t>DCN</a:t>
                      </a:r>
                      <a:endParaRPr lang="en-US" sz="2000" dirty="0"/>
                    </a:p>
                  </a:txBody>
                  <a:tcPr marR="36000" marT="45712" marB="45712"/>
                </a:tc>
                <a:tc>
                  <a:txBody>
                    <a:bodyPr/>
                    <a:lstStyle/>
                    <a:p>
                      <a:pPr algn="ctr"/>
                      <a:r>
                        <a:rPr lang="en-US" sz="2000" dirty="0" smtClean="0"/>
                        <a:t>Presenter</a:t>
                      </a:r>
                      <a:endParaRPr lang="en-US" sz="2000" dirty="0"/>
                    </a:p>
                  </a:txBody>
                  <a:tcPr marR="36000" marT="45712" marB="45712"/>
                </a:tc>
                <a:tc>
                  <a:txBody>
                    <a:bodyPr/>
                    <a:lstStyle/>
                    <a:p>
                      <a:pPr algn="ctr"/>
                      <a:r>
                        <a:rPr lang="en-US" sz="2000" dirty="0" smtClean="0"/>
                        <a:t>Title</a:t>
                      </a:r>
                      <a:endParaRPr lang="en-US" sz="2000" dirty="0"/>
                    </a:p>
                  </a:txBody>
                  <a:tcPr marR="36000" marT="45712" marB="45712"/>
                </a:tc>
                <a:tc>
                  <a:txBody>
                    <a:bodyPr/>
                    <a:lstStyle/>
                    <a:p>
                      <a:pPr algn="ctr"/>
                      <a:r>
                        <a:rPr lang="en-US" sz="2000" dirty="0" smtClean="0"/>
                        <a:t>Topic</a:t>
                      </a:r>
                      <a:endParaRPr lang="en-US" sz="2000" dirty="0"/>
                    </a:p>
                  </a:txBody>
                  <a:tcPr marR="36000" marT="45712" marB="45712"/>
                </a:tc>
              </a:tr>
              <a:tr h="332739">
                <a:tc>
                  <a:txBody>
                    <a:bodyPr/>
                    <a:lstStyle/>
                    <a:p>
                      <a:pPr marL="0" algn="l" defTabSz="914400" rtl="0" eaLnBrk="1" latinLnBrk="0" hangingPunct="1"/>
                      <a:r>
                        <a:rPr lang="en-US" sz="1600" kern="1200" dirty="0" smtClean="0">
                          <a:solidFill>
                            <a:schemeClr val="dk1"/>
                          </a:solidFill>
                          <a:latin typeface="+mn-lt"/>
                          <a:ea typeface="+mn-ea"/>
                          <a:cs typeface="+mn-cs"/>
                        </a:rPr>
                        <a:t>11-18-2086</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Jonathan Segev</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Jan. 2018 Agenda</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r>
              <a:tr h="2464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11-18-780</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Roy Want</a:t>
                      </a: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Nov. 2018 meeting minutes</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Meeting minutes</a:t>
                      </a:r>
                    </a:p>
                  </a:txBody>
                  <a:tcPr marT="45712" marB="45712"/>
                </a:tc>
              </a:tr>
              <a:tr h="0">
                <a:tc>
                  <a:txBody>
                    <a:bodyPr/>
                    <a:lstStyle/>
                    <a:p>
                      <a:r>
                        <a:rPr lang="en-US" sz="1600" kern="1200" dirty="0" smtClean="0">
                          <a:solidFill>
                            <a:schemeClr val="dk1"/>
                          </a:solidFill>
                          <a:latin typeface="+mn-lt"/>
                          <a:ea typeface="+mn-ea"/>
                          <a:cs typeface="+mn-cs"/>
                        </a:rPr>
                        <a:t>11-18-2160</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Roy Want</a:t>
                      </a:r>
                      <a:endParaRPr lang="en-US" sz="1600" kern="1200" dirty="0">
                        <a:solidFill>
                          <a:schemeClr val="dk1"/>
                        </a:solidFill>
                        <a:latin typeface="+mn-lt"/>
                        <a:ea typeface="+mn-ea"/>
                        <a:cs typeface="+mn-cs"/>
                      </a:endParaRPr>
                    </a:p>
                  </a:txBody>
                  <a:tcPr marT="45712" marB="45712"/>
                </a:tc>
                <a:tc>
                  <a:txBody>
                    <a:bodyPr/>
                    <a:lstStyle/>
                    <a:p>
                      <a:r>
                        <a:rPr lang="en-US" sz="1600" kern="1200" smtClean="0">
                          <a:solidFill>
                            <a:schemeClr val="dk1"/>
                          </a:solidFill>
                          <a:latin typeface="+mn-lt"/>
                          <a:ea typeface="+mn-ea"/>
                          <a:cs typeface="+mn-cs"/>
                        </a:rPr>
                        <a:t>December 19th telecon minutes</a:t>
                      </a:r>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r>
              <a:tr h="268211">
                <a:tc>
                  <a:txBody>
                    <a:bodyPr/>
                    <a:lstStyle/>
                    <a:p>
                      <a:r>
                        <a:rPr lang="en-US" sz="1600" kern="1200" dirty="0" smtClean="0">
                          <a:solidFill>
                            <a:schemeClr val="dk1"/>
                          </a:solidFill>
                          <a:latin typeface="+mn-lt"/>
                          <a:ea typeface="+mn-ea"/>
                          <a:cs typeface="+mn-cs"/>
                        </a:rPr>
                        <a:t>11-18-1782</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Yongho Seok</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CC28 CR Secure TB Ranging Measurement Exchange Protocol.</a:t>
                      </a:r>
                      <a:endParaRPr lang="en-US" sz="1600" kern="1200" dirty="0">
                        <a:solidFill>
                          <a:schemeClr val="dk1"/>
                        </a:solidFill>
                        <a:latin typeface="+mn-lt"/>
                        <a:ea typeface="+mn-ea"/>
                        <a:cs typeface="+mn-cs"/>
                      </a:endParaRPr>
                    </a:p>
                  </a:txBody>
                  <a:tcPr marT="45712" marB="45712"/>
                </a:tc>
                <a:tc>
                  <a:txBody>
                    <a:bodyPr/>
                    <a:lstStyle/>
                    <a:p>
                      <a:r>
                        <a:rPr lang="en-US" sz="1600" kern="1200" smtClean="0">
                          <a:solidFill>
                            <a:schemeClr val="dk1"/>
                          </a:solidFill>
                          <a:latin typeface="+mn-lt"/>
                          <a:ea typeface="+mn-ea"/>
                          <a:cs typeface="+mn-cs"/>
                        </a:rPr>
                        <a:t>CR</a:t>
                      </a:r>
                      <a:endParaRPr lang="en-US" sz="1600" kern="1200" dirty="0">
                        <a:solidFill>
                          <a:schemeClr val="dk1"/>
                        </a:solidFill>
                        <a:latin typeface="+mn-lt"/>
                        <a:ea typeface="+mn-ea"/>
                        <a:cs typeface="+mn-cs"/>
                      </a:endParaRPr>
                    </a:p>
                  </a:txBody>
                  <a:tcPr marT="45712" marB="45712"/>
                </a:tc>
              </a:tr>
              <a:tr h="201158">
                <a:tc>
                  <a:txBody>
                    <a:bodyPr/>
                    <a:lstStyle/>
                    <a:p>
                      <a:r>
                        <a:rPr lang="en-US" sz="1600" kern="1200" dirty="0" smtClean="0">
                          <a:solidFill>
                            <a:schemeClr val="dk1"/>
                          </a:solidFill>
                          <a:latin typeface="+mn-lt"/>
                          <a:ea typeface="+mn-ea"/>
                          <a:cs typeface="+mn-cs"/>
                        </a:rPr>
                        <a:t>11-19-035</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Erik Lindskog</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Informative text for passive location ranging</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CR – later in the week</a:t>
                      </a:r>
                      <a:endParaRPr lang="en-US" sz="1600" kern="1200" dirty="0">
                        <a:solidFill>
                          <a:schemeClr val="dk1"/>
                        </a:solidFill>
                        <a:latin typeface="+mn-lt"/>
                        <a:ea typeface="+mn-ea"/>
                        <a:cs typeface="+mn-cs"/>
                      </a:endParaRPr>
                    </a:p>
                  </a:txBody>
                  <a:tcPr marT="45712" marB="45712"/>
                </a:tc>
              </a:tr>
              <a:tr h="134106">
                <a:tc>
                  <a:txBody>
                    <a:bodyPr/>
                    <a:lstStyle/>
                    <a:p>
                      <a:r>
                        <a:rPr lang="en-US" sz="1600" kern="1200" dirty="0" smtClean="0">
                          <a:solidFill>
                            <a:schemeClr val="dk1"/>
                          </a:solidFill>
                          <a:latin typeface="+mn-lt"/>
                          <a:ea typeface="+mn-ea"/>
                          <a:cs typeface="+mn-cs"/>
                        </a:rPr>
                        <a:t>11-19-005</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Ganesh </a:t>
                      </a:r>
                      <a:r>
                        <a:rPr lang="en-US" sz="1600" kern="1200" dirty="0" err="1" smtClean="0">
                          <a:solidFill>
                            <a:schemeClr val="dk1"/>
                          </a:solidFill>
                          <a:latin typeface="+mn-lt"/>
                          <a:ea typeface="+mn-ea"/>
                          <a:cs typeface="+mn-cs"/>
                        </a:rPr>
                        <a:t>Venkatesan</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Annex-C entries corresponding to .11az</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Amendment text</a:t>
                      </a:r>
                      <a:endParaRPr lang="en-US" sz="1600" kern="1200" dirty="0">
                        <a:solidFill>
                          <a:schemeClr val="dk1"/>
                        </a:solidFill>
                        <a:latin typeface="+mn-lt"/>
                        <a:ea typeface="+mn-ea"/>
                        <a:cs typeface="+mn-cs"/>
                      </a:endParaRPr>
                    </a:p>
                  </a:txBody>
                  <a:tcPr marT="45712" marB="45712"/>
                </a:tc>
              </a:tr>
              <a:tr h="0">
                <a:tc>
                  <a:txBody>
                    <a:bodyPr/>
                    <a:lstStyle/>
                    <a:p>
                      <a:r>
                        <a:rPr lang="en-US" sz="1600" kern="1200" dirty="0" smtClean="0">
                          <a:solidFill>
                            <a:schemeClr val="dk1"/>
                          </a:solidFill>
                          <a:latin typeface="+mn-lt"/>
                          <a:ea typeface="+mn-ea"/>
                          <a:cs typeface="+mn-cs"/>
                        </a:rPr>
                        <a:t>11-19-0037</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Ganesh </a:t>
                      </a:r>
                      <a:r>
                        <a:rPr lang="en-US" sz="1600" kern="1200" dirty="0" err="1" smtClean="0">
                          <a:solidFill>
                            <a:schemeClr val="dk1"/>
                          </a:solidFill>
                          <a:latin typeface="+mn-lt"/>
                          <a:ea typeface="+mn-ea"/>
                          <a:cs typeface="+mn-cs"/>
                        </a:rPr>
                        <a:t>Venkatesan</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Update to the </a:t>
                      </a:r>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negotiation protocol LTF negotiation</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Amendment text</a:t>
                      </a:r>
                      <a:endParaRPr lang="en-US" sz="1600" kern="1200" dirty="0">
                        <a:solidFill>
                          <a:schemeClr val="dk1"/>
                        </a:solidFill>
                        <a:latin typeface="+mn-lt"/>
                        <a:ea typeface="+mn-ea"/>
                        <a:cs typeface="+mn-cs"/>
                      </a:endParaRPr>
                    </a:p>
                  </a:txBody>
                  <a:tcPr marT="45712" marB="45712"/>
                </a:tc>
              </a:tr>
              <a:tr h="167632">
                <a:tc>
                  <a:txBody>
                    <a:bodyPr/>
                    <a:lstStyle/>
                    <a:p>
                      <a:r>
                        <a:rPr lang="en-US" sz="1600" kern="1200" dirty="0" smtClean="0">
                          <a:solidFill>
                            <a:schemeClr val="dk1"/>
                          </a:solidFill>
                          <a:latin typeface="+mn-lt"/>
                          <a:ea typeface="+mn-ea"/>
                          <a:cs typeface="+mn-cs"/>
                        </a:rPr>
                        <a:t>11-19-0038</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Ganesh </a:t>
                      </a:r>
                      <a:r>
                        <a:rPr lang="en-US" sz="1600" kern="1200" dirty="0" err="1" smtClean="0">
                          <a:solidFill>
                            <a:schemeClr val="dk1"/>
                          </a:solidFill>
                          <a:latin typeface="+mn-lt"/>
                          <a:ea typeface="+mn-ea"/>
                          <a:cs typeface="+mn-cs"/>
                        </a:rPr>
                        <a:t>Venkatesan</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Resolutions to a few CC#28 CR</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CR</a:t>
                      </a:r>
                      <a:endParaRPr lang="en-US" sz="1600" kern="1200" dirty="0">
                        <a:solidFill>
                          <a:schemeClr val="dk1"/>
                        </a:solidFill>
                        <a:latin typeface="+mn-lt"/>
                        <a:ea typeface="+mn-ea"/>
                        <a:cs typeface="+mn-cs"/>
                      </a:endParaRPr>
                    </a:p>
                  </a:txBody>
                  <a:tcPr marT="45712" marB="45712"/>
                </a:tc>
              </a:tr>
              <a:tr h="167632">
                <a:tc>
                  <a:txBody>
                    <a:bodyPr/>
                    <a:lstStyle/>
                    <a:p>
                      <a:r>
                        <a:rPr lang="en-US" sz="1600" kern="1200" dirty="0" smtClean="0">
                          <a:solidFill>
                            <a:schemeClr val="dk1"/>
                          </a:solidFill>
                          <a:latin typeface="+mn-lt"/>
                          <a:ea typeface="+mn-ea"/>
                          <a:cs typeface="+mn-cs"/>
                        </a:rPr>
                        <a:t>11-18-2104</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Girish Madpuwar</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CR for chapter 11 MLME</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CR</a:t>
                      </a:r>
                      <a:endParaRPr lang="en-US" sz="1600" kern="1200" dirty="0">
                        <a:solidFill>
                          <a:schemeClr val="dk1"/>
                        </a:solidFill>
                        <a:latin typeface="+mn-lt"/>
                        <a:ea typeface="+mn-ea"/>
                        <a:cs typeface="+mn-cs"/>
                      </a:endParaRPr>
                    </a:p>
                  </a:txBody>
                  <a:tcPr marT="45712" marB="45712"/>
                </a:tc>
              </a:tr>
              <a:tr h="0">
                <a:tc>
                  <a:txBody>
                    <a:bodyPr/>
                    <a:lstStyle/>
                    <a:p>
                      <a:r>
                        <a:rPr lang="en-US" sz="1600" kern="1200" dirty="0" smtClean="0">
                          <a:solidFill>
                            <a:schemeClr val="dk1"/>
                          </a:solidFill>
                          <a:latin typeface="+mn-lt"/>
                          <a:ea typeface="+mn-ea"/>
                          <a:cs typeface="+mn-cs"/>
                        </a:rPr>
                        <a:t>11-18-2152</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Assaf Kasher</a:t>
                      </a:r>
                    </a:p>
                  </a:txBody>
                  <a:tcPr marT="45712" marB="45712"/>
                </a:tc>
                <a:tc>
                  <a:txBody>
                    <a:bodyPr/>
                    <a:lstStyle/>
                    <a:p>
                      <a:r>
                        <a:rPr lang="en-US" sz="1600" kern="1200" dirty="0" smtClean="0">
                          <a:solidFill>
                            <a:schemeClr val="dk1"/>
                          </a:solidFill>
                          <a:latin typeface="+mn-lt"/>
                          <a:ea typeface="+mn-ea"/>
                          <a:cs typeface="+mn-cs"/>
                        </a:rPr>
                        <a:t>CC28 Clause 3-4 CIDs</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CR</a:t>
                      </a:r>
                      <a:endParaRPr lang="en-US" sz="1600" kern="1200" dirty="0">
                        <a:solidFill>
                          <a:schemeClr val="dk1"/>
                        </a:solidFill>
                        <a:latin typeface="+mn-lt"/>
                        <a:ea typeface="+mn-ea"/>
                        <a:cs typeface="+mn-cs"/>
                      </a:endParaRPr>
                    </a:p>
                  </a:txBody>
                  <a:tcPr marT="45712" marB="45712"/>
                </a:tc>
              </a:tr>
              <a:tr h="0">
                <a:tc>
                  <a:txBody>
                    <a:bodyPr/>
                    <a:lstStyle/>
                    <a:p>
                      <a:r>
                        <a:rPr lang="en-US" sz="1600" kern="1200" dirty="0" smtClean="0">
                          <a:solidFill>
                            <a:schemeClr val="dk1"/>
                          </a:solidFill>
                          <a:latin typeface="+mn-lt"/>
                          <a:ea typeface="+mn-ea"/>
                          <a:cs typeface="+mn-cs"/>
                        </a:rPr>
                        <a:t>11-18-2157</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Assaf Kasher</a:t>
                      </a:r>
                    </a:p>
                  </a:txBody>
                  <a:tcPr marT="45712" marB="45712"/>
                </a:tc>
                <a:tc>
                  <a:txBody>
                    <a:bodyPr/>
                    <a:lstStyle/>
                    <a:p>
                      <a:r>
                        <a:rPr lang="en-US" sz="1600" kern="1200" dirty="0" smtClean="0">
                          <a:solidFill>
                            <a:schemeClr val="dk1"/>
                          </a:solidFill>
                          <a:latin typeface="+mn-lt"/>
                          <a:ea typeface="+mn-ea"/>
                          <a:cs typeface="+mn-cs"/>
                        </a:rPr>
                        <a:t>PDMG PICS changes</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CR</a:t>
                      </a:r>
                      <a:endParaRPr lang="en-US" sz="16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37784970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Submission List for the week </a:t>
            </a:r>
            <a:r>
              <a:rPr lang="en-US" altLang="en-US" dirty="0" smtClean="0">
                <a:solidFill>
                  <a:schemeClr val="tx2"/>
                </a:solidFill>
              </a:rPr>
              <a:t>(2)</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352329028"/>
              </p:ext>
            </p:extLst>
          </p:nvPr>
        </p:nvGraphicFramePr>
        <p:xfrm>
          <a:off x="911424" y="1772816"/>
          <a:ext cx="10478360" cy="4084128"/>
        </p:xfrm>
        <a:graphic>
          <a:graphicData uri="http://schemas.openxmlformats.org/drawingml/2006/table">
            <a:tbl>
              <a:tblPr firstRow="1" bandRow="1">
                <a:tableStyleId>{21E4AEA4-8DFA-4A89-87EB-49C32662AFE0}</a:tableStyleId>
              </a:tblPr>
              <a:tblGrid>
                <a:gridCol w="1296144"/>
                <a:gridCol w="1872208"/>
                <a:gridCol w="5301826"/>
                <a:gridCol w="2008182"/>
              </a:tblGrid>
              <a:tr h="332739">
                <a:tc>
                  <a:txBody>
                    <a:bodyPr/>
                    <a:lstStyle/>
                    <a:p>
                      <a:pPr algn="ctr"/>
                      <a:r>
                        <a:rPr lang="en-US" sz="2000" dirty="0" smtClean="0"/>
                        <a:t>DCN</a:t>
                      </a:r>
                      <a:endParaRPr lang="en-US" sz="2000" dirty="0"/>
                    </a:p>
                  </a:txBody>
                  <a:tcPr marR="36000" marT="45712" marB="45712"/>
                </a:tc>
                <a:tc>
                  <a:txBody>
                    <a:bodyPr/>
                    <a:lstStyle/>
                    <a:p>
                      <a:pPr algn="ctr"/>
                      <a:r>
                        <a:rPr lang="en-US" sz="2000" dirty="0" smtClean="0"/>
                        <a:t>Presenter</a:t>
                      </a:r>
                      <a:endParaRPr lang="en-US" sz="2000" dirty="0"/>
                    </a:p>
                  </a:txBody>
                  <a:tcPr marR="36000" marT="45712" marB="45712"/>
                </a:tc>
                <a:tc>
                  <a:txBody>
                    <a:bodyPr/>
                    <a:lstStyle/>
                    <a:p>
                      <a:pPr algn="ctr"/>
                      <a:r>
                        <a:rPr lang="en-US" sz="2000" dirty="0" smtClean="0"/>
                        <a:t>Title</a:t>
                      </a:r>
                      <a:endParaRPr lang="en-US" sz="2000" dirty="0"/>
                    </a:p>
                  </a:txBody>
                  <a:tcPr marR="36000" marT="45712" marB="45712"/>
                </a:tc>
                <a:tc>
                  <a:txBody>
                    <a:bodyPr/>
                    <a:lstStyle/>
                    <a:p>
                      <a:pPr algn="ctr"/>
                      <a:r>
                        <a:rPr lang="en-US" sz="2000" dirty="0" smtClean="0"/>
                        <a:t>Topic</a:t>
                      </a:r>
                      <a:endParaRPr lang="en-US" sz="2000" dirty="0"/>
                    </a:p>
                  </a:txBody>
                  <a:tcPr marR="36000" marT="45712" marB="45712"/>
                </a:tc>
              </a:tr>
              <a:tr h="167632">
                <a:tc>
                  <a:txBody>
                    <a:bodyPr/>
                    <a:lstStyle/>
                    <a:p>
                      <a:pPr marL="0" algn="l" defTabSz="914400" rtl="0" eaLnBrk="1" latinLnBrk="0" hangingPunct="1"/>
                      <a:r>
                        <a:rPr lang="en-US" sz="1600" kern="1200" dirty="0" smtClean="0">
                          <a:solidFill>
                            <a:schemeClr val="dk1"/>
                          </a:solidFill>
                          <a:latin typeface="+mn-lt"/>
                          <a:ea typeface="+mn-ea"/>
                          <a:cs typeface="+mn-cs"/>
                        </a:rPr>
                        <a:t>11-19-039</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Erik Lindskog</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Phase roll based TOA in Passive Location Ranging</a:t>
                      </a:r>
                      <a:endParaRPr lang="en-US" sz="1600" kern="1200" noProof="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Technical</a:t>
                      </a:r>
                    </a:p>
                  </a:txBody>
                  <a:tcPr marT="45712" marB="45712"/>
                </a:tc>
              </a:tr>
              <a:tr h="167632">
                <a:tc>
                  <a:txBody>
                    <a:bodyPr/>
                    <a:lstStyle/>
                    <a:p>
                      <a:r>
                        <a:rPr lang="en-US" sz="1600" kern="1200" dirty="0" smtClean="0">
                          <a:solidFill>
                            <a:schemeClr val="dk1"/>
                          </a:solidFill>
                          <a:latin typeface="+mn-lt"/>
                          <a:ea typeface="+mn-ea"/>
                          <a:cs typeface="+mn-cs"/>
                        </a:rPr>
                        <a:t>11-19-125</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Chao Chun Wang</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Editor’s report </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Amendment</a:t>
                      </a:r>
                      <a:endParaRPr lang="en-US" sz="1600" kern="1200" dirty="0">
                        <a:solidFill>
                          <a:schemeClr val="dk1"/>
                        </a:solidFill>
                        <a:latin typeface="+mn-lt"/>
                        <a:ea typeface="+mn-ea"/>
                        <a:cs typeface="+mn-cs"/>
                      </a:endParaRPr>
                    </a:p>
                  </a:txBody>
                  <a:tcPr marT="45712" marB="45712"/>
                </a:tc>
              </a:tr>
              <a:tr h="246440">
                <a:tc>
                  <a:txBody>
                    <a:bodyPr/>
                    <a:lstStyle/>
                    <a:p>
                      <a:r>
                        <a:rPr lang="en-US" sz="1600" kern="1200" dirty="0" smtClean="0">
                          <a:solidFill>
                            <a:schemeClr val="dk1"/>
                          </a:solidFill>
                          <a:latin typeface="+mn-lt"/>
                          <a:ea typeface="+mn-ea"/>
                          <a:cs typeface="+mn-cs"/>
                        </a:rPr>
                        <a:t>11-19-072</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Qi Wang</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Text proposal for CID 497</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CR</a:t>
                      </a:r>
                      <a:endParaRPr lang="en-US" sz="1600" kern="1200" dirty="0">
                        <a:solidFill>
                          <a:schemeClr val="dk1"/>
                        </a:solidFill>
                        <a:latin typeface="+mn-lt"/>
                        <a:ea typeface="+mn-ea"/>
                        <a:cs typeface="+mn-cs"/>
                      </a:endParaRPr>
                    </a:p>
                  </a:txBody>
                  <a:tcPr marT="45712" marB="45712"/>
                </a:tc>
              </a:tr>
              <a:tr h="167632">
                <a:tc>
                  <a:txBody>
                    <a:bodyPr/>
                    <a:lstStyle/>
                    <a:p>
                      <a:r>
                        <a:rPr lang="en-US" sz="1600" kern="1200" dirty="0" smtClean="0">
                          <a:solidFill>
                            <a:schemeClr val="dk1"/>
                          </a:solidFill>
                          <a:latin typeface="+mn-lt"/>
                          <a:ea typeface="+mn-ea"/>
                          <a:cs typeface="+mn-cs"/>
                        </a:rPr>
                        <a:t>11-19-122</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Dash </a:t>
                      </a:r>
                      <a:r>
                        <a:rPr lang="en-US" sz="1600" kern="1200" dirty="0" err="1" smtClean="0">
                          <a:solidFill>
                            <a:schemeClr val="dk1"/>
                          </a:solidFill>
                          <a:latin typeface="+mn-lt"/>
                          <a:ea typeface="+mn-ea"/>
                          <a:cs typeface="+mn-cs"/>
                        </a:rPr>
                        <a:t>Debashis</a:t>
                      </a:r>
                      <a:r>
                        <a:rPr lang="en-US" sz="1600" kern="1200" dirty="0" smtClean="0">
                          <a:solidFill>
                            <a:schemeClr val="dk1"/>
                          </a:solidFill>
                          <a:latin typeface="+mn-lt"/>
                          <a:ea typeface="+mn-ea"/>
                          <a:cs typeface="+mn-cs"/>
                        </a:rPr>
                        <a:t> </a:t>
                      </a:r>
                      <a:endParaRPr lang="en-US" sz="1600" kern="1200" dirty="0">
                        <a:solidFill>
                          <a:schemeClr val="dk1"/>
                        </a:solidFill>
                        <a:latin typeface="+mn-lt"/>
                        <a:ea typeface="+mn-ea"/>
                        <a:cs typeface="+mn-cs"/>
                      </a:endParaRPr>
                    </a:p>
                  </a:txBody>
                  <a:tcPr marT="45712" marB="45712"/>
                </a:tc>
                <a:tc>
                  <a:txBody>
                    <a:bodyPr/>
                    <a:lstStyle/>
                    <a:p>
                      <a:pPr rtl="0"/>
                      <a:r>
                        <a:rPr lang="en-US" sz="1600" kern="1200" dirty="0" smtClean="0">
                          <a:solidFill>
                            <a:schemeClr val="dk1"/>
                          </a:solidFill>
                          <a:latin typeface="+mn-lt"/>
                          <a:ea typeface="+mn-ea"/>
                          <a:cs typeface="+mn-cs"/>
                        </a:rPr>
                        <a:t>CR for secure LTF parameters CIDs</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CR</a:t>
                      </a:r>
                      <a:endParaRPr lang="en-US" sz="1600" kern="1200" dirty="0">
                        <a:solidFill>
                          <a:schemeClr val="dk1"/>
                        </a:solidFill>
                        <a:latin typeface="+mn-lt"/>
                        <a:ea typeface="+mn-ea"/>
                        <a:cs typeface="+mn-cs"/>
                      </a:endParaRPr>
                    </a:p>
                  </a:txBody>
                  <a:tcPr marT="45712" marB="45712"/>
                </a:tc>
              </a:tr>
              <a:tr h="0">
                <a:tc>
                  <a:txBody>
                    <a:bodyPr/>
                    <a:lstStyle/>
                    <a:p>
                      <a:r>
                        <a:rPr lang="en-US" sz="1600" kern="1200" dirty="0" smtClean="0">
                          <a:solidFill>
                            <a:schemeClr val="dk1"/>
                          </a:solidFill>
                          <a:latin typeface="+mn-lt"/>
                          <a:ea typeface="+mn-ea"/>
                          <a:cs typeface="+mn-cs"/>
                        </a:rPr>
                        <a:t>11-19-123</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Dash </a:t>
                      </a:r>
                      <a:r>
                        <a:rPr lang="en-US" sz="1600" kern="1200" dirty="0" err="1" smtClean="0">
                          <a:solidFill>
                            <a:schemeClr val="dk1"/>
                          </a:solidFill>
                          <a:latin typeface="+mn-lt"/>
                          <a:ea typeface="+mn-ea"/>
                          <a:cs typeface="+mn-cs"/>
                        </a:rPr>
                        <a:t>Debashis</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CR for editorial CIDs</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CR</a:t>
                      </a:r>
                    </a:p>
                  </a:txBody>
                  <a:tcPr marT="45712" marB="45712"/>
                </a:tc>
              </a:tr>
              <a:tr h="167632">
                <a:tc>
                  <a:txBody>
                    <a:bodyPr/>
                    <a:lstStyle/>
                    <a:p>
                      <a:r>
                        <a:rPr lang="en-US" sz="1600" kern="1200" dirty="0" smtClean="0">
                          <a:solidFill>
                            <a:schemeClr val="dk1"/>
                          </a:solidFill>
                          <a:latin typeface="+mn-lt"/>
                          <a:ea typeface="+mn-ea"/>
                          <a:cs typeface="+mn-cs"/>
                        </a:rPr>
                        <a:t>11-19-124</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Dash </a:t>
                      </a:r>
                      <a:r>
                        <a:rPr lang="en-US" sz="1600" kern="1200" dirty="0" err="1" smtClean="0">
                          <a:solidFill>
                            <a:schemeClr val="dk1"/>
                          </a:solidFill>
                          <a:latin typeface="+mn-lt"/>
                          <a:ea typeface="+mn-ea"/>
                          <a:cs typeface="+mn-cs"/>
                        </a:rPr>
                        <a:t>Debashis</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CR for FTM procedure and MLME CIDs</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CR</a:t>
                      </a:r>
                      <a:endParaRPr lang="en-US" sz="1600" kern="1200" dirty="0">
                        <a:solidFill>
                          <a:schemeClr val="dk1"/>
                        </a:solidFill>
                        <a:latin typeface="+mn-lt"/>
                        <a:ea typeface="+mn-ea"/>
                        <a:cs typeface="+mn-cs"/>
                      </a:endParaRPr>
                    </a:p>
                  </a:txBody>
                  <a:tcPr marT="45712" marB="45712"/>
                </a:tc>
              </a:tr>
              <a:tr h="167632">
                <a:tc>
                  <a:txBody>
                    <a:bodyPr/>
                    <a:lstStyle/>
                    <a:p>
                      <a:r>
                        <a:rPr lang="en-US" sz="1600" kern="1200" dirty="0" smtClean="0">
                          <a:solidFill>
                            <a:schemeClr val="dk1"/>
                          </a:solidFill>
                          <a:latin typeface="+mn-lt"/>
                          <a:ea typeface="+mn-ea"/>
                          <a:cs typeface="+mn-cs"/>
                        </a:rPr>
                        <a:t>11-19-132</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Erik Lindskog</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Correction to passive location ranging amendment text</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Amendment text</a:t>
                      </a:r>
                      <a:endParaRPr lang="en-US" sz="1600" kern="1200" dirty="0">
                        <a:solidFill>
                          <a:schemeClr val="dk1"/>
                        </a:solidFill>
                        <a:latin typeface="+mn-lt"/>
                        <a:ea typeface="+mn-ea"/>
                        <a:cs typeface="+mn-cs"/>
                      </a:endParaRPr>
                    </a:p>
                  </a:txBody>
                  <a:tcPr marT="45712" marB="45712"/>
                </a:tc>
              </a:tr>
              <a:tr h="0">
                <a:tc>
                  <a:txBody>
                    <a:bodyPr/>
                    <a:lstStyle/>
                    <a:p>
                      <a:r>
                        <a:rPr lang="en-US" sz="1600" kern="1200" dirty="0" smtClean="0">
                          <a:solidFill>
                            <a:schemeClr val="dk1"/>
                          </a:solidFill>
                          <a:latin typeface="+mn-lt"/>
                          <a:ea typeface="+mn-ea"/>
                          <a:cs typeface="+mn-cs"/>
                        </a:rPr>
                        <a:t>11-19-131</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Erik Lindskog</a:t>
                      </a:r>
                    </a:p>
                  </a:txBody>
                  <a:tcPr marT="45712" marB="45712"/>
                </a:tc>
                <a:tc>
                  <a:txBody>
                    <a:bodyPr/>
                    <a:lstStyle/>
                    <a:p>
                      <a:r>
                        <a:rPr lang="en-US" sz="1600" kern="1200" dirty="0" smtClean="0">
                          <a:solidFill>
                            <a:schemeClr val="dk1"/>
                          </a:solidFill>
                          <a:latin typeface="+mn-lt"/>
                          <a:ea typeface="+mn-ea"/>
                          <a:cs typeface="+mn-cs"/>
                        </a:rPr>
                        <a:t>Passive location ranging LCI reporting</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Amendment text</a:t>
                      </a:r>
                    </a:p>
                  </a:txBody>
                  <a:tcPr marT="45712" marB="45712"/>
                </a:tc>
              </a:tr>
              <a:tr h="0">
                <a:tc>
                  <a:txBody>
                    <a:bodyPr/>
                    <a:lstStyle/>
                    <a:p>
                      <a:r>
                        <a:rPr lang="en-US" sz="1600" kern="1200" dirty="0" smtClean="0">
                          <a:solidFill>
                            <a:schemeClr val="dk1"/>
                          </a:solidFill>
                          <a:latin typeface="+mn-lt"/>
                          <a:ea typeface="+mn-ea"/>
                          <a:cs typeface="+mn-cs"/>
                        </a:rPr>
                        <a:t>11-19-130</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Erik Lindskog</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CFO reporting accuracy requirements</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Amendment text</a:t>
                      </a:r>
                    </a:p>
                  </a:txBody>
                  <a:tcPr marT="45712" marB="45712"/>
                </a:tc>
              </a:tr>
              <a:tr h="0">
                <a:tc>
                  <a:txBody>
                    <a:bodyPr/>
                    <a:lstStyle/>
                    <a:p>
                      <a:r>
                        <a:rPr lang="en-US" sz="1600" kern="1200" dirty="0" smtClean="0">
                          <a:solidFill>
                            <a:schemeClr val="dk1"/>
                          </a:solidFill>
                          <a:latin typeface="+mn-lt"/>
                          <a:ea typeface="+mn-ea"/>
                          <a:cs typeface="+mn-cs"/>
                        </a:rPr>
                        <a:t>11-19-093</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Yongho Seok</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Comment resolution MAC miscellaneous </a:t>
                      </a:r>
                    </a:p>
                  </a:txBody>
                  <a:tcPr marT="45712" marB="45712"/>
                </a:tc>
                <a:tc>
                  <a:txBody>
                    <a:bodyPr/>
                    <a:lstStyle/>
                    <a:p>
                      <a:r>
                        <a:rPr lang="en-US" sz="1600" kern="1200" dirty="0" smtClean="0">
                          <a:solidFill>
                            <a:schemeClr val="dk1"/>
                          </a:solidFill>
                          <a:latin typeface="+mn-lt"/>
                          <a:ea typeface="+mn-ea"/>
                          <a:cs typeface="+mn-cs"/>
                        </a:rPr>
                        <a:t>CR</a:t>
                      </a:r>
                      <a:endParaRPr lang="en-US" sz="1600" kern="1200" dirty="0">
                        <a:solidFill>
                          <a:schemeClr val="dk1"/>
                        </a:solidFill>
                        <a:latin typeface="+mn-lt"/>
                        <a:ea typeface="+mn-ea"/>
                        <a:cs typeface="+mn-cs"/>
                      </a:endParaRPr>
                    </a:p>
                  </a:txBody>
                  <a:tcPr marT="45712" marB="45712"/>
                </a:tc>
              </a:tr>
              <a:tr h="0">
                <a:tc>
                  <a:txBody>
                    <a:bodyPr/>
                    <a:lstStyle/>
                    <a:p>
                      <a:r>
                        <a:rPr lang="en-US" sz="1600" kern="1200" dirty="0" smtClean="0">
                          <a:solidFill>
                            <a:schemeClr val="dk1"/>
                          </a:solidFill>
                          <a:latin typeface="+mn-lt"/>
                          <a:ea typeface="+mn-ea"/>
                          <a:cs typeface="+mn-cs"/>
                        </a:rPr>
                        <a:t>11-18-2153</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Assaf Kasher</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CID73 LOS Likelihood element</a:t>
                      </a:r>
                      <a:endParaRPr lang="en-US" sz="1600" kern="1200" dirty="0" smtClean="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CR</a:t>
                      </a:r>
                      <a:endParaRPr lang="en-US" sz="16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27296091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Submission List for the week </a:t>
            </a:r>
            <a:r>
              <a:rPr lang="en-US" altLang="en-US" dirty="0" smtClean="0">
                <a:solidFill>
                  <a:schemeClr val="tx2"/>
                </a:solidFill>
              </a:rPr>
              <a:t>(3)</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433691347"/>
              </p:ext>
            </p:extLst>
          </p:nvPr>
        </p:nvGraphicFramePr>
        <p:xfrm>
          <a:off x="906562" y="1751014"/>
          <a:ext cx="10478360" cy="3413616"/>
        </p:xfrm>
        <a:graphic>
          <a:graphicData uri="http://schemas.openxmlformats.org/drawingml/2006/table">
            <a:tbl>
              <a:tblPr firstRow="1" bandRow="1">
                <a:tableStyleId>{21E4AEA4-8DFA-4A89-87EB-49C32662AFE0}</a:tableStyleId>
              </a:tblPr>
              <a:tblGrid>
                <a:gridCol w="1296144"/>
                <a:gridCol w="1872208"/>
                <a:gridCol w="5301826"/>
                <a:gridCol w="2008182"/>
              </a:tblGrid>
              <a:tr h="332739">
                <a:tc>
                  <a:txBody>
                    <a:bodyPr/>
                    <a:lstStyle/>
                    <a:p>
                      <a:pPr algn="ctr"/>
                      <a:r>
                        <a:rPr lang="en-US" sz="2000" dirty="0" smtClean="0"/>
                        <a:t>DCN</a:t>
                      </a:r>
                      <a:endParaRPr lang="en-US" sz="2000" dirty="0"/>
                    </a:p>
                  </a:txBody>
                  <a:tcPr marR="36000" marT="45712" marB="45712"/>
                </a:tc>
                <a:tc>
                  <a:txBody>
                    <a:bodyPr/>
                    <a:lstStyle/>
                    <a:p>
                      <a:pPr algn="ctr"/>
                      <a:r>
                        <a:rPr lang="en-US" sz="2000" dirty="0" smtClean="0"/>
                        <a:t>Presenter</a:t>
                      </a:r>
                      <a:endParaRPr lang="en-US" sz="2000" dirty="0"/>
                    </a:p>
                  </a:txBody>
                  <a:tcPr marR="36000" marT="45712" marB="45712"/>
                </a:tc>
                <a:tc>
                  <a:txBody>
                    <a:bodyPr/>
                    <a:lstStyle/>
                    <a:p>
                      <a:pPr algn="ctr"/>
                      <a:r>
                        <a:rPr lang="en-US" sz="2000" dirty="0" smtClean="0"/>
                        <a:t>Title</a:t>
                      </a:r>
                      <a:endParaRPr lang="en-US" sz="2000" dirty="0"/>
                    </a:p>
                  </a:txBody>
                  <a:tcPr marR="36000" marT="45712" marB="45712"/>
                </a:tc>
                <a:tc>
                  <a:txBody>
                    <a:bodyPr/>
                    <a:lstStyle/>
                    <a:p>
                      <a:pPr algn="ctr"/>
                      <a:r>
                        <a:rPr lang="en-US" sz="2000" dirty="0" smtClean="0"/>
                        <a:t>Topic</a:t>
                      </a:r>
                      <a:endParaRPr lang="en-US" sz="2000" dirty="0"/>
                    </a:p>
                  </a:txBody>
                  <a:tcPr marR="36000" marT="45712" marB="45712"/>
                </a:tc>
              </a:tr>
              <a:tr h="332739">
                <a:tc>
                  <a:txBody>
                    <a:bodyPr/>
                    <a:lstStyle/>
                    <a:p>
                      <a:r>
                        <a:rPr lang="en-US" sz="1600" dirty="0" smtClean="0"/>
                        <a:t>11-19-145</a:t>
                      </a:r>
                      <a:endParaRPr lang="en-US" sz="1600" dirty="0"/>
                    </a:p>
                  </a:txBody>
                  <a:tcPr marT="45712" marB="45712"/>
                </a:tc>
                <a:tc>
                  <a:txBody>
                    <a:bodyPr/>
                    <a:lstStyle/>
                    <a:p>
                      <a:r>
                        <a:rPr lang="en-US" sz="1600" dirty="0" smtClean="0"/>
                        <a:t>Assaf</a:t>
                      </a:r>
                      <a:r>
                        <a:rPr lang="en-US" sz="1600" baseline="0" dirty="0" smtClean="0"/>
                        <a:t> Kasher</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CC28 miscellaneous</a:t>
                      </a:r>
                      <a:r>
                        <a:rPr lang="en-US" sz="1800" kern="1200" baseline="0" dirty="0" smtClean="0">
                          <a:solidFill>
                            <a:schemeClr val="dk1"/>
                          </a:solidFill>
                          <a:effectLst/>
                          <a:latin typeface="+mn-lt"/>
                          <a:ea typeface="+mn-ea"/>
                          <a:cs typeface="+mn-cs"/>
                        </a:rPr>
                        <a:t> </a:t>
                      </a:r>
                      <a:r>
                        <a:rPr lang="en-US" sz="1800" kern="1200" dirty="0" smtClean="0">
                          <a:solidFill>
                            <a:schemeClr val="dk1"/>
                          </a:solidFill>
                          <a:effectLst/>
                          <a:latin typeface="+mn-lt"/>
                          <a:ea typeface="+mn-ea"/>
                          <a:cs typeface="+mn-cs"/>
                        </a:rPr>
                        <a:t>CIDs</a:t>
                      </a:r>
                      <a:endParaRPr lang="en-US" sz="1800" kern="1200" dirty="0" smtClean="0">
                        <a:solidFill>
                          <a:schemeClr val="dk1"/>
                        </a:solidFill>
                        <a:effectLst/>
                        <a:latin typeface="+mn-lt"/>
                        <a:ea typeface="+mn-ea"/>
                        <a:cs typeface="+mn-cs"/>
                      </a:endParaRPr>
                    </a:p>
                  </a:txBody>
                  <a:tcPr marT="45712" marB="45712"/>
                </a:tc>
                <a:tc>
                  <a:txBody>
                    <a:bodyPr/>
                    <a:lstStyle/>
                    <a:p>
                      <a:r>
                        <a:rPr lang="en-US" sz="1600" dirty="0" smtClean="0"/>
                        <a:t>CR</a:t>
                      </a:r>
                      <a:endParaRPr lang="en-US" sz="1600" dirty="0"/>
                    </a:p>
                  </a:txBody>
                  <a:tcPr marT="45712" marB="45712"/>
                </a:tc>
              </a:tr>
              <a:tr h="246440">
                <a:tc>
                  <a:txBody>
                    <a:bodyPr/>
                    <a:lstStyle/>
                    <a:p>
                      <a:r>
                        <a:rPr lang="en-US" sz="1600" dirty="0" smtClean="0"/>
                        <a:t>11-19-147</a:t>
                      </a:r>
                      <a:endParaRPr lang="en-US" sz="1600" dirty="0"/>
                    </a:p>
                  </a:txBody>
                  <a:tcPr marT="45712" marB="45712"/>
                </a:tc>
                <a:tc>
                  <a:txBody>
                    <a:bodyPr/>
                    <a:lstStyle/>
                    <a:p>
                      <a:r>
                        <a:rPr lang="en-US" sz="1600" dirty="0" smtClean="0"/>
                        <a:t>Assaf Kasher</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Multi band 60Ghz Location Capability publishing</a:t>
                      </a:r>
                      <a:endParaRPr lang="en-US" sz="1600" kern="1200" dirty="0" smtClean="0">
                        <a:solidFill>
                          <a:schemeClr val="dk1"/>
                        </a:solidFill>
                        <a:effectLst/>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effectLst/>
                          <a:latin typeface="+mn-lt"/>
                          <a:ea typeface="+mn-ea"/>
                          <a:cs typeface="+mn-cs"/>
                        </a:rPr>
                        <a:t>technical</a:t>
                      </a:r>
                      <a:endParaRPr lang="en-US" sz="1400" kern="1200" dirty="0" smtClean="0">
                        <a:solidFill>
                          <a:schemeClr val="dk1"/>
                        </a:solidFill>
                        <a:effectLst/>
                        <a:latin typeface="+mn-lt"/>
                        <a:ea typeface="+mn-ea"/>
                        <a:cs typeface="+mn-cs"/>
                      </a:endParaRPr>
                    </a:p>
                  </a:txBody>
                  <a:tcPr marT="45712" marB="45712"/>
                </a:tc>
              </a:tr>
              <a:tr h="167632">
                <a:tc>
                  <a:txBody>
                    <a:bodyPr/>
                    <a:lstStyle/>
                    <a:p>
                      <a:r>
                        <a:rPr lang="en-US" sz="1600" dirty="0" smtClean="0"/>
                        <a:t>11-19-152</a:t>
                      </a:r>
                      <a:endParaRPr lang="en-US" sz="1600" dirty="0"/>
                    </a:p>
                  </a:txBody>
                  <a:tcPr marT="45712" marB="45712"/>
                </a:tc>
                <a:tc>
                  <a:txBody>
                    <a:bodyPr/>
                    <a:lstStyle/>
                    <a:p>
                      <a:r>
                        <a:rPr lang="en-US" sz="1600" dirty="0" smtClean="0"/>
                        <a:t>Christian Berger</a:t>
                      </a:r>
                      <a:endParaRPr lang="en-US" sz="1600" dirty="0"/>
                    </a:p>
                  </a:txBody>
                  <a:tcPr marT="45712" marB="45712"/>
                </a:tc>
                <a:tc>
                  <a:txBody>
                    <a:bodyPr/>
                    <a:lstStyle/>
                    <a:p>
                      <a:r>
                        <a:rPr lang="en-US" sz="1600" dirty="0" smtClean="0"/>
                        <a:t>Location Measurement Report Frame</a:t>
                      </a:r>
                      <a:endParaRPr lang="en-US" sz="1600" dirty="0"/>
                    </a:p>
                  </a:txBody>
                  <a:tcPr marT="45712" marB="45712"/>
                </a:tc>
                <a:tc>
                  <a:txBody>
                    <a:bodyPr/>
                    <a:lstStyle/>
                    <a:p>
                      <a:r>
                        <a:rPr lang="en-US" sz="1600" dirty="0" smtClean="0"/>
                        <a:t>Amendment text</a:t>
                      </a:r>
                      <a:endParaRPr lang="en-US" sz="1600" dirty="0"/>
                    </a:p>
                  </a:txBody>
                  <a:tcPr marT="45712" marB="45712"/>
                </a:tc>
              </a:tr>
              <a:tr h="0">
                <a:tc>
                  <a:txBody>
                    <a:bodyPr/>
                    <a:lstStyle/>
                    <a:p>
                      <a:r>
                        <a:rPr lang="en-US" sz="1600" dirty="0" smtClean="0"/>
                        <a:t>11-19-153</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Dibakar Das</a:t>
                      </a:r>
                      <a:endParaRPr lang="en-US" sz="1600" dirty="0" smtClean="0"/>
                    </a:p>
                  </a:txBody>
                  <a:tcPr marT="45712" marB="45712"/>
                </a:tc>
                <a:tc>
                  <a:txBody>
                    <a:bodyPr/>
                    <a:lstStyle/>
                    <a:p>
                      <a:r>
                        <a:rPr lang="en-US" sz="1600" dirty="0" smtClean="0"/>
                        <a:t>Comment resolution</a:t>
                      </a:r>
                      <a:r>
                        <a:rPr lang="en-US" sz="1600" baseline="0" dirty="0" smtClean="0"/>
                        <a:t> for </a:t>
                      </a:r>
                      <a:r>
                        <a:rPr lang="en-US" sz="1600" kern="1200" dirty="0" smtClean="0">
                          <a:solidFill>
                            <a:schemeClr val="dk1"/>
                          </a:solidFill>
                          <a:latin typeface="+mn-lt"/>
                          <a:ea typeface="+mn-ea"/>
                          <a:cs typeface="+mn-cs"/>
                        </a:rPr>
                        <a:t>miscellaneous </a:t>
                      </a:r>
                      <a:r>
                        <a:rPr lang="en-US" sz="1600" baseline="0" dirty="0" smtClean="0"/>
                        <a:t>TBDs</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Amendment text TBD fixing</a:t>
                      </a:r>
                      <a:endParaRPr lang="en-US" sz="1600" dirty="0" smtClean="0"/>
                    </a:p>
                  </a:txBody>
                  <a:tcPr marT="45712" marB="45712"/>
                </a:tc>
              </a:tr>
              <a:tr h="0">
                <a:tc>
                  <a:txBody>
                    <a:bodyPr/>
                    <a:lstStyle/>
                    <a:p>
                      <a:r>
                        <a:rPr lang="en-US" sz="1600" dirty="0" smtClean="0"/>
                        <a:t>11-19-150</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Feng Jian</a:t>
                      </a:r>
                      <a:endParaRPr lang="en-US" sz="1600" dirty="0"/>
                    </a:p>
                  </a:txBody>
                  <a:tcPr marT="45712" marB="45712"/>
                </a:tc>
                <a:tc>
                  <a:txBody>
                    <a:bodyPr/>
                    <a:lstStyle/>
                    <a:p>
                      <a:r>
                        <a:rPr lang="en-US" sz="1600" dirty="0" smtClean="0"/>
                        <a:t>Phase shift feedback LMR</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Amendment text</a:t>
                      </a:r>
                      <a:endParaRPr lang="en-US" sz="1600" dirty="0" smtClean="0"/>
                    </a:p>
                  </a:txBody>
                  <a:tcPr marT="45712" marB="45712"/>
                </a:tc>
              </a:tr>
              <a:tr h="0">
                <a:tc>
                  <a:txBody>
                    <a:bodyPr/>
                    <a:lstStyle/>
                    <a:p>
                      <a:r>
                        <a:rPr lang="en-US" sz="1600" dirty="0" smtClean="0"/>
                        <a:t>11-19-154</a:t>
                      </a:r>
                      <a:endParaRPr lang="en-US" sz="1600" dirty="0"/>
                    </a:p>
                  </a:txBody>
                  <a:tcPr marT="45712" marB="45712"/>
                </a:tc>
                <a:tc>
                  <a:txBody>
                    <a:bodyPr/>
                    <a:lstStyle/>
                    <a:p>
                      <a:r>
                        <a:rPr lang="en-US" sz="1600" dirty="0" smtClean="0"/>
                        <a:t>Christian Berger</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Ranging Parameters Element</a:t>
                      </a:r>
                      <a:r>
                        <a:rPr lang="en-US" sz="1800" kern="1200" baseline="0" dirty="0" smtClean="0">
                          <a:solidFill>
                            <a:schemeClr val="dk1"/>
                          </a:solidFill>
                          <a:effectLst/>
                          <a:latin typeface="+mn-lt"/>
                          <a:ea typeface="+mn-ea"/>
                          <a:cs typeface="+mn-cs"/>
                        </a:rPr>
                        <a:t> </a:t>
                      </a:r>
                      <a:endParaRPr lang="en-US" sz="1800" kern="1200" dirty="0" smtClean="0">
                        <a:solidFill>
                          <a:schemeClr val="dk1"/>
                        </a:solidFill>
                        <a:effectLst/>
                        <a:latin typeface="+mn-lt"/>
                        <a:ea typeface="+mn-ea"/>
                        <a:cs typeface="+mn-cs"/>
                      </a:endParaRPr>
                    </a:p>
                  </a:txBody>
                  <a:tcPr marT="45712" marB="45712"/>
                </a:tc>
                <a:tc>
                  <a:txBody>
                    <a:bodyPr/>
                    <a:lstStyle/>
                    <a:p>
                      <a:r>
                        <a:rPr lang="en-US" sz="1600" dirty="0" smtClean="0"/>
                        <a:t>Amendment Text</a:t>
                      </a:r>
                      <a:endParaRPr lang="en-US" sz="1600" dirty="0"/>
                    </a:p>
                  </a:txBody>
                  <a:tcPr marT="45712" marB="45712"/>
                </a:tc>
              </a:tr>
              <a:tr h="0">
                <a:tc>
                  <a:txBody>
                    <a:bodyPr/>
                    <a:lstStyle/>
                    <a:p>
                      <a:r>
                        <a:rPr lang="en-US" sz="1600" dirty="0" smtClean="0"/>
                        <a:t>11-19-155</a:t>
                      </a:r>
                      <a:endParaRPr lang="en-US" sz="1600" dirty="0"/>
                    </a:p>
                  </a:txBody>
                  <a:tcPr marT="45712" marB="45712"/>
                </a:tc>
                <a:tc>
                  <a:txBody>
                    <a:bodyPr/>
                    <a:lstStyle/>
                    <a:p>
                      <a:r>
                        <a:rPr lang="en-US" sz="1600" dirty="0" smtClean="0"/>
                        <a:t>Christian Berger</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HE PHY</a:t>
                      </a:r>
                      <a:r>
                        <a:rPr lang="en-US" sz="1800" kern="1200" baseline="0" dirty="0" smtClean="0">
                          <a:solidFill>
                            <a:schemeClr val="dk1"/>
                          </a:solidFill>
                          <a:effectLst/>
                          <a:latin typeface="+mn-lt"/>
                          <a:ea typeface="+mn-ea"/>
                          <a:cs typeface="+mn-cs"/>
                        </a:rPr>
                        <a:t> format</a:t>
                      </a:r>
                      <a:endParaRPr lang="en-US" sz="1800" kern="1200" dirty="0" smtClean="0">
                        <a:solidFill>
                          <a:schemeClr val="dk1"/>
                        </a:solidFill>
                        <a:effectLst/>
                        <a:latin typeface="+mn-lt"/>
                        <a:ea typeface="+mn-ea"/>
                        <a:cs typeface="+mn-cs"/>
                      </a:endParaRPr>
                    </a:p>
                  </a:txBody>
                  <a:tcPr marT="45712" marB="45712"/>
                </a:tc>
                <a:tc>
                  <a:txBody>
                    <a:bodyPr/>
                    <a:lstStyle/>
                    <a:p>
                      <a:r>
                        <a:rPr lang="en-US" sz="1600" dirty="0" smtClean="0"/>
                        <a:t>Amendment text</a:t>
                      </a:r>
                      <a:endParaRPr lang="en-US" sz="1600" dirty="0"/>
                    </a:p>
                  </a:txBody>
                  <a:tcPr marT="45712" marB="45712"/>
                </a:tc>
              </a:tr>
              <a:tr h="0">
                <a:tc>
                  <a:txBody>
                    <a:bodyPr/>
                    <a:lstStyle/>
                    <a:p>
                      <a:endParaRPr lang="en-US" sz="1600" dirty="0"/>
                    </a:p>
                  </a:txBody>
                  <a:tcPr marT="45712" marB="45712"/>
                </a:tc>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kern="1200" dirty="0" smtClean="0">
                        <a:solidFill>
                          <a:schemeClr val="dk1"/>
                        </a:solidFill>
                        <a:effectLst/>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smtClean="0">
                        <a:solidFill>
                          <a:schemeClr val="dk1"/>
                        </a:solidFill>
                        <a:effectLst/>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30972999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4400" dirty="0" smtClean="0">
                <a:cs typeface="Times New Roman" panose="02020603050405020304" pitchFamily="18" charset="0"/>
              </a:rPr>
              <a:t>St. Louis, Missouri </a:t>
            </a:r>
          </a:p>
          <a:p>
            <a:pPr algn="ctr">
              <a:lnSpc>
                <a:spcPct val="90000"/>
              </a:lnSpc>
              <a:buFontTx/>
              <a:buNone/>
            </a:pPr>
            <a:r>
              <a:rPr lang="en-US" altLang="en-US" sz="4400" dirty="0" smtClean="0">
                <a:cs typeface="Times New Roman" panose="02020603050405020304" pitchFamily="18" charset="0"/>
              </a:rPr>
              <a:t>Jan.  13</a:t>
            </a:r>
            <a:r>
              <a:rPr lang="en-US" altLang="en-US" sz="4400" baseline="30000" dirty="0" smtClean="0">
                <a:cs typeface="Times New Roman" panose="02020603050405020304" pitchFamily="18" charset="0"/>
              </a:rPr>
              <a:t>th</a:t>
            </a:r>
            <a:r>
              <a:rPr lang="en-US" altLang="en-US" sz="4400" dirty="0" smtClean="0">
                <a:cs typeface="Times New Roman" panose="02020603050405020304" pitchFamily="18" charset="0"/>
              </a:rPr>
              <a:t> - 18</a:t>
            </a:r>
            <a:r>
              <a:rPr lang="en-US" altLang="en-US" sz="4400" baseline="30000" dirty="0" smtClean="0">
                <a:cs typeface="Times New Roman" panose="02020603050405020304" pitchFamily="18" charset="0"/>
              </a:rPr>
              <a:t>th</a:t>
            </a:r>
            <a:r>
              <a:rPr lang="en-US" altLang="en-US" sz="4400" dirty="0">
                <a:cs typeface="Times New Roman" panose="02020603050405020304" pitchFamily="18" charset="0"/>
              </a:rPr>
              <a:t>, </a:t>
            </a:r>
            <a:r>
              <a:rPr lang="en-US" altLang="en-US" sz="4400" dirty="0" smtClean="0">
                <a:cs typeface="Times New Roman" panose="02020603050405020304" pitchFamily="18" charset="0"/>
              </a:rPr>
              <a:t>2019</a:t>
            </a:r>
            <a:endParaRPr lang="en-US" altLang="en-US" sz="4400" dirty="0">
              <a:cs typeface="Times New Roman" panose="02020603050405020304" pitchFamily="18" charset="0"/>
            </a:endParaRP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Chair: </a:t>
            </a:r>
            <a:r>
              <a:rPr lang="en-US" altLang="en-US" b="0" dirty="0">
                <a:cs typeface="Times New Roman" panose="02020603050405020304" pitchFamily="18" charset="0"/>
              </a:rPr>
              <a:t>Jonathan Segev </a:t>
            </a:r>
            <a:r>
              <a:rPr lang="en-US" altLang="en-US" sz="1800" b="0" dirty="0">
                <a:cs typeface="Times New Roman" panose="02020603050405020304" pitchFamily="18" charset="0"/>
              </a:rPr>
              <a:t>(Intel Corporation</a:t>
            </a:r>
            <a:r>
              <a:rPr lang="en-US" altLang="en-US" sz="1800" b="0" dirty="0" smtClean="0">
                <a:cs typeface="Times New Roman" panose="02020603050405020304" pitchFamily="18" charset="0"/>
              </a:rPr>
              <a:t>)</a:t>
            </a:r>
            <a:endParaRPr lang="en-US" altLang="en-US" sz="1800" b="0" dirty="0">
              <a:cs typeface="Times New Roman" panose="02020603050405020304" pitchFamily="18" charset="0"/>
            </a:endParaRPr>
          </a:p>
          <a:p>
            <a:pPr marL="1524000">
              <a:lnSpc>
                <a:spcPct val="90000"/>
              </a:lnSpc>
            </a:pPr>
            <a:r>
              <a:rPr lang="en-US" altLang="en-US" dirty="0" smtClean="0">
                <a:cs typeface="Times New Roman" panose="02020603050405020304" pitchFamily="18" charset="0"/>
              </a:rPr>
              <a:t>Vice Chair</a:t>
            </a:r>
            <a:r>
              <a:rPr lang="en-US" altLang="en-US" dirty="0">
                <a:cs typeface="Times New Roman" panose="02020603050405020304" pitchFamily="18" charset="0"/>
              </a:rPr>
              <a:t>: </a:t>
            </a:r>
            <a:r>
              <a:rPr lang="en-US" altLang="en-US" b="0" dirty="0" smtClean="0">
                <a:cs typeface="Times New Roman" panose="02020603050405020304" pitchFamily="18" charset="0"/>
              </a:rPr>
              <a:t>Assaf Kasher </a:t>
            </a:r>
            <a:r>
              <a:rPr lang="en-US" altLang="en-US" sz="1800" b="0" dirty="0" smtClean="0">
                <a:cs typeface="Times New Roman" panose="02020603050405020304" pitchFamily="18" charset="0"/>
              </a:rPr>
              <a:t>(Qualcomm)</a:t>
            </a:r>
            <a:endParaRPr lang="en-US" altLang="en-US" sz="1800" b="0" dirty="0">
              <a:cs typeface="Times New Roman" panose="02020603050405020304" pitchFamily="18" charset="0"/>
            </a:endParaRPr>
          </a:p>
          <a:p>
            <a:pPr marL="1524000">
              <a:lnSpc>
                <a:spcPct val="90000"/>
              </a:lnSpc>
              <a:buFontTx/>
              <a:buNone/>
            </a:pPr>
            <a:r>
              <a:rPr lang="en-US" altLang="en-US" dirty="0" smtClean="0">
                <a:cs typeface="Times New Roman" panose="02020603050405020304" pitchFamily="18" charset="0"/>
              </a:rPr>
              <a:t>Technical </a:t>
            </a:r>
            <a:r>
              <a:rPr lang="en-US" altLang="en-US" dirty="0">
                <a:cs typeface="Times New Roman" panose="02020603050405020304" pitchFamily="18" charset="0"/>
              </a:rPr>
              <a:t>Editor: </a:t>
            </a:r>
            <a:r>
              <a:rPr lang="en-US" altLang="en-US" b="0" dirty="0">
                <a:cs typeface="Times New Roman" panose="02020603050405020304" pitchFamily="18" charset="0"/>
              </a:rPr>
              <a:t>Chao Chun Wang </a:t>
            </a:r>
            <a:r>
              <a:rPr lang="en-US" altLang="en-US" sz="1800" b="0" dirty="0">
                <a:cs typeface="Times New Roman" panose="02020603050405020304" pitchFamily="18" charset="0"/>
              </a:rPr>
              <a:t>(</a:t>
            </a:r>
            <a:r>
              <a:rPr lang="en-US" altLang="en-US" sz="1800" b="0" dirty="0" err="1">
                <a:cs typeface="Times New Roman" panose="02020603050405020304" pitchFamily="18" charset="0"/>
              </a:rPr>
              <a:t>MediaTek</a:t>
            </a:r>
            <a:r>
              <a:rPr lang="en-US" altLang="en-US" sz="1800" b="0" dirty="0">
                <a:cs typeface="Times New Roman" panose="02020603050405020304" pitchFamily="18" charset="0"/>
              </a:rPr>
              <a:t>)</a:t>
            </a:r>
          </a:p>
          <a:p>
            <a:pPr marL="1524000">
              <a:lnSpc>
                <a:spcPct val="90000"/>
              </a:lnSpc>
              <a:buFontTx/>
              <a:buNone/>
            </a:pPr>
            <a:r>
              <a:rPr lang="en-US" altLang="en-US" dirty="0">
                <a:cs typeface="Times New Roman" panose="02020603050405020304" pitchFamily="18" charset="0"/>
              </a:rPr>
              <a:t>Secretary</a:t>
            </a:r>
            <a:r>
              <a:rPr lang="en-US" altLang="en-US" b="0" dirty="0">
                <a:cs typeface="Times New Roman" panose="02020603050405020304" pitchFamily="18" charset="0"/>
              </a:rPr>
              <a:t>: Roy Want </a:t>
            </a:r>
            <a:r>
              <a:rPr lang="en-US" altLang="en-US" sz="1800" b="0" dirty="0">
                <a:cs typeface="Times New Roman" panose="02020603050405020304" pitchFamily="18" charset="0"/>
              </a:rPr>
              <a:t>(Google)</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 Process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Contribution material </a:t>
            </a:r>
            <a:r>
              <a:rPr lang="en-US" dirty="0"/>
              <a:t>review order:</a:t>
            </a:r>
          </a:p>
          <a:p>
            <a:pPr lvl="1">
              <a:buFont typeface="Arial" panose="020B0604020202020204" pitchFamily="34" charset="0"/>
              <a:buChar char="•"/>
            </a:pPr>
            <a:r>
              <a:rPr lang="en-US" dirty="0" smtClean="0"/>
              <a:t>Comment resolution review.</a:t>
            </a:r>
            <a:endParaRPr lang="en-US" dirty="0"/>
          </a:p>
          <a:p>
            <a:pPr lvl="1">
              <a:buFont typeface="Arial" panose="020B0604020202020204" pitchFamily="34" charset="0"/>
              <a:buChar char="•"/>
            </a:pPr>
            <a:r>
              <a:rPr lang="en-US" dirty="0" smtClean="0"/>
              <a:t>Review </a:t>
            </a:r>
            <a:r>
              <a:rPr lang="en-US" dirty="0"/>
              <a:t>and consider adoption of amendment draft text.</a:t>
            </a:r>
          </a:p>
          <a:p>
            <a:pPr lvl="1">
              <a:buFont typeface="Arial" panose="020B0604020202020204" pitchFamily="34" charset="0"/>
              <a:buChar char="•"/>
            </a:pPr>
            <a:r>
              <a:rPr lang="en-US" dirty="0" smtClean="0"/>
              <a:t>Technical </a:t>
            </a:r>
            <a:r>
              <a:rPr lang="en-US" dirty="0"/>
              <a:t>submissions.</a:t>
            </a:r>
          </a:p>
          <a:p>
            <a:pPr marL="457200" lvl="1" indent="0"/>
            <a:endParaRPr lang="en-US" dirty="0"/>
          </a:p>
          <a:p>
            <a:pPr marL="0" indent="0"/>
            <a:endParaRPr lang="en-US" dirty="0"/>
          </a:p>
          <a:p>
            <a:pPr>
              <a:buFont typeface="Arial" panose="020B0604020202020204" pitchFamily="34" charset="0"/>
              <a:buChar char="•"/>
            </a:pP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grpSp>
        <p:nvGrpSpPr>
          <p:cNvPr id="7" name="Group 6"/>
          <p:cNvGrpSpPr/>
          <p:nvPr/>
        </p:nvGrpSpPr>
        <p:grpSpPr>
          <a:xfrm>
            <a:off x="9912424" y="2338987"/>
            <a:ext cx="1008112" cy="1726756"/>
            <a:chOff x="7164288" y="2386457"/>
            <a:chExt cx="1008112" cy="1726756"/>
          </a:xfrm>
        </p:grpSpPr>
        <p:cxnSp>
          <p:nvCxnSpPr>
            <p:cNvPr id="8" name="Straight Arrow Connector 7"/>
            <p:cNvCxnSpPr>
              <a:stCxn id="9" idx="2"/>
              <a:endCxn id="10" idx="0"/>
            </p:cNvCxnSpPr>
            <p:nvPr/>
          </p:nvCxnSpPr>
          <p:spPr bwMode="auto">
            <a:xfrm>
              <a:off x="7668344" y="2848122"/>
              <a:ext cx="0" cy="803426"/>
            </a:xfrm>
            <a:prstGeom prst="straightConnector1">
              <a:avLst/>
            </a:prstGeom>
            <a:solidFill>
              <a:srgbClr val="00B8FF"/>
            </a:solidFill>
            <a:ln w="28575" cap="flat" cmpd="sng" algn="ctr">
              <a:solidFill>
                <a:schemeClr val="tx1"/>
              </a:solidFill>
              <a:prstDash val="solid"/>
              <a:round/>
              <a:headEnd type="none" w="med" len="med"/>
              <a:tailEnd type="stealth" w="lg" len="lg"/>
            </a:ln>
            <a:effectLst/>
          </p:spPr>
        </p:cxnSp>
        <p:sp>
          <p:nvSpPr>
            <p:cNvPr id="9" name="TextBox 8"/>
            <p:cNvSpPr txBox="1"/>
            <p:nvPr/>
          </p:nvSpPr>
          <p:spPr>
            <a:xfrm>
              <a:off x="7164288" y="2386457"/>
              <a:ext cx="1008112" cy="461665"/>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r>
                <a:rPr lang="en-US" dirty="0" smtClean="0">
                  <a:solidFill>
                    <a:schemeClr val="tx1"/>
                  </a:solidFill>
                </a:rPr>
                <a:t>High</a:t>
              </a:r>
              <a:endParaRPr lang="en-US" dirty="0">
                <a:solidFill>
                  <a:schemeClr val="tx1"/>
                </a:solidFill>
              </a:endParaRPr>
            </a:p>
          </p:txBody>
        </p:sp>
        <p:sp>
          <p:nvSpPr>
            <p:cNvPr id="10" name="TextBox 9"/>
            <p:cNvSpPr txBox="1"/>
            <p:nvPr/>
          </p:nvSpPr>
          <p:spPr>
            <a:xfrm>
              <a:off x="7164288" y="3651548"/>
              <a:ext cx="1008112" cy="461665"/>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r>
                <a:rPr lang="en-US" dirty="0" smtClean="0">
                  <a:solidFill>
                    <a:schemeClr val="tx1"/>
                  </a:solidFill>
                </a:rPr>
                <a:t>Low</a:t>
              </a:r>
              <a:endParaRPr lang="en-US" dirty="0">
                <a:solidFill>
                  <a:schemeClr val="tx1"/>
                </a:solidFill>
              </a:endParaRPr>
            </a:p>
          </p:txBody>
        </p:sp>
      </p:grpSp>
    </p:spTree>
    <p:extLst>
      <p:ext uri="{BB962C8B-B14F-4D97-AF65-F5344CB8AC3E}">
        <p14:creationId xmlns:p14="http://schemas.microsoft.com/office/powerpoint/2010/main" val="33458437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1 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(9 min)</a:t>
            </a:r>
          </a:p>
          <a:p>
            <a:pPr algn="just">
              <a:spcBef>
                <a:spcPct val="20000"/>
              </a:spcBef>
              <a:buFontTx/>
              <a:buChar char="•"/>
            </a:pPr>
            <a:r>
              <a:rPr lang="en-US" altLang="en-US" sz="2000" b="0" dirty="0"/>
              <a:t>Last call for Submission (5 min)</a:t>
            </a:r>
          </a:p>
          <a:p>
            <a:pPr algn="just">
              <a:spcBef>
                <a:spcPct val="20000"/>
              </a:spcBef>
              <a:buFontTx/>
              <a:buChar char="•"/>
            </a:pPr>
            <a:r>
              <a:rPr lang="en-US" altLang="en-US" sz="2000" b="0" dirty="0"/>
              <a:t>Agenda setting and presentation ordering for the week (25 min)</a:t>
            </a:r>
          </a:p>
          <a:p>
            <a:pPr algn="just">
              <a:spcBef>
                <a:spcPct val="20000"/>
              </a:spcBef>
              <a:buFontTx/>
              <a:buChar char="•"/>
            </a:pPr>
            <a:r>
              <a:rPr lang="en-US" altLang="en-US" sz="2000" b="0" dirty="0"/>
              <a:t>Consider previous meeting minutes for </a:t>
            </a:r>
            <a:r>
              <a:rPr lang="en-US" altLang="en-US" sz="2000" b="0" dirty="0" smtClean="0"/>
              <a:t>approval </a:t>
            </a:r>
            <a:r>
              <a:rPr lang="en-US" altLang="en-US" sz="2000" b="0" dirty="0"/>
              <a:t>(5 min)</a:t>
            </a:r>
          </a:p>
          <a:p>
            <a:pPr algn="just">
              <a:spcBef>
                <a:spcPct val="20000"/>
              </a:spcBef>
              <a:buFontTx/>
              <a:buChar char="•"/>
            </a:pPr>
            <a:r>
              <a:rPr lang="en-US" altLang="en-US" sz="2000" b="0" dirty="0"/>
              <a:t>Consider previous </a:t>
            </a:r>
            <a:r>
              <a:rPr lang="en-US" altLang="en-US" sz="2000" b="0" dirty="0" err="1"/>
              <a:t>telecons</a:t>
            </a:r>
            <a:r>
              <a:rPr lang="en-US" altLang="en-US" sz="2000" b="0" dirty="0"/>
              <a:t> minutes for approval (5 min</a:t>
            </a:r>
            <a:r>
              <a:rPr lang="en-US" altLang="en-US" sz="2000" b="0" dirty="0" smtClean="0"/>
              <a:t>)</a:t>
            </a:r>
            <a:endParaRPr lang="en-US" altLang="en-US" sz="2000" b="0" dirty="0"/>
          </a:p>
          <a:p>
            <a:pPr algn="just">
              <a:spcBef>
                <a:spcPct val="20000"/>
              </a:spcBef>
              <a:buFontTx/>
              <a:buChar char="•"/>
            </a:pPr>
            <a:r>
              <a:rPr lang="en-US" altLang="en-US" sz="2000" b="0" dirty="0" smtClean="0"/>
              <a:t>Review plans for the week in view of TG process towards the Jan. 2019 D1.0 publication and Initial WG ballot (10min)</a:t>
            </a:r>
          </a:p>
          <a:p>
            <a:pPr algn="just">
              <a:spcBef>
                <a:spcPct val="20000"/>
              </a:spcBef>
              <a:buFontTx/>
              <a:buChar char="•"/>
            </a:pPr>
            <a:r>
              <a:rPr lang="en-US" altLang="en-US" sz="2000" b="0" dirty="0" smtClean="0"/>
              <a:t>Editor’s report (10min)</a:t>
            </a:r>
          </a:p>
          <a:p>
            <a:pPr algn="just">
              <a:spcBef>
                <a:spcPct val="20000"/>
              </a:spcBef>
              <a:buFontTx/>
              <a:buChar char="•"/>
            </a:pPr>
            <a:r>
              <a:rPr lang="en-US" altLang="en-US" sz="2000" b="0" dirty="0" smtClean="0"/>
              <a:t>Submission review (as needed)</a:t>
            </a:r>
            <a:endParaRPr lang="en-US" altLang="en-US" dirty="0"/>
          </a:p>
          <a:p>
            <a:pPr lvl="1" algn="just">
              <a:spcBef>
                <a:spcPct val="20000"/>
              </a:spcBef>
              <a:buFontTx/>
              <a:buChar char="•"/>
            </a:pPr>
            <a:endParaRPr lang="en-US" altLang="en-US" sz="1600" dirty="0"/>
          </a:p>
          <a:p>
            <a:pPr lvl="1" algn="just">
              <a:spcBef>
                <a:spcPct val="20000"/>
              </a:spcBef>
              <a:buFontTx/>
              <a:buChar char="•"/>
            </a:pPr>
            <a:endParaRPr lang="en-US" altLang="en-US" sz="1600" dirty="0">
              <a:solidFill>
                <a:srgbClr val="FF33CC"/>
              </a:solidFill>
            </a:endParaRPr>
          </a:p>
          <a:p>
            <a:pPr lvl="1">
              <a:spcBef>
                <a:spcPct val="20000"/>
              </a:spcBef>
              <a:buFontTx/>
              <a:buChar char="–"/>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1562209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 ordering for slot # 1</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570565772"/>
              </p:ext>
            </p:extLst>
          </p:nvPr>
        </p:nvGraphicFramePr>
        <p:xfrm>
          <a:off x="929215" y="1628800"/>
          <a:ext cx="10460568" cy="4388976"/>
        </p:xfrm>
        <a:graphic>
          <a:graphicData uri="http://schemas.openxmlformats.org/drawingml/2006/table">
            <a:tbl>
              <a:tblPr firstRow="1" bandRow="1">
                <a:tableStyleId>{21E4AEA4-8DFA-4A89-87EB-49C32662AFE0}</a:tableStyleId>
              </a:tblPr>
              <a:tblGrid>
                <a:gridCol w="1561279"/>
                <a:gridCol w="1805306"/>
                <a:gridCol w="3736308"/>
                <a:gridCol w="2105984"/>
                <a:gridCol w="1251691"/>
              </a:tblGrid>
              <a:tr h="305408">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05408">
                <a:tc>
                  <a:txBody>
                    <a:bodyPr/>
                    <a:lstStyle/>
                    <a:p>
                      <a:pPr marL="0" algn="l" defTabSz="914400" rtl="0" eaLnBrk="1" latinLnBrk="0" hangingPunct="1"/>
                      <a:r>
                        <a:rPr lang="en-US" sz="1600" kern="1200" dirty="0" smtClean="0">
                          <a:solidFill>
                            <a:schemeClr val="dk1"/>
                          </a:solidFill>
                          <a:latin typeface="+mn-lt"/>
                          <a:ea typeface="+mn-ea"/>
                          <a:cs typeface="+mn-cs"/>
                        </a:rPr>
                        <a:t>11-18-2068</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Jonathan Segev</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Sep 2018 Agenda</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As needed (35min)</a:t>
                      </a:r>
                      <a:endParaRPr lang="en-US" sz="1600" kern="1200" dirty="0">
                        <a:solidFill>
                          <a:schemeClr val="dk1"/>
                        </a:solidFill>
                        <a:latin typeface="+mn-lt"/>
                        <a:ea typeface="+mn-ea"/>
                        <a:cs typeface="+mn-cs"/>
                      </a:endParaRPr>
                    </a:p>
                  </a:txBody>
                  <a:tcPr marT="45712" marB="45712"/>
                </a:tc>
              </a:tr>
              <a:tr h="30540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11-18-780</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Roy Want</a:t>
                      </a: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Nov. 2018 meeting minutes</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Meeting minutes</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5 min</a:t>
                      </a:r>
                    </a:p>
                  </a:txBody>
                  <a:tcPr marT="45712" marB="45712"/>
                </a:tc>
              </a:tr>
              <a:tr h="182876">
                <a:tc>
                  <a:txBody>
                    <a:bodyPr/>
                    <a:lstStyle/>
                    <a:p>
                      <a:r>
                        <a:rPr lang="en-US" sz="1600" kern="1200" dirty="0" smtClean="0">
                          <a:solidFill>
                            <a:schemeClr val="dk1"/>
                          </a:solidFill>
                          <a:latin typeface="+mn-lt"/>
                          <a:ea typeface="+mn-ea"/>
                          <a:cs typeface="+mn-cs"/>
                        </a:rPr>
                        <a:t>11-18-2160</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Roy Want</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Dec. 19th </a:t>
                      </a:r>
                      <a:r>
                        <a:rPr lang="en-US" sz="1600" kern="1200" dirty="0" err="1" smtClean="0">
                          <a:solidFill>
                            <a:schemeClr val="dk1"/>
                          </a:solidFill>
                          <a:latin typeface="+mn-lt"/>
                          <a:ea typeface="+mn-ea"/>
                          <a:cs typeface="+mn-cs"/>
                        </a:rPr>
                        <a:t>Telecon</a:t>
                      </a:r>
                      <a:r>
                        <a:rPr lang="en-US" sz="1600" kern="1200" dirty="0" smtClean="0">
                          <a:solidFill>
                            <a:schemeClr val="dk1"/>
                          </a:solidFill>
                          <a:latin typeface="+mn-lt"/>
                          <a:ea typeface="+mn-ea"/>
                          <a:cs typeface="+mn-cs"/>
                        </a:rPr>
                        <a:t> minutes</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Meeting minutes</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5min</a:t>
                      </a:r>
                      <a:endParaRPr lang="en-US" sz="1600" kern="1200" dirty="0">
                        <a:solidFill>
                          <a:schemeClr val="dk1"/>
                        </a:solidFill>
                        <a:latin typeface="+mn-lt"/>
                        <a:ea typeface="+mn-ea"/>
                        <a:cs typeface="+mn-cs"/>
                      </a:endParaRPr>
                    </a:p>
                  </a:txBody>
                  <a:tcPr marT="45712" marB="45712"/>
                </a:tc>
              </a:tr>
              <a:tr h="167632">
                <a:tc>
                  <a:txBody>
                    <a:bodyPr/>
                    <a:lstStyle/>
                    <a:p>
                      <a:r>
                        <a:rPr lang="en-US" sz="1600" kern="1200" dirty="0" smtClean="0">
                          <a:solidFill>
                            <a:schemeClr val="dk1"/>
                          </a:solidFill>
                          <a:latin typeface="+mn-lt"/>
                          <a:ea typeface="+mn-ea"/>
                          <a:cs typeface="+mn-cs"/>
                        </a:rPr>
                        <a:t>11-19-125</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Chao Chun Wang</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Editor’s report</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Amendment</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10m</a:t>
                      </a:r>
                      <a:endParaRPr lang="en-US" sz="1600" kern="1200" dirty="0">
                        <a:solidFill>
                          <a:schemeClr val="dk1"/>
                        </a:solidFill>
                        <a:latin typeface="+mn-lt"/>
                        <a:ea typeface="+mn-ea"/>
                        <a:cs typeface="+mn-cs"/>
                      </a:endParaRPr>
                    </a:p>
                  </a:txBody>
                  <a:tcPr marT="45712" marB="45712"/>
                </a:tc>
              </a:tr>
              <a:tr h="167632">
                <a:tc>
                  <a:txBody>
                    <a:bodyPr/>
                    <a:lstStyle/>
                    <a:p>
                      <a:r>
                        <a:rPr lang="en-US" sz="1600" kern="1200" dirty="0" smtClean="0">
                          <a:solidFill>
                            <a:schemeClr val="dk1"/>
                          </a:solidFill>
                          <a:latin typeface="+mn-lt"/>
                          <a:ea typeface="+mn-ea"/>
                          <a:cs typeface="+mn-cs"/>
                        </a:rPr>
                        <a:t>11-18-2152</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Assaf Kasher</a:t>
                      </a:r>
                    </a:p>
                  </a:txBody>
                  <a:tcPr marT="45712" marB="45712"/>
                </a:tc>
                <a:tc>
                  <a:txBody>
                    <a:bodyPr/>
                    <a:lstStyle/>
                    <a:p>
                      <a:r>
                        <a:rPr lang="en-US" sz="1600" kern="1200" dirty="0" smtClean="0">
                          <a:solidFill>
                            <a:schemeClr val="dk1"/>
                          </a:solidFill>
                          <a:latin typeface="+mn-lt"/>
                          <a:ea typeface="+mn-ea"/>
                          <a:cs typeface="+mn-cs"/>
                        </a:rPr>
                        <a:t>CC28 Clause 3-4 CIDs</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CR</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15min</a:t>
                      </a:r>
                      <a:endParaRPr lang="en-US" sz="1600" kern="1200" dirty="0">
                        <a:solidFill>
                          <a:schemeClr val="dk1"/>
                        </a:solidFill>
                        <a:latin typeface="+mn-lt"/>
                        <a:ea typeface="+mn-ea"/>
                        <a:cs typeface="+mn-cs"/>
                      </a:endParaRPr>
                    </a:p>
                  </a:txBody>
                  <a:tcPr marT="45712" marB="45712"/>
                </a:tc>
              </a:tr>
              <a:tr h="365752">
                <a:tc>
                  <a:txBody>
                    <a:bodyPr/>
                    <a:lstStyle/>
                    <a:p>
                      <a:r>
                        <a:rPr lang="en-US" sz="1600" kern="1200" dirty="0" smtClean="0">
                          <a:solidFill>
                            <a:schemeClr val="dk1"/>
                          </a:solidFill>
                          <a:latin typeface="+mn-lt"/>
                          <a:ea typeface="+mn-ea"/>
                          <a:cs typeface="+mn-cs"/>
                        </a:rPr>
                        <a:t>11-18-2157</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Assaf Kasher</a:t>
                      </a:r>
                    </a:p>
                  </a:txBody>
                  <a:tcPr marT="45712" marB="45712"/>
                </a:tc>
                <a:tc>
                  <a:txBody>
                    <a:bodyPr/>
                    <a:lstStyle/>
                    <a:p>
                      <a:r>
                        <a:rPr lang="en-US" sz="1600" kern="1200" dirty="0" smtClean="0">
                          <a:solidFill>
                            <a:schemeClr val="dk1"/>
                          </a:solidFill>
                          <a:latin typeface="+mn-lt"/>
                          <a:ea typeface="+mn-ea"/>
                          <a:cs typeface="+mn-cs"/>
                        </a:rPr>
                        <a:t>PDMG PICS changes</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CR</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15min</a:t>
                      </a:r>
                    </a:p>
                  </a:txBody>
                  <a:tcPr marT="45712" marB="45712"/>
                </a:tc>
              </a:tr>
              <a:tr h="365752">
                <a:tc>
                  <a:txBody>
                    <a:bodyPr/>
                    <a:lstStyle/>
                    <a:p>
                      <a:r>
                        <a:rPr lang="en-US" sz="1600" kern="1200" dirty="0" smtClean="0">
                          <a:solidFill>
                            <a:schemeClr val="dk1"/>
                          </a:solidFill>
                          <a:latin typeface="+mn-lt"/>
                          <a:ea typeface="+mn-ea"/>
                          <a:cs typeface="+mn-cs"/>
                        </a:rPr>
                        <a:t>11-19-0037</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Ganesh </a:t>
                      </a:r>
                      <a:r>
                        <a:rPr lang="en-US" sz="1600" kern="1200" dirty="0" err="1" smtClean="0">
                          <a:solidFill>
                            <a:schemeClr val="dk1"/>
                          </a:solidFill>
                          <a:latin typeface="+mn-lt"/>
                          <a:ea typeface="+mn-ea"/>
                          <a:cs typeface="+mn-cs"/>
                        </a:rPr>
                        <a:t>Venkatesan</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Update to the </a:t>
                      </a:r>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negotiation protocol LTF negotiation</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Amendment text</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30min</a:t>
                      </a:r>
                      <a:endParaRPr lang="en-US" sz="1600" kern="1200" dirty="0">
                        <a:solidFill>
                          <a:schemeClr val="dk1"/>
                        </a:solidFill>
                        <a:latin typeface="+mn-lt"/>
                        <a:ea typeface="+mn-ea"/>
                        <a:cs typeface="+mn-cs"/>
                      </a:endParaRPr>
                    </a:p>
                  </a:txBody>
                  <a:tcPr marT="45712" marB="45712"/>
                </a:tc>
              </a:tr>
              <a:tr h="365752">
                <a:tc>
                  <a:txBody>
                    <a:bodyPr/>
                    <a:lstStyle/>
                    <a:p>
                      <a:r>
                        <a:rPr lang="en-US" sz="1600" kern="1200" dirty="0" smtClean="0">
                          <a:solidFill>
                            <a:schemeClr val="dk1"/>
                          </a:solidFill>
                          <a:latin typeface="+mn-lt"/>
                          <a:ea typeface="+mn-ea"/>
                          <a:cs typeface="+mn-cs"/>
                        </a:rPr>
                        <a:t>11-18-1782</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Yongho Seok</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CC28 CR Secure TB Ranging Measurement Exchange Protocol.</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CR</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As time permits</a:t>
                      </a:r>
                    </a:p>
                  </a:txBody>
                  <a:tcPr marT="45712" marB="45712"/>
                </a:tc>
              </a:tr>
              <a:tr h="365752">
                <a:tc>
                  <a:txBody>
                    <a:bodyPr/>
                    <a:lstStyle/>
                    <a:p>
                      <a:endParaRPr lang="en-US" sz="1600" dirty="0"/>
                    </a:p>
                  </a:txBody>
                  <a:tcPr marT="45712" marB="45712"/>
                </a:tc>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marT="45712" marB="45712"/>
                </a:tc>
                <a:tc>
                  <a:txBody>
                    <a:bodyPr/>
                    <a:lstStyle/>
                    <a:p>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31948436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 ordering for slot # 1</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3557437624"/>
              </p:ext>
            </p:extLst>
          </p:nvPr>
        </p:nvGraphicFramePr>
        <p:xfrm>
          <a:off x="929217" y="1628800"/>
          <a:ext cx="9649072" cy="2730905"/>
        </p:xfrm>
        <a:graphic>
          <a:graphicData uri="http://schemas.openxmlformats.org/drawingml/2006/table">
            <a:tbl>
              <a:tblPr firstRow="1" bandRow="1">
                <a:tableStyleId>{21E4AEA4-8DFA-4A89-87EB-49C32662AFE0}</a:tableStyleId>
              </a:tblPr>
              <a:tblGrid>
                <a:gridCol w="1440160"/>
                <a:gridCol w="2458219"/>
                <a:gridCol w="2653495"/>
                <a:gridCol w="1942609"/>
                <a:gridCol w="1154589"/>
              </a:tblGrid>
              <a:tr h="305408">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05408">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smtClean="0">
                        <a:solidFill>
                          <a:schemeClr val="dk1"/>
                        </a:solidFill>
                        <a:latin typeface="+mn-lt"/>
                        <a:ea typeface="+mn-ea"/>
                        <a:cs typeface="+mn-cs"/>
                      </a:endParaRPr>
                    </a:p>
                  </a:txBody>
                  <a:tcPr marT="45712" marB="45712"/>
                </a:tc>
              </a:tr>
              <a:tr h="0">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marT="45712" marB="45712"/>
                </a:tc>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c>
                  <a:txBody>
                    <a:bodyPr/>
                    <a:lstStyle/>
                    <a:p>
                      <a:endParaRPr lang="en-US" sz="1400" dirty="0"/>
                    </a:p>
                  </a:txBody>
                  <a:tcPr marT="45712" marB="45712"/>
                </a:tc>
              </a:tr>
              <a:tr h="463283">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marT="45712" marB="45712"/>
                </a:tc>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c>
                  <a:txBody>
                    <a:bodyPr/>
                    <a:lstStyle/>
                    <a:p>
                      <a:endParaRPr lang="en-US" sz="1400" dirty="0"/>
                    </a:p>
                  </a:txBody>
                  <a:tcPr marT="45712" marB="45712"/>
                </a:tc>
              </a:tr>
              <a:tr h="347462">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marT="45712" marB="45712"/>
                </a:tc>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c>
                  <a:txBody>
                    <a:bodyPr/>
                    <a:lstStyle/>
                    <a:p>
                      <a:endParaRPr lang="en-US" sz="1400" dirty="0"/>
                    </a:p>
                  </a:txBody>
                  <a:tcPr marT="45712" marB="45712"/>
                </a:tc>
              </a:tr>
              <a:tr h="231642">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marT="45712" marB="45712"/>
                </a:tc>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c>
                  <a:txBody>
                    <a:bodyPr/>
                    <a:lstStyle/>
                    <a:p>
                      <a:endParaRPr lang="en-US" sz="1400" dirty="0"/>
                    </a:p>
                  </a:txBody>
                  <a:tcPr marT="45712" marB="45712"/>
                </a:tc>
              </a:tr>
              <a:tr h="0">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marT="45712" marB="45712"/>
                </a:tc>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c>
                  <a:txBody>
                    <a:bodyPr/>
                    <a:lstStyle/>
                    <a:p>
                      <a:endParaRPr lang="en-US" sz="1400" dirty="0"/>
                    </a:p>
                  </a:txBody>
                  <a:tcPr marT="45712" marB="45712"/>
                </a:tc>
              </a:tr>
            </a:tbl>
          </a:graphicData>
        </a:graphic>
      </p:graphicFrame>
    </p:spTree>
    <p:extLst>
      <p:ext uri="{BB962C8B-B14F-4D97-AF65-F5344CB8AC3E}">
        <p14:creationId xmlns:p14="http://schemas.microsoft.com/office/powerpoint/2010/main" val="28926096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a:xfrm>
            <a:off x="695400" y="1981201"/>
            <a:ext cx="11449272" cy="4113213"/>
          </a:xfrm>
        </p:spPr>
        <p:txBody>
          <a:bodyPr/>
          <a:lstStyle/>
          <a:p>
            <a:pPr marL="0" indent="0"/>
            <a:r>
              <a:rPr lang="en-US" b="0" dirty="0"/>
              <a:t>Document </a:t>
            </a:r>
            <a:r>
              <a:rPr lang="en-US" b="0" dirty="0" smtClean="0"/>
              <a:t>11-18/780 </a:t>
            </a:r>
            <a:r>
              <a:rPr lang="en-US" b="0" dirty="0"/>
              <a:t>“</a:t>
            </a:r>
            <a:r>
              <a:rPr lang="en-US" dirty="0"/>
              <a:t>meeting minutes </a:t>
            </a:r>
            <a:r>
              <a:rPr lang="en-US" dirty="0" smtClean="0"/>
              <a:t>Nov. 2018</a:t>
            </a:r>
            <a:r>
              <a:rPr lang="en-US" b="0" dirty="0"/>
              <a:t>” posted to Mentor on </a:t>
            </a:r>
            <a:r>
              <a:rPr lang="en-US" b="0" dirty="0" smtClean="0"/>
              <a:t>Dec. 3</a:t>
            </a:r>
            <a:r>
              <a:rPr lang="en-US" b="0" baseline="30000" dirty="0" smtClean="0"/>
              <a:t>rd</a:t>
            </a:r>
            <a:r>
              <a:rPr lang="en-US" b="0" dirty="0" smtClean="0"/>
              <a:t> 2018</a:t>
            </a:r>
            <a:r>
              <a:rPr lang="en-US" b="0" dirty="0"/>
              <a:t>. </a:t>
            </a:r>
          </a:p>
          <a:p>
            <a:endParaRPr lang="en-US" dirty="0"/>
          </a:p>
          <a:p>
            <a:r>
              <a:rPr lang="en-US" dirty="0"/>
              <a:t>Motion:</a:t>
            </a:r>
          </a:p>
          <a:p>
            <a:pPr marL="0" indent="0"/>
            <a:r>
              <a:rPr lang="en-US" b="0" dirty="0"/>
              <a:t>Move to approve document </a:t>
            </a:r>
            <a:r>
              <a:rPr lang="en-US" b="0" dirty="0" smtClean="0"/>
              <a:t>11-18/780 r0 </a:t>
            </a:r>
            <a:r>
              <a:rPr lang="en-US" b="0" dirty="0"/>
              <a:t>as </a:t>
            </a:r>
            <a:r>
              <a:rPr lang="en-US" b="0" dirty="0" err="1"/>
              <a:t>TGaz</a:t>
            </a:r>
            <a:r>
              <a:rPr lang="en-US" b="0" dirty="0"/>
              <a:t> meeting minutes for the </a:t>
            </a:r>
            <a:r>
              <a:rPr lang="en-US" b="0" dirty="0" smtClean="0"/>
              <a:t>Nov. meeting</a:t>
            </a:r>
            <a:r>
              <a:rPr lang="en-US" b="0" dirty="0"/>
              <a:t>. </a:t>
            </a:r>
            <a:endParaRPr lang="en-US" b="0" dirty="0" smtClean="0"/>
          </a:p>
          <a:p>
            <a:pPr marL="0" indent="0"/>
            <a:endParaRPr lang="en-US" b="0" dirty="0"/>
          </a:p>
          <a:p>
            <a:r>
              <a:rPr lang="en-US" b="0" dirty="0"/>
              <a:t>Moved by</a:t>
            </a:r>
            <a:r>
              <a:rPr lang="en-US" b="0" dirty="0" smtClean="0"/>
              <a:t>: Roy Want</a:t>
            </a:r>
            <a:endParaRPr lang="en-US" b="0" dirty="0"/>
          </a:p>
          <a:p>
            <a:r>
              <a:rPr lang="en-US" b="0" dirty="0"/>
              <a:t>Seconded by</a:t>
            </a:r>
            <a:r>
              <a:rPr lang="en-US" b="0" dirty="0" smtClean="0"/>
              <a:t>: Assaf Kasher</a:t>
            </a:r>
            <a:endParaRPr lang="en-US" b="0" dirty="0"/>
          </a:p>
          <a:p>
            <a:r>
              <a:rPr lang="en-US" b="0" dirty="0"/>
              <a:t>Results (Y/N/A</a:t>
            </a:r>
            <a:r>
              <a:rPr lang="en-US" b="0" dirty="0" smtClean="0"/>
              <a:t>): 18/0/1</a:t>
            </a:r>
          </a:p>
          <a:p>
            <a:r>
              <a:rPr lang="en-US" b="0" dirty="0" smtClean="0"/>
              <a:t>Motion passes.</a:t>
            </a:r>
            <a:endParaRPr lang="en-US"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328671271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a:t>
            </a:r>
            <a:r>
              <a:rPr lang="en-US" altLang="en-US" b="0" dirty="0" smtClean="0"/>
              <a:t>Dec. 19</a:t>
            </a:r>
            <a:r>
              <a:rPr lang="en-US" altLang="en-US" b="0" baseline="30000" dirty="0" smtClean="0"/>
              <a:t>th</a:t>
            </a:r>
            <a:r>
              <a:rPr lang="en-US" altLang="en-US" b="0" dirty="0" smtClean="0"/>
              <a:t> </a:t>
            </a:r>
            <a:r>
              <a:rPr lang="en-US" altLang="en-US" b="0" dirty="0" err="1" smtClean="0"/>
              <a:t>Telecon</a:t>
            </a:r>
            <a:r>
              <a:rPr lang="en-US" altLang="en-US" b="0" dirty="0" smtClean="0"/>
              <a:t> Minutes</a:t>
            </a:r>
            <a:endParaRPr lang="en-US" dirty="0"/>
          </a:p>
        </p:txBody>
      </p:sp>
      <p:sp>
        <p:nvSpPr>
          <p:cNvPr id="3" name="Content Placeholder 2"/>
          <p:cNvSpPr>
            <a:spLocks noGrp="1"/>
          </p:cNvSpPr>
          <p:nvPr>
            <p:ph idx="1"/>
          </p:nvPr>
        </p:nvSpPr>
        <p:spPr>
          <a:xfrm>
            <a:off x="695400" y="1981201"/>
            <a:ext cx="11449272" cy="4113213"/>
          </a:xfrm>
        </p:spPr>
        <p:txBody>
          <a:bodyPr/>
          <a:lstStyle/>
          <a:p>
            <a:pPr marL="0" indent="0"/>
            <a:r>
              <a:rPr lang="en-US" b="0" dirty="0"/>
              <a:t>Document </a:t>
            </a:r>
            <a:r>
              <a:rPr lang="en-US" b="0" dirty="0" smtClean="0"/>
              <a:t>11-18/2152 “Dec. 19</a:t>
            </a:r>
            <a:r>
              <a:rPr lang="en-US" b="0" baseline="30000" dirty="0" smtClean="0"/>
              <a:t>th</a:t>
            </a:r>
            <a:r>
              <a:rPr lang="en-US" b="0" dirty="0" smtClean="0"/>
              <a:t> </a:t>
            </a:r>
            <a:r>
              <a:rPr lang="en-US" b="0" dirty="0" err="1" smtClean="0"/>
              <a:t>Telecon</a:t>
            </a:r>
            <a:r>
              <a:rPr lang="en-US" b="0" dirty="0" smtClean="0"/>
              <a:t> Minutes” </a:t>
            </a:r>
            <a:r>
              <a:rPr lang="en-US" b="0" dirty="0"/>
              <a:t>posted to Mentor on </a:t>
            </a:r>
            <a:r>
              <a:rPr lang="en-US" b="0" dirty="0" smtClean="0"/>
              <a:t>Jan. 3</a:t>
            </a:r>
            <a:r>
              <a:rPr lang="en-US" b="0" baseline="30000" dirty="0" smtClean="0"/>
              <a:t>rd</a:t>
            </a:r>
            <a:r>
              <a:rPr lang="en-US" b="0" dirty="0" smtClean="0"/>
              <a:t> 2019.</a:t>
            </a:r>
            <a:endParaRPr lang="en-US" b="0" dirty="0"/>
          </a:p>
          <a:p>
            <a:endParaRPr lang="en-US" dirty="0"/>
          </a:p>
          <a:p>
            <a:r>
              <a:rPr lang="en-US" dirty="0"/>
              <a:t>Motion:</a:t>
            </a:r>
          </a:p>
          <a:p>
            <a:pPr marL="0" indent="0"/>
            <a:r>
              <a:rPr lang="en-US" b="0" dirty="0"/>
              <a:t>Move to approve document </a:t>
            </a:r>
            <a:r>
              <a:rPr lang="en-US" b="0" dirty="0" smtClean="0"/>
              <a:t>11-18/2152r0 </a:t>
            </a:r>
            <a:r>
              <a:rPr lang="en-US" b="0" dirty="0"/>
              <a:t>as </a:t>
            </a:r>
            <a:r>
              <a:rPr lang="en-US" b="0" dirty="0" err="1"/>
              <a:t>TGaz</a:t>
            </a:r>
            <a:r>
              <a:rPr lang="en-US" b="0" dirty="0"/>
              <a:t> </a:t>
            </a:r>
            <a:r>
              <a:rPr lang="en-US" b="0" dirty="0" smtClean="0"/>
              <a:t>meeting minutes </a:t>
            </a:r>
            <a:r>
              <a:rPr lang="en-US" b="0" dirty="0"/>
              <a:t>for the </a:t>
            </a:r>
            <a:r>
              <a:rPr lang="en-US" b="0" dirty="0" smtClean="0"/>
              <a:t>Dec. 19</a:t>
            </a:r>
            <a:r>
              <a:rPr lang="en-US" b="0" baseline="30000" dirty="0" smtClean="0"/>
              <a:t>th</a:t>
            </a:r>
            <a:r>
              <a:rPr lang="en-US" b="0" dirty="0" smtClean="0"/>
              <a:t> </a:t>
            </a:r>
            <a:r>
              <a:rPr lang="en-US" b="0" dirty="0" err="1" smtClean="0"/>
              <a:t>Telecon</a:t>
            </a:r>
            <a:r>
              <a:rPr lang="en-US" b="0" dirty="0" smtClean="0"/>
              <a:t>. </a:t>
            </a:r>
          </a:p>
          <a:p>
            <a:pPr marL="0" indent="0"/>
            <a:endParaRPr lang="en-US" b="0" dirty="0"/>
          </a:p>
          <a:p>
            <a:r>
              <a:rPr lang="en-US" b="0" dirty="0"/>
              <a:t>Moved by</a:t>
            </a:r>
            <a:r>
              <a:rPr lang="en-US" b="0" dirty="0" smtClean="0"/>
              <a:t>: Roy Want</a:t>
            </a:r>
            <a:endParaRPr lang="en-US" b="0" dirty="0"/>
          </a:p>
          <a:p>
            <a:r>
              <a:rPr lang="en-US" b="0" dirty="0"/>
              <a:t>Seconded by</a:t>
            </a:r>
            <a:r>
              <a:rPr lang="en-US" b="0" dirty="0" smtClean="0"/>
              <a:t>: Assaf Kasher</a:t>
            </a:r>
            <a:endParaRPr lang="en-US" b="0" dirty="0"/>
          </a:p>
          <a:p>
            <a:r>
              <a:rPr lang="en-US" b="0" dirty="0"/>
              <a:t>Results (Y/N/A</a:t>
            </a:r>
            <a:r>
              <a:rPr lang="en-US" b="0" dirty="0" smtClean="0"/>
              <a:t>): 16/0/2</a:t>
            </a:r>
          </a:p>
          <a:p>
            <a:r>
              <a:rPr lang="en-US" b="0" dirty="0" smtClean="0"/>
              <a:t>Motion passes.</a:t>
            </a:r>
            <a:endParaRPr lang="en-US"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153503726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err="1"/>
              <a:t>TGaz</a:t>
            </a:r>
            <a:r>
              <a:rPr lang="en-US" altLang="en-US"/>
              <a:t> Approved Plan</a:t>
            </a:r>
            <a:endParaRPr lang="en-US"/>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b="0" dirty="0"/>
              <a:t>Review/verify draft meets the 802.11 style guide (missing parts, naming conventions, normative and descriptive sections</a:t>
            </a:r>
            <a:r>
              <a:rPr lang="en-US" altLang="en-US" b="0" dirty="0" smtClean="0"/>
              <a:t>) – </a:t>
            </a:r>
            <a:r>
              <a:rPr lang="en-US" altLang="en-US" dirty="0" smtClean="0"/>
              <a:t>done</a:t>
            </a:r>
            <a:r>
              <a:rPr lang="en-US" altLang="en-US" b="0" dirty="0" smtClean="0"/>
              <a:t>.</a:t>
            </a:r>
            <a:endParaRPr lang="en-US" altLang="en-US" b="0" dirty="0"/>
          </a:p>
          <a:p>
            <a:pPr>
              <a:buFont typeface="Arial" panose="020B0604020202020204" pitchFamily="34" charset="0"/>
              <a:buChar char="•"/>
            </a:pPr>
            <a:r>
              <a:rPr lang="en-US" altLang="en-US" b="0" dirty="0"/>
              <a:t>Freeze SFD and perform internal comment collection coming out of July 2018 </a:t>
            </a:r>
            <a:r>
              <a:rPr lang="en-US" altLang="en-US" b="0" dirty="0" smtClean="0"/>
              <a:t>meeting – </a:t>
            </a:r>
            <a:r>
              <a:rPr lang="en-US" altLang="en-US" dirty="0" smtClean="0"/>
              <a:t>done</a:t>
            </a:r>
            <a:r>
              <a:rPr lang="en-US" altLang="en-US" b="0" dirty="0" smtClean="0"/>
              <a:t>.</a:t>
            </a:r>
            <a:endParaRPr lang="en-US" altLang="en-US" b="0" dirty="0"/>
          </a:p>
          <a:p>
            <a:pPr>
              <a:buFont typeface="Arial" panose="020B0604020202020204" pitchFamily="34" charset="0"/>
              <a:buChar char="•"/>
            </a:pPr>
            <a:r>
              <a:rPr lang="en-US" altLang="en-US" b="0" dirty="0"/>
              <a:t>Perform internal comment resolution during the Sep. and possibly Nov. meeting (reject any remaining comments</a:t>
            </a:r>
            <a:r>
              <a:rPr lang="en-US" altLang="en-US" b="0" dirty="0" smtClean="0"/>
              <a:t>) – </a:t>
            </a:r>
            <a:r>
              <a:rPr lang="en-US" altLang="en-US" dirty="0" smtClean="0"/>
              <a:t>done</a:t>
            </a:r>
            <a:r>
              <a:rPr lang="en-US" altLang="en-US" b="0" dirty="0" smtClean="0"/>
              <a:t>.</a:t>
            </a:r>
            <a:endParaRPr lang="en-US" altLang="en-US" b="0" dirty="0"/>
          </a:p>
          <a:p>
            <a:pPr>
              <a:buFont typeface="Arial" panose="020B0604020202020204" pitchFamily="34" charset="0"/>
              <a:buChar char="•"/>
            </a:pPr>
            <a:r>
              <a:rPr lang="en-US" altLang="en-US" b="0" dirty="0"/>
              <a:t>Go to Initial WG ballot coming out of </a:t>
            </a:r>
            <a:r>
              <a:rPr lang="en-US" altLang="en-US" b="0" dirty="0" smtClean="0"/>
              <a:t>Jan. 2019 – </a:t>
            </a:r>
            <a:r>
              <a:rPr lang="en-US" altLang="en-US" u="sng" dirty="0" smtClean="0"/>
              <a:t>target for this meeting. </a:t>
            </a:r>
            <a:endParaRPr lang="en-US" altLang="en-US" u="sng"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356618230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485992"/>
          </a:xfrm>
        </p:spPr>
        <p:txBody>
          <a:bodyPr/>
          <a:lstStyle/>
          <a:p>
            <a:r>
              <a:rPr lang="en-US" dirty="0" smtClean="0"/>
              <a:t>Current TG Approved Timeline</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
        <p:nvSpPr>
          <p:cNvPr id="7" name="Text Box 24"/>
          <p:cNvSpPr txBox="1">
            <a:spLocks noChangeArrowheads="1"/>
          </p:cNvSpPr>
          <p:nvPr/>
        </p:nvSpPr>
        <p:spPr bwMode="auto">
          <a:xfrm>
            <a:off x="4132288" y="2365538"/>
            <a:ext cx="955610"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a:t>
            </a:r>
            <a:r>
              <a:rPr lang="en-US" altLang="en-US" sz="600" dirty="0" smtClean="0">
                <a:latin typeface="Arial" panose="020B0604020202020204" pitchFamily="34" charset="0"/>
                <a:cs typeface="Arial" panose="020B0604020202020204" pitchFamily="34" charset="0"/>
              </a:rPr>
              <a:t>requirement freeze</a:t>
            </a:r>
          </a:p>
          <a:p>
            <a:pPr algn="ctr"/>
            <a:r>
              <a:rPr lang="en-US" altLang="en-US" sz="600" dirty="0" smtClean="0">
                <a:latin typeface="Arial" panose="020B0604020202020204" pitchFamily="34" charset="0"/>
                <a:cs typeface="Arial" panose="020B0604020202020204" pitchFamily="34" charset="0"/>
              </a:rPr>
              <a:t>5-2017</a:t>
            </a:r>
            <a:endParaRPr lang="en-US" altLang="en-US" sz="600" dirty="0">
              <a:latin typeface="Arial" panose="020B0604020202020204" pitchFamily="34" charset="0"/>
              <a:cs typeface="Arial" panose="020B0604020202020204" pitchFamily="34" charset="0"/>
            </a:endParaRPr>
          </a:p>
        </p:txBody>
      </p:sp>
      <p:sp>
        <p:nvSpPr>
          <p:cNvPr id="8" name="Text Box 24"/>
          <p:cNvSpPr txBox="1">
            <a:spLocks noChangeArrowheads="1"/>
          </p:cNvSpPr>
          <p:nvPr/>
        </p:nvSpPr>
        <p:spPr bwMode="auto">
          <a:xfrm>
            <a:off x="119336" y="2376129"/>
            <a:ext cx="1118591"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9" name="Rectangle 8"/>
          <p:cNvSpPr>
            <a:spLocks noChangeArrowheads="1"/>
          </p:cNvSpPr>
          <p:nvPr/>
        </p:nvSpPr>
        <p:spPr bwMode="auto">
          <a:xfrm>
            <a:off x="178973" y="1988840"/>
            <a:ext cx="11749675"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8533215"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1" name="Rectangle 10"/>
          <p:cNvSpPr>
            <a:spLocks noChangeArrowheads="1"/>
          </p:cNvSpPr>
          <p:nvPr/>
        </p:nvSpPr>
        <p:spPr bwMode="auto">
          <a:xfrm>
            <a:off x="6879117" y="1988840"/>
            <a:ext cx="1654098"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2" name="Rectangle 11"/>
          <p:cNvSpPr>
            <a:spLocks noChangeArrowheads="1"/>
          </p:cNvSpPr>
          <p:nvPr/>
        </p:nvSpPr>
        <p:spPr bwMode="auto">
          <a:xfrm>
            <a:off x="3561616" y="1988840"/>
            <a:ext cx="166340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3" name="Rectangle 12"/>
          <p:cNvSpPr>
            <a:spLocks noChangeArrowheads="1"/>
          </p:cNvSpPr>
          <p:nvPr/>
        </p:nvSpPr>
        <p:spPr bwMode="auto">
          <a:xfrm>
            <a:off x="1842374" y="1988839"/>
            <a:ext cx="1719240"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4" name="Rectangle 13"/>
          <p:cNvSpPr>
            <a:spLocks noChangeArrowheads="1"/>
          </p:cNvSpPr>
          <p:nvPr/>
        </p:nvSpPr>
        <p:spPr bwMode="auto">
          <a:xfrm>
            <a:off x="178973" y="1988839"/>
            <a:ext cx="166340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5" name="Rectangle 14"/>
          <p:cNvSpPr>
            <a:spLocks noChangeArrowheads="1"/>
          </p:cNvSpPr>
          <p:nvPr/>
        </p:nvSpPr>
        <p:spPr bwMode="auto">
          <a:xfrm>
            <a:off x="5213387" y="1988839"/>
            <a:ext cx="168434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6" name="Text Box 29"/>
          <p:cNvSpPr txBox="1">
            <a:spLocks noChangeArrowheads="1"/>
          </p:cNvSpPr>
          <p:nvPr/>
        </p:nvSpPr>
        <p:spPr bwMode="auto">
          <a:xfrm flipH="1">
            <a:off x="10547177" y="2365538"/>
            <a:ext cx="102296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Final</a:t>
            </a:r>
          </a:p>
          <a:p>
            <a:r>
              <a:rPr lang="en-US" altLang="en-US" b="0" dirty="0" smtClean="0"/>
              <a:t>3-2021</a:t>
            </a:r>
            <a:endParaRPr lang="en-US" altLang="en-US" b="0" dirty="0"/>
          </a:p>
        </p:txBody>
      </p:sp>
      <p:sp>
        <p:nvSpPr>
          <p:cNvPr id="17" name="Isosceles Triangle 16"/>
          <p:cNvSpPr>
            <a:spLocks noChangeArrowheads="1"/>
          </p:cNvSpPr>
          <p:nvPr/>
        </p:nvSpPr>
        <p:spPr bwMode="auto">
          <a:xfrm>
            <a:off x="240452" y="2391027"/>
            <a:ext cx="265598"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8" name="Isosceles Triangle 17"/>
          <p:cNvSpPr>
            <a:spLocks noChangeArrowheads="1"/>
          </p:cNvSpPr>
          <p:nvPr/>
        </p:nvSpPr>
        <p:spPr bwMode="auto">
          <a:xfrm>
            <a:off x="10516887" y="2405958"/>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9" name="Isosceles Triangle 18"/>
          <p:cNvSpPr>
            <a:spLocks noChangeArrowheads="1"/>
          </p:cNvSpPr>
          <p:nvPr/>
        </p:nvSpPr>
        <p:spPr bwMode="auto">
          <a:xfrm>
            <a:off x="1154588" y="2396753"/>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Rectangle 19"/>
          <p:cNvSpPr/>
          <p:nvPr/>
        </p:nvSpPr>
        <p:spPr>
          <a:xfrm>
            <a:off x="3307682" y="3007466"/>
            <a:ext cx="3084657" cy="16400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1" name="Rectangle 20"/>
          <p:cNvSpPr/>
          <p:nvPr/>
        </p:nvSpPr>
        <p:spPr>
          <a:xfrm>
            <a:off x="643252" y="2827678"/>
            <a:ext cx="92897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2" name="Rectangle 21"/>
          <p:cNvSpPr/>
          <p:nvPr/>
        </p:nvSpPr>
        <p:spPr>
          <a:xfrm>
            <a:off x="4188372" y="3174287"/>
            <a:ext cx="6394352" cy="18628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r>
              <a:rPr lang="en-US" sz="1100" dirty="0" smtClean="0">
                <a:solidFill>
                  <a:schemeClr val="tx1"/>
                </a:solidFill>
              </a:rPr>
              <a:t>        Amendment </a:t>
            </a:r>
            <a:r>
              <a:rPr lang="en-US" sz="1100" dirty="0">
                <a:solidFill>
                  <a:schemeClr val="tx1"/>
                </a:solidFill>
              </a:rPr>
              <a:t>text</a:t>
            </a:r>
          </a:p>
        </p:txBody>
      </p:sp>
      <p:sp>
        <p:nvSpPr>
          <p:cNvPr id="23" name="Rectangle 22"/>
          <p:cNvSpPr/>
          <p:nvPr/>
        </p:nvSpPr>
        <p:spPr>
          <a:xfrm>
            <a:off x="1572227" y="282767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4" name="Text Box 24"/>
          <p:cNvSpPr txBox="1">
            <a:spLocks noChangeArrowheads="1"/>
          </p:cNvSpPr>
          <p:nvPr/>
        </p:nvSpPr>
        <p:spPr bwMode="auto">
          <a:xfrm>
            <a:off x="150425" y="2825853"/>
            <a:ext cx="862056"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5" name="Rectangle 24"/>
          <p:cNvSpPr>
            <a:spLocks noChangeArrowheads="1"/>
          </p:cNvSpPr>
          <p:nvPr/>
        </p:nvSpPr>
        <p:spPr bwMode="auto">
          <a:xfrm>
            <a:off x="10223367"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6" name="Group 25"/>
          <p:cNvGrpSpPr/>
          <p:nvPr/>
        </p:nvGrpSpPr>
        <p:grpSpPr>
          <a:xfrm>
            <a:off x="1772692" y="1988840"/>
            <a:ext cx="8500127" cy="4176464"/>
            <a:chOff x="1339290" y="1268760"/>
            <a:chExt cx="6503157" cy="3782041"/>
          </a:xfrm>
        </p:grpSpPr>
        <p:sp>
          <p:nvSpPr>
            <p:cNvPr id="27"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8"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9"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0"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1"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2"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33" name="Text Box 26"/>
          <p:cNvSpPr txBox="1">
            <a:spLocks noChangeArrowheads="1"/>
          </p:cNvSpPr>
          <p:nvPr/>
        </p:nvSpPr>
        <p:spPr bwMode="auto">
          <a:xfrm flipH="1">
            <a:off x="7543905" y="2620811"/>
            <a:ext cx="704240"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5-2019</a:t>
            </a:r>
          </a:p>
        </p:txBody>
      </p:sp>
      <p:sp>
        <p:nvSpPr>
          <p:cNvPr id="34" name="Isosceles Triangle 33"/>
          <p:cNvSpPr>
            <a:spLocks noChangeArrowheads="1"/>
          </p:cNvSpPr>
          <p:nvPr/>
        </p:nvSpPr>
        <p:spPr bwMode="auto">
          <a:xfrm flipH="1">
            <a:off x="7718175" y="2408340"/>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5" name="Text Box 24"/>
          <p:cNvSpPr txBox="1">
            <a:spLocks noChangeArrowheads="1"/>
          </p:cNvSpPr>
          <p:nvPr/>
        </p:nvSpPr>
        <p:spPr bwMode="auto">
          <a:xfrm>
            <a:off x="6816783" y="2648906"/>
            <a:ext cx="41898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D1.0</a:t>
            </a:r>
          </a:p>
          <a:p>
            <a:pPr algn="ctr"/>
            <a:r>
              <a:rPr lang="en-US" altLang="en-US" sz="600" dirty="0" smtClean="0">
                <a:latin typeface="Arial" panose="020B0604020202020204" pitchFamily="34" charset="0"/>
                <a:cs typeface="Arial" panose="020B0604020202020204" pitchFamily="34" charset="0"/>
              </a:rPr>
              <a:t>Jan. 19</a:t>
            </a:r>
            <a:endParaRPr lang="en-US" altLang="en-US" sz="600" dirty="0">
              <a:latin typeface="Arial" panose="020B0604020202020204" pitchFamily="34" charset="0"/>
              <a:cs typeface="Arial" panose="020B0604020202020204" pitchFamily="34" charset="0"/>
            </a:endParaRPr>
          </a:p>
        </p:txBody>
      </p:sp>
      <p:sp>
        <p:nvSpPr>
          <p:cNvPr id="36" name="Isosceles Triangle 35"/>
          <p:cNvSpPr>
            <a:spLocks noChangeArrowheads="1"/>
          </p:cNvSpPr>
          <p:nvPr/>
        </p:nvSpPr>
        <p:spPr bwMode="auto">
          <a:xfrm>
            <a:off x="6919586" y="2403578"/>
            <a:ext cx="170954"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7" name="Isosceles Triangle 36"/>
          <p:cNvSpPr>
            <a:spLocks noChangeArrowheads="1"/>
          </p:cNvSpPr>
          <p:nvPr/>
        </p:nvSpPr>
        <p:spPr bwMode="auto">
          <a:xfrm>
            <a:off x="3213604" y="2419906"/>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8" name="Text Box 24"/>
          <p:cNvSpPr txBox="1">
            <a:spLocks noChangeArrowheads="1"/>
          </p:cNvSpPr>
          <p:nvPr/>
        </p:nvSpPr>
        <p:spPr bwMode="auto">
          <a:xfrm>
            <a:off x="2439154" y="2374846"/>
            <a:ext cx="955610"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smtClean="0">
                <a:latin typeface="Arial" panose="020B0604020202020204" pitchFamily="34" charset="0"/>
                <a:cs typeface="Arial" panose="020B0604020202020204" pitchFamily="34" charset="0"/>
              </a:rPr>
              <a:t>11-2016</a:t>
            </a:r>
            <a:endParaRPr lang="en-US" altLang="en-US" sz="800" dirty="0">
              <a:latin typeface="Arial" panose="020B0604020202020204" pitchFamily="34" charset="0"/>
              <a:cs typeface="Arial" panose="020B0604020202020204" pitchFamily="34" charset="0"/>
            </a:endParaRPr>
          </a:p>
        </p:txBody>
      </p:sp>
      <p:sp>
        <p:nvSpPr>
          <p:cNvPr id="39" name="Text Box 24"/>
          <p:cNvSpPr txBox="1">
            <a:spLocks noChangeArrowheads="1"/>
          </p:cNvSpPr>
          <p:nvPr/>
        </p:nvSpPr>
        <p:spPr bwMode="auto">
          <a:xfrm>
            <a:off x="5245132" y="2607742"/>
            <a:ext cx="55811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D0.1</a:t>
            </a:r>
            <a:r>
              <a:rPr lang="en-US" altLang="en-US" sz="600" dirty="0">
                <a:latin typeface="Arial" panose="020B0604020202020204" pitchFamily="34" charset="0"/>
                <a:cs typeface="Arial" panose="020B0604020202020204" pitchFamily="34" charset="0"/>
              </a:rPr>
              <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Mar. 18</a:t>
            </a:r>
            <a:endParaRPr lang="en-US" altLang="en-US" sz="600" dirty="0">
              <a:latin typeface="Arial" panose="020B0604020202020204" pitchFamily="34" charset="0"/>
              <a:cs typeface="Arial" panose="020B0604020202020204" pitchFamily="34" charset="0"/>
            </a:endParaRPr>
          </a:p>
        </p:txBody>
      </p:sp>
      <p:sp>
        <p:nvSpPr>
          <p:cNvPr id="40" name="Isosceles Triangle 39"/>
          <p:cNvSpPr>
            <a:spLocks noChangeArrowheads="1"/>
          </p:cNvSpPr>
          <p:nvPr/>
        </p:nvSpPr>
        <p:spPr bwMode="auto">
          <a:xfrm>
            <a:off x="5397901" y="2404527"/>
            <a:ext cx="1757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41" name="Text Box 24"/>
          <p:cNvSpPr txBox="1">
            <a:spLocks noChangeArrowheads="1"/>
          </p:cNvSpPr>
          <p:nvPr/>
        </p:nvSpPr>
        <p:spPr bwMode="auto">
          <a:xfrm>
            <a:off x="5355324" y="3171466"/>
            <a:ext cx="144126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5/17-3/21</a:t>
            </a:r>
            <a:endParaRPr lang="en-US" altLang="en-US" sz="700" dirty="0">
              <a:latin typeface="Arial" panose="020B0604020202020204" pitchFamily="34" charset="0"/>
              <a:cs typeface="Arial" panose="020B0604020202020204" pitchFamily="34" charset="0"/>
            </a:endParaRPr>
          </a:p>
        </p:txBody>
      </p:sp>
      <p:sp>
        <p:nvSpPr>
          <p:cNvPr id="42" name="Text Box 24"/>
          <p:cNvSpPr txBox="1">
            <a:spLocks noChangeArrowheads="1"/>
          </p:cNvSpPr>
          <p:nvPr/>
        </p:nvSpPr>
        <p:spPr bwMode="auto">
          <a:xfrm>
            <a:off x="1455640" y="2819488"/>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11/15-5/17</a:t>
            </a:r>
            <a:endParaRPr lang="en-US" altLang="en-US" sz="700" dirty="0">
              <a:latin typeface="Arial" panose="020B0604020202020204" pitchFamily="34" charset="0"/>
              <a:cs typeface="Arial" panose="020B0604020202020204" pitchFamily="34" charset="0"/>
            </a:endParaRPr>
          </a:p>
        </p:txBody>
      </p:sp>
      <p:sp>
        <p:nvSpPr>
          <p:cNvPr id="43" name="Text Box 24"/>
          <p:cNvSpPr txBox="1">
            <a:spLocks noChangeArrowheads="1"/>
          </p:cNvSpPr>
          <p:nvPr/>
        </p:nvSpPr>
        <p:spPr bwMode="auto">
          <a:xfrm>
            <a:off x="3080372" y="3004734"/>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9/16-5/18</a:t>
            </a:r>
            <a:endParaRPr lang="en-US" altLang="en-US" sz="700" dirty="0">
              <a:latin typeface="Arial" panose="020B0604020202020204" pitchFamily="34" charset="0"/>
              <a:cs typeface="Arial" panose="020B0604020202020204" pitchFamily="34" charset="0"/>
            </a:endParaRPr>
          </a:p>
        </p:txBody>
      </p:sp>
      <p:sp>
        <p:nvSpPr>
          <p:cNvPr id="44" name="TextBox 43"/>
          <p:cNvSpPr txBox="1"/>
          <p:nvPr/>
        </p:nvSpPr>
        <p:spPr>
          <a:xfrm>
            <a:off x="295521" y="3284984"/>
            <a:ext cx="1273761" cy="351026"/>
          </a:xfrm>
          <a:prstGeom prst="rect">
            <a:avLst/>
          </a:prstGeom>
          <a:noFill/>
        </p:spPr>
        <p:txBody>
          <a:bodyPr wrap="square" lIns="0" tIns="0" rIns="0" bIns="0" rtlCol="0">
            <a:noAutofit/>
          </a:bodyPr>
          <a:lstStyle/>
          <a:p>
            <a:r>
              <a:rPr lang="en-US" sz="1100" dirty="0" smtClean="0">
                <a:solidFill>
                  <a:schemeClr val="tx1"/>
                </a:solidFill>
              </a:rPr>
              <a:t>Range Accuracy</a:t>
            </a:r>
          </a:p>
          <a:p>
            <a:r>
              <a:rPr lang="en-US" sz="1100" dirty="0" smtClean="0">
                <a:solidFill>
                  <a:schemeClr val="tx1"/>
                </a:solidFill>
              </a:rPr>
              <a:t>Coverage in &lt;6Ghz</a:t>
            </a:r>
            <a:endParaRPr lang="en-US" sz="1100" dirty="0">
              <a:solidFill>
                <a:schemeClr val="tx1"/>
              </a:solidFill>
            </a:endParaRPr>
          </a:p>
        </p:txBody>
      </p:sp>
      <p:sp>
        <p:nvSpPr>
          <p:cNvPr id="45" name="Rectangle 44"/>
          <p:cNvSpPr/>
          <p:nvPr/>
        </p:nvSpPr>
        <p:spPr>
          <a:xfrm>
            <a:off x="1572227" y="336078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6" name="TextBox 45"/>
          <p:cNvSpPr txBox="1"/>
          <p:nvPr/>
        </p:nvSpPr>
        <p:spPr>
          <a:xfrm>
            <a:off x="307822" y="3907940"/>
            <a:ext cx="1210931" cy="169132"/>
          </a:xfrm>
          <a:prstGeom prst="rect">
            <a:avLst/>
          </a:prstGeom>
          <a:noFill/>
        </p:spPr>
        <p:txBody>
          <a:bodyPr wrap="square" lIns="0" tIns="0" rIns="0" bIns="0" rtlCol="0">
            <a:noAutofit/>
          </a:bodyPr>
          <a:lstStyle/>
          <a:p>
            <a:r>
              <a:rPr lang="en-US" sz="1100" dirty="0" smtClean="0">
                <a:solidFill>
                  <a:schemeClr val="tx1"/>
                </a:solidFill>
              </a:rPr>
              <a:t>Security</a:t>
            </a:r>
            <a:endParaRPr lang="en-US" sz="1100" dirty="0">
              <a:solidFill>
                <a:schemeClr val="tx1"/>
              </a:solidFill>
            </a:endParaRPr>
          </a:p>
        </p:txBody>
      </p:sp>
      <p:sp>
        <p:nvSpPr>
          <p:cNvPr id="47" name="TextBox 46"/>
          <p:cNvSpPr txBox="1"/>
          <p:nvPr/>
        </p:nvSpPr>
        <p:spPr>
          <a:xfrm>
            <a:off x="294378" y="4382360"/>
            <a:ext cx="1210931" cy="169132"/>
          </a:xfrm>
          <a:prstGeom prst="rect">
            <a:avLst/>
          </a:prstGeom>
          <a:noFill/>
        </p:spPr>
        <p:txBody>
          <a:bodyPr wrap="square" lIns="0" tIns="0" rIns="0" bIns="0" rtlCol="0">
            <a:noAutofit/>
          </a:bodyPr>
          <a:lstStyle/>
          <a:p>
            <a:r>
              <a:rPr lang="en-US" sz="1100" dirty="0" smtClean="0">
                <a:solidFill>
                  <a:schemeClr val="tx1"/>
                </a:solidFill>
              </a:rPr>
              <a:t>60Ghz</a:t>
            </a:r>
            <a:endParaRPr lang="en-US" sz="1100" dirty="0">
              <a:solidFill>
                <a:schemeClr val="tx1"/>
              </a:solidFill>
            </a:endParaRPr>
          </a:p>
        </p:txBody>
      </p:sp>
      <p:sp>
        <p:nvSpPr>
          <p:cNvPr id="48" name="TextBox 47"/>
          <p:cNvSpPr txBox="1"/>
          <p:nvPr/>
        </p:nvSpPr>
        <p:spPr>
          <a:xfrm>
            <a:off x="289597" y="4938964"/>
            <a:ext cx="1210931" cy="169132"/>
          </a:xfrm>
          <a:prstGeom prst="rect">
            <a:avLst/>
          </a:prstGeom>
          <a:noFill/>
        </p:spPr>
        <p:txBody>
          <a:bodyPr wrap="square" lIns="0" tIns="0" rIns="0" bIns="0" rtlCol="0">
            <a:noAutofit/>
          </a:bodyPr>
          <a:lstStyle/>
          <a:p>
            <a:r>
              <a:rPr lang="en-US" sz="1100" dirty="0" smtClean="0">
                <a:solidFill>
                  <a:schemeClr val="tx1"/>
                </a:solidFill>
              </a:rPr>
              <a:t>Scalability</a:t>
            </a:r>
            <a:endParaRPr lang="en-US" sz="1100" dirty="0">
              <a:solidFill>
                <a:schemeClr val="tx1"/>
              </a:solidFill>
            </a:endParaRPr>
          </a:p>
        </p:txBody>
      </p:sp>
      <p:sp>
        <p:nvSpPr>
          <p:cNvPr id="49" name="Rectangle 48"/>
          <p:cNvSpPr/>
          <p:nvPr/>
        </p:nvSpPr>
        <p:spPr>
          <a:xfrm>
            <a:off x="2643319" y="3898398"/>
            <a:ext cx="158376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     FRD</a:t>
            </a:r>
            <a:endParaRPr lang="en-US" sz="1100" dirty="0">
              <a:solidFill>
                <a:schemeClr val="tx1"/>
              </a:solidFill>
            </a:endParaRPr>
          </a:p>
        </p:txBody>
      </p:sp>
      <p:sp>
        <p:nvSpPr>
          <p:cNvPr id="50" name="Rectangle 49"/>
          <p:cNvSpPr/>
          <p:nvPr/>
        </p:nvSpPr>
        <p:spPr>
          <a:xfrm>
            <a:off x="2644626" y="3897765"/>
            <a:ext cx="842360"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Threat model</a:t>
            </a:r>
            <a:endParaRPr lang="en-US" sz="600" dirty="0">
              <a:solidFill>
                <a:schemeClr val="tx1"/>
              </a:solidFill>
            </a:endParaRPr>
          </a:p>
        </p:txBody>
      </p:sp>
      <p:sp>
        <p:nvSpPr>
          <p:cNvPr id="51" name="Rectangle 50"/>
          <p:cNvSpPr/>
          <p:nvPr/>
        </p:nvSpPr>
        <p:spPr>
          <a:xfrm>
            <a:off x="3307682" y="4551491"/>
            <a:ext cx="3246489"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52" name="Rectangle 51"/>
          <p:cNvSpPr/>
          <p:nvPr/>
        </p:nvSpPr>
        <p:spPr>
          <a:xfrm>
            <a:off x="1572227" y="4364043"/>
            <a:ext cx="2657371"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3" name="Rectangle 52"/>
          <p:cNvSpPr/>
          <p:nvPr/>
        </p:nvSpPr>
        <p:spPr>
          <a:xfrm>
            <a:off x="3307682" y="5126412"/>
            <a:ext cx="3246489"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54" name="Rectangle 53"/>
          <p:cNvSpPr/>
          <p:nvPr/>
        </p:nvSpPr>
        <p:spPr>
          <a:xfrm>
            <a:off x="1570402" y="4938964"/>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5" name="Rectangle 54"/>
          <p:cNvSpPr/>
          <p:nvPr/>
        </p:nvSpPr>
        <p:spPr>
          <a:xfrm>
            <a:off x="4188374" y="4087111"/>
            <a:ext cx="2365797" cy="166793"/>
          </a:xfrm>
          <a:prstGeom prst="rect">
            <a:avLst/>
          </a:prstGeom>
          <a:solidFill>
            <a:schemeClr val="accent1">
              <a:alpha val="5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56" name="Straight Connector 55"/>
          <p:cNvCxnSpPr/>
          <p:nvPr/>
        </p:nvCxnSpPr>
        <p:spPr bwMode="auto">
          <a:xfrm>
            <a:off x="633126" y="3043560"/>
            <a:ext cx="94109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570401" y="4578279"/>
            <a:ext cx="2682122"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Straight Connector 57"/>
          <p:cNvCxnSpPr/>
          <p:nvPr/>
        </p:nvCxnSpPr>
        <p:spPr bwMode="auto">
          <a:xfrm>
            <a:off x="1590322" y="3573016"/>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Straight Connector 58"/>
          <p:cNvCxnSpPr/>
          <p:nvPr/>
        </p:nvCxnSpPr>
        <p:spPr bwMode="auto">
          <a:xfrm>
            <a:off x="1591051" y="3043560"/>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Straight Connector 59"/>
          <p:cNvCxnSpPr/>
          <p:nvPr/>
        </p:nvCxnSpPr>
        <p:spPr bwMode="auto">
          <a:xfrm>
            <a:off x="1552091" y="5140510"/>
            <a:ext cx="26821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1" name="Oval Callout 60"/>
          <p:cNvSpPr/>
          <p:nvPr/>
        </p:nvSpPr>
        <p:spPr bwMode="auto">
          <a:xfrm>
            <a:off x="7013274" y="3500380"/>
            <a:ext cx="953900" cy="324478"/>
          </a:xfrm>
          <a:prstGeom prst="wedgeEllipseCallout">
            <a:avLst>
              <a:gd name="adj1" fmla="val -340286"/>
              <a:gd name="adj2" fmla="val -23275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1" i="0" u="none" strike="noStrike" cap="none" normalizeH="0" baseline="0" dirty="0" smtClean="0">
                <a:ln>
                  <a:noFill/>
                </a:ln>
                <a:solidFill>
                  <a:schemeClr val="tx1"/>
                </a:solidFill>
                <a:effectLst/>
                <a:latin typeface="Times New Roman" pitchFamily="16" charset="0"/>
                <a:ea typeface="MS Gothic" charset="-128"/>
              </a:rPr>
              <a:t>FRD Freeze</a:t>
            </a:r>
          </a:p>
        </p:txBody>
      </p:sp>
      <p:sp>
        <p:nvSpPr>
          <p:cNvPr id="62" name="Oval Callout 61"/>
          <p:cNvSpPr/>
          <p:nvPr/>
        </p:nvSpPr>
        <p:spPr bwMode="auto">
          <a:xfrm>
            <a:off x="8411993" y="3547715"/>
            <a:ext cx="953900" cy="350050"/>
          </a:xfrm>
          <a:prstGeom prst="wedgeEllipseCallout">
            <a:avLst>
              <a:gd name="adj1" fmla="val -273114"/>
              <a:gd name="adj2" fmla="val -18822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smtClean="0">
                <a:solidFill>
                  <a:schemeClr val="tx1"/>
                </a:solidFill>
              </a:rPr>
              <a:t>SF</a:t>
            </a:r>
            <a:r>
              <a:rPr kumimoji="0" lang="en-US" sz="900" b="1" i="0" u="none" strike="noStrike" cap="none" normalizeH="0" baseline="0" dirty="0" smtClean="0">
                <a:ln>
                  <a:noFill/>
                </a:ln>
                <a:solidFill>
                  <a:schemeClr val="tx1"/>
                </a:solidFill>
                <a:effectLst/>
                <a:latin typeface="Times New Roman" pitchFamily="16" charset="0"/>
                <a:ea typeface="MS Gothic" charset="-128"/>
              </a:rPr>
              <a:t>D Freeze</a:t>
            </a:r>
          </a:p>
        </p:txBody>
      </p:sp>
      <p:sp>
        <p:nvSpPr>
          <p:cNvPr id="63" name="Isosceles Triangle 62"/>
          <p:cNvSpPr>
            <a:spLocks noChangeArrowheads="1"/>
          </p:cNvSpPr>
          <p:nvPr/>
        </p:nvSpPr>
        <p:spPr bwMode="auto">
          <a:xfrm>
            <a:off x="4076339" y="2428738"/>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64" name="Text Box 24"/>
          <p:cNvSpPr txBox="1">
            <a:spLocks noChangeArrowheads="1"/>
          </p:cNvSpPr>
          <p:nvPr/>
        </p:nvSpPr>
        <p:spPr bwMode="auto">
          <a:xfrm>
            <a:off x="1346254" y="2378111"/>
            <a:ext cx="1058881"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5" name="Straight Connector 64"/>
          <p:cNvCxnSpPr/>
          <p:nvPr/>
        </p:nvCxnSpPr>
        <p:spPr bwMode="auto">
          <a:xfrm>
            <a:off x="2640534" y="4121825"/>
            <a:ext cx="159986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 name="Straight Connector 65"/>
          <p:cNvCxnSpPr/>
          <p:nvPr/>
        </p:nvCxnSpPr>
        <p:spPr bwMode="auto">
          <a:xfrm flipV="1">
            <a:off x="3253324" y="4747116"/>
            <a:ext cx="3244318" cy="15612"/>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3373598" y="3203311"/>
            <a:ext cx="3000974"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8" name="Rectangle 67"/>
          <p:cNvSpPr/>
          <p:nvPr/>
        </p:nvSpPr>
        <p:spPr>
          <a:xfrm>
            <a:off x="4987788" y="4084054"/>
            <a:ext cx="805464"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Unassociated neg.</a:t>
            </a:r>
            <a:endParaRPr lang="en-US" sz="600" dirty="0">
              <a:solidFill>
                <a:schemeClr val="tx1"/>
              </a:solidFill>
            </a:endParaRPr>
          </a:p>
        </p:txBody>
      </p:sp>
      <p:sp>
        <p:nvSpPr>
          <p:cNvPr id="69" name="Rectangle 68"/>
          <p:cNvSpPr/>
          <p:nvPr/>
        </p:nvSpPr>
        <p:spPr>
          <a:xfrm>
            <a:off x="5809854" y="4077072"/>
            <a:ext cx="736938"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600" dirty="0" smtClean="0">
                <a:solidFill>
                  <a:schemeClr val="tx1"/>
                </a:solidFill>
              </a:rPr>
              <a:t>associated </a:t>
            </a:r>
          </a:p>
          <a:p>
            <a:pPr algn="ctr">
              <a:defRPr/>
            </a:pPr>
            <a:r>
              <a:rPr lang="en-US" sz="600" dirty="0" smtClean="0">
                <a:solidFill>
                  <a:schemeClr val="tx1"/>
                </a:solidFill>
              </a:rPr>
              <a:t>neg.</a:t>
            </a:r>
            <a:endParaRPr lang="en-US" sz="600" dirty="0">
              <a:solidFill>
                <a:schemeClr val="tx1"/>
              </a:solidFill>
            </a:endParaRPr>
          </a:p>
        </p:txBody>
      </p:sp>
      <p:cxnSp>
        <p:nvCxnSpPr>
          <p:cNvPr id="70" name="Straight Connector 69"/>
          <p:cNvCxnSpPr/>
          <p:nvPr/>
        </p:nvCxnSpPr>
        <p:spPr bwMode="auto">
          <a:xfrm>
            <a:off x="5809852" y="4278494"/>
            <a:ext cx="752876"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1" name="Rectangle 70"/>
          <p:cNvSpPr/>
          <p:nvPr/>
        </p:nvSpPr>
        <p:spPr>
          <a:xfrm>
            <a:off x="4197539" y="4084054"/>
            <a:ext cx="791793"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PHY waveform</a:t>
            </a:r>
            <a:endParaRPr lang="en-US" sz="600" dirty="0">
              <a:solidFill>
                <a:schemeClr val="tx1"/>
              </a:solidFill>
            </a:endParaRPr>
          </a:p>
        </p:txBody>
      </p:sp>
      <p:cxnSp>
        <p:nvCxnSpPr>
          <p:cNvPr id="72" name="Straight Connector 71"/>
          <p:cNvCxnSpPr/>
          <p:nvPr/>
        </p:nvCxnSpPr>
        <p:spPr bwMode="auto">
          <a:xfrm>
            <a:off x="4238118" y="4285476"/>
            <a:ext cx="63994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 name="Straight Connector 72"/>
          <p:cNvCxnSpPr/>
          <p:nvPr/>
        </p:nvCxnSpPr>
        <p:spPr bwMode="auto">
          <a:xfrm>
            <a:off x="4962793" y="4285476"/>
            <a:ext cx="79993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4" name="Rectangle 73"/>
          <p:cNvSpPr/>
          <p:nvPr/>
        </p:nvSpPr>
        <p:spPr>
          <a:xfrm>
            <a:off x="3299618" y="3550410"/>
            <a:ext cx="3254554" cy="252610"/>
          </a:xfrm>
          <a:prstGeom prst="rect">
            <a:avLst/>
          </a:prstGeom>
          <a:solidFill>
            <a:schemeClr val="accent1">
              <a:alpha val="6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75" name="Straight Connector 74"/>
          <p:cNvCxnSpPr/>
          <p:nvPr/>
        </p:nvCxnSpPr>
        <p:spPr bwMode="auto">
          <a:xfrm>
            <a:off x="3298718" y="3829298"/>
            <a:ext cx="89404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 name="Straight Connector 75"/>
          <p:cNvCxnSpPr/>
          <p:nvPr/>
        </p:nvCxnSpPr>
        <p:spPr bwMode="auto">
          <a:xfrm>
            <a:off x="5776673" y="3824858"/>
            <a:ext cx="692019"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Straight Connector 76"/>
          <p:cNvCxnSpPr/>
          <p:nvPr/>
        </p:nvCxnSpPr>
        <p:spPr bwMode="auto">
          <a:xfrm>
            <a:off x="4989332" y="3824858"/>
            <a:ext cx="7058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 name="Straight Connector 77"/>
          <p:cNvCxnSpPr/>
          <p:nvPr/>
        </p:nvCxnSpPr>
        <p:spPr bwMode="auto">
          <a:xfrm>
            <a:off x="4209812" y="3824858"/>
            <a:ext cx="6587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79" name="Group 78"/>
          <p:cNvGrpSpPr/>
          <p:nvPr/>
        </p:nvGrpSpPr>
        <p:grpSpPr>
          <a:xfrm>
            <a:off x="3309937" y="3547871"/>
            <a:ext cx="3244236" cy="257760"/>
            <a:chOff x="2515383" y="2827791"/>
            <a:chExt cx="2920713" cy="187855"/>
          </a:xfrm>
        </p:grpSpPr>
        <p:sp>
          <p:nvSpPr>
            <p:cNvPr id="80" name="Rectangle 79"/>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 sequence</a:t>
              </a:r>
              <a:endParaRPr lang="en-US" sz="600" dirty="0">
                <a:solidFill>
                  <a:schemeClr val="tx1"/>
                </a:solidFill>
              </a:endParaRPr>
            </a:p>
          </p:txBody>
        </p:sp>
        <p:sp>
          <p:nvSpPr>
            <p:cNvPr id="81" name="Rectangle 80"/>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a:t>
              </a:r>
            </a:p>
            <a:p>
              <a:pPr algn="ctr">
                <a:defRPr/>
              </a:pPr>
              <a:r>
                <a:rPr lang="en-US" sz="600" dirty="0" smtClean="0">
                  <a:solidFill>
                    <a:schemeClr val="tx1"/>
                  </a:solidFill>
                </a:rPr>
                <a:t>Resource all.</a:t>
              </a:r>
              <a:endParaRPr lang="en-US" sz="600" dirty="0">
                <a:solidFill>
                  <a:schemeClr val="tx1"/>
                </a:solidFill>
              </a:endParaRPr>
            </a:p>
          </p:txBody>
        </p:sp>
        <p:sp>
          <p:nvSpPr>
            <p:cNvPr id="82" name="Rectangle 81"/>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SU sequence</a:t>
              </a:r>
              <a:endParaRPr lang="en-US" sz="600" dirty="0">
                <a:solidFill>
                  <a:schemeClr val="tx1"/>
                </a:solidFill>
              </a:endParaRPr>
            </a:p>
          </p:txBody>
        </p:sp>
        <p:sp>
          <p:nvSpPr>
            <p:cNvPr id="83" name="Rectangle 82"/>
            <p:cNvSpPr/>
            <p:nvPr/>
          </p:nvSpPr>
          <p:spPr>
            <a:xfrm>
              <a:off x="4730632"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Capability ex. and negotiation</a:t>
              </a:r>
              <a:endParaRPr lang="en-US" sz="600" dirty="0">
                <a:solidFill>
                  <a:schemeClr val="tx1"/>
                </a:solidFill>
              </a:endParaRPr>
            </a:p>
          </p:txBody>
        </p:sp>
      </p:grpSp>
      <p:sp>
        <p:nvSpPr>
          <p:cNvPr id="84" name="Text Box 24"/>
          <p:cNvSpPr txBox="1">
            <a:spLocks noChangeArrowheads="1"/>
          </p:cNvSpPr>
          <p:nvPr/>
        </p:nvSpPr>
        <p:spPr bwMode="auto">
          <a:xfrm>
            <a:off x="5914537" y="2595995"/>
            <a:ext cx="71475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July 18</a:t>
            </a:r>
          </a:p>
          <a:p>
            <a:pPr algn="ctr"/>
            <a:r>
              <a:rPr lang="en-US" altLang="en-US" sz="600" dirty="0" smtClean="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a:t>
            </a:r>
            <a:r>
              <a:rPr lang="en-US" altLang="en-US" sz="600" dirty="0" smtClean="0">
                <a:latin typeface="Arial" panose="020B0604020202020204" pitchFamily="34" charset="0"/>
                <a:cs typeface="Arial" panose="020B0604020202020204" pitchFamily="34" charset="0"/>
              </a:rPr>
              <a:t>omment</a:t>
            </a:r>
          </a:p>
          <a:p>
            <a:pPr algn="ctr"/>
            <a:r>
              <a:rPr lang="en-US" altLang="en-US" sz="600" dirty="0" smtClean="0">
                <a:latin typeface="Arial" panose="020B0604020202020204" pitchFamily="34" charset="0"/>
                <a:cs typeface="Arial" panose="020B0604020202020204" pitchFamily="34" charset="0"/>
              </a:rPr>
              <a:t>collection</a:t>
            </a:r>
            <a:endParaRPr lang="en-US" altLang="en-US" sz="600" dirty="0">
              <a:latin typeface="Arial" panose="020B0604020202020204" pitchFamily="34" charset="0"/>
              <a:cs typeface="Arial" panose="020B0604020202020204" pitchFamily="34" charset="0"/>
            </a:endParaRPr>
          </a:p>
        </p:txBody>
      </p:sp>
      <p:sp>
        <p:nvSpPr>
          <p:cNvPr id="85" name="Isosceles Triangle 84"/>
          <p:cNvSpPr>
            <a:spLocks noChangeArrowheads="1"/>
          </p:cNvSpPr>
          <p:nvPr/>
        </p:nvSpPr>
        <p:spPr bwMode="auto">
          <a:xfrm>
            <a:off x="6180138" y="2411146"/>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6" name="Isosceles Triangle 85"/>
          <p:cNvSpPr>
            <a:spLocks noChangeArrowheads="1"/>
          </p:cNvSpPr>
          <p:nvPr/>
        </p:nvSpPr>
        <p:spPr bwMode="auto">
          <a:xfrm>
            <a:off x="6233413" y="2409899"/>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7" name="Text Box 24"/>
          <p:cNvSpPr txBox="1">
            <a:spLocks noChangeArrowheads="1"/>
          </p:cNvSpPr>
          <p:nvPr/>
        </p:nvSpPr>
        <p:spPr bwMode="auto">
          <a:xfrm>
            <a:off x="5828183" y="2363863"/>
            <a:ext cx="43659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SFD</a:t>
            </a:r>
          </a:p>
          <a:p>
            <a:pPr algn="ctr"/>
            <a:r>
              <a:rPr lang="en-US" altLang="en-US" sz="600" dirty="0" smtClean="0">
                <a:latin typeface="Arial" panose="020B0604020202020204" pitchFamily="34" charset="0"/>
                <a:cs typeface="Arial" panose="020B0604020202020204" pitchFamily="34" charset="0"/>
              </a:rPr>
              <a:t>Final</a:t>
            </a:r>
            <a:endParaRPr lang="en-US" altLang="en-US" sz="600" dirty="0">
              <a:latin typeface="Arial" panose="020B0604020202020204" pitchFamily="34" charset="0"/>
              <a:cs typeface="Arial" panose="020B0604020202020204" pitchFamily="34" charset="0"/>
            </a:endParaRPr>
          </a:p>
        </p:txBody>
      </p:sp>
      <p:cxnSp>
        <p:nvCxnSpPr>
          <p:cNvPr id="88" name="Straight Connector 87"/>
          <p:cNvCxnSpPr/>
          <p:nvPr/>
        </p:nvCxnSpPr>
        <p:spPr bwMode="auto">
          <a:xfrm>
            <a:off x="4180947" y="3377312"/>
            <a:ext cx="2049706"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Straight Connector 88"/>
          <p:cNvCxnSpPr/>
          <p:nvPr/>
        </p:nvCxnSpPr>
        <p:spPr bwMode="auto">
          <a:xfrm>
            <a:off x="3331502" y="5341589"/>
            <a:ext cx="315958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0" name="Isosceles Triangle 89"/>
          <p:cNvSpPr>
            <a:spLocks noChangeArrowheads="1"/>
          </p:cNvSpPr>
          <p:nvPr/>
        </p:nvSpPr>
        <p:spPr bwMode="auto">
          <a:xfrm>
            <a:off x="6976581" y="2399169"/>
            <a:ext cx="170954"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91" name="Text Box 24"/>
          <p:cNvSpPr txBox="1">
            <a:spLocks noChangeArrowheads="1"/>
          </p:cNvSpPr>
          <p:nvPr/>
        </p:nvSpPr>
        <p:spPr bwMode="auto">
          <a:xfrm>
            <a:off x="7072307" y="2379400"/>
            <a:ext cx="658690"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Initial</a:t>
            </a:r>
          </a:p>
          <a:p>
            <a:pPr algn="ctr"/>
            <a:r>
              <a:rPr lang="en-US" altLang="en-US" sz="600" dirty="0" smtClean="0">
                <a:latin typeface="Arial" panose="020B0604020202020204" pitchFamily="34" charset="0"/>
                <a:cs typeface="Arial" panose="020B0604020202020204" pitchFamily="34" charset="0"/>
              </a:rPr>
              <a:t>WG ballot</a:t>
            </a:r>
            <a:endParaRPr lang="en-US" altLang="en-US" sz="600" dirty="0">
              <a:latin typeface="Arial" panose="020B0604020202020204" pitchFamily="34" charset="0"/>
              <a:cs typeface="Arial" panose="020B0604020202020204" pitchFamily="34" charset="0"/>
            </a:endParaRPr>
          </a:p>
        </p:txBody>
      </p:sp>
      <p:sp>
        <p:nvSpPr>
          <p:cNvPr id="93" name="Rectangle 92"/>
          <p:cNvSpPr/>
          <p:nvPr/>
        </p:nvSpPr>
        <p:spPr>
          <a:xfrm>
            <a:off x="6384032" y="3126706"/>
            <a:ext cx="763706" cy="23028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smtClean="0">
                <a:solidFill>
                  <a:schemeClr val="tx1"/>
                </a:solidFill>
              </a:rPr>
              <a:t>Comment resolution</a:t>
            </a:r>
            <a:endParaRPr lang="en-US" sz="1100" dirty="0">
              <a:solidFill>
                <a:schemeClr val="tx1"/>
              </a:solidFill>
            </a:endParaRPr>
          </a:p>
        </p:txBody>
      </p:sp>
    </p:spTree>
    <p:extLst>
      <p:ext uri="{BB962C8B-B14F-4D97-AF65-F5344CB8AC3E}">
        <p14:creationId xmlns:p14="http://schemas.microsoft.com/office/powerpoint/2010/main" val="24671571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Review</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23358991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11-19-??</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smtClean="0"/>
              <a:t>Move </a:t>
            </a:r>
            <a:r>
              <a:rPr lang="en-US" b="0" dirty="0"/>
              <a:t>to adopt </a:t>
            </a:r>
            <a:r>
              <a:rPr lang="en-US" b="0" dirty="0" smtClean="0"/>
              <a:t>the resolutions depicted by document 11-19-???r? for CIDs ???, instruct the technical editor to </a:t>
            </a:r>
            <a:r>
              <a:rPr lang="en-US" b="0" dirty="0"/>
              <a:t>incorporate it in the 802.11az draft amendment </a:t>
            </a:r>
            <a:r>
              <a:rPr lang="en-US" b="0" dirty="0" smtClean="0"/>
              <a:t>text and grant editorial rights to the technical editor.</a:t>
            </a:r>
            <a:endParaRPr lang="en-US" b="0" dirty="0"/>
          </a:p>
          <a:p>
            <a:endParaRPr lang="en-US" b="0" dirty="0"/>
          </a:p>
          <a:p>
            <a:r>
              <a:rPr lang="en-US" dirty="0"/>
              <a:t>Moved</a:t>
            </a:r>
            <a:r>
              <a:rPr lang="en-US" b="0" dirty="0" smtClean="0"/>
              <a:t>:</a:t>
            </a:r>
            <a:endParaRPr lang="en-US" b="0" dirty="0"/>
          </a:p>
          <a:p>
            <a:r>
              <a:rPr lang="en-US" dirty="0"/>
              <a:t>Second</a:t>
            </a:r>
            <a:r>
              <a:rPr lang="en-US" dirty="0" smtClean="0"/>
              <a:t>:</a:t>
            </a:r>
            <a:endParaRPr lang="en-US" b="0" dirty="0" smtClean="0"/>
          </a:p>
          <a:p>
            <a:r>
              <a:rPr lang="en-US" dirty="0" smtClean="0"/>
              <a:t>Results </a:t>
            </a:r>
            <a:r>
              <a:rPr lang="en-US" b="0" dirty="0"/>
              <a:t>(Y/N/A</a:t>
            </a:r>
            <a:r>
              <a:rPr lang="en-US" b="0" dirty="0" smtClean="0"/>
              <a:t>):</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40176475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contains the IEEE 802.11 </a:t>
            </a:r>
            <a:r>
              <a:rPr lang="en-US" altLang="en-US" dirty="0" err="1"/>
              <a:t>TGaz</a:t>
            </a:r>
            <a:r>
              <a:rPr lang="en-US" altLang="en-US" dirty="0"/>
              <a:t> Next Generation Positioning agenda for the </a:t>
            </a:r>
            <a:r>
              <a:rPr lang="en-US" altLang="en-US" dirty="0" smtClean="0"/>
              <a:t>January meeting.</a:t>
            </a: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Jan.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Amendment Text Submission 11-18-xxxx</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smtClean="0"/>
              <a:t>Move </a:t>
            </a:r>
            <a:r>
              <a:rPr lang="en-US" b="0" dirty="0"/>
              <a:t>to adopt document </a:t>
            </a:r>
            <a:r>
              <a:rPr lang="en-US" b="0" dirty="0" smtClean="0"/>
              <a:t>11-18-xxxx r? to </a:t>
            </a:r>
            <a:r>
              <a:rPr lang="en-US" b="0" dirty="0"/>
              <a:t>the 802.11az </a:t>
            </a:r>
            <a:r>
              <a:rPr lang="en-US" b="0" dirty="0" smtClean="0"/>
              <a:t>draft, instruct </a:t>
            </a:r>
            <a:r>
              <a:rPr lang="en-US" b="0" dirty="0"/>
              <a:t>the technical editor to incorporate it in the 802.11az draft amendment </a:t>
            </a:r>
            <a:r>
              <a:rPr lang="en-US" b="0" dirty="0" smtClean="0"/>
              <a:t>text and grant editorial rights to the technical editor.</a:t>
            </a:r>
            <a:endParaRPr lang="en-US" b="0" dirty="0"/>
          </a:p>
          <a:p>
            <a:endParaRPr lang="en-US" b="0" dirty="0"/>
          </a:p>
          <a:p>
            <a:r>
              <a:rPr lang="en-US" dirty="0"/>
              <a:t>Moved</a:t>
            </a:r>
            <a:r>
              <a:rPr lang="en-US" b="0" dirty="0" smtClean="0"/>
              <a:t>:</a:t>
            </a:r>
            <a:endParaRPr lang="en-US" b="0" dirty="0"/>
          </a:p>
          <a:p>
            <a:r>
              <a:rPr lang="en-US" dirty="0"/>
              <a:t>Second:</a:t>
            </a:r>
            <a:r>
              <a:rPr lang="en-US" b="0" dirty="0"/>
              <a:t> </a:t>
            </a:r>
            <a:endParaRPr lang="en-US" b="0" dirty="0" smtClean="0"/>
          </a:p>
          <a:p>
            <a:r>
              <a:rPr lang="en-US" dirty="0" smtClean="0"/>
              <a:t>Results </a:t>
            </a:r>
            <a:r>
              <a:rPr lang="en-US" b="0" dirty="0"/>
              <a:t>(Y/N/A): </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392348684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45218966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376080922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2 </a:t>
            </a:r>
            <a:r>
              <a:rPr lang="en-US" altLang="en-US" dirty="0">
                <a:solidFill>
                  <a:schemeClr val="tx2"/>
                </a:solidFill>
              </a:rPr>
              <a:t>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(9 min)</a:t>
            </a:r>
          </a:p>
          <a:p>
            <a:pPr algn="just">
              <a:spcBef>
                <a:spcPct val="20000"/>
              </a:spcBef>
              <a:buFontTx/>
              <a:buChar char="•"/>
            </a:pPr>
            <a:r>
              <a:rPr lang="en-US" altLang="en-US" sz="2000" b="0" dirty="0"/>
              <a:t>Agenda setting and presentation ordering for this meeting slot (5 min) </a:t>
            </a:r>
          </a:p>
          <a:p>
            <a:pPr algn="just">
              <a:spcBef>
                <a:spcPct val="20000"/>
              </a:spcBef>
              <a:buFontTx/>
              <a:buChar char="•"/>
            </a:pPr>
            <a:r>
              <a:rPr lang="en-US" altLang="en-US" sz="2000" b="0" dirty="0"/>
              <a:t>Review submissions (as per presentation </a:t>
            </a:r>
            <a:r>
              <a:rPr lang="en-US" altLang="en-US" sz="2000" b="0" dirty="0" smtClean="0"/>
              <a:t>ordering)</a:t>
            </a:r>
            <a:endParaRPr lang="en-US" altLang="en-US" sz="20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340326982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 ordering for slot # </a:t>
            </a:r>
            <a:r>
              <a:rPr lang="en-US" dirty="0" smtClean="0"/>
              <a:t>2</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963249166"/>
              </p:ext>
            </p:extLst>
          </p:nvPr>
        </p:nvGraphicFramePr>
        <p:xfrm>
          <a:off x="551384" y="1556793"/>
          <a:ext cx="11161240" cy="4842772"/>
        </p:xfrm>
        <a:graphic>
          <a:graphicData uri="http://schemas.openxmlformats.org/drawingml/2006/table">
            <a:tbl>
              <a:tblPr firstRow="1" bandRow="1">
                <a:tableStyleId>{21E4AEA4-8DFA-4A89-87EB-49C32662AFE0}</a:tableStyleId>
              </a:tblPr>
              <a:tblGrid>
                <a:gridCol w="1665857"/>
                <a:gridCol w="1862535"/>
                <a:gridCol w="3456384"/>
                <a:gridCol w="2160240"/>
                <a:gridCol w="2016224"/>
              </a:tblGrid>
              <a:tr h="640884">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37989">
                <a:tc>
                  <a:txBody>
                    <a:bodyPr/>
                    <a:lstStyle/>
                    <a:p>
                      <a:pPr marL="0" algn="l" defTabSz="914400" rtl="0" eaLnBrk="1" latinLnBrk="0" hangingPunct="1"/>
                      <a:r>
                        <a:rPr lang="en-US" sz="1600" kern="1200" dirty="0" smtClean="0">
                          <a:solidFill>
                            <a:schemeClr val="dk1"/>
                          </a:solidFill>
                          <a:latin typeface="+mn-lt"/>
                          <a:ea typeface="+mn-ea"/>
                          <a:cs typeface="+mn-cs"/>
                        </a:rPr>
                        <a:t>11-18-2068</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Jonathan Segev</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Jan. 2019 Agenda	</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As needed</a:t>
                      </a:r>
                      <a:endParaRPr lang="en-US" sz="1600" kern="1200" dirty="0">
                        <a:solidFill>
                          <a:schemeClr val="dk1"/>
                        </a:solidFill>
                        <a:latin typeface="+mn-lt"/>
                        <a:ea typeface="+mn-ea"/>
                        <a:cs typeface="+mn-cs"/>
                      </a:endParaRPr>
                    </a:p>
                  </a:txBody>
                  <a:tcPr marT="45712" marB="45712"/>
                </a:tc>
              </a:tr>
              <a:tr h="371030">
                <a:tc>
                  <a:txBody>
                    <a:bodyPr/>
                    <a:lstStyle/>
                    <a:p>
                      <a:r>
                        <a:rPr lang="en-US" sz="1600" kern="1200" dirty="0" smtClean="0">
                          <a:solidFill>
                            <a:schemeClr val="dk1"/>
                          </a:solidFill>
                          <a:latin typeface="+mn-lt"/>
                          <a:ea typeface="+mn-ea"/>
                          <a:cs typeface="+mn-cs"/>
                        </a:rPr>
                        <a:t>11-18-2152</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Assaf Kasher</a:t>
                      </a:r>
                    </a:p>
                  </a:txBody>
                  <a:tcPr marT="45712" marB="45712"/>
                </a:tc>
                <a:tc>
                  <a:txBody>
                    <a:bodyPr/>
                    <a:lstStyle/>
                    <a:p>
                      <a:r>
                        <a:rPr lang="en-US" sz="1600" kern="1200" dirty="0" smtClean="0">
                          <a:solidFill>
                            <a:schemeClr val="dk1"/>
                          </a:solidFill>
                          <a:latin typeface="+mn-lt"/>
                          <a:ea typeface="+mn-ea"/>
                          <a:cs typeface="+mn-cs"/>
                        </a:rPr>
                        <a:t>CC28 Clause 3-4 CIDs</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CR</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15min</a:t>
                      </a:r>
                      <a:endParaRPr lang="en-US" sz="1600" kern="1200" dirty="0">
                        <a:solidFill>
                          <a:schemeClr val="dk1"/>
                        </a:solidFill>
                        <a:latin typeface="+mn-lt"/>
                        <a:ea typeface="+mn-ea"/>
                        <a:cs typeface="+mn-cs"/>
                      </a:endParaRPr>
                    </a:p>
                  </a:txBody>
                  <a:tcPr marT="45712" marB="45712"/>
                </a:tc>
              </a:tr>
              <a:tr h="378288">
                <a:tc>
                  <a:txBody>
                    <a:bodyPr/>
                    <a:lstStyle/>
                    <a:p>
                      <a:r>
                        <a:rPr lang="en-US" sz="1600" kern="1200" dirty="0" smtClean="0">
                          <a:solidFill>
                            <a:schemeClr val="dk1"/>
                          </a:solidFill>
                          <a:latin typeface="+mn-lt"/>
                          <a:ea typeface="+mn-ea"/>
                          <a:cs typeface="+mn-cs"/>
                        </a:rPr>
                        <a:t>11-18-2157</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Assaf Kasher</a:t>
                      </a:r>
                    </a:p>
                  </a:txBody>
                  <a:tcPr marT="45712" marB="45712"/>
                </a:tc>
                <a:tc>
                  <a:txBody>
                    <a:bodyPr/>
                    <a:lstStyle/>
                    <a:p>
                      <a:r>
                        <a:rPr lang="en-US" sz="1600" kern="1200" dirty="0" smtClean="0">
                          <a:solidFill>
                            <a:schemeClr val="dk1"/>
                          </a:solidFill>
                          <a:latin typeface="+mn-lt"/>
                          <a:ea typeface="+mn-ea"/>
                          <a:cs typeface="+mn-cs"/>
                        </a:rPr>
                        <a:t>PDMG PICS changes</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CR</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15min</a:t>
                      </a:r>
                    </a:p>
                  </a:txBody>
                  <a:tcPr marT="45712" marB="45712"/>
                </a:tc>
              </a:tr>
              <a:tr h="371030">
                <a:tc>
                  <a:txBody>
                    <a:bodyPr/>
                    <a:lstStyle/>
                    <a:p>
                      <a:r>
                        <a:rPr lang="en-US" sz="1600" kern="1200" dirty="0" smtClean="0">
                          <a:solidFill>
                            <a:schemeClr val="dk1"/>
                          </a:solidFill>
                          <a:latin typeface="+mn-lt"/>
                          <a:ea typeface="+mn-ea"/>
                          <a:cs typeface="+mn-cs"/>
                        </a:rPr>
                        <a:t>11-19-0037</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Ganesh </a:t>
                      </a:r>
                      <a:r>
                        <a:rPr lang="en-US" sz="1600" kern="1200" dirty="0" err="1" smtClean="0">
                          <a:solidFill>
                            <a:schemeClr val="dk1"/>
                          </a:solidFill>
                          <a:latin typeface="+mn-lt"/>
                          <a:ea typeface="+mn-ea"/>
                          <a:cs typeface="+mn-cs"/>
                        </a:rPr>
                        <a:t>Venkatesan</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Update to the </a:t>
                      </a:r>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negotiation protocol LTF negotiation</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Amendment text</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30min</a:t>
                      </a:r>
                      <a:endParaRPr lang="en-US" sz="1600" kern="1200" dirty="0">
                        <a:solidFill>
                          <a:schemeClr val="dk1"/>
                        </a:solidFill>
                        <a:latin typeface="+mn-lt"/>
                        <a:ea typeface="+mn-ea"/>
                        <a:cs typeface="+mn-cs"/>
                      </a:endParaRPr>
                    </a:p>
                  </a:txBody>
                  <a:tcPr marT="45712" marB="45712"/>
                </a:tc>
              </a:tr>
              <a:tr h="404762">
                <a:tc>
                  <a:txBody>
                    <a:bodyPr/>
                    <a:lstStyle/>
                    <a:p>
                      <a:r>
                        <a:rPr lang="en-US" sz="1600" kern="1200" dirty="0" smtClean="0">
                          <a:solidFill>
                            <a:schemeClr val="dk1"/>
                          </a:solidFill>
                          <a:latin typeface="+mn-lt"/>
                          <a:ea typeface="+mn-ea"/>
                          <a:cs typeface="+mn-cs"/>
                        </a:rPr>
                        <a:t>11-18-1782</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Yongho Seok</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CC28 CR Secure TB Ranging Measurement Exchange Protocol.</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CR</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30min</a:t>
                      </a:r>
                      <a:endParaRPr lang="en-US" sz="1600" kern="1200" dirty="0" smtClean="0">
                        <a:solidFill>
                          <a:schemeClr val="dk1"/>
                        </a:solidFill>
                        <a:latin typeface="+mn-lt"/>
                        <a:ea typeface="+mn-ea"/>
                        <a:cs typeface="+mn-cs"/>
                      </a:endParaRPr>
                    </a:p>
                  </a:txBody>
                  <a:tcPr marT="45712" marB="45712"/>
                </a:tc>
              </a:tr>
              <a:tr h="371030">
                <a:tc>
                  <a:txBody>
                    <a:bodyPr/>
                    <a:lstStyle/>
                    <a:p>
                      <a:r>
                        <a:rPr lang="en-US" sz="1600" kern="1200" dirty="0" smtClean="0">
                          <a:solidFill>
                            <a:schemeClr val="dk1"/>
                          </a:solidFill>
                          <a:latin typeface="+mn-lt"/>
                          <a:ea typeface="+mn-ea"/>
                          <a:cs typeface="+mn-cs"/>
                        </a:rPr>
                        <a:t>11-19-005</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Ganesh </a:t>
                      </a:r>
                      <a:r>
                        <a:rPr lang="en-US" sz="1600" kern="1200" dirty="0" err="1" smtClean="0">
                          <a:solidFill>
                            <a:schemeClr val="dk1"/>
                          </a:solidFill>
                          <a:latin typeface="+mn-lt"/>
                          <a:ea typeface="+mn-ea"/>
                          <a:cs typeface="+mn-cs"/>
                        </a:rPr>
                        <a:t>Venkatesan</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Annex-C entries corresponding to .11az</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Amendment text</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30min</a:t>
                      </a:r>
                    </a:p>
                  </a:txBody>
                  <a:tcPr marT="45712" marB="45712"/>
                </a:tc>
              </a:tr>
              <a:tr h="371030">
                <a:tc>
                  <a:txBody>
                    <a:bodyPr/>
                    <a:lstStyle/>
                    <a:p>
                      <a:r>
                        <a:rPr lang="en-US" sz="1600" kern="1200" dirty="0" smtClean="0">
                          <a:solidFill>
                            <a:schemeClr val="dk1"/>
                          </a:solidFill>
                          <a:latin typeface="+mn-lt"/>
                          <a:ea typeface="+mn-ea"/>
                          <a:cs typeface="+mn-cs"/>
                        </a:rPr>
                        <a:t>11-19-0038</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Ganesh </a:t>
                      </a:r>
                      <a:r>
                        <a:rPr lang="en-US" sz="1600" kern="1200" dirty="0" err="1" smtClean="0">
                          <a:solidFill>
                            <a:schemeClr val="dk1"/>
                          </a:solidFill>
                          <a:latin typeface="+mn-lt"/>
                          <a:ea typeface="+mn-ea"/>
                          <a:cs typeface="+mn-cs"/>
                        </a:rPr>
                        <a:t>Venkatesan</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Resolutions to a few CC#28 CR</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CR</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30min/as time permits</a:t>
                      </a:r>
                      <a:endParaRPr lang="en-US" sz="1600" kern="1200" dirty="0">
                        <a:solidFill>
                          <a:schemeClr val="dk1"/>
                        </a:solidFill>
                        <a:latin typeface="+mn-lt"/>
                        <a:ea typeface="+mn-ea"/>
                        <a:cs typeface="+mn-cs"/>
                      </a:endParaRPr>
                    </a:p>
                  </a:txBody>
                  <a:tcPr marT="45712" marB="45712"/>
                </a:tc>
              </a:tr>
              <a:tr h="404771">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r>
              <a:tr h="404771">
                <a:tc>
                  <a:txBody>
                    <a:bodyPr/>
                    <a:lstStyle/>
                    <a:p>
                      <a:endParaRPr lang="en-US" sz="1600" dirty="0"/>
                    </a:p>
                  </a:txBody>
                  <a:tcPr marT="45712" marB="45712"/>
                </a:tc>
                <a:tc>
                  <a:txBody>
                    <a:bodyPr/>
                    <a:lstStyle/>
                    <a:p>
                      <a:endParaRPr lang="en-US" sz="1600" dirty="0"/>
                    </a:p>
                  </a:txBody>
                  <a:tcPr marT="45712" marB="45712"/>
                </a:tc>
                <a:tc>
                  <a:txBody>
                    <a:bodyPr/>
                    <a:lstStyle/>
                    <a:p>
                      <a:pPr rtl="0"/>
                      <a:endParaRPr lang="en-US" sz="1600" dirty="0"/>
                    </a:p>
                  </a:txBody>
                  <a:tcPr marT="45712" marB="45712"/>
                </a:tc>
                <a:tc>
                  <a:txBody>
                    <a:bodyPr/>
                    <a:lstStyle/>
                    <a:p>
                      <a:endParaRPr lang="en-US" sz="1600" dirty="0"/>
                    </a:p>
                  </a:txBody>
                  <a:tcPr marT="45712" marB="45712"/>
                </a:tc>
                <a:tc>
                  <a:txBody>
                    <a:bodyPr/>
                    <a:lstStyle/>
                    <a:p>
                      <a:endParaRPr lang="en-US" dirty="0"/>
                    </a:p>
                  </a:txBody>
                  <a:tcPr marT="45712" marB="45712"/>
                </a:tc>
              </a:tr>
              <a:tr h="404771">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smtClean="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349811089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a:t>
            </a:r>
            <a:r>
              <a:rPr lang="en-US" dirty="0" smtClean="0"/>
              <a:t>11-18-2152</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smtClean="0"/>
              <a:t>Move </a:t>
            </a:r>
            <a:r>
              <a:rPr lang="en-US" b="0" dirty="0"/>
              <a:t>to adopt </a:t>
            </a:r>
            <a:r>
              <a:rPr lang="en-US" b="0" dirty="0" smtClean="0"/>
              <a:t>the resolutions depicted by document </a:t>
            </a:r>
            <a:r>
              <a:rPr lang="en-US" b="0" dirty="0" smtClean="0"/>
              <a:t>11-18-</a:t>
            </a:r>
            <a:r>
              <a:rPr lang="en-US" b="0" dirty="0" smtClean="0"/>
              <a:t>2152</a:t>
            </a:r>
            <a:r>
              <a:rPr lang="en-US" b="0" dirty="0" smtClean="0"/>
              <a:t>r</a:t>
            </a:r>
            <a:r>
              <a:rPr lang="en-US" b="0" dirty="0"/>
              <a:t>2</a:t>
            </a:r>
            <a:r>
              <a:rPr lang="en-US" b="0" dirty="0" smtClean="0"/>
              <a:t> </a:t>
            </a:r>
            <a:r>
              <a:rPr lang="en-US" b="0" dirty="0" smtClean="0"/>
              <a:t>for CIDs </a:t>
            </a:r>
            <a:r>
              <a:rPr lang="en-US" b="0" dirty="0" smtClean="0"/>
              <a:t>74,189,60,183,185,186, 197, </a:t>
            </a:r>
            <a:r>
              <a:rPr lang="en-US" b="0" dirty="0" smtClean="0"/>
              <a:t>instruct the technical editor to </a:t>
            </a:r>
            <a:r>
              <a:rPr lang="en-US" b="0" dirty="0"/>
              <a:t>incorporate it in the 802.11az draft amendment </a:t>
            </a:r>
            <a:r>
              <a:rPr lang="en-US" b="0" dirty="0" smtClean="0"/>
              <a:t>text and grant editorial rights to the technical editor.</a:t>
            </a:r>
            <a:endParaRPr lang="en-US" b="0" dirty="0"/>
          </a:p>
          <a:p>
            <a:endParaRPr lang="en-US" b="0" dirty="0"/>
          </a:p>
          <a:p>
            <a:r>
              <a:rPr lang="en-US" dirty="0"/>
              <a:t>Moved</a:t>
            </a:r>
            <a:r>
              <a:rPr lang="en-US" b="0" dirty="0" smtClean="0"/>
              <a:t>: Assaf Kasher</a:t>
            </a:r>
            <a:endParaRPr lang="en-US" b="0" dirty="0"/>
          </a:p>
          <a:p>
            <a:r>
              <a:rPr lang="en-US" dirty="0"/>
              <a:t>Second</a:t>
            </a:r>
            <a:r>
              <a:rPr lang="en-US" dirty="0" smtClean="0"/>
              <a:t>: </a:t>
            </a:r>
            <a:r>
              <a:rPr lang="en-US" b="0" dirty="0" smtClean="0"/>
              <a:t>Ganesh </a:t>
            </a:r>
            <a:r>
              <a:rPr lang="en-US" b="0" dirty="0" err="1" smtClean="0"/>
              <a:t>Venkatesan</a:t>
            </a:r>
            <a:endParaRPr lang="en-US" b="0" dirty="0" smtClean="0"/>
          </a:p>
          <a:p>
            <a:r>
              <a:rPr lang="en-US" dirty="0" smtClean="0"/>
              <a:t>Results </a:t>
            </a:r>
            <a:r>
              <a:rPr lang="en-US" b="0" dirty="0"/>
              <a:t>(Y/N/A</a:t>
            </a:r>
            <a:r>
              <a:rPr lang="en-US" b="0" dirty="0" smtClean="0"/>
              <a:t>):15/0/0</a:t>
            </a:r>
          </a:p>
          <a:p>
            <a:r>
              <a:rPr lang="en-US" b="0" dirty="0" smtClean="0"/>
              <a:t>Motion passes.</a:t>
            </a:r>
            <a:endParaRPr lang="en-US"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2846099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Amendment Text Submission </a:t>
            </a:r>
            <a:r>
              <a:rPr lang="en-US" dirty="0" smtClean="0"/>
              <a:t>11-18-2157</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smtClean="0"/>
              <a:t>Move </a:t>
            </a:r>
            <a:r>
              <a:rPr lang="en-US" b="0" dirty="0"/>
              <a:t>to adopt document </a:t>
            </a:r>
            <a:r>
              <a:rPr lang="en-US" b="0" dirty="0" smtClean="0"/>
              <a:t>11-18-2157r3 </a:t>
            </a:r>
            <a:r>
              <a:rPr lang="en-US" b="0" dirty="0" smtClean="0"/>
              <a:t>to </a:t>
            </a:r>
            <a:r>
              <a:rPr lang="en-US" b="0" dirty="0"/>
              <a:t>the 802.11az </a:t>
            </a:r>
            <a:r>
              <a:rPr lang="en-US" b="0" dirty="0" smtClean="0"/>
              <a:t>draft, instruct </a:t>
            </a:r>
            <a:r>
              <a:rPr lang="en-US" b="0" dirty="0"/>
              <a:t>the technical editor to incorporate it in the 802.11az draft amendment </a:t>
            </a:r>
            <a:r>
              <a:rPr lang="en-US" b="0" dirty="0" smtClean="0"/>
              <a:t>text and grant editorial rights to the technical editor.</a:t>
            </a:r>
            <a:endParaRPr lang="en-US" b="0" dirty="0"/>
          </a:p>
          <a:p>
            <a:endParaRPr lang="en-US" b="0" dirty="0"/>
          </a:p>
          <a:p>
            <a:r>
              <a:rPr lang="en-US" dirty="0"/>
              <a:t>Moved</a:t>
            </a:r>
            <a:r>
              <a:rPr lang="en-US" b="0" dirty="0" smtClean="0"/>
              <a:t>: Assaf Kasher</a:t>
            </a:r>
            <a:endParaRPr lang="en-US" b="0" dirty="0"/>
          </a:p>
          <a:p>
            <a:r>
              <a:rPr lang="en-US" dirty="0"/>
              <a:t>Second:</a:t>
            </a:r>
            <a:r>
              <a:rPr lang="en-US" b="0" dirty="0"/>
              <a:t> </a:t>
            </a:r>
            <a:r>
              <a:rPr lang="en-US" b="0" dirty="0" smtClean="0"/>
              <a:t>Ganesh </a:t>
            </a:r>
            <a:r>
              <a:rPr lang="en-US" b="0" dirty="0" err="1" smtClean="0"/>
              <a:t>Venkatesan</a:t>
            </a:r>
            <a:endParaRPr lang="en-US" b="0" dirty="0" smtClean="0"/>
          </a:p>
          <a:p>
            <a:r>
              <a:rPr lang="en-US" dirty="0" smtClean="0"/>
              <a:t>Results </a:t>
            </a:r>
            <a:r>
              <a:rPr lang="en-US" b="0" dirty="0"/>
              <a:t>(Y/N/A): </a:t>
            </a:r>
            <a:r>
              <a:rPr lang="en-US" b="0" dirty="0" smtClean="0"/>
              <a:t>14/0/0 motion passes.</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332924459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Amendment Text Submission </a:t>
            </a:r>
            <a:r>
              <a:rPr lang="en-US" dirty="0" smtClean="0"/>
              <a:t>11-19-037</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smtClean="0"/>
              <a:t>Move </a:t>
            </a:r>
            <a:r>
              <a:rPr lang="en-US" b="0" dirty="0"/>
              <a:t>to adopt document </a:t>
            </a:r>
            <a:r>
              <a:rPr lang="en-US" b="0" dirty="0" smtClean="0"/>
              <a:t>11-19-037r1 to </a:t>
            </a:r>
            <a:r>
              <a:rPr lang="en-US" b="0" dirty="0"/>
              <a:t>the 802.11az </a:t>
            </a:r>
            <a:r>
              <a:rPr lang="en-US" b="0" dirty="0" smtClean="0"/>
              <a:t>draft, instruct </a:t>
            </a:r>
            <a:r>
              <a:rPr lang="en-US" b="0" dirty="0"/>
              <a:t>the technical editor to incorporate it in the 802.11az draft amendment </a:t>
            </a:r>
            <a:r>
              <a:rPr lang="en-US" b="0" dirty="0" smtClean="0"/>
              <a:t>text and grant editorial rights to the technical editor.</a:t>
            </a:r>
            <a:endParaRPr lang="en-US" b="0" dirty="0"/>
          </a:p>
          <a:p>
            <a:endParaRPr lang="en-US" b="0" dirty="0"/>
          </a:p>
          <a:p>
            <a:r>
              <a:rPr lang="en-US" dirty="0"/>
              <a:t>Moved</a:t>
            </a:r>
            <a:r>
              <a:rPr lang="en-US" b="0" dirty="0" smtClean="0"/>
              <a:t>: Ganesh </a:t>
            </a:r>
            <a:r>
              <a:rPr lang="en-US" b="0" dirty="0" err="1" smtClean="0"/>
              <a:t>Venkatesan</a:t>
            </a:r>
            <a:endParaRPr lang="en-US" b="0" dirty="0" smtClean="0"/>
          </a:p>
          <a:p>
            <a:r>
              <a:rPr lang="en-US" dirty="0" smtClean="0"/>
              <a:t>Second: </a:t>
            </a:r>
            <a:r>
              <a:rPr lang="en-US" b="0" dirty="0" smtClean="0"/>
              <a:t>Assaf Kasher</a:t>
            </a:r>
          </a:p>
          <a:p>
            <a:r>
              <a:rPr lang="en-US" dirty="0" smtClean="0"/>
              <a:t>Results </a:t>
            </a:r>
            <a:r>
              <a:rPr lang="en-US" b="0" dirty="0"/>
              <a:t>(Y/N/A</a:t>
            </a:r>
            <a:r>
              <a:rPr lang="en-US" b="0" dirty="0" smtClean="0"/>
              <a:t>): 18/0/0</a:t>
            </a:r>
          </a:p>
          <a:p>
            <a:r>
              <a:rPr lang="en-US" b="0" dirty="0" smtClean="0"/>
              <a:t>Motion passes.</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197145518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a:t>
            </a:r>
            <a:r>
              <a:rPr lang="en-US" dirty="0" smtClean="0"/>
              <a:t>11-18-1782</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smtClean="0"/>
              <a:t>Move </a:t>
            </a:r>
            <a:r>
              <a:rPr lang="en-US" b="0" dirty="0"/>
              <a:t>to adopt </a:t>
            </a:r>
            <a:r>
              <a:rPr lang="en-US" b="0" dirty="0" smtClean="0"/>
              <a:t>the resolutions depicted by document </a:t>
            </a:r>
            <a:r>
              <a:rPr lang="en-US" b="0" dirty="0" smtClean="0"/>
              <a:t>11-18-1782r2 </a:t>
            </a:r>
            <a:r>
              <a:rPr lang="en-US" b="0" dirty="0" smtClean="0"/>
              <a:t>for CIDs </a:t>
            </a:r>
            <a:r>
              <a:rPr lang="en-US" b="0" dirty="0" smtClean="0"/>
              <a:t>542,54,55,105 and106 instruct </a:t>
            </a:r>
            <a:r>
              <a:rPr lang="en-US" b="0" dirty="0" smtClean="0"/>
              <a:t>the technical editor to </a:t>
            </a:r>
            <a:r>
              <a:rPr lang="en-US" b="0" dirty="0"/>
              <a:t>incorporate it in the 802.11az draft amendment </a:t>
            </a:r>
            <a:r>
              <a:rPr lang="en-US" b="0" dirty="0" smtClean="0"/>
              <a:t>text and grant editorial rights to the technical editor.</a:t>
            </a:r>
            <a:endParaRPr lang="en-US" b="0" dirty="0"/>
          </a:p>
          <a:p>
            <a:endParaRPr lang="en-US" b="0" dirty="0"/>
          </a:p>
          <a:p>
            <a:r>
              <a:rPr lang="en-US" dirty="0"/>
              <a:t>Moved</a:t>
            </a:r>
            <a:r>
              <a:rPr lang="en-US" b="0" dirty="0" smtClean="0"/>
              <a:t>: Yongho Seok</a:t>
            </a:r>
            <a:endParaRPr lang="en-US" b="0" dirty="0"/>
          </a:p>
          <a:p>
            <a:r>
              <a:rPr lang="en-US" dirty="0"/>
              <a:t>Second</a:t>
            </a:r>
            <a:r>
              <a:rPr lang="en-US" dirty="0" smtClean="0"/>
              <a:t>: </a:t>
            </a:r>
            <a:r>
              <a:rPr lang="en-US" b="0" dirty="0" smtClean="0"/>
              <a:t>Ganesh </a:t>
            </a:r>
            <a:r>
              <a:rPr lang="en-US" b="0" dirty="0" err="1" smtClean="0"/>
              <a:t>Venkatesan</a:t>
            </a:r>
            <a:endParaRPr lang="en-US" b="0" dirty="0" smtClean="0"/>
          </a:p>
          <a:p>
            <a:r>
              <a:rPr lang="en-US" dirty="0" smtClean="0"/>
              <a:t>Results </a:t>
            </a:r>
            <a:r>
              <a:rPr lang="en-US" b="0" dirty="0"/>
              <a:t>(Y/N/A</a:t>
            </a:r>
            <a:r>
              <a:rPr lang="en-US" b="0" dirty="0" smtClean="0"/>
              <a:t>): 16/0/0</a:t>
            </a:r>
          </a:p>
          <a:p>
            <a:r>
              <a:rPr lang="en-US" b="0" dirty="0" smtClean="0"/>
              <a:t>Motion passes.</a:t>
            </a:r>
            <a:endParaRPr lang="en-US"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241704490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28486080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4400" dirty="0"/>
              <a:t>Logistics</a:t>
            </a:r>
            <a:endParaRPr lang="en-US" sz="4400" dirty="0"/>
          </a:p>
        </p:txBody>
      </p:sp>
      <p:sp>
        <p:nvSpPr>
          <p:cNvPr id="3" name="Content Placeholder 2"/>
          <p:cNvSpPr>
            <a:spLocks noGrp="1"/>
          </p:cNvSpPr>
          <p:nvPr>
            <p:ph idx="1"/>
          </p:nvPr>
        </p:nvSpPr>
        <p:spPr/>
        <p:txBody>
          <a:bodyPr/>
          <a:lstStyle/>
          <a:p>
            <a:pPr marL="457200" indent="-457200"/>
            <a:r>
              <a:rPr lang="en-US" altLang="en-US" dirty="0"/>
              <a:t>Attendance:</a:t>
            </a:r>
            <a:endParaRPr lang="en-US" altLang="en-US" dirty="0">
              <a:hlinkClick r:id="rId2"/>
            </a:endParaRPr>
          </a:p>
          <a:p>
            <a:pPr marL="857250" lvl="1" indent="-457200"/>
            <a:r>
              <a:rPr lang="en-US" altLang="en-US" dirty="0">
                <a:solidFill>
                  <a:schemeClr val="tx1"/>
                </a:solidFill>
                <a:ea typeface="MS PGothic" pitchFamily="34" charset="-128"/>
                <a:cs typeface="MS PGothic" charset="0"/>
                <a:hlinkClick r:id="rId3"/>
              </a:rPr>
              <a:t>https://imat.ieee.org/attendance</a:t>
            </a:r>
            <a:endParaRPr lang="en-US" altLang="en-US" dirty="0">
              <a:solidFill>
                <a:schemeClr val="tx1"/>
              </a:solidFill>
              <a:ea typeface="MS PGothic" pitchFamily="34" charset="-128"/>
              <a:cs typeface="MS PGothic" charset="0"/>
            </a:endParaRPr>
          </a:p>
          <a:p>
            <a:pPr lvl="1"/>
            <a:r>
              <a:rPr lang="en-US" altLang="en-US" dirty="0"/>
              <a:t>You must register before logging attendance.</a:t>
            </a:r>
          </a:p>
          <a:p>
            <a:pPr lvl="1"/>
            <a:r>
              <a:rPr lang="en-US" altLang="en-US" dirty="0"/>
              <a:t>You must log attendance during each 2 hour session.</a:t>
            </a:r>
          </a:p>
          <a:p>
            <a:r>
              <a:rPr lang="en-US" altLang="en-US" dirty="0"/>
              <a:t>Documentation</a:t>
            </a:r>
          </a:p>
          <a:p>
            <a:pPr lvl="1"/>
            <a:r>
              <a:rPr lang="en-US" altLang="en-US" dirty="0">
                <a:hlinkClick r:id="rId4"/>
              </a:rPr>
              <a:t>https://mentor.ieee.org/802.11/documents</a:t>
            </a:r>
            <a:endParaRPr lang="en-US" altLang="en-US" dirty="0"/>
          </a:p>
          <a:p>
            <a:pPr lvl="1"/>
            <a:r>
              <a:rPr lang="en-US" altLang="en-US" dirty="0"/>
              <a:t>Use “</a:t>
            </a:r>
            <a:r>
              <a:rPr lang="en-US" altLang="en-US" dirty="0" err="1"/>
              <a:t>TGaz</a:t>
            </a:r>
            <a:r>
              <a:rPr lang="en-US" altLang="en-US" dirty="0"/>
              <a:t>” folder for documents relating to the </a:t>
            </a:r>
            <a:r>
              <a:rPr lang="en-US" altLang="en-US" dirty="0" err="1"/>
              <a:t>TGaz</a:t>
            </a:r>
            <a:r>
              <a:rPr lang="en-US" altLang="en-US" dirty="0"/>
              <a:t> activity.</a:t>
            </a:r>
          </a:p>
          <a:p>
            <a:pPr lvl="1"/>
            <a:endParaRPr lang="en-US" alt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361131071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3 </a:t>
            </a:r>
            <a:r>
              <a:rPr lang="en-US" altLang="en-US" dirty="0">
                <a:solidFill>
                  <a:schemeClr val="tx2"/>
                </a:solidFill>
              </a:rPr>
              <a:t>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(9 min)</a:t>
            </a:r>
          </a:p>
          <a:p>
            <a:pPr algn="just">
              <a:spcBef>
                <a:spcPct val="20000"/>
              </a:spcBef>
              <a:buFontTx/>
              <a:buChar char="•"/>
            </a:pPr>
            <a:r>
              <a:rPr lang="en-US" altLang="en-US" sz="2000" b="0" dirty="0"/>
              <a:t>Agenda setting and presentation ordering for this meeting slot (5 min) </a:t>
            </a:r>
          </a:p>
          <a:p>
            <a:pPr algn="just">
              <a:spcBef>
                <a:spcPct val="20000"/>
              </a:spcBef>
              <a:buFontTx/>
              <a:buChar char="•"/>
            </a:pPr>
            <a:r>
              <a:rPr lang="en-US" altLang="en-US" sz="2000" b="0" dirty="0"/>
              <a:t>Review submissions (as per presentation ordering0</a:t>
            </a:r>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103362046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 ordering for slot # </a:t>
            </a:r>
            <a:r>
              <a:rPr lang="en-US" dirty="0" smtClean="0"/>
              <a:t>3</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51189700"/>
              </p:ext>
            </p:extLst>
          </p:nvPr>
        </p:nvGraphicFramePr>
        <p:xfrm>
          <a:off x="551384" y="1628800"/>
          <a:ext cx="11233247" cy="3870848"/>
        </p:xfrm>
        <a:graphic>
          <a:graphicData uri="http://schemas.openxmlformats.org/drawingml/2006/table">
            <a:tbl>
              <a:tblPr firstRow="1" bandRow="1">
                <a:tableStyleId>{21E4AEA4-8DFA-4A89-87EB-49C32662AFE0}</a:tableStyleId>
              </a:tblPr>
              <a:tblGrid>
                <a:gridCol w="1512168"/>
                <a:gridCol w="1944216"/>
                <a:gridCol w="3672408"/>
                <a:gridCol w="2592288"/>
                <a:gridCol w="1512167"/>
              </a:tblGrid>
              <a:tr h="305408">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05408">
                <a:tc>
                  <a:txBody>
                    <a:bodyPr/>
                    <a:lstStyle/>
                    <a:p>
                      <a:pPr marL="0" algn="l" defTabSz="914400" rtl="0" eaLnBrk="1" latinLnBrk="0" hangingPunct="1"/>
                      <a:r>
                        <a:rPr lang="en-US" sz="1600" kern="1200" dirty="0" smtClean="0">
                          <a:solidFill>
                            <a:schemeClr val="dk1"/>
                          </a:solidFill>
                          <a:latin typeface="+mn-lt"/>
                          <a:ea typeface="+mn-ea"/>
                          <a:cs typeface="+mn-cs"/>
                        </a:rPr>
                        <a:t>11-18-2086</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Jonathan Segev</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Jan. 2019 Agenda</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As needed</a:t>
                      </a:r>
                      <a:endParaRPr lang="en-US" sz="1600" kern="1200" dirty="0">
                        <a:solidFill>
                          <a:schemeClr val="dk1"/>
                        </a:solidFill>
                        <a:latin typeface="+mn-lt"/>
                        <a:ea typeface="+mn-ea"/>
                        <a:cs typeface="+mn-cs"/>
                      </a:endParaRPr>
                    </a:p>
                  </a:txBody>
                  <a:tcPr marT="45712" marB="45712"/>
                </a:tc>
              </a:tr>
              <a:tr h="167632">
                <a:tc>
                  <a:txBody>
                    <a:bodyPr/>
                    <a:lstStyle/>
                    <a:p>
                      <a:r>
                        <a:rPr lang="en-US" sz="1600" kern="1200" dirty="0" smtClean="0">
                          <a:solidFill>
                            <a:schemeClr val="dk1"/>
                          </a:solidFill>
                          <a:latin typeface="+mn-lt"/>
                          <a:ea typeface="+mn-ea"/>
                          <a:cs typeface="+mn-cs"/>
                        </a:rPr>
                        <a:t>11-19-005</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Ganesh </a:t>
                      </a:r>
                      <a:r>
                        <a:rPr lang="en-US" sz="1600" kern="1200" dirty="0" err="1" smtClean="0">
                          <a:solidFill>
                            <a:schemeClr val="dk1"/>
                          </a:solidFill>
                          <a:latin typeface="+mn-lt"/>
                          <a:ea typeface="+mn-ea"/>
                          <a:cs typeface="+mn-cs"/>
                        </a:rPr>
                        <a:t>Venkatesan</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Annex-C entries corresponding to .11az</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Amendment text</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30min/as needed</a:t>
                      </a:r>
                      <a:endParaRPr lang="en-US" sz="1600" kern="1200" dirty="0" smtClean="0">
                        <a:solidFill>
                          <a:schemeClr val="dk1"/>
                        </a:solidFill>
                        <a:latin typeface="+mn-lt"/>
                        <a:ea typeface="+mn-ea"/>
                        <a:cs typeface="+mn-cs"/>
                      </a:endParaRPr>
                    </a:p>
                  </a:txBody>
                  <a:tcPr marT="45712" marB="45712"/>
                </a:tc>
              </a:tr>
              <a:tr h="167632">
                <a:tc>
                  <a:txBody>
                    <a:bodyPr/>
                    <a:lstStyle/>
                    <a:p>
                      <a:r>
                        <a:rPr lang="en-US" sz="1600" kern="1200" dirty="0" smtClean="0">
                          <a:solidFill>
                            <a:schemeClr val="dk1"/>
                          </a:solidFill>
                          <a:latin typeface="+mn-lt"/>
                          <a:ea typeface="+mn-ea"/>
                          <a:cs typeface="+mn-cs"/>
                        </a:rPr>
                        <a:t>11-19-0038</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Ganesh </a:t>
                      </a:r>
                      <a:r>
                        <a:rPr lang="en-US" sz="1600" kern="1200" dirty="0" err="1" smtClean="0">
                          <a:solidFill>
                            <a:schemeClr val="dk1"/>
                          </a:solidFill>
                          <a:latin typeface="+mn-lt"/>
                          <a:ea typeface="+mn-ea"/>
                          <a:cs typeface="+mn-cs"/>
                        </a:rPr>
                        <a:t>Venkatesan</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Resolutions to a few CC#28 CR</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CR</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30min</a:t>
                      </a:r>
                      <a:endParaRPr lang="en-US" sz="1600" kern="1200" dirty="0">
                        <a:solidFill>
                          <a:schemeClr val="dk1"/>
                        </a:solidFill>
                        <a:latin typeface="+mn-lt"/>
                        <a:ea typeface="+mn-ea"/>
                        <a:cs typeface="+mn-cs"/>
                      </a:endParaRPr>
                    </a:p>
                  </a:txBody>
                  <a:tcPr marT="45712" marB="45712"/>
                </a:tc>
              </a:tr>
              <a:tr h="365752">
                <a:tc>
                  <a:txBody>
                    <a:bodyPr/>
                    <a:lstStyle/>
                    <a:p>
                      <a:r>
                        <a:rPr lang="en-US" sz="1600" kern="1200" dirty="0" smtClean="0">
                          <a:solidFill>
                            <a:schemeClr val="dk1"/>
                          </a:solidFill>
                          <a:latin typeface="+mn-lt"/>
                          <a:ea typeface="+mn-ea"/>
                          <a:cs typeface="+mn-cs"/>
                        </a:rPr>
                        <a:t>11-18-2104</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Girish Madpuwar</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CR for chapter 11 MLME</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CR</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30min</a:t>
                      </a:r>
                      <a:endParaRPr lang="en-US" sz="1600" kern="1200" dirty="0">
                        <a:solidFill>
                          <a:schemeClr val="dk1"/>
                        </a:solidFill>
                        <a:latin typeface="+mn-lt"/>
                        <a:ea typeface="+mn-ea"/>
                        <a:cs typeface="+mn-cs"/>
                      </a:endParaRPr>
                    </a:p>
                  </a:txBody>
                  <a:tcPr marT="45712" marB="45712"/>
                </a:tc>
              </a:tr>
              <a:tr h="365752">
                <a:tc>
                  <a:txBody>
                    <a:bodyPr/>
                    <a:lstStyle/>
                    <a:p>
                      <a:r>
                        <a:rPr lang="en-US" sz="1600" kern="1200" dirty="0" smtClean="0">
                          <a:solidFill>
                            <a:schemeClr val="dk1"/>
                          </a:solidFill>
                          <a:latin typeface="+mn-lt"/>
                          <a:ea typeface="+mn-ea"/>
                          <a:cs typeface="+mn-cs"/>
                        </a:rPr>
                        <a:t>11-19-072</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Qi Wang</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Text proposal for CID 497</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CR</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35min/as time permits </a:t>
                      </a:r>
                      <a:endParaRPr lang="en-US" sz="1600" kern="1200" dirty="0">
                        <a:solidFill>
                          <a:schemeClr val="dk1"/>
                        </a:solidFill>
                        <a:latin typeface="+mn-lt"/>
                        <a:ea typeface="+mn-ea"/>
                        <a:cs typeface="+mn-cs"/>
                      </a:endParaRPr>
                    </a:p>
                  </a:txBody>
                  <a:tcPr marT="45712" marB="45712"/>
                </a:tc>
              </a:tr>
              <a:tr h="365752">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endParaRPr lang="en-US" dirty="0"/>
                    </a:p>
                  </a:txBody>
                  <a:tcPr marT="45712" marB="45712"/>
                </a:tc>
              </a:tr>
              <a:tr h="365752">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smtClean="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kern="1200" dirty="0" smtClean="0">
                        <a:solidFill>
                          <a:schemeClr val="dk1"/>
                        </a:solidFill>
                        <a:latin typeface="+mn-lt"/>
                        <a:ea typeface="+mn-ea"/>
                        <a:cs typeface="+mn-cs"/>
                      </a:endParaRPr>
                    </a:p>
                  </a:txBody>
                  <a:tcPr marT="45712" marB="45712"/>
                </a:tc>
              </a:tr>
              <a:tr h="365752">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kern="1200" dirty="0" smtClean="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312890181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415930017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122809684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4 </a:t>
            </a:r>
            <a:r>
              <a:rPr lang="en-US" altLang="en-US" dirty="0">
                <a:solidFill>
                  <a:schemeClr val="tx2"/>
                </a:solidFill>
              </a:rPr>
              <a:t>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(9 min)</a:t>
            </a:r>
          </a:p>
          <a:p>
            <a:pPr algn="just">
              <a:spcBef>
                <a:spcPct val="20000"/>
              </a:spcBef>
              <a:buFontTx/>
              <a:buChar char="•"/>
            </a:pPr>
            <a:r>
              <a:rPr lang="en-US" altLang="en-US" sz="2000" b="0" dirty="0"/>
              <a:t>Agenda setting and presentation ordering for this meeting slot (5 min) </a:t>
            </a:r>
          </a:p>
          <a:p>
            <a:pPr algn="just">
              <a:spcBef>
                <a:spcPct val="20000"/>
              </a:spcBef>
              <a:buFontTx/>
              <a:buChar char="•"/>
            </a:pPr>
            <a:r>
              <a:rPr lang="en-US" altLang="en-US" sz="2000" b="0" dirty="0"/>
              <a:t>Review submissions (as per presentation ordering0</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327389874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 ordering for slot # 4</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520969968"/>
              </p:ext>
            </p:extLst>
          </p:nvPr>
        </p:nvGraphicFramePr>
        <p:xfrm>
          <a:off x="767408" y="1556792"/>
          <a:ext cx="10729192" cy="4593616"/>
        </p:xfrm>
        <a:graphic>
          <a:graphicData uri="http://schemas.openxmlformats.org/drawingml/2006/table">
            <a:tbl>
              <a:tblPr firstRow="1" bandRow="1">
                <a:tableStyleId>{21E4AEA4-8DFA-4A89-87EB-49C32662AFE0}</a:tableStyleId>
              </a:tblPr>
              <a:tblGrid>
                <a:gridCol w="1601372"/>
                <a:gridCol w="2733393"/>
                <a:gridCol w="2950528"/>
                <a:gridCol w="2160065"/>
                <a:gridCol w="1283834"/>
              </a:tblGrid>
              <a:tr h="305408">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57000">
                <a:tc>
                  <a:txBody>
                    <a:bodyPr/>
                    <a:lstStyle/>
                    <a:p>
                      <a:pPr marL="0" algn="l" defTabSz="914400" rtl="0" eaLnBrk="1" latinLnBrk="0" hangingPunct="1"/>
                      <a:r>
                        <a:rPr lang="en-US" sz="1600" kern="1200" dirty="0" smtClean="0">
                          <a:solidFill>
                            <a:schemeClr val="dk1"/>
                          </a:solidFill>
                          <a:latin typeface="+mn-lt"/>
                          <a:ea typeface="+mn-ea"/>
                          <a:cs typeface="+mn-cs"/>
                        </a:rPr>
                        <a:t>11-18-2086</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Jonathan Segev</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Sep 2018 Agenda</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As needed</a:t>
                      </a:r>
                      <a:endParaRPr lang="en-US" sz="1600" kern="1200" dirty="0">
                        <a:solidFill>
                          <a:schemeClr val="dk1"/>
                        </a:solidFill>
                        <a:latin typeface="+mn-lt"/>
                        <a:ea typeface="+mn-ea"/>
                        <a:cs typeface="+mn-cs"/>
                      </a:endParaRPr>
                    </a:p>
                  </a:txBody>
                  <a:tcPr marT="45712" marB="45712"/>
                </a:tc>
              </a:tr>
              <a:tr h="411472">
                <a:tc>
                  <a:txBody>
                    <a:bodyPr/>
                    <a:lstStyle/>
                    <a:p>
                      <a:r>
                        <a:rPr lang="en-US" sz="1600" kern="1200" dirty="0" smtClean="0">
                          <a:solidFill>
                            <a:schemeClr val="dk1"/>
                          </a:solidFill>
                          <a:latin typeface="+mn-lt"/>
                          <a:ea typeface="+mn-ea"/>
                          <a:cs typeface="+mn-cs"/>
                        </a:rPr>
                        <a:t>11-19-072</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Qi Wang</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Text proposal for CID 497</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CR</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35min </a:t>
                      </a:r>
                      <a:r>
                        <a:rPr lang="en-US" sz="1600" kern="1200" dirty="0" smtClean="0">
                          <a:solidFill>
                            <a:schemeClr val="dk1"/>
                          </a:solidFill>
                          <a:latin typeface="+mn-lt"/>
                          <a:ea typeface="+mn-ea"/>
                          <a:cs typeface="+mn-cs"/>
                        </a:rPr>
                        <a:t>/as needed</a:t>
                      </a:r>
                      <a:endParaRPr lang="en-US" sz="1600" kern="1200" dirty="0">
                        <a:solidFill>
                          <a:schemeClr val="dk1"/>
                        </a:solidFill>
                        <a:latin typeface="+mn-lt"/>
                        <a:ea typeface="+mn-ea"/>
                        <a:cs typeface="+mn-cs"/>
                      </a:endParaRPr>
                    </a:p>
                  </a:txBody>
                  <a:tcPr marT="45712" marB="45712"/>
                </a:tc>
              </a:tr>
              <a:tr h="411472">
                <a:tc>
                  <a:txBody>
                    <a:bodyPr/>
                    <a:lstStyle/>
                    <a:p>
                      <a:r>
                        <a:rPr lang="en-US" sz="1600" kern="1200" dirty="0" smtClean="0">
                          <a:solidFill>
                            <a:schemeClr val="dk1"/>
                          </a:solidFill>
                          <a:latin typeface="+mn-lt"/>
                          <a:ea typeface="+mn-ea"/>
                          <a:cs typeface="+mn-cs"/>
                        </a:rPr>
                        <a:t>11-19-124</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Dash </a:t>
                      </a:r>
                      <a:r>
                        <a:rPr lang="en-US" sz="1600" kern="1200" dirty="0" err="1" smtClean="0">
                          <a:solidFill>
                            <a:schemeClr val="dk1"/>
                          </a:solidFill>
                          <a:latin typeface="+mn-lt"/>
                          <a:ea typeface="+mn-ea"/>
                          <a:cs typeface="+mn-cs"/>
                        </a:rPr>
                        <a:t>Debashis</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CR for FTM procedure and MLME CIDs</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CR</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30min</a:t>
                      </a:r>
                      <a:endParaRPr lang="en-US" sz="1600" kern="1200" dirty="0">
                        <a:solidFill>
                          <a:schemeClr val="dk1"/>
                        </a:solidFill>
                        <a:latin typeface="+mn-lt"/>
                        <a:ea typeface="+mn-ea"/>
                        <a:cs typeface="+mn-cs"/>
                      </a:endParaRPr>
                    </a:p>
                  </a:txBody>
                  <a:tcPr marT="45712" marB="45712"/>
                </a:tc>
              </a:tr>
              <a:tr h="365752">
                <a:tc>
                  <a:txBody>
                    <a:bodyPr/>
                    <a:lstStyle/>
                    <a:p>
                      <a:r>
                        <a:rPr lang="en-US" sz="1600" kern="1200" dirty="0" smtClean="0">
                          <a:solidFill>
                            <a:schemeClr val="dk1"/>
                          </a:solidFill>
                          <a:latin typeface="+mn-lt"/>
                          <a:ea typeface="+mn-ea"/>
                          <a:cs typeface="+mn-cs"/>
                        </a:rPr>
                        <a:t>11-19-122</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Dash </a:t>
                      </a:r>
                      <a:r>
                        <a:rPr lang="en-US" sz="1600" kern="1200" dirty="0" err="1" smtClean="0">
                          <a:solidFill>
                            <a:schemeClr val="dk1"/>
                          </a:solidFill>
                          <a:latin typeface="+mn-lt"/>
                          <a:ea typeface="+mn-ea"/>
                          <a:cs typeface="+mn-cs"/>
                        </a:rPr>
                        <a:t>Debashis</a:t>
                      </a:r>
                      <a:r>
                        <a:rPr lang="en-US" sz="1600" kern="1200" dirty="0" smtClean="0">
                          <a:solidFill>
                            <a:schemeClr val="dk1"/>
                          </a:solidFill>
                          <a:latin typeface="+mn-lt"/>
                          <a:ea typeface="+mn-ea"/>
                          <a:cs typeface="+mn-cs"/>
                        </a:rPr>
                        <a:t> </a:t>
                      </a:r>
                      <a:endParaRPr lang="en-US" sz="1600" kern="1200" dirty="0">
                        <a:solidFill>
                          <a:schemeClr val="dk1"/>
                        </a:solidFill>
                        <a:latin typeface="+mn-lt"/>
                        <a:ea typeface="+mn-ea"/>
                        <a:cs typeface="+mn-cs"/>
                      </a:endParaRPr>
                    </a:p>
                  </a:txBody>
                  <a:tcPr marT="45712" marB="45712"/>
                </a:tc>
                <a:tc>
                  <a:txBody>
                    <a:bodyPr/>
                    <a:lstStyle/>
                    <a:p>
                      <a:pPr rtl="0"/>
                      <a:r>
                        <a:rPr lang="en-US" sz="1600" kern="1200" dirty="0" smtClean="0">
                          <a:solidFill>
                            <a:schemeClr val="dk1"/>
                          </a:solidFill>
                          <a:latin typeface="+mn-lt"/>
                          <a:ea typeface="+mn-ea"/>
                          <a:cs typeface="+mn-cs"/>
                        </a:rPr>
                        <a:t>CR for secure LTF parameters CIDs</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CR</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40min</a:t>
                      </a:r>
                    </a:p>
                  </a:txBody>
                  <a:tcPr marT="45712" marB="45712"/>
                </a:tc>
              </a:tr>
              <a:tr h="365752">
                <a:tc>
                  <a:txBody>
                    <a:bodyPr/>
                    <a:lstStyle/>
                    <a:p>
                      <a:r>
                        <a:rPr lang="en-US" sz="1600" kern="1200" dirty="0" smtClean="0">
                          <a:solidFill>
                            <a:schemeClr val="dk1"/>
                          </a:solidFill>
                          <a:latin typeface="+mn-lt"/>
                          <a:ea typeface="+mn-ea"/>
                          <a:cs typeface="+mn-cs"/>
                        </a:rPr>
                        <a:t>11-19-123</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Dash </a:t>
                      </a:r>
                      <a:r>
                        <a:rPr lang="en-US" sz="1600" kern="1200" dirty="0" err="1" smtClean="0">
                          <a:solidFill>
                            <a:schemeClr val="dk1"/>
                          </a:solidFill>
                          <a:latin typeface="+mn-lt"/>
                          <a:ea typeface="+mn-ea"/>
                          <a:cs typeface="+mn-cs"/>
                        </a:rPr>
                        <a:t>Debashis</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CR for editorial CIDs</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CR</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20min</a:t>
                      </a:r>
                    </a:p>
                  </a:txBody>
                  <a:tcPr marT="45712" marB="45712"/>
                </a:tc>
              </a:tr>
              <a:tr h="365752">
                <a:tc>
                  <a:txBody>
                    <a:bodyPr/>
                    <a:lstStyle/>
                    <a:p>
                      <a:r>
                        <a:rPr lang="en-US" sz="1600" kern="1200" dirty="0" smtClean="0">
                          <a:solidFill>
                            <a:schemeClr val="dk1"/>
                          </a:solidFill>
                          <a:latin typeface="+mn-lt"/>
                          <a:ea typeface="+mn-ea"/>
                          <a:cs typeface="+mn-cs"/>
                        </a:rPr>
                        <a:t>11-19-131</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smtClean="0">
                          <a:solidFill>
                            <a:schemeClr val="dk1"/>
                          </a:solidFill>
                          <a:latin typeface="+mn-lt"/>
                          <a:ea typeface="+mn-ea"/>
                          <a:cs typeface="+mn-cs"/>
                        </a:rPr>
                        <a:t>Erik Lindskog</a:t>
                      </a:r>
                      <a:endParaRPr lang="en-US" sz="1600" kern="1200" dirty="0" smtClean="0">
                        <a:solidFill>
                          <a:schemeClr val="dk1"/>
                        </a:solidFill>
                        <a:latin typeface="+mn-lt"/>
                        <a:ea typeface="+mn-ea"/>
                        <a:cs typeface="+mn-cs"/>
                      </a:endParaRPr>
                    </a:p>
                  </a:txBody>
                  <a:tcPr marT="45712" marB="45712"/>
                </a:tc>
                <a:tc>
                  <a:txBody>
                    <a:bodyPr/>
                    <a:lstStyle/>
                    <a:p>
                      <a:r>
                        <a:rPr lang="en-US" sz="1600" kern="1200" smtClean="0">
                          <a:solidFill>
                            <a:schemeClr val="dk1"/>
                          </a:solidFill>
                          <a:latin typeface="+mn-lt"/>
                          <a:ea typeface="+mn-ea"/>
                          <a:cs typeface="+mn-cs"/>
                        </a:rPr>
                        <a:t>Passive location ranging LCI reporting</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Amendment text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30min as time permits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600" kern="1200" dirty="0" smtClean="0">
                        <a:solidFill>
                          <a:schemeClr val="dk1"/>
                        </a:solidFill>
                        <a:latin typeface="+mn-lt"/>
                        <a:ea typeface="+mn-ea"/>
                        <a:cs typeface="+mn-cs"/>
                      </a:endParaRPr>
                    </a:p>
                  </a:txBody>
                  <a:tcPr marT="45712" marB="45712"/>
                </a:tc>
              </a:tr>
              <a:tr h="365752">
                <a:tc>
                  <a:txBody>
                    <a:bodyPr/>
                    <a:lstStyle/>
                    <a:p>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kern="1200" dirty="0" smtClean="0">
                        <a:solidFill>
                          <a:schemeClr val="dk1"/>
                        </a:solidFill>
                        <a:latin typeface="+mn-lt"/>
                        <a:ea typeface="+mn-ea"/>
                        <a:cs typeface="+mn-cs"/>
                      </a:endParaRPr>
                    </a:p>
                  </a:txBody>
                  <a:tcPr marT="45712" marB="45712"/>
                </a:tc>
              </a:tr>
              <a:tr h="365752">
                <a:tc>
                  <a:txBody>
                    <a:bodyPr/>
                    <a:lstStyle/>
                    <a:p>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kern="1200" dirty="0" smtClean="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kern="1200" dirty="0" smtClean="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222050451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324150725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232893004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5 </a:t>
            </a:r>
            <a:r>
              <a:rPr lang="en-US" altLang="en-US" dirty="0">
                <a:solidFill>
                  <a:schemeClr val="tx2"/>
                </a:solidFill>
              </a:rPr>
              <a:t>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(9 min</a:t>
            </a:r>
            <a:r>
              <a:rPr lang="en-US" altLang="en-US" sz="2000" b="0" dirty="0" smtClean="0"/>
              <a:t>)</a:t>
            </a:r>
          </a:p>
          <a:p>
            <a:pPr algn="just">
              <a:spcBef>
                <a:spcPct val="20000"/>
              </a:spcBef>
              <a:buFontTx/>
              <a:buChar char="•"/>
            </a:pPr>
            <a:r>
              <a:rPr lang="en-US" altLang="en-US" sz="2000" b="0" dirty="0" smtClean="0"/>
              <a:t>Agenda </a:t>
            </a:r>
            <a:r>
              <a:rPr lang="en-US" altLang="en-US" sz="2000" b="0" dirty="0"/>
              <a:t>setting and presentation ordering for this meeting slot (5 min) </a:t>
            </a:r>
            <a:endParaRPr lang="en-US" altLang="en-US" sz="2000" b="0" dirty="0" smtClean="0"/>
          </a:p>
          <a:p>
            <a:pPr algn="just">
              <a:spcBef>
                <a:spcPct val="20000"/>
              </a:spcBef>
              <a:buFontTx/>
              <a:buChar char="•"/>
            </a:pPr>
            <a:r>
              <a:rPr lang="en-US" altLang="en-US" sz="2000" b="0" dirty="0" smtClean="0"/>
              <a:t>Consider P802.11az draft readiness for Initial WG ballot (15min) – special order</a:t>
            </a:r>
          </a:p>
          <a:p>
            <a:pPr algn="just">
              <a:spcBef>
                <a:spcPct val="20000"/>
              </a:spcBef>
              <a:buFontTx/>
              <a:buChar char="•"/>
            </a:pPr>
            <a:r>
              <a:rPr lang="en-US" altLang="en-US" sz="2000" b="0" dirty="0" smtClean="0"/>
              <a:t>Review submissions (as per presentation ordering)</a:t>
            </a:r>
          </a:p>
          <a:p>
            <a:pPr algn="just">
              <a:spcBef>
                <a:spcPct val="20000"/>
              </a:spcBef>
              <a:buFontTx/>
              <a:buChar char="•"/>
            </a:pPr>
            <a:endParaRPr lang="en-US" altLang="en-US" sz="2000" b="0" dirty="0" smtClean="0"/>
          </a:p>
          <a:p>
            <a:pPr marL="0" indent="0" algn="just">
              <a:spcBef>
                <a:spcPct val="20000"/>
              </a:spcBef>
            </a:pPr>
            <a:endParaRPr lang="en-US" altLang="en-US" dirty="0"/>
          </a:p>
          <a:p>
            <a:pPr lvl="1" algn="just">
              <a:spcBef>
                <a:spcPct val="20000"/>
              </a:spcBef>
              <a:buFontTx/>
              <a:buChar char="•"/>
            </a:pPr>
            <a:endParaRPr lang="en-US" altLang="en-US" sz="1600" dirty="0"/>
          </a:p>
          <a:p>
            <a:pPr lvl="1" algn="just">
              <a:spcBef>
                <a:spcPct val="20000"/>
              </a:spcBef>
              <a:buFontTx/>
              <a:buChar char="•"/>
            </a:pPr>
            <a:endParaRPr lang="en-US" altLang="en-US" sz="1600" dirty="0">
              <a:solidFill>
                <a:srgbClr val="FF33CC"/>
              </a:solidFill>
            </a:endParaRPr>
          </a:p>
          <a:p>
            <a:pPr lvl="1">
              <a:spcBef>
                <a:spcPct val="20000"/>
              </a:spcBef>
              <a:buFontTx/>
              <a:buChar char="–"/>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36626161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Policy</a:t>
            </a:r>
            <a:endParaRPr lang="en-US" dirty="0"/>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 ordering for slot # 5</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993998613"/>
              </p:ext>
            </p:extLst>
          </p:nvPr>
        </p:nvGraphicFramePr>
        <p:xfrm>
          <a:off x="551384" y="2060848"/>
          <a:ext cx="9649072" cy="3870856"/>
        </p:xfrm>
        <a:graphic>
          <a:graphicData uri="http://schemas.openxmlformats.org/drawingml/2006/table">
            <a:tbl>
              <a:tblPr firstRow="1" bandRow="1">
                <a:tableStyleId>{21E4AEA4-8DFA-4A89-87EB-49C32662AFE0}</a:tableStyleId>
              </a:tblPr>
              <a:tblGrid>
                <a:gridCol w="1440160"/>
                <a:gridCol w="1368152"/>
                <a:gridCol w="3743562"/>
                <a:gridCol w="1942609"/>
                <a:gridCol w="1154589"/>
              </a:tblGrid>
              <a:tr h="305408">
                <a:tc>
                  <a:txBody>
                    <a:bodyPr/>
                    <a:lstStyle/>
                    <a:p>
                      <a:pPr algn="ctr"/>
                      <a:r>
                        <a:rPr lang="en-US" sz="1800" dirty="0" smtClean="0"/>
                        <a:t>DCN</a:t>
                      </a:r>
                      <a:endParaRPr lang="en-US" sz="1800" dirty="0"/>
                    </a:p>
                  </a:txBody>
                  <a:tcPr marT="45712" marB="45712"/>
                </a:tc>
                <a:tc>
                  <a:txBody>
                    <a:bodyPr/>
                    <a:lstStyle/>
                    <a:p>
                      <a:pPr algn="ctr"/>
                      <a:r>
                        <a:rPr lang="en-US" sz="1800" dirty="0" smtClean="0"/>
                        <a:t>Presenter</a:t>
                      </a:r>
                      <a:endParaRPr lang="en-US" sz="1800" dirty="0"/>
                    </a:p>
                  </a:txBody>
                  <a:tcPr marT="45712" marB="45712"/>
                </a:tc>
                <a:tc>
                  <a:txBody>
                    <a:bodyPr/>
                    <a:lstStyle/>
                    <a:p>
                      <a:pPr algn="ctr"/>
                      <a:r>
                        <a:rPr lang="en-US" sz="1800" dirty="0" smtClean="0"/>
                        <a:t>Title</a:t>
                      </a:r>
                      <a:endParaRPr lang="en-US" sz="1800" dirty="0"/>
                    </a:p>
                  </a:txBody>
                  <a:tcPr marT="45712" marB="45712"/>
                </a:tc>
                <a:tc>
                  <a:txBody>
                    <a:bodyPr/>
                    <a:lstStyle/>
                    <a:p>
                      <a:pPr algn="ctr"/>
                      <a:r>
                        <a:rPr lang="en-US" sz="1800" dirty="0" smtClean="0"/>
                        <a:t>Topic</a:t>
                      </a:r>
                      <a:endParaRPr lang="en-US" sz="1800" dirty="0"/>
                    </a:p>
                  </a:txBody>
                  <a:tcPr marT="45712" marB="45712"/>
                </a:tc>
                <a:tc>
                  <a:txBody>
                    <a:bodyPr/>
                    <a:lstStyle/>
                    <a:p>
                      <a:pPr algn="ctr"/>
                      <a:r>
                        <a:rPr lang="en-US" sz="1800" dirty="0" smtClean="0"/>
                        <a:t>Time</a:t>
                      </a:r>
                      <a:r>
                        <a:rPr lang="en-US" sz="1800" baseline="0" dirty="0" smtClean="0"/>
                        <a:t> allocation</a:t>
                      </a:r>
                      <a:endParaRPr lang="en-US" sz="1800" dirty="0"/>
                    </a:p>
                  </a:txBody>
                  <a:tcPr marT="45712" marB="45712"/>
                </a:tc>
              </a:tr>
              <a:tr h="305408">
                <a:tc>
                  <a:txBody>
                    <a:bodyPr/>
                    <a:lstStyle/>
                    <a:p>
                      <a:pPr marL="0" algn="l" defTabSz="914400" rtl="0" eaLnBrk="1" latinLnBrk="0" hangingPunct="1"/>
                      <a:r>
                        <a:rPr lang="en-US" sz="1400" strike="noStrike" kern="1200" dirty="0" smtClean="0">
                          <a:solidFill>
                            <a:schemeClr val="dk1"/>
                          </a:solidFill>
                          <a:latin typeface="+mn-lt"/>
                          <a:ea typeface="+mn-ea"/>
                          <a:cs typeface="+mn-cs"/>
                        </a:rPr>
                        <a:t>11-18-1384</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Jonathan Segev</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err="1" smtClean="0">
                          <a:solidFill>
                            <a:schemeClr val="dk1"/>
                          </a:solidFill>
                          <a:latin typeface="+mn-lt"/>
                          <a:ea typeface="+mn-ea"/>
                          <a:cs typeface="+mn-cs"/>
                        </a:rPr>
                        <a:t>TGaz</a:t>
                      </a:r>
                      <a:r>
                        <a:rPr lang="en-US" sz="1400" strike="noStrike" kern="1200" dirty="0" smtClean="0">
                          <a:solidFill>
                            <a:schemeClr val="dk1"/>
                          </a:solidFill>
                          <a:latin typeface="+mn-lt"/>
                          <a:ea typeface="+mn-ea"/>
                          <a:cs typeface="+mn-cs"/>
                        </a:rPr>
                        <a:t> Sep</a:t>
                      </a:r>
                      <a:r>
                        <a:rPr lang="en-US" sz="1400" strike="noStrike" kern="1200" baseline="0" dirty="0" smtClean="0">
                          <a:solidFill>
                            <a:schemeClr val="dk1"/>
                          </a:solidFill>
                          <a:latin typeface="+mn-lt"/>
                          <a:ea typeface="+mn-ea"/>
                          <a:cs typeface="+mn-cs"/>
                        </a:rPr>
                        <a:t> </a:t>
                      </a:r>
                      <a:r>
                        <a:rPr lang="en-US" sz="1400" strike="noStrike" kern="1200" dirty="0" smtClean="0">
                          <a:solidFill>
                            <a:schemeClr val="dk1"/>
                          </a:solidFill>
                          <a:latin typeface="+mn-lt"/>
                          <a:ea typeface="+mn-ea"/>
                          <a:cs typeface="+mn-cs"/>
                        </a:rPr>
                        <a:t>2018</a:t>
                      </a:r>
                      <a:r>
                        <a:rPr lang="en-US" sz="1400" strike="noStrike" kern="1200" baseline="0" dirty="0" smtClean="0">
                          <a:solidFill>
                            <a:schemeClr val="dk1"/>
                          </a:solidFill>
                          <a:latin typeface="+mn-lt"/>
                          <a:ea typeface="+mn-ea"/>
                          <a:cs typeface="+mn-cs"/>
                        </a:rPr>
                        <a:t> </a:t>
                      </a:r>
                      <a:r>
                        <a:rPr lang="en-US" sz="1400" strike="noStrike" kern="1200" dirty="0" smtClean="0">
                          <a:solidFill>
                            <a:schemeClr val="dk1"/>
                          </a:solidFill>
                          <a:latin typeface="+mn-lt"/>
                          <a:ea typeface="+mn-ea"/>
                          <a:cs typeface="+mn-cs"/>
                        </a:rPr>
                        <a:t>Agenda</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Agenda Deck</a:t>
                      </a:r>
                      <a:endParaRPr lang="en-US" sz="1400" strike="noStrike" kern="1200" dirty="0">
                        <a:solidFill>
                          <a:schemeClr val="dk1"/>
                        </a:solidFill>
                        <a:latin typeface="+mn-lt"/>
                        <a:ea typeface="+mn-ea"/>
                        <a:cs typeface="+mn-cs"/>
                      </a:endParaRPr>
                    </a:p>
                  </a:txBody>
                  <a:tcPr marT="45712" marB="45712"/>
                </a:tc>
                <a:tc>
                  <a:txBody>
                    <a:bodyPr/>
                    <a:lstStyle/>
                    <a:p>
                      <a:r>
                        <a:rPr lang="en-US" sz="1400" dirty="0" smtClean="0"/>
                        <a:t>30min/As needed</a:t>
                      </a:r>
                      <a:endParaRPr lang="en-US" sz="1400" dirty="0"/>
                    </a:p>
                  </a:txBody>
                  <a:tcPr marT="45712" marB="45712"/>
                </a:tc>
              </a:tr>
              <a:tr h="289552">
                <a:tc>
                  <a:txBody>
                    <a:bodyPr/>
                    <a:lstStyle/>
                    <a:p>
                      <a:r>
                        <a:rPr lang="en-US" sz="1600" dirty="0" smtClean="0"/>
                        <a:t>11-19-131</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Erik Lindskog</a:t>
                      </a:r>
                    </a:p>
                  </a:txBody>
                  <a:tcPr marT="45712" marB="45712"/>
                </a:tc>
                <a:tc>
                  <a:txBody>
                    <a:bodyPr/>
                    <a:lstStyle/>
                    <a:p>
                      <a:r>
                        <a:rPr lang="en-US" sz="1600" dirty="0" smtClean="0"/>
                        <a:t>Passive location ranging LCI reporting</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Amendment text</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35min/As needed</a:t>
                      </a:r>
                    </a:p>
                  </a:txBody>
                  <a:tcPr marT="45712" marB="45712"/>
                </a:tc>
              </a:tr>
              <a:tr h="289552">
                <a:tc>
                  <a:txBody>
                    <a:bodyPr/>
                    <a:lstStyle/>
                    <a:p>
                      <a:r>
                        <a:rPr lang="en-US" sz="1600" dirty="0" smtClean="0"/>
                        <a:t>11-19-132</a:t>
                      </a:r>
                      <a:endParaRPr lang="en-US" sz="1600" dirty="0"/>
                    </a:p>
                  </a:txBody>
                  <a:tcPr marT="45712" marB="45712"/>
                </a:tc>
                <a:tc>
                  <a:txBody>
                    <a:bodyPr/>
                    <a:lstStyle/>
                    <a:p>
                      <a:r>
                        <a:rPr lang="en-US" sz="1600" dirty="0" smtClean="0"/>
                        <a:t>Erik Lindskog</a:t>
                      </a:r>
                      <a:endParaRPr lang="en-US" sz="1600" dirty="0"/>
                    </a:p>
                  </a:txBody>
                  <a:tcPr marT="45712" marB="45712"/>
                </a:tc>
                <a:tc>
                  <a:txBody>
                    <a:bodyPr/>
                    <a:lstStyle/>
                    <a:p>
                      <a:r>
                        <a:rPr lang="en-US" sz="1600" dirty="0" smtClean="0"/>
                        <a:t>Correction to passive location ranging amendment text</a:t>
                      </a:r>
                      <a:endParaRPr lang="en-US" sz="1600" dirty="0"/>
                    </a:p>
                  </a:txBody>
                  <a:tcPr marT="45712" marB="45712"/>
                </a:tc>
                <a:tc>
                  <a:txBody>
                    <a:bodyPr/>
                    <a:lstStyle/>
                    <a:p>
                      <a:r>
                        <a:rPr lang="en-US" sz="1600" dirty="0" smtClean="0"/>
                        <a:t>Amendment</a:t>
                      </a:r>
                      <a:r>
                        <a:rPr lang="en-US" sz="1600" baseline="0" dirty="0" smtClean="0"/>
                        <a:t> text</a:t>
                      </a:r>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30min</a:t>
                      </a:r>
                    </a:p>
                  </a:txBody>
                  <a:tcPr marT="45712" marB="45712"/>
                </a:tc>
              </a:tr>
              <a:tr h="365752">
                <a:tc>
                  <a:txBody>
                    <a:bodyPr/>
                    <a:lstStyle/>
                    <a:p>
                      <a:r>
                        <a:rPr lang="en-US" sz="1600" dirty="0" smtClean="0"/>
                        <a:t>11-19-130</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Erik</a:t>
                      </a:r>
                      <a:r>
                        <a:rPr lang="en-US" sz="1600" baseline="0" dirty="0" smtClean="0"/>
                        <a:t> Lindskog</a:t>
                      </a:r>
                      <a:endParaRPr lang="en-US" sz="1600" dirty="0"/>
                    </a:p>
                  </a:txBody>
                  <a:tcPr marT="45712" marB="45712"/>
                </a:tc>
                <a:tc>
                  <a:txBody>
                    <a:bodyPr/>
                    <a:lstStyle/>
                    <a:p>
                      <a:r>
                        <a:rPr lang="en-US" sz="1600" dirty="0" smtClean="0"/>
                        <a:t>CFO</a:t>
                      </a:r>
                      <a:r>
                        <a:rPr lang="en-US" sz="1600" baseline="0" dirty="0" smtClean="0"/>
                        <a:t> reporting accuracy requirements</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Amendment text</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30min/as time permits</a:t>
                      </a:r>
                    </a:p>
                  </a:txBody>
                  <a:tcPr marT="45712" marB="45712"/>
                </a:tc>
              </a:tr>
              <a:tr h="365752">
                <a:tc>
                  <a:txBody>
                    <a:bodyPr/>
                    <a:lstStyle/>
                    <a:p>
                      <a:endParaRPr lang="en-US" sz="1600" dirty="0"/>
                    </a:p>
                  </a:txBody>
                  <a:tcPr marT="45712" marB="45712"/>
                </a:tc>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200" dirty="0" smtClean="0">
                        <a:solidFill>
                          <a:schemeClr val="dk1"/>
                        </a:solidFill>
                        <a:effectLst/>
                        <a:latin typeface="+mn-lt"/>
                        <a:ea typeface="+mn-ea"/>
                        <a:cs typeface="+mn-cs"/>
                      </a:endParaRPr>
                    </a:p>
                  </a:txBody>
                  <a:tcPr marT="45712" marB="45712"/>
                </a:tc>
                <a:tc>
                  <a:txBody>
                    <a:bodyPr/>
                    <a:lstStyle/>
                    <a:p>
                      <a:endParaRPr lang="en-US" sz="1600" dirty="0"/>
                    </a:p>
                  </a:txBody>
                  <a:tcPr marT="45712" marB="45712"/>
                </a:tc>
                <a:tc>
                  <a:txBody>
                    <a:bodyPr/>
                    <a:lstStyle/>
                    <a:p>
                      <a:endParaRPr lang="en-US" sz="1400" dirty="0"/>
                    </a:p>
                  </a:txBody>
                  <a:tcPr marT="45712" marB="45712"/>
                </a:tc>
              </a:tr>
              <a:tr h="365752">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dirty="0"/>
                    </a:p>
                  </a:txBody>
                  <a:tcPr marT="45712" marB="45712"/>
                </a:tc>
              </a:tr>
              <a:tr h="365752">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strike="noStrike" kern="1200" dirty="0" smtClean="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416163689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142799097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173809717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6 </a:t>
            </a:r>
            <a:r>
              <a:rPr lang="en-US" altLang="en-US" dirty="0">
                <a:solidFill>
                  <a:schemeClr val="tx2"/>
                </a:solidFill>
              </a:rPr>
              <a:t>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(9 min)</a:t>
            </a:r>
          </a:p>
          <a:p>
            <a:pPr algn="just">
              <a:spcBef>
                <a:spcPct val="20000"/>
              </a:spcBef>
              <a:buFontTx/>
              <a:buChar char="•"/>
            </a:pPr>
            <a:r>
              <a:rPr lang="en-US" altLang="en-US" sz="2000" b="0" dirty="0" smtClean="0"/>
              <a:t>Agenda </a:t>
            </a:r>
            <a:r>
              <a:rPr lang="en-US" altLang="en-US" sz="2000" b="0" dirty="0"/>
              <a:t>setting and presentation ordering for </a:t>
            </a:r>
            <a:r>
              <a:rPr lang="en-US" altLang="en-US" sz="2000" b="0" dirty="0" smtClean="0"/>
              <a:t>this meeting slot (5 </a:t>
            </a:r>
            <a:r>
              <a:rPr lang="en-US" altLang="en-US" sz="2000" b="0" dirty="0"/>
              <a:t>min)</a:t>
            </a:r>
          </a:p>
          <a:p>
            <a:pPr algn="just">
              <a:spcBef>
                <a:spcPct val="20000"/>
              </a:spcBef>
              <a:buFontTx/>
              <a:buChar char="•"/>
            </a:pPr>
            <a:r>
              <a:rPr lang="en-US" altLang="en-US" sz="2000" b="0" dirty="0" smtClean="0"/>
              <a:t>Review Task Group progress and timelines (10min)</a:t>
            </a:r>
          </a:p>
          <a:p>
            <a:pPr algn="just">
              <a:spcBef>
                <a:spcPct val="20000"/>
              </a:spcBef>
              <a:buFontTx/>
              <a:buChar char="•"/>
            </a:pPr>
            <a:r>
              <a:rPr lang="en-US" altLang="en-US" sz="2000" b="0" dirty="0" smtClean="0"/>
              <a:t>Review achievements for the week (9min)</a:t>
            </a:r>
          </a:p>
          <a:p>
            <a:pPr algn="just">
              <a:spcBef>
                <a:spcPct val="20000"/>
              </a:spcBef>
              <a:buFontTx/>
              <a:buChar char="•"/>
            </a:pPr>
            <a:r>
              <a:rPr lang="en-US" altLang="en-US" sz="2000" b="0" dirty="0" smtClean="0"/>
              <a:t>Review goals for next meeting (5min)</a:t>
            </a:r>
          </a:p>
          <a:p>
            <a:pPr algn="just">
              <a:spcBef>
                <a:spcPct val="20000"/>
              </a:spcBef>
              <a:buFontTx/>
              <a:buChar char="•"/>
            </a:pPr>
            <a:r>
              <a:rPr lang="en-US" altLang="en-US" sz="2000" b="0" dirty="0" smtClean="0"/>
              <a:t>AOB? (1min)</a:t>
            </a:r>
          </a:p>
          <a:p>
            <a:pPr marL="0" indent="0" algn="just">
              <a:spcBef>
                <a:spcPct val="20000"/>
              </a:spcBef>
            </a:pPr>
            <a:endParaRPr lang="en-US" altLang="en-US" dirty="0"/>
          </a:p>
          <a:p>
            <a:pPr lvl="1" algn="just">
              <a:spcBef>
                <a:spcPct val="20000"/>
              </a:spcBef>
              <a:buFontTx/>
              <a:buChar char="•"/>
            </a:pPr>
            <a:endParaRPr lang="en-US" altLang="en-US" sz="1600" dirty="0"/>
          </a:p>
          <a:p>
            <a:pPr lvl="1" algn="just">
              <a:spcBef>
                <a:spcPct val="20000"/>
              </a:spcBef>
              <a:buFontTx/>
              <a:buChar char="•"/>
            </a:pPr>
            <a:endParaRPr lang="en-US" altLang="en-US" sz="1600" dirty="0">
              <a:solidFill>
                <a:srgbClr val="FF33CC"/>
              </a:solidFill>
            </a:endParaRPr>
          </a:p>
          <a:p>
            <a:pPr lvl="1">
              <a:spcBef>
                <a:spcPct val="20000"/>
              </a:spcBef>
              <a:buFontTx/>
              <a:buChar char="–"/>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228775831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 ordering for slot # </a:t>
            </a:r>
            <a:r>
              <a:rPr lang="en-US" dirty="0" smtClean="0"/>
              <a:t>6</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574584955"/>
              </p:ext>
            </p:extLst>
          </p:nvPr>
        </p:nvGraphicFramePr>
        <p:xfrm>
          <a:off x="551384" y="2060848"/>
          <a:ext cx="9649072" cy="3932424"/>
        </p:xfrm>
        <a:graphic>
          <a:graphicData uri="http://schemas.openxmlformats.org/drawingml/2006/table">
            <a:tbl>
              <a:tblPr firstRow="1" bandRow="1">
                <a:tableStyleId>{21E4AEA4-8DFA-4A89-87EB-49C32662AFE0}</a:tableStyleId>
              </a:tblPr>
              <a:tblGrid>
                <a:gridCol w="1440160"/>
                <a:gridCol w="2458219"/>
                <a:gridCol w="2653495"/>
                <a:gridCol w="1942609"/>
                <a:gridCol w="1154589"/>
              </a:tblGrid>
              <a:tr h="305408">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05408">
                <a:tc>
                  <a:txBody>
                    <a:bodyPr/>
                    <a:lstStyle/>
                    <a:p>
                      <a:pPr marL="0" algn="l" defTabSz="914400" rtl="0" eaLnBrk="1" latinLnBrk="0" hangingPunct="1"/>
                      <a:r>
                        <a:rPr lang="en-US" sz="1400" strike="noStrike" kern="1200" dirty="0" smtClean="0">
                          <a:solidFill>
                            <a:schemeClr val="dk1"/>
                          </a:solidFill>
                          <a:latin typeface="+mn-lt"/>
                          <a:ea typeface="+mn-ea"/>
                          <a:cs typeface="+mn-cs"/>
                        </a:rPr>
                        <a:t>11-18-2086</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Jonathan Segev</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err="1" smtClean="0">
                          <a:solidFill>
                            <a:schemeClr val="dk1"/>
                          </a:solidFill>
                          <a:latin typeface="+mn-lt"/>
                          <a:ea typeface="+mn-ea"/>
                          <a:cs typeface="+mn-cs"/>
                        </a:rPr>
                        <a:t>TGaz</a:t>
                      </a:r>
                      <a:r>
                        <a:rPr lang="en-US" sz="1400" strike="noStrike" kern="1200" dirty="0" smtClean="0">
                          <a:solidFill>
                            <a:schemeClr val="dk1"/>
                          </a:solidFill>
                          <a:latin typeface="+mn-lt"/>
                          <a:ea typeface="+mn-ea"/>
                          <a:cs typeface="+mn-cs"/>
                        </a:rPr>
                        <a:t> </a:t>
                      </a:r>
                      <a:r>
                        <a:rPr lang="en-US" sz="1400" strike="noStrike" kern="1200" dirty="0" smtClean="0">
                          <a:solidFill>
                            <a:schemeClr val="dk1"/>
                          </a:solidFill>
                          <a:latin typeface="+mn-lt"/>
                          <a:ea typeface="+mn-ea"/>
                          <a:cs typeface="+mn-cs"/>
                        </a:rPr>
                        <a:t>Jan.</a:t>
                      </a:r>
                      <a:r>
                        <a:rPr lang="en-US" sz="1400" strike="noStrike" kern="1200" baseline="0" dirty="0" smtClean="0">
                          <a:solidFill>
                            <a:schemeClr val="dk1"/>
                          </a:solidFill>
                          <a:latin typeface="+mn-lt"/>
                          <a:ea typeface="+mn-ea"/>
                          <a:cs typeface="+mn-cs"/>
                        </a:rPr>
                        <a:t> </a:t>
                      </a:r>
                      <a:r>
                        <a:rPr lang="en-US" sz="1400" strike="noStrike" kern="1200" dirty="0" smtClean="0">
                          <a:solidFill>
                            <a:schemeClr val="dk1"/>
                          </a:solidFill>
                          <a:latin typeface="+mn-lt"/>
                          <a:ea typeface="+mn-ea"/>
                          <a:cs typeface="+mn-cs"/>
                        </a:rPr>
                        <a:t>2019</a:t>
                      </a:r>
                      <a:r>
                        <a:rPr lang="en-US" sz="1400" strike="noStrike" kern="1200" baseline="0" dirty="0" smtClean="0">
                          <a:solidFill>
                            <a:schemeClr val="dk1"/>
                          </a:solidFill>
                          <a:latin typeface="+mn-lt"/>
                          <a:ea typeface="+mn-ea"/>
                          <a:cs typeface="+mn-cs"/>
                        </a:rPr>
                        <a:t> </a:t>
                      </a:r>
                      <a:r>
                        <a:rPr lang="en-US" sz="1400" strike="noStrike" kern="1200" dirty="0" smtClean="0">
                          <a:solidFill>
                            <a:schemeClr val="dk1"/>
                          </a:solidFill>
                          <a:latin typeface="+mn-lt"/>
                          <a:ea typeface="+mn-ea"/>
                          <a:cs typeface="+mn-cs"/>
                        </a:rPr>
                        <a:t>Agenda</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Agenda Deck</a:t>
                      </a:r>
                      <a:endParaRPr lang="en-US" sz="1400" strike="noStrike" kern="1200" dirty="0">
                        <a:solidFill>
                          <a:schemeClr val="dk1"/>
                        </a:solidFill>
                        <a:latin typeface="+mn-lt"/>
                        <a:ea typeface="+mn-ea"/>
                        <a:cs typeface="+mn-cs"/>
                      </a:endParaRPr>
                    </a:p>
                  </a:txBody>
                  <a:tcPr marT="45712" marB="45712"/>
                </a:tc>
                <a:tc>
                  <a:txBody>
                    <a:bodyPr/>
                    <a:lstStyle/>
                    <a:p>
                      <a:r>
                        <a:rPr lang="en-US" sz="1400" dirty="0" smtClean="0"/>
                        <a:t>As needed</a:t>
                      </a:r>
                      <a:endParaRPr lang="en-US" sz="1400" dirty="0"/>
                    </a:p>
                  </a:txBody>
                  <a:tcPr marT="45712" marB="45712"/>
                </a:tc>
              </a:tr>
              <a:tr h="289552">
                <a:tc>
                  <a:txBody>
                    <a:bodyPr/>
                    <a:lstStyle/>
                    <a:p>
                      <a:r>
                        <a:rPr lang="en-US" dirty="0" smtClean="0"/>
                        <a:t>11-18-2086</a:t>
                      </a:r>
                      <a:endParaRPr lang="en-US" dirty="0"/>
                    </a:p>
                  </a:txBody>
                  <a:tcPr marT="45712" marB="45712"/>
                </a:tc>
                <a:tc>
                  <a:txBody>
                    <a:bodyPr/>
                    <a:lstStyle/>
                    <a:p>
                      <a:r>
                        <a:rPr lang="en-US" dirty="0" smtClean="0"/>
                        <a:t>Chao Chun</a:t>
                      </a:r>
                      <a:endParaRPr lang="en-US" dirty="0"/>
                    </a:p>
                  </a:txBody>
                  <a:tcPr marT="45712" marB="45712"/>
                </a:tc>
                <a:tc>
                  <a:txBody>
                    <a:bodyPr/>
                    <a:lstStyle/>
                    <a:p>
                      <a:r>
                        <a:rPr lang="en-US" dirty="0" smtClean="0"/>
                        <a:t>TBD status</a:t>
                      </a:r>
                      <a:endParaRPr lang="en-US" dirty="0"/>
                    </a:p>
                  </a:txBody>
                  <a:tcPr marT="45712" marB="45712"/>
                </a:tc>
                <a:tc>
                  <a:txBody>
                    <a:bodyPr/>
                    <a:lstStyle/>
                    <a:p>
                      <a:r>
                        <a:rPr lang="en-US" dirty="0" err="1" smtClean="0"/>
                        <a:t>Amedment</a:t>
                      </a:r>
                      <a:endParaRPr lang="en-US" dirty="0"/>
                    </a:p>
                  </a:txBody>
                  <a:tcPr marT="45712" marB="45712"/>
                </a:tc>
                <a:tc>
                  <a:txBody>
                    <a:bodyPr/>
                    <a:lstStyle/>
                    <a:p>
                      <a:r>
                        <a:rPr lang="en-US" dirty="0" smtClean="0"/>
                        <a:t>15min</a:t>
                      </a:r>
                      <a:endParaRPr lang="en-US" dirty="0"/>
                    </a:p>
                  </a:txBody>
                  <a:tcPr marT="45712" marB="45712"/>
                </a:tc>
              </a:tr>
              <a:tr h="289552">
                <a:tc>
                  <a:txBody>
                    <a:bodyPr/>
                    <a:lstStyle/>
                    <a:p>
                      <a:r>
                        <a:rPr lang="en-US" sz="1600" dirty="0" smtClean="0"/>
                        <a:t>11-19-130</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Erik</a:t>
                      </a:r>
                      <a:r>
                        <a:rPr lang="en-US" sz="1600" baseline="0" dirty="0" smtClean="0"/>
                        <a:t> Lindskog</a:t>
                      </a:r>
                      <a:endParaRPr lang="en-US" sz="1600" dirty="0"/>
                    </a:p>
                  </a:txBody>
                  <a:tcPr marT="45712" marB="45712"/>
                </a:tc>
                <a:tc>
                  <a:txBody>
                    <a:bodyPr/>
                    <a:lstStyle/>
                    <a:p>
                      <a:r>
                        <a:rPr lang="en-US" sz="1600" dirty="0" smtClean="0"/>
                        <a:t>CFO</a:t>
                      </a:r>
                      <a:r>
                        <a:rPr lang="en-US" sz="1600" baseline="0" dirty="0" smtClean="0"/>
                        <a:t> reporting accuracy requirements</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Amendment text</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30min/as time permits</a:t>
                      </a:r>
                    </a:p>
                  </a:txBody>
                  <a:tcPr marT="45712" marB="45712"/>
                </a:tc>
              </a:tr>
              <a:tr h="365752">
                <a:tc>
                  <a:txBody>
                    <a:bodyPr/>
                    <a:lstStyle/>
                    <a:p>
                      <a:r>
                        <a:rPr lang="en-US" sz="1600" dirty="0" smtClean="0"/>
                        <a:t>11-19-093</a:t>
                      </a:r>
                      <a:endParaRPr lang="en-US" sz="1600" dirty="0"/>
                    </a:p>
                  </a:txBody>
                  <a:tcPr marT="45712" marB="45712"/>
                </a:tc>
                <a:tc>
                  <a:txBody>
                    <a:bodyPr/>
                    <a:lstStyle/>
                    <a:p>
                      <a:r>
                        <a:rPr lang="en-US" sz="1600" dirty="0" smtClean="0"/>
                        <a:t>Yongho Seok</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Comment resolution MAC miscellaneous </a:t>
                      </a:r>
                    </a:p>
                  </a:txBody>
                  <a:tcPr marT="45712" marB="45712"/>
                </a:tc>
                <a:tc>
                  <a:txBody>
                    <a:bodyPr/>
                    <a:lstStyle/>
                    <a:p>
                      <a:r>
                        <a:rPr lang="en-US" sz="1600" dirty="0" smtClean="0"/>
                        <a:t>CR</a:t>
                      </a:r>
                      <a:endParaRPr lang="en-US" sz="1600" dirty="0"/>
                    </a:p>
                  </a:txBody>
                  <a:tcPr marT="45712" marB="45712"/>
                </a:tc>
                <a:tc>
                  <a:txBody>
                    <a:bodyPr/>
                    <a:lstStyle/>
                    <a:p>
                      <a:r>
                        <a:rPr lang="en-US" sz="1400" dirty="0" smtClean="0"/>
                        <a:t>30min</a:t>
                      </a:r>
                      <a:endParaRPr lang="en-US" sz="1400" dirty="0"/>
                    </a:p>
                  </a:txBody>
                  <a:tcPr marT="45712" marB="45712"/>
                </a:tc>
              </a:tr>
              <a:tr h="365752">
                <a:tc>
                  <a:txBody>
                    <a:bodyPr/>
                    <a:lstStyle/>
                    <a:p>
                      <a:r>
                        <a:rPr lang="en-US" sz="1600" kern="1200" dirty="0" smtClean="0">
                          <a:solidFill>
                            <a:schemeClr val="dk1"/>
                          </a:solidFill>
                          <a:latin typeface="+mn-lt"/>
                          <a:ea typeface="+mn-ea"/>
                          <a:cs typeface="+mn-cs"/>
                        </a:rPr>
                        <a:t>11-18-2153</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Assaf Kasher</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CID73 LOS Likelihood element</a:t>
                      </a:r>
                    </a:p>
                  </a:txBody>
                  <a:tcPr marT="45712" marB="45712"/>
                </a:tc>
                <a:tc>
                  <a:txBody>
                    <a:bodyPr/>
                    <a:lstStyle/>
                    <a:p>
                      <a:r>
                        <a:rPr lang="en-US" sz="1600" kern="1200" dirty="0" smtClean="0">
                          <a:solidFill>
                            <a:schemeClr val="dk1"/>
                          </a:solidFill>
                          <a:latin typeface="+mn-lt"/>
                          <a:ea typeface="+mn-ea"/>
                          <a:cs typeface="+mn-cs"/>
                        </a:rPr>
                        <a:t>CR</a:t>
                      </a:r>
                      <a:endParaRPr lang="en-US" sz="1600" kern="1200" dirty="0">
                        <a:solidFill>
                          <a:schemeClr val="dk1"/>
                        </a:solidFill>
                        <a:latin typeface="+mn-lt"/>
                        <a:ea typeface="+mn-ea"/>
                        <a:cs typeface="+mn-cs"/>
                      </a:endParaRPr>
                    </a:p>
                  </a:txBody>
                  <a:tcPr marT="45712" marB="45712"/>
                </a:tc>
                <a:tc>
                  <a:txBody>
                    <a:bodyPr/>
                    <a:lstStyle/>
                    <a:p>
                      <a:r>
                        <a:rPr lang="en-US" sz="1400" dirty="0" smtClean="0"/>
                        <a:t>15min</a:t>
                      </a:r>
                      <a:endParaRPr lang="en-US" sz="1400" dirty="0"/>
                    </a:p>
                  </a:txBody>
                  <a:tcPr marT="45712" marB="45712"/>
                </a:tc>
              </a:tr>
              <a:tr h="365752">
                <a:tc>
                  <a:txBody>
                    <a:bodyPr/>
                    <a:lstStyle/>
                    <a:p>
                      <a:r>
                        <a:rPr lang="en-US" sz="1600" dirty="0" smtClean="0"/>
                        <a:t>11-19-145</a:t>
                      </a:r>
                      <a:endParaRPr lang="en-US" sz="1600" dirty="0"/>
                    </a:p>
                  </a:txBody>
                  <a:tcPr marT="45712" marB="45712"/>
                </a:tc>
                <a:tc>
                  <a:txBody>
                    <a:bodyPr/>
                    <a:lstStyle/>
                    <a:p>
                      <a:r>
                        <a:rPr lang="en-US" sz="1600" dirty="0" smtClean="0"/>
                        <a:t>Assaf</a:t>
                      </a:r>
                      <a:r>
                        <a:rPr lang="en-US" sz="1600" baseline="0" dirty="0" smtClean="0"/>
                        <a:t> Kasher</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CC28 miscellaneous</a:t>
                      </a:r>
                      <a:r>
                        <a:rPr lang="en-US" sz="1800" kern="1200" baseline="0" dirty="0" smtClean="0">
                          <a:solidFill>
                            <a:schemeClr val="dk1"/>
                          </a:solidFill>
                          <a:effectLst/>
                          <a:latin typeface="+mn-lt"/>
                          <a:ea typeface="+mn-ea"/>
                          <a:cs typeface="+mn-cs"/>
                        </a:rPr>
                        <a:t> </a:t>
                      </a:r>
                      <a:r>
                        <a:rPr lang="en-US" sz="1800" kern="1200" dirty="0" smtClean="0">
                          <a:solidFill>
                            <a:schemeClr val="dk1"/>
                          </a:solidFill>
                          <a:effectLst/>
                          <a:latin typeface="+mn-lt"/>
                          <a:ea typeface="+mn-ea"/>
                          <a:cs typeface="+mn-cs"/>
                        </a:rPr>
                        <a:t>CIDs</a:t>
                      </a:r>
                    </a:p>
                  </a:txBody>
                  <a:tcPr marT="45712" marB="45712"/>
                </a:tc>
                <a:tc>
                  <a:txBody>
                    <a:bodyPr/>
                    <a:lstStyle/>
                    <a:p>
                      <a:r>
                        <a:rPr lang="en-US" sz="1600" dirty="0" smtClean="0"/>
                        <a:t>CR</a:t>
                      </a:r>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20min/as time permits</a:t>
                      </a:r>
                      <a:endParaRPr lang="en-US" sz="1400" strike="noStrike" kern="1200" dirty="0" smtClean="0">
                        <a:solidFill>
                          <a:schemeClr val="dk1"/>
                        </a:solidFill>
                        <a:latin typeface="+mn-lt"/>
                        <a:ea typeface="+mn-ea"/>
                        <a:cs typeface="+mn-cs"/>
                      </a:endParaRPr>
                    </a:p>
                  </a:txBody>
                  <a:tcPr marT="45712" marB="45712"/>
                </a:tc>
              </a:tr>
              <a:tr h="365752">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strike="noStrike" kern="1200" dirty="0" smtClean="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308492041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485992"/>
          </a:xfrm>
        </p:spPr>
        <p:txBody>
          <a:bodyPr/>
          <a:lstStyle/>
          <a:p>
            <a:r>
              <a:rPr lang="en-US" dirty="0" smtClean="0"/>
              <a:t>Current TG Approved Timeline</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
        <p:nvSpPr>
          <p:cNvPr id="7" name="Text Box 24"/>
          <p:cNvSpPr txBox="1">
            <a:spLocks noChangeArrowheads="1"/>
          </p:cNvSpPr>
          <p:nvPr/>
        </p:nvSpPr>
        <p:spPr bwMode="auto">
          <a:xfrm>
            <a:off x="4132288" y="2365538"/>
            <a:ext cx="955610"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a:t>
            </a:r>
            <a:r>
              <a:rPr lang="en-US" altLang="en-US" sz="600" dirty="0" smtClean="0">
                <a:latin typeface="Arial" panose="020B0604020202020204" pitchFamily="34" charset="0"/>
                <a:cs typeface="Arial" panose="020B0604020202020204" pitchFamily="34" charset="0"/>
              </a:rPr>
              <a:t>requirement freeze</a:t>
            </a:r>
          </a:p>
          <a:p>
            <a:pPr algn="ctr"/>
            <a:r>
              <a:rPr lang="en-US" altLang="en-US" sz="600" dirty="0" smtClean="0">
                <a:latin typeface="Arial" panose="020B0604020202020204" pitchFamily="34" charset="0"/>
                <a:cs typeface="Arial" panose="020B0604020202020204" pitchFamily="34" charset="0"/>
              </a:rPr>
              <a:t>5-2017</a:t>
            </a:r>
            <a:endParaRPr lang="en-US" altLang="en-US" sz="600" dirty="0">
              <a:latin typeface="Arial" panose="020B0604020202020204" pitchFamily="34" charset="0"/>
              <a:cs typeface="Arial" panose="020B0604020202020204" pitchFamily="34" charset="0"/>
            </a:endParaRPr>
          </a:p>
        </p:txBody>
      </p:sp>
      <p:sp>
        <p:nvSpPr>
          <p:cNvPr id="8" name="Text Box 24"/>
          <p:cNvSpPr txBox="1">
            <a:spLocks noChangeArrowheads="1"/>
          </p:cNvSpPr>
          <p:nvPr/>
        </p:nvSpPr>
        <p:spPr bwMode="auto">
          <a:xfrm>
            <a:off x="119336" y="2376129"/>
            <a:ext cx="1118591"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9" name="Rectangle 8"/>
          <p:cNvSpPr>
            <a:spLocks noChangeArrowheads="1"/>
          </p:cNvSpPr>
          <p:nvPr/>
        </p:nvSpPr>
        <p:spPr bwMode="auto">
          <a:xfrm>
            <a:off x="178973" y="1988840"/>
            <a:ext cx="11749675"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8533215"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1" name="Rectangle 10"/>
          <p:cNvSpPr>
            <a:spLocks noChangeArrowheads="1"/>
          </p:cNvSpPr>
          <p:nvPr/>
        </p:nvSpPr>
        <p:spPr bwMode="auto">
          <a:xfrm>
            <a:off x="6879117" y="1988840"/>
            <a:ext cx="1654098"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2" name="Rectangle 11"/>
          <p:cNvSpPr>
            <a:spLocks noChangeArrowheads="1"/>
          </p:cNvSpPr>
          <p:nvPr/>
        </p:nvSpPr>
        <p:spPr bwMode="auto">
          <a:xfrm>
            <a:off x="3561616" y="1988840"/>
            <a:ext cx="166340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3" name="Rectangle 12"/>
          <p:cNvSpPr>
            <a:spLocks noChangeArrowheads="1"/>
          </p:cNvSpPr>
          <p:nvPr/>
        </p:nvSpPr>
        <p:spPr bwMode="auto">
          <a:xfrm>
            <a:off x="1842374" y="1988839"/>
            <a:ext cx="1719240"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4" name="Rectangle 13"/>
          <p:cNvSpPr>
            <a:spLocks noChangeArrowheads="1"/>
          </p:cNvSpPr>
          <p:nvPr/>
        </p:nvSpPr>
        <p:spPr bwMode="auto">
          <a:xfrm>
            <a:off x="178973" y="1988839"/>
            <a:ext cx="166340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5" name="Rectangle 14"/>
          <p:cNvSpPr>
            <a:spLocks noChangeArrowheads="1"/>
          </p:cNvSpPr>
          <p:nvPr/>
        </p:nvSpPr>
        <p:spPr bwMode="auto">
          <a:xfrm>
            <a:off x="5213387" y="1988839"/>
            <a:ext cx="168434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6" name="Text Box 29"/>
          <p:cNvSpPr txBox="1">
            <a:spLocks noChangeArrowheads="1"/>
          </p:cNvSpPr>
          <p:nvPr/>
        </p:nvSpPr>
        <p:spPr bwMode="auto">
          <a:xfrm flipH="1">
            <a:off x="10547177" y="2365538"/>
            <a:ext cx="102296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Final</a:t>
            </a:r>
          </a:p>
          <a:p>
            <a:r>
              <a:rPr lang="en-US" altLang="en-US" b="0" dirty="0" smtClean="0"/>
              <a:t>3-2021</a:t>
            </a:r>
            <a:endParaRPr lang="en-US" altLang="en-US" b="0" dirty="0"/>
          </a:p>
        </p:txBody>
      </p:sp>
      <p:sp>
        <p:nvSpPr>
          <p:cNvPr id="17" name="Isosceles Triangle 16"/>
          <p:cNvSpPr>
            <a:spLocks noChangeArrowheads="1"/>
          </p:cNvSpPr>
          <p:nvPr/>
        </p:nvSpPr>
        <p:spPr bwMode="auto">
          <a:xfrm>
            <a:off x="240452" y="2391027"/>
            <a:ext cx="265598"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8" name="Isosceles Triangle 17"/>
          <p:cNvSpPr>
            <a:spLocks noChangeArrowheads="1"/>
          </p:cNvSpPr>
          <p:nvPr/>
        </p:nvSpPr>
        <p:spPr bwMode="auto">
          <a:xfrm>
            <a:off x="10516887" y="2405958"/>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9" name="Isosceles Triangle 18"/>
          <p:cNvSpPr>
            <a:spLocks noChangeArrowheads="1"/>
          </p:cNvSpPr>
          <p:nvPr/>
        </p:nvSpPr>
        <p:spPr bwMode="auto">
          <a:xfrm>
            <a:off x="1154588" y="2396753"/>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Rectangle 19"/>
          <p:cNvSpPr/>
          <p:nvPr/>
        </p:nvSpPr>
        <p:spPr>
          <a:xfrm>
            <a:off x="3307682" y="3007466"/>
            <a:ext cx="3084657" cy="16400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1" name="Rectangle 20"/>
          <p:cNvSpPr/>
          <p:nvPr/>
        </p:nvSpPr>
        <p:spPr>
          <a:xfrm>
            <a:off x="643252" y="2827678"/>
            <a:ext cx="92897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2" name="Rectangle 21"/>
          <p:cNvSpPr/>
          <p:nvPr/>
        </p:nvSpPr>
        <p:spPr>
          <a:xfrm>
            <a:off x="4188372" y="3174287"/>
            <a:ext cx="6394352" cy="18628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r>
              <a:rPr lang="en-US" sz="1100" dirty="0" smtClean="0">
                <a:solidFill>
                  <a:schemeClr val="tx1"/>
                </a:solidFill>
              </a:rPr>
              <a:t>        Amendment </a:t>
            </a:r>
            <a:r>
              <a:rPr lang="en-US" sz="1100" dirty="0">
                <a:solidFill>
                  <a:schemeClr val="tx1"/>
                </a:solidFill>
              </a:rPr>
              <a:t>text</a:t>
            </a:r>
          </a:p>
        </p:txBody>
      </p:sp>
      <p:sp>
        <p:nvSpPr>
          <p:cNvPr id="23" name="Rectangle 22"/>
          <p:cNvSpPr/>
          <p:nvPr/>
        </p:nvSpPr>
        <p:spPr>
          <a:xfrm>
            <a:off x="1572227" y="282767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4" name="Text Box 24"/>
          <p:cNvSpPr txBox="1">
            <a:spLocks noChangeArrowheads="1"/>
          </p:cNvSpPr>
          <p:nvPr/>
        </p:nvSpPr>
        <p:spPr bwMode="auto">
          <a:xfrm>
            <a:off x="150425" y="2825853"/>
            <a:ext cx="862056"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5" name="Rectangle 24"/>
          <p:cNvSpPr>
            <a:spLocks noChangeArrowheads="1"/>
          </p:cNvSpPr>
          <p:nvPr/>
        </p:nvSpPr>
        <p:spPr bwMode="auto">
          <a:xfrm>
            <a:off x="10223367"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6" name="Group 25"/>
          <p:cNvGrpSpPr/>
          <p:nvPr/>
        </p:nvGrpSpPr>
        <p:grpSpPr>
          <a:xfrm>
            <a:off x="1772692" y="1988840"/>
            <a:ext cx="8500127" cy="4176464"/>
            <a:chOff x="1339290" y="1268760"/>
            <a:chExt cx="6503157" cy="3782041"/>
          </a:xfrm>
        </p:grpSpPr>
        <p:sp>
          <p:nvSpPr>
            <p:cNvPr id="27"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8"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9"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0"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1"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2"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33" name="Text Box 26"/>
          <p:cNvSpPr txBox="1">
            <a:spLocks noChangeArrowheads="1"/>
          </p:cNvSpPr>
          <p:nvPr/>
        </p:nvSpPr>
        <p:spPr bwMode="auto">
          <a:xfrm flipH="1">
            <a:off x="7543905" y="2620811"/>
            <a:ext cx="704240"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5-2019</a:t>
            </a:r>
          </a:p>
        </p:txBody>
      </p:sp>
      <p:sp>
        <p:nvSpPr>
          <p:cNvPr id="34" name="Isosceles Triangle 33"/>
          <p:cNvSpPr>
            <a:spLocks noChangeArrowheads="1"/>
          </p:cNvSpPr>
          <p:nvPr/>
        </p:nvSpPr>
        <p:spPr bwMode="auto">
          <a:xfrm flipH="1">
            <a:off x="7718175" y="2408340"/>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5" name="Text Box 24"/>
          <p:cNvSpPr txBox="1">
            <a:spLocks noChangeArrowheads="1"/>
          </p:cNvSpPr>
          <p:nvPr/>
        </p:nvSpPr>
        <p:spPr bwMode="auto">
          <a:xfrm>
            <a:off x="6816783" y="2648906"/>
            <a:ext cx="41898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D1.0</a:t>
            </a:r>
          </a:p>
          <a:p>
            <a:pPr algn="ctr"/>
            <a:r>
              <a:rPr lang="en-US" altLang="en-US" sz="600" dirty="0" smtClean="0">
                <a:latin typeface="Arial" panose="020B0604020202020204" pitchFamily="34" charset="0"/>
                <a:cs typeface="Arial" panose="020B0604020202020204" pitchFamily="34" charset="0"/>
              </a:rPr>
              <a:t>Jan. 19</a:t>
            </a:r>
            <a:endParaRPr lang="en-US" altLang="en-US" sz="600" dirty="0">
              <a:latin typeface="Arial" panose="020B0604020202020204" pitchFamily="34" charset="0"/>
              <a:cs typeface="Arial" panose="020B0604020202020204" pitchFamily="34" charset="0"/>
            </a:endParaRPr>
          </a:p>
        </p:txBody>
      </p:sp>
      <p:sp>
        <p:nvSpPr>
          <p:cNvPr id="36" name="Isosceles Triangle 35"/>
          <p:cNvSpPr>
            <a:spLocks noChangeArrowheads="1"/>
          </p:cNvSpPr>
          <p:nvPr/>
        </p:nvSpPr>
        <p:spPr bwMode="auto">
          <a:xfrm>
            <a:off x="6919586" y="2403578"/>
            <a:ext cx="170954"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7" name="Isosceles Triangle 36"/>
          <p:cNvSpPr>
            <a:spLocks noChangeArrowheads="1"/>
          </p:cNvSpPr>
          <p:nvPr/>
        </p:nvSpPr>
        <p:spPr bwMode="auto">
          <a:xfrm>
            <a:off x="3213604" y="2419906"/>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8" name="Text Box 24"/>
          <p:cNvSpPr txBox="1">
            <a:spLocks noChangeArrowheads="1"/>
          </p:cNvSpPr>
          <p:nvPr/>
        </p:nvSpPr>
        <p:spPr bwMode="auto">
          <a:xfrm>
            <a:off x="2439154" y="2374846"/>
            <a:ext cx="955610"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smtClean="0">
                <a:latin typeface="Arial" panose="020B0604020202020204" pitchFamily="34" charset="0"/>
                <a:cs typeface="Arial" panose="020B0604020202020204" pitchFamily="34" charset="0"/>
              </a:rPr>
              <a:t>11-2016</a:t>
            </a:r>
            <a:endParaRPr lang="en-US" altLang="en-US" sz="800" dirty="0">
              <a:latin typeface="Arial" panose="020B0604020202020204" pitchFamily="34" charset="0"/>
              <a:cs typeface="Arial" panose="020B0604020202020204" pitchFamily="34" charset="0"/>
            </a:endParaRPr>
          </a:p>
        </p:txBody>
      </p:sp>
      <p:sp>
        <p:nvSpPr>
          <p:cNvPr id="39" name="Text Box 24"/>
          <p:cNvSpPr txBox="1">
            <a:spLocks noChangeArrowheads="1"/>
          </p:cNvSpPr>
          <p:nvPr/>
        </p:nvSpPr>
        <p:spPr bwMode="auto">
          <a:xfrm>
            <a:off x="5245132" y="2607742"/>
            <a:ext cx="55811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D0.1</a:t>
            </a:r>
            <a:r>
              <a:rPr lang="en-US" altLang="en-US" sz="600" dirty="0">
                <a:latin typeface="Arial" panose="020B0604020202020204" pitchFamily="34" charset="0"/>
                <a:cs typeface="Arial" panose="020B0604020202020204" pitchFamily="34" charset="0"/>
              </a:rPr>
              <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Mar. 18</a:t>
            </a:r>
            <a:endParaRPr lang="en-US" altLang="en-US" sz="600" dirty="0">
              <a:latin typeface="Arial" panose="020B0604020202020204" pitchFamily="34" charset="0"/>
              <a:cs typeface="Arial" panose="020B0604020202020204" pitchFamily="34" charset="0"/>
            </a:endParaRPr>
          </a:p>
        </p:txBody>
      </p:sp>
      <p:sp>
        <p:nvSpPr>
          <p:cNvPr id="40" name="Isosceles Triangle 39"/>
          <p:cNvSpPr>
            <a:spLocks noChangeArrowheads="1"/>
          </p:cNvSpPr>
          <p:nvPr/>
        </p:nvSpPr>
        <p:spPr bwMode="auto">
          <a:xfrm>
            <a:off x="5397901" y="2404527"/>
            <a:ext cx="1757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41" name="Text Box 24"/>
          <p:cNvSpPr txBox="1">
            <a:spLocks noChangeArrowheads="1"/>
          </p:cNvSpPr>
          <p:nvPr/>
        </p:nvSpPr>
        <p:spPr bwMode="auto">
          <a:xfrm>
            <a:off x="5355324" y="3171466"/>
            <a:ext cx="144126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5/17-3/21</a:t>
            </a:r>
            <a:endParaRPr lang="en-US" altLang="en-US" sz="700" dirty="0">
              <a:latin typeface="Arial" panose="020B0604020202020204" pitchFamily="34" charset="0"/>
              <a:cs typeface="Arial" panose="020B0604020202020204" pitchFamily="34" charset="0"/>
            </a:endParaRPr>
          </a:p>
        </p:txBody>
      </p:sp>
      <p:sp>
        <p:nvSpPr>
          <p:cNvPr id="42" name="Text Box 24"/>
          <p:cNvSpPr txBox="1">
            <a:spLocks noChangeArrowheads="1"/>
          </p:cNvSpPr>
          <p:nvPr/>
        </p:nvSpPr>
        <p:spPr bwMode="auto">
          <a:xfrm>
            <a:off x="1455640" y="2819488"/>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11/15-5/17</a:t>
            </a:r>
            <a:endParaRPr lang="en-US" altLang="en-US" sz="700" dirty="0">
              <a:latin typeface="Arial" panose="020B0604020202020204" pitchFamily="34" charset="0"/>
              <a:cs typeface="Arial" panose="020B0604020202020204" pitchFamily="34" charset="0"/>
            </a:endParaRPr>
          </a:p>
        </p:txBody>
      </p:sp>
      <p:sp>
        <p:nvSpPr>
          <p:cNvPr id="43" name="Text Box 24"/>
          <p:cNvSpPr txBox="1">
            <a:spLocks noChangeArrowheads="1"/>
          </p:cNvSpPr>
          <p:nvPr/>
        </p:nvSpPr>
        <p:spPr bwMode="auto">
          <a:xfrm>
            <a:off x="3080372" y="3004734"/>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9/16-5/18</a:t>
            </a:r>
            <a:endParaRPr lang="en-US" altLang="en-US" sz="700" dirty="0">
              <a:latin typeface="Arial" panose="020B0604020202020204" pitchFamily="34" charset="0"/>
              <a:cs typeface="Arial" panose="020B0604020202020204" pitchFamily="34" charset="0"/>
            </a:endParaRPr>
          </a:p>
        </p:txBody>
      </p:sp>
      <p:sp>
        <p:nvSpPr>
          <p:cNvPr id="44" name="TextBox 43"/>
          <p:cNvSpPr txBox="1"/>
          <p:nvPr/>
        </p:nvSpPr>
        <p:spPr>
          <a:xfrm>
            <a:off x="295521" y="3284984"/>
            <a:ext cx="1273761" cy="351026"/>
          </a:xfrm>
          <a:prstGeom prst="rect">
            <a:avLst/>
          </a:prstGeom>
          <a:noFill/>
        </p:spPr>
        <p:txBody>
          <a:bodyPr wrap="square" lIns="0" tIns="0" rIns="0" bIns="0" rtlCol="0">
            <a:noAutofit/>
          </a:bodyPr>
          <a:lstStyle/>
          <a:p>
            <a:r>
              <a:rPr lang="en-US" sz="1100" dirty="0" smtClean="0">
                <a:solidFill>
                  <a:schemeClr val="tx1"/>
                </a:solidFill>
              </a:rPr>
              <a:t>Range Accuracy</a:t>
            </a:r>
          </a:p>
          <a:p>
            <a:r>
              <a:rPr lang="en-US" sz="1100" dirty="0" smtClean="0">
                <a:solidFill>
                  <a:schemeClr val="tx1"/>
                </a:solidFill>
              </a:rPr>
              <a:t>Coverage in &lt;6Ghz</a:t>
            </a:r>
            <a:endParaRPr lang="en-US" sz="1100" dirty="0">
              <a:solidFill>
                <a:schemeClr val="tx1"/>
              </a:solidFill>
            </a:endParaRPr>
          </a:p>
        </p:txBody>
      </p:sp>
      <p:sp>
        <p:nvSpPr>
          <p:cNvPr id="45" name="Rectangle 44"/>
          <p:cNvSpPr/>
          <p:nvPr/>
        </p:nvSpPr>
        <p:spPr>
          <a:xfrm>
            <a:off x="1572227" y="336078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6" name="TextBox 45"/>
          <p:cNvSpPr txBox="1"/>
          <p:nvPr/>
        </p:nvSpPr>
        <p:spPr>
          <a:xfrm>
            <a:off x="307822" y="3907940"/>
            <a:ext cx="1210931" cy="169132"/>
          </a:xfrm>
          <a:prstGeom prst="rect">
            <a:avLst/>
          </a:prstGeom>
          <a:noFill/>
        </p:spPr>
        <p:txBody>
          <a:bodyPr wrap="square" lIns="0" tIns="0" rIns="0" bIns="0" rtlCol="0">
            <a:noAutofit/>
          </a:bodyPr>
          <a:lstStyle/>
          <a:p>
            <a:r>
              <a:rPr lang="en-US" sz="1100" dirty="0" smtClean="0">
                <a:solidFill>
                  <a:schemeClr val="tx1"/>
                </a:solidFill>
              </a:rPr>
              <a:t>Security</a:t>
            </a:r>
            <a:endParaRPr lang="en-US" sz="1100" dirty="0">
              <a:solidFill>
                <a:schemeClr val="tx1"/>
              </a:solidFill>
            </a:endParaRPr>
          </a:p>
        </p:txBody>
      </p:sp>
      <p:sp>
        <p:nvSpPr>
          <p:cNvPr id="47" name="TextBox 46"/>
          <p:cNvSpPr txBox="1"/>
          <p:nvPr/>
        </p:nvSpPr>
        <p:spPr>
          <a:xfrm>
            <a:off x="294378" y="4382360"/>
            <a:ext cx="1210931" cy="169132"/>
          </a:xfrm>
          <a:prstGeom prst="rect">
            <a:avLst/>
          </a:prstGeom>
          <a:noFill/>
        </p:spPr>
        <p:txBody>
          <a:bodyPr wrap="square" lIns="0" tIns="0" rIns="0" bIns="0" rtlCol="0">
            <a:noAutofit/>
          </a:bodyPr>
          <a:lstStyle/>
          <a:p>
            <a:r>
              <a:rPr lang="en-US" sz="1100" dirty="0" smtClean="0">
                <a:solidFill>
                  <a:schemeClr val="tx1"/>
                </a:solidFill>
              </a:rPr>
              <a:t>60Ghz</a:t>
            </a:r>
            <a:endParaRPr lang="en-US" sz="1100" dirty="0">
              <a:solidFill>
                <a:schemeClr val="tx1"/>
              </a:solidFill>
            </a:endParaRPr>
          </a:p>
        </p:txBody>
      </p:sp>
      <p:sp>
        <p:nvSpPr>
          <p:cNvPr id="48" name="TextBox 47"/>
          <p:cNvSpPr txBox="1"/>
          <p:nvPr/>
        </p:nvSpPr>
        <p:spPr>
          <a:xfrm>
            <a:off x="289597" y="4938964"/>
            <a:ext cx="1210931" cy="169132"/>
          </a:xfrm>
          <a:prstGeom prst="rect">
            <a:avLst/>
          </a:prstGeom>
          <a:noFill/>
        </p:spPr>
        <p:txBody>
          <a:bodyPr wrap="square" lIns="0" tIns="0" rIns="0" bIns="0" rtlCol="0">
            <a:noAutofit/>
          </a:bodyPr>
          <a:lstStyle/>
          <a:p>
            <a:r>
              <a:rPr lang="en-US" sz="1100" dirty="0" smtClean="0">
                <a:solidFill>
                  <a:schemeClr val="tx1"/>
                </a:solidFill>
              </a:rPr>
              <a:t>Scalability</a:t>
            </a:r>
            <a:endParaRPr lang="en-US" sz="1100" dirty="0">
              <a:solidFill>
                <a:schemeClr val="tx1"/>
              </a:solidFill>
            </a:endParaRPr>
          </a:p>
        </p:txBody>
      </p:sp>
      <p:sp>
        <p:nvSpPr>
          <p:cNvPr id="49" name="Rectangle 48"/>
          <p:cNvSpPr/>
          <p:nvPr/>
        </p:nvSpPr>
        <p:spPr>
          <a:xfrm>
            <a:off x="2643319" y="3898398"/>
            <a:ext cx="158376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     FRD</a:t>
            </a:r>
            <a:endParaRPr lang="en-US" sz="1100" dirty="0">
              <a:solidFill>
                <a:schemeClr val="tx1"/>
              </a:solidFill>
            </a:endParaRPr>
          </a:p>
        </p:txBody>
      </p:sp>
      <p:sp>
        <p:nvSpPr>
          <p:cNvPr id="50" name="Rectangle 49"/>
          <p:cNvSpPr/>
          <p:nvPr/>
        </p:nvSpPr>
        <p:spPr>
          <a:xfrm>
            <a:off x="2644626" y="3897765"/>
            <a:ext cx="842360"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Threat model</a:t>
            </a:r>
            <a:endParaRPr lang="en-US" sz="600" dirty="0">
              <a:solidFill>
                <a:schemeClr val="tx1"/>
              </a:solidFill>
            </a:endParaRPr>
          </a:p>
        </p:txBody>
      </p:sp>
      <p:sp>
        <p:nvSpPr>
          <p:cNvPr id="51" name="Rectangle 50"/>
          <p:cNvSpPr/>
          <p:nvPr/>
        </p:nvSpPr>
        <p:spPr>
          <a:xfrm>
            <a:off x="3307682" y="4551491"/>
            <a:ext cx="3246489"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52" name="Rectangle 51"/>
          <p:cNvSpPr/>
          <p:nvPr/>
        </p:nvSpPr>
        <p:spPr>
          <a:xfrm>
            <a:off x="1572227" y="4364043"/>
            <a:ext cx="2657371"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3" name="Rectangle 52"/>
          <p:cNvSpPr/>
          <p:nvPr/>
        </p:nvSpPr>
        <p:spPr>
          <a:xfrm>
            <a:off x="3307682" y="5126412"/>
            <a:ext cx="3246489"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54" name="Rectangle 53"/>
          <p:cNvSpPr/>
          <p:nvPr/>
        </p:nvSpPr>
        <p:spPr>
          <a:xfrm>
            <a:off x="1570402" y="4938964"/>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5" name="Rectangle 54"/>
          <p:cNvSpPr/>
          <p:nvPr/>
        </p:nvSpPr>
        <p:spPr>
          <a:xfrm>
            <a:off x="4188374" y="4087111"/>
            <a:ext cx="2365797" cy="166793"/>
          </a:xfrm>
          <a:prstGeom prst="rect">
            <a:avLst/>
          </a:prstGeom>
          <a:solidFill>
            <a:schemeClr val="accent1">
              <a:alpha val="5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56" name="Straight Connector 55"/>
          <p:cNvCxnSpPr/>
          <p:nvPr/>
        </p:nvCxnSpPr>
        <p:spPr bwMode="auto">
          <a:xfrm>
            <a:off x="633126" y="3043560"/>
            <a:ext cx="94109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570401" y="4578279"/>
            <a:ext cx="2682122"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Straight Connector 57"/>
          <p:cNvCxnSpPr/>
          <p:nvPr/>
        </p:nvCxnSpPr>
        <p:spPr bwMode="auto">
          <a:xfrm>
            <a:off x="1590322" y="3573016"/>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Straight Connector 58"/>
          <p:cNvCxnSpPr/>
          <p:nvPr/>
        </p:nvCxnSpPr>
        <p:spPr bwMode="auto">
          <a:xfrm>
            <a:off x="1591051" y="3043560"/>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Straight Connector 59"/>
          <p:cNvCxnSpPr/>
          <p:nvPr/>
        </p:nvCxnSpPr>
        <p:spPr bwMode="auto">
          <a:xfrm>
            <a:off x="1552091" y="5140510"/>
            <a:ext cx="26821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1" name="Oval Callout 60"/>
          <p:cNvSpPr/>
          <p:nvPr/>
        </p:nvSpPr>
        <p:spPr bwMode="auto">
          <a:xfrm>
            <a:off x="7013274" y="3500380"/>
            <a:ext cx="953900" cy="324478"/>
          </a:xfrm>
          <a:prstGeom prst="wedgeEllipseCallout">
            <a:avLst>
              <a:gd name="adj1" fmla="val -340286"/>
              <a:gd name="adj2" fmla="val -23275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1" i="0" u="none" strike="noStrike" cap="none" normalizeH="0" baseline="0" dirty="0" smtClean="0">
                <a:ln>
                  <a:noFill/>
                </a:ln>
                <a:solidFill>
                  <a:schemeClr val="tx1"/>
                </a:solidFill>
                <a:effectLst/>
                <a:latin typeface="Times New Roman" pitchFamily="16" charset="0"/>
                <a:ea typeface="MS Gothic" charset="-128"/>
              </a:rPr>
              <a:t>FRD Freeze</a:t>
            </a:r>
          </a:p>
        </p:txBody>
      </p:sp>
      <p:sp>
        <p:nvSpPr>
          <p:cNvPr id="62" name="Oval Callout 61"/>
          <p:cNvSpPr/>
          <p:nvPr/>
        </p:nvSpPr>
        <p:spPr bwMode="auto">
          <a:xfrm>
            <a:off x="8411993" y="3547715"/>
            <a:ext cx="953900" cy="350050"/>
          </a:xfrm>
          <a:prstGeom prst="wedgeEllipseCallout">
            <a:avLst>
              <a:gd name="adj1" fmla="val -273114"/>
              <a:gd name="adj2" fmla="val -18822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smtClean="0">
                <a:solidFill>
                  <a:schemeClr val="tx1"/>
                </a:solidFill>
              </a:rPr>
              <a:t>SF</a:t>
            </a:r>
            <a:r>
              <a:rPr kumimoji="0" lang="en-US" sz="900" b="1" i="0" u="none" strike="noStrike" cap="none" normalizeH="0" baseline="0" dirty="0" smtClean="0">
                <a:ln>
                  <a:noFill/>
                </a:ln>
                <a:solidFill>
                  <a:schemeClr val="tx1"/>
                </a:solidFill>
                <a:effectLst/>
                <a:latin typeface="Times New Roman" pitchFamily="16" charset="0"/>
                <a:ea typeface="MS Gothic" charset="-128"/>
              </a:rPr>
              <a:t>D Freeze</a:t>
            </a:r>
          </a:p>
        </p:txBody>
      </p:sp>
      <p:sp>
        <p:nvSpPr>
          <p:cNvPr id="63" name="Isosceles Triangle 62"/>
          <p:cNvSpPr>
            <a:spLocks noChangeArrowheads="1"/>
          </p:cNvSpPr>
          <p:nvPr/>
        </p:nvSpPr>
        <p:spPr bwMode="auto">
          <a:xfrm>
            <a:off x="4076339" y="2428738"/>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64" name="Text Box 24"/>
          <p:cNvSpPr txBox="1">
            <a:spLocks noChangeArrowheads="1"/>
          </p:cNvSpPr>
          <p:nvPr/>
        </p:nvSpPr>
        <p:spPr bwMode="auto">
          <a:xfrm>
            <a:off x="1346254" y="2378111"/>
            <a:ext cx="1058881"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5" name="Straight Connector 64"/>
          <p:cNvCxnSpPr/>
          <p:nvPr/>
        </p:nvCxnSpPr>
        <p:spPr bwMode="auto">
          <a:xfrm>
            <a:off x="2640534" y="4121825"/>
            <a:ext cx="159986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 name="Straight Connector 65"/>
          <p:cNvCxnSpPr/>
          <p:nvPr/>
        </p:nvCxnSpPr>
        <p:spPr bwMode="auto">
          <a:xfrm flipV="1">
            <a:off x="3253324" y="4747116"/>
            <a:ext cx="3244318" cy="15612"/>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3373598" y="3203311"/>
            <a:ext cx="3000974"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8" name="Rectangle 67"/>
          <p:cNvSpPr/>
          <p:nvPr/>
        </p:nvSpPr>
        <p:spPr>
          <a:xfrm>
            <a:off x="4987788" y="4084054"/>
            <a:ext cx="805464"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Unassociated neg.</a:t>
            </a:r>
            <a:endParaRPr lang="en-US" sz="600" dirty="0">
              <a:solidFill>
                <a:schemeClr val="tx1"/>
              </a:solidFill>
            </a:endParaRPr>
          </a:p>
        </p:txBody>
      </p:sp>
      <p:sp>
        <p:nvSpPr>
          <p:cNvPr id="69" name="Rectangle 68"/>
          <p:cNvSpPr/>
          <p:nvPr/>
        </p:nvSpPr>
        <p:spPr>
          <a:xfrm>
            <a:off x="5809854" y="4077072"/>
            <a:ext cx="736938"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600" dirty="0" smtClean="0">
                <a:solidFill>
                  <a:schemeClr val="tx1"/>
                </a:solidFill>
              </a:rPr>
              <a:t>associated </a:t>
            </a:r>
          </a:p>
          <a:p>
            <a:pPr algn="ctr">
              <a:defRPr/>
            </a:pPr>
            <a:r>
              <a:rPr lang="en-US" sz="600" dirty="0" smtClean="0">
                <a:solidFill>
                  <a:schemeClr val="tx1"/>
                </a:solidFill>
              </a:rPr>
              <a:t>neg.</a:t>
            </a:r>
            <a:endParaRPr lang="en-US" sz="600" dirty="0">
              <a:solidFill>
                <a:schemeClr val="tx1"/>
              </a:solidFill>
            </a:endParaRPr>
          </a:p>
        </p:txBody>
      </p:sp>
      <p:cxnSp>
        <p:nvCxnSpPr>
          <p:cNvPr id="70" name="Straight Connector 69"/>
          <p:cNvCxnSpPr/>
          <p:nvPr/>
        </p:nvCxnSpPr>
        <p:spPr bwMode="auto">
          <a:xfrm>
            <a:off x="5809852" y="4278494"/>
            <a:ext cx="752876"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1" name="Rectangle 70"/>
          <p:cNvSpPr/>
          <p:nvPr/>
        </p:nvSpPr>
        <p:spPr>
          <a:xfrm>
            <a:off x="4197539" y="4084054"/>
            <a:ext cx="791793"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PHY waveform</a:t>
            </a:r>
            <a:endParaRPr lang="en-US" sz="600" dirty="0">
              <a:solidFill>
                <a:schemeClr val="tx1"/>
              </a:solidFill>
            </a:endParaRPr>
          </a:p>
        </p:txBody>
      </p:sp>
      <p:cxnSp>
        <p:nvCxnSpPr>
          <p:cNvPr id="72" name="Straight Connector 71"/>
          <p:cNvCxnSpPr/>
          <p:nvPr/>
        </p:nvCxnSpPr>
        <p:spPr bwMode="auto">
          <a:xfrm>
            <a:off x="4238118" y="4285476"/>
            <a:ext cx="63994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 name="Straight Connector 72"/>
          <p:cNvCxnSpPr/>
          <p:nvPr/>
        </p:nvCxnSpPr>
        <p:spPr bwMode="auto">
          <a:xfrm>
            <a:off x="4962793" y="4285476"/>
            <a:ext cx="79993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4" name="Rectangle 73"/>
          <p:cNvSpPr/>
          <p:nvPr/>
        </p:nvSpPr>
        <p:spPr>
          <a:xfrm>
            <a:off x="3299618" y="3550410"/>
            <a:ext cx="3254554" cy="252610"/>
          </a:xfrm>
          <a:prstGeom prst="rect">
            <a:avLst/>
          </a:prstGeom>
          <a:solidFill>
            <a:schemeClr val="accent1">
              <a:alpha val="6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75" name="Straight Connector 74"/>
          <p:cNvCxnSpPr/>
          <p:nvPr/>
        </p:nvCxnSpPr>
        <p:spPr bwMode="auto">
          <a:xfrm>
            <a:off x="3298718" y="3829298"/>
            <a:ext cx="89404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 name="Straight Connector 75"/>
          <p:cNvCxnSpPr/>
          <p:nvPr/>
        </p:nvCxnSpPr>
        <p:spPr bwMode="auto">
          <a:xfrm>
            <a:off x="5776673" y="3824858"/>
            <a:ext cx="692019"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Straight Connector 76"/>
          <p:cNvCxnSpPr/>
          <p:nvPr/>
        </p:nvCxnSpPr>
        <p:spPr bwMode="auto">
          <a:xfrm>
            <a:off x="4989332" y="3824858"/>
            <a:ext cx="7058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 name="Straight Connector 77"/>
          <p:cNvCxnSpPr/>
          <p:nvPr/>
        </p:nvCxnSpPr>
        <p:spPr bwMode="auto">
          <a:xfrm>
            <a:off x="4209812" y="3824858"/>
            <a:ext cx="6587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79" name="Group 78"/>
          <p:cNvGrpSpPr/>
          <p:nvPr/>
        </p:nvGrpSpPr>
        <p:grpSpPr>
          <a:xfrm>
            <a:off x="3309937" y="3547871"/>
            <a:ext cx="3244236" cy="257760"/>
            <a:chOff x="2515383" y="2827791"/>
            <a:chExt cx="2920713" cy="187855"/>
          </a:xfrm>
        </p:grpSpPr>
        <p:sp>
          <p:nvSpPr>
            <p:cNvPr id="80" name="Rectangle 79"/>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 sequence</a:t>
              </a:r>
              <a:endParaRPr lang="en-US" sz="600" dirty="0">
                <a:solidFill>
                  <a:schemeClr val="tx1"/>
                </a:solidFill>
              </a:endParaRPr>
            </a:p>
          </p:txBody>
        </p:sp>
        <p:sp>
          <p:nvSpPr>
            <p:cNvPr id="81" name="Rectangle 80"/>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a:t>
              </a:r>
            </a:p>
            <a:p>
              <a:pPr algn="ctr">
                <a:defRPr/>
              </a:pPr>
              <a:r>
                <a:rPr lang="en-US" sz="600" dirty="0" smtClean="0">
                  <a:solidFill>
                    <a:schemeClr val="tx1"/>
                  </a:solidFill>
                </a:rPr>
                <a:t>Resource all.</a:t>
              </a:r>
              <a:endParaRPr lang="en-US" sz="600" dirty="0">
                <a:solidFill>
                  <a:schemeClr val="tx1"/>
                </a:solidFill>
              </a:endParaRPr>
            </a:p>
          </p:txBody>
        </p:sp>
        <p:sp>
          <p:nvSpPr>
            <p:cNvPr id="82" name="Rectangle 81"/>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SU sequence</a:t>
              </a:r>
              <a:endParaRPr lang="en-US" sz="600" dirty="0">
                <a:solidFill>
                  <a:schemeClr val="tx1"/>
                </a:solidFill>
              </a:endParaRPr>
            </a:p>
          </p:txBody>
        </p:sp>
        <p:sp>
          <p:nvSpPr>
            <p:cNvPr id="83" name="Rectangle 82"/>
            <p:cNvSpPr/>
            <p:nvPr/>
          </p:nvSpPr>
          <p:spPr>
            <a:xfrm>
              <a:off x="4730632"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Capability ex. and negotiation</a:t>
              </a:r>
              <a:endParaRPr lang="en-US" sz="600" dirty="0">
                <a:solidFill>
                  <a:schemeClr val="tx1"/>
                </a:solidFill>
              </a:endParaRPr>
            </a:p>
          </p:txBody>
        </p:sp>
      </p:grpSp>
      <p:sp>
        <p:nvSpPr>
          <p:cNvPr id="84" name="Text Box 24"/>
          <p:cNvSpPr txBox="1">
            <a:spLocks noChangeArrowheads="1"/>
          </p:cNvSpPr>
          <p:nvPr/>
        </p:nvSpPr>
        <p:spPr bwMode="auto">
          <a:xfrm>
            <a:off x="5914537" y="2595995"/>
            <a:ext cx="71475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July 18</a:t>
            </a:r>
          </a:p>
          <a:p>
            <a:pPr algn="ctr"/>
            <a:r>
              <a:rPr lang="en-US" altLang="en-US" sz="600" dirty="0" smtClean="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a:t>
            </a:r>
            <a:r>
              <a:rPr lang="en-US" altLang="en-US" sz="600" dirty="0" smtClean="0">
                <a:latin typeface="Arial" panose="020B0604020202020204" pitchFamily="34" charset="0"/>
                <a:cs typeface="Arial" panose="020B0604020202020204" pitchFamily="34" charset="0"/>
              </a:rPr>
              <a:t>omment</a:t>
            </a:r>
          </a:p>
          <a:p>
            <a:pPr algn="ctr"/>
            <a:r>
              <a:rPr lang="en-US" altLang="en-US" sz="600" dirty="0" smtClean="0">
                <a:latin typeface="Arial" panose="020B0604020202020204" pitchFamily="34" charset="0"/>
                <a:cs typeface="Arial" panose="020B0604020202020204" pitchFamily="34" charset="0"/>
              </a:rPr>
              <a:t>collection</a:t>
            </a:r>
            <a:endParaRPr lang="en-US" altLang="en-US" sz="600" dirty="0">
              <a:latin typeface="Arial" panose="020B0604020202020204" pitchFamily="34" charset="0"/>
              <a:cs typeface="Arial" panose="020B0604020202020204" pitchFamily="34" charset="0"/>
            </a:endParaRPr>
          </a:p>
        </p:txBody>
      </p:sp>
      <p:sp>
        <p:nvSpPr>
          <p:cNvPr id="85" name="Isosceles Triangle 84"/>
          <p:cNvSpPr>
            <a:spLocks noChangeArrowheads="1"/>
          </p:cNvSpPr>
          <p:nvPr/>
        </p:nvSpPr>
        <p:spPr bwMode="auto">
          <a:xfrm>
            <a:off x="6180138" y="2411146"/>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6" name="Isosceles Triangle 85"/>
          <p:cNvSpPr>
            <a:spLocks noChangeArrowheads="1"/>
          </p:cNvSpPr>
          <p:nvPr/>
        </p:nvSpPr>
        <p:spPr bwMode="auto">
          <a:xfrm>
            <a:off x="6233413" y="2409899"/>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7" name="Text Box 24"/>
          <p:cNvSpPr txBox="1">
            <a:spLocks noChangeArrowheads="1"/>
          </p:cNvSpPr>
          <p:nvPr/>
        </p:nvSpPr>
        <p:spPr bwMode="auto">
          <a:xfrm>
            <a:off x="5828183" y="2363863"/>
            <a:ext cx="43659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SFD</a:t>
            </a:r>
          </a:p>
          <a:p>
            <a:pPr algn="ctr"/>
            <a:r>
              <a:rPr lang="en-US" altLang="en-US" sz="600" dirty="0" smtClean="0">
                <a:latin typeface="Arial" panose="020B0604020202020204" pitchFamily="34" charset="0"/>
                <a:cs typeface="Arial" panose="020B0604020202020204" pitchFamily="34" charset="0"/>
              </a:rPr>
              <a:t>Final</a:t>
            </a:r>
            <a:endParaRPr lang="en-US" altLang="en-US" sz="600" dirty="0">
              <a:latin typeface="Arial" panose="020B0604020202020204" pitchFamily="34" charset="0"/>
              <a:cs typeface="Arial" panose="020B0604020202020204" pitchFamily="34" charset="0"/>
            </a:endParaRPr>
          </a:p>
        </p:txBody>
      </p:sp>
      <p:cxnSp>
        <p:nvCxnSpPr>
          <p:cNvPr id="88" name="Straight Connector 87"/>
          <p:cNvCxnSpPr/>
          <p:nvPr/>
        </p:nvCxnSpPr>
        <p:spPr bwMode="auto">
          <a:xfrm>
            <a:off x="4180947" y="3377312"/>
            <a:ext cx="2049706"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Straight Connector 88"/>
          <p:cNvCxnSpPr/>
          <p:nvPr/>
        </p:nvCxnSpPr>
        <p:spPr bwMode="auto">
          <a:xfrm>
            <a:off x="3331502" y="5341589"/>
            <a:ext cx="315958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0" name="Isosceles Triangle 89"/>
          <p:cNvSpPr>
            <a:spLocks noChangeArrowheads="1"/>
          </p:cNvSpPr>
          <p:nvPr/>
        </p:nvSpPr>
        <p:spPr bwMode="auto">
          <a:xfrm>
            <a:off x="6976581" y="2399169"/>
            <a:ext cx="170954"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91" name="Text Box 24"/>
          <p:cNvSpPr txBox="1">
            <a:spLocks noChangeArrowheads="1"/>
          </p:cNvSpPr>
          <p:nvPr/>
        </p:nvSpPr>
        <p:spPr bwMode="auto">
          <a:xfrm>
            <a:off x="7072307" y="2379400"/>
            <a:ext cx="658690"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Initial</a:t>
            </a:r>
          </a:p>
          <a:p>
            <a:pPr algn="ctr"/>
            <a:r>
              <a:rPr lang="en-US" altLang="en-US" sz="600" dirty="0" smtClean="0">
                <a:latin typeface="Arial" panose="020B0604020202020204" pitchFamily="34" charset="0"/>
                <a:cs typeface="Arial" panose="020B0604020202020204" pitchFamily="34" charset="0"/>
              </a:rPr>
              <a:t>WG ballot</a:t>
            </a:r>
            <a:endParaRPr lang="en-US" altLang="en-US" sz="600" dirty="0">
              <a:latin typeface="Arial" panose="020B0604020202020204" pitchFamily="34" charset="0"/>
              <a:cs typeface="Arial" panose="020B0604020202020204" pitchFamily="34" charset="0"/>
            </a:endParaRPr>
          </a:p>
        </p:txBody>
      </p:sp>
      <p:sp>
        <p:nvSpPr>
          <p:cNvPr id="93" name="Rectangle 92"/>
          <p:cNvSpPr/>
          <p:nvPr/>
        </p:nvSpPr>
        <p:spPr>
          <a:xfrm>
            <a:off x="6384032" y="3126706"/>
            <a:ext cx="763706" cy="23028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smtClean="0">
                <a:solidFill>
                  <a:schemeClr val="tx1"/>
                </a:solidFill>
              </a:rPr>
              <a:t>Comment resolution</a:t>
            </a:r>
            <a:endParaRPr lang="en-US" sz="1100" dirty="0">
              <a:solidFill>
                <a:schemeClr val="tx1"/>
              </a:solidFill>
            </a:endParaRPr>
          </a:p>
        </p:txBody>
      </p:sp>
    </p:spTree>
    <p:extLst>
      <p:ext uri="{BB962C8B-B14F-4D97-AF65-F5344CB8AC3E}">
        <p14:creationId xmlns:p14="http://schemas.microsoft.com/office/powerpoint/2010/main" val="2837412090"/>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Timelines Approval</a:t>
            </a:r>
            <a:endParaRPr lang="en-US" dirty="0"/>
          </a:p>
        </p:txBody>
      </p:sp>
      <p:sp>
        <p:nvSpPr>
          <p:cNvPr id="3" name="Content Placeholder 2"/>
          <p:cNvSpPr>
            <a:spLocks noGrp="1"/>
          </p:cNvSpPr>
          <p:nvPr>
            <p:ph idx="1"/>
          </p:nvPr>
        </p:nvSpPr>
        <p:spPr>
          <a:xfrm>
            <a:off x="914401" y="1556792"/>
            <a:ext cx="10361084" cy="4918621"/>
          </a:xfrm>
        </p:spPr>
        <p:txBody>
          <a:bodyPr/>
          <a:lstStyle/>
          <a:p>
            <a:r>
              <a:rPr lang="en-US" dirty="0" smtClean="0"/>
              <a:t>Motion (if needed)</a:t>
            </a:r>
          </a:p>
          <a:p>
            <a:r>
              <a:rPr lang="en-US" b="0" dirty="0" smtClean="0"/>
              <a:t>We commit to the project timelines as shown in slide xx of submission 11-18-yyyy r?, and approve the following process:</a:t>
            </a:r>
          </a:p>
          <a:p>
            <a:pPr marL="457200" indent="-457200">
              <a:buAutoNum type="arabicPeriod"/>
            </a:pPr>
            <a:r>
              <a:rPr lang="en-US" b="0" dirty="0" smtClean="0"/>
              <a:t>Continue focusing on comment resolution in between now and end of Jan. </a:t>
            </a:r>
            <a:r>
              <a:rPr lang="en-US" b="0" dirty="0"/>
              <a:t>IEEE </a:t>
            </a:r>
            <a:r>
              <a:rPr lang="en-US" b="0" dirty="0" smtClean="0"/>
              <a:t> meeting.</a:t>
            </a:r>
          </a:p>
          <a:p>
            <a:pPr marL="457200" indent="-457200">
              <a:buAutoNum type="arabicPeriod"/>
            </a:pPr>
            <a:r>
              <a:rPr lang="en-US" b="0" dirty="0" smtClean="0"/>
              <a:t>Consider submission targeted towards improving the quality of the protocol in the existing amendment draft.</a:t>
            </a:r>
          </a:p>
          <a:p>
            <a:pPr marL="457200" indent="-457200">
              <a:buAutoNum type="arabicPeriod"/>
            </a:pPr>
            <a:r>
              <a:rPr lang="en-US" b="0" dirty="0" smtClean="0"/>
              <a:t>Target Initial WG ballot coming out of the January meeting.</a:t>
            </a:r>
          </a:p>
          <a:p>
            <a:pPr marL="0" indent="0"/>
            <a:r>
              <a:rPr lang="en-US" dirty="0" smtClean="0"/>
              <a:t>Moved:</a:t>
            </a:r>
            <a:endParaRPr lang="en-US" b="0" dirty="0" smtClean="0"/>
          </a:p>
          <a:p>
            <a:pPr marL="0" indent="0"/>
            <a:r>
              <a:rPr lang="en-US" dirty="0" smtClean="0"/>
              <a:t>Second:</a:t>
            </a:r>
          </a:p>
          <a:p>
            <a:pPr marL="0" indent="0"/>
            <a:r>
              <a:rPr lang="en-US" dirty="0" smtClean="0"/>
              <a:t>Results (Y/N/A):</a:t>
            </a:r>
            <a:endParaRPr lang="en-US" b="0" dirty="0" smtClean="0"/>
          </a:p>
          <a:p>
            <a:pPr marL="0" indent="0"/>
            <a:endParaRPr lang="en-US" b="0" dirty="0" smtClean="0"/>
          </a:p>
          <a:p>
            <a:pPr marL="0" indent="0"/>
            <a:endParaRPr lang="en-US" b="0" dirty="0" smtClean="0"/>
          </a:p>
          <a:p>
            <a:pPr marL="0" indent="0"/>
            <a:endParaRPr lang="en-US" dirty="0" smtClean="0"/>
          </a:p>
          <a:p>
            <a:pPr marL="0" indent="0"/>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2650359887"/>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March </a:t>
            </a:r>
            <a:r>
              <a:rPr lang="en-US" dirty="0"/>
              <a:t>Meeting Goals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b="0" dirty="0" smtClean="0"/>
              <a:t>Conduct Initial WG ballot and comment collection</a:t>
            </a:r>
          </a:p>
          <a:p>
            <a:pPr>
              <a:buFont typeface="Arial" panose="020B0604020202020204" pitchFamily="34" charset="0"/>
              <a:buChar char="•"/>
            </a:pPr>
            <a:r>
              <a:rPr lang="en-US" b="0" dirty="0" smtClean="0"/>
              <a:t>Review initial WG ballot results.</a:t>
            </a:r>
          </a:p>
          <a:p>
            <a:pPr>
              <a:buFont typeface="Arial" panose="020B0604020202020204" pitchFamily="34" charset="0"/>
              <a:buChar char="•"/>
            </a:pPr>
            <a:r>
              <a:rPr lang="en-US" b="0" dirty="0" smtClean="0"/>
              <a:t>Consider any comment resolution generated by the March meeting.</a:t>
            </a:r>
          </a:p>
          <a:p>
            <a:pPr marL="0" indent="0"/>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921221562"/>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Teleconference Schedule</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b="0" dirty="0" smtClean="0"/>
              <a:t>Mar. 6</a:t>
            </a:r>
            <a:r>
              <a:rPr lang="en-US" altLang="en-US" b="0" baseline="30000" dirty="0" smtClean="0"/>
              <a:t>th</a:t>
            </a:r>
            <a:r>
              <a:rPr lang="en-US" altLang="en-US" b="0" dirty="0" smtClean="0"/>
              <a:t> (Wed.) 12:00 PM ET, 1:30 hr. </a:t>
            </a:r>
          </a:p>
          <a:p>
            <a:pPr algn="just">
              <a:spcBef>
                <a:spcPct val="20000"/>
              </a:spcBef>
              <a:buFontTx/>
              <a:buChar char="•"/>
            </a:pPr>
            <a:r>
              <a:rPr lang="en-US" altLang="en-US" b="0" dirty="0" smtClean="0"/>
              <a:t>Do </a:t>
            </a:r>
            <a:r>
              <a:rPr lang="en-US" altLang="en-US" b="0" dirty="0"/>
              <a:t>we need additional calls</a:t>
            </a:r>
            <a:r>
              <a:rPr lang="en-US" altLang="en-US" b="0" dirty="0" smtClean="0"/>
              <a:t>?</a:t>
            </a:r>
          </a:p>
          <a:p>
            <a:pPr algn="just">
              <a:spcBef>
                <a:spcPct val="20000"/>
              </a:spcBef>
              <a:buFontTx/>
              <a:buChar char="•"/>
            </a:pPr>
            <a:endParaRPr lang="en-US" altLang="en-US" b="0" dirty="0" smtClean="0"/>
          </a:p>
          <a:p>
            <a:pPr algn="just">
              <a:spcBef>
                <a:spcPct val="20000"/>
              </a:spcBef>
              <a:buFontTx/>
              <a:buChar char="•"/>
            </a:pPr>
            <a:r>
              <a:rPr lang="en-US" altLang="en-US" b="0" dirty="0" smtClean="0"/>
              <a:t>Continued process:</a:t>
            </a:r>
          </a:p>
          <a:p>
            <a:pPr lvl="1" algn="just">
              <a:spcBef>
                <a:spcPct val="20000"/>
              </a:spcBef>
              <a:buFontTx/>
              <a:buChar char="•"/>
            </a:pPr>
            <a:r>
              <a:rPr lang="en-US" altLang="en-US" dirty="0" smtClean="0"/>
              <a:t>Review Initial WG ballot results.</a:t>
            </a:r>
          </a:p>
          <a:p>
            <a:pPr lvl="1" algn="just">
              <a:spcBef>
                <a:spcPct val="20000"/>
              </a:spcBef>
              <a:buFontTx/>
              <a:buChar char="•"/>
            </a:pPr>
            <a:r>
              <a:rPr lang="en-US" altLang="en-US" dirty="0" smtClean="0"/>
              <a:t>Conduct CID assignment to the possible extent.</a:t>
            </a:r>
          </a:p>
          <a:p>
            <a:pPr marL="457200" lvl="1" indent="0" algn="just">
              <a:spcBef>
                <a:spcPct val="20000"/>
              </a:spcBef>
            </a:pPr>
            <a:endParaRPr lang="en-US" b="0" dirty="0" smtClean="0"/>
          </a:p>
          <a:p>
            <a:endParaRPr lang="en-US" b="0" dirty="0"/>
          </a:p>
          <a:p>
            <a:endParaRPr lang="en-US"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2071722871"/>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18880290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751015"/>
            <a:ext cx="11233248" cy="4343400"/>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1237530974"/>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208708165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7</a:t>
            </a:r>
            <a:r>
              <a:rPr lang="en-US" altLang="en-US" dirty="0" smtClean="0">
                <a:solidFill>
                  <a:schemeClr val="tx2"/>
                </a:solidFill>
              </a:rPr>
              <a:t> </a:t>
            </a:r>
            <a:r>
              <a:rPr lang="en-US" altLang="en-US" dirty="0">
                <a:solidFill>
                  <a:schemeClr val="tx2"/>
                </a:solidFill>
              </a:rPr>
              <a:t>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(9 min</a:t>
            </a:r>
            <a:r>
              <a:rPr lang="en-US" altLang="en-US" sz="2000" b="0" dirty="0" smtClean="0"/>
              <a:t>)</a:t>
            </a:r>
          </a:p>
          <a:p>
            <a:pPr algn="just">
              <a:spcBef>
                <a:spcPct val="20000"/>
              </a:spcBef>
              <a:buFontTx/>
              <a:buChar char="•"/>
            </a:pPr>
            <a:r>
              <a:rPr lang="en-US" altLang="en-US" sz="2000" b="0" dirty="0" smtClean="0"/>
              <a:t>Agenda </a:t>
            </a:r>
            <a:r>
              <a:rPr lang="en-US" altLang="en-US" sz="2000" b="0" dirty="0"/>
              <a:t>setting and presentation ordering for this meeting slot (5 min) </a:t>
            </a:r>
            <a:endParaRPr lang="en-US" altLang="en-US" sz="2000" b="0" dirty="0" smtClean="0"/>
          </a:p>
          <a:p>
            <a:pPr algn="just">
              <a:spcBef>
                <a:spcPct val="20000"/>
              </a:spcBef>
              <a:buFontTx/>
              <a:buChar char="•"/>
            </a:pPr>
            <a:r>
              <a:rPr lang="en-US" altLang="en-US" sz="2000" b="0" dirty="0" smtClean="0"/>
              <a:t>Review submissions (as per presentation ordering0</a:t>
            </a:r>
          </a:p>
          <a:p>
            <a:pPr algn="just">
              <a:spcBef>
                <a:spcPct val="20000"/>
              </a:spcBef>
              <a:buFontTx/>
              <a:buChar char="•"/>
            </a:pPr>
            <a:endParaRPr lang="en-US" altLang="en-US" sz="2000" b="0" dirty="0" smtClean="0"/>
          </a:p>
          <a:p>
            <a:pPr marL="0" indent="0" algn="just">
              <a:spcBef>
                <a:spcPct val="20000"/>
              </a:spcBef>
            </a:pPr>
            <a:endParaRPr lang="en-US" altLang="en-US" dirty="0"/>
          </a:p>
          <a:p>
            <a:pPr lvl="1" algn="just">
              <a:spcBef>
                <a:spcPct val="20000"/>
              </a:spcBef>
              <a:buFontTx/>
              <a:buChar char="•"/>
            </a:pPr>
            <a:endParaRPr lang="en-US" altLang="en-US" sz="1600" dirty="0"/>
          </a:p>
          <a:p>
            <a:pPr lvl="1" algn="just">
              <a:spcBef>
                <a:spcPct val="20000"/>
              </a:spcBef>
              <a:buFontTx/>
              <a:buChar char="•"/>
            </a:pPr>
            <a:endParaRPr lang="en-US" altLang="en-US" sz="1600" dirty="0">
              <a:solidFill>
                <a:srgbClr val="FF33CC"/>
              </a:solidFill>
            </a:endParaRPr>
          </a:p>
          <a:p>
            <a:pPr lvl="1">
              <a:spcBef>
                <a:spcPct val="20000"/>
              </a:spcBef>
              <a:buFontTx/>
              <a:buChar char="–"/>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151622069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 ordering for slot # </a:t>
            </a:r>
            <a:r>
              <a:rPr lang="en-US" dirty="0" smtClean="0"/>
              <a:t>7</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59788662"/>
              </p:ext>
            </p:extLst>
          </p:nvPr>
        </p:nvGraphicFramePr>
        <p:xfrm>
          <a:off x="551384" y="2060848"/>
          <a:ext cx="11233248" cy="4206744"/>
        </p:xfrm>
        <a:graphic>
          <a:graphicData uri="http://schemas.openxmlformats.org/drawingml/2006/table">
            <a:tbl>
              <a:tblPr firstRow="1" bandRow="1">
                <a:tableStyleId>{21E4AEA4-8DFA-4A89-87EB-49C32662AFE0}</a:tableStyleId>
              </a:tblPr>
              <a:tblGrid>
                <a:gridCol w="1676604"/>
                <a:gridCol w="1592774"/>
                <a:gridCol w="4358177"/>
                <a:gridCol w="2261545"/>
                <a:gridCol w="1344148"/>
              </a:tblGrid>
              <a:tr h="305408">
                <a:tc>
                  <a:txBody>
                    <a:bodyPr/>
                    <a:lstStyle/>
                    <a:p>
                      <a:pPr algn="ctr"/>
                      <a:r>
                        <a:rPr lang="en-US" sz="1800" dirty="0" smtClean="0"/>
                        <a:t>DCN</a:t>
                      </a:r>
                      <a:endParaRPr lang="en-US" sz="1800" dirty="0"/>
                    </a:p>
                  </a:txBody>
                  <a:tcPr marT="45712" marB="45712"/>
                </a:tc>
                <a:tc>
                  <a:txBody>
                    <a:bodyPr/>
                    <a:lstStyle/>
                    <a:p>
                      <a:pPr algn="ctr"/>
                      <a:r>
                        <a:rPr lang="en-US" sz="1800" dirty="0" smtClean="0"/>
                        <a:t>Presenter</a:t>
                      </a:r>
                      <a:endParaRPr lang="en-US" sz="1800" dirty="0"/>
                    </a:p>
                  </a:txBody>
                  <a:tcPr marT="45712" marB="45712"/>
                </a:tc>
                <a:tc>
                  <a:txBody>
                    <a:bodyPr/>
                    <a:lstStyle/>
                    <a:p>
                      <a:pPr algn="ctr"/>
                      <a:r>
                        <a:rPr lang="en-US" sz="1800" dirty="0" smtClean="0"/>
                        <a:t>Title</a:t>
                      </a:r>
                      <a:endParaRPr lang="en-US" sz="1800" dirty="0"/>
                    </a:p>
                  </a:txBody>
                  <a:tcPr marT="45712" marB="45712"/>
                </a:tc>
                <a:tc>
                  <a:txBody>
                    <a:bodyPr/>
                    <a:lstStyle/>
                    <a:p>
                      <a:pPr algn="ctr"/>
                      <a:r>
                        <a:rPr lang="en-US" sz="1800" dirty="0" smtClean="0"/>
                        <a:t>Topic</a:t>
                      </a:r>
                      <a:endParaRPr lang="en-US" sz="1800" dirty="0"/>
                    </a:p>
                  </a:txBody>
                  <a:tcPr marT="45712" marB="45712"/>
                </a:tc>
                <a:tc>
                  <a:txBody>
                    <a:bodyPr/>
                    <a:lstStyle/>
                    <a:p>
                      <a:pPr algn="ctr"/>
                      <a:r>
                        <a:rPr lang="en-US" sz="1800" dirty="0" smtClean="0"/>
                        <a:t>Time</a:t>
                      </a:r>
                      <a:r>
                        <a:rPr lang="en-US" sz="1800" baseline="0" dirty="0" smtClean="0"/>
                        <a:t> allocation</a:t>
                      </a:r>
                      <a:endParaRPr lang="en-US" sz="1800" dirty="0"/>
                    </a:p>
                  </a:txBody>
                  <a:tcPr marT="45712" marB="45712"/>
                </a:tc>
              </a:tr>
              <a:tr h="305408">
                <a:tc>
                  <a:txBody>
                    <a:bodyPr/>
                    <a:lstStyle/>
                    <a:p>
                      <a:pPr marL="0" algn="l" defTabSz="914400" rtl="0" eaLnBrk="1" latinLnBrk="0" hangingPunct="1"/>
                      <a:r>
                        <a:rPr lang="en-US" sz="1400" strike="noStrike" kern="1200" dirty="0" smtClean="0">
                          <a:solidFill>
                            <a:schemeClr val="dk1"/>
                          </a:solidFill>
                          <a:latin typeface="+mn-lt"/>
                          <a:ea typeface="+mn-ea"/>
                          <a:cs typeface="+mn-cs"/>
                        </a:rPr>
                        <a:t>11-19-2086</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Jonathan Segev</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err="1" smtClean="0">
                          <a:solidFill>
                            <a:schemeClr val="dk1"/>
                          </a:solidFill>
                          <a:latin typeface="+mn-lt"/>
                          <a:ea typeface="+mn-ea"/>
                          <a:cs typeface="+mn-cs"/>
                        </a:rPr>
                        <a:t>TGaz</a:t>
                      </a:r>
                      <a:r>
                        <a:rPr lang="en-US" sz="1400" strike="noStrike" kern="1200" dirty="0" smtClean="0">
                          <a:solidFill>
                            <a:schemeClr val="dk1"/>
                          </a:solidFill>
                          <a:latin typeface="+mn-lt"/>
                          <a:ea typeface="+mn-ea"/>
                          <a:cs typeface="+mn-cs"/>
                        </a:rPr>
                        <a:t> Sep</a:t>
                      </a:r>
                      <a:r>
                        <a:rPr lang="en-US" sz="1400" strike="noStrike" kern="1200" baseline="0" dirty="0" smtClean="0">
                          <a:solidFill>
                            <a:schemeClr val="dk1"/>
                          </a:solidFill>
                          <a:latin typeface="+mn-lt"/>
                          <a:ea typeface="+mn-ea"/>
                          <a:cs typeface="+mn-cs"/>
                        </a:rPr>
                        <a:t> </a:t>
                      </a:r>
                      <a:r>
                        <a:rPr lang="en-US" sz="1400" strike="noStrike" kern="1200" dirty="0" smtClean="0">
                          <a:solidFill>
                            <a:schemeClr val="dk1"/>
                          </a:solidFill>
                          <a:latin typeface="+mn-lt"/>
                          <a:ea typeface="+mn-ea"/>
                          <a:cs typeface="+mn-cs"/>
                        </a:rPr>
                        <a:t>2018</a:t>
                      </a:r>
                      <a:r>
                        <a:rPr lang="en-US" sz="1400" strike="noStrike" kern="1200" baseline="0" dirty="0" smtClean="0">
                          <a:solidFill>
                            <a:schemeClr val="dk1"/>
                          </a:solidFill>
                          <a:latin typeface="+mn-lt"/>
                          <a:ea typeface="+mn-ea"/>
                          <a:cs typeface="+mn-cs"/>
                        </a:rPr>
                        <a:t> </a:t>
                      </a:r>
                      <a:r>
                        <a:rPr lang="en-US" sz="1400" strike="noStrike" kern="1200" dirty="0" smtClean="0">
                          <a:solidFill>
                            <a:schemeClr val="dk1"/>
                          </a:solidFill>
                          <a:latin typeface="+mn-lt"/>
                          <a:ea typeface="+mn-ea"/>
                          <a:cs typeface="+mn-cs"/>
                        </a:rPr>
                        <a:t>Agenda</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Agenda Deck</a:t>
                      </a:r>
                      <a:endParaRPr lang="en-US" sz="1400" strike="noStrike" kern="1200" dirty="0">
                        <a:solidFill>
                          <a:schemeClr val="dk1"/>
                        </a:solidFill>
                        <a:latin typeface="+mn-lt"/>
                        <a:ea typeface="+mn-ea"/>
                        <a:cs typeface="+mn-cs"/>
                      </a:endParaRPr>
                    </a:p>
                  </a:txBody>
                  <a:tcPr marT="45712" marB="45712"/>
                </a:tc>
                <a:tc>
                  <a:txBody>
                    <a:bodyPr/>
                    <a:lstStyle/>
                    <a:p>
                      <a:r>
                        <a:rPr lang="en-US" sz="1400" dirty="0" smtClean="0"/>
                        <a:t>As needed</a:t>
                      </a:r>
                      <a:endParaRPr lang="en-US" sz="1400" dirty="0"/>
                    </a:p>
                  </a:txBody>
                  <a:tcPr marT="45712" marB="45712"/>
                </a:tc>
              </a:tr>
              <a:tr h="289552">
                <a:tc>
                  <a:txBody>
                    <a:bodyPr/>
                    <a:lstStyle/>
                    <a:p>
                      <a:r>
                        <a:rPr lang="en-US" sz="1600" dirty="0" smtClean="0"/>
                        <a:t>11-19-2086</a:t>
                      </a:r>
                      <a:endParaRPr lang="en-US" sz="1600" dirty="0"/>
                    </a:p>
                  </a:txBody>
                  <a:tcPr marT="45712" marB="45712"/>
                </a:tc>
                <a:tc>
                  <a:txBody>
                    <a:bodyPr/>
                    <a:lstStyle/>
                    <a:p>
                      <a:r>
                        <a:rPr lang="en-US" sz="1600" dirty="0" smtClean="0"/>
                        <a:t>Chao Chun</a:t>
                      </a:r>
                      <a:endParaRPr lang="en-US" sz="1600" dirty="0"/>
                    </a:p>
                  </a:txBody>
                  <a:tcPr marT="45712" marB="45712"/>
                </a:tc>
                <a:tc>
                  <a:txBody>
                    <a:bodyPr/>
                    <a:lstStyle/>
                    <a:p>
                      <a:r>
                        <a:rPr lang="en-US" sz="1600" dirty="0" smtClean="0"/>
                        <a:t>TBD closure status</a:t>
                      </a:r>
                      <a:endParaRPr lang="en-US" sz="1600" dirty="0"/>
                    </a:p>
                  </a:txBody>
                  <a:tcPr marT="45712" marB="45712"/>
                </a:tc>
                <a:tc>
                  <a:txBody>
                    <a:bodyPr/>
                    <a:lstStyle/>
                    <a:p>
                      <a:r>
                        <a:rPr lang="en-US" sz="1600" dirty="0" smtClean="0"/>
                        <a:t>Amendment</a:t>
                      </a:r>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As needed</a:t>
                      </a:r>
                      <a:endParaRPr lang="en-US" sz="1400" strike="noStrike" kern="1200" dirty="0" smtClean="0">
                        <a:solidFill>
                          <a:schemeClr val="dk1"/>
                        </a:solidFill>
                        <a:latin typeface="+mn-lt"/>
                        <a:ea typeface="+mn-ea"/>
                        <a:cs typeface="+mn-cs"/>
                      </a:endParaRPr>
                    </a:p>
                  </a:txBody>
                  <a:tcPr marT="45712" marB="45712"/>
                </a:tc>
              </a:tr>
              <a:tr h="289552">
                <a:tc>
                  <a:txBody>
                    <a:bodyPr/>
                    <a:lstStyle/>
                    <a:p>
                      <a:r>
                        <a:rPr lang="en-US" sz="1600" dirty="0" smtClean="0"/>
                        <a:t>11-19-093</a:t>
                      </a:r>
                      <a:endParaRPr lang="en-US" sz="1600" dirty="0"/>
                    </a:p>
                  </a:txBody>
                  <a:tcPr marT="45712" marB="45712"/>
                </a:tc>
                <a:tc>
                  <a:txBody>
                    <a:bodyPr/>
                    <a:lstStyle/>
                    <a:p>
                      <a:r>
                        <a:rPr lang="en-US" sz="1600" dirty="0" smtClean="0"/>
                        <a:t>Yongho Seok</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Comment resolution MAC miscellaneous </a:t>
                      </a:r>
                    </a:p>
                  </a:txBody>
                  <a:tcPr marT="45712" marB="45712"/>
                </a:tc>
                <a:tc>
                  <a:txBody>
                    <a:bodyPr/>
                    <a:lstStyle/>
                    <a:p>
                      <a:r>
                        <a:rPr lang="en-US" sz="1600" dirty="0" smtClean="0"/>
                        <a:t>CR</a:t>
                      </a:r>
                      <a:endParaRPr lang="en-US" sz="1600" dirty="0"/>
                    </a:p>
                  </a:txBody>
                  <a:tcPr marT="45712" marB="45712"/>
                </a:tc>
                <a:tc>
                  <a:txBody>
                    <a:bodyPr/>
                    <a:lstStyle/>
                    <a:p>
                      <a:r>
                        <a:rPr lang="en-US" sz="1400" dirty="0" smtClean="0"/>
                        <a:t>30min as needed</a:t>
                      </a:r>
                      <a:endParaRPr lang="en-US" sz="1400" dirty="0"/>
                    </a:p>
                  </a:txBody>
                  <a:tcPr marT="45712" marB="45712"/>
                </a:tc>
              </a:tr>
              <a:tr h="365752">
                <a:tc>
                  <a:txBody>
                    <a:bodyPr/>
                    <a:lstStyle/>
                    <a:p>
                      <a:r>
                        <a:rPr lang="en-US" sz="1600" dirty="0" smtClean="0"/>
                        <a:t>11-19-152</a:t>
                      </a:r>
                      <a:endParaRPr lang="en-US" sz="1600" dirty="0"/>
                    </a:p>
                  </a:txBody>
                  <a:tcPr marT="45712" marB="45712"/>
                </a:tc>
                <a:tc>
                  <a:txBody>
                    <a:bodyPr/>
                    <a:lstStyle/>
                    <a:p>
                      <a:r>
                        <a:rPr lang="en-US" sz="1600" dirty="0" smtClean="0"/>
                        <a:t>Christian Berger</a:t>
                      </a:r>
                      <a:endParaRPr lang="en-US" sz="1600" dirty="0"/>
                    </a:p>
                  </a:txBody>
                  <a:tcPr marT="45712" marB="45712"/>
                </a:tc>
                <a:tc>
                  <a:txBody>
                    <a:bodyPr/>
                    <a:lstStyle/>
                    <a:p>
                      <a:r>
                        <a:rPr lang="en-US" sz="1600" dirty="0" smtClean="0"/>
                        <a:t>Location Measurement Report Frame</a:t>
                      </a:r>
                      <a:endParaRPr lang="en-US" sz="1600" dirty="0"/>
                    </a:p>
                  </a:txBody>
                  <a:tcPr marT="45712" marB="45712"/>
                </a:tc>
                <a:tc>
                  <a:txBody>
                    <a:bodyPr/>
                    <a:lstStyle/>
                    <a:p>
                      <a:r>
                        <a:rPr lang="en-US" sz="1600" dirty="0" smtClean="0"/>
                        <a:t>Amendment text</a:t>
                      </a:r>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25min</a:t>
                      </a:r>
                      <a:endParaRPr lang="en-US" sz="1400" strike="noStrike" kern="1200" dirty="0" smtClean="0">
                        <a:solidFill>
                          <a:schemeClr val="dk1"/>
                        </a:solidFill>
                        <a:latin typeface="+mn-lt"/>
                        <a:ea typeface="+mn-ea"/>
                        <a:cs typeface="+mn-cs"/>
                      </a:endParaRPr>
                    </a:p>
                  </a:txBody>
                  <a:tcPr marT="45712" marB="45712"/>
                </a:tc>
              </a:tr>
              <a:tr h="365752">
                <a:tc>
                  <a:txBody>
                    <a:bodyPr/>
                    <a:lstStyle/>
                    <a:p>
                      <a:r>
                        <a:rPr lang="en-US" sz="1600" dirty="0" smtClean="0"/>
                        <a:t>11-19-153</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Dibakar Das</a:t>
                      </a:r>
                    </a:p>
                  </a:txBody>
                  <a:tcPr marT="45712" marB="45712"/>
                </a:tc>
                <a:tc>
                  <a:txBody>
                    <a:bodyPr/>
                    <a:lstStyle/>
                    <a:p>
                      <a:r>
                        <a:rPr lang="en-US" sz="1600" dirty="0" smtClean="0"/>
                        <a:t>Comment resolution</a:t>
                      </a:r>
                      <a:r>
                        <a:rPr lang="en-US" sz="1600" baseline="0" dirty="0" smtClean="0"/>
                        <a:t> for </a:t>
                      </a:r>
                      <a:r>
                        <a:rPr lang="en-US" sz="1600" kern="1200" dirty="0" smtClean="0">
                          <a:solidFill>
                            <a:schemeClr val="dk1"/>
                          </a:solidFill>
                          <a:latin typeface="+mn-lt"/>
                          <a:ea typeface="+mn-ea"/>
                          <a:cs typeface="+mn-cs"/>
                        </a:rPr>
                        <a:t>miscellaneous </a:t>
                      </a:r>
                      <a:r>
                        <a:rPr lang="en-US" sz="1600" baseline="0" dirty="0" smtClean="0"/>
                        <a:t>TBDs</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Amendment text TBD fixing</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15min</a:t>
                      </a:r>
                      <a:endParaRPr lang="en-US" sz="1400" strike="noStrike" kern="1200" dirty="0" smtClean="0">
                        <a:solidFill>
                          <a:schemeClr val="dk1"/>
                        </a:solidFill>
                        <a:latin typeface="+mn-lt"/>
                        <a:ea typeface="+mn-ea"/>
                        <a:cs typeface="+mn-cs"/>
                      </a:endParaRPr>
                    </a:p>
                  </a:txBody>
                  <a:tcPr marT="45712" marB="45712"/>
                </a:tc>
              </a:tr>
              <a:tr h="365752">
                <a:tc>
                  <a:txBody>
                    <a:bodyPr/>
                    <a:lstStyle/>
                    <a:p>
                      <a:r>
                        <a:rPr lang="en-US" sz="1600" dirty="0" smtClean="0"/>
                        <a:t>11-19-150</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Feng Jian</a:t>
                      </a:r>
                      <a:endParaRPr lang="en-US" sz="1600" dirty="0"/>
                    </a:p>
                  </a:txBody>
                  <a:tcPr marT="45712" marB="45712"/>
                </a:tc>
                <a:tc>
                  <a:txBody>
                    <a:bodyPr/>
                    <a:lstStyle/>
                    <a:p>
                      <a:r>
                        <a:rPr lang="en-US" sz="1600" dirty="0" smtClean="0"/>
                        <a:t>Phase shift feedback LMR</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Amendment text</a:t>
                      </a:r>
                    </a:p>
                  </a:txBody>
                  <a:tcPr marT="45712" marB="45712"/>
                </a:tc>
                <a:tc>
                  <a:txBody>
                    <a:bodyPr/>
                    <a:lstStyle/>
                    <a:p>
                      <a:r>
                        <a:rPr lang="en-US" sz="1400" dirty="0" smtClean="0"/>
                        <a:t>35min </a:t>
                      </a:r>
                      <a:endParaRPr lang="en-US" sz="1400" dirty="0"/>
                    </a:p>
                  </a:txBody>
                  <a:tcPr marT="45712" marB="45712"/>
                </a:tc>
              </a:tr>
              <a:tr h="365752">
                <a:tc>
                  <a:txBody>
                    <a:bodyPr/>
                    <a:lstStyle/>
                    <a:p>
                      <a:r>
                        <a:rPr lang="en-US" sz="1600" dirty="0" smtClean="0"/>
                        <a:t>11-19-154</a:t>
                      </a:r>
                      <a:endParaRPr lang="en-US" sz="1600" dirty="0"/>
                    </a:p>
                  </a:txBody>
                  <a:tcPr marT="45712" marB="45712"/>
                </a:tc>
                <a:tc>
                  <a:txBody>
                    <a:bodyPr/>
                    <a:lstStyle/>
                    <a:p>
                      <a:r>
                        <a:rPr lang="en-US" sz="1600" dirty="0" smtClean="0"/>
                        <a:t>Christian Berger</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Ranging Parameters Element</a:t>
                      </a:r>
                      <a:r>
                        <a:rPr lang="en-US" sz="1800" kern="1200" baseline="0" dirty="0" smtClean="0">
                          <a:solidFill>
                            <a:schemeClr val="dk1"/>
                          </a:solidFill>
                          <a:effectLst/>
                          <a:latin typeface="+mn-lt"/>
                          <a:ea typeface="+mn-ea"/>
                          <a:cs typeface="+mn-cs"/>
                        </a:rPr>
                        <a:t> </a:t>
                      </a:r>
                      <a:endParaRPr lang="en-US" sz="1800" kern="1200" dirty="0" smtClean="0">
                        <a:solidFill>
                          <a:schemeClr val="dk1"/>
                        </a:solidFill>
                        <a:effectLst/>
                        <a:latin typeface="+mn-lt"/>
                        <a:ea typeface="+mn-ea"/>
                        <a:cs typeface="+mn-cs"/>
                      </a:endParaRPr>
                    </a:p>
                  </a:txBody>
                  <a:tcPr marT="45712" marB="45712"/>
                </a:tc>
                <a:tc>
                  <a:txBody>
                    <a:bodyPr/>
                    <a:lstStyle/>
                    <a:p>
                      <a:r>
                        <a:rPr lang="en-US" sz="1600" dirty="0" smtClean="0"/>
                        <a:t>Amendment Text</a:t>
                      </a:r>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30min</a:t>
                      </a:r>
                      <a:endParaRPr lang="en-US" sz="1400" strike="noStrike" kern="1200" dirty="0" smtClean="0">
                        <a:solidFill>
                          <a:schemeClr val="dk1"/>
                        </a:solidFill>
                        <a:latin typeface="+mn-lt"/>
                        <a:ea typeface="+mn-ea"/>
                        <a:cs typeface="+mn-cs"/>
                      </a:endParaRPr>
                    </a:p>
                  </a:txBody>
                  <a:tcPr marT="45712" marB="45712"/>
                </a:tc>
              </a:tr>
              <a:tr h="365752">
                <a:tc>
                  <a:txBody>
                    <a:bodyPr/>
                    <a:lstStyle/>
                    <a:p>
                      <a:r>
                        <a:rPr lang="en-US" sz="1600" dirty="0" smtClean="0"/>
                        <a:t>11-19-155</a:t>
                      </a:r>
                      <a:endParaRPr lang="en-US" sz="1600" dirty="0"/>
                    </a:p>
                  </a:txBody>
                  <a:tcPr marT="45712" marB="45712"/>
                </a:tc>
                <a:tc>
                  <a:txBody>
                    <a:bodyPr/>
                    <a:lstStyle/>
                    <a:p>
                      <a:r>
                        <a:rPr lang="en-US" sz="1600" dirty="0" smtClean="0"/>
                        <a:t>Christian Berger</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HE PHY</a:t>
                      </a:r>
                      <a:r>
                        <a:rPr lang="en-US" sz="1800" kern="1200" baseline="0" dirty="0" smtClean="0">
                          <a:solidFill>
                            <a:schemeClr val="dk1"/>
                          </a:solidFill>
                          <a:effectLst/>
                          <a:latin typeface="+mn-lt"/>
                          <a:ea typeface="+mn-ea"/>
                          <a:cs typeface="+mn-cs"/>
                        </a:rPr>
                        <a:t> format</a:t>
                      </a:r>
                      <a:endParaRPr lang="en-US" sz="1800" kern="1200" dirty="0" smtClean="0">
                        <a:solidFill>
                          <a:schemeClr val="dk1"/>
                        </a:solidFill>
                        <a:effectLst/>
                        <a:latin typeface="+mn-lt"/>
                        <a:ea typeface="+mn-ea"/>
                        <a:cs typeface="+mn-cs"/>
                      </a:endParaRPr>
                    </a:p>
                  </a:txBody>
                  <a:tcPr marT="45712" marB="45712"/>
                </a:tc>
                <a:tc>
                  <a:txBody>
                    <a:bodyPr/>
                    <a:lstStyle/>
                    <a:p>
                      <a:r>
                        <a:rPr lang="en-US" sz="1600" dirty="0" smtClean="0"/>
                        <a:t>Amendment text</a:t>
                      </a:r>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25min</a:t>
                      </a:r>
                      <a:endParaRPr lang="en-US" sz="1400" strike="noStrike" kern="1200" dirty="0" smtClean="0">
                        <a:solidFill>
                          <a:schemeClr val="dk1"/>
                        </a:solidFill>
                        <a:latin typeface="+mn-lt"/>
                        <a:ea typeface="+mn-ea"/>
                        <a:cs typeface="+mn-cs"/>
                      </a:endParaRPr>
                    </a:p>
                  </a:txBody>
                  <a:tcPr marT="45712" marB="45712"/>
                </a:tc>
              </a:tr>
              <a:tr h="365752">
                <a:tc>
                  <a:txBody>
                    <a:bodyPr/>
                    <a:lstStyle/>
                    <a:p>
                      <a:pPr marL="0" algn="l" defTabSz="914400" rtl="0" eaLnBrk="1" latinLnBrk="0" hangingPunct="1"/>
                      <a:r>
                        <a:rPr lang="en-US" sz="1600" kern="1200" dirty="0" smtClean="0">
                          <a:solidFill>
                            <a:schemeClr val="dk1"/>
                          </a:solidFill>
                          <a:latin typeface="+mn-lt"/>
                          <a:ea typeface="+mn-ea"/>
                          <a:cs typeface="+mn-cs"/>
                        </a:rPr>
                        <a:t>11-19-039</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Erik Lindskog</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Phase roll based TOA in Passive Location Ranging</a:t>
                      </a:r>
                      <a:endParaRPr lang="en-US" sz="1600" kern="1200" noProof="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Technical</a:t>
                      </a:r>
                    </a:p>
                  </a:txBody>
                  <a:tcPr marT="45712" marB="45712"/>
                </a:tc>
                <a:tc>
                  <a:txBody>
                    <a:bodyPr/>
                    <a:lstStyle/>
                    <a:p>
                      <a:r>
                        <a:rPr lang="en-US" sz="1600" kern="1200" dirty="0" smtClean="0">
                          <a:solidFill>
                            <a:schemeClr val="dk1"/>
                          </a:solidFill>
                          <a:latin typeface="+mn-lt"/>
                          <a:ea typeface="+mn-ea"/>
                          <a:cs typeface="+mn-cs"/>
                        </a:rPr>
                        <a:t>35min</a:t>
                      </a:r>
                      <a:endParaRPr lang="en-US" sz="16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297057772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124363975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AOB?</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1896513794"/>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t>Adjourn</a:t>
            </a:r>
            <a:endParaRPr lang="en-US" sz="6000" dirty="0"/>
          </a:p>
        </p:txBody>
      </p:sp>
      <p:sp>
        <p:nvSpPr>
          <p:cNvPr id="3" name="Content Placeholder 2"/>
          <p:cNvSpPr>
            <a:spLocks noGrp="1"/>
          </p:cNvSpPr>
          <p:nvPr>
            <p:ph idx="1"/>
          </p:nvPr>
        </p:nvSpPr>
        <p:spPr/>
        <p:txBody>
          <a:bodyPr/>
          <a:lstStyle/>
          <a:p>
            <a:endParaRPr lang="en-US" sz="4000" dirty="0" smtClean="0"/>
          </a:p>
          <a:p>
            <a:endParaRPr lang="en-US" sz="4000" dirty="0"/>
          </a:p>
          <a:p>
            <a:pPr algn="ctr"/>
            <a:r>
              <a:rPr lang="en-US" sz="6000" dirty="0" smtClean="0">
                <a:solidFill>
                  <a:srgbClr val="FF0000"/>
                </a:solidFill>
              </a:rPr>
              <a:t>Thank you</a:t>
            </a:r>
            <a:endParaRPr lang="en-US" sz="6000" dirty="0">
              <a:solidFill>
                <a:srgbClr val="FF0000"/>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3426372573"/>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to adopt text</a:t>
            </a:r>
            <a:endParaRPr lang="en-US" dirty="0"/>
          </a:p>
        </p:txBody>
      </p:sp>
      <p:sp>
        <p:nvSpPr>
          <p:cNvPr id="3" name="Content Placeholder 2"/>
          <p:cNvSpPr>
            <a:spLocks noGrp="1"/>
          </p:cNvSpPr>
          <p:nvPr>
            <p:ph idx="1"/>
          </p:nvPr>
        </p:nvSpPr>
        <p:spPr/>
        <p:txBody>
          <a:bodyPr/>
          <a:lstStyle/>
          <a:p>
            <a:r>
              <a:rPr lang="en-US" dirty="0"/>
              <a:t>Motion</a:t>
            </a:r>
          </a:p>
          <a:p>
            <a:pPr marL="0" indent="0"/>
            <a:r>
              <a:rPr lang="en-US" b="0" dirty="0"/>
              <a:t>Move to adopt document </a:t>
            </a:r>
            <a:r>
              <a:rPr lang="en-US" b="0" dirty="0" smtClean="0"/>
              <a:t>11-18-xxxx r? </a:t>
            </a:r>
            <a:r>
              <a:rPr lang="en-US" b="0" dirty="0"/>
              <a:t>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a:t>
            </a:r>
            <a:r>
              <a:rPr lang="en-GB" dirty="0" smtClean="0"/>
              <a:t>Master, select the top master page (theme slide master).  </a:t>
            </a:r>
            <a:r>
              <a:rPr lang="en-GB" dirty="0"/>
              <a:t>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a:t>
            </a:r>
            <a:r>
              <a:rPr lang="en-GB" dirty="0" smtClean="0"/>
              <a:t>Insert, </a:t>
            </a:r>
            <a:r>
              <a:rPr lang="en-GB" dirty="0"/>
              <a:t>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Date &amp; Time, Fixed </a:t>
            </a:r>
            <a:r>
              <a:rPr lang="en-GB" dirty="0"/>
              <a:t>=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67</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Jan.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68</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Jan.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a:t>
            </a:r>
            <a:r>
              <a:rPr lang="en-GB" dirty="0" smtClean="0"/>
              <a:t>2010-03-01</a:t>
            </a:r>
            <a:endParaRPr lang="en-GB" dirty="0"/>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69</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Jan.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3972933485"/>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9218" name="Rectangle 2"/>
          <p:cNvSpPr>
            <a:spLocks noGrp="1" noChangeArrowheads="1"/>
          </p:cNvSpPr>
          <p:nvPr>
            <p:ph idx="1"/>
          </p:nvPr>
        </p:nvSpPr>
        <p:spPr>
          <a:ln/>
        </p:spPr>
        <p:txBody>
          <a:bodyPr/>
          <a:lstStyle/>
          <a:p>
            <a:pPr>
              <a:buFont typeface="Times New Roman" pitchFamily="16" charset="0"/>
              <a:buChar char="•"/>
            </a:pPr>
            <a:r>
              <a:rPr lang="en-GB"/>
              <a:t>[begin placing presentation body text here]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70</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Jan.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71</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Jan.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72</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Jan.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a:t>
            </a:r>
            <a:r>
              <a:rPr lang="en-US" altLang="en-US" b="0" dirty="0" smtClean="0">
                <a:latin typeface="Calibri" pitchFamily="34" charset="0"/>
                <a:cs typeface="Calibri" pitchFamily="34" charset="0"/>
              </a:rPr>
              <a:t>Chair.</a:t>
            </a:r>
            <a:r>
              <a:rPr lang="en-US" altLang="en-US" b="0" dirty="0">
                <a:latin typeface="Calibri" pitchFamily="34" charset="0"/>
                <a:cs typeface="Calibri" pitchFamily="34" charset="0"/>
              </a:rPr>
              <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36529634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64938007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11491</TotalTime>
  <Words>4412</Words>
  <Application>Microsoft Office PowerPoint</Application>
  <PresentationFormat>Widescreen</PresentationFormat>
  <Paragraphs>1200</Paragraphs>
  <Slides>72</Slides>
  <Notes>23</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72</vt:i4>
      </vt:variant>
    </vt:vector>
  </HeadingPairs>
  <TitlesOfParts>
    <vt:vector size="83" baseType="lpstr">
      <vt:lpstr>Arial Unicode MS</vt:lpstr>
      <vt:lpstr>MS Gothic</vt:lpstr>
      <vt:lpstr>MS PGothic</vt:lpstr>
      <vt:lpstr>Arial</vt:lpstr>
      <vt:lpstr>Calibri</vt:lpstr>
      <vt:lpstr>DejaVu Sans</vt:lpstr>
      <vt:lpstr>Monotype Sorts</vt:lpstr>
      <vt:lpstr>Times</vt:lpstr>
      <vt:lpstr>Times New Roman</vt:lpstr>
      <vt:lpstr>Office Theme</vt:lpstr>
      <vt:lpstr>Document</vt:lpstr>
      <vt:lpstr>TGaz Next Generation Positioning  Jan. Meeting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802 Ground rules </vt:lpstr>
      <vt:lpstr>IEEE-SA policy documents</vt:lpstr>
      <vt:lpstr>PowerPoint Presentation</vt:lpstr>
      <vt:lpstr>TGaz Schedule at a glance - TBD</vt:lpstr>
      <vt:lpstr>Agenda for the Week</vt:lpstr>
      <vt:lpstr>Submission List for the week (1)</vt:lpstr>
      <vt:lpstr>Submission List for the week (2)</vt:lpstr>
      <vt:lpstr>Submission List for the week (3)</vt:lpstr>
      <vt:lpstr>TG Process</vt:lpstr>
      <vt:lpstr>Meeting Slot # 1 discussion items</vt:lpstr>
      <vt:lpstr>Presentation ordering for slot # 1</vt:lpstr>
      <vt:lpstr>Presentation ordering for slot # 1</vt:lpstr>
      <vt:lpstr>Approval of previous meeting minutes</vt:lpstr>
      <vt:lpstr>Approval of Dec. 19th Telecon Minutes</vt:lpstr>
      <vt:lpstr>TGaz Approved Plan</vt:lpstr>
      <vt:lpstr>Current TG Approved Timeline</vt:lpstr>
      <vt:lpstr>Submission Review</vt:lpstr>
      <vt:lpstr>CR Submission 11-19-??</vt:lpstr>
      <vt:lpstr>Amendment Text Submission 11-18-xxxx</vt:lpstr>
      <vt:lpstr>Reminder to do attendance</vt:lpstr>
      <vt:lpstr>Recess</vt:lpstr>
      <vt:lpstr>Meeting Slot # 2 discussion items</vt:lpstr>
      <vt:lpstr>Presentation ordering for slot # 2</vt:lpstr>
      <vt:lpstr>CR Submission 11-18-2152</vt:lpstr>
      <vt:lpstr>Amendment Text Submission 11-18-2157</vt:lpstr>
      <vt:lpstr>Amendment Text Submission 11-19-037</vt:lpstr>
      <vt:lpstr>CR Submission 11-18-1782</vt:lpstr>
      <vt:lpstr>Reminder to do attendance</vt:lpstr>
      <vt:lpstr>Recess</vt:lpstr>
      <vt:lpstr>Meeting Slot # 3 discussion items</vt:lpstr>
      <vt:lpstr>Presentation ordering for slot # 3</vt:lpstr>
      <vt:lpstr>Reminder to do attendance</vt:lpstr>
      <vt:lpstr>Recess</vt:lpstr>
      <vt:lpstr>Meeting Slot # 4 discussion items</vt:lpstr>
      <vt:lpstr>Presentation ordering for slot # 4</vt:lpstr>
      <vt:lpstr>Reminder to do attendance</vt:lpstr>
      <vt:lpstr>Recess</vt:lpstr>
      <vt:lpstr>Meeting Slot # 5 discussion items</vt:lpstr>
      <vt:lpstr>Presentation ordering for slot # 5</vt:lpstr>
      <vt:lpstr>Reminder to do attendance</vt:lpstr>
      <vt:lpstr>Recess</vt:lpstr>
      <vt:lpstr>Meeting Slot # 6 discussion items</vt:lpstr>
      <vt:lpstr>Presentation ordering for slot # 6</vt:lpstr>
      <vt:lpstr>Current TG Approved Timeline</vt:lpstr>
      <vt:lpstr>Timelines Approval</vt:lpstr>
      <vt:lpstr>March Meeting Goals</vt:lpstr>
      <vt:lpstr>Teleconference Schedule</vt:lpstr>
      <vt:lpstr>Reminder to do attendance</vt:lpstr>
      <vt:lpstr>Recess</vt:lpstr>
      <vt:lpstr>Meeting Slot # 7 discussion items</vt:lpstr>
      <vt:lpstr>Presentation ordering for slot # 7</vt:lpstr>
      <vt:lpstr>Reminder to do attendance</vt:lpstr>
      <vt:lpstr>AOB?</vt:lpstr>
      <vt:lpstr>Adjourn</vt:lpstr>
      <vt:lpstr>Motion to adopt text</vt:lpstr>
      <vt:lpstr>802.11 Template Instructions 2/4</vt:lpstr>
      <vt:lpstr>802.11 Template Instructions 3/4</vt:lpstr>
      <vt:lpstr>802.11 Template Instructions 4/4 Recommendations</vt:lpstr>
      <vt:lpstr>PowerPoint Presentation</vt:lpstr>
      <vt:lpstr>PowerPoint Presentation</vt:lpstr>
      <vt:lpstr>References</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 CTPClassification=CTP_IC</cp:keywords>
  <cp:lastModifiedBy>Segev, Jonathan</cp:lastModifiedBy>
  <cp:revision>117</cp:revision>
  <cp:lastPrinted>1601-01-01T00:00:00Z</cp:lastPrinted>
  <dcterms:created xsi:type="dcterms:W3CDTF">2018-08-06T10:28:59Z</dcterms:created>
  <dcterms:modified xsi:type="dcterms:W3CDTF">2019-01-15T18:30:10Z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e5d38792-1f67-47cd-82cd-e79a001b9d6e</vt:lpwstr>
  </property>
  <property fmtid="{D5CDD505-2E9C-101B-9397-08002B2CF9AE}" pid="3" name="CTP_TimeStamp">
    <vt:lpwstr>2019-01-15 18:30:10Z</vt:lpwstr>
  </property>
  <property fmtid="{D5CDD505-2E9C-101B-9397-08002B2CF9AE}" pid="4" name="CTP_BU">
    <vt:lpwstr>NEXT GEN &amp; STANDARDS GROUP</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CTP_IC</vt:lpwstr>
  </property>
</Properties>
</file>