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6"/>
  </p:notesMasterIdLst>
  <p:handoutMasterIdLst>
    <p:handoutMasterId r:id="rId17"/>
  </p:handoutMasterIdLst>
  <p:sldIdLst>
    <p:sldId id="606" r:id="rId2"/>
    <p:sldId id="607" r:id="rId3"/>
    <p:sldId id="611" r:id="rId4"/>
    <p:sldId id="612" r:id="rId5"/>
    <p:sldId id="613" r:id="rId6"/>
    <p:sldId id="614" r:id="rId7"/>
    <p:sldId id="615" r:id="rId8"/>
    <p:sldId id="616" r:id="rId9"/>
    <p:sldId id="617" r:id="rId10"/>
    <p:sldId id="627" r:id="rId11"/>
    <p:sldId id="628" r:id="rId12"/>
    <p:sldId id="620" r:id="rId13"/>
    <p:sldId id="618" r:id="rId14"/>
    <p:sldId id="619" r:id="rId15"/>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un Bo" initials="B.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8D230F3-CF80-4859-8CE7-A43EE81993B5}" styleName="浅色样式 1 - 强调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浅色样式 1 - 强调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浅色样式 1 - 强调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92" autoAdjust="0"/>
    <p:restoredTop sz="94660"/>
  </p:normalViewPr>
  <p:slideViewPr>
    <p:cSldViewPr>
      <p:cViewPr varScale="1">
        <p:scale>
          <a:sx n="74" d="100"/>
          <a:sy n="74" d="100"/>
        </p:scale>
        <p:origin x="1278" y="72"/>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10" d="100"/>
        <a:sy n="110" d="100"/>
      </p:scale>
      <p:origin x="0" y="0"/>
    </p:cViewPr>
  </p:sorterViewPr>
  <p:notesViewPr>
    <p:cSldViewPr>
      <p:cViewPr>
        <p:scale>
          <a:sx n="100" d="100"/>
          <a:sy n="100" d="100"/>
        </p:scale>
        <p:origin x="-876" y="-7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6" name="Rectangle 4"/>
          <p:cNvSpPr>
            <a:spLocks noGrp="1" noChangeArrowheads="1"/>
          </p:cNvSpPr>
          <p:nvPr>
            <p:ph type="ftr" sz="quarter" idx="2"/>
          </p:nvPr>
        </p:nvSpPr>
        <p:spPr bwMode="auto">
          <a:xfrm>
            <a:off x="4619067" y="8982075"/>
            <a:ext cx="169918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pitchFamily="18" charset="0"/>
                <a:ea typeface="+mn-ea"/>
                <a:cs typeface="+mn-cs"/>
              </a:defRPr>
            </a:lvl1pPr>
          </a:lstStyle>
          <a:p>
            <a:pPr>
              <a:defRPr/>
            </a:pPr>
            <a:r>
              <a:rPr lang="en-US" dirty="0" smtClean="0"/>
              <a:t>Brian Hart (Cisco Systems)</a:t>
            </a:r>
            <a:endParaRPr lang="en-US" dirty="0"/>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r>
              <a:rPr lang="en-US" altLang="en-US"/>
              <a:t>Page </a:t>
            </a:r>
            <a:fld id="{D919926A-305E-4E58-838B-00F4BB303A00}" type="slidenum">
              <a:rPr lang="en-US" altLang="en-US"/>
              <a:pPr/>
              <a:t>‹#›</a:t>
            </a:fld>
            <a:endParaRPr lang="en-US" altLang="en-US"/>
          </a:p>
        </p:txBody>
      </p:sp>
      <p:sp>
        <p:nvSpPr>
          <p:cNvPr id="1331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p:spPr>
        <p:txBody>
          <a:bodyPr wrap="none" anchor="ctr"/>
          <a:lstStyle/>
          <a:p>
            <a:pPr>
              <a:defRPr/>
            </a:pPr>
            <a:endParaRPr lang="en-CA"/>
          </a:p>
        </p:txBody>
      </p:sp>
      <p:sp>
        <p:nvSpPr>
          <p:cNvPr id="13319" name="Rectangle 7"/>
          <p:cNvSpPr>
            <a:spLocks noChangeArrowheads="1"/>
          </p:cNvSpPr>
          <p:nvPr/>
        </p:nvSpPr>
        <p:spPr bwMode="auto">
          <a:xfrm>
            <a:off x="693738" y="8982075"/>
            <a:ext cx="711200" cy="182563"/>
          </a:xfrm>
          <a:prstGeom prst="rect">
            <a:avLst/>
          </a:prstGeom>
          <a:noFill/>
          <a:ln w="9525">
            <a:noFill/>
            <a:miter lim="800000"/>
            <a:headEnd/>
            <a:tailEnd/>
          </a:ln>
        </p:spPr>
        <p:txBody>
          <a:bodyPr wrap="none" lIns="0" tIns="0" rIns="0" bIns="0">
            <a:spAutoFit/>
          </a:bodyPr>
          <a:lstStyle/>
          <a:p>
            <a:pPr defTabSz="933450">
              <a:defRPr/>
            </a:pPr>
            <a:r>
              <a:rPr lang="en-US"/>
              <a:t>Submission</a:t>
            </a:r>
          </a:p>
        </p:txBody>
      </p:sp>
      <p:sp>
        <p:nvSpPr>
          <p:cNvPr id="1332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p:spPr>
        <p:txBody>
          <a:bodyPr wrap="none" anchor="ctr"/>
          <a:lstStyle/>
          <a:p>
            <a:pPr>
              <a:defRPr/>
            </a:pPr>
            <a:endParaRPr lang="en-CA"/>
          </a:p>
        </p:txBody>
      </p:sp>
    </p:spTree>
    <p:extLst>
      <p:ext uri="{BB962C8B-B14F-4D97-AF65-F5344CB8AC3E}">
        <p14:creationId xmlns:p14="http://schemas.microsoft.com/office/powerpoint/2010/main" val="29089907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120890" y="8985250"/>
            <a:ext cx="216084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atin typeface="Times New Roman" pitchFamily="18" charset="0"/>
                <a:ea typeface="+mn-ea"/>
                <a:cs typeface="+mn-cs"/>
              </a:defRPr>
            </a:lvl5pPr>
          </a:lstStyle>
          <a:p>
            <a:pPr lvl="4">
              <a:defRPr/>
            </a:pPr>
            <a:r>
              <a:rPr lang="en-US" dirty="0" smtClean="0"/>
              <a:t>Brian Hart (Cisco Systems)</a:t>
            </a:r>
            <a:endParaRPr lang="en-US" dirty="0"/>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ltLang="en-US"/>
              <a:t>Page </a:t>
            </a:r>
            <a:fld id="{6EFA31AB-7D66-4B05-9DE4-8BE7713FBDF8}" type="slidenum">
              <a:rPr lang="en-US" altLang="en-US"/>
              <a:pPr/>
              <a:t>‹#›</a:t>
            </a:fld>
            <a:endParaRPr lang="en-US" altLang="en-US"/>
          </a:p>
        </p:txBody>
      </p:sp>
      <p:sp>
        <p:nvSpPr>
          <p:cNvPr id="14344" name="Rectangle 8"/>
          <p:cNvSpPr>
            <a:spLocks noChangeArrowheads="1"/>
          </p:cNvSpPr>
          <p:nvPr/>
        </p:nvSpPr>
        <p:spPr bwMode="auto">
          <a:xfrm>
            <a:off x="723900" y="8985250"/>
            <a:ext cx="711200" cy="182563"/>
          </a:xfrm>
          <a:prstGeom prst="rect">
            <a:avLst/>
          </a:prstGeom>
          <a:noFill/>
          <a:ln w="9525">
            <a:noFill/>
            <a:miter lim="800000"/>
            <a:headEnd/>
            <a:tailEnd/>
          </a:ln>
        </p:spPr>
        <p:txBody>
          <a:bodyPr wrap="none" lIns="0" tIns="0" rIns="0" bIns="0">
            <a:spAutoFit/>
          </a:bodyPr>
          <a:lstStyle/>
          <a:p>
            <a:pPr>
              <a:defRPr/>
            </a:pPr>
            <a:r>
              <a:rPr lang="en-US"/>
              <a:t>Submission</a:t>
            </a:r>
          </a:p>
        </p:txBody>
      </p:sp>
      <p:sp>
        <p:nvSpPr>
          <p:cNvPr id="14345"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p:spPr>
        <p:txBody>
          <a:bodyPr wrap="none" anchor="ctr"/>
          <a:lstStyle/>
          <a:p>
            <a:pPr>
              <a:defRPr/>
            </a:pPr>
            <a:endParaRPr lang="en-CA"/>
          </a:p>
        </p:txBody>
      </p:sp>
      <p:sp>
        <p:nvSpPr>
          <p:cNvPr id="14346"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p:spPr>
        <p:txBody>
          <a:bodyPr wrap="none" anchor="ctr"/>
          <a:lstStyle/>
          <a:p>
            <a:pPr>
              <a:defRPr/>
            </a:pPr>
            <a:endParaRPr lang="en-CA"/>
          </a:p>
        </p:txBody>
      </p:sp>
    </p:spTree>
    <p:extLst>
      <p:ext uri="{BB962C8B-B14F-4D97-AF65-F5344CB8AC3E}">
        <p14:creationId xmlns:p14="http://schemas.microsoft.com/office/powerpoint/2010/main" val="388202506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ＭＳ Ｐゴシック"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696913" y="332601"/>
            <a:ext cx="878446" cy="276999"/>
          </a:xfrm>
          <a:ln/>
        </p:spPr>
        <p:txBody>
          <a:bodyPr/>
          <a:lstStyle>
            <a:lvl1pPr>
              <a:defRPr/>
            </a:lvl1pPr>
          </a:lstStyle>
          <a:p>
            <a:pPr>
              <a:defRPr/>
            </a:pPr>
            <a:r>
              <a:rPr lang="en-US" dirty="0" smtClean="0"/>
              <a:t>Jan 2018</a:t>
            </a:r>
            <a:endParaRPr lang="en-US" dirty="0"/>
          </a:p>
        </p:txBody>
      </p:sp>
      <p:sp>
        <p:nvSpPr>
          <p:cNvPr id="6" name="Rectangle 6"/>
          <p:cNvSpPr>
            <a:spLocks noGrp="1" noChangeArrowheads="1"/>
          </p:cNvSpPr>
          <p:nvPr>
            <p:ph type="sldNum" sz="quarter" idx="12"/>
          </p:nvPr>
        </p:nvSpPr>
        <p:spPr>
          <a:ln/>
        </p:spPr>
        <p:txBody>
          <a:bodyPr/>
          <a:lstStyle>
            <a:lvl1pPr>
              <a:defRPr/>
            </a:lvl1pPr>
          </a:lstStyle>
          <a:p>
            <a:r>
              <a:rPr lang="en-US" altLang="en-US"/>
              <a:t>Slide </a:t>
            </a:r>
            <a:fld id="{70AA8DC3-7C7F-436A-8C94-CF1AE6DDC452}" type="slidenum">
              <a:rPr lang="en-US" altLang="en-US"/>
              <a:pPr/>
              <a:t>‹#›</a:t>
            </a:fld>
            <a:endParaRPr lang="en-US" altLang="en-US"/>
          </a:p>
        </p:txBody>
      </p:sp>
      <p:sp>
        <p:nvSpPr>
          <p:cNvPr id="7" name="Rectangle 5"/>
          <p:cNvSpPr>
            <a:spLocks noGrp="1" noChangeArrowheads="1"/>
          </p:cNvSpPr>
          <p:nvPr>
            <p:ph type="ftr" sz="quarter" idx="3"/>
          </p:nvPr>
        </p:nvSpPr>
        <p:spPr bwMode="auto">
          <a:xfrm>
            <a:off x="7322437" y="6475413"/>
            <a:ext cx="122148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et al</a:t>
            </a:r>
            <a:endParaRPr lang="en-US" dirty="0"/>
          </a:p>
        </p:txBody>
      </p:sp>
    </p:spTree>
    <p:extLst>
      <p:ext uri="{BB962C8B-B14F-4D97-AF65-F5344CB8AC3E}">
        <p14:creationId xmlns:p14="http://schemas.microsoft.com/office/powerpoint/2010/main" val="2304961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dirty="0" smtClean="0"/>
              <a:t>March 2016</a:t>
            </a:r>
            <a:endParaRPr lang="en-US" dirty="0"/>
          </a:p>
        </p:txBody>
      </p:sp>
      <p:sp>
        <p:nvSpPr>
          <p:cNvPr id="6" name="Rectangle 6"/>
          <p:cNvSpPr>
            <a:spLocks noGrp="1" noChangeArrowheads="1"/>
          </p:cNvSpPr>
          <p:nvPr>
            <p:ph type="sldNum" sz="quarter" idx="12"/>
          </p:nvPr>
        </p:nvSpPr>
        <p:spPr>
          <a:ln/>
        </p:spPr>
        <p:txBody>
          <a:bodyPr/>
          <a:lstStyle>
            <a:lvl1pPr>
              <a:defRPr/>
            </a:lvl1pPr>
          </a:lstStyle>
          <a:p>
            <a:r>
              <a:rPr lang="en-US" altLang="en-US"/>
              <a:t>Slide </a:t>
            </a:r>
            <a:fld id="{D15CE680-4043-4869-933D-BA45297DC527}" type="slidenum">
              <a:rPr lang="en-US" altLang="en-US"/>
              <a:pPr/>
              <a:t>‹#›</a:t>
            </a:fld>
            <a:endParaRPr lang="en-US" altLang="en-US"/>
          </a:p>
        </p:txBody>
      </p:sp>
      <p:sp>
        <p:nvSpPr>
          <p:cNvPr id="7" name="Rectangle 5"/>
          <p:cNvSpPr>
            <a:spLocks noGrp="1" noChangeArrowheads="1"/>
          </p:cNvSpPr>
          <p:nvPr>
            <p:ph type="ftr" sz="quarter" idx="3"/>
          </p:nvPr>
        </p:nvSpPr>
        <p:spPr bwMode="auto">
          <a:xfrm>
            <a:off x="7322437" y="6475413"/>
            <a:ext cx="122148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et al</a:t>
            </a:r>
            <a:endParaRPr lang="en-US" dirty="0"/>
          </a:p>
        </p:txBody>
      </p:sp>
    </p:spTree>
    <p:extLst>
      <p:ext uri="{BB962C8B-B14F-4D97-AF65-F5344CB8AC3E}">
        <p14:creationId xmlns:p14="http://schemas.microsoft.com/office/powerpoint/2010/main" val="3525522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dirty="0" smtClean="0"/>
              <a:t>March 2016</a:t>
            </a:r>
            <a:endParaRPr lang="en-US" dirty="0"/>
          </a:p>
        </p:txBody>
      </p:sp>
      <p:sp>
        <p:nvSpPr>
          <p:cNvPr id="6" name="Rectangle 6"/>
          <p:cNvSpPr>
            <a:spLocks noGrp="1" noChangeArrowheads="1"/>
          </p:cNvSpPr>
          <p:nvPr>
            <p:ph type="sldNum" sz="quarter" idx="12"/>
          </p:nvPr>
        </p:nvSpPr>
        <p:spPr>
          <a:ln/>
        </p:spPr>
        <p:txBody>
          <a:bodyPr/>
          <a:lstStyle>
            <a:lvl1pPr>
              <a:defRPr/>
            </a:lvl1pPr>
          </a:lstStyle>
          <a:p>
            <a:r>
              <a:rPr lang="en-US" altLang="en-US"/>
              <a:t>Slide </a:t>
            </a:r>
            <a:fld id="{7D22A05F-A1F8-4DEC-8F06-8C0FFF793D0B}" type="slidenum">
              <a:rPr lang="en-US" altLang="en-US"/>
              <a:pPr/>
              <a:t>‹#›</a:t>
            </a:fld>
            <a:endParaRPr lang="en-US" altLang="en-US"/>
          </a:p>
        </p:txBody>
      </p:sp>
      <p:sp>
        <p:nvSpPr>
          <p:cNvPr id="7" name="Rectangle 5"/>
          <p:cNvSpPr>
            <a:spLocks noGrp="1" noChangeArrowheads="1"/>
          </p:cNvSpPr>
          <p:nvPr>
            <p:ph type="ftr" sz="quarter" idx="3"/>
          </p:nvPr>
        </p:nvSpPr>
        <p:spPr bwMode="auto">
          <a:xfrm>
            <a:off x="7322437" y="6475413"/>
            <a:ext cx="122148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et al</a:t>
            </a:r>
            <a:endParaRPr lang="en-US" dirty="0"/>
          </a:p>
        </p:txBody>
      </p:sp>
    </p:spTree>
    <p:extLst>
      <p:ext uri="{BB962C8B-B14F-4D97-AF65-F5344CB8AC3E}">
        <p14:creationId xmlns:p14="http://schemas.microsoft.com/office/powerpoint/2010/main" val="392770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3" y="332601"/>
            <a:ext cx="878446" cy="276999"/>
          </a:xfrm>
          <a:ln/>
        </p:spPr>
        <p:txBody>
          <a:bodyPr/>
          <a:lstStyle>
            <a:lvl1pPr>
              <a:defRPr/>
            </a:lvl1pPr>
          </a:lstStyle>
          <a:p>
            <a:pPr>
              <a:defRPr/>
            </a:pPr>
            <a:r>
              <a:rPr lang="en-US" dirty="0" smtClean="0"/>
              <a:t>Sep 2018</a:t>
            </a:r>
            <a:endParaRPr lang="en-US" dirty="0"/>
          </a:p>
        </p:txBody>
      </p:sp>
      <p:sp>
        <p:nvSpPr>
          <p:cNvPr id="6" name="Rectangle 6"/>
          <p:cNvSpPr>
            <a:spLocks noGrp="1" noChangeArrowheads="1"/>
          </p:cNvSpPr>
          <p:nvPr>
            <p:ph type="sldNum" sz="quarter" idx="12"/>
          </p:nvPr>
        </p:nvSpPr>
        <p:spPr>
          <a:ln/>
        </p:spPr>
        <p:txBody>
          <a:bodyPr/>
          <a:lstStyle>
            <a:lvl1pPr>
              <a:defRPr/>
            </a:lvl1pPr>
          </a:lstStyle>
          <a:p>
            <a:r>
              <a:rPr lang="en-US" altLang="en-US"/>
              <a:t>Slide </a:t>
            </a:r>
            <a:fld id="{8B9CC4A4-AD29-475B-8067-76907FC008B3}" type="slidenum">
              <a:rPr lang="en-US" altLang="en-US"/>
              <a:pPr/>
              <a:t>‹#›</a:t>
            </a:fld>
            <a:endParaRPr lang="en-US" altLang="en-US"/>
          </a:p>
        </p:txBody>
      </p:sp>
      <p:sp>
        <p:nvSpPr>
          <p:cNvPr id="7" name="Rectangle 5"/>
          <p:cNvSpPr>
            <a:spLocks noGrp="1" noChangeArrowheads="1"/>
          </p:cNvSpPr>
          <p:nvPr>
            <p:ph type="ftr" sz="quarter" idx="3"/>
          </p:nvPr>
        </p:nvSpPr>
        <p:spPr bwMode="auto">
          <a:xfrm>
            <a:off x="7322437" y="6475413"/>
            <a:ext cx="122148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et al</a:t>
            </a:r>
            <a:endParaRPr lang="en-US" dirty="0"/>
          </a:p>
        </p:txBody>
      </p:sp>
    </p:spTree>
    <p:extLst>
      <p:ext uri="{BB962C8B-B14F-4D97-AF65-F5344CB8AC3E}">
        <p14:creationId xmlns:p14="http://schemas.microsoft.com/office/powerpoint/2010/main" val="1335354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968214" cy="276999"/>
          </a:xfrm>
          <a:ln/>
        </p:spPr>
        <p:txBody>
          <a:bodyPr/>
          <a:lstStyle>
            <a:lvl1pPr>
              <a:defRPr/>
            </a:lvl1pPr>
          </a:lstStyle>
          <a:p>
            <a:pPr>
              <a:defRPr/>
            </a:pPr>
            <a:r>
              <a:rPr lang="en-US" dirty="0" smtClean="0"/>
              <a:t>May 2016</a:t>
            </a:r>
            <a:endParaRPr lang="en-US" dirty="0"/>
          </a:p>
        </p:txBody>
      </p:sp>
      <p:sp>
        <p:nvSpPr>
          <p:cNvPr id="6" name="Rectangle 6"/>
          <p:cNvSpPr>
            <a:spLocks noGrp="1" noChangeArrowheads="1"/>
          </p:cNvSpPr>
          <p:nvPr>
            <p:ph type="sldNum" sz="quarter" idx="12"/>
          </p:nvPr>
        </p:nvSpPr>
        <p:spPr>
          <a:ln/>
        </p:spPr>
        <p:txBody>
          <a:bodyPr/>
          <a:lstStyle>
            <a:lvl1pPr>
              <a:defRPr/>
            </a:lvl1pPr>
          </a:lstStyle>
          <a:p>
            <a:r>
              <a:rPr lang="en-US" altLang="en-US"/>
              <a:t>Slide </a:t>
            </a:r>
            <a:fld id="{39EFF72F-00D0-43C0-809C-8104CC1AFE52}" type="slidenum">
              <a:rPr lang="en-US" altLang="en-US"/>
              <a:pPr/>
              <a:t>‹#›</a:t>
            </a:fld>
            <a:endParaRPr lang="en-US" altLang="en-US"/>
          </a:p>
        </p:txBody>
      </p:sp>
      <p:sp>
        <p:nvSpPr>
          <p:cNvPr id="8" name="Rectangle 5"/>
          <p:cNvSpPr>
            <a:spLocks noGrp="1" noChangeArrowheads="1"/>
          </p:cNvSpPr>
          <p:nvPr>
            <p:ph type="ftr" sz="quarter" idx="3"/>
          </p:nvPr>
        </p:nvSpPr>
        <p:spPr bwMode="auto">
          <a:xfrm>
            <a:off x="7283964" y="6475413"/>
            <a:ext cx="125996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 et al</a:t>
            </a:r>
            <a:endParaRPr lang="en-US" dirty="0"/>
          </a:p>
        </p:txBody>
      </p:sp>
    </p:spTree>
    <p:extLst>
      <p:ext uri="{BB962C8B-B14F-4D97-AF65-F5344CB8AC3E}">
        <p14:creationId xmlns:p14="http://schemas.microsoft.com/office/powerpoint/2010/main" val="3863040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dirty="0" smtClean="0"/>
              <a:t>Mar 2017</a:t>
            </a:r>
            <a:endParaRPr lang="en-US" dirty="0"/>
          </a:p>
        </p:txBody>
      </p:sp>
      <p:sp>
        <p:nvSpPr>
          <p:cNvPr id="7" name="Rectangle 6"/>
          <p:cNvSpPr>
            <a:spLocks noGrp="1" noChangeArrowheads="1"/>
          </p:cNvSpPr>
          <p:nvPr>
            <p:ph type="sldNum" sz="quarter" idx="12"/>
          </p:nvPr>
        </p:nvSpPr>
        <p:spPr>
          <a:ln/>
        </p:spPr>
        <p:txBody>
          <a:bodyPr/>
          <a:lstStyle>
            <a:lvl1pPr>
              <a:defRPr/>
            </a:lvl1pPr>
          </a:lstStyle>
          <a:p>
            <a:r>
              <a:rPr lang="en-US" altLang="en-US"/>
              <a:t>Slide </a:t>
            </a:r>
            <a:fld id="{D14C4FC9-88E1-4B68-9472-E2E9A5BFF819}" type="slidenum">
              <a:rPr lang="en-US" altLang="en-US"/>
              <a:pPr/>
              <a:t>‹#›</a:t>
            </a:fld>
            <a:endParaRPr lang="en-US" altLang="en-US"/>
          </a:p>
        </p:txBody>
      </p:sp>
      <p:sp>
        <p:nvSpPr>
          <p:cNvPr id="8" name="Rectangle 5"/>
          <p:cNvSpPr>
            <a:spLocks noGrp="1" noChangeArrowheads="1"/>
          </p:cNvSpPr>
          <p:nvPr>
            <p:ph type="ftr" sz="quarter" idx="3"/>
          </p:nvPr>
        </p:nvSpPr>
        <p:spPr bwMode="auto">
          <a:xfrm>
            <a:off x="7283965" y="6475413"/>
            <a:ext cx="125996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 et al</a:t>
            </a:r>
            <a:endParaRPr lang="en-US" dirty="0"/>
          </a:p>
        </p:txBody>
      </p:sp>
    </p:spTree>
    <p:extLst>
      <p:ext uri="{BB962C8B-B14F-4D97-AF65-F5344CB8AC3E}">
        <p14:creationId xmlns:p14="http://schemas.microsoft.com/office/powerpoint/2010/main" val="1846369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xfrm>
            <a:off x="696913" y="332601"/>
            <a:ext cx="951222" cy="276999"/>
          </a:xfrm>
          <a:ln/>
        </p:spPr>
        <p:txBody>
          <a:bodyPr/>
          <a:lstStyle>
            <a:lvl1pPr>
              <a:defRPr/>
            </a:lvl1pPr>
          </a:lstStyle>
          <a:p>
            <a:pPr>
              <a:defRPr/>
            </a:pPr>
            <a:r>
              <a:rPr lang="en-US" dirty="0" smtClean="0"/>
              <a:t>Mar 2017</a:t>
            </a:r>
            <a:endParaRPr lang="en-US" dirty="0"/>
          </a:p>
        </p:txBody>
      </p:sp>
      <p:sp>
        <p:nvSpPr>
          <p:cNvPr id="9" name="Rectangle 6"/>
          <p:cNvSpPr>
            <a:spLocks noGrp="1" noChangeArrowheads="1"/>
          </p:cNvSpPr>
          <p:nvPr>
            <p:ph type="sldNum" sz="quarter" idx="12"/>
          </p:nvPr>
        </p:nvSpPr>
        <p:spPr>
          <a:ln/>
        </p:spPr>
        <p:txBody>
          <a:bodyPr/>
          <a:lstStyle>
            <a:lvl1pPr>
              <a:defRPr/>
            </a:lvl1pPr>
          </a:lstStyle>
          <a:p>
            <a:r>
              <a:rPr lang="en-US" altLang="en-US"/>
              <a:t>Slide </a:t>
            </a:r>
            <a:fld id="{4476DFDC-9E61-4738-B454-2FD4E809C605}" type="slidenum">
              <a:rPr lang="en-US" altLang="en-US"/>
              <a:pPr/>
              <a:t>‹#›</a:t>
            </a:fld>
            <a:endParaRPr lang="en-US" altLang="en-US"/>
          </a:p>
        </p:txBody>
      </p:sp>
      <p:sp>
        <p:nvSpPr>
          <p:cNvPr id="10" name="Rectangle 5"/>
          <p:cNvSpPr>
            <a:spLocks noGrp="1" noChangeArrowheads="1"/>
          </p:cNvSpPr>
          <p:nvPr>
            <p:ph type="ftr" sz="quarter" idx="13"/>
          </p:nvPr>
        </p:nvSpPr>
        <p:spPr bwMode="auto">
          <a:xfrm>
            <a:off x="7283965" y="6475413"/>
            <a:ext cx="125996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 et al</a:t>
            </a:r>
            <a:endParaRPr lang="en-US" dirty="0"/>
          </a:p>
        </p:txBody>
      </p:sp>
    </p:spTree>
    <p:extLst>
      <p:ext uri="{BB962C8B-B14F-4D97-AF65-F5344CB8AC3E}">
        <p14:creationId xmlns:p14="http://schemas.microsoft.com/office/powerpoint/2010/main" val="749810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xfrm>
            <a:off x="696913" y="332601"/>
            <a:ext cx="827150" cy="276999"/>
          </a:xfrm>
          <a:ln/>
        </p:spPr>
        <p:txBody>
          <a:bodyPr/>
          <a:lstStyle>
            <a:lvl1pPr>
              <a:defRPr/>
            </a:lvl1pPr>
          </a:lstStyle>
          <a:p>
            <a:pPr>
              <a:defRPr/>
            </a:pPr>
            <a:r>
              <a:rPr lang="en-US" dirty="0" smtClean="0"/>
              <a:t>Jul 2017</a:t>
            </a:r>
            <a:endParaRPr lang="en-US" dirty="0"/>
          </a:p>
        </p:txBody>
      </p:sp>
      <p:sp>
        <p:nvSpPr>
          <p:cNvPr id="5" name="Rectangle 6"/>
          <p:cNvSpPr>
            <a:spLocks noGrp="1" noChangeArrowheads="1"/>
          </p:cNvSpPr>
          <p:nvPr>
            <p:ph type="sldNum" sz="quarter" idx="12"/>
          </p:nvPr>
        </p:nvSpPr>
        <p:spPr>
          <a:ln/>
        </p:spPr>
        <p:txBody>
          <a:bodyPr/>
          <a:lstStyle>
            <a:lvl1pPr>
              <a:defRPr/>
            </a:lvl1pPr>
          </a:lstStyle>
          <a:p>
            <a:r>
              <a:rPr lang="en-US" altLang="en-US"/>
              <a:t>Slide </a:t>
            </a:r>
            <a:fld id="{4D0A5DF6-E439-491E-A6FD-BEBF69AE36C3}" type="slidenum">
              <a:rPr lang="en-US" altLang="en-US"/>
              <a:pPr/>
              <a:t>‹#›</a:t>
            </a:fld>
            <a:endParaRPr lang="en-US" altLang="en-US"/>
          </a:p>
        </p:txBody>
      </p:sp>
      <p:sp>
        <p:nvSpPr>
          <p:cNvPr id="7" name="Rectangle 5"/>
          <p:cNvSpPr>
            <a:spLocks noGrp="1" noChangeArrowheads="1"/>
          </p:cNvSpPr>
          <p:nvPr>
            <p:ph type="ftr" sz="quarter" idx="3"/>
          </p:nvPr>
        </p:nvSpPr>
        <p:spPr bwMode="auto">
          <a:xfrm>
            <a:off x="7283964" y="6475413"/>
            <a:ext cx="125996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 et al</a:t>
            </a:r>
            <a:endParaRPr lang="en-US" dirty="0"/>
          </a:p>
        </p:txBody>
      </p:sp>
    </p:spTree>
    <p:extLst>
      <p:ext uri="{BB962C8B-B14F-4D97-AF65-F5344CB8AC3E}">
        <p14:creationId xmlns:p14="http://schemas.microsoft.com/office/powerpoint/2010/main" val="283468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96913" y="332601"/>
            <a:ext cx="827150" cy="276999"/>
          </a:xfrm>
          <a:ln/>
        </p:spPr>
        <p:txBody>
          <a:bodyPr/>
          <a:lstStyle>
            <a:lvl1pPr>
              <a:defRPr/>
            </a:lvl1pPr>
          </a:lstStyle>
          <a:p>
            <a:pPr>
              <a:defRPr/>
            </a:pPr>
            <a:r>
              <a:rPr lang="en-US" dirty="0" smtClean="0"/>
              <a:t>Jul 2017</a:t>
            </a:r>
            <a:endParaRPr lang="en-US" dirty="0"/>
          </a:p>
        </p:txBody>
      </p:sp>
      <p:sp>
        <p:nvSpPr>
          <p:cNvPr id="4" name="Rectangle 6"/>
          <p:cNvSpPr>
            <a:spLocks noGrp="1" noChangeArrowheads="1"/>
          </p:cNvSpPr>
          <p:nvPr>
            <p:ph type="sldNum" sz="quarter" idx="12"/>
          </p:nvPr>
        </p:nvSpPr>
        <p:spPr>
          <a:ln/>
        </p:spPr>
        <p:txBody>
          <a:bodyPr/>
          <a:lstStyle>
            <a:lvl1pPr>
              <a:defRPr/>
            </a:lvl1pPr>
          </a:lstStyle>
          <a:p>
            <a:r>
              <a:rPr lang="en-US" altLang="en-US"/>
              <a:t>Slide </a:t>
            </a:r>
            <a:fld id="{72273DAC-1949-4589-BE05-FC0EDD130760}" type="slidenum">
              <a:rPr lang="en-US" altLang="en-US"/>
              <a:pPr/>
              <a:t>‹#›</a:t>
            </a:fld>
            <a:endParaRPr lang="en-US" altLang="en-US"/>
          </a:p>
        </p:txBody>
      </p:sp>
      <p:sp>
        <p:nvSpPr>
          <p:cNvPr id="6" name="Footer Placeholder 5"/>
          <p:cNvSpPr>
            <a:spLocks noGrp="1" noChangeArrowheads="1"/>
          </p:cNvSpPr>
          <p:nvPr>
            <p:ph type="ftr" sz="quarter" idx="3"/>
          </p:nvPr>
        </p:nvSpPr>
        <p:spPr bwMode="auto">
          <a:xfrm>
            <a:off x="7322437" y="6475413"/>
            <a:ext cx="122148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et al</a:t>
            </a:r>
            <a:endParaRPr lang="en-US" dirty="0"/>
          </a:p>
        </p:txBody>
      </p:sp>
    </p:spTree>
    <p:extLst>
      <p:ext uri="{BB962C8B-B14F-4D97-AF65-F5344CB8AC3E}">
        <p14:creationId xmlns:p14="http://schemas.microsoft.com/office/powerpoint/2010/main" val="937070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smtClean="0"/>
              <a:t>March 2016</a:t>
            </a:r>
            <a:endParaRPr lang="en-US" dirty="0"/>
          </a:p>
        </p:txBody>
      </p:sp>
      <p:sp>
        <p:nvSpPr>
          <p:cNvPr id="7" name="Rectangle 6"/>
          <p:cNvSpPr>
            <a:spLocks noGrp="1" noChangeArrowheads="1"/>
          </p:cNvSpPr>
          <p:nvPr>
            <p:ph type="sldNum" sz="quarter" idx="12"/>
          </p:nvPr>
        </p:nvSpPr>
        <p:spPr>
          <a:ln/>
        </p:spPr>
        <p:txBody>
          <a:bodyPr/>
          <a:lstStyle>
            <a:lvl1pPr>
              <a:defRPr/>
            </a:lvl1pPr>
          </a:lstStyle>
          <a:p>
            <a:r>
              <a:rPr lang="en-US" altLang="en-US"/>
              <a:t>Slide </a:t>
            </a:r>
            <a:fld id="{22FA7B01-1F90-4497-BF70-D395632396F6}" type="slidenum">
              <a:rPr lang="en-US" altLang="en-US"/>
              <a:pPr/>
              <a:t>‹#›</a:t>
            </a:fld>
            <a:endParaRPr lang="en-US" altLang="en-US"/>
          </a:p>
        </p:txBody>
      </p:sp>
      <p:sp>
        <p:nvSpPr>
          <p:cNvPr id="8" name="Rectangle 5"/>
          <p:cNvSpPr>
            <a:spLocks noGrp="1" noChangeArrowheads="1"/>
          </p:cNvSpPr>
          <p:nvPr>
            <p:ph type="ftr" sz="quarter" idx="3"/>
          </p:nvPr>
        </p:nvSpPr>
        <p:spPr bwMode="auto">
          <a:xfrm>
            <a:off x="7322437" y="6475413"/>
            <a:ext cx="122148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et al</a:t>
            </a:r>
            <a:endParaRPr lang="en-US" dirty="0"/>
          </a:p>
        </p:txBody>
      </p:sp>
    </p:spTree>
    <p:extLst>
      <p:ext uri="{BB962C8B-B14F-4D97-AF65-F5344CB8AC3E}">
        <p14:creationId xmlns:p14="http://schemas.microsoft.com/office/powerpoint/2010/main" val="4209029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smtClean="0"/>
              <a:t>March 2016</a:t>
            </a:r>
            <a:endParaRPr lang="en-US" dirty="0"/>
          </a:p>
        </p:txBody>
      </p:sp>
      <p:sp>
        <p:nvSpPr>
          <p:cNvPr id="7" name="Rectangle 6"/>
          <p:cNvSpPr>
            <a:spLocks noGrp="1" noChangeArrowheads="1"/>
          </p:cNvSpPr>
          <p:nvPr>
            <p:ph type="sldNum" sz="quarter" idx="12"/>
          </p:nvPr>
        </p:nvSpPr>
        <p:spPr>
          <a:ln/>
        </p:spPr>
        <p:txBody>
          <a:bodyPr/>
          <a:lstStyle>
            <a:lvl1pPr>
              <a:defRPr/>
            </a:lvl1pPr>
          </a:lstStyle>
          <a:p>
            <a:r>
              <a:rPr lang="en-US" altLang="en-US"/>
              <a:t>Slide </a:t>
            </a:r>
            <a:fld id="{C9741848-9FBC-47F8-A626-8273C50A0777}" type="slidenum">
              <a:rPr lang="en-US" altLang="en-US"/>
              <a:pPr/>
              <a:t>‹#›</a:t>
            </a:fld>
            <a:endParaRPr lang="en-US" altLang="en-US"/>
          </a:p>
        </p:txBody>
      </p:sp>
      <p:sp>
        <p:nvSpPr>
          <p:cNvPr id="8" name="Rectangle 5"/>
          <p:cNvSpPr>
            <a:spLocks noGrp="1" noChangeArrowheads="1"/>
          </p:cNvSpPr>
          <p:nvPr>
            <p:ph type="ftr" sz="quarter" idx="3"/>
          </p:nvPr>
        </p:nvSpPr>
        <p:spPr bwMode="auto">
          <a:xfrm>
            <a:off x="7322437" y="6475413"/>
            <a:ext cx="122148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et al</a:t>
            </a:r>
            <a:endParaRPr lang="en-US" dirty="0"/>
          </a:p>
        </p:txBody>
      </p:sp>
    </p:spTree>
    <p:extLst>
      <p:ext uri="{BB962C8B-B14F-4D97-AF65-F5344CB8AC3E}">
        <p14:creationId xmlns:p14="http://schemas.microsoft.com/office/powerpoint/2010/main" val="4145511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8195"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96913" y="332601"/>
            <a:ext cx="916918"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dirty="0" smtClean="0"/>
              <a:t>Nov 2018</a:t>
            </a:r>
            <a:endParaRPr lang="en-US" dirty="0"/>
          </a:p>
        </p:txBody>
      </p:sp>
      <p:sp>
        <p:nvSpPr>
          <p:cNvPr id="1029" name="Rectangle 5"/>
          <p:cNvSpPr>
            <a:spLocks noGrp="1" noChangeArrowheads="1"/>
          </p:cNvSpPr>
          <p:nvPr>
            <p:ph type="ftr" sz="quarter" idx="3"/>
          </p:nvPr>
        </p:nvSpPr>
        <p:spPr bwMode="auto">
          <a:xfrm>
            <a:off x="6899243" y="6475413"/>
            <a:ext cx="164468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Corp.) , et al</a:t>
            </a:r>
            <a:endParaRPr lang="en-US"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r>
              <a:rPr lang="en-US" altLang="en-US"/>
              <a:t>Slide </a:t>
            </a:r>
            <a:fld id="{B9AF787C-950C-424D-839A-B27DA4B12147}" type="slidenum">
              <a:rPr lang="en-US" altLang="en-US"/>
              <a:pPr/>
              <a:t>‹#›</a:t>
            </a:fld>
            <a:endParaRPr lang="en-US" altLang="en-US"/>
          </a:p>
        </p:txBody>
      </p:sp>
      <p:sp>
        <p:nvSpPr>
          <p:cNvPr id="1031" name="Rectangle 7"/>
          <p:cNvSpPr>
            <a:spLocks noChangeArrowheads="1"/>
          </p:cNvSpPr>
          <p:nvPr/>
        </p:nvSpPr>
        <p:spPr bwMode="auto">
          <a:xfrm>
            <a:off x="5074147" y="304800"/>
            <a:ext cx="3283015" cy="276999"/>
          </a:xfrm>
          <a:prstGeom prst="rect">
            <a:avLst/>
          </a:prstGeom>
          <a:noFill/>
          <a:ln w="9525">
            <a:noFill/>
            <a:miter lim="800000"/>
            <a:headEnd/>
            <a:tailEnd/>
          </a:ln>
        </p:spPr>
        <p:txBody>
          <a:bodyPr wrap="none" lIns="0" tIns="0" rIns="0" bIns="0" anchor="b">
            <a:spAutoFit/>
          </a:bodyPr>
          <a:lstStyle/>
          <a:p>
            <a:pPr marL="457200" lvl="4" algn="r">
              <a:defRPr/>
            </a:pPr>
            <a:r>
              <a:rPr lang="en-US" sz="1800" b="1" dirty="0"/>
              <a:t>doc.: IEEE </a:t>
            </a:r>
            <a:r>
              <a:rPr lang="en-US" sz="1800" b="1" dirty="0" smtClean="0"/>
              <a:t>802.11-18/1997r0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p:spPr>
        <p:txBody>
          <a:bodyPr wrap="none" anchor="ctr"/>
          <a:lstStyle/>
          <a:p>
            <a:pPr>
              <a:defRPr/>
            </a:pPr>
            <a:endParaRPr lang="en-CA"/>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p:spPr>
        <p:txBody>
          <a:bodyPr wrap="none" anchor="ctr"/>
          <a:lstStyle/>
          <a:p>
            <a:pPr>
              <a:defRPr/>
            </a:pPr>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ＭＳ Ｐゴシック"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Microsoft_Word_97_-_2003___1.doc"/><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
        <p:nvSpPr>
          <p:cNvPr id="5" name="灯片编号占位符 4"/>
          <p:cNvSpPr>
            <a:spLocks noGrp="1"/>
          </p:cNvSpPr>
          <p:nvPr>
            <p:ph type="sldNum" sz="quarter" idx="12"/>
          </p:nvPr>
        </p:nvSpPr>
        <p:spPr/>
        <p:txBody>
          <a:bodyPr/>
          <a:lstStyle/>
          <a:p>
            <a:r>
              <a:rPr lang="en-US" altLang="en-US" smtClean="0"/>
              <a:t>Slide </a:t>
            </a:r>
            <a:fld id="{70AA8DC3-7C7F-436A-8C94-CF1AE6DDC452}" type="slidenum">
              <a:rPr lang="en-US" altLang="en-US" smtClean="0"/>
              <a:pPr/>
              <a:t>1</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Rectangle 2"/>
          <p:cNvSpPr txBox="1">
            <a:spLocks noChangeArrowheads="1"/>
          </p:cNvSpPr>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S PGothic" pitchFamily="34" charset="-128"/>
                <a:cs typeface="ＭＳ Ｐゴシック"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en-US" sz="2800" kern="0" dirty="0" err="1" smtClean="0"/>
              <a:t>TGax</a:t>
            </a:r>
            <a:r>
              <a:rPr lang="en-US" altLang="en-US" sz="2800" kern="0" dirty="0" smtClean="0"/>
              <a:t> Nov 2018 Meeting Agenda</a:t>
            </a:r>
          </a:p>
          <a:p>
            <a:r>
              <a:rPr lang="en-US" altLang="en-US" sz="2800" kern="0" dirty="0" smtClean="0"/>
              <a:t>PHY </a:t>
            </a:r>
            <a:r>
              <a:rPr lang="en-US" altLang="en-US" sz="2800" kern="0" dirty="0" err="1" smtClean="0"/>
              <a:t>Adhoc</a:t>
            </a:r>
            <a:endParaRPr lang="en-US" altLang="en-US" sz="2800" kern="0" dirty="0" smtClean="0"/>
          </a:p>
        </p:txBody>
      </p:sp>
      <p:sp>
        <p:nvSpPr>
          <p:cNvPr id="8" name="Rectangle 6"/>
          <p:cNvSpPr txBox="1">
            <a:spLocks noChangeArrowheads="1"/>
          </p:cNvSpPr>
          <p:nvPr/>
        </p:nvSpPr>
        <p:spPr bwMode="auto">
          <a:xfrm>
            <a:off x="685800" y="1828800"/>
            <a:ext cx="777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0" indent="0" algn="ctr" rtl="0" eaLnBrk="0" fontAlgn="base" hangingPunct="0">
              <a:spcBef>
                <a:spcPct val="20000"/>
              </a:spcBef>
              <a:spcAft>
                <a:spcPct val="0"/>
              </a:spcAft>
              <a:buNone/>
              <a:defRPr sz="2400" b="1">
                <a:solidFill>
                  <a:schemeClr val="tx1"/>
                </a:solidFill>
                <a:latin typeface="+mn-lt"/>
                <a:ea typeface="MS PGothic" pitchFamily="34" charset="-128"/>
                <a:cs typeface="ＭＳ Ｐゴシック" charset="0"/>
              </a:defRPr>
            </a:lvl1pPr>
            <a:lvl2pPr marL="457200" indent="0" algn="ctr" rtl="0" eaLnBrk="0" fontAlgn="base" hangingPunct="0">
              <a:spcBef>
                <a:spcPct val="20000"/>
              </a:spcBef>
              <a:spcAft>
                <a:spcPct val="0"/>
              </a:spcAft>
              <a:buNone/>
              <a:defRPr sz="2000">
                <a:solidFill>
                  <a:schemeClr val="tx1"/>
                </a:solidFill>
                <a:latin typeface="+mn-lt"/>
                <a:ea typeface="MS PGothic" pitchFamily="34" charset="-128"/>
              </a:defRPr>
            </a:lvl2pPr>
            <a:lvl3pPr marL="914400" indent="0" algn="ctr" rtl="0" eaLnBrk="0" fontAlgn="base" hangingPunct="0">
              <a:spcBef>
                <a:spcPct val="20000"/>
              </a:spcBef>
              <a:spcAft>
                <a:spcPct val="0"/>
              </a:spcAft>
              <a:buNone/>
              <a:defRPr>
                <a:solidFill>
                  <a:schemeClr val="tx1"/>
                </a:solidFill>
                <a:latin typeface="+mn-lt"/>
                <a:ea typeface="MS PGothic" pitchFamily="34" charset="-128"/>
              </a:defRPr>
            </a:lvl3pPr>
            <a:lvl4pPr marL="1371600" indent="0" algn="ctr" rtl="0" eaLnBrk="0" fontAlgn="base" hangingPunct="0">
              <a:spcBef>
                <a:spcPct val="20000"/>
              </a:spcBef>
              <a:spcAft>
                <a:spcPct val="0"/>
              </a:spcAft>
              <a:buNone/>
              <a:defRPr sz="1600">
                <a:solidFill>
                  <a:schemeClr val="tx1"/>
                </a:solidFill>
                <a:latin typeface="+mn-lt"/>
                <a:ea typeface="MS PGothic" pitchFamily="34" charset="-128"/>
              </a:defRPr>
            </a:lvl4pPr>
            <a:lvl5pPr marL="1828800" indent="0" algn="ctr" rtl="0" eaLnBrk="0" fontAlgn="base" hangingPunct="0">
              <a:spcBef>
                <a:spcPct val="20000"/>
              </a:spcBef>
              <a:spcAft>
                <a:spcPct val="0"/>
              </a:spcAft>
              <a:buNone/>
              <a:defRPr sz="1600">
                <a:solidFill>
                  <a:schemeClr val="tx1"/>
                </a:solidFill>
                <a:latin typeface="+mn-lt"/>
                <a:ea typeface="MS PGothic" pitchFamily="34" charset="-128"/>
              </a:defRPr>
            </a:lvl5pPr>
            <a:lvl6pPr marL="2286000" indent="0" algn="ctr" rtl="0" eaLnBrk="0" fontAlgn="base" hangingPunct="0">
              <a:spcBef>
                <a:spcPct val="20000"/>
              </a:spcBef>
              <a:spcAft>
                <a:spcPct val="0"/>
              </a:spcAft>
              <a:buNone/>
              <a:defRPr sz="1600">
                <a:solidFill>
                  <a:schemeClr val="tx1"/>
                </a:solidFill>
                <a:latin typeface="+mn-lt"/>
              </a:defRPr>
            </a:lvl6pPr>
            <a:lvl7pPr marL="2743200" indent="0" algn="ctr" rtl="0" eaLnBrk="0" fontAlgn="base" hangingPunct="0">
              <a:spcBef>
                <a:spcPct val="20000"/>
              </a:spcBef>
              <a:spcAft>
                <a:spcPct val="0"/>
              </a:spcAft>
              <a:buNone/>
              <a:defRPr sz="1600">
                <a:solidFill>
                  <a:schemeClr val="tx1"/>
                </a:solidFill>
                <a:latin typeface="+mn-lt"/>
              </a:defRPr>
            </a:lvl7pPr>
            <a:lvl8pPr marL="3200400" indent="0" algn="ctr" rtl="0" eaLnBrk="0" fontAlgn="base" hangingPunct="0">
              <a:spcBef>
                <a:spcPct val="20000"/>
              </a:spcBef>
              <a:spcAft>
                <a:spcPct val="0"/>
              </a:spcAft>
              <a:buNone/>
              <a:defRPr sz="1600">
                <a:solidFill>
                  <a:schemeClr val="tx1"/>
                </a:solidFill>
                <a:latin typeface="+mn-lt"/>
              </a:defRPr>
            </a:lvl8pPr>
            <a:lvl9pPr marL="3657600" indent="0" algn="ctr" rtl="0" eaLnBrk="0" fontAlgn="base" hangingPunct="0">
              <a:spcBef>
                <a:spcPct val="20000"/>
              </a:spcBef>
              <a:spcAft>
                <a:spcPct val="0"/>
              </a:spcAft>
              <a:buNone/>
              <a:defRPr sz="1600">
                <a:solidFill>
                  <a:schemeClr val="tx1"/>
                </a:solidFill>
                <a:latin typeface="+mn-lt"/>
              </a:defRPr>
            </a:lvl9pPr>
          </a:lstStyle>
          <a:p>
            <a:r>
              <a:rPr lang="en-US" altLang="en-US" sz="2000" kern="0" dirty="0" smtClean="0"/>
              <a:t>Date:</a:t>
            </a:r>
            <a:r>
              <a:rPr lang="en-US" altLang="en-US" sz="2000" b="0" kern="0" dirty="0" smtClean="0"/>
              <a:t> 2018-11-12</a:t>
            </a:r>
          </a:p>
        </p:txBody>
      </p:sp>
      <p:graphicFrame>
        <p:nvGraphicFramePr>
          <p:cNvPr id="9" name="Object 11"/>
          <p:cNvGraphicFramePr>
            <a:graphicFrameLocks noChangeAspect="1"/>
          </p:cNvGraphicFramePr>
          <p:nvPr>
            <p:extLst>
              <p:ext uri="{D42A27DB-BD31-4B8C-83A1-F6EECF244321}">
                <p14:modId xmlns:p14="http://schemas.microsoft.com/office/powerpoint/2010/main" val="705865472"/>
              </p:ext>
            </p:extLst>
          </p:nvPr>
        </p:nvGraphicFramePr>
        <p:xfrm>
          <a:off x="652463" y="3419475"/>
          <a:ext cx="8396287" cy="2257425"/>
        </p:xfrm>
        <a:graphic>
          <a:graphicData uri="http://schemas.openxmlformats.org/presentationml/2006/ole">
            <mc:AlternateContent xmlns:mc="http://schemas.openxmlformats.org/markup-compatibility/2006">
              <mc:Choice xmlns:v="urn:schemas-microsoft-com:vml" Requires="v">
                <p:oleObj spid="_x0000_s3185" name="Document" r:id="rId3" imgW="8317019" imgH="2241301" progId="Word.Document.8">
                  <p:embed/>
                </p:oleObj>
              </mc:Choice>
              <mc:Fallback>
                <p:oleObj name="Document" r:id="rId3" imgW="8317019" imgH="2241301"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463" y="3419475"/>
                        <a:ext cx="8396287" cy="2257425"/>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0" name="Rectangle 12"/>
          <p:cNvSpPr>
            <a:spLocks noChangeArrowheads="1"/>
          </p:cNvSpPr>
          <p:nvPr/>
        </p:nvSpPr>
        <p:spPr bwMode="auto">
          <a:xfrm>
            <a:off x="685800" y="2362200"/>
            <a:ext cx="4419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defRPr sz="1200">
                <a:solidFill>
                  <a:schemeClr val="tx1"/>
                </a:solidFill>
                <a:latin typeface="Times New Roman" pitchFamily="18" charset="0"/>
                <a:ea typeface="MS PGothic" pitchFamily="34" charset="-128"/>
              </a:defRPr>
            </a:lvl1pPr>
            <a:lvl2pPr marL="742950" indent="-285750">
              <a:defRPr sz="1200">
                <a:solidFill>
                  <a:schemeClr val="tx1"/>
                </a:solidFill>
                <a:latin typeface="Times New Roman" pitchFamily="18" charset="0"/>
                <a:ea typeface="MS PGothic" pitchFamily="34" charset="-128"/>
              </a:defRPr>
            </a:lvl2pPr>
            <a:lvl3pPr marL="1143000" indent="-228600">
              <a:defRPr sz="1200">
                <a:solidFill>
                  <a:schemeClr val="tx1"/>
                </a:solidFill>
                <a:latin typeface="Times New Roman" pitchFamily="18" charset="0"/>
                <a:ea typeface="MS PGothic" pitchFamily="34" charset="-128"/>
              </a:defRPr>
            </a:lvl3pPr>
            <a:lvl4pPr marL="1600200" indent="-228600">
              <a:defRPr sz="1200">
                <a:solidFill>
                  <a:schemeClr val="tx1"/>
                </a:solidFill>
                <a:latin typeface="Times New Roman" pitchFamily="18" charset="0"/>
                <a:ea typeface="MS PGothic" pitchFamily="34" charset="-128"/>
              </a:defRPr>
            </a:lvl4pPr>
            <a:lvl5pPr marL="2057400" indent="-228600">
              <a:defRPr sz="12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pPr>
              <a:spcBef>
                <a:spcPct val="20000"/>
              </a:spcBef>
            </a:pPr>
            <a:r>
              <a:rPr lang="en-US" altLang="en-US" sz="2000" b="1" dirty="0" smtClean="0"/>
              <a:t>Authors:</a:t>
            </a:r>
            <a:endParaRPr lang="en-US" altLang="en-US" sz="2000" dirty="0"/>
          </a:p>
        </p:txBody>
      </p:sp>
    </p:spTree>
    <p:extLst>
      <p:ext uri="{BB962C8B-B14F-4D97-AF65-F5344CB8AC3E}">
        <p14:creationId xmlns:p14="http://schemas.microsoft.com/office/powerpoint/2010/main" val="33188864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10</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en-US" dirty="0" smtClean="0"/>
              <a:t>Agenda items for PHY </a:t>
            </a:r>
            <a:r>
              <a:rPr lang="en-US" altLang="en-US" dirty="0" err="1" smtClean="0"/>
              <a:t>Adhoc</a:t>
            </a:r>
            <a:endParaRPr lang="zh-CN" altLang="en-US" dirty="0"/>
          </a:p>
        </p:txBody>
      </p:sp>
      <p:sp>
        <p:nvSpPr>
          <p:cNvPr id="8" name="内容占位符 2"/>
          <p:cNvSpPr>
            <a:spLocks noGrp="1"/>
          </p:cNvSpPr>
          <p:nvPr>
            <p:ph idx="1"/>
          </p:nvPr>
        </p:nvSpPr>
        <p:spPr>
          <a:xfrm>
            <a:off x="685800" y="1981200"/>
            <a:ext cx="7772400" cy="4114800"/>
          </a:xfrm>
        </p:spPr>
        <p:txBody>
          <a:bodyPr/>
          <a:lstStyle/>
          <a:p>
            <a:pPr lvl="0">
              <a:defRPr/>
            </a:pPr>
            <a:r>
              <a:rPr lang="en-US" altLang="en-US" dirty="0" smtClean="0"/>
              <a:t>Call meeting to order </a:t>
            </a:r>
          </a:p>
          <a:p>
            <a:pPr lvl="0">
              <a:defRPr/>
            </a:pPr>
            <a:r>
              <a:rPr lang="en-US" altLang="en-US" dirty="0" smtClean="0"/>
              <a:t>Patent policy, etc. (Call for Potentially Essential Patents)</a:t>
            </a:r>
          </a:p>
          <a:p>
            <a:pPr lvl="0">
              <a:defRPr/>
            </a:pPr>
            <a:r>
              <a:rPr lang="en-US" altLang="en-US" dirty="0" smtClean="0"/>
              <a:t>Review ad hoc rules </a:t>
            </a:r>
          </a:p>
          <a:p>
            <a:pPr lvl="0">
              <a:defRPr/>
            </a:pPr>
            <a:r>
              <a:rPr lang="en-US" altLang="en-US" dirty="0" smtClean="0"/>
              <a:t>Set and approve agenda</a:t>
            </a:r>
          </a:p>
          <a:p>
            <a:pPr lvl="0">
              <a:defRPr/>
            </a:pPr>
            <a:r>
              <a:rPr lang="en-CA" altLang="en-US" dirty="0" smtClean="0"/>
              <a:t>PHY comment resolution presentations for this week, and related straw polls</a:t>
            </a:r>
          </a:p>
          <a:p>
            <a:pPr lvl="0">
              <a:defRPr/>
            </a:pPr>
            <a:r>
              <a:rPr lang="en-CA" altLang="en-US" dirty="0"/>
              <a:t>O</a:t>
            </a:r>
            <a:r>
              <a:rPr lang="en-CA" altLang="en-US" dirty="0" smtClean="0"/>
              <a:t>ther technical presentation</a:t>
            </a:r>
          </a:p>
          <a:p>
            <a:pPr lvl="0">
              <a:defRPr/>
            </a:pPr>
            <a:r>
              <a:rPr lang="en-CA" altLang="en-US" dirty="0" smtClean="0"/>
              <a:t>Adjourn</a:t>
            </a:r>
          </a:p>
          <a:p>
            <a:pPr marL="0" lvl="0" indent="0">
              <a:buNone/>
              <a:defRPr/>
            </a:pPr>
            <a:endParaRPr lang="en-CA" altLang="en-US" dirty="0" smtClean="0"/>
          </a:p>
        </p:txBody>
      </p:sp>
      <p:sp>
        <p:nvSpPr>
          <p:cNvPr id="9"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12215925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PHY </a:t>
            </a:r>
            <a:r>
              <a:rPr lang="en-US" altLang="zh-CN" dirty="0" err="1" smtClean="0"/>
              <a:t>Adhoc</a:t>
            </a:r>
            <a:r>
              <a:rPr lang="en-US" altLang="zh-CN" dirty="0" smtClean="0"/>
              <a:t> Time </a:t>
            </a:r>
            <a:r>
              <a:rPr lang="en-US" altLang="zh-CN" dirty="0" smtClean="0"/>
              <a:t>Slots</a:t>
            </a:r>
            <a:endParaRPr lang="zh-CN" altLang="en-US" dirty="0"/>
          </a:p>
        </p:txBody>
      </p:sp>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11</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graphicFrame>
        <p:nvGraphicFramePr>
          <p:cNvPr id="8" name="Table 6"/>
          <p:cNvGraphicFramePr>
            <a:graphicFrameLocks noGrp="1"/>
          </p:cNvGraphicFramePr>
          <p:nvPr>
            <p:extLst>
              <p:ext uri="{D42A27DB-BD31-4B8C-83A1-F6EECF244321}">
                <p14:modId xmlns:p14="http://schemas.microsoft.com/office/powerpoint/2010/main" val="2299099845"/>
              </p:ext>
            </p:extLst>
          </p:nvPr>
        </p:nvGraphicFramePr>
        <p:xfrm>
          <a:off x="1219200" y="2286000"/>
          <a:ext cx="7205980" cy="2575560"/>
        </p:xfrm>
        <a:graphic>
          <a:graphicData uri="http://schemas.openxmlformats.org/drawingml/2006/table">
            <a:tbl>
              <a:tblPr firstRow="1" bandRow="1">
                <a:tableStyleId>{616DA210-FB5B-4158-B5E0-FEB733F419BA}</a:tableStyleId>
              </a:tblPr>
              <a:tblGrid>
                <a:gridCol w="990600"/>
                <a:gridCol w="1600200"/>
                <a:gridCol w="1031240"/>
                <a:gridCol w="876300"/>
                <a:gridCol w="802640"/>
                <a:gridCol w="762000"/>
                <a:gridCol w="1143000"/>
              </a:tblGrid>
              <a:tr h="495246">
                <a:tc>
                  <a:txBody>
                    <a:bodyPr/>
                    <a:lstStyle/>
                    <a:p>
                      <a:pPr algn="ctr"/>
                      <a:endParaRPr lang="en-US" dirty="0"/>
                    </a:p>
                  </a:txBody>
                  <a:tcPr/>
                </a:tc>
                <a:tc>
                  <a:txBody>
                    <a:bodyPr/>
                    <a:lstStyle/>
                    <a:p>
                      <a:pPr algn="ctr"/>
                      <a:r>
                        <a:rPr lang="en-US" dirty="0" smtClean="0"/>
                        <a:t>Monday</a:t>
                      </a:r>
                      <a:endParaRPr lang="en-US" dirty="0"/>
                    </a:p>
                  </a:txBody>
                  <a:tcPr/>
                </a:tc>
                <a:tc gridSpan="2">
                  <a:txBody>
                    <a:bodyPr/>
                    <a:lstStyle/>
                    <a:p>
                      <a:pPr algn="ctr"/>
                      <a:r>
                        <a:rPr lang="en-US" dirty="0" smtClean="0"/>
                        <a:t>Tuesday</a:t>
                      </a:r>
                      <a:endParaRPr lang="en-US" dirty="0"/>
                    </a:p>
                  </a:txBody>
                  <a:tcPr/>
                </a:tc>
                <a:tc hMerge="1">
                  <a:txBody>
                    <a:bodyPr/>
                    <a:lstStyle/>
                    <a:p>
                      <a:endParaRPr lang="en-US"/>
                    </a:p>
                  </a:txBody>
                  <a:tcPr/>
                </a:tc>
                <a:tc gridSpan="2">
                  <a:txBody>
                    <a:bodyPr/>
                    <a:lstStyle/>
                    <a:p>
                      <a:pPr algn="ctr"/>
                      <a:r>
                        <a:rPr lang="en-US" dirty="0" smtClean="0"/>
                        <a:t>Wednesday</a:t>
                      </a:r>
                      <a:endParaRPr lang="en-US" dirty="0"/>
                    </a:p>
                  </a:txBody>
                  <a:tcPr/>
                </a:tc>
                <a:tc hMerge="1">
                  <a:txBody>
                    <a:bodyPr/>
                    <a:lstStyle/>
                    <a:p>
                      <a:endParaRPr lang="zh-CN" altLang="en-US"/>
                    </a:p>
                  </a:txBody>
                  <a:tcPr/>
                </a:tc>
                <a:tc>
                  <a:txBody>
                    <a:bodyPr/>
                    <a:lstStyle/>
                    <a:p>
                      <a:pPr algn="ctr"/>
                      <a:r>
                        <a:rPr lang="en-US" dirty="0" smtClean="0"/>
                        <a:t>Thursday</a:t>
                      </a:r>
                      <a:endParaRPr lang="en-US" dirty="0"/>
                    </a:p>
                  </a:txBody>
                  <a:tcPr/>
                </a:tc>
              </a:tr>
              <a:tr h="457200">
                <a:tc>
                  <a:txBody>
                    <a:bodyPr/>
                    <a:lstStyle/>
                    <a:p>
                      <a:pPr algn="ctr"/>
                      <a:r>
                        <a:rPr lang="en-US" dirty="0" smtClean="0"/>
                        <a:t>AM 1</a:t>
                      </a:r>
                      <a:endParaRPr lang="en-US" dirty="0"/>
                    </a:p>
                  </a:txBody>
                  <a:tcPr/>
                </a:tc>
                <a:tc>
                  <a:txBody>
                    <a:bodyPr/>
                    <a:lstStyle/>
                    <a:p>
                      <a:pPr algn="ctr"/>
                      <a:r>
                        <a:rPr lang="en-US" sz="1600" b="0" dirty="0" err="1" smtClean="0"/>
                        <a:t>TGax</a:t>
                      </a:r>
                      <a:endParaRPr lang="en-US" sz="1600" b="0" dirty="0"/>
                    </a:p>
                  </a:txBody>
                  <a:tcPr/>
                </a:tc>
                <a:tc>
                  <a:txBody>
                    <a:bodyPr/>
                    <a:lstStyle/>
                    <a:p>
                      <a:pPr algn="ctr"/>
                      <a:r>
                        <a:rPr lang="en-US" sz="1600" b="0" dirty="0" smtClean="0"/>
                        <a:t>MAC</a:t>
                      </a:r>
                      <a:endParaRPr lang="en-US" sz="1600" b="0" dirty="0"/>
                    </a:p>
                  </a:txBody>
                  <a:tcPr/>
                </a:tc>
                <a:tc>
                  <a:txBody>
                    <a:bodyPr/>
                    <a:lstStyle/>
                    <a:p>
                      <a:pPr algn="ctr"/>
                      <a:endParaRPr lang="en-US" sz="1800" dirty="0"/>
                    </a:p>
                  </a:txBody>
                  <a:tcPr/>
                </a:tc>
                <a:tc gridSpan="2">
                  <a:txBody>
                    <a:bodyPr/>
                    <a:lstStyle/>
                    <a:p>
                      <a:pPr algn="ctr"/>
                      <a:r>
                        <a:rPr lang="en-US" sz="1600" b="0" dirty="0" smtClean="0"/>
                        <a:t>TGax</a:t>
                      </a:r>
                      <a:endParaRPr lang="en-US" sz="1600" b="0" dirty="0"/>
                    </a:p>
                  </a:txBody>
                  <a:tcPr/>
                </a:tc>
                <a:tc hMerge="1">
                  <a:txBody>
                    <a:bodyPr/>
                    <a:lstStyle/>
                    <a:p>
                      <a:endParaRPr lang="zh-CN" altLang="en-US"/>
                    </a:p>
                  </a:txBody>
                  <a:tcPr/>
                </a:tc>
                <a:tc>
                  <a:txBody>
                    <a:bodyPr/>
                    <a:lstStyle/>
                    <a:p>
                      <a:pPr algn="ctr"/>
                      <a:r>
                        <a:rPr lang="en-US" sz="1600" b="0" dirty="0" smtClean="0"/>
                        <a:t>TGax</a:t>
                      </a:r>
                      <a:endParaRPr lang="en-US" sz="1600" b="0" dirty="0"/>
                    </a:p>
                  </a:txBody>
                  <a:tcPr/>
                </a:tc>
              </a:tr>
              <a:tr h="457200">
                <a:tc>
                  <a:txBody>
                    <a:bodyPr/>
                    <a:lstStyle/>
                    <a:p>
                      <a:pPr algn="ctr"/>
                      <a:r>
                        <a:rPr lang="en-US" dirty="0" smtClean="0"/>
                        <a:t>AM 2</a:t>
                      </a:r>
                      <a:endParaRPr lang="en-US" dirty="0"/>
                    </a:p>
                  </a:txBody>
                  <a:tcPr/>
                </a:tc>
                <a:tc>
                  <a:txBody>
                    <a:bodyPr/>
                    <a:lstStyle/>
                    <a:p>
                      <a:pPr algn="ctr"/>
                      <a:endParaRPr lang="en-US" sz="1600" b="0" dirty="0"/>
                    </a:p>
                  </a:txBody>
                  <a:tcPr/>
                </a:tc>
                <a:tc>
                  <a:txBody>
                    <a:bodyPr/>
                    <a:lstStyle/>
                    <a:p>
                      <a:pPr algn="ctr"/>
                      <a:r>
                        <a:rPr lang="en-US" sz="1800" b="1" dirty="0" smtClean="0"/>
                        <a:t>PHY</a:t>
                      </a:r>
                      <a:endParaRPr lang="en-US" sz="1800" b="1" dirty="0"/>
                    </a:p>
                  </a:txBody>
                  <a:tcPr/>
                </a:tc>
                <a:tc>
                  <a:txBody>
                    <a:bodyPr/>
                    <a:lstStyle/>
                    <a:p>
                      <a:pPr algn="ctr"/>
                      <a:r>
                        <a:rPr lang="en-US" sz="1600" b="0" dirty="0" smtClean="0"/>
                        <a:t>MAC</a:t>
                      </a:r>
                      <a:endParaRPr lang="en-US" sz="1600" b="0" dirty="0"/>
                    </a:p>
                  </a:txBody>
                  <a:tcPr/>
                </a:tc>
                <a:tc gridSpan="2">
                  <a:txBody>
                    <a:bodyPr/>
                    <a:lstStyle/>
                    <a:p>
                      <a:pPr algn="ctr"/>
                      <a:endParaRPr lang="en-US" sz="1600" b="0" dirty="0"/>
                    </a:p>
                  </a:txBody>
                  <a:tcPr/>
                </a:tc>
                <a:tc hMerge="1">
                  <a:txBody>
                    <a:bodyPr/>
                    <a:lstStyle/>
                    <a:p>
                      <a:endParaRPr lang="zh-CN" altLang="en-US"/>
                    </a:p>
                  </a:txBody>
                  <a:tcPr/>
                </a:tc>
                <a:tc>
                  <a:txBody>
                    <a:bodyPr/>
                    <a:lstStyle/>
                    <a:p>
                      <a:pPr algn="ctr"/>
                      <a:r>
                        <a:rPr lang="en-US" sz="1600" b="0" dirty="0" err="1" smtClean="0"/>
                        <a:t>TGax</a:t>
                      </a:r>
                      <a:endParaRPr lang="en-US" sz="1600" b="0" dirty="0"/>
                    </a:p>
                  </a:txBody>
                  <a:tcPr/>
                </a:tc>
              </a:tr>
              <a:tr h="381000">
                <a:tc>
                  <a:txBody>
                    <a:bodyPr/>
                    <a:lstStyle/>
                    <a:p>
                      <a:pPr algn="ctr"/>
                      <a:r>
                        <a:rPr lang="en-US" dirty="0" smtClean="0"/>
                        <a:t>PM 1</a:t>
                      </a:r>
                      <a:endParaRPr lang="en-US" dirty="0"/>
                    </a:p>
                  </a:txBody>
                  <a:tcPr/>
                </a:tc>
                <a:tc>
                  <a:txBody>
                    <a:bodyPr/>
                    <a:lstStyle/>
                    <a:p>
                      <a:pPr algn="ctr"/>
                      <a:endParaRPr lang="en-US" sz="1600" b="0" dirty="0"/>
                    </a:p>
                  </a:txBody>
                  <a:tcPr/>
                </a:tc>
                <a:tc gridSpan="2">
                  <a:txBody>
                    <a:bodyPr/>
                    <a:lstStyle/>
                    <a:p>
                      <a:pPr algn="ctr"/>
                      <a:endParaRPr lang="en-US" sz="1600" b="0" dirty="0"/>
                    </a:p>
                  </a:txBody>
                  <a:tcPr/>
                </a:tc>
                <a:tc hMerge="1">
                  <a:txBody>
                    <a:bodyPr/>
                    <a:lstStyle/>
                    <a:p>
                      <a:endParaRPr lang="en-US"/>
                    </a:p>
                  </a:txBody>
                  <a:tcPr/>
                </a:tc>
                <a:tc>
                  <a:txBody>
                    <a:bodyPr/>
                    <a:lstStyle/>
                    <a:p>
                      <a:pPr algn="ctr"/>
                      <a:r>
                        <a:rPr lang="en-US" sz="1800" b="1" dirty="0" smtClean="0"/>
                        <a:t>PHY</a:t>
                      </a:r>
                      <a:endParaRPr lang="en-US" sz="1800" b="1" dirty="0"/>
                    </a:p>
                  </a:txBody>
                  <a:tcPr/>
                </a:tc>
                <a:tc>
                  <a:txBody>
                    <a:bodyPr/>
                    <a:lstStyle/>
                    <a:p>
                      <a:pPr algn="ctr"/>
                      <a:r>
                        <a:rPr lang="en-US" sz="1800" b="0" dirty="0" smtClean="0"/>
                        <a:t>MAC</a:t>
                      </a:r>
                      <a:endParaRPr lang="en-US" sz="1800" b="0" dirty="0"/>
                    </a:p>
                  </a:txBody>
                  <a:tcPr/>
                </a:tc>
                <a:tc>
                  <a:txBody>
                    <a:bodyPr/>
                    <a:lstStyle/>
                    <a:p>
                      <a:pPr algn="ctr"/>
                      <a:endParaRPr lang="en-US" sz="1600" b="0" dirty="0"/>
                    </a:p>
                  </a:txBody>
                  <a:tcPr/>
                </a:tc>
              </a:tr>
              <a:tr h="419154">
                <a:tc>
                  <a:txBody>
                    <a:bodyPr/>
                    <a:lstStyle/>
                    <a:p>
                      <a:pPr algn="ctr"/>
                      <a:r>
                        <a:rPr lang="en-US" dirty="0" smtClean="0"/>
                        <a:t>PM</a:t>
                      </a:r>
                      <a:r>
                        <a:rPr lang="en-US" baseline="0" dirty="0" smtClean="0"/>
                        <a:t> 2</a:t>
                      </a:r>
                      <a:endParaRPr lang="en-US" dirty="0"/>
                    </a:p>
                  </a:txBody>
                  <a:tcPr/>
                </a:tc>
                <a:tc>
                  <a:txBody>
                    <a:bodyPr/>
                    <a:lstStyle/>
                    <a:p>
                      <a:pPr algn="ctr"/>
                      <a:r>
                        <a:rPr lang="en-US" sz="1600" b="0" dirty="0" err="1" smtClean="0"/>
                        <a:t>TGax</a:t>
                      </a:r>
                      <a:endParaRPr lang="en-US" sz="1600" b="0" dirty="0"/>
                    </a:p>
                  </a:txBody>
                  <a:tcPr/>
                </a:tc>
                <a:tc>
                  <a:txBody>
                    <a:bodyPr/>
                    <a:lstStyle/>
                    <a:p>
                      <a:pPr marL="0" algn="ctr" defTabSz="914400" rtl="0" eaLnBrk="1" latinLnBrk="0" hangingPunct="1"/>
                      <a:r>
                        <a:rPr lang="en-US" sz="1800" b="1" kern="1200" dirty="0" smtClean="0">
                          <a:solidFill>
                            <a:schemeClr val="tx1"/>
                          </a:solidFill>
                          <a:latin typeface="+mn-lt"/>
                          <a:ea typeface="+mn-ea"/>
                          <a:cs typeface="+mn-cs"/>
                        </a:rPr>
                        <a:t>PHY</a:t>
                      </a:r>
                      <a:endParaRPr lang="en-US" sz="1800" b="1" kern="1200" dirty="0">
                        <a:solidFill>
                          <a:schemeClr val="tx1"/>
                        </a:solidFill>
                        <a:latin typeface="+mn-lt"/>
                        <a:ea typeface="+mn-ea"/>
                        <a:cs typeface="+mn-cs"/>
                      </a:endParaRPr>
                    </a:p>
                  </a:txBody>
                  <a:tcPr/>
                </a:tc>
                <a:tc>
                  <a:txBody>
                    <a:bodyPr/>
                    <a:lstStyle/>
                    <a:p>
                      <a:pPr algn="ctr"/>
                      <a:r>
                        <a:rPr lang="en-US" sz="1600" b="0" dirty="0" smtClean="0"/>
                        <a:t>MAC</a:t>
                      </a:r>
                      <a:endParaRPr lang="en-US" sz="1600" b="0" dirty="0"/>
                    </a:p>
                  </a:txBody>
                  <a:tcPr/>
                </a:tc>
                <a:tc gridSpan="2">
                  <a:txBody>
                    <a:bodyPr/>
                    <a:lstStyle/>
                    <a:p>
                      <a:pPr marL="0" algn="ctr" defTabSz="914400" rtl="0" eaLnBrk="1" latinLnBrk="0" hangingPunct="1"/>
                      <a:endParaRPr lang="en-US" sz="1600" b="0" dirty="0"/>
                    </a:p>
                  </a:txBody>
                  <a:tcPr/>
                </a:tc>
                <a:tc hMerge="1">
                  <a:txBody>
                    <a:bodyPr/>
                    <a:lstStyle/>
                    <a:p>
                      <a:endParaRPr lang="zh-CN" altLang="en-US"/>
                    </a:p>
                  </a:txBody>
                  <a:tcPr/>
                </a:tc>
                <a:tc>
                  <a:txBody>
                    <a:bodyPr/>
                    <a:lstStyle/>
                    <a:p>
                      <a:endParaRPr lang="en-US" sz="1600" b="0" dirty="0"/>
                    </a:p>
                  </a:txBody>
                  <a:tcPr/>
                </a:tc>
              </a:tr>
              <a:tr h="349405">
                <a:tc>
                  <a:txBody>
                    <a:bodyPr/>
                    <a:lstStyle/>
                    <a:p>
                      <a:pPr algn="ctr"/>
                      <a:r>
                        <a:rPr lang="en-US" dirty="0" smtClean="0"/>
                        <a:t>EVE</a:t>
                      </a:r>
                      <a:endParaRPr lang="en-US" dirty="0"/>
                    </a:p>
                  </a:txBody>
                  <a:tcPr/>
                </a:tc>
                <a:tc>
                  <a:txBody>
                    <a:bodyPr/>
                    <a:lstStyle/>
                    <a:p>
                      <a:pPr algn="ct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dirty="0" err="1" smtClean="0"/>
                        <a:t>Adhoc</a:t>
                      </a:r>
                      <a:endParaRPr lang="en-US" sz="1600" b="0" dirty="0" smtClean="0"/>
                    </a:p>
                  </a:txBody>
                  <a:tcPr/>
                </a:tc>
                <a:tc>
                  <a:txBody>
                    <a:bodyPr/>
                    <a:lstStyle/>
                    <a:p>
                      <a:pPr algn="ctr"/>
                      <a:r>
                        <a:rPr lang="en-US" sz="1600" b="0" dirty="0" smtClean="0"/>
                        <a:t>MAC</a:t>
                      </a:r>
                      <a:endParaRPr lang="en-US" sz="1600" b="0" dirty="0"/>
                    </a:p>
                  </a:txBody>
                  <a:tcPr/>
                </a:tc>
                <a:tc gridSpan="2">
                  <a:txBody>
                    <a:bodyPr/>
                    <a:lstStyle/>
                    <a:p>
                      <a:pPr algn="ctr"/>
                      <a:endParaRPr lang="en-US" sz="1600" b="0" dirty="0"/>
                    </a:p>
                  </a:txBody>
                  <a:tcPr/>
                </a:tc>
                <a:tc hMerge="1">
                  <a:txBody>
                    <a:bodyPr/>
                    <a:lstStyle/>
                    <a:p>
                      <a:endParaRPr lang="zh-CN" altLang="en-US"/>
                    </a:p>
                  </a:txBody>
                  <a:tcPr/>
                </a:tc>
                <a:tc>
                  <a:txBody>
                    <a:bodyPr/>
                    <a:lstStyle/>
                    <a:p>
                      <a:pPr algn="ctr"/>
                      <a:endParaRPr lang="en-US" sz="1600" b="0" dirty="0"/>
                    </a:p>
                  </a:txBody>
                  <a:tcPr/>
                </a:tc>
              </a:tr>
            </a:tbl>
          </a:graphicData>
        </a:graphic>
      </p:graphicFrame>
      <p:sp>
        <p:nvSpPr>
          <p:cNvPr id="7"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17224408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PHY </a:t>
            </a:r>
            <a:r>
              <a:rPr lang="en-US" altLang="zh-CN" dirty="0" err="1" smtClean="0"/>
              <a:t>Adhoc</a:t>
            </a:r>
            <a:r>
              <a:rPr lang="en-US" altLang="zh-CN" dirty="0" smtClean="0"/>
              <a:t> Comments Status</a:t>
            </a:r>
            <a:endParaRPr lang="zh-CN" altLang="en-US" dirty="0"/>
          </a:p>
        </p:txBody>
      </p:sp>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12</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8"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
        <p:nvSpPr>
          <p:cNvPr id="3" name="文本框 2"/>
          <p:cNvSpPr txBox="1"/>
          <p:nvPr/>
        </p:nvSpPr>
        <p:spPr>
          <a:xfrm>
            <a:off x="782638" y="2057400"/>
            <a:ext cx="2951162" cy="338554"/>
          </a:xfrm>
          <a:prstGeom prst="rect">
            <a:avLst/>
          </a:prstGeom>
          <a:noFill/>
        </p:spPr>
        <p:txBody>
          <a:bodyPr wrap="square" rtlCol="0">
            <a:spAutoFit/>
          </a:bodyPr>
          <a:lstStyle/>
          <a:p>
            <a:r>
              <a:rPr lang="en-US" altLang="zh-CN" sz="1600" b="1" u="sng" dirty="0" smtClean="0"/>
              <a:t>Totally 54 PHY CIDs left</a:t>
            </a:r>
            <a:endParaRPr lang="zh-CN" altLang="en-US" sz="1600" b="1" u="sng" dirty="0"/>
          </a:p>
        </p:txBody>
      </p:sp>
      <p:graphicFrame>
        <p:nvGraphicFramePr>
          <p:cNvPr id="9" name="内容占位符 6"/>
          <p:cNvGraphicFramePr>
            <a:graphicFrameLocks noGrp="1"/>
          </p:cNvGraphicFramePr>
          <p:nvPr>
            <p:ph idx="1"/>
            <p:extLst>
              <p:ext uri="{D42A27DB-BD31-4B8C-83A1-F6EECF244321}">
                <p14:modId xmlns:p14="http://schemas.microsoft.com/office/powerpoint/2010/main" val="1255800540"/>
              </p:ext>
            </p:extLst>
          </p:nvPr>
        </p:nvGraphicFramePr>
        <p:xfrm>
          <a:off x="782638" y="2575560"/>
          <a:ext cx="7761287" cy="3200400"/>
        </p:xfrm>
        <a:graphic>
          <a:graphicData uri="http://schemas.openxmlformats.org/drawingml/2006/table">
            <a:tbl>
              <a:tblPr firstRow="1" bandRow="1">
                <a:tableStyleId>{5C22544A-7EE6-4342-B048-85BDC9FD1C3A}</a:tableStyleId>
              </a:tblPr>
              <a:tblGrid>
                <a:gridCol w="1055687"/>
                <a:gridCol w="685800"/>
                <a:gridCol w="2590800"/>
                <a:gridCol w="2209800"/>
                <a:gridCol w="1219200"/>
              </a:tblGrid>
              <a:tr h="152400">
                <a:tc>
                  <a:txBody>
                    <a:bodyPr/>
                    <a:lstStyle/>
                    <a:p>
                      <a:r>
                        <a:rPr lang="en-US" altLang="zh-CN" sz="1200" dirty="0" err="1" smtClean="0"/>
                        <a:t>Asssignee</a:t>
                      </a:r>
                      <a:endParaRPr lang="zh-CN" altLang="en-US" sz="1200" dirty="0"/>
                    </a:p>
                  </a:txBody>
                  <a:tcPr/>
                </a:tc>
                <a:tc>
                  <a:txBody>
                    <a:bodyPr/>
                    <a:lstStyle/>
                    <a:p>
                      <a:r>
                        <a:rPr lang="en-US" altLang="zh-CN" sz="1200" dirty="0" smtClean="0"/>
                        <a:t>CID #</a:t>
                      </a:r>
                      <a:endParaRPr lang="zh-CN" altLang="en-US" sz="1200" dirty="0"/>
                    </a:p>
                  </a:txBody>
                  <a:tcPr/>
                </a:tc>
                <a:tc>
                  <a:txBody>
                    <a:bodyPr/>
                    <a:lstStyle/>
                    <a:p>
                      <a:r>
                        <a:rPr lang="en-US" altLang="zh-CN" sz="1200" dirty="0" err="1" smtClean="0"/>
                        <a:t>Cmt</a:t>
                      </a:r>
                      <a:r>
                        <a:rPr lang="en-US" altLang="zh-CN" sz="1200" baseline="0" dirty="0" smtClean="0"/>
                        <a:t> Group</a:t>
                      </a:r>
                      <a:endParaRPr lang="zh-CN" altLang="en-US" sz="1200" dirty="0"/>
                    </a:p>
                  </a:txBody>
                  <a:tcPr/>
                </a:tc>
                <a:tc>
                  <a:txBody>
                    <a:bodyPr/>
                    <a:lstStyle/>
                    <a:p>
                      <a:r>
                        <a:rPr lang="en-US" altLang="zh-CN" sz="1200" dirty="0" smtClean="0"/>
                        <a:t>Section</a:t>
                      </a:r>
                      <a:endParaRPr lang="zh-CN" altLang="en-US" sz="1200" dirty="0"/>
                    </a:p>
                  </a:txBody>
                  <a:tcPr/>
                </a:tc>
                <a:tc>
                  <a:txBody>
                    <a:bodyPr/>
                    <a:lstStyle/>
                    <a:p>
                      <a:r>
                        <a:rPr lang="en-US" altLang="zh-CN" sz="1200" dirty="0" smtClean="0"/>
                        <a:t>Notes</a:t>
                      </a:r>
                      <a:endParaRPr lang="zh-CN" altLang="en-US" sz="1200" dirty="0"/>
                    </a:p>
                  </a:txBody>
                  <a:tcPr/>
                </a:tc>
              </a:tr>
              <a:tr h="135467">
                <a:tc>
                  <a:txBody>
                    <a:bodyPr/>
                    <a:lstStyle/>
                    <a:p>
                      <a:r>
                        <a:rPr lang="en-US" altLang="zh-CN" sz="1200" dirty="0" smtClean="0"/>
                        <a:t>Editor</a:t>
                      </a:r>
                      <a:endParaRPr lang="zh-CN" altLang="en-US" sz="1200" dirty="0"/>
                    </a:p>
                  </a:txBody>
                  <a:tcPr/>
                </a:tc>
                <a:tc>
                  <a:txBody>
                    <a:bodyPr/>
                    <a:lstStyle/>
                    <a:p>
                      <a:r>
                        <a:rPr lang="en-US" altLang="zh-CN" sz="1200" dirty="0" smtClean="0"/>
                        <a:t>9</a:t>
                      </a:r>
                      <a:endParaRPr lang="zh-CN" altLang="en-US" sz="1200" dirty="0"/>
                    </a:p>
                  </a:txBody>
                  <a:tcPr/>
                </a:tc>
                <a:tc>
                  <a:txBody>
                    <a:bodyPr/>
                    <a:lstStyle/>
                    <a:p>
                      <a:r>
                        <a:rPr lang="en-US" altLang="zh-CN" sz="1200" dirty="0" smtClean="0"/>
                        <a:t>Editorials</a:t>
                      </a:r>
                      <a:endParaRPr lang="zh-CN" altLang="en-US" sz="1200" dirty="0"/>
                    </a:p>
                  </a:txBody>
                  <a:tcPr/>
                </a:tc>
                <a:tc>
                  <a:txBody>
                    <a:bodyPr/>
                    <a:lstStyle/>
                    <a:p>
                      <a:r>
                        <a:rPr lang="en-US" altLang="zh-CN" sz="1200" dirty="0" smtClean="0"/>
                        <a:t>3.2,</a:t>
                      </a:r>
                      <a:r>
                        <a:rPr lang="en-US" altLang="zh-CN" sz="1200" baseline="0" dirty="0" smtClean="0"/>
                        <a:t> </a:t>
                      </a:r>
                      <a:r>
                        <a:rPr lang="en-US" altLang="zh-CN" sz="1200" dirty="0" smtClean="0"/>
                        <a:t>28.1,</a:t>
                      </a:r>
                      <a:r>
                        <a:rPr lang="en-US" altLang="zh-CN" sz="1200" baseline="0" dirty="0" smtClean="0"/>
                        <a:t> 28.2, 28.3, </a:t>
                      </a:r>
                      <a:endParaRPr lang="zh-CN" altLang="en-US" sz="1200" dirty="0"/>
                    </a:p>
                  </a:txBody>
                  <a:tcPr/>
                </a:tc>
                <a:tc>
                  <a:txBody>
                    <a:bodyPr/>
                    <a:lstStyle/>
                    <a:p>
                      <a:endParaRPr lang="zh-CN" altLang="en-US" sz="1200" dirty="0"/>
                    </a:p>
                  </a:txBody>
                  <a:tcPr/>
                </a:tc>
              </a:tr>
              <a:tr h="135467">
                <a:tc>
                  <a:txBody>
                    <a:bodyPr/>
                    <a:lstStyle/>
                    <a:p>
                      <a:r>
                        <a:rPr lang="en-US" altLang="zh-CN" sz="1200" dirty="0" smtClean="0"/>
                        <a:t>Edward</a:t>
                      </a:r>
                      <a:endParaRPr lang="zh-CN" altLang="en-US" sz="1200" dirty="0"/>
                    </a:p>
                  </a:txBody>
                  <a:tcPr/>
                </a:tc>
                <a:tc>
                  <a:txBody>
                    <a:bodyPr/>
                    <a:lstStyle/>
                    <a:p>
                      <a:r>
                        <a:rPr lang="en-US" altLang="zh-CN" sz="1200" dirty="0" smtClean="0"/>
                        <a:t>2</a:t>
                      </a:r>
                      <a:endParaRPr lang="zh-CN" altLang="en-US" sz="1200" dirty="0"/>
                    </a:p>
                  </a:txBody>
                  <a:tcPr/>
                </a:tc>
                <a:tc>
                  <a:txBody>
                    <a:bodyPr/>
                    <a:lstStyle/>
                    <a:p>
                      <a:r>
                        <a:rPr lang="en-US" altLang="zh-CN" sz="1200" dirty="0" smtClean="0"/>
                        <a:t>MIB</a:t>
                      </a:r>
                      <a:endParaRPr lang="zh-CN" altLang="en-US" sz="1200" dirty="0"/>
                    </a:p>
                  </a:txBody>
                  <a:tcPr/>
                </a:tc>
                <a:tc>
                  <a:txBody>
                    <a:bodyPr/>
                    <a:lstStyle/>
                    <a:p>
                      <a:r>
                        <a:rPr lang="en-US" altLang="zh-CN" sz="1200" dirty="0" smtClean="0"/>
                        <a:t>28.4.2</a:t>
                      </a:r>
                      <a:endParaRPr lang="zh-CN" altLang="en-US" sz="1200" dirty="0"/>
                    </a:p>
                  </a:txBody>
                  <a:tcPr/>
                </a:tc>
                <a:tc>
                  <a:txBody>
                    <a:bodyPr/>
                    <a:lstStyle/>
                    <a:p>
                      <a:r>
                        <a:rPr lang="en-US" altLang="zh-CN" sz="1200" dirty="0" smtClean="0"/>
                        <a:t>11-18/1939r1</a:t>
                      </a:r>
                      <a:endParaRPr lang="zh-CN" altLang="en-US" sz="1200" dirty="0"/>
                    </a:p>
                  </a:txBody>
                  <a:tcPr/>
                </a:tc>
              </a:tr>
              <a:tr h="135467">
                <a:tc>
                  <a:txBody>
                    <a:bodyPr/>
                    <a:lstStyle/>
                    <a:p>
                      <a:r>
                        <a:rPr lang="en-US" altLang="zh-CN" sz="1200" dirty="0" smtClean="0"/>
                        <a:t>Jonathan</a:t>
                      </a:r>
                      <a:endParaRPr lang="zh-CN" altLang="en-US" sz="1200" dirty="0"/>
                    </a:p>
                  </a:txBody>
                  <a:tcPr/>
                </a:tc>
                <a:tc>
                  <a:txBody>
                    <a:bodyPr/>
                    <a:lstStyle/>
                    <a:p>
                      <a:r>
                        <a:rPr lang="en-US" altLang="zh-CN" sz="1200" dirty="0" smtClean="0"/>
                        <a:t>8</a:t>
                      </a:r>
                      <a:endParaRPr lang="zh-CN" altLang="en-US" sz="1200" dirty="0"/>
                    </a:p>
                  </a:txBody>
                  <a:tcPr/>
                </a:tc>
                <a:tc>
                  <a:txBody>
                    <a:bodyPr/>
                    <a:lstStyle/>
                    <a:p>
                      <a:r>
                        <a:rPr lang="en-US" altLang="zh-CN" sz="1200" dirty="0" smtClean="0"/>
                        <a:t>FTM</a:t>
                      </a:r>
                      <a:endParaRPr lang="zh-CN" altLang="en-US" sz="1200" dirty="0"/>
                    </a:p>
                  </a:txBody>
                  <a:tcPr/>
                </a:tc>
                <a:tc>
                  <a:txBody>
                    <a:bodyPr/>
                    <a:lstStyle/>
                    <a:p>
                      <a:endParaRPr lang="zh-CN" altLang="en-US" sz="1200" dirty="0"/>
                    </a:p>
                  </a:txBody>
                  <a:tcPr/>
                </a:tc>
                <a:tc>
                  <a:txBody>
                    <a:bodyPr/>
                    <a:lstStyle/>
                    <a:p>
                      <a:r>
                        <a:rPr lang="en-US" altLang="zh-CN" sz="1200" dirty="0" smtClean="0"/>
                        <a:t>11-18/1181r4</a:t>
                      </a:r>
                      <a:endParaRPr lang="zh-CN" altLang="en-US" sz="1200" dirty="0"/>
                    </a:p>
                  </a:txBody>
                  <a:tcPr/>
                </a:tc>
              </a:tr>
              <a:tr h="135467">
                <a:tc>
                  <a:txBody>
                    <a:bodyPr/>
                    <a:lstStyle/>
                    <a:p>
                      <a:r>
                        <a:rPr lang="en-US" altLang="zh-CN" sz="1200" dirty="0" err="1" smtClean="0"/>
                        <a:t>Lochan</a:t>
                      </a:r>
                      <a:endParaRPr lang="zh-CN" altLang="en-US" sz="1200" dirty="0"/>
                    </a:p>
                  </a:txBody>
                  <a:tcPr/>
                </a:tc>
                <a:tc>
                  <a:txBody>
                    <a:bodyPr/>
                    <a:lstStyle/>
                    <a:p>
                      <a:r>
                        <a:rPr lang="en-US" altLang="zh-CN" sz="1200" dirty="0" smtClean="0"/>
                        <a:t>7</a:t>
                      </a:r>
                      <a:endParaRPr lang="zh-CN" altLang="en-US" sz="1200" dirty="0"/>
                    </a:p>
                  </a:txBody>
                  <a:tcPr/>
                </a:tc>
                <a:tc>
                  <a:txBody>
                    <a:bodyPr/>
                    <a:lstStyle/>
                    <a:p>
                      <a:r>
                        <a:rPr lang="en-US" altLang="zh-CN" sz="1200" dirty="0" smtClean="0"/>
                        <a:t>PHY</a:t>
                      </a:r>
                      <a:r>
                        <a:rPr lang="en-US" altLang="zh-CN" sz="1200" baseline="0" dirty="0" smtClean="0"/>
                        <a:t> intro/PHY Capability</a:t>
                      </a:r>
                      <a:endParaRPr lang="zh-CN" altLang="en-US" sz="1200" dirty="0"/>
                    </a:p>
                  </a:txBody>
                  <a:tcPr/>
                </a:tc>
                <a:tc>
                  <a:txBody>
                    <a:bodyPr/>
                    <a:lstStyle/>
                    <a:p>
                      <a:r>
                        <a:rPr lang="en-US" altLang="zh-CN" sz="1200" dirty="0" smtClean="0"/>
                        <a:t>9.4.2.23;</a:t>
                      </a:r>
                      <a:r>
                        <a:rPr lang="en-US" altLang="zh-CN" sz="1200" baseline="0" dirty="0" smtClean="0"/>
                        <a:t> 28.1.1</a:t>
                      </a:r>
                      <a:endParaRPr lang="zh-CN" altLang="en-US" sz="1200" dirty="0"/>
                    </a:p>
                  </a:txBody>
                  <a:tcPr/>
                </a:tc>
                <a:tc>
                  <a:txBody>
                    <a:bodyPr/>
                    <a:lstStyle/>
                    <a:p>
                      <a:endParaRPr lang="zh-CN" altLang="en-US" sz="1200" dirty="0"/>
                    </a:p>
                  </a:txBody>
                  <a:tcPr/>
                </a:tc>
              </a:tr>
              <a:tr h="135467">
                <a:tc>
                  <a:txBody>
                    <a:bodyPr/>
                    <a:lstStyle/>
                    <a:p>
                      <a:r>
                        <a:rPr lang="en-US" altLang="zh-CN" sz="1200" dirty="0" smtClean="0"/>
                        <a:t>Matt Fischer</a:t>
                      </a:r>
                      <a:endParaRPr lang="zh-CN" altLang="en-US" sz="1200" dirty="0"/>
                    </a:p>
                  </a:txBody>
                  <a:tcPr/>
                </a:tc>
                <a:tc>
                  <a:txBody>
                    <a:bodyPr/>
                    <a:lstStyle/>
                    <a:p>
                      <a:r>
                        <a:rPr lang="en-US" altLang="zh-CN" sz="1200" dirty="0" smtClean="0"/>
                        <a:t>2</a:t>
                      </a:r>
                      <a:endParaRPr lang="zh-CN" altLang="en-US" sz="1200" dirty="0"/>
                    </a:p>
                  </a:txBody>
                  <a:tcPr/>
                </a:tc>
                <a:tc>
                  <a:txBody>
                    <a:bodyPr/>
                    <a:lstStyle/>
                    <a:p>
                      <a:r>
                        <a:rPr lang="en-US" altLang="zh-CN" sz="1200" dirty="0" smtClean="0"/>
                        <a:t>PPDU format</a:t>
                      </a:r>
                      <a:endParaRPr lang="zh-CN" altLang="en-US" sz="1200" dirty="0"/>
                    </a:p>
                  </a:txBody>
                  <a:tcPr/>
                </a:tc>
                <a:tc>
                  <a:txBody>
                    <a:bodyPr/>
                    <a:lstStyle/>
                    <a:p>
                      <a:r>
                        <a:rPr lang="en-US" altLang="zh-CN" sz="1200" dirty="0" smtClean="0"/>
                        <a:t>28.3.16</a:t>
                      </a:r>
                      <a:endParaRPr lang="zh-CN" altLang="en-US" sz="1200" dirty="0"/>
                    </a:p>
                  </a:txBody>
                  <a:tcPr/>
                </a:tc>
                <a:tc>
                  <a:txBody>
                    <a:bodyPr/>
                    <a:lstStyle/>
                    <a:p>
                      <a:r>
                        <a:rPr lang="en-US" altLang="zh-CN" sz="1200" dirty="0" smtClean="0"/>
                        <a:t>15920, 16723</a:t>
                      </a:r>
                      <a:endParaRPr lang="zh-CN" altLang="en-US" sz="1200" dirty="0"/>
                    </a:p>
                  </a:txBody>
                  <a:tcPr/>
                </a:tc>
              </a:tr>
              <a:tr h="135467">
                <a:tc>
                  <a:txBody>
                    <a:bodyPr/>
                    <a:lstStyle/>
                    <a:p>
                      <a:r>
                        <a:rPr lang="en-US" altLang="zh-CN" sz="1200" dirty="0" err="1" smtClean="0"/>
                        <a:t>Tianyu</a:t>
                      </a:r>
                      <a:endParaRPr lang="zh-CN" altLang="en-US" sz="1200" dirty="0"/>
                    </a:p>
                  </a:txBody>
                  <a:tcPr/>
                </a:tc>
                <a:tc>
                  <a:txBody>
                    <a:bodyPr/>
                    <a:lstStyle/>
                    <a:p>
                      <a:r>
                        <a:rPr lang="en-US" altLang="zh-CN" sz="1200" dirty="0" smtClean="0"/>
                        <a:t>1</a:t>
                      </a:r>
                      <a:endParaRPr lang="zh-CN" altLang="en-US" sz="1200" dirty="0"/>
                    </a:p>
                  </a:txBody>
                  <a:tcPr/>
                </a:tc>
                <a:tc>
                  <a:txBody>
                    <a:bodyPr/>
                    <a:lstStyle/>
                    <a:p>
                      <a:r>
                        <a:rPr lang="en-US" altLang="zh-CN" sz="1200" dirty="0" smtClean="0"/>
                        <a:t>AA</a:t>
                      </a:r>
                      <a:endParaRPr lang="zh-CN" altLang="en-US" sz="1200" dirty="0"/>
                    </a:p>
                  </a:txBody>
                  <a:tcPr/>
                </a:tc>
                <a:tc>
                  <a:txBody>
                    <a:bodyPr/>
                    <a:lstStyle/>
                    <a:p>
                      <a:r>
                        <a:rPr lang="en-US" altLang="zh-CN" sz="1200" dirty="0" smtClean="0"/>
                        <a:t>AA</a:t>
                      </a:r>
                      <a:endParaRPr lang="zh-CN" altLang="en-US" sz="1200" dirty="0"/>
                    </a:p>
                  </a:txBody>
                  <a:tcPr/>
                </a:tc>
                <a:tc>
                  <a:txBody>
                    <a:bodyPr/>
                    <a:lstStyle/>
                    <a:p>
                      <a:r>
                        <a:rPr lang="en-US" altLang="zh-CN" sz="1200" dirty="0" smtClean="0"/>
                        <a:t>16067</a:t>
                      </a:r>
                      <a:endParaRPr lang="zh-CN" altLang="en-US" sz="1200" dirty="0"/>
                    </a:p>
                  </a:txBody>
                  <a:tcPr/>
                </a:tc>
              </a:tr>
              <a:tr h="135467">
                <a:tc>
                  <a:txBody>
                    <a:bodyPr/>
                    <a:lstStyle/>
                    <a:p>
                      <a:r>
                        <a:rPr lang="en-US" altLang="zh-CN" sz="1200" dirty="0" err="1" smtClean="0"/>
                        <a:t>Xiaogang</a:t>
                      </a:r>
                      <a:endParaRPr lang="zh-CN" altLang="en-US" sz="1200" dirty="0"/>
                    </a:p>
                  </a:txBody>
                  <a:tcPr/>
                </a:tc>
                <a:tc>
                  <a:txBody>
                    <a:bodyPr/>
                    <a:lstStyle/>
                    <a:p>
                      <a:r>
                        <a:rPr lang="en-US" altLang="zh-CN" sz="1200" dirty="0" smtClean="0"/>
                        <a:t>1</a:t>
                      </a:r>
                      <a:endParaRPr lang="zh-CN" altLang="en-US" sz="1200" dirty="0"/>
                    </a:p>
                  </a:txBody>
                  <a:tcPr/>
                </a:tc>
                <a:tc>
                  <a:txBody>
                    <a:bodyPr/>
                    <a:lstStyle/>
                    <a:p>
                      <a:endParaRPr lang="zh-CN" altLang="en-US" sz="1200" dirty="0"/>
                    </a:p>
                  </a:txBody>
                  <a:tcPr/>
                </a:tc>
                <a:tc>
                  <a:txBody>
                    <a:bodyPr/>
                    <a:lstStyle/>
                    <a:p>
                      <a:endParaRPr lang="zh-CN" altLang="en-US" sz="1200" dirty="0"/>
                    </a:p>
                  </a:txBody>
                  <a:tcPr/>
                </a:tc>
                <a:tc>
                  <a:txBody>
                    <a:bodyPr/>
                    <a:lstStyle/>
                    <a:p>
                      <a:r>
                        <a:rPr lang="en-US" altLang="zh-CN" sz="1200" dirty="0" smtClean="0"/>
                        <a:t>16363</a:t>
                      </a:r>
                      <a:endParaRPr lang="zh-CN" altLang="en-US" sz="1200" dirty="0"/>
                    </a:p>
                  </a:txBody>
                  <a:tcPr/>
                </a:tc>
              </a:tr>
              <a:tr h="135467">
                <a:tc>
                  <a:txBody>
                    <a:bodyPr/>
                    <a:lstStyle/>
                    <a:p>
                      <a:r>
                        <a:rPr lang="en-US" altLang="zh-CN" sz="1200" dirty="0" err="1" smtClean="0"/>
                        <a:t>Youhan</a:t>
                      </a:r>
                      <a:endParaRPr lang="zh-CN" altLang="en-US" sz="1200" dirty="0"/>
                    </a:p>
                  </a:txBody>
                  <a:tcPr/>
                </a:tc>
                <a:tc>
                  <a:txBody>
                    <a:bodyPr/>
                    <a:lstStyle/>
                    <a:p>
                      <a:r>
                        <a:rPr lang="en-US" altLang="zh-CN" sz="1200" dirty="0" smtClean="0"/>
                        <a:t>20</a:t>
                      </a:r>
                      <a:endParaRPr lang="zh-CN" altLang="en-US" sz="1200" dirty="0"/>
                    </a:p>
                  </a:txBody>
                  <a:tcPr/>
                </a:tc>
                <a:tc>
                  <a:txBody>
                    <a:bodyPr/>
                    <a:lstStyle/>
                    <a:p>
                      <a:r>
                        <a:rPr lang="en-US" altLang="zh-CN" sz="1200" dirty="0" smtClean="0"/>
                        <a:t>PHY </a:t>
                      </a:r>
                      <a:r>
                        <a:rPr lang="en-US" altLang="zh-CN" sz="1200" dirty="0" err="1" smtClean="0"/>
                        <a:t>tx</a:t>
                      </a:r>
                      <a:r>
                        <a:rPr lang="en-US" altLang="zh-CN" sz="1200" dirty="0" smtClean="0"/>
                        <a:t>/</a:t>
                      </a:r>
                      <a:r>
                        <a:rPr lang="en-US" altLang="zh-CN" sz="1200" dirty="0" err="1" smtClean="0"/>
                        <a:t>rx</a:t>
                      </a:r>
                      <a:r>
                        <a:rPr lang="en-US" altLang="zh-CN" sz="1200" dirty="0" smtClean="0"/>
                        <a:t> spec; Packet</a:t>
                      </a:r>
                      <a:r>
                        <a:rPr lang="en-US" altLang="zh-CN" sz="1200" baseline="0" dirty="0" smtClean="0"/>
                        <a:t> Extension</a:t>
                      </a:r>
                      <a:endParaRPr lang="zh-CN" altLang="en-US" sz="1200" dirty="0"/>
                    </a:p>
                  </a:txBody>
                  <a:tcPr/>
                </a:tc>
                <a:tc>
                  <a:txBody>
                    <a:bodyPr/>
                    <a:lstStyle/>
                    <a:p>
                      <a:r>
                        <a:rPr lang="en-US" altLang="zh-CN" sz="1200" dirty="0" smtClean="0"/>
                        <a:t>28.3.11/28.3.18/28.3.19</a:t>
                      </a:r>
                      <a:endParaRPr lang="zh-CN" altLang="en-US" sz="1200" dirty="0"/>
                    </a:p>
                  </a:txBody>
                  <a:tcPr/>
                </a:tc>
                <a:tc>
                  <a:txBody>
                    <a:bodyPr/>
                    <a:lstStyle/>
                    <a:p>
                      <a:endParaRPr lang="zh-CN" altLang="en-US" sz="1200" dirty="0"/>
                    </a:p>
                  </a:txBody>
                  <a:tcPr/>
                </a:tc>
              </a:tr>
              <a:tr h="0">
                <a:tc>
                  <a:txBody>
                    <a:bodyPr/>
                    <a:lstStyle/>
                    <a:p>
                      <a:r>
                        <a:rPr lang="en-US" altLang="zh-CN" sz="1200" dirty="0" err="1" smtClean="0"/>
                        <a:t>Yunbo</a:t>
                      </a:r>
                      <a:endParaRPr lang="zh-CN" altLang="en-US" sz="1200" dirty="0"/>
                    </a:p>
                  </a:txBody>
                  <a:tcPr/>
                </a:tc>
                <a:tc>
                  <a:txBody>
                    <a:bodyPr/>
                    <a:lstStyle/>
                    <a:p>
                      <a:r>
                        <a:rPr lang="en-US" altLang="zh-CN" sz="1200" dirty="0" smtClean="0"/>
                        <a:t>1</a:t>
                      </a:r>
                      <a:endParaRPr lang="zh-CN" altLang="en-US" sz="1200" dirty="0"/>
                    </a:p>
                  </a:txBody>
                  <a:tcPr/>
                </a:tc>
                <a:tc>
                  <a:txBody>
                    <a:bodyPr/>
                    <a:lstStyle/>
                    <a:p>
                      <a:endParaRPr lang="zh-CN" altLang="en-US" sz="1200" dirty="0"/>
                    </a:p>
                  </a:txBody>
                  <a:tcPr/>
                </a:tc>
                <a:tc>
                  <a:txBody>
                    <a:bodyPr/>
                    <a:lstStyle/>
                    <a:p>
                      <a:endParaRPr lang="zh-CN" altLang="en-US" sz="1200" dirty="0"/>
                    </a:p>
                  </a:txBody>
                  <a:tcPr/>
                </a:tc>
                <a:tc>
                  <a:txBody>
                    <a:bodyPr/>
                    <a:lstStyle/>
                    <a:p>
                      <a:r>
                        <a:rPr lang="en-US" altLang="zh-CN" sz="1200" dirty="0" smtClean="0"/>
                        <a:t>16643</a:t>
                      </a:r>
                      <a:endParaRPr lang="zh-CN" altLang="en-US" sz="1200" dirty="0"/>
                    </a:p>
                  </a:txBody>
                  <a:tcPr/>
                </a:tc>
              </a:tr>
              <a:tr h="135467">
                <a:tc>
                  <a:txBody>
                    <a:bodyPr/>
                    <a:lstStyle/>
                    <a:p>
                      <a:r>
                        <a:rPr lang="en-US" altLang="zh-CN" sz="1200" dirty="0" smtClean="0"/>
                        <a:t>Un-assigned </a:t>
                      </a:r>
                      <a:endParaRPr lang="zh-CN" altLang="en-US" sz="1200" dirty="0"/>
                    </a:p>
                  </a:txBody>
                  <a:tcPr/>
                </a:tc>
                <a:tc>
                  <a:txBody>
                    <a:bodyPr/>
                    <a:lstStyle/>
                    <a:p>
                      <a:r>
                        <a:rPr lang="en-US" altLang="zh-CN" sz="1200" dirty="0" smtClean="0"/>
                        <a:t>3</a:t>
                      </a:r>
                      <a:endParaRPr lang="zh-CN" altLang="en-US" sz="1200" dirty="0"/>
                    </a:p>
                  </a:txBody>
                  <a:tcPr/>
                </a:tc>
                <a:tc>
                  <a:txBody>
                    <a:bodyPr/>
                    <a:lstStyle/>
                    <a:p>
                      <a:endParaRPr lang="zh-CN" altLang="en-US" sz="1200" dirty="0"/>
                    </a:p>
                  </a:txBody>
                  <a:tcPr/>
                </a:tc>
                <a:tc>
                  <a:txBody>
                    <a:bodyPr/>
                    <a:lstStyle/>
                    <a:p>
                      <a:endParaRPr lang="zh-CN" altLang="en-US" sz="1200" dirty="0"/>
                    </a:p>
                  </a:txBody>
                  <a:tcPr/>
                </a:tc>
                <a:tc>
                  <a:txBody>
                    <a:bodyPr/>
                    <a:lstStyle/>
                    <a:p>
                      <a:r>
                        <a:rPr lang="en-US" altLang="zh-CN" sz="1200" dirty="0" smtClean="0"/>
                        <a:t>16191, 16086, 15936</a:t>
                      </a:r>
                      <a:endParaRPr lang="zh-CN" altLang="en-US" sz="1200" dirty="0"/>
                    </a:p>
                  </a:txBody>
                  <a:tcPr/>
                </a:tc>
              </a:tr>
            </a:tbl>
          </a:graphicData>
        </a:graphic>
      </p:graphicFrame>
    </p:spTree>
    <p:extLst>
      <p:ext uri="{BB962C8B-B14F-4D97-AF65-F5344CB8AC3E}">
        <p14:creationId xmlns:p14="http://schemas.microsoft.com/office/powerpoint/2010/main" val="5404662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PHY Submissions</a:t>
            </a:r>
            <a:endParaRPr lang="zh-CN" altLang="en-US" dirty="0"/>
          </a:p>
        </p:txBody>
      </p:sp>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13</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TextBox 8"/>
          <p:cNvSpPr txBox="1"/>
          <p:nvPr/>
        </p:nvSpPr>
        <p:spPr>
          <a:xfrm>
            <a:off x="1676400" y="1600200"/>
            <a:ext cx="5867400" cy="914399"/>
          </a:xfrm>
          <a:prstGeom prst="rect">
            <a:avLst/>
          </a:prstGeom>
          <a:noFill/>
        </p:spPr>
        <p:txBody>
          <a:bodyPr wrap="square" rtlCol="0">
            <a:normAutofit fontScale="77500" lnSpcReduction="20000"/>
          </a:bodyPr>
          <a:lstStyle/>
          <a:p>
            <a:r>
              <a:rPr lang="en-US" sz="1600" b="1" dirty="0" smtClean="0"/>
              <a:t>Notes:  </a:t>
            </a:r>
          </a:p>
          <a:p>
            <a:pPr marL="742950" lvl="1" indent="-285750">
              <a:buFont typeface="Arial" panose="020B0604020202020204" pitchFamily="34" charset="0"/>
              <a:buChar char="•"/>
            </a:pPr>
            <a:r>
              <a:rPr lang="en-US" sz="1600" b="1" dirty="0" smtClean="0">
                <a:solidFill>
                  <a:srgbClr val="00B050"/>
                </a:solidFill>
              </a:rPr>
              <a:t>Docs in green color have been presented.</a:t>
            </a:r>
          </a:p>
          <a:p>
            <a:pPr marL="742950" lvl="1" indent="-285750">
              <a:buFont typeface="Arial" panose="020B0604020202020204" pitchFamily="34" charset="0"/>
              <a:buChar char="•"/>
            </a:pPr>
            <a:r>
              <a:rPr lang="en-US" sz="1600" b="1" dirty="0" smtClean="0">
                <a:solidFill>
                  <a:srgbClr val="FF0000"/>
                </a:solidFill>
              </a:rPr>
              <a:t>Docs in red color have been withdrawn.</a:t>
            </a:r>
          </a:p>
          <a:p>
            <a:pPr marL="742950" lvl="1" indent="-285750">
              <a:buFont typeface="Arial" panose="020B0604020202020204" pitchFamily="34" charset="0"/>
              <a:buChar char="•"/>
            </a:pPr>
            <a:r>
              <a:rPr lang="en-US" sz="1600" b="1" dirty="0" smtClean="0"/>
              <a:t>Docs in black color have NOT been presented.</a:t>
            </a:r>
          </a:p>
          <a:p>
            <a:pPr marL="742950" lvl="1" indent="-285750">
              <a:buFont typeface="Arial" panose="020B0604020202020204" pitchFamily="34" charset="0"/>
              <a:buChar char="•"/>
            </a:pPr>
            <a:r>
              <a:rPr lang="en-US" sz="1600" b="1" dirty="0" smtClean="0">
                <a:solidFill>
                  <a:srgbClr val="FFC000"/>
                </a:solidFill>
              </a:rPr>
              <a:t>Docs presented but need more discussion or deferred</a:t>
            </a:r>
            <a:endParaRPr lang="en-US" sz="1600" b="1" dirty="0">
              <a:solidFill>
                <a:srgbClr val="FFC000"/>
              </a:solidFill>
            </a:endParaRPr>
          </a:p>
        </p:txBody>
      </p:sp>
      <p:sp>
        <p:nvSpPr>
          <p:cNvPr id="9"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graphicFrame>
        <p:nvGraphicFramePr>
          <p:cNvPr id="10" name="Table 5"/>
          <p:cNvGraphicFramePr>
            <a:graphicFrameLocks noGrp="1"/>
          </p:cNvGraphicFramePr>
          <p:nvPr>
            <p:extLst>
              <p:ext uri="{D42A27DB-BD31-4B8C-83A1-F6EECF244321}">
                <p14:modId xmlns:p14="http://schemas.microsoft.com/office/powerpoint/2010/main" val="1662204273"/>
              </p:ext>
            </p:extLst>
          </p:nvPr>
        </p:nvGraphicFramePr>
        <p:xfrm>
          <a:off x="914399" y="2425083"/>
          <a:ext cx="7629525" cy="3968094"/>
        </p:xfrm>
        <a:graphic>
          <a:graphicData uri="http://schemas.openxmlformats.org/drawingml/2006/table">
            <a:tbl>
              <a:tblPr>
                <a:tableStyleId>{0E3FDE45-AF77-4B5C-9715-49D594BDF05E}</a:tableStyleId>
              </a:tblPr>
              <a:tblGrid>
                <a:gridCol w="990601"/>
                <a:gridCol w="3981449"/>
                <a:gridCol w="2657475"/>
              </a:tblGrid>
              <a:tr h="158352">
                <a:tc>
                  <a:txBody>
                    <a:bodyPr/>
                    <a:lstStyle/>
                    <a:p>
                      <a:pPr algn="ctr" fontAlgn="b"/>
                      <a:r>
                        <a:rPr lang="en-US" sz="1200" b="1" u="none" strike="noStrike" dirty="0">
                          <a:effectLst/>
                        </a:rPr>
                        <a:t>DCN</a:t>
                      </a:r>
                      <a:endParaRPr lang="en-US" sz="1200" b="1" i="0" u="none" strike="noStrike" dirty="0">
                        <a:solidFill>
                          <a:srgbClr val="FFFFFF"/>
                        </a:solidFill>
                        <a:effectLst/>
                        <a:latin typeface="Calibri" panose="020F0502020204030204" pitchFamily="34" charset="0"/>
                      </a:endParaRPr>
                    </a:p>
                  </a:txBody>
                  <a:tcPr marL="7617" marR="7617" marT="7617" marB="0" anchor="b"/>
                </a:tc>
                <a:tc>
                  <a:txBody>
                    <a:bodyPr/>
                    <a:lstStyle/>
                    <a:p>
                      <a:pPr algn="ctr" fontAlgn="b"/>
                      <a:r>
                        <a:rPr lang="en-US" sz="1200" b="1" u="none" strike="noStrike" dirty="0">
                          <a:effectLst/>
                        </a:rPr>
                        <a:t>Title</a:t>
                      </a:r>
                      <a:endParaRPr lang="en-US" sz="1200" b="1" i="0" u="none" strike="noStrike" dirty="0">
                        <a:solidFill>
                          <a:srgbClr val="FFFFFF"/>
                        </a:solidFill>
                        <a:effectLst/>
                        <a:latin typeface="Calibri" panose="020F0502020204030204" pitchFamily="34" charset="0"/>
                      </a:endParaRPr>
                    </a:p>
                  </a:txBody>
                  <a:tcPr marL="7617" marR="7617" marT="7617" marB="0" anchor="b"/>
                </a:tc>
                <a:tc>
                  <a:txBody>
                    <a:bodyPr/>
                    <a:lstStyle/>
                    <a:p>
                      <a:pPr algn="ctr" fontAlgn="b"/>
                      <a:r>
                        <a:rPr lang="en-US" sz="1200" b="1" u="none" strike="noStrike" dirty="0">
                          <a:effectLst/>
                        </a:rPr>
                        <a:t>Author</a:t>
                      </a:r>
                      <a:endParaRPr lang="en-US" sz="1200" b="1" i="0" u="none" strike="noStrike" dirty="0">
                        <a:solidFill>
                          <a:srgbClr val="FFFFFF"/>
                        </a:solidFill>
                        <a:effectLst/>
                        <a:latin typeface="Calibri" panose="020F0502020204030204" pitchFamily="34" charset="0"/>
                      </a:endParaRPr>
                    </a:p>
                  </a:txBody>
                  <a:tcPr marL="7617" marR="7617" marT="7617" marB="0" anchor="b"/>
                </a:tc>
              </a:tr>
              <a:tr h="185274">
                <a:tc>
                  <a:txBody>
                    <a:bodyPr/>
                    <a:lstStyle/>
                    <a:p>
                      <a:pPr marL="0" algn="l" defTabSz="914400" rtl="0" eaLnBrk="1" fontAlgn="t" latinLnBrk="0" hangingPunct="1"/>
                      <a:r>
                        <a:rPr lang="en-US" sz="1400" u="none" strike="noStrike" kern="1200" dirty="0" smtClean="0">
                          <a:solidFill>
                            <a:srgbClr val="00B050"/>
                          </a:solidFill>
                          <a:effectLst/>
                          <a:latin typeface="+mn-lt"/>
                          <a:ea typeface="+mn-ea"/>
                          <a:cs typeface="+mn-cs"/>
                        </a:rPr>
                        <a:t>11-18/1534</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sz="1400" u="none" strike="noStrike" kern="1200" dirty="0" err="1" smtClean="0">
                          <a:solidFill>
                            <a:srgbClr val="00B050"/>
                          </a:solidFill>
                          <a:effectLst/>
                          <a:latin typeface="+mn-lt"/>
                          <a:ea typeface="+mn-ea"/>
                          <a:cs typeface="+mn-cs"/>
                        </a:rPr>
                        <a:t>cr</a:t>
                      </a:r>
                      <a:r>
                        <a:rPr lang="en-US" sz="1400" u="none" strike="noStrike" kern="1200" dirty="0" smtClean="0">
                          <a:solidFill>
                            <a:srgbClr val="00B050"/>
                          </a:solidFill>
                          <a:effectLst/>
                          <a:latin typeface="+mn-lt"/>
                          <a:ea typeface="+mn-ea"/>
                          <a:cs typeface="+mn-cs"/>
                        </a:rPr>
                        <a:t>-for-</a:t>
                      </a:r>
                      <a:r>
                        <a:rPr lang="en-US" sz="1400" u="none" strike="noStrike" kern="1200" dirty="0" err="1" smtClean="0">
                          <a:solidFill>
                            <a:srgbClr val="00B050"/>
                          </a:solidFill>
                          <a:effectLst/>
                          <a:latin typeface="+mn-lt"/>
                          <a:ea typeface="+mn-ea"/>
                          <a:cs typeface="+mn-cs"/>
                        </a:rPr>
                        <a:t>ppdu</a:t>
                      </a:r>
                      <a:r>
                        <a:rPr lang="en-US" sz="1400" u="none" strike="noStrike" kern="1200" dirty="0" smtClean="0">
                          <a:solidFill>
                            <a:srgbClr val="00B050"/>
                          </a:solidFill>
                          <a:effectLst/>
                          <a:latin typeface="+mn-lt"/>
                          <a:ea typeface="+mn-ea"/>
                          <a:cs typeface="+mn-cs"/>
                        </a:rPr>
                        <a:t>-formats</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algn="l"/>
                      <a:r>
                        <a:rPr lang="en-US" altLang="zh-CN" sz="1400" dirty="0" err="1" smtClean="0">
                          <a:solidFill>
                            <a:srgbClr val="00B050"/>
                          </a:solidFill>
                        </a:rPr>
                        <a:t>Tianyu</a:t>
                      </a:r>
                      <a:endParaRPr lang="zh-CN" altLang="en-US" sz="1400" dirty="0">
                        <a:solidFill>
                          <a:srgbClr val="00B050"/>
                        </a:solidFill>
                      </a:endParaRPr>
                    </a:p>
                  </a:txBody>
                  <a:tcPr marL="9525" marR="9525" marT="9525" marB="0" anchor="ctr"/>
                </a:tc>
              </a:tr>
              <a:tr h="185274">
                <a:tc>
                  <a:txBody>
                    <a:bodyPr/>
                    <a:lstStyle/>
                    <a:p>
                      <a:pPr marL="0" algn="l" defTabSz="914400" rtl="0" eaLnBrk="1" fontAlgn="t" latinLnBrk="0" hangingPunct="1"/>
                      <a:r>
                        <a:rPr lang="en-US" sz="1400" u="none" strike="noStrike" kern="1200" dirty="0" smtClean="0">
                          <a:solidFill>
                            <a:srgbClr val="00B050"/>
                          </a:solidFill>
                          <a:effectLst/>
                        </a:rPr>
                        <a:t>11-18/1759</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altLang="zh-CN" sz="1400" b="0" i="0" kern="1200" dirty="0" smtClean="0">
                          <a:solidFill>
                            <a:srgbClr val="00B050"/>
                          </a:solidFill>
                          <a:effectLst/>
                          <a:latin typeface="+mn-lt"/>
                          <a:ea typeface="+mn-ea"/>
                          <a:cs typeface="+mn-cs"/>
                        </a:rPr>
                        <a:t>comment-resolutions-for-</a:t>
                      </a:r>
                      <a:r>
                        <a:rPr lang="en-US" altLang="zh-CN" sz="1400" b="0" i="0" kern="1200" dirty="0" err="1" smtClean="0">
                          <a:solidFill>
                            <a:srgbClr val="00B050"/>
                          </a:solidFill>
                          <a:effectLst/>
                          <a:latin typeface="+mn-lt"/>
                          <a:ea typeface="+mn-ea"/>
                          <a:cs typeface="+mn-cs"/>
                        </a:rPr>
                        <a:t>xVECTORs</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algn="l"/>
                      <a:r>
                        <a:rPr lang="en-US" altLang="zh-CN" sz="1400" dirty="0" smtClean="0">
                          <a:solidFill>
                            <a:srgbClr val="00B050"/>
                          </a:solidFill>
                        </a:rPr>
                        <a:t>Bo Sun (ZTE)</a:t>
                      </a:r>
                      <a:endParaRPr lang="zh-CN" altLang="en-US" sz="1400" dirty="0">
                        <a:solidFill>
                          <a:srgbClr val="00B050"/>
                        </a:solidFill>
                      </a:endParaRPr>
                    </a:p>
                  </a:txBody>
                  <a:tcPr marL="9525" marR="9525" marT="9525" marB="0" anchor="ctr"/>
                </a:tc>
              </a:tr>
              <a:tr h="185274">
                <a:tc>
                  <a:txBody>
                    <a:bodyPr/>
                    <a:lstStyle/>
                    <a:p>
                      <a:pPr marL="0" algn="l" defTabSz="914400" rtl="0" eaLnBrk="1" fontAlgn="t" latinLnBrk="0" hangingPunct="1"/>
                      <a:r>
                        <a:rPr lang="en-US" sz="1400" u="none" strike="noStrike" kern="1200" dirty="0" smtClean="0">
                          <a:solidFill>
                            <a:srgbClr val="00B050"/>
                          </a:solidFill>
                          <a:effectLst/>
                        </a:rPr>
                        <a:t>11-18/1832</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altLang="zh-CN" sz="1400" b="0" i="0" kern="1200" dirty="0" smtClean="0">
                          <a:solidFill>
                            <a:srgbClr val="00B050"/>
                          </a:solidFill>
                          <a:effectLst/>
                          <a:latin typeface="+mn-lt"/>
                          <a:ea typeface="+mn-ea"/>
                          <a:cs typeface="+mn-cs"/>
                        </a:rPr>
                        <a:t>D3.0 comment resolution on </a:t>
                      </a:r>
                      <a:r>
                        <a:rPr lang="en-US" altLang="zh-CN" sz="1400" b="0" i="0" kern="1200" dirty="0" err="1" smtClean="0">
                          <a:solidFill>
                            <a:srgbClr val="00B050"/>
                          </a:solidFill>
                          <a:effectLst/>
                          <a:latin typeface="+mn-lt"/>
                          <a:ea typeface="+mn-ea"/>
                          <a:cs typeface="+mn-cs"/>
                        </a:rPr>
                        <a:t>cids</a:t>
                      </a:r>
                      <a:r>
                        <a:rPr lang="en-US" altLang="zh-CN" sz="1400" b="0" i="0" kern="1200" dirty="0" smtClean="0">
                          <a:solidFill>
                            <a:srgbClr val="00B050"/>
                          </a:solidFill>
                          <a:effectLst/>
                          <a:latin typeface="+mn-lt"/>
                          <a:ea typeface="+mn-ea"/>
                          <a:cs typeface="+mn-cs"/>
                        </a:rPr>
                        <a:t> for 28-4-3</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algn="l"/>
                      <a:r>
                        <a:rPr lang="en-US" altLang="zh-CN" sz="1400" dirty="0" err="1" smtClean="0">
                          <a:solidFill>
                            <a:srgbClr val="00B050"/>
                          </a:solidFill>
                        </a:rPr>
                        <a:t>Jianhan</a:t>
                      </a:r>
                      <a:r>
                        <a:rPr lang="en-US" altLang="zh-CN" sz="1400" baseline="0" dirty="0" smtClean="0">
                          <a:solidFill>
                            <a:srgbClr val="00B050"/>
                          </a:solidFill>
                        </a:rPr>
                        <a:t> Liu (MTK)</a:t>
                      </a:r>
                      <a:endParaRPr lang="zh-CN" altLang="en-US" sz="1400" dirty="0">
                        <a:solidFill>
                          <a:srgbClr val="00B050"/>
                        </a:solidFill>
                      </a:endParaRPr>
                    </a:p>
                  </a:txBody>
                  <a:tcPr marL="9525" marR="9525" marT="9525" marB="0" anchor="ctr"/>
                </a:tc>
              </a:tr>
              <a:tr h="183688">
                <a:tc>
                  <a:txBody>
                    <a:bodyPr/>
                    <a:lstStyle/>
                    <a:p>
                      <a:pPr marL="0" algn="l" defTabSz="914400" rtl="0" eaLnBrk="1" fontAlgn="b" latinLnBrk="0" hangingPunct="1"/>
                      <a:r>
                        <a:rPr lang="en-US" sz="1400" u="none" strike="noStrike" kern="1200" dirty="0" smtClean="0">
                          <a:solidFill>
                            <a:srgbClr val="00B050"/>
                          </a:solidFill>
                          <a:effectLst/>
                        </a:rPr>
                        <a:t>11-18/1764</a:t>
                      </a:r>
                      <a:endParaRPr lang="en-US" sz="1400" b="0" i="0" u="none" strike="noStrike" kern="1200" dirty="0">
                        <a:solidFill>
                          <a:srgbClr val="00B050"/>
                        </a:solidFill>
                        <a:effectLst/>
                        <a:latin typeface="+mn-lt"/>
                        <a:ea typeface="+mn-ea"/>
                        <a:cs typeface="+mn-cs"/>
                      </a:endParaRPr>
                    </a:p>
                  </a:txBody>
                  <a:tcPr marL="7617" marR="7617" marT="7617" marB="0" anchor="ct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zh-CN" sz="1400" b="0" i="0" kern="1200" dirty="0" smtClean="0">
                          <a:solidFill>
                            <a:srgbClr val="00B050"/>
                          </a:solidFill>
                          <a:effectLst/>
                          <a:latin typeface="+mn-lt"/>
                          <a:ea typeface="+mn-ea"/>
                          <a:cs typeface="+mn-cs"/>
                        </a:rPr>
                        <a:t>HE-SIG-CR-Part6</a:t>
                      </a:r>
                      <a:endParaRPr lang="en-US" sz="1400" b="0" i="0" u="none" strike="noStrike" kern="1200" dirty="0">
                        <a:solidFill>
                          <a:srgbClr val="00B050"/>
                        </a:solidFill>
                        <a:effectLst/>
                        <a:latin typeface="+mn-lt"/>
                        <a:ea typeface="+mn-ea"/>
                        <a:cs typeface="+mn-cs"/>
                      </a:endParaRPr>
                    </a:p>
                  </a:txBody>
                  <a:tcPr marL="7617" marR="7617" marT="7617" marB="0" anchor="ctr"/>
                </a:tc>
                <a:tc>
                  <a:txBody>
                    <a:bodyPr/>
                    <a:lstStyle/>
                    <a:p>
                      <a:pPr algn="l"/>
                      <a:r>
                        <a:rPr lang="en-US" altLang="zh-CN" sz="1400" dirty="0" smtClean="0">
                          <a:solidFill>
                            <a:srgbClr val="00B050"/>
                          </a:solidFill>
                        </a:rPr>
                        <a:t>Ross</a:t>
                      </a:r>
                      <a:r>
                        <a:rPr lang="en-US" altLang="zh-CN" sz="1400" baseline="0" dirty="0" smtClean="0">
                          <a:solidFill>
                            <a:srgbClr val="00B050"/>
                          </a:solidFill>
                        </a:rPr>
                        <a:t> Jian Yu (Huawei)</a:t>
                      </a:r>
                      <a:endParaRPr lang="zh-CN" altLang="en-US" sz="1400" dirty="0">
                        <a:solidFill>
                          <a:srgbClr val="00B050"/>
                        </a:solidFill>
                      </a:endParaRPr>
                    </a:p>
                  </a:txBody>
                  <a:tcPr marL="7617" marR="7617" marT="7617" marB="0" anchor="ctr"/>
                </a:tc>
              </a:tr>
              <a:tr h="185274">
                <a:tc>
                  <a:txBody>
                    <a:bodyPr/>
                    <a:lstStyle/>
                    <a:p>
                      <a:pPr algn="l" fontAlgn="b"/>
                      <a:r>
                        <a:rPr lang="en-US" sz="1400" u="none" strike="noStrike" kern="1200" dirty="0" smtClean="0">
                          <a:solidFill>
                            <a:srgbClr val="00B050"/>
                          </a:solidFill>
                          <a:effectLst/>
                          <a:latin typeface="+mn-lt"/>
                          <a:ea typeface="+mn-ea"/>
                          <a:cs typeface="+mn-cs"/>
                        </a:rPr>
                        <a:t>11-18/1841</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algn="l"/>
                      <a:r>
                        <a:rPr lang="en-US" altLang="zh-CN" sz="1400" b="0" i="0" kern="1200" dirty="0" smtClean="0">
                          <a:solidFill>
                            <a:srgbClr val="00B050"/>
                          </a:solidFill>
                          <a:effectLst/>
                          <a:latin typeface="+mn-lt"/>
                          <a:ea typeface="+mn-ea"/>
                          <a:cs typeface="+mn-cs"/>
                        </a:rPr>
                        <a:t>Comment Resolution on PHY Introduction</a:t>
                      </a:r>
                      <a:endParaRPr lang="zh-CN" altLang="en-US" sz="1400" b="0" i="0" kern="1200" dirty="0">
                        <a:solidFill>
                          <a:srgbClr val="00B050"/>
                        </a:solidFill>
                        <a:effectLst/>
                        <a:latin typeface="+mn-lt"/>
                        <a:ea typeface="+mn-ea"/>
                        <a:cs typeface="+mn-cs"/>
                      </a:endParaRPr>
                    </a:p>
                  </a:txBody>
                  <a:tcPr marL="9525" marR="9525" marT="9525" marB="0" anchor="ctr"/>
                </a:tc>
                <a:tc>
                  <a:txBody>
                    <a:bodyPr/>
                    <a:lstStyle/>
                    <a:p>
                      <a:pPr algn="l"/>
                      <a:r>
                        <a:rPr lang="en-US" altLang="zh-CN" sz="1400" b="0" i="0" kern="1200" dirty="0" smtClean="0">
                          <a:solidFill>
                            <a:srgbClr val="00B050"/>
                          </a:solidFill>
                          <a:effectLst/>
                          <a:latin typeface="+mn-lt"/>
                          <a:ea typeface="+mn-ea"/>
                          <a:cs typeface="+mn-cs"/>
                        </a:rPr>
                        <a:t>Bin</a:t>
                      </a:r>
                      <a:endParaRPr lang="zh-CN" altLang="en-US" sz="1400" b="0" i="0" kern="1200" dirty="0">
                        <a:solidFill>
                          <a:srgbClr val="00B050"/>
                        </a:solidFill>
                        <a:effectLst/>
                        <a:latin typeface="+mn-lt"/>
                        <a:ea typeface="+mn-ea"/>
                        <a:cs typeface="+mn-cs"/>
                      </a:endParaRPr>
                    </a:p>
                  </a:txBody>
                  <a:tcPr marL="9525" marR="9525" marT="9525" marB="0" anchor="ctr"/>
                </a:tc>
              </a:tr>
              <a:tr h="185274">
                <a:tc>
                  <a:txBody>
                    <a:bodyPr/>
                    <a:lstStyle/>
                    <a:p>
                      <a:pPr algn="l" fontAlgn="b"/>
                      <a:r>
                        <a:rPr lang="en-US" altLang="zh-CN" sz="1400" u="none" strike="noStrike" kern="1200" dirty="0" smtClean="0">
                          <a:solidFill>
                            <a:srgbClr val="00B050"/>
                          </a:solidFill>
                          <a:effectLst/>
                          <a:latin typeface="+mn-lt"/>
                          <a:ea typeface="+mn-ea"/>
                          <a:cs typeface="+mn-cs"/>
                        </a:rPr>
                        <a:t>11-18/1842</a:t>
                      </a:r>
                      <a:endParaRPr lang="en-US" altLang="zh-CN" sz="1400" u="none" strike="noStrike" kern="1200" dirty="0">
                        <a:solidFill>
                          <a:srgbClr val="00B050"/>
                        </a:solidFill>
                        <a:effectLst/>
                        <a:latin typeface="+mn-lt"/>
                        <a:ea typeface="+mn-ea"/>
                        <a:cs typeface="+mn-cs"/>
                      </a:endParaRPr>
                    </a:p>
                  </a:txBody>
                  <a:tcPr marL="9525" marR="9525" marT="9525" marB="0" anchor="ctr"/>
                </a:tc>
                <a:tc>
                  <a:txBody>
                    <a:bodyPr/>
                    <a:lstStyle/>
                    <a:p>
                      <a:pPr algn="l" fontAlgn="b"/>
                      <a:r>
                        <a:rPr lang="en-US" altLang="zh-CN" sz="1400" b="0" i="0" kern="1200" dirty="0" smtClean="0">
                          <a:solidFill>
                            <a:srgbClr val="00B050"/>
                          </a:solidFill>
                          <a:effectLst/>
                          <a:latin typeface="+mn-lt"/>
                          <a:ea typeface="+mn-ea"/>
                          <a:cs typeface="+mn-cs"/>
                        </a:rPr>
                        <a:t>Comment Resolution on PHY Miscellaneous</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algn="l" fontAlgn="b"/>
                      <a:r>
                        <a:rPr lang="en-US" sz="1400" u="none" strike="noStrike" kern="1200" dirty="0" smtClean="0">
                          <a:solidFill>
                            <a:srgbClr val="00B050"/>
                          </a:solidFill>
                          <a:effectLst/>
                          <a:latin typeface="+mn-lt"/>
                          <a:ea typeface="+mn-ea"/>
                          <a:cs typeface="+mn-cs"/>
                        </a:rPr>
                        <a:t>Bin</a:t>
                      </a:r>
                      <a:endParaRPr lang="en-US" sz="1400" u="none" strike="noStrike" kern="1200" dirty="0">
                        <a:solidFill>
                          <a:srgbClr val="00B050"/>
                        </a:solidFill>
                        <a:effectLst/>
                        <a:latin typeface="+mn-lt"/>
                        <a:ea typeface="+mn-ea"/>
                        <a:cs typeface="+mn-cs"/>
                      </a:endParaRPr>
                    </a:p>
                  </a:txBody>
                  <a:tcPr marL="9525" marR="9525" marT="9525" marB="0" anchor="ctr"/>
                </a:tc>
              </a:tr>
              <a:tr h="185274">
                <a:tc>
                  <a:txBody>
                    <a:bodyPr/>
                    <a:lstStyle/>
                    <a:p>
                      <a:pPr marL="0" algn="l" defTabSz="914400" rtl="0" eaLnBrk="1" fontAlgn="b" latinLnBrk="0" hangingPunct="1"/>
                      <a:r>
                        <a:rPr lang="en-US" altLang="zh-CN" sz="1400" u="none" strike="noStrike" kern="1200" dirty="0" smtClean="0">
                          <a:solidFill>
                            <a:srgbClr val="00B050"/>
                          </a:solidFill>
                          <a:effectLst/>
                          <a:latin typeface="+mn-lt"/>
                          <a:ea typeface="+mn-ea"/>
                          <a:cs typeface="+mn-cs"/>
                        </a:rPr>
                        <a:t>11-18/1848</a:t>
                      </a:r>
                      <a:endParaRPr lang="en-US" altLang="zh-CN"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sz="1400" u="none" strike="noStrike" kern="1200" dirty="0" smtClean="0">
                          <a:solidFill>
                            <a:srgbClr val="00B050"/>
                          </a:solidFill>
                          <a:effectLst/>
                          <a:latin typeface="+mn-lt"/>
                          <a:ea typeface="+mn-ea"/>
                          <a:cs typeface="+mn-cs"/>
                        </a:rPr>
                        <a:t>CID17100</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sz="1400" u="none" strike="noStrike" kern="1200" dirty="0" err="1" smtClean="0">
                          <a:solidFill>
                            <a:srgbClr val="00B050"/>
                          </a:solidFill>
                          <a:effectLst/>
                          <a:latin typeface="+mn-lt"/>
                          <a:ea typeface="+mn-ea"/>
                          <a:cs typeface="+mn-cs"/>
                        </a:rPr>
                        <a:t>Youhan</a:t>
                      </a:r>
                      <a:endParaRPr lang="en-US" sz="1400" u="none" strike="noStrike" kern="1200" dirty="0">
                        <a:solidFill>
                          <a:srgbClr val="00B050"/>
                        </a:solidFill>
                        <a:effectLst/>
                        <a:latin typeface="+mn-lt"/>
                        <a:ea typeface="+mn-ea"/>
                        <a:cs typeface="+mn-cs"/>
                      </a:endParaRPr>
                    </a:p>
                  </a:txBody>
                  <a:tcPr marL="9525" marR="9525" marT="9525" marB="0" anchor="ctr"/>
                </a:tc>
              </a:tr>
              <a:tr h="185274">
                <a:tc>
                  <a:txBody>
                    <a:bodyPr/>
                    <a:lstStyle/>
                    <a:p>
                      <a:pPr marL="0" algn="l" defTabSz="914400" rtl="0" eaLnBrk="1" fontAlgn="b" latinLnBrk="0" hangingPunct="1"/>
                      <a:r>
                        <a:rPr lang="en-US" altLang="zh-CN" sz="1400" u="none" strike="noStrike" kern="1200" dirty="0" smtClean="0">
                          <a:solidFill>
                            <a:srgbClr val="00B050"/>
                          </a:solidFill>
                          <a:effectLst/>
                          <a:latin typeface="+mn-lt"/>
                          <a:ea typeface="+mn-ea"/>
                          <a:cs typeface="+mn-cs"/>
                        </a:rPr>
                        <a:t>11-18/1849</a:t>
                      </a:r>
                      <a:endParaRPr lang="en-US" altLang="zh-CN"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fr-FR" altLang="zh-CN" sz="1400" b="0" i="0" kern="1200" dirty="0" smtClean="0">
                          <a:solidFill>
                            <a:srgbClr val="00B050"/>
                          </a:solidFill>
                          <a:effectLst/>
                          <a:latin typeface="+mn-lt"/>
                          <a:ea typeface="+mn-ea"/>
                          <a:cs typeface="+mn-cs"/>
                        </a:rPr>
                        <a:t>D3.0 Comment Resolution Part 3</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sz="1400" u="none" strike="noStrike" kern="1200" dirty="0" err="1" smtClean="0">
                          <a:solidFill>
                            <a:srgbClr val="00B050"/>
                          </a:solidFill>
                          <a:effectLst/>
                          <a:latin typeface="+mn-lt"/>
                          <a:ea typeface="+mn-ea"/>
                          <a:cs typeface="+mn-cs"/>
                        </a:rPr>
                        <a:t>Youhan</a:t>
                      </a:r>
                      <a:endParaRPr lang="en-US" sz="1400" u="none" strike="noStrike" kern="1200" dirty="0">
                        <a:solidFill>
                          <a:srgbClr val="00B050"/>
                        </a:solidFill>
                        <a:effectLst/>
                        <a:latin typeface="+mn-lt"/>
                        <a:ea typeface="+mn-ea"/>
                        <a:cs typeface="+mn-cs"/>
                      </a:endParaRPr>
                    </a:p>
                  </a:txBody>
                  <a:tcPr marL="9525" marR="9525" marT="9525" marB="0" anchor="ctr"/>
                </a:tc>
              </a:tr>
              <a:tr h="185274">
                <a:tc>
                  <a:txBody>
                    <a:bodyPr/>
                    <a:lstStyle/>
                    <a:p>
                      <a:pPr marL="0" algn="l" defTabSz="914400" rtl="0" eaLnBrk="1" fontAlgn="b" latinLnBrk="0" hangingPunct="1"/>
                      <a:r>
                        <a:rPr lang="en-US" altLang="zh-CN" sz="1400" u="none" strike="noStrike" kern="1200" dirty="0" smtClean="0">
                          <a:solidFill>
                            <a:srgbClr val="FFC000"/>
                          </a:solidFill>
                          <a:effectLst/>
                          <a:latin typeface="+mn-lt"/>
                          <a:ea typeface="+mn-ea"/>
                          <a:cs typeface="+mn-cs"/>
                        </a:rPr>
                        <a:t>11-18/1850</a:t>
                      </a:r>
                      <a:endParaRPr lang="en-US" altLang="zh-CN" sz="1400" u="none" strike="noStrike" kern="1200" dirty="0">
                        <a:solidFill>
                          <a:srgbClr val="FFC00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fr-FR" altLang="zh-CN" sz="1400" b="0" i="0" kern="1200" dirty="0" smtClean="0">
                          <a:solidFill>
                            <a:srgbClr val="FFC000"/>
                          </a:solidFill>
                          <a:effectLst/>
                          <a:latin typeface="+mn-lt"/>
                          <a:ea typeface="+mn-ea"/>
                          <a:cs typeface="+mn-cs"/>
                        </a:rPr>
                        <a:t>D3.0 Comment Resolution Part 4</a:t>
                      </a:r>
                      <a:endParaRPr lang="en-US" sz="1400" u="none" strike="noStrike" kern="1200" dirty="0">
                        <a:solidFill>
                          <a:srgbClr val="FFC00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sz="1400" u="none" strike="noStrike" kern="1200" dirty="0" err="1" smtClean="0">
                          <a:solidFill>
                            <a:srgbClr val="FFC000"/>
                          </a:solidFill>
                          <a:effectLst/>
                          <a:latin typeface="+mn-lt"/>
                          <a:ea typeface="+mn-ea"/>
                          <a:cs typeface="+mn-cs"/>
                        </a:rPr>
                        <a:t>Youhan</a:t>
                      </a:r>
                      <a:endParaRPr lang="en-US" sz="1400" u="none" strike="noStrike" kern="1200" dirty="0">
                        <a:solidFill>
                          <a:srgbClr val="FFC000"/>
                        </a:solidFill>
                        <a:effectLst/>
                        <a:latin typeface="+mn-lt"/>
                        <a:ea typeface="+mn-ea"/>
                        <a:cs typeface="+mn-cs"/>
                      </a:endParaRPr>
                    </a:p>
                  </a:txBody>
                  <a:tcPr marL="9525" marR="9525" marT="9525" marB="0" anchor="ctr"/>
                </a:tc>
              </a:tr>
              <a:tr h="185274">
                <a:tc>
                  <a:txBody>
                    <a:bodyPr/>
                    <a:lstStyle/>
                    <a:p>
                      <a:pPr marL="0" algn="l" defTabSz="914400" rtl="0" eaLnBrk="1" fontAlgn="b" latinLnBrk="0" hangingPunct="1"/>
                      <a:r>
                        <a:rPr lang="en-US" altLang="zh-CN" sz="1400" u="none" strike="noStrike" kern="1200" dirty="0" smtClean="0">
                          <a:solidFill>
                            <a:srgbClr val="00B050"/>
                          </a:solidFill>
                          <a:effectLst/>
                          <a:latin typeface="+mn-lt"/>
                          <a:ea typeface="+mn-ea"/>
                          <a:cs typeface="+mn-cs"/>
                        </a:rPr>
                        <a:t>11-18/1734</a:t>
                      </a:r>
                      <a:endParaRPr lang="en-US" altLang="zh-CN"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altLang="zh-CN" sz="1400" b="0" i="0" kern="1200" dirty="0" smtClean="0">
                          <a:solidFill>
                            <a:srgbClr val="00B050"/>
                          </a:solidFill>
                          <a:effectLst/>
                          <a:latin typeface="+mn-lt"/>
                          <a:ea typeface="+mn-ea"/>
                          <a:cs typeface="+mn-cs"/>
                        </a:rPr>
                        <a:t>PHY subcarriers and RU part 2</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sz="1400" u="none" strike="noStrike" kern="1200" dirty="0" err="1" smtClean="0">
                          <a:solidFill>
                            <a:srgbClr val="00B050"/>
                          </a:solidFill>
                          <a:effectLst/>
                          <a:latin typeface="+mn-lt"/>
                          <a:ea typeface="+mn-ea"/>
                          <a:cs typeface="+mn-cs"/>
                        </a:rPr>
                        <a:t>Yujin</a:t>
                      </a:r>
                      <a:endParaRPr lang="en-US" sz="1400" u="none" strike="noStrike" kern="1200" dirty="0">
                        <a:solidFill>
                          <a:srgbClr val="00B050"/>
                        </a:solidFill>
                        <a:effectLst/>
                        <a:latin typeface="+mn-lt"/>
                        <a:ea typeface="+mn-ea"/>
                        <a:cs typeface="+mn-cs"/>
                      </a:endParaRPr>
                    </a:p>
                  </a:txBody>
                  <a:tcPr marL="9525" marR="9525" marT="9525" marB="0" anchor="ctr"/>
                </a:tc>
              </a:tr>
              <a:tr h="185274">
                <a:tc>
                  <a:txBody>
                    <a:bodyPr/>
                    <a:lstStyle/>
                    <a:p>
                      <a:pPr marL="0" algn="l" defTabSz="914400" rtl="0" eaLnBrk="1" fontAlgn="b" latinLnBrk="0" hangingPunct="1"/>
                      <a:r>
                        <a:rPr lang="en-US" altLang="zh-CN" sz="1400" u="none" strike="noStrike" kern="1200" dirty="0" smtClean="0">
                          <a:solidFill>
                            <a:srgbClr val="00B050"/>
                          </a:solidFill>
                          <a:effectLst/>
                          <a:latin typeface="+mn-lt"/>
                          <a:ea typeface="+mn-ea"/>
                          <a:cs typeface="+mn-cs"/>
                        </a:rPr>
                        <a:t>11-18/1735</a:t>
                      </a:r>
                      <a:endParaRPr lang="en-US" altLang="zh-CN"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altLang="zh-CN" sz="1400" b="0" i="0" kern="1200" dirty="0" smtClean="0">
                          <a:solidFill>
                            <a:srgbClr val="00B050"/>
                          </a:solidFill>
                          <a:effectLst/>
                          <a:latin typeface="+mn-lt"/>
                          <a:ea typeface="+mn-ea"/>
                          <a:cs typeface="+mn-cs"/>
                        </a:rPr>
                        <a:t>CR on PHY Intro</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sz="1400" u="none" strike="noStrike" kern="1200" dirty="0" err="1" smtClean="0">
                          <a:solidFill>
                            <a:srgbClr val="00B050"/>
                          </a:solidFill>
                          <a:effectLst/>
                          <a:latin typeface="+mn-lt"/>
                          <a:ea typeface="+mn-ea"/>
                          <a:cs typeface="+mn-cs"/>
                        </a:rPr>
                        <a:t>Yujin</a:t>
                      </a:r>
                      <a:endParaRPr lang="en-US" sz="1400" u="none" strike="noStrike" kern="1200" dirty="0">
                        <a:solidFill>
                          <a:srgbClr val="00B050"/>
                        </a:solidFill>
                        <a:effectLst/>
                        <a:latin typeface="+mn-lt"/>
                        <a:ea typeface="+mn-ea"/>
                        <a:cs typeface="+mn-cs"/>
                      </a:endParaRPr>
                    </a:p>
                  </a:txBody>
                  <a:tcPr marL="9525" marR="9525" marT="9525" marB="0" anchor="ctr"/>
                </a:tc>
              </a:tr>
              <a:tr h="185274">
                <a:tc>
                  <a:txBody>
                    <a:bodyPr/>
                    <a:lstStyle/>
                    <a:p>
                      <a:pPr marL="0" algn="l" defTabSz="914400" rtl="0" eaLnBrk="1" fontAlgn="b" latinLnBrk="0" hangingPunct="1"/>
                      <a:r>
                        <a:rPr lang="en-US" altLang="zh-CN" sz="1400" u="none" strike="noStrike" kern="1200" dirty="0" smtClean="0">
                          <a:solidFill>
                            <a:srgbClr val="FFC000"/>
                          </a:solidFill>
                          <a:effectLst/>
                          <a:latin typeface="+mn-lt"/>
                          <a:ea typeface="+mn-ea"/>
                          <a:cs typeface="+mn-cs"/>
                        </a:rPr>
                        <a:t>11-18/1733</a:t>
                      </a:r>
                      <a:endParaRPr lang="en-US" altLang="zh-CN" sz="1400" u="none" strike="noStrike" kern="1200" dirty="0">
                        <a:solidFill>
                          <a:srgbClr val="FFC00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altLang="zh-CN" sz="1400" b="0" i="0" kern="1200" dirty="0" smtClean="0">
                          <a:solidFill>
                            <a:srgbClr val="FFC000"/>
                          </a:solidFill>
                          <a:effectLst/>
                          <a:latin typeface="+mn-lt"/>
                          <a:ea typeface="+mn-ea"/>
                          <a:cs typeface="+mn-cs"/>
                        </a:rPr>
                        <a:t>CID16364 on Packet Extension</a:t>
                      </a:r>
                      <a:endParaRPr lang="en-US" sz="1400" u="none" strike="noStrike" kern="1200" dirty="0">
                        <a:solidFill>
                          <a:srgbClr val="FFC00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sz="1400" u="none" strike="noStrike" kern="1200" dirty="0" err="1" smtClean="0">
                          <a:solidFill>
                            <a:srgbClr val="FFC000"/>
                          </a:solidFill>
                          <a:effectLst/>
                          <a:latin typeface="+mn-lt"/>
                          <a:ea typeface="+mn-ea"/>
                          <a:cs typeface="+mn-cs"/>
                        </a:rPr>
                        <a:t>Yujin</a:t>
                      </a:r>
                      <a:endParaRPr lang="en-US" sz="1400" u="none" strike="noStrike" kern="1200" dirty="0">
                        <a:solidFill>
                          <a:srgbClr val="FFC000"/>
                        </a:solidFill>
                        <a:effectLst/>
                        <a:latin typeface="+mn-lt"/>
                        <a:ea typeface="+mn-ea"/>
                        <a:cs typeface="+mn-cs"/>
                      </a:endParaRPr>
                    </a:p>
                  </a:txBody>
                  <a:tcPr marL="9525" marR="9525" marT="9525" marB="0" anchor="ctr"/>
                </a:tc>
              </a:tr>
              <a:tr h="183688">
                <a:tc>
                  <a:txBody>
                    <a:bodyPr/>
                    <a:lstStyle/>
                    <a:p>
                      <a:pPr marL="0" algn="l" defTabSz="914400" rtl="0" eaLnBrk="1" fontAlgn="b" latinLnBrk="0" hangingPunct="1"/>
                      <a:r>
                        <a:rPr lang="en-US" sz="1400" b="0" i="0" u="none" strike="noStrike" kern="1200" dirty="0" smtClean="0">
                          <a:solidFill>
                            <a:srgbClr val="00B050"/>
                          </a:solidFill>
                          <a:effectLst/>
                          <a:latin typeface="+mn-lt"/>
                          <a:ea typeface="+mn-ea"/>
                          <a:cs typeface="+mn-cs"/>
                        </a:rPr>
                        <a:t>11-18/1790</a:t>
                      </a:r>
                      <a:endParaRPr lang="en-US" sz="1400" b="0" i="0" u="none" strike="noStrike" kern="1200" dirty="0">
                        <a:solidFill>
                          <a:srgbClr val="00B050"/>
                        </a:solidFill>
                        <a:effectLst/>
                        <a:latin typeface="+mn-lt"/>
                        <a:ea typeface="+mn-ea"/>
                        <a:cs typeface="+mn-cs"/>
                      </a:endParaRPr>
                    </a:p>
                  </a:txBody>
                  <a:tcPr marL="7617" marR="7617" marT="7617" marB="0" anchor="ctr"/>
                </a:tc>
                <a:tc>
                  <a:txBody>
                    <a:bodyPr/>
                    <a:lstStyle/>
                    <a:p>
                      <a:pPr marL="0" algn="l" defTabSz="914400" rtl="0" eaLnBrk="1" fontAlgn="b" latinLnBrk="0" hangingPunct="1"/>
                      <a:r>
                        <a:rPr lang="en-US" altLang="zh-CN" sz="1400" b="0" i="0" kern="1200" dirty="0" smtClean="0">
                          <a:solidFill>
                            <a:srgbClr val="00B050"/>
                          </a:solidFill>
                          <a:effectLst/>
                          <a:latin typeface="+mn-lt"/>
                          <a:ea typeface="+mn-ea"/>
                          <a:cs typeface="+mn-cs"/>
                        </a:rPr>
                        <a:t>CR on PHY Miscellaneous</a:t>
                      </a:r>
                      <a:endParaRPr lang="en-US" sz="1400" b="0" i="0" u="none" strike="noStrike" kern="1200" dirty="0">
                        <a:solidFill>
                          <a:srgbClr val="00B050"/>
                        </a:solidFill>
                        <a:effectLst/>
                        <a:latin typeface="+mn-lt"/>
                        <a:ea typeface="+mn-ea"/>
                        <a:cs typeface="+mn-cs"/>
                      </a:endParaRPr>
                    </a:p>
                  </a:txBody>
                  <a:tcPr marL="7617" marR="7617" marT="7617" marB="0" anchor="ctr"/>
                </a:tc>
                <a:tc>
                  <a:txBody>
                    <a:bodyPr/>
                    <a:lstStyle/>
                    <a:p>
                      <a:pPr marL="0" algn="l" defTabSz="914400" rtl="0" eaLnBrk="1" fontAlgn="b" latinLnBrk="0" hangingPunct="1"/>
                      <a:r>
                        <a:rPr lang="en-US" sz="1400" b="0" i="0" u="none" strike="noStrike" kern="1200" dirty="0" err="1" smtClean="0">
                          <a:solidFill>
                            <a:srgbClr val="00B050"/>
                          </a:solidFill>
                          <a:effectLst/>
                          <a:latin typeface="+mn-lt"/>
                          <a:ea typeface="+mn-ea"/>
                          <a:cs typeface="+mn-cs"/>
                        </a:rPr>
                        <a:t>Yujin</a:t>
                      </a:r>
                      <a:endParaRPr lang="en-US" sz="1400" b="0" i="0" u="none" strike="noStrike" kern="1200" dirty="0">
                        <a:solidFill>
                          <a:srgbClr val="00B050"/>
                        </a:solidFill>
                        <a:effectLst/>
                        <a:latin typeface="+mn-lt"/>
                        <a:ea typeface="+mn-ea"/>
                        <a:cs typeface="+mn-cs"/>
                      </a:endParaRPr>
                    </a:p>
                  </a:txBody>
                  <a:tcPr marL="7617" marR="7617" marT="7617" marB="0" anchor="ctr"/>
                </a:tc>
              </a:tr>
              <a:tr h="183688">
                <a:tc>
                  <a:txBody>
                    <a:bodyPr/>
                    <a:lstStyle/>
                    <a:p>
                      <a:pPr marL="0" algn="l" defTabSz="914400" rtl="0" eaLnBrk="1" fontAlgn="b" latinLnBrk="0" hangingPunct="1"/>
                      <a:r>
                        <a:rPr lang="en-US" sz="1400" b="0" i="0" u="none" strike="noStrike" kern="1200" dirty="0" smtClean="0">
                          <a:solidFill>
                            <a:srgbClr val="00B050"/>
                          </a:solidFill>
                          <a:effectLst/>
                          <a:latin typeface="+mn-lt"/>
                          <a:ea typeface="+mn-ea"/>
                          <a:cs typeface="+mn-cs"/>
                        </a:rPr>
                        <a:t>11-18/1891</a:t>
                      </a:r>
                      <a:endParaRPr lang="en-US" sz="1400" b="0" i="0" u="none" strike="noStrike" kern="1200" dirty="0">
                        <a:solidFill>
                          <a:srgbClr val="00B050"/>
                        </a:solidFill>
                        <a:effectLst/>
                        <a:latin typeface="+mn-lt"/>
                        <a:ea typeface="+mn-ea"/>
                        <a:cs typeface="+mn-cs"/>
                      </a:endParaRPr>
                    </a:p>
                  </a:txBody>
                  <a:tcPr marL="7617" marR="7617" marT="7617" marB="0" anchor="ctr"/>
                </a:tc>
                <a:tc>
                  <a:txBody>
                    <a:bodyPr/>
                    <a:lstStyle/>
                    <a:p>
                      <a:pPr marL="0" algn="l" defTabSz="914400" rtl="0" eaLnBrk="1" fontAlgn="b" latinLnBrk="0" hangingPunct="1"/>
                      <a:r>
                        <a:rPr lang="en-US" sz="1400" b="0" i="0" u="none" strike="noStrike" kern="1200" dirty="0" smtClean="0">
                          <a:solidFill>
                            <a:srgbClr val="00B050"/>
                          </a:solidFill>
                          <a:effectLst/>
                          <a:latin typeface="+mn-lt"/>
                          <a:ea typeface="+mn-ea"/>
                          <a:cs typeface="+mn-cs"/>
                        </a:rPr>
                        <a:t>Trigger</a:t>
                      </a:r>
                      <a:r>
                        <a:rPr lang="en-US" sz="1400" b="0" i="0" u="none" strike="noStrike" kern="1200" baseline="0" dirty="0" smtClean="0">
                          <a:solidFill>
                            <a:srgbClr val="00B050"/>
                          </a:solidFill>
                          <a:effectLst/>
                          <a:latin typeface="+mn-lt"/>
                          <a:ea typeface="+mn-ea"/>
                          <a:cs typeface="+mn-cs"/>
                        </a:rPr>
                        <a:t> frame padding</a:t>
                      </a:r>
                      <a:endParaRPr lang="en-US" sz="1400" b="0" i="0" u="none" strike="noStrike" kern="1200" dirty="0">
                        <a:solidFill>
                          <a:srgbClr val="00B050"/>
                        </a:solidFill>
                        <a:effectLst/>
                        <a:latin typeface="+mn-lt"/>
                        <a:ea typeface="+mn-ea"/>
                        <a:cs typeface="+mn-cs"/>
                      </a:endParaRPr>
                    </a:p>
                  </a:txBody>
                  <a:tcPr marL="7617" marR="7617" marT="7617" marB="0" anchor="ctr"/>
                </a:tc>
                <a:tc>
                  <a:txBody>
                    <a:bodyPr/>
                    <a:lstStyle/>
                    <a:p>
                      <a:pPr marL="0" algn="l" defTabSz="914400" rtl="0" eaLnBrk="1" fontAlgn="b" latinLnBrk="0" hangingPunct="1"/>
                      <a:r>
                        <a:rPr lang="en-US" sz="1400" b="0" i="0" u="none" strike="noStrike" kern="1200" dirty="0" err="1" smtClean="0">
                          <a:solidFill>
                            <a:srgbClr val="00B050"/>
                          </a:solidFill>
                          <a:effectLst/>
                          <a:latin typeface="+mn-lt"/>
                          <a:ea typeface="+mn-ea"/>
                          <a:cs typeface="+mn-cs"/>
                        </a:rPr>
                        <a:t>Hongyuan</a:t>
                      </a:r>
                      <a:endParaRPr lang="en-US" sz="1400" b="0" i="0" u="none" strike="noStrike" kern="1200" dirty="0">
                        <a:solidFill>
                          <a:srgbClr val="00B050"/>
                        </a:solidFill>
                        <a:effectLst/>
                        <a:latin typeface="+mn-lt"/>
                        <a:ea typeface="+mn-ea"/>
                        <a:cs typeface="+mn-cs"/>
                      </a:endParaRPr>
                    </a:p>
                  </a:txBody>
                  <a:tcPr marL="7617" marR="7617" marT="7617" marB="0" anchor="ctr"/>
                </a:tc>
              </a:tr>
              <a:tr h="183688">
                <a:tc>
                  <a:txBody>
                    <a:bodyPr/>
                    <a:lstStyle/>
                    <a:p>
                      <a:pPr marL="0" algn="l" defTabSz="914400" rtl="0" eaLnBrk="1" fontAlgn="b" latinLnBrk="0" hangingPunct="1"/>
                      <a:r>
                        <a:rPr lang="en-US" sz="1400" b="0" i="0" u="none" strike="noStrike" kern="1200" dirty="0" smtClean="0">
                          <a:solidFill>
                            <a:srgbClr val="000000"/>
                          </a:solidFill>
                          <a:effectLst/>
                          <a:latin typeface="+mn-lt"/>
                          <a:ea typeface="+mn-ea"/>
                          <a:cs typeface="+mn-cs"/>
                        </a:rPr>
                        <a:t>11-18/1901</a:t>
                      </a:r>
                      <a:endParaRPr lang="en-US" sz="1400" b="0" i="0" u="none" strike="noStrike" kern="1200" dirty="0">
                        <a:solidFill>
                          <a:srgbClr val="000000"/>
                        </a:solidFill>
                        <a:effectLst/>
                        <a:latin typeface="+mn-lt"/>
                        <a:ea typeface="+mn-ea"/>
                        <a:cs typeface="+mn-cs"/>
                      </a:endParaRPr>
                    </a:p>
                  </a:txBody>
                  <a:tcPr marL="7617" marR="7617" marT="7617" marB="0" anchor="ct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altLang="zh-CN" sz="1400" b="0" i="0" kern="1200" dirty="0" smtClean="0">
                          <a:solidFill>
                            <a:schemeClr val="tx1"/>
                          </a:solidFill>
                          <a:effectLst/>
                          <a:latin typeface="+mn-lt"/>
                          <a:ea typeface="+mn-ea"/>
                          <a:cs typeface="+mn-cs"/>
                        </a:rPr>
                        <a:t>D3.0 Comment Resolution Part 5</a:t>
                      </a:r>
                      <a:endParaRPr lang="en-US" altLang="zh-CN" sz="1400" u="none" strike="noStrike" kern="1200" dirty="0" smtClean="0">
                        <a:solidFill>
                          <a:schemeClr val="tx1"/>
                        </a:solidFill>
                        <a:effectLst/>
                        <a:latin typeface="+mn-lt"/>
                        <a:ea typeface="+mn-ea"/>
                        <a:cs typeface="+mn-cs"/>
                      </a:endParaRPr>
                    </a:p>
                  </a:txBody>
                  <a:tcPr marL="7617" marR="7617" marT="7617" marB="0" anchor="ctr"/>
                </a:tc>
                <a:tc>
                  <a:txBody>
                    <a:bodyPr/>
                    <a:lstStyle/>
                    <a:p>
                      <a:pPr marL="0" algn="l" defTabSz="914400" rtl="0" eaLnBrk="1" fontAlgn="b" latinLnBrk="0" hangingPunct="1"/>
                      <a:r>
                        <a:rPr lang="en-US" sz="1400" b="0" i="0" u="none" strike="noStrike" kern="1200" dirty="0" err="1" smtClean="0">
                          <a:solidFill>
                            <a:srgbClr val="000000"/>
                          </a:solidFill>
                          <a:effectLst/>
                          <a:latin typeface="+mn-lt"/>
                          <a:ea typeface="+mn-ea"/>
                          <a:cs typeface="+mn-cs"/>
                        </a:rPr>
                        <a:t>Youhan</a:t>
                      </a:r>
                      <a:endParaRPr lang="en-US" sz="1400" b="0" i="0" u="none" strike="noStrike" kern="1200" dirty="0">
                        <a:solidFill>
                          <a:srgbClr val="000000"/>
                        </a:solidFill>
                        <a:effectLst/>
                        <a:latin typeface="+mn-lt"/>
                        <a:ea typeface="+mn-ea"/>
                        <a:cs typeface="+mn-cs"/>
                      </a:endParaRPr>
                    </a:p>
                  </a:txBody>
                  <a:tcPr marL="7617" marR="7617" marT="7617" marB="0" anchor="ctr"/>
                </a:tc>
              </a:tr>
              <a:tr h="183688">
                <a:tc>
                  <a:txBody>
                    <a:bodyPr/>
                    <a:lstStyle/>
                    <a:p>
                      <a:pPr marL="0" algn="l" defTabSz="914400" rtl="0" eaLnBrk="1" fontAlgn="b" latinLnBrk="0" hangingPunct="1"/>
                      <a:r>
                        <a:rPr lang="en-US" sz="1400" b="0" i="0" u="none" strike="noStrike" kern="1200" dirty="0" smtClean="0">
                          <a:solidFill>
                            <a:srgbClr val="000000"/>
                          </a:solidFill>
                          <a:effectLst/>
                          <a:latin typeface="+mn-lt"/>
                          <a:ea typeface="+mn-ea"/>
                          <a:cs typeface="+mn-cs"/>
                        </a:rPr>
                        <a:t>11-18/1939</a:t>
                      </a:r>
                      <a:endParaRPr lang="en-US" sz="1400" b="0" i="0" u="none" strike="noStrike" kern="1200" dirty="0">
                        <a:solidFill>
                          <a:srgbClr val="000000"/>
                        </a:solidFill>
                        <a:effectLst/>
                        <a:latin typeface="+mn-lt"/>
                        <a:ea typeface="+mn-ea"/>
                        <a:cs typeface="+mn-cs"/>
                      </a:endParaRPr>
                    </a:p>
                  </a:txBody>
                  <a:tcPr marL="7617" marR="7617" marT="7617" marB="0" anchor="ct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zh-CN" sz="1400" b="0" i="0" kern="1200" dirty="0" smtClean="0">
                          <a:solidFill>
                            <a:schemeClr val="tx1"/>
                          </a:solidFill>
                          <a:effectLst/>
                          <a:latin typeface="+mn-lt"/>
                          <a:ea typeface="+mn-ea"/>
                          <a:cs typeface="+mn-cs"/>
                        </a:rPr>
                        <a:t>Comment resolution on MIBs - part 1</a:t>
                      </a:r>
                    </a:p>
                  </a:txBody>
                  <a:tcPr marL="7617" marR="7617" marT="7617" marB="0" anchor="ctr"/>
                </a:tc>
                <a:tc>
                  <a:txBody>
                    <a:bodyPr/>
                    <a:lstStyle/>
                    <a:p>
                      <a:pPr marL="0" algn="l" defTabSz="914400" rtl="0" eaLnBrk="1" fontAlgn="b" latinLnBrk="0" hangingPunct="1"/>
                      <a:r>
                        <a:rPr lang="en-US" sz="1400" b="0" i="0" u="none" strike="noStrike" kern="1200" dirty="0" smtClean="0">
                          <a:solidFill>
                            <a:srgbClr val="000000"/>
                          </a:solidFill>
                          <a:effectLst/>
                          <a:latin typeface="+mn-lt"/>
                          <a:ea typeface="+mn-ea"/>
                          <a:cs typeface="+mn-cs"/>
                        </a:rPr>
                        <a:t>Edward Au</a:t>
                      </a:r>
                      <a:endParaRPr lang="en-US" sz="1400" b="0" i="0" u="none" strike="noStrike" kern="1200" dirty="0">
                        <a:solidFill>
                          <a:srgbClr val="000000"/>
                        </a:solidFill>
                        <a:effectLst/>
                        <a:latin typeface="+mn-lt"/>
                        <a:ea typeface="+mn-ea"/>
                        <a:cs typeface="+mn-cs"/>
                      </a:endParaRPr>
                    </a:p>
                  </a:txBody>
                  <a:tcPr marL="7617" marR="7617" marT="7617" marB="0" anchor="ctr"/>
                </a:tc>
              </a:tr>
              <a:tr h="183688">
                <a:tc>
                  <a:txBody>
                    <a:bodyPr/>
                    <a:lstStyle/>
                    <a:p>
                      <a:pPr marL="0" algn="l" defTabSz="914400" rtl="0" eaLnBrk="1" fontAlgn="b" latinLnBrk="0" hangingPunct="1"/>
                      <a:r>
                        <a:rPr lang="en-US" sz="1400" b="0" i="0" u="none" strike="noStrike" kern="1200" dirty="0" smtClean="0">
                          <a:solidFill>
                            <a:srgbClr val="000000"/>
                          </a:solidFill>
                          <a:effectLst/>
                          <a:latin typeface="+mn-lt"/>
                          <a:ea typeface="+mn-ea"/>
                          <a:cs typeface="+mn-cs"/>
                        </a:rPr>
                        <a:t>11-18/1774</a:t>
                      </a:r>
                      <a:endParaRPr lang="en-US" sz="1400" b="0" i="0" u="none" strike="noStrike" kern="1200" dirty="0">
                        <a:solidFill>
                          <a:srgbClr val="000000"/>
                        </a:solidFill>
                        <a:effectLst/>
                        <a:latin typeface="+mn-lt"/>
                        <a:ea typeface="+mn-ea"/>
                        <a:cs typeface="+mn-cs"/>
                      </a:endParaRPr>
                    </a:p>
                  </a:txBody>
                  <a:tcPr marL="7617" marR="7617" marT="7617" marB="0" anchor="ctr"/>
                </a:tc>
                <a:tc>
                  <a:txBody>
                    <a:bodyPr/>
                    <a:lstStyle/>
                    <a:p>
                      <a:pPr marL="0" algn="l" defTabSz="914400" rtl="0" eaLnBrk="1" fontAlgn="b" latinLnBrk="0" hangingPunct="1"/>
                      <a:r>
                        <a:rPr lang="en-US" sz="1400" b="0" i="0" u="none" strike="noStrike" kern="1200" dirty="0" smtClean="0">
                          <a:solidFill>
                            <a:srgbClr val="000000"/>
                          </a:solidFill>
                          <a:effectLst/>
                          <a:latin typeface="+mn-lt"/>
                          <a:ea typeface="+mn-ea"/>
                          <a:cs typeface="+mn-cs"/>
                        </a:rPr>
                        <a:t>resolution-to-cid-16624-hesigb</a:t>
                      </a:r>
                      <a:endParaRPr lang="en-US" sz="1400" b="0" i="0" u="none" strike="noStrike" kern="1200" dirty="0">
                        <a:solidFill>
                          <a:srgbClr val="000000"/>
                        </a:solidFill>
                        <a:effectLst/>
                        <a:latin typeface="+mn-lt"/>
                        <a:ea typeface="+mn-ea"/>
                        <a:cs typeface="+mn-cs"/>
                      </a:endParaRPr>
                    </a:p>
                  </a:txBody>
                  <a:tcPr marL="7617" marR="7617" marT="7617" marB="0" anchor="ctr"/>
                </a:tc>
                <a:tc>
                  <a:txBody>
                    <a:bodyPr/>
                    <a:lstStyle/>
                    <a:p>
                      <a:pPr marL="0" algn="l" defTabSz="914400" rtl="0" eaLnBrk="1" fontAlgn="b" latinLnBrk="0" hangingPunct="1"/>
                      <a:r>
                        <a:rPr lang="en-US" sz="1400" b="0" i="0" u="none" strike="noStrike" kern="1200" dirty="0" smtClean="0">
                          <a:solidFill>
                            <a:srgbClr val="000000"/>
                          </a:solidFill>
                          <a:effectLst/>
                          <a:latin typeface="+mn-lt"/>
                          <a:ea typeface="+mn-ea"/>
                          <a:cs typeface="+mn-cs"/>
                        </a:rPr>
                        <a:t>Brian Hart</a:t>
                      </a:r>
                      <a:endParaRPr lang="en-US" sz="1400" b="0" i="0" u="none" strike="noStrike" kern="1200" dirty="0">
                        <a:solidFill>
                          <a:srgbClr val="000000"/>
                        </a:solidFill>
                        <a:effectLst/>
                        <a:latin typeface="+mn-lt"/>
                        <a:ea typeface="+mn-ea"/>
                        <a:cs typeface="+mn-cs"/>
                      </a:endParaRPr>
                    </a:p>
                  </a:txBody>
                  <a:tcPr marL="7617" marR="7617" marT="7617" marB="0" anchor="ctr"/>
                </a:tc>
              </a:tr>
            </a:tbl>
          </a:graphicData>
        </a:graphic>
      </p:graphicFrame>
    </p:spTree>
    <p:extLst>
      <p:ext uri="{BB962C8B-B14F-4D97-AF65-F5344CB8AC3E}">
        <p14:creationId xmlns:p14="http://schemas.microsoft.com/office/powerpoint/2010/main" val="25509895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14</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zh-CN" dirty="0" smtClean="0"/>
              <a:t>Straw-poll 1 (</a:t>
            </a:r>
            <a:r>
              <a:rPr lang="en-US" altLang="zh-CN" dirty="0" err="1" smtClean="0"/>
              <a:t>cr</a:t>
            </a:r>
            <a:r>
              <a:rPr lang="en-US" altLang="zh-CN" dirty="0" smtClean="0"/>
              <a:t>, 11-18/xxxxr0)</a:t>
            </a:r>
            <a:endParaRPr lang="zh-CN" altLang="en-US" dirty="0"/>
          </a:p>
        </p:txBody>
      </p:sp>
      <p:sp>
        <p:nvSpPr>
          <p:cNvPr id="8" name="内容占位符 2"/>
          <p:cNvSpPr>
            <a:spLocks noGrp="1"/>
          </p:cNvSpPr>
          <p:nvPr>
            <p:ph idx="1"/>
          </p:nvPr>
        </p:nvSpPr>
        <p:spPr>
          <a:xfrm>
            <a:off x="685800" y="1981200"/>
            <a:ext cx="7772400" cy="4114800"/>
          </a:xfrm>
        </p:spPr>
        <p:txBody>
          <a:bodyPr/>
          <a:lstStyle/>
          <a:p>
            <a:r>
              <a:rPr lang="en-US" altLang="zh-CN" dirty="0" smtClean="0"/>
              <a:t>Do you agree the proposed comment resolution to the following </a:t>
            </a:r>
            <a:r>
              <a:rPr lang="en-US" altLang="zh-CN" dirty="0"/>
              <a:t>X</a:t>
            </a:r>
            <a:r>
              <a:rPr lang="en-US" altLang="zh-CN" dirty="0" smtClean="0"/>
              <a:t> CIDs (except those marked in red) and the corresponding modification proposal to IEEE P802.11ax D3.X as in 11-18/XXXXr0</a:t>
            </a:r>
          </a:p>
          <a:p>
            <a:pPr lvl="1"/>
            <a:r>
              <a:rPr lang="en-US" altLang="zh-CN" dirty="0" smtClean="0"/>
              <a:t>CID</a:t>
            </a:r>
          </a:p>
          <a:p>
            <a:pPr lvl="1"/>
            <a:endParaRPr lang="en-GB" altLang="zh-CN" dirty="0" smtClean="0"/>
          </a:p>
          <a:p>
            <a:pPr lvl="1"/>
            <a:endParaRPr lang="en-GB" altLang="zh-CN" dirty="0" smtClean="0"/>
          </a:p>
          <a:p>
            <a:pPr>
              <a:buNone/>
            </a:pPr>
            <a:r>
              <a:rPr lang="en-US" altLang="zh-CN" dirty="0" smtClean="0">
                <a:solidFill>
                  <a:srgbClr val="00B050"/>
                </a:solidFill>
              </a:rPr>
              <a:t>SP:</a:t>
            </a:r>
            <a:endParaRPr lang="zh-CN" altLang="en-US" dirty="0"/>
          </a:p>
        </p:txBody>
      </p:sp>
      <p:sp>
        <p:nvSpPr>
          <p:cNvPr id="9"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21076444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2</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Title 1"/>
          <p:cNvSpPr>
            <a:spLocks noGrp="1"/>
          </p:cNvSpPr>
          <p:nvPr>
            <p:ph type="title"/>
          </p:nvPr>
        </p:nvSpPr>
        <p:spPr>
          <a:xfrm>
            <a:off x="685800" y="1066800"/>
            <a:ext cx="7772400" cy="1066800"/>
          </a:xfrm>
        </p:spPr>
        <p:txBody>
          <a:bodyPr/>
          <a:lstStyle/>
          <a:p>
            <a:r>
              <a:rPr lang="en-US" altLang="en-US" dirty="0" smtClean="0">
                <a:solidFill>
                  <a:srgbClr val="0000FF"/>
                </a:solidFill>
                <a:latin typeface="Arial Black" pitchFamily="34" charset="0"/>
              </a:rPr>
              <a:t>IEEE 802.11 </a:t>
            </a:r>
            <a:r>
              <a:rPr lang="en-US" altLang="en-US" dirty="0" err="1" smtClean="0">
                <a:solidFill>
                  <a:srgbClr val="0000FF"/>
                </a:solidFill>
                <a:latin typeface="Arial Black" pitchFamily="34" charset="0"/>
              </a:rPr>
              <a:t>TGax</a:t>
            </a:r>
            <a:r>
              <a:rPr lang="en-US" altLang="en-US" dirty="0" smtClean="0">
                <a:solidFill>
                  <a:srgbClr val="0000FF"/>
                </a:solidFill>
                <a:latin typeface="Arial Black" pitchFamily="34" charset="0"/>
              </a:rPr>
              <a:t> Meeting</a:t>
            </a:r>
            <a:br>
              <a:rPr lang="en-US" altLang="en-US" dirty="0" smtClean="0">
                <a:solidFill>
                  <a:srgbClr val="0000FF"/>
                </a:solidFill>
                <a:latin typeface="Arial Black" pitchFamily="34" charset="0"/>
              </a:rPr>
            </a:br>
            <a:r>
              <a:rPr lang="en-US" altLang="en-US" dirty="0" smtClean="0">
                <a:solidFill>
                  <a:srgbClr val="0000FF"/>
                </a:solidFill>
                <a:latin typeface="Arial Black" pitchFamily="34" charset="0"/>
              </a:rPr>
              <a:t>High Efficiency WLAN</a:t>
            </a:r>
            <a:br>
              <a:rPr lang="en-US" altLang="en-US" dirty="0" smtClean="0">
                <a:solidFill>
                  <a:srgbClr val="0000FF"/>
                </a:solidFill>
                <a:latin typeface="Arial Black" pitchFamily="34" charset="0"/>
              </a:rPr>
            </a:br>
            <a:r>
              <a:rPr lang="en-US" altLang="en-US" dirty="0" smtClean="0">
                <a:solidFill>
                  <a:srgbClr val="0000FF"/>
                </a:solidFill>
                <a:latin typeface="Arial Black" pitchFamily="34" charset="0"/>
              </a:rPr>
              <a:t>PHY Ad Hoc</a:t>
            </a:r>
            <a:endParaRPr lang="en-CA" altLang="en-US" dirty="0" smtClean="0"/>
          </a:p>
        </p:txBody>
      </p:sp>
      <p:sp>
        <p:nvSpPr>
          <p:cNvPr id="8" name="Content Placeholder 2"/>
          <p:cNvSpPr>
            <a:spLocks noGrp="1"/>
          </p:cNvSpPr>
          <p:nvPr>
            <p:ph idx="1"/>
          </p:nvPr>
        </p:nvSpPr>
        <p:spPr>
          <a:xfrm>
            <a:off x="533400" y="2971800"/>
            <a:ext cx="8305800" cy="3124200"/>
          </a:xfrm>
        </p:spPr>
        <p:txBody>
          <a:bodyPr/>
          <a:lstStyle/>
          <a:p>
            <a:pPr algn="ctr">
              <a:lnSpc>
                <a:spcPct val="90000"/>
              </a:lnSpc>
              <a:buFontTx/>
              <a:buNone/>
            </a:pPr>
            <a:r>
              <a:rPr lang="en-US" altLang="en-US" sz="3200" dirty="0" smtClean="0">
                <a:latin typeface="Arial" pitchFamily="34" charset="0"/>
              </a:rPr>
              <a:t>Bangkok, Thailand</a:t>
            </a:r>
          </a:p>
          <a:p>
            <a:pPr algn="ctr">
              <a:lnSpc>
                <a:spcPct val="90000"/>
              </a:lnSpc>
              <a:buFontTx/>
              <a:buNone/>
            </a:pPr>
            <a:r>
              <a:rPr lang="en-US" altLang="en-US" sz="3200" dirty="0" smtClean="0">
                <a:latin typeface="Arial" pitchFamily="34" charset="0"/>
              </a:rPr>
              <a:t>Nov 12-15, 2018</a:t>
            </a:r>
          </a:p>
          <a:p>
            <a:pPr algn="ctr">
              <a:lnSpc>
                <a:spcPct val="90000"/>
              </a:lnSpc>
              <a:buFontTx/>
              <a:buNone/>
            </a:pPr>
            <a:endParaRPr lang="en-US" altLang="en-US" sz="2000" dirty="0" smtClean="0">
              <a:latin typeface="Arial" pitchFamily="34" charset="0"/>
            </a:endParaRPr>
          </a:p>
          <a:p>
            <a:pPr algn="ctr">
              <a:lnSpc>
                <a:spcPct val="90000"/>
              </a:lnSpc>
              <a:buFontTx/>
              <a:buNone/>
            </a:pPr>
            <a:r>
              <a:rPr lang="en-US" altLang="en-US" sz="2000" dirty="0" smtClean="0">
                <a:latin typeface="Arial" pitchFamily="34" charset="0"/>
              </a:rPr>
              <a:t>Co-Chairs: </a:t>
            </a:r>
          </a:p>
          <a:p>
            <a:pPr algn="ctr">
              <a:lnSpc>
                <a:spcPct val="90000"/>
              </a:lnSpc>
              <a:buNone/>
            </a:pPr>
            <a:r>
              <a:rPr lang="en-US" altLang="en-US" sz="2000" dirty="0" smtClean="0">
                <a:latin typeface="Arial" pitchFamily="34" charset="0"/>
              </a:rPr>
              <a:t>Bo Sun (ZTE)</a:t>
            </a:r>
          </a:p>
          <a:p>
            <a:pPr algn="ctr">
              <a:lnSpc>
                <a:spcPct val="90000"/>
              </a:lnSpc>
              <a:buFontTx/>
              <a:buNone/>
            </a:pPr>
            <a:r>
              <a:rPr lang="en-US" altLang="en-US" sz="2000" dirty="0" err="1" smtClean="0">
                <a:latin typeface="Arial" pitchFamily="34" charset="0"/>
              </a:rPr>
              <a:t>Jianhan</a:t>
            </a:r>
            <a:r>
              <a:rPr lang="en-US" altLang="en-US" sz="2000" dirty="0" smtClean="0">
                <a:latin typeface="Arial" pitchFamily="34" charset="0"/>
              </a:rPr>
              <a:t> Liu (Mediatek)</a:t>
            </a:r>
          </a:p>
          <a:p>
            <a:pPr algn="ctr">
              <a:lnSpc>
                <a:spcPct val="90000"/>
              </a:lnSpc>
              <a:buFontTx/>
              <a:buNone/>
            </a:pPr>
            <a:r>
              <a:rPr lang="en-US" altLang="en-US" sz="2000" dirty="0" err="1" smtClean="0">
                <a:latin typeface="Arial" pitchFamily="34" charset="0"/>
              </a:rPr>
              <a:t>Hongyuan</a:t>
            </a:r>
            <a:r>
              <a:rPr lang="en-US" altLang="en-US" sz="2000" dirty="0" smtClean="0">
                <a:latin typeface="Arial" pitchFamily="34" charset="0"/>
              </a:rPr>
              <a:t> Zhang (Marvell)</a:t>
            </a:r>
          </a:p>
        </p:txBody>
      </p:sp>
      <p:sp>
        <p:nvSpPr>
          <p:cNvPr id="10"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23518575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3</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en-US" dirty="0" smtClean="0"/>
              <a:t>Patent Policy and Other Guidelines</a:t>
            </a:r>
            <a:endParaRPr lang="zh-CN" altLang="en-US" dirty="0"/>
          </a:p>
        </p:txBody>
      </p:sp>
      <p:sp>
        <p:nvSpPr>
          <p:cNvPr id="8" name="内容占位符 2"/>
          <p:cNvSpPr>
            <a:spLocks noGrp="1"/>
          </p:cNvSpPr>
          <p:nvPr>
            <p:ph idx="1"/>
          </p:nvPr>
        </p:nvSpPr>
        <p:spPr>
          <a:xfrm>
            <a:off x="685800" y="1981200"/>
            <a:ext cx="7772400" cy="4114800"/>
          </a:xfrm>
        </p:spPr>
        <p:txBody>
          <a:bodyPr/>
          <a:lstStyle/>
          <a:p>
            <a:r>
              <a:rPr lang="en-US" altLang="zh-CN" dirty="0" smtClean="0"/>
              <a:t>Following 5 slides</a:t>
            </a:r>
            <a:endParaRPr lang="zh-CN" altLang="en-US" dirty="0"/>
          </a:p>
        </p:txBody>
      </p:sp>
      <p:sp>
        <p:nvSpPr>
          <p:cNvPr id="9"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35916910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4</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en-US" sz="2800" u="sng" dirty="0" smtClean="0">
                <a:solidFill>
                  <a:schemeClr val="accent2"/>
                </a:solidFill>
              </a:rPr>
              <a:t>Participants, Patents, and Duty to Inform</a:t>
            </a:r>
            <a:endParaRPr lang="zh-CN" altLang="en-US" sz="2800" dirty="0"/>
          </a:p>
        </p:txBody>
      </p:sp>
      <p:sp>
        <p:nvSpPr>
          <p:cNvPr id="8" name="内容占位符 2"/>
          <p:cNvSpPr>
            <a:spLocks noGrp="1"/>
          </p:cNvSpPr>
          <p:nvPr>
            <p:ph idx="1"/>
          </p:nvPr>
        </p:nvSpPr>
        <p:spPr>
          <a:xfrm>
            <a:off x="685800" y="1676400"/>
            <a:ext cx="7772400" cy="4724400"/>
          </a:xfrm>
        </p:spPr>
        <p:txBody>
          <a:bodyPr>
            <a:normAutofit fontScale="92500"/>
          </a:bodyPr>
          <a:lstStyle/>
          <a:p>
            <a:pPr algn="ctr">
              <a:buNone/>
            </a:pPr>
            <a:r>
              <a:rPr lang="en-US" altLang="en-US" sz="1600" dirty="0" smtClean="0">
                <a:solidFill>
                  <a:schemeClr val="accent2"/>
                </a:solidFill>
              </a:rPr>
              <a:t>All participants in this meeting have certain obligations under the IEEE-SA Patent Policy. </a:t>
            </a:r>
          </a:p>
          <a:p>
            <a:pPr lvl="1">
              <a:buFont typeface="Arial" pitchFamily="34" charset="0"/>
              <a:buChar char="•"/>
            </a:pPr>
            <a:r>
              <a:rPr lang="en-US" altLang="en-US" sz="1600" b="1" dirty="0" smtClean="0">
                <a:solidFill>
                  <a:srgbClr val="003399"/>
                </a:solidFill>
              </a:rPr>
              <a:t>Participants [Note: </a:t>
            </a:r>
            <a:r>
              <a:rPr lang="en-GB" altLang="en-US" sz="1600" b="1" dirty="0" smtClean="0">
                <a:solidFill>
                  <a:srgbClr val="003399"/>
                </a:solidFill>
              </a:rPr>
              <a:t>Quoted text excerpted from IEEE-SA Standards Board Bylaws </a:t>
            </a:r>
            <a:r>
              <a:rPr lang="en-GB" altLang="en-US" sz="1600" b="1" dirty="0" err="1" smtClean="0">
                <a:solidFill>
                  <a:srgbClr val="003399"/>
                </a:solidFill>
              </a:rPr>
              <a:t>subclause</a:t>
            </a:r>
            <a:r>
              <a:rPr lang="en-GB" altLang="en-US" sz="1600" b="1" dirty="0" smtClean="0">
                <a:solidFill>
                  <a:srgbClr val="003399"/>
                </a:solidFill>
              </a:rPr>
              <a:t> 6.2</a:t>
            </a:r>
            <a:r>
              <a:rPr lang="en-US" altLang="en-US" sz="1600" b="1" dirty="0" smtClean="0">
                <a:solidFill>
                  <a:srgbClr val="003399"/>
                </a:solidFill>
              </a:rPr>
              <a:t>]:</a:t>
            </a:r>
          </a:p>
          <a:p>
            <a:pPr lvl="2">
              <a:buFont typeface="Arial" pitchFamily="34" charset="0"/>
              <a:buChar char="•"/>
            </a:pPr>
            <a:r>
              <a:rPr lang="en-US" altLang="en-US" sz="1600" b="1" dirty="0" smtClean="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sz="1600" dirty="0" smtClean="0"/>
          </a:p>
          <a:p>
            <a:pPr lvl="2">
              <a:buFont typeface="Arial" pitchFamily="34" charset="0"/>
              <a:buChar char="•"/>
            </a:pPr>
            <a:r>
              <a:rPr lang="en-US" altLang="en-US" sz="1600" b="1" dirty="0" smtClean="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600" b="1" dirty="0" smtClean="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600" b="1" dirty="0" smtClean="0">
                <a:solidFill>
                  <a:srgbClr val="003399"/>
                </a:solidFill>
              </a:rPr>
              <a:t>Early identification of holders of potential Essential Patent Claims is strongly encouraged</a:t>
            </a:r>
          </a:p>
          <a:p>
            <a:pPr lvl="1">
              <a:buFont typeface="Arial" pitchFamily="34" charset="0"/>
              <a:buChar char="•"/>
            </a:pPr>
            <a:r>
              <a:rPr lang="en-US" altLang="en-US" sz="1600" b="1" dirty="0" smtClean="0">
                <a:solidFill>
                  <a:srgbClr val="003399"/>
                </a:solidFill>
              </a:rPr>
              <a:t>No duty to perform a patent search</a:t>
            </a:r>
            <a:endParaRPr lang="en-US" altLang="en-US" sz="1600" dirty="0" smtClean="0"/>
          </a:p>
          <a:p>
            <a:pPr>
              <a:lnSpc>
                <a:spcPct val="80000"/>
              </a:lnSpc>
              <a:spcAft>
                <a:spcPct val="30000"/>
              </a:spcAft>
              <a:buFontTx/>
              <a:buNone/>
            </a:pPr>
            <a:endParaRPr lang="en-US" altLang="en-US" sz="1200" dirty="0" smtClean="0"/>
          </a:p>
        </p:txBody>
      </p:sp>
      <p:sp>
        <p:nvSpPr>
          <p:cNvPr id="9" name="Text Box 5"/>
          <p:cNvSpPr txBox="1">
            <a:spLocks noChangeArrowheads="1"/>
          </p:cNvSpPr>
          <p:nvPr/>
        </p:nvSpPr>
        <p:spPr bwMode="auto">
          <a:xfrm>
            <a:off x="0" y="6172200"/>
            <a:ext cx="952500" cy="366713"/>
          </a:xfrm>
          <a:prstGeom prst="rect">
            <a:avLst/>
          </a:prstGeom>
          <a:noFill/>
          <a:ln w="9525">
            <a:noFill/>
            <a:miter lim="800000"/>
            <a:headEnd/>
            <a:tailEnd/>
          </a:ln>
        </p:spPr>
        <p:txBody>
          <a:bodyPr wrap="none">
            <a:spAutoFit/>
          </a:bodyPr>
          <a:lstStyle/>
          <a:p>
            <a:r>
              <a:rPr lang="en-US" altLang="en-US" sz="1800" b="1" u="sng" dirty="0"/>
              <a:t>Slide #1</a:t>
            </a:r>
            <a:endParaRPr lang="en-US" altLang="en-US" sz="2400" dirty="0"/>
          </a:p>
        </p:txBody>
      </p:sp>
      <p:sp>
        <p:nvSpPr>
          <p:cNvPr id="10"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7354801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5</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GB" altLang="en-US" sz="2800" u="sng" dirty="0" smtClean="0">
                <a:solidFill>
                  <a:schemeClr val="accent2"/>
                </a:solidFill>
              </a:rPr>
              <a:t>Patent Related Links</a:t>
            </a:r>
            <a:endParaRPr lang="zh-CN" altLang="en-US" sz="2800" dirty="0"/>
          </a:p>
        </p:txBody>
      </p:sp>
      <p:sp>
        <p:nvSpPr>
          <p:cNvPr id="8" name="内容占位符 2"/>
          <p:cNvSpPr>
            <a:spLocks noGrp="1"/>
          </p:cNvSpPr>
          <p:nvPr>
            <p:ph idx="1"/>
          </p:nvPr>
        </p:nvSpPr>
        <p:spPr>
          <a:xfrm>
            <a:off x="533400" y="1676400"/>
            <a:ext cx="8229600" cy="3200400"/>
          </a:xfrm>
        </p:spPr>
        <p:txBody>
          <a:bodyPr>
            <a:normAutofit fontScale="92500" lnSpcReduction="10000"/>
          </a:bodyPr>
          <a:lstStyle/>
          <a:p>
            <a:pPr lvl="1">
              <a:lnSpc>
                <a:spcPct val="90000"/>
              </a:lnSpc>
              <a:buNone/>
            </a:pPr>
            <a:r>
              <a:rPr lang="en-US" altLang="en-US" sz="2400" dirty="0" smtClean="0">
                <a:solidFill>
                  <a:srgbClr val="262699"/>
                </a:solidFill>
                <a:cs typeface="Times New Roman" pitchFamily="18" charset="0"/>
              </a:rPr>
              <a:t>All participants should be familiar with their obligations under the IEEE-SA Policies &amp; Procedures for standards development.</a:t>
            </a:r>
          </a:p>
          <a:p>
            <a:pPr lvl="1">
              <a:lnSpc>
                <a:spcPct val="90000"/>
              </a:lnSpc>
              <a:buNone/>
            </a:pPr>
            <a:r>
              <a:rPr lang="en-US" altLang="en-US" sz="2400" dirty="0" smtClean="0">
                <a:solidFill>
                  <a:srgbClr val="262699"/>
                </a:solidFill>
                <a:cs typeface="Times New Roman" pitchFamily="18" charset="0"/>
              </a:rPr>
              <a:t>Patent Policy is stated in these sources:</a:t>
            </a:r>
          </a:p>
          <a:p>
            <a:pPr lvl="1">
              <a:lnSpc>
                <a:spcPct val="90000"/>
              </a:lnSpc>
              <a:buNone/>
            </a:pPr>
            <a:r>
              <a:rPr lang="en-GB" altLang="en-US" sz="2400" dirty="0" smtClean="0">
                <a:solidFill>
                  <a:srgbClr val="262699"/>
                </a:solidFill>
              </a:rPr>
              <a:t>		IEEE-SA Standards Boards Bylaws</a:t>
            </a:r>
          </a:p>
          <a:p>
            <a:pPr lvl="1">
              <a:lnSpc>
                <a:spcPct val="90000"/>
              </a:lnSpc>
              <a:buNone/>
            </a:pPr>
            <a:r>
              <a:rPr lang="en-US" altLang="en-US" sz="2100" dirty="0" smtClean="0">
                <a:solidFill>
                  <a:srgbClr val="262699"/>
                </a:solidFill>
              </a:rPr>
              <a:t>		</a:t>
            </a:r>
            <a:r>
              <a:rPr lang="en-US" altLang="en-US" sz="2100" i="1" dirty="0" smtClean="0">
                <a:solidFill>
                  <a:srgbClr val="262699"/>
                </a:solidFill>
              </a:rPr>
              <a:t>http://standards.ieee.org/develop/policies/bylaws/sect6-7.html#6</a:t>
            </a:r>
          </a:p>
          <a:p>
            <a:pPr lvl="1">
              <a:lnSpc>
                <a:spcPct val="90000"/>
              </a:lnSpc>
              <a:buNone/>
            </a:pPr>
            <a:r>
              <a:rPr lang="en-GB" altLang="en-US" sz="2400" dirty="0" smtClean="0">
                <a:solidFill>
                  <a:srgbClr val="262699"/>
                </a:solidFill>
              </a:rPr>
              <a:t>		IEEE-SA Standards Board Operations Manual</a:t>
            </a:r>
          </a:p>
          <a:p>
            <a:pPr lvl="1">
              <a:lnSpc>
                <a:spcPct val="90000"/>
              </a:lnSpc>
              <a:buNone/>
            </a:pPr>
            <a:r>
              <a:rPr lang="en-US" altLang="en-US" sz="2400" dirty="0" smtClean="0">
                <a:solidFill>
                  <a:srgbClr val="262699"/>
                </a:solidFill>
              </a:rPr>
              <a:t>		</a:t>
            </a:r>
            <a:r>
              <a:rPr lang="en-US" altLang="en-US" sz="2100" i="1" dirty="0" smtClean="0">
                <a:solidFill>
                  <a:srgbClr val="262699"/>
                </a:solidFill>
              </a:rPr>
              <a:t>http://standards.ieee.org/develop/policies/opman/sect6.html#6.3</a:t>
            </a:r>
            <a:endParaRPr lang="en-US" altLang="en-US" sz="2400" dirty="0" smtClean="0">
              <a:solidFill>
                <a:srgbClr val="262699"/>
              </a:solidFill>
            </a:endParaRPr>
          </a:p>
          <a:p>
            <a:pPr lvl="1">
              <a:lnSpc>
                <a:spcPct val="90000"/>
              </a:lnSpc>
              <a:buNone/>
            </a:pPr>
            <a:r>
              <a:rPr lang="en-US" altLang="en-US" sz="2400" dirty="0" smtClean="0">
                <a:solidFill>
                  <a:srgbClr val="262699"/>
                </a:solidFill>
                <a:cs typeface="Times New Roman" pitchFamily="18" charset="0"/>
              </a:rPr>
              <a:t>Material about the patent policy is available at</a:t>
            </a:r>
            <a:r>
              <a:rPr lang="en-US" altLang="en-US" sz="2400" dirty="0" smtClean="0">
                <a:solidFill>
                  <a:srgbClr val="262699"/>
                </a:solidFill>
              </a:rPr>
              <a:t> </a:t>
            </a:r>
          </a:p>
          <a:p>
            <a:pPr lvl="1">
              <a:lnSpc>
                <a:spcPct val="90000"/>
              </a:lnSpc>
              <a:buNone/>
            </a:pPr>
            <a:r>
              <a:rPr lang="en-US" altLang="en-US" sz="2400" dirty="0" smtClean="0">
                <a:solidFill>
                  <a:srgbClr val="262699"/>
                </a:solidFill>
              </a:rPr>
              <a:t>		</a:t>
            </a:r>
            <a:r>
              <a:rPr lang="en-US" altLang="en-US" sz="2100" i="1" dirty="0" smtClean="0">
                <a:solidFill>
                  <a:srgbClr val="262699"/>
                </a:solidFill>
              </a:rPr>
              <a:t>http://standards.ieee.org/about/sasb/patcom/materials.html</a:t>
            </a:r>
            <a:endParaRPr lang="en-US" altLang="en-US" sz="1200" dirty="0" smtClean="0"/>
          </a:p>
        </p:txBody>
      </p:sp>
      <p:sp>
        <p:nvSpPr>
          <p:cNvPr id="9" name="Text Box 5"/>
          <p:cNvSpPr txBox="1">
            <a:spLocks noChangeArrowheads="1"/>
          </p:cNvSpPr>
          <p:nvPr/>
        </p:nvSpPr>
        <p:spPr bwMode="auto">
          <a:xfrm>
            <a:off x="0" y="6172200"/>
            <a:ext cx="960519" cy="369332"/>
          </a:xfrm>
          <a:prstGeom prst="rect">
            <a:avLst/>
          </a:prstGeom>
          <a:noFill/>
          <a:ln w="9525">
            <a:noFill/>
            <a:miter lim="800000"/>
            <a:headEnd/>
            <a:tailEnd/>
          </a:ln>
        </p:spPr>
        <p:txBody>
          <a:bodyPr wrap="none">
            <a:spAutoFit/>
          </a:bodyPr>
          <a:lstStyle/>
          <a:p>
            <a:r>
              <a:rPr lang="en-US" altLang="en-US" sz="1800" b="1" u="sng" dirty="0"/>
              <a:t>Slide </a:t>
            </a:r>
            <a:r>
              <a:rPr lang="en-US" altLang="en-US" sz="1800" b="1" u="sng" dirty="0" smtClean="0"/>
              <a:t>#2</a:t>
            </a:r>
            <a:endParaRPr lang="en-US" altLang="en-US" sz="2400" dirty="0"/>
          </a:p>
        </p:txBody>
      </p:sp>
      <p:sp>
        <p:nvSpPr>
          <p:cNvPr id="10" name="Rectangle 9"/>
          <p:cNvSpPr>
            <a:spLocks noChangeArrowheads="1"/>
          </p:cNvSpPr>
          <p:nvPr/>
        </p:nvSpPr>
        <p:spPr bwMode="auto">
          <a:xfrm>
            <a:off x="990600" y="4800600"/>
            <a:ext cx="7239000" cy="979487"/>
          </a:xfrm>
          <a:prstGeom prst="rect">
            <a:avLst/>
          </a:prstGeom>
          <a:noFill/>
          <a:ln w="9525">
            <a:noFill/>
            <a:miter lim="800000"/>
            <a:headEnd/>
            <a:tailEnd/>
          </a:ln>
        </p:spPr>
        <p:txBody>
          <a:bodyPr>
            <a:spAutoFit/>
          </a:bodyPr>
          <a:lstStyle/>
          <a:p>
            <a:r>
              <a:rPr lang="en-US" altLang="en-US" b="1" dirty="0">
                <a:solidFill>
                  <a:srgbClr val="000099"/>
                </a:solidFill>
                <a:latin typeface="Arial" pitchFamily="34" charset="0"/>
              </a:rPr>
              <a:t>If you have questions, contact the IEEE-SA Standards Board Patent Committee Administrator at patcom@ieee.org or visit http://standards.ieee.org/about/sasb/patcom/index.html</a:t>
            </a:r>
          </a:p>
          <a:p>
            <a:pPr algn="ctr">
              <a:lnSpc>
                <a:spcPct val="80000"/>
              </a:lnSpc>
              <a:spcBef>
                <a:spcPct val="20000"/>
              </a:spcBef>
              <a:buClr>
                <a:srgbClr val="CC3300"/>
              </a:buClr>
              <a:buSzPct val="50000"/>
            </a:pPr>
            <a:endParaRPr lang="en-US" altLang="en-US" b="1" dirty="0">
              <a:solidFill>
                <a:srgbClr val="000099"/>
              </a:solidFill>
              <a:latin typeface="Arial" pitchFamily="34" charset="0"/>
            </a:endParaRPr>
          </a:p>
          <a:p>
            <a:pPr algn="ctr">
              <a:lnSpc>
                <a:spcPct val="80000"/>
              </a:lnSpc>
              <a:spcBef>
                <a:spcPct val="20000"/>
              </a:spcBef>
              <a:buClr>
                <a:srgbClr val="CC3300"/>
              </a:buClr>
              <a:buSzPct val="50000"/>
            </a:pPr>
            <a:r>
              <a:rPr lang="en-US" altLang="en-US" b="1" dirty="0">
                <a:solidFill>
                  <a:srgbClr val="000099"/>
                </a:solidFill>
                <a:latin typeface="Arial" pitchFamily="34" charset="0"/>
              </a:rPr>
              <a:t>This slide set is available at https://development.standards.ieee.org/myproject/Public/mytools/mob/slideset.ppt</a:t>
            </a:r>
          </a:p>
        </p:txBody>
      </p:sp>
      <p:sp>
        <p:nvSpPr>
          <p:cNvPr id="11"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15140660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6</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zh-CN" dirty="0" smtClean="0">
                <a:solidFill>
                  <a:schemeClr val="accent2">
                    <a:lumMod val="75000"/>
                  </a:schemeClr>
                </a:solidFill>
              </a:rPr>
              <a:t>Call for Potentially Essential Patents</a:t>
            </a:r>
            <a:endParaRPr lang="zh-CN" altLang="en-US" dirty="0"/>
          </a:p>
        </p:txBody>
      </p:sp>
      <p:sp>
        <p:nvSpPr>
          <p:cNvPr id="8" name="内容占位符 2"/>
          <p:cNvSpPr>
            <a:spLocks noGrp="1"/>
          </p:cNvSpPr>
          <p:nvPr>
            <p:ph idx="1"/>
          </p:nvPr>
        </p:nvSpPr>
        <p:spPr>
          <a:xfrm>
            <a:off x="685800" y="1981200"/>
            <a:ext cx="7772400" cy="4114800"/>
          </a:xfrm>
        </p:spPr>
        <p:txBody>
          <a:bodyPr/>
          <a:lstStyle/>
          <a:p>
            <a:pPr>
              <a:buFont typeface="Arial" pitchFamily="34" charset="0"/>
              <a:buChar char="•"/>
              <a:defRPr/>
            </a:pPr>
            <a:r>
              <a:rPr lang="en-US" altLang="en-US" sz="2800" dirty="0" smtClean="0">
                <a:solidFill>
                  <a:schemeClr val="accent2">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defRPr/>
            </a:pPr>
            <a:r>
              <a:rPr lang="en-US" altLang="en-US" dirty="0" smtClean="0">
                <a:solidFill>
                  <a:schemeClr val="accent2">
                    <a:lumMod val="75000"/>
                  </a:schemeClr>
                </a:solidFill>
              </a:rPr>
              <a:t>Either speak up now or</a:t>
            </a:r>
          </a:p>
          <a:p>
            <a:pPr lvl="1">
              <a:buFont typeface="Arial" pitchFamily="34" charset="0"/>
              <a:buChar char="•"/>
              <a:defRPr/>
            </a:pPr>
            <a:r>
              <a:rPr lang="en-US" altLang="en-US" dirty="0" smtClean="0">
                <a:solidFill>
                  <a:schemeClr val="accent2">
                    <a:lumMod val="75000"/>
                  </a:schemeClr>
                </a:solidFill>
              </a:rPr>
              <a:t>Provide the chair of this group with the identity of the holder(s) of any and all such claims as soon as possible or</a:t>
            </a:r>
          </a:p>
          <a:p>
            <a:pPr lvl="1">
              <a:buFont typeface="Arial" pitchFamily="34" charset="0"/>
              <a:buChar char="•"/>
              <a:defRPr/>
            </a:pPr>
            <a:r>
              <a:rPr lang="en-US" altLang="en-US" dirty="0" smtClean="0">
                <a:solidFill>
                  <a:schemeClr val="accent2">
                    <a:lumMod val="75000"/>
                  </a:schemeClr>
                </a:solidFill>
              </a:rPr>
              <a:t>Cause an LOA to be submitted</a:t>
            </a:r>
          </a:p>
        </p:txBody>
      </p:sp>
      <p:sp>
        <p:nvSpPr>
          <p:cNvPr id="9" name="Text Box 4"/>
          <p:cNvSpPr txBox="1">
            <a:spLocks noChangeArrowheads="1"/>
          </p:cNvSpPr>
          <p:nvPr/>
        </p:nvSpPr>
        <p:spPr bwMode="auto">
          <a:xfrm>
            <a:off x="0" y="6172200"/>
            <a:ext cx="952500" cy="366713"/>
          </a:xfrm>
          <a:prstGeom prst="rect">
            <a:avLst/>
          </a:prstGeom>
          <a:noFill/>
          <a:ln w="9525">
            <a:noFill/>
            <a:miter lim="800000"/>
            <a:headEnd/>
            <a:tailEnd/>
          </a:ln>
        </p:spPr>
        <p:txBody>
          <a:bodyPr wrap="none">
            <a:spAutoFit/>
          </a:bodyPr>
          <a:lstStyle/>
          <a:p>
            <a:r>
              <a:rPr lang="en-US" altLang="en-US" sz="1800" b="1" u="sng" dirty="0"/>
              <a:t>Slide #3</a:t>
            </a:r>
          </a:p>
        </p:txBody>
      </p:sp>
      <p:sp>
        <p:nvSpPr>
          <p:cNvPr id="10"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3061300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7</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zh-CN" u="sng" dirty="0" smtClean="0">
                <a:solidFill>
                  <a:schemeClr val="accent2">
                    <a:lumMod val="75000"/>
                  </a:schemeClr>
                </a:solidFill>
              </a:rPr>
              <a:t>Other Guidelines for IEEE WG Meetings</a:t>
            </a:r>
            <a:endParaRPr lang="zh-CN" altLang="en-US" dirty="0"/>
          </a:p>
        </p:txBody>
      </p:sp>
      <p:sp>
        <p:nvSpPr>
          <p:cNvPr id="8" name="内容占位符 2"/>
          <p:cNvSpPr>
            <a:spLocks noGrp="1"/>
          </p:cNvSpPr>
          <p:nvPr>
            <p:ph idx="1"/>
          </p:nvPr>
        </p:nvSpPr>
        <p:spPr>
          <a:xfrm>
            <a:off x="685800" y="1981200"/>
            <a:ext cx="7772400" cy="4114800"/>
          </a:xfrm>
        </p:spPr>
        <p:txBody>
          <a:bodyPr>
            <a:normAutofit fontScale="92500" lnSpcReduction="10000"/>
          </a:bodyPr>
          <a:lstStyle/>
          <a:p>
            <a:pPr marL="230188" indent="-230188">
              <a:lnSpc>
                <a:spcPct val="80000"/>
              </a:lnSpc>
              <a:buClr>
                <a:srgbClr val="CC3300"/>
              </a:buClr>
              <a:buSzPct val="50000"/>
              <a:buFont typeface="Monotype Sorts"/>
              <a:buChar char="l"/>
            </a:pPr>
            <a:endParaRPr lang="en-US" altLang="en-US" sz="700" u="sng" dirty="0" smtClean="0">
              <a:solidFill>
                <a:srgbClr val="FF0000"/>
              </a:solidFill>
              <a:latin typeface="Arial" pitchFamily="34" charset="0"/>
            </a:endParaRPr>
          </a:p>
          <a:p>
            <a:pPr marL="230188" indent="-230188">
              <a:lnSpc>
                <a:spcPct val="80000"/>
              </a:lnSpc>
              <a:spcAft>
                <a:spcPct val="40000"/>
              </a:spcAft>
              <a:buClr>
                <a:srgbClr val="CC3300"/>
              </a:buClr>
              <a:buSzPct val="50000"/>
            </a:pPr>
            <a:r>
              <a:rPr lang="en-US" altLang="en-US" sz="1800" dirty="0" smtClean="0">
                <a:solidFill>
                  <a:srgbClr val="000099"/>
                </a:solidFill>
                <a:latin typeface="Arial" pitchFamily="34" charset="0"/>
              </a:rPr>
              <a:t>All IEEE-SA standards meetings shall be conducted in compliance with all applicable laws, including antitrust and competition laws. </a:t>
            </a:r>
          </a:p>
          <a:p>
            <a:pPr marL="630238" lvl="1">
              <a:lnSpc>
                <a:spcPct val="80000"/>
              </a:lnSpc>
              <a:spcAft>
                <a:spcPct val="40000"/>
              </a:spcAft>
              <a:buClr>
                <a:srgbClr val="CC3300"/>
              </a:buClr>
              <a:buSzPct val="50000"/>
              <a:buFont typeface="Arial" pitchFamily="34" charset="0"/>
              <a:buChar char="•"/>
            </a:pPr>
            <a:r>
              <a:rPr lang="en-US" altLang="en-US" sz="1600" b="1" dirty="0" smtClean="0">
                <a:solidFill>
                  <a:srgbClr val="000099"/>
                </a:solidFill>
                <a:latin typeface="Arial" pitchFamily="34" charset="0"/>
              </a:rPr>
              <a:t>Don’t discuss the interpretation, validity, or essentiality of patents/patent claims. </a:t>
            </a:r>
          </a:p>
          <a:p>
            <a:pPr marL="630238" lvl="1">
              <a:lnSpc>
                <a:spcPct val="80000"/>
              </a:lnSpc>
              <a:spcAft>
                <a:spcPct val="40000"/>
              </a:spcAft>
              <a:buClr>
                <a:srgbClr val="CC3300"/>
              </a:buClr>
              <a:buSzPct val="50000"/>
              <a:buFont typeface="Arial" pitchFamily="34" charset="0"/>
              <a:buChar char="•"/>
            </a:pPr>
            <a:r>
              <a:rPr lang="en-US" altLang="en-US" sz="1600" b="1" dirty="0" smtClean="0">
                <a:solidFill>
                  <a:srgbClr val="000099"/>
                </a:solidFill>
                <a:latin typeface="Arial" pitchFamily="34" charset="0"/>
              </a:rPr>
              <a:t>Don’t discuss specific license rates, terms, or conditions.</a:t>
            </a:r>
          </a:p>
          <a:p>
            <a:pPr marL="1143000" lvl="2">
              <a:lnSpc>
                <a:spcPct val="80000"/>
              </a:lnSpc>
              <a:spcAft>
                <a:spcPct val="40000"/>
              </a:spcAft>
              <a:buClr>
                <a:srgbClr val="CC3300"/>
              </a:buClr>
              <a:buSzPct val="50000"/>
            </a:pPr>
            <a:r>
              <a:rPr lang="en-US" altLang="en-US" sz="1400" dirty="0" smtClean="0">
                <a:solidFill>
                  <a:srgbClr val="000099"/>
                </a:solidFill>
                <a:latin typeface="Arial" pitchFamily="34" charset="0"/>
              </a:rPr>
              <a:t>Relative costs, including licensing costs of essential patent claims, of different technical approaches January be discussed in standards development meetings. </a:t>
            </a:r>
          </a:p>
          <a:p>
            <a:pPr marL="1600200" lvl="3">
              <a:lnSpc>
                <a:spcPct val="80000"/>
              </a:lnSpc>
              <a:spcAft>
                <a:spcPct val="40000"/>
              </a:spcAft>
              <a:buClr>
                <a:srgbClr val="CC3300"/>
              </a:buClr>
              <a:buSzPct val="50000"/>
              <a:buFont typeface="Arial" pitchFamily="34" charset="0"/>
              <a:buChar char="•"/>
            </a:pPr>
            <a:r>
              <a:rPr lang="en-GB" altLang="en-US" sz="1400" dirty="0" smtClean="0">
                <a:solidFill>
                  <a:srgbClr val="000099"/>
                </a:solidFill>
                <a:latin typeface="Arial" pitchFamily="34" charset="0"/>
              </a:rPr>
              <a:t>Technical considerations remain primary focus</a:t>
            </a:r>
            <a:endParaRPr lang="en-US" altLang="en-US" sz="1400" dirty="0" smtClean="0">
              <a:solidFill>
                <a:srgbClr val="000099"/>
              </a:solidFill>
              <a:latin typeface="Arial" pitchFamily="34" charset="0"/>
            </a:endParaRPr>
          </a:p>
          <a:p>
            <a:pPr marL="630238" lvl="1">
              <a:lnSpc>
                <a:spcPct val="80000"/>
              </a:lnSpc>
              <a:spcAft>
                <a:spcPct val="40000"/>
              </a:spcAft>
              <a:buClr>
                <a:srgbClr val="CC3300"/>
              </a:buClr>
              <a:buSzPct val="50000"/>
              <a:buFont typeface="Arial" pitchFamily="34" charset="0"/>
              <a:buChar char="•"/>
            </a:pPr>
            <a:r>
              <a:rPr lang="en-US" altLang="en-US" sz="1600" b="1" dirty="0" smtClean="0">
                <a:solidFill>
                  <a:srgbClr val="000099"/>
                </a:solidFill>
                <a:latin typeface="Arial" pitchFamily="34" charset="0"/>
              </a:rPr>
              <a:t>Don’t discuss or engage in the fixing of product prices, allocation of customers, or division of sales markets.</a:t>
            </a:r>
          </a:p>
          <a:p>
            <a:pPr marL="630238" lvl="1">
              <a:lnSpc>
                <a:spcPct val="80000"/>
              </a:lnSpc>
              <a:spcAft>
                <a:spcPct val="40000"/>
              </a:spcAft>
              <a:buClr>
                <a:srgbClr val="CC3300"/>
              </a:buClr>
              <a:buSzPct val="50000"/>
              <a:buFont typeface="Arial" pitchFamily="34" charset="0"/>
              <a:buChar char="•"/>
            </a:pPr>
            <a:r>
              <a:rPr lang="en-US" altLang="en-US" sz="1600" b="1" dirty="0" smtClean="0">
                <a:solidFill>
                  <a:srgbClr val="000099"/>
                </a:solidFill>
                <a:latin typeface="Arial" pitchFamily="34" charset="0"/>
              </a:rPr>
              <a:t>Don’t discuss the status or substance of ongoing or threatened litigation.</a:t>
            </a:r>
          </a:p>
          <a:p>
            <a:pPr marL="630238" lvl="1">
              <a:lnSpc>
                <a:spcPct val="80000"/>
              </a:lnSpc>
              <a:spcAft>
                <a:spcPct val="40000"/>
              </a:spcAft>
              <a:buClr>
                <a:srgbClr val="CC3300"/>
              </a:buClr>
              <a:buSzPct val="50000"/>
              <a:buFont typeface="Arial" pitchFamily="34" charset="0"/>
              <a:buChar char="•"/>
            </a:pPr>
            <a:r>
              <a:rPr lang="en-US" altLang="en-US" sz="1600" b="1" dirty="0" smtClean="0">
                <a:solidFill>
                  <a:srgbClr val="000099"/>
                </a:solidFill>
                <a:latin typeface="Arial" pitchFamily="34" charset="0"/>
              </a:rPr>
              <a:t>Don’t be silent if inappropriate topics are discussed … do formally object.</a:t>
            </a:r>
          </a:p>
          <a:p>
            <a:pPr marL="230188" indent="-230188" algn="ctr">
              <a:lnSpc>
                <a:spcPct val="80000"/>
              </a:lnSpc>
              <a:buClr>
                <a:srgbClr val="CC3300"/>
              </a:buClr>
              <a:buSzPct val="50000"/>
              <a:buNone/>
            </a:pPr>
            <a:r>
              <a:rPr lang="en-US" altLang="en-US" sz="1000" dirty="0" smtClean="0">
                <a:solidFill>
                  <a:srgbClr val="000099"/>
                </a:solidFill>
                <a:latin typeface="Arial" pitchFamily="34" charset="0"/>
              </a:rPr>
              <a:t>---------------------------------------------------------------   </a:t>
            </a:r>
          </a:p>
          <a:p>
            <a:pPr marL="230188" indent="-230188" algn="ctr">
              <a:lnSpc>
                <a:spcPct val="80000"/>
              </a:lnSpc>
              <a:buClr>
                <a:srgbClr val="CC3300"/>
              </a:buClr>
              <a:buSzPct val="50000"/>
              <a:buNone/>
            </a:pPr>
            <a:endParaRPr lang="en-US" altLang="en-US" dirty="0" smtClean="0">
              <a:solidFill>
                <a:srgbClr val="000099"/>
              </a:solidFill>
              <a:latin typeface="Arial" pitchFamily="34" charset="0"/>
            </a:endParaRPr>
          </a:p>
          <a:p>
            <a:pPr marL="230188" indent="-230188" algn="ctr">
              <a:lnSpc>
                <a:spcPct val="80000"/>
              </a:lnSpc>
              <a:buClr>
                <a:srgbClr val="CC3300"/>
              </a:buClr>
              <a:buSzPct val="50000"/>
              <a:buNone/>
            </a:pPr>
            <a:r>
              <a:rPr lang="en-US" altLang="en-US" sz="1500" dirty="0" smtClean="0">
                <a:solidFill>
                  <a:srgbClr val="000099"/>
                </a:solidFill>
                <a:latin typeface="Arial" pitchFamily="34" charset="0"/>
              </a:rPr>
              <a:t>See </a:t>
            </a:r>
            <a:r>
              <a:rPr lang="en-US" altLang="en-US" sz="1500" i="1" dirty="0" smtClean="0">
                <a:solidFill>
                  <a:srgbClr val="000099"/>
                </a:solidFill>
                <a:latin typeface="Arial" pitchFamily="34" charset="0"/>
              </a:rPr>
              <a:t>IEEE-SA Standards Board Operations Manual</a:t>
            </a:r>
            <a:r>
              <a:rPr lang="en-US" altLang="en-US" sz="1500" dirty="0" smtClean="0">
                <a:solidFill>
                  <a:srgbClr val="000099"/>
                </a:solidFill>
                <a:latin typeface="Arial" pitchFamily="34" charset="0"/>
              </a:rPr>
              <a:t>, clause 5.3.10 and </a:t>
            </a:r>
            <a:r>
              <a:rPr lang="en-GB" altLang="en-US" sz="1500" dirty="0" smtClean="0">
                <a:solidFill>
                  <a:srgbClr val="000099"/>
                </a:solidFill>
                <a:latin typeface="Arial" pitchFamily="34" charset="0"/>
              </a:rPr>
              <a:t>“Promoting Competition and Innovation: What You Need to Know about the IEEE Standards Association's Antitrust and Competition Policy”</a:t>
            </a:r>
            <a:r>
              <a:rPr lang="en-US" altLang="en-US" sz="1500" dirty="0" smtClean="0">
                <a:solidFill>
                  <a:srgbClr val="000099"/>
                </a:solidFill>
                <a:latin typeface="Arial" pitchFamily="34" charset="0"/>
              </a:rPr>
              <a:t> for more details.</a:t>
            </a:r>
          </a:p>
          <a:p>
            <a:endParaRPr lang="zh-CN" altLang="en-US" dirty="0"/>
          </a:p>
        </p:txBody>
      </p:sp>
      <p:sp>
        <p:nvSpPr>
          <p:cNvPr id="9" name="Text Box 5"/>
          <p:cNvSpPr txBox="1">
            <a:spLocks noChangeArrowheads="1"/>
          </p:cNvSpPr>
          <p:nvPr/>
        </p:nvSpPr>
        <p:spPr bwMode="auto">
          <a:xfrm>
            <a:off x="0" y="6172200"/>
            <a:ext cx="952500" cy="366713"/>
          </a:xfrm>
          <a:prstGeom prst="rect">
            <a:avLst/>
          </a:prstGeom>
          <a:noFill/>
          <a:ln w="9525">
            <a:noFill/>
            <a:miter lim="800000"/>
            <a:headEnd/>
            <a:tailEnd/>
          </a:ln>
        </p:spPr>
        <p:txBody>
          <a:bodyPr wrap="none">
            <a:spAutoFit/>
          </a:bodyPr>
          <a:lstStyle/>
          <a:p>
            <a:r>
              <a:rPr lang="en-US" altLang="en-US" sz="1800" b="1" u="sng" dirty="0"/>
              <a:t>Slide #4</a:t>
            </a:r>
            <a:endParaRPr lang="en-US" altLang="en-US" sz="2400" dirty="0"/>
          </a:p>
        </p:txBody>
      </p:sp>
      <p:sp>
        <p:nvSpPr>
          <p:cNvPr id="10"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29234494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8</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en-US" dirty="0" smtClean="0"/>
              <a:t>Participation in IEEE 802 Meetings</a:t>
            </a:r>
            <a:endParaRPr lang="zh-CN" altLang="en-US" dirty="0"/>
          </a:p>
        </p:txBody>
      </p:sp>
      <p:sp>
        <p:nvSpPr>
          <p:cNvPr id="8" name="内容占位符 2"/>
          <p:cNvSpPr>
            <a:spLocks noGrp="1"/>
          </p:cNvSpPr>
          <p:nvPr>
            <p:ph idx="1"/>
          </p:nvPr>
        </p:nvSpPr>
        <p:spPr>
          <a:xfrm>
            <a:off x="533400" y="1752600"/>
            <a:ext cx="8077200" cy="4267200"/>
          </a:xfrm>
        </p:spPr>
        <p:txBody>
          <a:bodyPr>
            <a:normAutofit fontScale="62500" lnSpcReduction="20000"/>
          </a:bodyPr>
          <a:lstStyle/>
          <a:p>
            <a:r>
              <a:rPr lang="en-US" altLang="zh-CN" sz="2800" dirty="0" smtClean="0"/>
              <a:t>All participation in IEEE 802 Working Group meetings is on an individual basis</a:t>
            </a:r>
          </a:p>
          <a:p>
            <a:pPr>
              <a:buFontTx/>
              <a:buNone/>
            </a:pPr>
            <a:r>
              <a:rPr lang="en-GB" altLang="zh-CN" i="1" dirty="0" smtClean="0"/>
              <a:t>•     Participants in the IEEE standards development individual process shall act based on their qualifications and experience. (</a:t>
            </a:r>
            <a:r>
              <a:rPr lang="en-GB" altLang="zh-CN" i="1" dirty="0" smtClean="0">
                <a:hlinkClick r:id="rId2"/>
              </a:rPr>
              <a:t>https://standards.ieee.org/develop/policies/bylaws/sb_bylaws.pdf</a:t>
            </a:r>
            <a:r>
              <a:rPr lang="en-GB" altLang="zh-CN" i="1" dirty="0" smtClean="0"/>
              <a:t>  section 5.2.1)</a:t>
            </a:r>
            <a:endParaRPr lang="en-US" altLang="zh-CN" dirty="0" smtClean="0"/>
          </a:p>
          <a:p>
            <a:pPr>
              <a:buFontTx/>
              <a:buNone/>
            </a:pPr>
            <a:r>
              <a:rPr lang="en-US" altLang="zh-CN" dirty="0" smtClean="0"/>
              <a:t>•    </a:t>
            </a:r>
            <a:r>
              <a:rPr lang="en-US" altLang="zh-CN" i="1" dirty="0" smtClean="0"/>
              <a:t>IEEE 802 </a:t>
            </a:r>
            <a:r>
              <a:rPr lang="en-GB" altLang="zh-CN" i="1" dirty="0" smtClean="0"/>
              <a:t>Working Group membership is by individual; “Working Group members shall participate in the consensus process in a manner consistent with their professional expert opinion as individuals, and not as organizational representatives”. (</a:t>
            </a:r>
            <a:r>
              <a:rPr lang="en-GB" altLang="zh-CN" i="1" u="sng" dirty="0" smtClean="0">
                <a:hlinkClick r:id="rId3"/>
              </a:rPr>
              <a:t>http://ieee802.org/PNP/approved/IEEE_802_WG_PandP_v19.pdf</a:t>
            </a:r>
            <a:r>
              <a:rPr lang="en-GB" altLang="zh-CN" i="1" dirty="0" smtClean="0"/>
              <a:t> section 4.2.1)</a:t>
            </a:r>
            <a:endParaRPr lang="en-US" altLang="zh-CN" dirty="0" smtClean="0"/>
          </a:p>
          <a:p>
            <a:r>
              <a:rPr lang="en-US" altLang="zh-CN" dirty="0" smtClean="0"/>
              <a:t>You have an obligation to act and vote as an individual and not under the direction of any other individual or group. Your obligation to act and vote as an individual applies in all cases, regardless of any external commitments, agreements, contracts, or orders. </a:t>
            </a:r>
          </a:p>
          <a:p>
            <a:r>
              <a:rPr lang="en-US" altLang="zh-CN" dirty="0" smtClean="0"/>
              <a:t>You shall not direct the actions or votes of any other member of an IEEE 802 Working Group or retaliate against any other member for their actions or votes within IEEE 802 Working Group meetings, see </a:t>
            </a:r>
            <a:r>
              <a:rPr lang="en-US" altLang="zh-CN" u="sng" dirty="0" smtClean="0">
                <a:hlinkClick r:id="rId4"/>
              </a:rPr>
              <a:t>https://standards.ieee.org/develop/policies/bylaws/sb_bylaws.pdf </a:t>
            </a:r>
            <a:r>
              <a:rPr lang="en-US" altLang="zh-CN" dirty="0" smtClean="0"/>
              <a:t> section 5.2.1.3 and </a:t>
            </a:r>
            <a:r>
              <a:rPr lang="en-GB" altLang="zh-CN" u="sng" dirty="0" smtClean="0">
                <a:hlinkClick r:id="rId3"/>
              </a:rPr>
              <a:t>http://ieee802.org/PNP/approved/IEEE_802_WG_PandP_v19.pdf</a:t>
            </a:r>
            <a:r>
              <a:rPr lang="en-GB" altLang="zh-CN" dirty="0" smtClean="0"/>
              <a:t>  section 3.4.1, list item x</a:t>
            </a:r>
            <a:endParaRPr lang="en-US" altLang="zh-CN" dirty="0" smtClean="0"/>
          </a:p>
          <a:p>
            <a:pPr>
              <a:buFontTx/>
              <a:buNone/>
            </a:pPr>
            <a:r>
              <a:rPr lang="en-US" altLang="zh-CN" sz="2800" dirty="0" smtClean="0"/>
              <a:t>By participating in IEEE 802 meetings, you accept these requirements.  If you do not agree to these policies then you shall not participate.</a:t>
            </a:r>
          </a:p>
          <a:p>
            <a:endParaRPr lang="zh-CN" altLang="en-US" dirty="0"/>
          </a:p>
        </p:txBody>
      </p:sp>
      <p:sp>
        <p:nvSpPr>
          <p:cNvPr id="9" name="Text Box 5"/>
          <p:cNvSpPr txBox="1">
            <a:spLocks noChangeArrowheads="1"/>
          </p:cNvSpPr>
          <p:nvPr/>
        </p:nvSpPr>
        <p:spPr bwMode="auto">
          <a:xfrm>
            <a:off x="0" y="6172200"/>
            <a:ext cx="960519" cy="369332"/>
          </a:xfrm>
          <a:prstGeom prst="rect">
            <a:avLst/>
          </a:prstGeom>
          <a:noFill/>
          <a:ln w="9525">
            <a:noFill/>
            <a:miter lim="800000"/>
            <a:headEnd/>
            <a:tailEnd/>
          </a:ln>
        </p:spPr>
        <p:txBody>
          <a:bodyPr wrap="none">
            <a:spAutoFit/>
          </a:bodyPr>
          <a:lstStyle/>
          <a:p>
            <a:r>
              <a:rPr lang="en-US" altLang="en-US" sz="1800" b="1" u="sng" dirty="0"/>
              <a:t>Slide </a:t>
            </a:r>
            <a:r>
              <a:rPr lang="en-US" altLang="en-US" sz="1800" b="1" u="sng" dirty="0" smtClean="0"/>
              <a:t>#5</a:t>
            </a:r>
            <a:endParaRPr lang="en-US" altLang="en-US" sz="2400" dirty="0"/>
          </a:p>
        </p:txBody>
      </p:sp>
      <p:sp>
        <p:nvSpPr>
          <p:cNvPr id="10"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22667405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9</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txBox="1">
            <a:spLocks/>
          </p:cNvSpPr>
          <p:nvPr/>
        </p:nvSpPr>
        <p:spPr bwMode="auto">
          <a:xfrm>
            <a:off x="838200" y="8382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S PGothic" pitchFamily="34" charset="-128"/>
                <a:cs typeface="ＭＳ Ｐゴシック"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en-US" kern="0" smtClean="0"/>
              <a:t>Ad Hoc Groups Operation</a:t>
            </a:r>
            <a:endParaRPr lang="zh-CN" altLang="en-US" kern="0" dirty="0"/>
          </a:p>
        </p:txBody>
      </p:sp>
      <p:sp>
        <p:nvSpPr>
          <p:cNvPr id="8" name="内容占位符 2"/>
          <p:cNvSpPr txBox="1">
            <a:spLocks/>
          </p:cNvSpPr>
          <p:nvPr/>
        </p:nvSpPr>
        <p:spPr bwMode="auto">
          <a:xfrm>
            <a:off x="838200" y="21336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altLang="en-US" kern="0" smtClean="0"/>
              <a:t>Straw Polls are only allowed during Ad Hoc group meeting // no motions, anyone can vote</a:t>
            </a:r>
          </a:p>
          <a:p>
            <a:r>
              <a:rPr lang="en-US" altLang="en-US" kern="0" smtClean="0"/>
              <a:t>A straw poll needs to achieves at least 75% to be converted to a motion at the TG level.</a:t>
            </a:r>
          </a:p>
          <a:p>
            <a:r>
              <a:rPr lang="en-US" altLang="en-US" kern="0" smtClean="0"/>
              <a:t>Each Presentation is suggested to have 20 minutes including presenting and Q&amp;A.</a:t>
            </a:r>
          </a:p>
          <a:p>
            <a:endParaRPr lang="zh-CN" altLang="en-US" kern="0" dirty="0"/>
          </a:p>
        </p:txBody>
      </p:sp>
      <p:sp>
        <p:nvSpPr>
          <p:cNvPr id="9"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1528424515"/>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55930</TotalTime>
  <Words>1150</Words>
  <Application>Microsoft Office PowerPoint</Application>
  <PresentationFormat>全屏显示(4:3)</PresentationFormat>
  <Paragraphs>255</Paragraphs>
  <Slides>14</Slides>
  <Notes>0</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1</vt:i4>
      </vt:variant>
      <vt:variant>
        <vt:lpstr>幻灯片标题</vt:lpstr>
      </vt:variant>
      <vt:variant>
        <vt:i4>14</vt:i4>
      </vt:variant>
    </vt:vector>
  </HeadingPairs>
  <TitlesOfParts>
    <vt:vector size="23" baseType="lpstr">
      <vt:lpstr>MS PGothic</vt:lpstr>
      <vt:lpstr>MS PGothic</vt:lpstr>
      <vt:lpstr>Arial</vt:lpstr>
      <vt:lpstr>Arial Black</vt:lpstr>
      <vt:lpstr>Calibri</vt:lpstr>
      <vt:lpstr>Monotype Sorts</vt:lpstr>
      <vt:lpstr>Times New Roman</vt:lpstr>
      <vt:lpstr>802-11-Submission</vt:lpstr>
      <vt:lpstr>Document</vt:lpstr>
      <vt:lpstr>PowerPoint 演示文稿</vt:lpstr>
      <vt:lpstr>IEEE 802.11 TGax Meeting High Efficiency WLAN PHY Ad Hoc</vt:lpstr>
      <vt:lpstr>Patent Policy and Other Guidelines</vt:lpstr>
      <vt:lpstr>Participants, Patents, and Duty to Inform</vt:lpstr>
      <vt:lpstr>Patent Related Links</vt:lpstr>
      <vt:lpstr>Call for Potentially Essential Patents</vt:lpstr>
      <vt:lpstr>Other Guidelines for IEEE WG Meetings</vt:lpstr>
      <vt:lpstr>Participation in IEEE 802 Meetings</vt:lpstr>
      <vt:lpstr>PowerPoint 演示文稿</vt:lpstr>
      <vt:lpstr>Agenda items for PHY Adhoc</vt:lpstr>
      <vt:lpstr>PHY Adhoc Time Slots</vt:lpstr>
      <vt:lpstr>PHY Adhoc Comments Status</vt:lpstr>
      <vt:lpstr>PHY Submissions</vt:lpstr>
      <vt:lpstr>Straw-poll 1 (cr, 11-18/xxxxr0)</vt:lpstr>
    </vt:vector>
  </TitlesOfParts>
  <Company>Cisco Systems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TGax MAC ad hoc  meeting agenda</dc:title>
  <dc:creator>Brian Hart</dc:creator>
  <cp:lastModifiedBy>孙波10013985</cp:lastModifiedBy>
  <cp:revision>2679</cp:revision>
  <cp:lastPrinted>1998-02-10T13:28:06Z</cp:lastPrinted>
  <dcterms:created xsi:type="dcterms:W3CDTF">2007-04-17T18:10:23Z</dcterms:created>
  <dcterms:modified xsi:type="dcterms:W3CDTF">2018-11-12T06:54:36Z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(11)O48q+nWDiKNAVXoAwq58w7ATF5BZpxUzus1FEuepahc6BRLUWdfXeHQFTCUY0LJynFgfmRNU_x000d_
PZlAVy+j0r6pbdmCRncynI9/Aaf8AO/s5Z/cQrhsqm+/ilxCTptQKV2KGHnGNsKrsfiqTB7o_x000d_
nk1NZFjLmsdN3EIA+nFCDPLxB+rwPfkyuQuKxC1SHK8+gkXrhd5XuRgWoU+k7Kr21OEQYYVo_x000d_
bcxrJtGls6+SGcfdxl</vt:lpwstr>
  </property>
  <property fmtid="{D5CDD505-2E9C-101B-9397-08002B2CF9AE}" pid="3" name="_ms_pID_7253431">
    <vt:lpwstr>K0qCLm5hNNHntgVAX1YU6nQ2gfWxEqcbblzHmHAfHcf/Tr88k+xYjW_x000d_
jXwzYLZdGDR58Bt2TMD6KwB/pidXZI0t4eTVn62kFTRlKSek2wU4tFYwOIHDOL4/TF95PXSz_x000d_
YzQjeEbYZeZ8NA4BkgQkrYOVhie3oGG8BduXfuqQpwtRlm/U02j2lws529RgjcpGPPoJ7opd_x000d_
0QYrRdn5tuOrPS27+SWpyz+V5FnRaWtpxsb+</vt:lpwstr>
  </property>
  <property fmtid="{D5CDD505-2E9C-101B-9397-08002B2CF9AE}" pid="4" name="_ms_pID_7253432">
    <vt:lpwstr>z+wS3Lso7rCsk2u5NeSdz1mgAhBlIKPm/6Vt_x000d_
9SelwiGPWJl2e/L+mnGBFwHGXGa+csQarF7br81kk2LVNPg6yD/DC8wlIpbq2K7VUww14u8k_x000d_
0iGXh6tprVo8LoW0qiUwOeVz06HJGnkjqAlM1d4ZbjndxKeTrirxG+HR41WRHASbvCRtyJGJ_x000d_
++4bgm12ABvUM3w0pT8GtTg7W044LQCb9yYxc57ndLDCfychoQXgQK</vt:lpwstr>
  </property>
  <property fmtid="{D5CDD505-2E9C-101B-9397-08002B2CF9AE}" pid="5" name="_ms_pID_7253433">
    <vt:lpwstr>GlasUOdPGeoqYPypWe_x000d_
IqLqMyBUZS1gXBZWYHMs+w2AXBxaewrqw+UrSPetciY4AAcIv8tZY1ADuj3TwBHMwaM9FSw/_x000d_
0AHQaS3Q0aB6A5ig3WkPwTpMkngmVYwD8N8wnGJrC/A44Ltr5Mv4/tg9VI8Y2GY872s0Qqdm_x000d_
dJg9BKHEmWfdgaZ3RKkJaunONvMnmYpZY6f1T/2TLX3GQZOZ3Uc+RBGS+lJkkVJ1zuQiRagO</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_x000d_
20mkNSLxbw5eM5B39cTseO0z1chv9l7xRG3Ch8Mxed6BDaF0eY/geGzEfHyO5D5IQC/5jKFS_x000d_
RyK0yUdQ4tNfVx3Ds6FV/rLfrFSHWYyWAkxrCfVtFHuBal2Pj4k88HEJWP3uHdwwKhfuqWq3_x000d_
KdfFjJCpIcERaWS31O1F6UeMnejKQHqPUprpG8dF4k6pnjGFiAloZBouYxFs5iROTheRHOkV_x000d_
8Jqj0cI85KZlFHEp</vt:lpwstr>
  </property>
  <property fmtid="{D5CDD505-2E9C-101B-9397-08002B2CF9AE}" pid="11" name="_ms_pID_7253434_00">
    <vt:lpwstr>_ms_pID_7253434</vt:lpwstr>
  </property>
  <property fmtid="{D5CDD505-2E9C-101B-9397-08002B2CF9AE}" pid="12" name="_ms_pID_7253435">
    <vt:lpwstr>VdJmx+I++wq7gK07vfGTigxcFRtRmEGux54d1Q69LNV8sD9ayTdcMUdR_x000d_
72ftdvdkin2icDoWiYTEV044DqDlIxDJCWmYCe9TXmdK418IXDWl81n6Q+xsL9yknXJOXBlm_x000d_
NZSOQK4S5F2VnRePXW7L80GN5Z21jR0wZRnbhrjnKH5fMMbilmchaAn6T4y1Oe7qM6CE8qxe_x000d_
06t8AhgmAFp6iBQrSP1Z5K8eWZILSqmzeM</vt:lpwstr>
  </property>
  <property fmtid="{D5CDD505-2E9C-101B-9397-08002B2CF9AE}" pid="13" name="_ms_pID_7253435_00">
    <vt:lpwstr>_ms_pID_7253435</vt:lpwstr>
  </property>
  <property fmtid="{D5CDD505-2E9C-101B-9397-08002B2CF9AE}" pid="14" name="_ms_pID_7253436">
    <vt:lpwstr>qYyZh4aZvPVX2T643EWnDJYv5yAmOPUwDmyf73_x000d_
bioyVR4Wf4A58Lj86J1XiPwbuK6rb9U36U1xLLQww+ywIxjGrLQOkim+UxYaiPHgB0aJtcMj_x000d_
olX7fx4lXom7J52vFo20EDRrAq6hWNnD5ovnm9dJ6dNY87eaRnZE0Kz3ZPj9qkxjzZAItqBJ_x000d_
DhO2FA4wdc7W4x4zG22Ki3G17H6eQ9F4iahaBYajfkzThkefmfsq</vt:lpwstr>
  </property>
  <property fmtid="{D5CDD505-2E9C-101B-9397-08002B2CF9AE}" pid="15" name="_ms_pID_7253436_00">
    <vt:lpwstr>_ms_pID_7253436</vt:lpwstr>
  </property>
  <property fmtid="{D5CDD505-2E9C-101B-9397-08002B2CF9AE}" pid="16" name="_ms_pID_7253437">
    <vt:lpwstr>H7aPvH8y7N/tdtmBqe7/_x000d_
T36vWXIcSVKwtkaBkYub7QrwBF1bc+MQEhZqNdRs7ScWpeqYSylLMFIPRJfeRaskz9z1f3Lv_x000d_
fsTmhGYxbcMBV+B/61ddIQkoykAvod8T/5zmAGe/aDKPKKfX8h3Q2iuFkB4r4AVVqCfPLnf8_x000d_
V+Aq/oiy3bzIgIu3oLBV3rK8Q9L66WjNzbM/YUEcvrIUodruzv11OsF1VtOw9/3Q2Z4Uep</vt:lpwstr>
  </property>
  <property fmtid="{D5CDD505-2E9C-101B-9397-08002B2CF9AE}" pid="17" name="_ms_pID_7253437_00">
    <vt:lpwstr>_ms_pID_7253437</vt:lpwstr>
  </property>
  <property fmtid="{D5CDD505-2E9C-101B-9397-08002B2CF9AE}" pid="18" name="_ms_pID_7253438">
    <vt:lpwstr>5o_x000d_
sJssTYv3qE6KeKIJR60naGv96xwmW0kj0Eec6fCSAhf6n96X4AFHJRz2ys7x9bfs0GhMsZ80_x000d_
EvDHXSeXaymUz/tZ6NEguhSBE1aISyRDOGyPFN0J4BFTelacMeDH0TXhOMGSYVCinzY/OctP_x000d_
vHiNscBq6X8L5ZviMgp2T/fY0n2AWj+kuM/kwydnZTwbw/biPfEOXRrt6UE9xtUflYcIjeCL_x000d_
lJSgg2Heg1nosm</vt:lpwstr>
  </property>
  <property fmtid="{D5CDD505-2E9C-101B-9397-08002B2CF9AE}" pid="19" name="_ms_pID_7253438_00">
    <vt:lpwstr>_ms_pID_7253438</vt:lpwstr>
  </property>
  <property fmtid="{D5CDD505-2E9C-101B-9397-08002B2CF9AE}" pid="20" name="_ms_pID_7253439">
    <vt:lpwstr>9R8sxW2bsK1FuCqk5FdU7CDMor8wwvepYlV1OZdpMryR174BfJDtInDL2Z_x000d_
8Ed0MM9hIhSiOjgU4tR4e7HeivI8hZYswqXpb0oE39b2Ap5OjuGZN9mChq+X6H2vcKo9txIx_x000d_
C1jDtQiM4aR6nOBBJbkS0yyXcIX1xpRNUSnpLaSiXJNKw5jzhS9yyLVoHVqkcWGc7MXAW5Jx_x000d_
WnWFALeEn9RZV2ybTDiWr+dPHKEt5iRD</vt:lpwstr>
  </property>
  <property fmtid="{D5CDD505-2E9C-101B-9397-08002B2CF9AE}" pid="21" name="_ms_pID_7253439_00">
    <vt:lpwstr>_ms_pID_7253439</vt:lpwstr>
  </property>
  <property fmtid="{D5CDD505-2E9C-101B-9397-08002B2CF9AE}" pid="22" name="_ms_pID_72534310">
    <vt:lpwstr>Gl8g9ICRyndh1BlxnkTjPekp8R6OLPX2VD1ztnzt_x000d_
uwyMtIkMkVOK7fJ4sWxcJA9UCi+jLoZBE6+S6/VkHtYovU6nX9XQwy+h</vt:lpwstr>
  </property>
  <property fmtid="{D5CDD505-2E9C-101B-9397-08002B2CF9AE}" pid="23" name="_ms_pID_72534310_00">
    <vt:lpwstr>_ms_pID_72534310</vt:lpwstr>
  </property>
  <property fmtid="{D5CDD505-2E9C-101B-9397-08002B2CF9AE}" pid="24" name="_ms_pID_72534311">
    <vt:lpwstr>Swl1/EnGLpPg==</vt:lpwstr>
  </property>
  <property fmtid="{D5CDD505-2E9C-101B-9397-08002B2CF9AE}" pid="25" name="_ms_pID_72534311_00">
    <vt:lpwstr>_ms_pID_72534311</vt:lpwstr>
  </property>
  <property fmtid="{D5CDD505-2E9C-101B-9397-08002B2CF9AE}" pid="26" name="_new_ms_pID_72543">
    <vt:lpwstr>(3)g3ML3zeCEnekj/OwYCtSqurJc/8d2QDUUEeEIYws5+DSc2+BPFlTxp5WekezXaVWhBL/gcJB_x000d_
NHEF7KwwQIvx42IUY9qjF20yJMqr5jJSk8iLzG34HfySO+raz35+XsifBAb++TCa7yr/yN1y_x000d_
hdkR8CeLCH3MfjBDevQnAUbY+3pGohalfzjSTCr/S9GlfNW4+PDSz/xHjYCzSAhNYK5qaoul_x000d_
jGKRR8TOqiAFAF8fDJ</vt:lpwstr>
  </property>
  <property fmtid="{D5CDD505-2E9C-101B-9397-08002B2CF9AE}" pid="27" name="_new_ms_pID_72543_00">
    <vt:lpwstr>_new_ms_pID_72543</vt:lpwstr>
  </property>
  <property fmtid="{D5CDD505-2E9C-101B-9397-08002B2CF9AE}" pid="28" name="_new_ms_pID_725431">
    <vt:lpwstr>mNl4kJZ3YE5dgxkd7qV9lz6De23mvwo2kgmYO9N1kGhMqSjEY3riet_x000d_
UOliK0zjlBaq+L0v+8+Y4lNg3XNUjpoB4bz05O067EsZ2pYXro90APKWsZ6V36T2C+tKgdn+_x000d_
9T35rh3Z3bc865uLvJx6A63EBpddOIVC5S/UgSO+5oe5Qopa6djCCcnL2PwEmXjl8PEaR4VP_x000d_
VuS2bhFtOojlp0855GF1LETQD05fR4uj64fm</vt:lpwstr>
  </property>
  <property fmtid="{D5CDD505-2E9C-101B-9397-08002B2CF9AE}" pid="29" name="_new_ms_pID_725431_00">
    <vt:lpwstr>_new_ms_pID_725431</vt:lpwstr>
  </property>
  <property fmtid="{D5CDD505-2E9C-101B-9397-08002B2CF9AE}" pid="30" name="_new_ms_pID_725432">
    <vt:lpwstr>D1XB9di89gjbSV9Q9VMhuKhmY65QpwW+OGFQ_x000d_
q2+b9914k4Xr0HfmMvisx0BVTbD8JzjFAvDVWs1Dl5K3KsFQtuY=</vt:lpwstr>
  </property>
  <property fmtid="{D5CDD505-2E9C-101B-9397-08002B2CF9AE}" pid="31" name="_new_ms_pID_725432_00">
    <vt:lpwstr>_new_ms_pID_725432</vt:lpwstr>
  </property>
  <property fmtid="{D5CDD505-2E9C-101B-9397-08002B2CF9AE}" pid="32" name="sflag">
    <vt:lpwstr>1425870505</vt:lpwstr>
  </property>
</Properties>
</file>