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281" r:id="rId4"/>
    <p:sldId id="282" r:id="rId5"/>
    <p:sldId id="283" r:id="rId6"/>
    <p:sldId id="284" r:id="rId7"/>
    <p:sldId id="278" r:id="rId8"/>
    <p:sldId id="285" r:id="rId9"/>
    <p:sldId id="286" r:id="rId10"/>
    <p:sldId id="289" r:id="rId11"/>
    <p:sldId id="287" r:id="rId12"/>
    <p:sldId id="290" r:id="rId13"/>
    <p:sldId id="291" r:id="rId14"/>
    <p:sldId id="292" r:id="rId15"/>
    <p:sldId id="27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6308" autoAdjust="0"/>
  </p:normalViewPr>
  <p:slideViewPr>
    <p:cSldViewPr>
      <p:cViewPr varScale="1">
        <p:scale>
          <a:sx n="112" d="100"/>
          <a:sy n="112" d="100"/>
        </p:scale>
        <p:origin x="328" y="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“Discussion on Target Use Cases of RTA”.</a:t>
            </a:r>
          </a:p>
          <a:p>
            <a:r>
              <a:rPr kumimoji="1" lang="en-US" altLang="ja-JP" baseline="0" dirty="0" smtClean="0"/>
              <a:t>The document number is 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In EHT SG, the wireless VR was discussed as one of the main use cases.</a:t>
            </a:r>
          </a:p>
          <a:p>
            <a:r>
              <a:rPr kumimoji="1" lang="en-US" altLang="ja-JP" dirty="0" smtClean="0"/>
              <a:t>Besides, according to the John Son’s contribution, latency characteristics of VR contents streaming under various configurations are investigate.</a:t>
            </a:r>
          </a:p>
          <a:p>
            <a:endParaRPr kumimoji="1" lang="en-US" altLang="ja-JP" dirty="0" smtClean="0"/>
          </a:p>
          <a:p>
            <a:r>
              <a:rPr kumimoji="1" lang="en-US" altLang="ja-JP" dirty="0" smtClean="0"/>
              <a:t>Moreover, In July meeting, the motion for EHT SG formation was passed as follows.</a:t>
            </a:r>
          </a:p>
          <a:p>
            <a:r>
              <a:rPr kumimoji="1" lang="en-US" altLang="ja-JP" dirty="0" smtClean="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r>
              <a:rPr kumimoji="1" lang="en-US" altLang="ja-JP" dirty="0" smtClean="0"/>
              <a:t>To increase peak throughput and improve efficiency</a:t>
            </a:r>
          </a:p>
          <a:p>
            <a:r>
              <a:rPr kumimoji="1" lang="en-US" altLang="ja-JP" dirty="0" smtClean="0"/>
              <a:t>To support high throughput and low latency applications such as video-over-WLAN, gaming, AR and VR.</a:t>
            </a:r>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89055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 we would like to discuss</a:t>
            </a:r>
            <a:r>
              <a:rPr kumimoji="1" lang="en-US" altLang="ja-JP" baseline="0" dirty="0" smtClean="0"/>
              <a:t> about these use cases that require both low latency and high data rate.</a:t>
            </a:r>
          </a:p>
          <a:p>
            <a:endParaRPr kumimoji="1" lang="en-US" altLang="ja-JP" baseline="0" dirty="0" smtClean="0"/>
          </a:p>
          <a:p>
            <a:r>
              <a:rPr kumimoji="1" lang="en-US" altLang="ja-JP" baseline="0" dirty="0" smtClean="0"/>
              <a:t>RTA missions described the Report indicate that</a:t>
            </a:r>
          </a:p>
          <a:p>
            <a:r>
              <a:rPr kumimoji="1" lang="en-US" altLang="ja-JP" baseline="0" dirty="0" smtClean="0"/>
              <a:t>Investigate latency and stability issues observed with real time applications such as mobile and multiplayer games, robotics and industrial automation.</a:t>
            </a:r>
          </a:p>
          <a:p>
            <a:r>
              <a:rPr kumimoji="1" lang="en-US" altLang="ja-JP" baseline="0" dirty="0" smtClean="0"/>
              <a:t>Potential mechanisms to address the identified issues.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1" lang="en-US" altLang="ja-JP" dirty="0" smtClean="0"/>
              <a:t>So, I would like to discuss that we should include those use cases or not.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r>
              <a:rPr kumimoji="1" lang="en-US" altLang="ja-JP" dirty="0" smtClean="0"/>
              <a:t>If it is yes, I think that joining EHT SG is one of the options.</a:t>
            </a:r>
          </a:p>
          <a:p>
            <a:r>
              <a:rPr kumimoji="1" lang="en-US" altLang="ja-JP" dirty="0" smtClean="0"/>
              <a:t>If it is no, I think that the development of MAC layer and upper solutions are good way</a:t>
            </a:r>
            <a:r>
              <a:rPr kumimoji="1" lang="en-US" altLang="ja-JP" baseline="0" dirty="0" smtClean="0"/>
              <a:t> to progress for RTA TIG.</a:t>
            </a:r>
          </a:p>
          <a:p>
            <a:r>
              <a:rPr kumimoji="1" lang="en-US" altLang="ja-JP" dirty="0" smtClean="0"/>
              <a:t>In this case, PHY layer should be out of the scope.</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1572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84009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25906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introduce a use case of Haptic technology.</a:t>
            </a:r>
          </a:p>
          <a:p>
            <a:r>
              <a:rPr kumimoji="1" lang="en-US" altLang="ja-JP" dirty="0" smtClean="0"/>
              <a:t>Haptic technology is a technology that recreates the sense of touch by applying forces, vibrations, or motions to the user.</a:t>
            </a:r>
          </a:p>
          <a:p>
            <a:r>
              <a:rPr kumimoji="1" lang="en-US" altLang="ja-JP" dirty="0" smtClean="0"/>
              <a:t>Like this illustration, almost connections</a:t>
            </a:r>
            <a:r>
              <a:rPr kumimoji="1" lang="en-US" altLang="ja-JP" baseline="0" dirty="0" smtClean="0"/>
              <a:t> from </a:t>
            </a:r>
            <a:r>
              <a:rPr kumimoji="1" lang="en-US" altLang="ja-JP" dirty="0" smtClean="0"/>
              <a:t>user equipment to a processing server are wired so far.</a:t>
            </a:r>
          </a:p>
          <a:p>
            <a:r>
              <a:rPr kumimoji="1" lang="en-US" altLang="ja-JP" dirty="0" smtClean="0"/>
              <a:t>If we can replace wired connection from devices to the server, flexibility of application would be expanded.</a:t>
            </a:r>
          </a:p>
          <a:p>
            <a:endParaRPr kumimoji="1" lang="en-US" altLang="ja-JP" dirty="0" smtClean="0"/>
          </a:p>
          <a:p>
            <a:r>
              <a:rPr kumimoji="1" lang="en-US" altLang="ja-JP" dirty="0" smtClean="0"/>
              <a:t>In this use case, low latency, jitter, packet loss will be required.</a:t>
            </a:r>
          </a:p>
          <a:p>
            <a:r>
              <a:rPr kumimoji="1" lang="en-US" altLang="ja-JP" dirty="0" smtClean="0"/>
              <a:t>According to Qualcomm’s</a:t>
            </a:r>
            <a:r>
              <a:rPr kumimoji="1" lang="en-US" altLang="ja-JP" baseline="0" dirty="0" smtClean="0"/>
              <a:t> whitepaper, a</a:t>
            </a:r>
            <a:r>
              <a:rPr kumimoji="1" lang="en-US" altLang="ja-JP" dirty="0" smtClean="0"/>
              <a:t>t least less</a:t>
            </a:r>
            <a:r>
              <a:rPr kumimoji="1" lang="en-US" altLang="ja-JP" baseline="0" dirty="0" smtClean="0"/>
              <a:t> than </a:t>
            </a:r>
            <a:r>
              <a:rPr kumimoji="1" lang="en-US" altLang="ja-JP" dirty="0" smtClean="0"/>
              <a:t>5ms latency should be demanded. </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50732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also introduce a use case of Drone</a:t>
            </a:r>
            <a:r>
              <a:rPr kumimoji="1" lang="en-US" altLang="ja-JP" baseline="0" dirty="0" smtClean="0"/>
              <a:t> control.</a:t>
            </a:r>
          </a:p>
          <a:p>
            <a:r>
              <a:rPr kumimoji="1" lang="en-US" altLang="ja-JP" baseline="0" dirty="0" smtClean="0"/>
              <a:t>As shown in these illustrations, drone is a key device for several business such as</a:t>
            </a:r>
          </a:p>
          <a:p>
            <a:r>
              <a:rPr kumimoji="1" lang="en-US" altLang="ja-JP" baseline="0" dirty="0" smtClean="0"/>
              <a:t>manufacturing, industry, logistics, security, agriculture and entertainment for example.</a:t>
            </a:r>
          </a:p>
          <a:p>
            <a:endParaRPr kumimoji="1" lang="en-US" altLang="ja-JP" dirty="0" smtClean="0"/>
          </a:p>
          <a:p>
            <a:r>
              <a:rPr kumimoji="1" lang="en-US" altLang="ja-JP" dirty="0" smtClean="0"/>
              <a:t>In this case, Wi-Fi would be suitable wireless system for drone if either of the following requirements is achieved. </a:t>
            </a:r>
          </a:p>
          <a:p>
            <a:r>
              <a:rPr kumimoji="1" lang="en-US" altLang="ja-JP" dirty="0" smtClean="0"/>
              <a:t>One is low data rate enough for control signals with low latency and jitter.</a:t>
            </a:r>
          </a:p>
          <a:p>
            <a:r>
              <a:rPr kumimoji="1" lang="en-US" altLang="ja-JP" dirty="0" smtClean="0"/>
              <a:t>The other is High data rate with sufficient capacity for video streaming.</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5949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Tentative requirements of those</a:t>
            </a:r>
            <a:r>
              <a:rPr kumimoji="1" lang="en-US" altLang="ja-JP" baseline="0" dirty="0" smtClean="0"/>
              <a:t> use case are shown in this table.</a:t>
            </a:r>
          </a:p>
          <a:p>
            <a:endParaRPr kumimoji="1" lang="en-US" altLang="ja-JP" baseline="0" dirty="0" smtClean="0"/>
          </a:p>
          <a:p>
            <a:r>
              <a:rPr kumimoji="1" lang="en-US" altLang="ja-JP" dirty="0" smtClean="0"/>
              <a:t>As shown in the table, requirements of data rate are low for control signals.</a:t>
            </a:r>
          </a:p>
          <a:p>
            <a:r>
              <a:rPr kumimoji="1" lang="en-US" altLang="ja-JP" dirty="0" smtClean="0"/>
              <a:t>However,  required data rate would be high if these cases require “rich” contents such as video streaming.</a:t>
            </a:r>
          </a:p>
          <a:p>
            <a:r>
              <a:rPr kumimoji="1" lang="en-US" altLang="ja-JP" dirty="0" smtClean="0"/>
              <a:t>If 4K/8K video streaming is utilized, data rates of </a:t>
            </a:r>
            <a:r>
              <a:rPr kumimoji="1" lang="en-US" altLang="ja-JP" dirty="0" err="1" smtClean="0"/>
              <a:t>Gbps’</a:t>
            </a:r>
            <a:r>
              <a:rPr kumimoji="1" lang="en-US" altLang="ja-JP" dirty="0" smtClean="0"/>
              <a:t> might be required.</a:t>
            </a:r>
          </a:p>
          <a:p>
            <a:endParaRPr kumimoji="1" lang="en-US" altLang="ja-JP" dirty="0" smtClean="0"/>
          </a:p>
          <a:p>
            <a:r>
              <a:rPr kumimoji="1" lang="en-US" altLang="ja-JP" dirty="0" smtClean="0"/>
              <a:t>These use cases require “guaranteed” communication as well as other industry automation use cases. </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92402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On the other hand, requirements of use cases on the RTA TIG’s report  are shown in this table.</a:t>
            </a:r>
          </a:p>
          <a:p>
            <a:endParaRPr kumimoji="1" lang="en-US" altLang="ja-JP" dirty="0" smtClean="0"/>
          </a:p>
          <a:p>
            <a:r>
              <a:rPr kumimoji="1" lang="en-US" altLang="ja-JP" dirty="0" smtClean="0"/>
              <a:t>According</a:t>
            </a:r>
            <a:r>
              <a:rPr kumimoji="1" lang="en-US" altLang="ja-JP" baseline="0" dirty="0" smtClean="0"/>
              <a:t> to the table, requirements of data rate are low as well.</a:t>
            </a:r>
          </a:p>
          <a:p>
            <a:r>
              <a:rPr kumimoji="1" lang="en-US" altLang="ja-JP" baseline="0" dirty="0" smtClean="0"/>
              <a:t>Moreover, most industrial automations require high stability with near loss less packet loss characteristics.</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52655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version of Report of RTA TIG, requirements of data rate is very low because only control signals are considered.</a:t>
            </a:r>
          </a:p>
          <a:p>
            <a:endParaRPr kumimoji="1" lang="en-US" altLang="ja-JP" dirty="0" smtClean="0"/>
          </a:p>
          <a:p>
            <a:r>
              <a:rPr kumimoji="1" lang="en-US" altLang="ja-JP" dirty="0" smtClean="0"/>
              <a:t>However, the communication bandwidth a console and a controller (a user equipment device) will be “rich” such as AR/VR application in the real-time gaming in the future. </a:t>
            </a:r>
          </a:p>
          <a:p>
            <a:r>
              <a:rPr kumimoji="1" lang="en-US" altLang="ja-JP" dirty="0" smtClean="0"/>
              <a:t>Especially,</a:t>
            </a:r>
            <a:r>
              <a:rPr kumimoji="1" lang="en-US" altLang="ja-JP" baseline="0" dirty="0" smtClean="0"/>
              <a:t> a</a:t>
            </a:r>
            <a:r>
              <a:rPr kumimoji="1" lang="en-US" altLang="ja-JP" dirty="0" smtClean="0"/>
              <a:t>pproximately 5 </a:t>
            </a:r>
            <a:r>
              <a:rPr kumimoji="1" lang="en-US" altLang="ja-JP" dirty="0" err="1" smtClean="0"/>
              <a:t>Gbps</a:t>
            </a:r>
            <a:r>
              <a:rPr kumimoji="1" lang="en-US" altLang="ja-JP" dirty="0" smtClean="0"/>
              <a:t> will be required for AR/VR according</a:t>
            </a:r>
            <a:r>
              <a:rPr kumimoji="1" lang="en-US" altLang="ja-JP" baseline="0" dirty="0" smtClean="0"/>
              <a:t> to Qualcomm’s whitepaper</a:t>
            </a:r>
            <a:r>
              <a:rPr kumimoji="1" lang="en-US" altLang="ja-JP" dirty="0" smtClean="0"/>
              <a: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649222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table</a:t>
            </a:r>
            <a:r>
              <a:rPr kumimoji="1" lang="en-US" altLang="ja-JP" baseline="0" dirty="0" smtClean="0"/>
              <a:t> indicates requirements of AR/VR from David’s contribution in WNG SC.</a:t>
            </a:r>
          </a:p>
          <a:p>
            <a:endParaRPr kumimoji="1" lang="en-US" altLang="ja-JP" baseline="0" dirty="0" smtClean="0"/>
          </a:p>
          <a:p>
            <a:r>
              <a:rPr kumimoji="1" lang="en-US" altLang="ja-JP" dirty="0" smtClean="0"/>
              <a:t>Required data rates for those use cases are very high</a:t>
            </a:r>
            <a:r>
              <a:rPr kumimoji="1" lang="en-US" altLang="ja-JP" baseline="0" dirty="0" smtClean="0"/>
              <a:t> and AR/VR is the one of the target use case of EHT SG.</a:t>
            </a:r>
          </a:p>
          <a:p>
            <a:r>
              <a:rPr kumimoji="1" lang="en-US" altLang="ja-JP" baseline="0" dirty="0" smtClean="0"/>
              <a:t>We think that development of PHY layer technologies will be required to achieve very high data rate.</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5266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2018</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1978r3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 on Target </a:t>
            </a:r>
            <a:r>
              <a:rPr lang="en-US" altLang="ja-JP" dirty="0" smtClean="0"/>
              <a:t>Use</a:t>
            </a:r>
            <a:r>
              <a:rPr lang="ja-JP" altLang="en-US" dirty="0" smtClean="0"/>
              <a:t> </a:t>
            </a:r>
            <a:r>
              <a:rPr lang="en-US" altLang="ja-JP" dirty="0" smtClean="0"/>
              <a:t>Cases </a:t>
            </a:r>
            <a:r>
              <a:rPr lang="en-US" altLang="ja-JP" dirty="0"/>
              <a:t>of RTA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15</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426221412"/>
              </p:ext>
            </p:extLst>
          </p:nvPr>
        </p:nvGraphicFramePr>
        <p:xfrm>
          <a:off x="327025" y="2511425"/>
          <a:ext cx="9018588" cy="3319463"/>
        </p:xfrm>
        <a:graphic>
          <a:graphicData uri="http://schemas.openxmlformats.org/presentationml/2006/ole">
            <mc:AlternateContent xmlns:mc="http://schemas.openxmlformats.org/markup-compatibility/2006">
              <mc:Choice xmlns:v="urn:schemas-microsoft-com:vml" Requires="v">
                <p:oleObj spid="_x0000_s4299" name="Document" r:id="rId4" imgW="8250056" imgH="3034721" progId="Word.Document.8">
                  <p:embed/>
                </p:oleObj>
              </mc:Choice>
              <mc:Fallback>
                <p:oleObj name="Document" r:id="rId4" imgW="8250056" imgH="3034721" progId="Word.Document.8">
                  <p:embed/>
                  <p:pic>
                    <p:nvPicPr>
                      <p:cNvPr id="3075" name="Object 3"/>
                      <p:cNvPicPr>
                        <a:picLocks noChangeAspect="1" noChangeArrowheads="1"/>
                      </p:cNvPicPr>
                      <p:nvPr/>
                    </p:nvPicPr>
                    <p:blipFill>
                      <a:blip r:embed="rId5"/>
                      <a:srcRect/>
                      <a:stretch>
                        <a:fillRect/>
                      </a:stretch>
                    </p:blipFill>
                    <p:spPr bwMode="auto">
                      <a:xfrm>
                        <a:off x="327025" y="2511425"/>
                        <a:ext cx="9018588" cy="3319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Wireless VR in EHT [5]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85000" lnSpcReduction="20000"/>
          </a:bodyPr>
          <a:lstStyle/>
          <a:p>
            <a:pPr>
              <a:buFont typeface="Arial" panose="020B0604020202020204" pitchFamily="34" charset="0"/>
              <a:buChar char="•"/>
            </a:pPr>
            <a:r>
              <a:rPr lang="en-US" altLang="ja-JP" dirty="0" smtClean="0"/>
              <a:t>According to the John Son’s contribution [6], </a:t>
            </a:r>
            <a:r>
              <a:rPr lang="en-US" altLang="ja-JP" dirty="0"/>
              <a:t>latency characteristics of VR contents streaming under various </a:t>
            </a:r>
            <a:r>
              <a:rPr lang="en-US" altLang="ja-JP" dirty="0" smtClean="0"/>
              <a:t>configurations are investigated in EHT SG.</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The wireless VR was discussed as one of the main use cases for EHT </a:t>
            </a:r>
            <a:r>
              <a:rPr lang="en-US" altLang="ja-JP" dirty="0" smtClean="0"/>
              <a:t>[5][7][8]</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In July meeting, the motion for EHT SG formation was passed as follows: </a:t>
            </a:r>
            <a:r>
              <a:rPr lang="en-US" altLang="ja-JP" dirty="0" smtClean="0"/>
              <a:t>[9]</a:t>
            </a:r>
            <a:endParaRPr lang="en-US" altLang="ja-JP" dirty="0"/>
          </a:p>
          <a:p>
            <a:pPr lvl="1">
              <a:buFont typeface="Arial" panose="020B0604020202020204" pitchFamily="34" charset="0"/>
              <a:buChar char="•"/>
            </a:pPr>
            <a:r>
              <a:rPr lang="en-US" altLang="ja-JP" dirty="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pPr lvl="2">
              <a:buFont typeface="Arial" panose="020B0604020202020204" pitchFamily="34" charset="0"/>
              <a:buChar char="•"/>
            </a:pPr>
            <a:r>
              <a:rPr lang="en-US" altLang="ja-JP" dirty="0"/>
              <a:t>To increase peak throughput and improve efficiency</a:t>
            </a:r>
          </a:p>
          <a:p>
            <a:pPr lvl="2">
              <a:buFont typeface="Arial" panose="020B0604020202020204" pitchFamily="34" charset="0"/>
              <a:buChar char="•"/>
            </a:pPr>
            <a:r>
              <a:rPr lang="en-US" altLang="ja-JP" dirty="0"/>
              <a:t>To support high throughput and </a:t>
            </a:r>
            <a:r>
              <a:rPr lang="en-US" altLang="ja-JP" b="1" dirty="0">
                <a:solidFill>
                  <a:srgbClr val="FF0000"/>
                </a:solidFill>
              </a:rPr>
              <a:t>low latency applications such as video-over-WLAN, gaming, AR and </a:t>
            </a:r>
            <a:r>
              <a:rPr lang="en-US" altLang="ja-JP" b="1" dirty="0" smtClean="0">
                <a:solidFill>
                  <a:srgbClr val="FF0000"/>
                </a:solidFill>
              </a:rPr>
              <a:t>VR</a:t>
            </a:r>
            <a:endParaRPr kumimoji="1" lang="ja-JP" altLang="en-US" dirty="0"/>
          </a:p>
        </p:txBody>
      </p:sp>
    </p:spTree>
    <p:extLst>
      <p:ext uri="{BB962C8B-B14F-4D97-AF65-F5344CB8AC3E}">
        <p14:creationId xmlns:p14="http://schemas.microsoft.com/office/powerpoint/2010/main" val="129707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92500" lnSpcReduction="20000"/>
          </a:bodyPr>
          <a:lstStyle/>
          <a:p>
            <a:pPr>
              <a:buFont typeface="Arial" panose="020B0604020202020204" pitchFamily="34" charset="0"/>
              <a:buChar char="•"/>
            </a:pPr>
            <a:r>
              <a:rPr lang="en-US" altLang="ja-JP" dirty="0" smtClean="0"/>
              <a:t>RTA missions</a:t>
            </a:r>
          </a:p>
          <a:p>
            <a:pPr lvl="1">
              <a:buFont typeface="Arial" panose="020B0604020202020204" pitchFamily="34" charset="0"/>
              <a:buChar char="•"/>
            </a:pPr>
            <a:r>
              <a:rPr lang="en-US" altLang="ja-JP" dirty="0" smtClean="0"/>
              <a:t>Investigate </a:t>
            </a:r>
            <a:r>
              <a:rPr lang="en-US" altLang="ja-JP" dirty="0"/>
              <a:t>latency and stability issues observed with real time applications such as mobile and multiplayer games, robotics and industrial </a:t>
            </a:r>
            <a:r>
              <a:rPr lang="en-US" altLang="ja-JP" dirty="0" smtClean="0"/>
              <a:t>automation.</a:t>
            </a:r>
          </a:p>
          <a:p>
            <a:pPr lvl="1">
              <a:buFont typeface="Arial" panose="020B0604020202020204" pitchFamily="34" charset="0"/>
              <a:buChar char="•"/>
            </a:pPr>
            <a:r>
              <a:rPr lang="en-US" altLang="ja-JP" dirty="0"/>
              <a:t>Potential mechanisms to address the identified </a:t>
            </a:r>
            <a:r>
              <a:rPr lang="en-US" altLang="ja-JP" dirty="0" smtClean="0"/>
              <a:t>issues.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U</a:t>
            </a:r>
            <a:r>
              <a:rPr lang="en-US" altLang="ja-JP" dirty="0" smtClean="0"/>
              <a:t>se cases that require both low latency and high data rate</a:t>
            </a:r>
          </a:p>
          <a:p>
            <a:pPr lvl="1">
              <a:buFont typeface="Arial" panose="020B0604020202020204" pitchFamily="34" charset="0"/>
              <a:buChar char="•"/>
            </a:pPr>
            <a:r>
              <a:rPr lang="en-US" altLang="ja-JP" dirty="0" smtClean="0"/>
              <a:t>Some of industrial automation and robotic that push “rich” contents.</a:t>
            </a:r>
          </a:p>
          <a:p>
            <a:pPr lvl="1">
              <a:buFont typeface="Arial" panose="020B0604020202020204" pitchFamily="34" charset="0"/>
              <a:buChar char="•"/>
            </a:pPr>
            <a:r>
              <a:rPr lang="en-US" altLang="ja-JP" dirty="0" smtClean="0"/>
              <a:t>Wireless VR.</a:t>
            </a:r>
          </a:p>
          <a:p>
            <a:pPr lvl="1">
              <a:buFont typeface="Arial" panose="020B0604020202020204" pitchFamily="34" charset="0"/>
              <a:buChar char="•"/>
            </a:pPr>
            <a:r>
              <a:rPr lang="en-US" altLang="ja-JP" dirty="0" smtClean="0"/>
              <a:t>Future real-time gaming that requires heavy data traffic.</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Should we include those use cases or not?</a:t>
            </a:r>
          </a:p>
          <a:p>
            <a:pPr lvl="1">
              <a:buFont typeface="Arial" panose="020B0604020202020204" pitchFamily="34" charset="0"/>
              <a:buChar char="•"/>
            </a:pPr>
            <a:r>
              <a:rPr lang="en-US" altLang="ja-JP" dirty="0" smtClean="0"/>
              <a:t>If it is yes, joining EHT SG is one of the options.</a:t>
            </a:r>
          </a:p>
          <a:p>
            <a:pPr lvl="1">
              <a:buFont typeface="Arial" panose="020B0604020202020204" pitchFamily="34" charset="0"/>
              <a:buChar char="•"/>
            </a:pPr>
            <a:r>
              <a:rPr lang="en-US" altLang="ja-JP" dirty="0" smtClean="0"/>
              <a:t>If it is no, we </a:t>
            </a:r>
            <a:r>
              <a:rPr lang="en-US" altLang="ja-JP" dirty="0"/>
              <a:t>should focus on the development of MAC layer and upper </a:t>
            </a:r>
            <a:r>
              <a:rPr lang="en-US" altLang="ja-JP" dirty="0" smtClean="0"/>
              <a:t>solutions, not in PHY layer.</a:t>
            </a:r>
            <a:endParaRPr lang="en-US" altLang="ja-JP" dirty="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a:p>
          <a:p>
            <a:pPr>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763734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a:buFont typeface="Arial" panose="020B0604020202020204" pitchFamily="34" charset="0"/>
              <a:buChar char="•"/>
            </a:pPr>
            <a:r>
              <a:rPr lang="en-US" altLang="ja-JP" dirty="0" smtClean="0"/>
              <a:t>Two additional use cases are introduced.</a:t>
            </a:r>
          </a:p>
          <a:p>
            <a:pPr lvl="1">
              <a:buFont typeface="Arial" panose="020B0604020202020204" pitchFamily="34" charset="0"/>
              <a:buChar char="•"/>
            </a:pPr>
            <a:r>
              <a:rPr lang="en-US" altLang="ja-JP" dirty="0" smtClean="0"/>
              <a:t>Haptic technology, drone control .</a:t>
            </a:r>
          </a:p>
          <a:p>
            <a:pPr lvl="1">
              <a:buFont typeface="Arial" panose="020B0604020202020204" pitchFamily="34" charset="0"/>
              <a:buChar char="•"/>
            </a:pPr>
            <a:r>
              <a:rPr lang="en-US" altLang="ja-JP" dirty="0"/>
              <a:t>In these use cases, high stability is required while required data rate is low.</a:t>
            </a:r>
          </a:p>
          <a:p>
            <a:pPr lvl="1">
              <a:buFont typeface="Arial" panose="020B0604020202020204" pitchFamily="34" charset="0"/>
              <a:buChar char="•"/>
            </a:pPr>
            <a:r>
              <a:rPr lang="en-US" altLang="ja-JP" dirty="0"/>
              <a:t>In case of pushing “rich” contents such as video streaming, high data rate is required.</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We should decide whether high data rate RTA (Real Time Applications) should be included in the scope of RTA TIG or not</a:t>
            </a:r>
            <a:r>
              <a:rPr lang="en-US" altLang="ja-JP" dirty="0" smtClean="0"/>
              <a:t>.</a:t>
            </a:r>
          </a:p>
          <a:p>
            <a:pPr lvl="1">
              <a:buFont typeface="Arial" panose="020B0604020202020204" pitchFamily="34" charset="0"/>
              <a:buChar char="•"/>
            </a:pPr>
            <a:r>
              <a:rPr lang="en-US" altLang="ja-JP" dirty="0" smtClean="0"/>
              <a:t>Wireless VR (discussions are in progress in EHT SG).</a:t>
            </a:r>
          </a:p>
          <a:p>
            <a:pPr lvl="1">
              <a:buFont typeface="Arial" panose="020B0604020202020204" pitchFamily="34" charset="0"/>
              <a:buChar char="•"/>
            </a:pPr>
            <a:r>
              <a:rPr lang="en-US" altLang="ja-JP" dirty="0" smtClean="0"/>
              <a:t>Future real-time gaming that requires high data rate.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Do you think </a:t>
            </a:r>
            <a:r>
              <a:rPr lang="en-US" altLang="ja-JP" dirty="0"/>
              <a:t>that </a:t>
            </a:r>
            <a:r>
              <a:rPr lang="en-US" altLang="ja-JP" dirty="0" smtClean="0"/>
              <a:t>applications </a:t>
            </a:r>
            <a:r>
              <a:rPr lang="en-US" altLang="ja-JP" dirty="0"/>
              <a:t>that require both </a:t>
            </a:r>
            <a:r>
              <a:rPr lang="en-US" altLang="ja-JP" dirty="0" smtClean="0"/>
              <a:t>low latency and </a:t>
            </a:r>
            <a:r>
              <a:rPr lang="en-US" altLang="ja-JP" dirty="0"/>
              <a:t>high data rate such as </a:t>
            </a:r>
            <a:r>
              <a:rPr lang="en-US" altLang="ja-JP" dirty="0" smtClean="0"/>
              <a:t>VR</a:t>
            </a:r>
            <a:r>
              <a:rPr lang="ja-JP" altLang="en-US" dirty="0"/>
              <a:t> </a:t>
            </a:r>
            <a:r>
              <a:rPr lang="en-US" altLang="ja-JP" dirty="0" smtClean="0"/>
              <a:t>should </a:t>
            </a:r>
            <a:r>
              <a:rPr lang="en-US" altLang="ja-JP" dirty="0"/>
              <a:t>be included </a:t>
            </a:r>
            <a:r>
              <a:rPr lang="en-US" altLang="ja-JP" dirty="0" smtClean="0"/>
              <a:t>in </a:t>
            </a:r>
            <a:r>
              <a:rPr lang="en-US" altLang="ja-JP" dirty="0"/>
              <a:t>the scope of </a:t>
            </a:r>
            <a:r>
              <a:rPr lang="en-US" altLang="ja-JP" dirty="0" smtClean="0"/>
              <a:t>RTA TIG?</a:t>
            </a:r>
          </a:p>
          <a:p>
            <a:pPr lvl="1">
              <a:buFont typeface="Arial" panose="020B0604020202020204" pitchFamily="34" charset="0"/>
              <a:buChar char="•"/>
            </a:pPr>
            <a:r>
              <a:rPr lang="en-US" altLang="ja-JP" dirty="0" smtClean="0"/>
              <a:t>Y: </a:t>
            </a:r>
            <a:r>
              <a:rPr lang="en-US" altLang="ja-JP" dirty="0" smtClean="0"/>
              <a:t>14         N:8          A:1          </a:t>
            </a:r>
            <a:r>
              <a:rPr lang="en-US" altLang="ja-JP" dirty="0" smtClean="0"/>
              <a:t>Need more further </a:t>
            </a:r>
            <a:r>
              <a:rPr lang="en-US" altLang="ja-JP" dirty="0" smtClean="0"/>
              <a:t>investigations:1</a:t>
            </a: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98433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How </a:t>
            </a:r>
            <a:r>
              <a:rPr lang="en-US" altLang="ja-JP" dirty="0"/>
              <a:t>should we continue our future activity? </a:t>
            </a:r>
            <a:r>
              <a:rPr lang="en-US" altLang="ja-JP" dirty="0" smtClean="0"/>
              <a:t/>
            </a:r>
            <a:br>
              <a:rPr lang="en-US" altLang="ja-JP" dirty="0" smtClean="0"/>
            </a:br>
            <a:r>
              <a:rPr lang="en-US" altLang="ja-JP" dirty="0" smtClean="0"/>
              <a:t>RTA should:</a:t>
            </a:r>
            <a:endParaRPr lang="en-US" altLang="ja-JP" dirty="0"/>
          </a:p>
          <a:p>
            <a:pPr marL="457200" lvl="1" indent="0"/>
            <a:r>
              <a:rPr lang="en-US" altLang="ja-JP" dirty="0" smtClean="0"/>
              <a:t>(a) Be a </a:t>
            </a:r>
            <a:r>
              <a:rPr lang="en-US" altLang="ja-JP" dirty="0"/>
              <a:t>separate SG and amendment and target at both PHY and MAC layer technologies.</a:t>
            </a:r>
          </a:p>
          <a:p>
            <a:pPr marL="457200" lvl="1" indent="0"/>
            <a:r>
              <a:rPr lang="en-US" altLang="ja-JP" dirty="0" smtClean="0"/>
              <a:t>(b) Be a </a:t>
            </a:r>
            <a:r>
              <a:rPr lang="en-US" altLang="ja-JP" dirty="0"/>
              <a:t>separate SG and amendment and target at only MAC layer technologies </a:t>
            </a:r>
            <a:r>
              <a:rPr lang="en-US" altLang="ja-JP" dirty="0" smtClean="0"/>
              <a:t>and </a:t>
            </a:r>
            <a:r>
              <a:rPr lang="en-US" altLang="ja-JP" dirty="0"/>
              <a:t>upper layer </a:t>
            </a:r>
            <a:r>
              <a:rPr lang="en-US" altLang="ja-JP" dirty="0" smtClean="0"/>
              <a:t>solutions.</a:t>
            </a:r>
          </a:p>
          <a:p>
            <a:pPr marL="457200" lvl="1" indent="0"/>
            <a:r>
              <a:rPr lang="en-US" altLang="ja-JP" dirty="0" smtClean="0"/>
              <a:t>(c) Be a </a:t>
            </a:r>
            <a:r>
              <a:rPr lang="en-US" altLang="ja-JP" dirty="0"/>
              <a:t>part of the EHT and follow-on activities and </a:t>
            </a:r>
            <a:r>
              <a:rPr lang="en-US" altLang="ja-JP" dirty="0" smtClean="0"/>
              <a:t>amendment or </a:t>
            </a:r>
            <a:r>
              <a:rPr lang="en-US" altLang="ja-JP" dirty="0"/>
              <a:t>self cancellation</a:t>
            </a:r>
            <a:r>
              <a:rPr lang="en-US" altLang="ja-JP" dirty="0" smtClean="0"/>
              <a:t>.</a:t>
            </a:r>
          </a:p>
          <a:p>
            <a:pPr marL="457200" lvl="1" indent="0"/>
            <a:r>
              <a:rPr lang="en-US" altLang="ja-JP" dirty="0" smtClean="0"/>
              <a:t>(d) Continue discussions and not make a decision at this time.</a:t>
            </a:r>
          </a:p>
          <a:p>
            <a:pPr marL="457200" lvl="1" indent="0"/>
            <a:endParaRPr lang="en-US" altLang="ja-JP" dirty="0" smtClean="0"/>
          </a:p>
          <a:p>
            <a:pPr lvl="1">
              <a:buFont typeface="Arial" panose="020B0604020202020204" pitchFamily="34" charset="0"/>
              <a:buChar char="•"/>
            </a:pPr>
            <a:r>
              <a:rPr lang="en-US" altLang="ja-JP" dirty="0" smtClean="0"/>
              <a:t>(a</a:t>
            </a:r>
            <a:r>
              <a:rPr lang="en-US" altLang="ja-JP" dirty="0" smtClean="0"/>
              <a:t>):3         </a:t>
            </a:r>
            <a:r>
              <a:rPr lang="en-US" altLang="ja-JP" dirty="0" smtClean="0"/>
              <a:t>(b</a:t>
            </a:r>
            <a:r>
              <a:rPr lang="en-US" altLang="ja-JP" dirty="0" smtClean="0"/>
              <a:t>):6         </a:t>
            </a:r>
            <a:r>
              <a:rPr lang="en-US" altLang="ja-JP" dirty="0" smtClean="0"/>
              <a:t>(c</a:t>
            </a:r>
            <a:r>
              <a:rPr lang="en-US" altLang="ja-JP" dirty="0" smtClean="0"/>
              <a:t>):3          </a:t>
            </a:r>
            <a:r>
              <a:rPr lang="en-US" altLang="ja-JP" dirty="0" smtClean="0"/>
              <a:t>(d</a:t>
            </a:r>
            <a:r>
              <a:rPr lang="en-US" altLang="ja-JP" dirty="0" smtClean="0"/>
              <a:t>):17         Other:1 </a:t>
            </a:r>
            <a:endParaRPr lang="en-US" altLang="ja-JP" dirty="0"/>
          </a:p>
          <a:p>
            <a:pPr>
              <a:buFont typeface="Arial" panose="020B0604020202020204" pitchFamily="34" charset="0"/>
              <a:buChar char="•"/>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2427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fontScale="70000" lnSpcReduction="20000"/>
          </a:bodyPr>
          <a:lstStyle/>
          <a:p>
            <a:r>
              <a:rPr lang="en-US" altLang="ja-JP" dirty="0"/>
              <a:t>[</a:t>
            </a:r>
            <a:r>
              <a:rPr lang="en-US" altLang="ja-JP" dirty="0" smtClean="0"/>
              <a:t>1] </a:t>
            </a:r>
            <a:r>
              <a:rPr lang="en-US" altLang="ja-JP" dirty="0" smtClean="0">
                <a:solidFill>
                  <a:schemeClr val="tx1"/>
                </a:solidFill>
              </a:rPr>
              <a:t>Kate </a:t>
            </a:r>
            <a:r>
              <a:rPr lang="en-US" altLang="ja-JP" dirty="0" err="1" smtClean="0">
                <a:solidFill>
                  <a:schemeClr val="tx1"/>
                </a:solidFill>
              </a:rPr>
              <a:t>Meng</a:t>
            </a:r>
            <a:r>
              <a:rPr lang="en-US" altLang="ja-JP" dirty="0">
                <a:solidFill>
                  <a:schemeClr val="tx1"/>
                </a:solidFill>
              </a:rPr>
              <a:t>, </a:t>
            </a:r>
            <a:r>
              <a:rPr lang="en-US" altLang="ja-JP" dirty="0" smtClean="0">
                <a:solidFill>
                  <a:schemeClr val="tx1"/>
                </a:solidFill>
              </a:rPr>
              <a:t>“RTA report discussion,” IEEE 802.11-18-1690r0</a:t>
            </a:r>
          </a:p>
          <a:p>
            <a:r>
              <a:rPr lang="en-US" altLang="ja-JP" dirty="0">
                <a:solidFill>
                  <a:schemeClr val="tx1"/>
                </a:solidFill>
              </a:rPr>
              <a:t>[2] Qualcomm Technologies, Inc., “VR and AR pushing connectivity </a:t>
            </a:r>
            <a:r>
              <a:rPr lang="en-US" altLang="ja-JP" dirty="0" smtClean="0">
                <a:solidFill>
                  <a:schemeClr val="tx1"/>
                </a:solidFill>
              </a:rPr>
              <a:t>limits,” </a:t>
            </a:r>
          </a:p>
          <a:p>
            <a:r>
              <a:rPr lang="en-US" altLang="ja-JP" dirty="0">
                <a:solidFill>
                  <a:schemeClr val="tx1"/>
                </a:solidFill>
              </a:rPr>
              <a:t>	</a:t>
            </a:r>
            <a:r>
              <a:rPr lang="en-US" altLang="ja-JP" sz="1700" dirty="0">
                <a:solidFill>
                  <a:schemeClr val="accent2"/>
                </a:solidFill>
              </a:rPr>
              <a:t>https://www.qualcomm.com/media/documents/files/vr-and-ar-pushing-connectivity-limits.pdf</a:t>
            </a:r>
            <a:endParaRPr lang="en-US" altLang="ja-JP" sz="1700" dirty="0" smtClean="0">
              <a:solidFill>
                <a:schemeClr val="accent2"/>
              </a:solidFill>
            </a:endParaRPr>
          </a:p>
          <a:p>
            <a:r>
              <a:rPr lang="en-US" altLang="ja-JP" dirty="0" smtClean="0"/>
              <a:t>[3] </a:t>
            </a:r>
            <a:r>
              <a:rPr lang="en-US" altLang="ja-JP" dirty="0" err="1" smtClean="0"/>
              <a:t>Zein</a:t>
            </a:r>
            <a:r>
              <a:rPr lang="en-US" altLang="ja-JP" dirty="0" smtClean="0"/>
              <a:t> Nader</a:t>
            </a:r>
            <a:r>
              <a:rPr lang="en-US" altLang="ja-JP" i="1" dirty="0" smtClean="0">
                <a:solidFill>
                  <a:schemeClr val="tx1"/>
                </a:solidFill>
              </a:rPr>
              <a:t>, et al.</a:t>
            </a:r>
            <a:r>
              <a:rPr lang="en-US" altLang="ja-JP" dirty="0" smtClean="0">
                <a:solidFill>
                  <a:schemeClr val="tx1"/>
                </a:solidFill>
              </a:rPr>
              <a:t>, </a:t>
            </a:r>
            <a:r>
              <a:rPr lang="en-US" altLang="ja-JP" dirty="0">
                <a:solidFill>
                  <a:schemeClr val="tx1"/>
                </a:solidFill>
              </a:rPr>
              <a:t>“Wired/Wireless Use Cases </a:t>
            </a:r>
            <a:r>
              <a:rPr lang="en-US" altLang="ja-JP" dirty="0" smtClean="0">
                <a:solidFill>
                  <a:schemeClr val="tx1"/>
                </a:solidFill>
              </a:rPr>
              <a:t>and </a:t>
            </a:r>
          </a:p>
          <a:p>
            <a:r>
              <a:rPr lang="en-US" altLang="ja-JP" dirty="0" smtClean="0">
                <a:solidFill>
                  <a:schemeClr val="tx1"/>
                </a:solidFill>
              </a:rPr>
              <a:t>	Communication Requirements for Flexible </a:t>
            </a:r>
            <a:r>
              <a:rPr lang="en-US" altLang="ja-JP" dirty="0">
                <a:solidFill>
                  <a:schemeClr val="tx1"/>
                </a:solidFill>
              </a:rPr>
              <a:t>Factories </a:t>
            </a:r>
            <a:r>
              <a:rPr lang="en-US" altLang="ja-JP" dirty="0" err="1">
                <a:solidFill>
                  <a:schemeClr val="tx1"/>
                </a:solidFill>
              </a:rPr>
              <a:t>IoT</a:t>
            </a:r>
            <a:r>
              <a:rPr lang="en-US" altLang="ja-JP" dirty="0">
                <a:solidFill>
                  <a:schemeClr val="tx1"/>
                </a:solidFill>
              </a:rPr>
              <a:t> </a:t>
            </a:r>
            <a:r>
              <a:rPr lang="en-US" altLang="ja-JP" dirty="0" smtClean="0">
                <a:solidFill>
                  <a:schemeClr val="tx1"/>
                </a:solidFill>
              </a:rPr>
              <a:t>Bridged </a:t>
            </a:r>
          </a:p>
          <a:p>
            <a:r>
              <a:rPr lang="en-US" altLang="ja-JP" dirty="0" smtClean="0">
                <a:solidFill>
                  <a:schemeClr val="tx1"/>
                </a:solidFill>
              </a:rPr>
              <a:t>	Network</a:t>
            </a:r>
            <a:r>
              <a:rPr lang="en-US" altLang="ja-JP" dirty="0">
                <a:solidFill>
                  <a:schemeClr val="tx1"/>
                </a:solidFill>
              </a:rPr>
              <a:t>,” </a:t>
            </a:r>
            <a:r>
              <a:rPr lang="en-US" altLang="ja-JP" dirty="0" err="1">
                <a:solidFill>
                  <a:schemeClr val="tx1"/>
                </a:solidFill>
              </a:rPr>
              <a:t>Nendica</a:t>
            </a:r>
            <a:r>
              <a:rPr lang="en-US" altLang="ja-JP" dirty="0">
                <a:solidFill>
                  <a:schemeClr val="tx1"/>
                </a:solidFill>
              </a:rPr>
              <a:t> Draft Report </a:t>
            </a:r>
            <a:r>
              <a:rPr lang="en-US" altLang="ja-JP" dirty="0" smtClean="0">
                <a:solidFill>
                  <a:schemeClr val="tx1"/>
                </a:solidFill>
              </a:rPr>
              <a:t>802.1-18-0025-06-Icne</a:t>
            </a:r>
          </a:p>
          <a:p>
            <a:r>
              <a:rPr lang="en-US" altLang="ja-JP" dirty="0" smtClean="0">
                <a:solidFill>
                  <a:schemeClr val="tx1"/>
                </a:solidFill>
              </a:rPr>
              <a:t>[4] </a:t>
            </a:r>
            <a:r>
              <a:rPr lang="en-US" altLang="ja-JP" dirty="0">
                <a:solidFill>
                  <a:schemeClr val="tx1"/>
                </a:solidFill>
              </a:rPr>
              <a:t>Richard </a:t>
            </a:r>
            <a:r>
              <a:rPr lang="en-US" altLang="ja-JP" dirty="0" err="1" smtClean="0">
                <a:solidFill>
                  <a:schemeClr val="tx1"/>
                </a:solidFill>
              </a:rPr>
              <a:t>Candell</a:t>
            </a:r>
            <a:r>
              <a:rPr lang="en-US" altLang="ja-JP" dirty="0" smtClean="0">
                <a:solidFill>
                  <a:schemeClr val="tx1"/>
                </a:solidFill>
              </a:rPr>
              <a:t>, </a:t>
            </a:r>
            <a:r>
              <a:rPr lang="en-US" altLang="ja-JP" dirty="0">
                <a:solidFill>
                  <a:schemeClr val="tx1"/>
                </a:solidFill>
              </a:rPr>
              <a:t>“Reliable, High Performance Wireless System for Factory Automation</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802.11-18/1784r0</a:t>
            </a:r>
          </a:p>
          <a:p>
            <a:r>
              <a:rPr lang="en-US" altLang="ja-JP" dirty="0" smtClean="0"/>
              <a:t>[5] David </a:t>
            </a:r>
            <a:r>
              <a:rPr lang="en-US" altLang="ja-JP" dirty="0"/>
              <a:t>Xin Yang</a:t>
            </a:r>
            <a:r>
              <a:rPr lang="en-US" altLang="ja-JP" dirty="0" smtClean="0"/>
              <a:t>,</a:t>
            </a:r>
            <a:r>
              <a:rPr lang="ja-JP" altLang="en-US" dirty="0"/>
              <a:t> </a:t>
            </a:r>
            <a:r>
              <a:rPr lang="en-US" altLang="ja-JP" i="1" dirty="0" smtClean="0"/>
              <a:t>et al</a:t>
            </a:r>
            <a:r>
              <a:rPr lang="en-US" altLang="ja-JP" dirty="0" smtClean="0"/>
              <a:t>., </a:t>
            </a:r>
            <a:r>
              <a:rPr lang="en-US" altLang="ja-JP" dirty="0"/>
              <a:t>“Next Generation PHY/MAC in </a:t>
            </a:r>
            <a:r>
              <a:rPr lang="en-US" altLang="ja-JP" dirty="0" smtClean="0"/>
              <a:t>Sub-7GHz</a:t>
            </a:r>
            <a:r>
              <a:rPr lang="en-US" altLang="ja-JP" dirty="0"/>
              <a:t>,” IEEE </a:t>
            </a:r>
            <a:r>
              <a:rPr lang="en-US" altLang="ja-JP" dirty="0" smtClean="0"/>
              <a:t>802.11-18-0846r2</a:t>
            </a:r>
          </a:p>
          <a:p>
            <a:r>
              <a:rPr lang="en-US" altLang="ja-JP" dirty="0" smtClean="0"/>
              <a:t>[6] </a:t>
            </a:r>
            <a:r>
              <a:rPr lang="en-US" altLang="ja-JP" dirty="0" smtClean="0">
                <a:solidFill>
                  <a:schemeClr val="tx1"/>
                </a:solidFill>
              </a:rPr>
              <a:t>Jon Son, </a:t>
            </a:r>
            <a:r>
              <a:rPr lang="en-US" altLang="ja-JP" i="1" dirty="0" smtClean="0">
                <a:solidFill>
                  <a:schemeClr val="tx1"/>
                </a:solidFill>
              </a:rPr>
              <a:t>et al</a:t>
            </a:r>
            <a:r>
              <a:rPr lang="en-US" altLang="ja-JP" dirty="0" smtClean="0">
                <a:solidFill>
                  <a:schemeClr val="tx1"/>
                </a:solidFill>
              </a:rPr>
              <a:t>., </a:t>
            </a:r>
            <a:r>
              <a:rPr lang="en-US" altLang="ja-JP" dirty="0">
                <a:solidFill>
                  <a:schemeClr val="tx1"/>
                </a:solidFill>
              </a:rPr>
              <a:t>“Experiments on Wireless VR for EHT,” IEEE </a:t>
            </a:r>
            <a:r>
              <a:rPr lang="en-US" altLang="ja-JP" dirty="0" smtClean="0">
                <a:solidFill>
                  <a:schemeClr val="tx1"/>
                </a:solidFill>
              </a:rPr>
              <a:t>802.11-18-1606r0</a:t>
            </a:r>
            <a:endParaRPr lang="en-US" altLang="ja-JP" dirty="0">
              <a:solidFill>
                <a:schemeClr val="tx1"/>
              </a:solidFill>
            </a:endParaRPr>
          </a:p>
          <a:p>
            <a:r>
              <a:rPr lang="en-US" altLang="ja-JP" dirty="0" smtClean="0"/>
              <a:t>[7] Laurent </a:t>
            </a:r>
            <a:r>
              <a:rPr lang="en-US" altLang="ja-JP" dirty="0" err="1" smtClean="0"/>
              <a:t>Carou</a:t>
            </a:r>
            <a:r>
              <a:rPr lang="en-US" altLang="ja-JP" i="1" dirty="0" smtClean="0">
                <a:solidFill>
                  <a:schemeClr val="tx1"/>
                </a:solidFill>
              </a:rPr>
              <a:t>, </a:t>
            </a:r>
            <a:r>
              <a:rPr lang="en-US" altLang="ja-JP" i="1" dirty="0">
                <a:solidFill>
                  <a:schemeClr val="tx1"/>
                </a:solidFill>
              </a:rPr>
              <a:t>et </a:t>
            </a:r>
            <a:r>
              <a:rPr lang="en-US" altLang="ja-JP" i="1" dirty="0" smtClean="0">
                <a:solidFill>
                  <a:schemeClr val="tx1"/>
                </a:solidFill>
              </a:rPr>
              <a:t>al.</a:t>
            </a:r>
            <a:r>
              <a:rPr lang="en-US" altLang="ja-JP" dirty="0" smtClean="0">
                <a:solidFill>
                  <a:schemeClr val="tx1"/>
                </a:solidFill>
              </a:rPr>
              <a:t>, </a:t>
            </a:r>
            <a:r>
              <a:rPr lang="en-US" altLang="ja-JP" dirty="0">
                <a:solidFill>
                  <a:schemeClr val="tx1"/>
                </a:solidFill>
              </a:rPr>
              <a:t>“</a:t>
            </a:r>
            <a:r>
              <a:rPr lang="en-US" altLang="ja-JP" dirty="0" err="1">
                <a:solidFill>
                  <a:schemeClr val="tx1"/>
                </a:solidFill>
              </a:rPr>
              <a:t>EXtreme</a:t>
            </a:r>
            <a:r>
              <a:rPr lang="en-US" altLang="ja-JP" dirty="0">
                <a:solidFill>
                  <a:schemeClr val="tx1"/>
                </a:solidFill>
              </a:rPr>
              <a:t> Throughput (XT) 802.11,” IEEE </a:t>
            </a:r>
            <a:r>
              <a:rPr lang="en-US" altLang="ja-JP" dirty="0" smtClean="0">
                <a:solidFill>
                  <a:schemeClr val="tx1"/>
                </a:solidFill>
              </a:rPr>
              <a:t>802.11-18-0789r10</a:t>
            </a:r>
            <a:endParaRPr lang="en-US" altLang="ja-JP" dirty="0">
              <a:solidFill>
                <a:schemeClr val="tx1"/>
              </a:solidFill>
            </a:endParaRPr>
          </a:p>
          <a:p>
            <a:r>
              <a:rPr lang="en-US" altLang="ja-JP" dirty="0" smtClean="0">
                <a:solidFill>
                  <a:schemeClr val="tx1"/>
                </a:solidFill>
              </a:rPr>
              <a:t>[8] Dave </a:t>
            </a:r>
            <a:r>
              <a:rPr lang="en-US" altLang="ja-JP" dirty="0" err="1" smtClean="0">
                <a:solidFill>
                  <a:schemeClr val="tx1"/>
                </a:solidFill>
              </a:rPr>
              <a:t>Cavalcanti</a:t>
            </a:r>
            <a:r>
              <a:rPr lang="en-US" altLang="ja-JP" dirty="0" smtClean="0">
                <a:solidFill>
                  <a:schemeClr val="tx1"/>
                </a:solidFill>
              </a:rPr>
              <a:t>, </a:t>
            </a:r>
            <a:r>
              <a:rPr lang="en-US" altLang="ja-JP" i="1" dirty="0" smtClean="0">
                <a:solidFill>
                  <a:schemeClr val="tx1"/>
                </a:solidFill>
              </a:rPr>
              <a:t>et al.</a:t>
            </a:r>
            <a:r>
              <a:rPr lang="en-US" altLang="ja-JP" dirty="0" smtClean="0">
                <a:solidFill>
                  <a:schemeClr val="tx1"/>
                </a:solidFill>
              </a:rPr>
              <a:t>, “</a:t>
            </a:r>
            <a:r>
              <a:rPr lang="en-US" altLang="ja-JP" dirty="0" err="1">
                <a:solidFill>
                  <a:schemeClr val="tx1"/>
                </a:solidFill>
              </a:rPr>
              <a:t>Controling</a:t>
            </a:r>
            <a:r>
              <a:rPr lang="en-US" altLang="ja-JP" dirty="0">
                <a:solidFill>
                  <a:schemeClr val="tx1"/>
                </a:solidFill>
              </a:rPr>
              <a:t> latency in 802.11</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802.11-18/1160r0</a:t>
            </a:r>
            <a:endParaRPr lang="en-US" altLang="ja-JP" dirty="0">
              <a:solidFill>
                <a:schemeClr val="tx1"/>
              </a:solidFill>
            </a:endParaRPr>
          </a:p>
          <a:p>
            <a:r>
              <a:rPr lang="en-US" altLang="ja-JP" dirty="0" smtClean="0"/>
              <a:t>[9] Ron </a:t>
            </a:r>
            <a:r>
              <a:rPr lang="en-US" altLang="ja-JP" dirty="0" err="1" smtClean="0"/>
              <a:t>Porat</a:t>
            </a:r>
            <a:r>
              <a:rPr lang="en-US" altLang="ja-JP" dirty="0" smtClean="0"/>
              <a:t>, </a:t>
            </a:r>
            <a:r>
              <a:rPr lang="en-US" altLang="ja-JP" i="1" dirty="0" smtClean="0"/>
              <a:t>et al.</a:t>
            </a:r>
            <a:r>
              <a:rPr lang="en-US" altLang="ja-JP" dirty="0" smtClean="0"/>
              <a:t>, “</a:t>
            </a:r>
            <a:r>
              <a:rPr lang="en-US" altLang="ja-JP" dirty="0">
                <a:solidFill>
                  <a:schemeClr val="tx1"/>
                </a:solidFill>
              </a:rPr>
              <a:t>EHT SG formation Motion</a:t>
            </a:r>
            <a:r>
              <a:rPr lang="en-US" altLang="ja-JP" dirty="0" smtClean="0"/>
              <a:t>,” </a:t>
            </a:r>
            <a:r>
              <a:rPr lang="en-US" altLang="ja-JP" dirty="0"/>
              <a:t>IEEE </a:t>
            </a:r>
            <a:r>
              <a:rPr lang="en-US" altLang="ja-JP" dirty="0" smtClean="0"/>
              <a:t>802.11-18-1263r3</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fontScale="92500" lnSpcReduction="10000"/>
          </a:bodyPr>
          <a:lstStyle/>
          <a:p>
            <a:pPr>
              <a:buFont typeface="Arial" panose="020B0604020202020204" pitchFamily="34" charset="0"/>
              <a:buChar char="•"/>
            </a:pPr>
            <a:r>
              <a:rPr lang="en-US" altLang="ja-JP" dirty="0"/>
              <a:t>This presentation introduces key use cases of RTA for industrial business</a:t>
            </a:r>
            <a:r>
              <a:rPr lang="en-US" altLang="ja-JP" dirty="0" smtClean="0"/>
              <a:t>.</a:t>
            </a:r>
          </a:p>
          <a:p>
            <a:pPr lvl="1">
              <a:buFont typeface="Arial" panose="020B0604020202020204" pitchFamily="34" charset="0"/>
              <a:buChar char="•"/>
            </a:pPr>
            <a:r>
              <a:rPr lang="en-US" altLang="ja-JP" dirty="0" smtClean="0"/>
              <a:t>Haptic technology, drone control</a:t>
            </a:r>
          </a:p>
          <a:p>
            <a:pPr lvl="1">
              <a:buFont typeface="Arial" panose="020B0604020202020204" pitchFamily="34" charset="0"/>
              <a:buChar char="•"/>
            </a:pPr>
            <a:r>
              <a:rPr lang="en-US" altLang="ja-JP" dirty="0"/>
              <a:t>In these use cases, high stability is required while required data rate </a:t>
            </a:r>
            <a:r>
              <a:rPr lang="en-US" altLang="ja-JP" dirty="0" smtClean="0"/>
              <a:t>is low.</a:t>
            </a:r>
            <a:endParaRPr lang="en-US" altLang="ja-JP" dirty="0"/>
          </a:p>
          <a:p>
            <a:pPr lvl="1">
              <a:buFont typeface="Arial" panose="020B0604020202020204" pitchFamily="34" charset="0"/>
              <a:buChar char="•"/>
            </a:pPr>
            <a:r>
              <a:rPr lang="en-US" altLang="ja-JP" dirty="0"/>
              <a:t>In case of pushing </a:t>
            </a:r>
            <a:r>
              <a:rPr lang="en-US" altLang="ja-JP" dirty="0" smtClean="0"/>
              <a:t>“rich” contents such as video streaming, </a:t>
            </a:r>
            <a:r>
              <a:rPr lang="en-US" altLang="ja-JP" dirty="0"/>
              <a:t>high data rate </a:t>
            </a:r>
            <a:r>
              <a:rPr lang="en-US" altLang="ja-JP" dirty="0" smtClean="0"/>
              <a:t>is required.</a:t>
            </a:r>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We also </a:t>
            </a:r>
            <a:r>
              <a:rPr lang="en-US" altLang="ja-JP" dirty="0" smtClean="0"/>
              <a:t>discuss use cases that </a:t>
            </a:r>
            <a:r>
              <a:rPr lang="en-US" altLang="ja-JP" dirty="0"/>
              <a:t>require </a:t>
            </a:r>
            <a:r>
              <a:rPr lang="en-US" altLang="ja-JP" dirty="0" smtClean="0"/>
              <a:t>both low latency and high data </a:t>
            </a:r>
            <a:r>
              <a:rPr lang="en-US" altLang="ja-JP" dirty="0"/>
              <a:t>rate such as </a:t>
            </a:r>
            <a:r>
              <a:rPr lang="en-US" altLang="ja-JP" dirty="0" smtClean="0"/>
              <a:t>VR.</a:t>
            </a:r>
          </a:p>
          <a:p>
            <a:pPr lvl="1">
              <a:buFont typeface="Arial" panose="020B0604020202020204" pitchFamily="34" charset="0"/>
              <a:buChar char="•"/>
            </a:pPr>
            <a:r>
              <a:rPr lang="en-US" altLang="ja-JP" dirty="0" smtClean="0"/>
              <a:t>Some of real </a:t>
            </a:r>
            <a:r>
              <a:rPr lang="en-US" altLang="ja-JP" dirty="0"/>
              <a:t>time gaming </a:t>
            </a:r>
            <a:r>
              <a:rPr lang="en-US" altLang="ja-JP" dirty="0" smtClean="0"/>
              <a:t>would </a:t>
            </a:r>
            <a:r>
              <a:rPr lang="en-US" altLang="ja-JP" dirty="0"/>
              <a:t>be “rich” contents in the near future</a:t>
            </a:r>
            <a:r>
              <a:rPr lang="en-US" altLang="ja-JP" dirty="0" smtClean="0"/>
              <a:t>.</a:t>
            </a:r>
          </a:p>
          <a:p>
            <a:pPr lvl="1">
              <a:buFont typeface="Arial" panose="020B0604020202020204" pitchFamily="34" charset="0"/>
              <a:buChar char="•"/>
            </a:pPr>
            <a:r>
              <a:rPr lang="en-US" altLang="ja-JP" dirty="0"/>
              <a:t>We should decide whether high data rate </a:t>
            </a:r>
            <a:r>
              <a:rPr lang="en-US" altLang="ja-JP" dirty="0" smtClean="0"/>
              <a:t>RTA (Real Time Applications) should </a:t>
            </a:r>
            <a:r>
              <a:rPr lang="en-US" altLang="ja-JP" dirty="0"/>
              <a:t>be included </a:t>
            </a:r>
            <a:r>
              <a:rPr lang="en-US" altLang="ja-JP" dirty="0" smtClean="0"/>
              <a:t>in the </a:t>
            </a:r>
            <a:r>
              <a:rPr lang="en-US" altLang="ja-JP" dirty="0"/>
              <a:t>scope of </a:t>
            </a:r>
            <a:r>
              <a:rPr lang="en-US" altLang="ja-JP" dirty="0" smtClean="0"/>
              <a:t>RTA TIG or not.</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Additional use </a:t>
            </a:r>
            <a:r>
              <a:rPr lang="en-US" altLang="ja-JP" dirty="0"/>
              <a:t>c</a:t>
            </a:r>
            <a:r>
              <a:rPr kumimoji="1" lang="en-US" altLang="ja-JP" dirty="0" smtClean="0"/>
              <a:t>ases for RTA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a:buFont typeface="Arial" panose="020B0604020202020204" pitchFamily="34" charset="0"/>
              <a:buChar char="•"/>
            </a:pPr>
            <a:r>
              <a:rPr lang="en-US" altLang="ja-JP" dirty="0"/>
              <a:t>Real-time gaming, robotics and industrial automation are the targets as use cases of RTA so </a:t>
            </a:r>
            <a:r>
              <a:rPr lang="en-US" altLang="ja-JP" dirty="0" smtClean="0"/>
              <a:t>far [1].</a:t>
            </a:r>
            <a:endParaRPr lang="en-US" altLang="ja-JP" dirty="0"/>
          </a:p>
          <a:p>
            <a:pPr lvl="1">
              <a:buFont typeface="Arial" panose="020B0604020202020204" pitchFamily="34" charset="0"/>
              <a:buChar char="•"/>
            </a:pPr>
            <a:r>
              <a:rPr lang="en-US" altLang="ja-JP" dirty="0" smtClean="0"/>
              <a:t>These </a:t>
            </a:r>
            <a:r>
              <a:rPr lang="en-US" altLang="ja-JP" dirty="0"/>
              <a:t>use </a:t>
            </a:r>
            <a:r>
              <a:rPr lang="en-US" altLang="ja-JP" dirty="0" smtClean="0"/>
              <a:t>cases require low data rate.</a:t>
            </a:r>
          </a:p>
          <a:p>
            <a:pPr lvl="1">
              <a:buFont typeface="Arial" panose="020B0604020202020204" pitchFamily="34" charset="0"/>
              <a:buChar char="•"/>
            </a:pPr>
            <a:r>
              <a:rPr lang="en-US" altLang="ja-JP" dirty="0" smtClean="0"/>
              <a:t>Requirements concerning </a:t>
            </a:r>
            <a:r>
              <a:rPr lang="en-US" altLang="ja-JP" dirty="0"/>
              <a:t>stability </a:t>
            </a:r>
            <a:r>
              <a:rPr lang="en-US" altLang="ja-JP" dirty="0" smtClean="0"/>
              <a:t>such as jitter and packet loss are important for these use cases.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We introduce some additional use cases to robotics and industrial automation.</a:t>
            </a:r>
          </a:p>
          <a:p>
            <a:pPr lvl="1">
              <a:buFont typeface="Arial" panose="020B0604020202020204" pitchFamily="34" charset="0"/>
              <a:buChar char="•"/>
            </a:pPr>
            <a:r>
              <a:rPr lang="en-US" altLang="ja-JP" dirty="0" smtClean="0"/>
              <a:t>Haptic technology</a:t>
            </a:r>
          </a:p>
          <a:p>
            <a:pPr lvl="1">
              <a:buFont typeface="Arial" panose="020B0604020202020204" pitchFamily="34" charset="0"/>
              <a:buChar char="•"/>
            </a:pPr>
            <a:r>
              <a:rPr lang="en-US" altLang="ja-JP" dirty="0" smtClean="0"/>
              <a:t>Drone control</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“Guaranteed” communication might be promising in Wi-Fi systems and will</a:t>
            </a:r>
            <a:r>
              <a:rPr lang="ja-JP" altLang="en-US" dirty="0" smtClean="0"/>
              <a:t> </a:t>
            </a:r>
            <a:r>
              <a:rPr lang="en-US" altLang="ja-JP" dirty="0" smtClean="0"/>
              <a:t>be demanded.</a:t>
            </a:r>
          </a:p>
          <a:p>
            <a:pPr>
              <a:buFont typeface="Arial" panose="020B0604020202020204" pitchFamily="34" charset="0"/>
              <a:buChar char="•"/>
            </a:pPr>
            <a:endParaRPr lang="en-US" altLang="ja-JP" dirty="0" smtClean="0"/>
          </a:p>
          <a:p>
            <a:pPr lvl="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37" y="1789793"/>
            <a:ext cx="2207912" cy="2215271"/>
          </a:xfrm>
          <a:prstGeom prst="rect">
            <a:avLst/>
          </a:prstGeom>
        </p:spPr>
      </p:pic>
      <p:sp>
        <p:nvSpPr>
          <p:cNvPr id="28" name="二等辺三角形 27"/>
          <p:cNvSpPr/>
          <p:nvPr/>
        </p:nvSpPr>
        <p:spPr bwMode="auto">
          <a:xfrm rot="16921042">
            <a:off x="1423761" y="2159213"/>
            <a:ext cx="2599934" cy="1440161"/>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kumimoji="1" lang="en-US" altLang="ja-JP" dirty="0" smtClean="0"/>
              <a:t>Haptic technology</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7" name="図 6"/>
          <p:cNvPicPr>
            <a:picLocks noChangeAspect="1"/>
          </p:cNvPicPr>
          <p:nvPr/>
        </p:nvPicPr>
        <p:blipFill rotWithShape="1">
          <a:blip r:embed="rId4">
            <a:extLst>
              <a:ext uri="{28A0092B-C50C-407E-A947-70E740481C1C}">
                <a14:useLocalDpi xmlns:a14="http://schemas.microsoft.com/office/drawing/2010/main" val="0"/>
              </a:ext>
            </a:extLst>
          </a:blip>
          <a:srcRect l="22084" r="15359"/>
          <a:stretch/>
        </p:blipFill>
        <p:spPr>
          <a:xfrm rot="5400000">
            <a:off x="2522583" y="1856426"/>
            <a:ext cx="2831463" cy="2475278"/>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1484785"/>
            <a:ext cx="2808312" cy="2808312"/>
          </a:xfrm>
          <a:prstGeom prst="rect">
            <a:avLst/>
          </a:prstGeom>
        </p:spPr>
      </p:pic>
      <p:sp>
        <p:nvSpPr>
          <p:cNvPr id="10" name="コンテンツ プレースホルダー 2"/>
          <p:cNvSpPr>
            <a:spLocks noGrp="1"/>
          </p:cNvSpPr>
          <p:nvPr>
            <p:ph idx="1"/>
          </p:nvPr>
        </p:nvSpPr>
        <p:spPr>
          <a:xfrm>
            <a:off x="685800" y="4357095"/>
            <a:ext cx="7770813" cy="2125919"/>
          </a:xfrm>
        </p:spPr>
        <p:txBody>
          <a:bodyPr>
            <a:normAutofit fontScale="92500" lnSpcReduction="10000"/>
          </a:bodyPr>
          <a:lstStyle/>
          <a:p>
            <a:pPr>
              <a:buFont typeface="Arial" panose="020B0604020202020204" pitchFamily="34" charset="0"/>
              <a:buChar char="•"/>
            </a:pPr>
            <a:r>
              <a:rPr lang="en-US" altLang="ja-JP" dirty="0" smtClean="0"/>
              <a:t>Haptic technology recreates the </a:t>
            </a:r>
            <a:r>
              <a:rPr lang="en-US" altLang="ja-JP" dirty="0"/>
              <a:t>sense of touch by applying forces, vibrations, or motions to the user</a:t>
            </a:r>
            <a:r>
              <a:rPr lang="en-US" altLang="ja-JP" dirty="0" smtClean="0"/>
              <a:t>.</a:t>
            </a:r>
          </a:p>
          <a:p>
            <a:pPr lvl="1">
              <a:buFont typeface="Arial" panose="020B0604020202020204" pitchFamily="34" charset="0"/>
              <a:buChar char="•"/>
            </a:pPr>
            <a:r>
              <a:rPr lang="en-US" altLang="ja-JP" dirty="0" smtClean="0"/>
              <a:t>If we can replace wired connection from devices to the server, flexibility of application would be expanded.</a:t>
            </a:r>
          </a:p>
          <a:p>
            <a:pPr>
              <a:buFont typeface="Arial" panose="020B0604020202020204" pitchFamily="34" charset="0"/>
              <a:buChar char="•"/>
            </a:pPr>
            <a:r>
              <a:rPr lang="en-US" altLang="ja-JP" dirty="0" smtClean="0"/>
              <a:t>Low latency, jitter, packet loss will be required.</a:t>
            </a:r>
          </a:p>
          <a:p>
            <a:pPr lvl="1">
              <a:buFont typeface="Arial" panose="020B0604020202020204" pitchFamily="34" charset="0"/>
              <a:buChar char="•"/>
            </a:pPr>
            <a:r>
              <a:rPr kumimoji="1" lang="en-US" altLang="ja-JP" dirty="0" smtClean="0"/>
              <a:t>At least &lt; 5ms latency should be demanded [2]. </a:t>
            </a:r>
            <a:endParaRPr kumimoji="1" lang="ja-JP" altLang="en-US" dirty="0"/>
          </a:p>
        </p:txBody>
      </p:sp>
      <p:sp>
        <p:nvSpPr>
          <p:cNvPr id="12" name="楕円 11"/>
          <p:cNvSpPr/>
          <p:nvPr/>
        </p:nvSpPr>
        <p:spPr bwMode="auto">
          <a:xfrm rot="18000000">
            <a:off x="3781121" y="1764696"/>
            <a:ext cx="777881" cy="1001878"/>
          </a:xfrm>
          <a:prstGeom prst="ellipse">
            <a:avLst/>
          </a:prstGeom>
          <a:solidFill>
            <a:schemeClr val="bg1"/>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4" name="グループ化 13"/>
          <p:cNvGrpSpPr/>
          <p:nvPr/>
        </p:nvGrpSpPr>
        <p:grpSpPr>
          <a:xfrm>
            <a:off x="5239831" y="2549998"/>
            <a:ext cx="1440169" cy="1008112"/>
            <a:chOff x="4075112" y="2549997"/>
            <a:chExt cx="1440169" cy="1008112"/>
          </a:xfrm>
        </p:grpSpPr>
        <p:sp>
          <p:nvSpPr>
            <p:cNvPr id="11" name="右矢印 10"/>
            <p:cNvSpPr/>
            <p:nvPr/>
          </p:nvSpPr>
          <p:spPr bwMode="auto">
            <a:xfrm rot="10800000">
              <a:off x="4075112"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右矢印 12"/>
            <p:cNvSpPr/>
            <p:nvPr/>
          </p:nvSpPr>
          <p:spPr bwMode="auto">
            <a:xfrm>
              <a:off x="4723193"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5024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Drone control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713" y="4420921"/>
            <a:ext cx="2667031" cy="2000273"/>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1412776"/>
            <a:ext cx="2769594" cy="2077195"/>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260" y="1561941"/>
            <a:ext cx="2871975" cy="1912781"/>
          </a:xfrm>
          <a:prstGeom prst="rect">
            <a:avLst/>
          </a:prstGeom>
        </p:spPr>
      </p:pic>
      <p:sp>
        <p:nvSpPr>
          <p:cNvPr id="15" name="テキスト ボックス 14"/>
          <p:cNvSpPr txBox="1"/>
          <p:nvPr/>
        </p:nvSpPr>
        <p:spPr>
          <a:xfrm>
            <a:off x="101789" y="3530057"/>
            <a:ext cx="2884445" cy="984885"/>
          </a:xfrm>
          <a:prstGeom prst="rect">
            <a:avLst/>
          </a:prstGeom>
          <a:noFill/>
        </p:spPr>
        <p:txBody>
          <a:bodyPr wrap="square" rtlCol="0">
            <a:spAutoFit/>
          </a:bodyPr>
          <a:lstStyle/>
          <a:p>
            <a:r>
              <a:rPr kumimoji="1" lang="en-US" altLang="ja-JP" sz="1600" b="1" u="sng" dirty="0" smtClean="0">
                <a:solidFill>
                  <a:schemeClr val="tx1"/>
                </a:solidFill>
              </a:rPr>
              <a:t>Manufacturing and industry</a:t>
            </a:r>
          </a:p>
          <a:p>
            <a:r>
              <a:rPr kumimoji="1" lang="en-US" altLang="ja-JP" sz="1400" dirty="0" err="1" smtClean="0">
                <a:solidFill>
                  <a:schemeClr val="tx1"/>
                </a:solidFill>
              </a:rPr>
              <a:t>Steamlines</a:t>
            </a:r>
            <a:r>
              <a:rPr kumimoji="1" lang="en-US" altLang="ja-JP" sz="1400" dirty="0" smtClean="0">
                <a:solidFill>
                  <a:schemeClr val="tx1"/>
                </a:solidFill>
              </a:rPr>
              <a:t> inspection, management.</a:t>
            </a:r>
          </a:p>
          <a:p>
            <a:r>
              <a:rPr kumimoji="1" lang="en-US" altLang="ja-JP" sz="1400" dirty="0" smtClean="0">
                <a:solidFill>
                  <a:schemeClr val="tx1"/>
                </a:solidFill>
              </a:rPr>
              <a:t>Alternates high-place work.</a:t>
            </a:r>
          </a:p>
          <a:p>
            <a:endParaRPr kumimoji="1" lang="ja-JP" altLang="en-US" sz="1400" dirty="0">
              <a:solidFill>
                <a:schemeClr val="tx1"/>
              </a:solidFill>
            </a:endParaRPr>
          </a:p>
        </p:txBody>
      </p:sp>
      <p:sp>
        <p:nvSpPr>
          <p:cNvPr id="16" name="テキスト ボックス 15"/>
          <p:cNvSpPr txBox="1"/>
          <p:nvPr/>
        </p:nvSpPr>
        <p:spPr>
          <a:xfrm>
            <a:off x="3203175" y="3530057"/>
            <a:ext cx="2884445" cy="1200329"/>
          </a:xfrm>
          <a:prstGeom prst="rect">
            <a:avLst/>
          </a:prstGeom>
          <a:noFill/>
        </p:spPr>
        <p:txBody>
          <a:bodyPr wrap="square" rtlCol="0">
            <a:spAutoFit/>
          </a:bodyPr>
          <a:lstStyle/>
          <a:p>
            <a:r>
              <a:rPr kumimoji="1" lang="en-US" altLang="ja-JP" sz="1600" b="1" u="sng" dirty="0" smtClean="0">
                <a:solidFill>
                  <a:schemeClr val="tx1"/>
                </a:solidFill>
              </a:rPr>
              <a:t>Logistics</a:t>
            </a:r>
          </a:p>
          <a:p>
            <a:r>
              <a:rPr kumimoji="1" lang="en-US" altLang="ja-JP" sz="1400" dirty="0">
                <a:solidFill>
                  <a:schemeClr val="tx1"/>
                </a:solidFill>
              </a:rPr>
              <a:t>Wi-Fi would be utilized </a:t>
            </a:r>
            <a:r>
              <a:rPr kumimoji="1" lang="en-US" altLang="ja-JP" sz="1400" b="1" dirty="0" smtClean="0">
                <a:solidFill>
                  <a:srgbClr val="FF0000"/>
                </a:solidFill>
              </a:rPr>
              <a:t>within </a:t>
            </a:r>
            <a:r>
              <a:rPr kumimoji="1" lang="en-US" altLang="ja-JP" sz="1400" b="1" dirty="0">
                <a:solidFill>
                  <a:srgbClr val="FF0000"/>
                </a:solidFill>
              </a:rPr>
              <a:t>limited </a:t>
            </a:r>
            <a:r>
              <a:rPr kumimoji="1" lang="en-US" altLang="ja-JP" sz="1400" b="1" dirty="0" smtClean="0">
                <a:solidFill>
                  <a:srgbClr val="FF0000"/>
                </a:solidFill>
              </a:rPr>
              <a:t>site </a:t>
            </a:r>
            <a:r>
              <a:rPr kumimoji="1" lang="en-US" altLang="ja-JP" sz="1400" dirty="0" smtClean="0">
                <a:solidFill>
                  <a:schemeClr val="tx1"/>
                </a:solidFill>
              </a:rPr>
              <a:t>like warehouse.</a:t>
            </a:r>
          </a:p>
          <a:p>
            <a:r>
              <a:rPr kumimoji="1" lang="en-US" altLang="ja-JP" sz="1400" dirty="0" smtClean="0">
                <a:solidFill>
                  <a:schemeClr val="tx1"/>
                </a:solidFill>
              </a:rPr>
              <a:t>(Utilized in </a:t>
            </a:r>
            <a:r>
              <a:rPr kumimoji="1" lang="en-US" altLang="ja-JP" sz="1400" b="1" dirty="0" smtClean="0">
                <a:solidFill>
                  <a:schemeClr val="tx1"/>
                </a:solidFill>
              </a:rPr>
              <a:t>short range</a:t>
            </a:r>
            <a:r>
              <a:rPr kumimoji="1" lang="en-US" altLang="ja-JP" sz="1400" dirty="0" smtClean="0">
                <a:solidFill>
                  <a:schemeClr val="tx1"/>
                </a:solidFill>
              </a:rPr>
              <a:t>)</a:t>
            </a:r>
          </a:p>
          <a:p>
            <a:endParaRPr kumimoji="1" lang="ja-JP" altLang="en-US" sz="1400" dirty="0">
              <a:solidFill>
                <a:schemeClr val="tx1"/>
              </a:solidFill>
            </a:endParaRPr>
          </a:p>
        </p:txBody>
      </p:sp>
      <p:sp>
        <p:nvSpPr>
          <p:cNvPr id="17" name="テキスト ボックス 16"/>
          <p:cNvSpPr txBox="1"/>
          <p:nvPr/>
        </p:nvSpPr>
        <p:spPr>
          <a:xfrm>
            <a:off x="6152159" y="3530057"/>
            <a:ext cx="2884445" cy="984885"/>
          </a:xfrm>
          <a:prstGeom prst="rect">
            <a:avLst/>
          </a:prstGeom>
          <a:noFill/>
        </p:spPr>
        <p:txBody>
          <a:bodyPr wrap="square" rtlCol="0">
            <a:spAutoFit/>
          </a:bodyPr>
          <a:lstStyle/>
          <a:p>
            <a:r>
              <a:rPr kumimoji="1" lang="en-US" altLang="ja-JP" sz="1600" b="1" u="sng" dirty="0" smtClean="0">
                <a:solidFill>
                  <a:schemeClr val="tx1"/>
                </a:solidFill>
              </a:rPr>
              <a:t>Security</a:t>
            </a:r>
          </a:p>
          <a:p>
            <a:r>
              <a:rPr kumimoji="1" lang="en-US" altLang="ja-JP" sz="1400" dirty="0" smtClean="0">
                <a:solidFill>
                  <a:schemeClr val="tx1"/>
                </a:solidFill>
              </a:rPr>
              <a:t>Drones equip a camera and take photos and/or videos.</a:t>
            </a:r>
          </a:p>
          <a:p>
            <a:endParaRPr kumimoji="1" lang="ja-JP" altLang="en-US" sz="1400" dirty="0">
              <a:solidFill>
                <a:schemeClr val="tx1"/>
              </a:solidFill>
            </a:endParaRPr>
          </a:p>
        </p:txBody>
      </p:sp>
      <p:sp>
        <p:nvSpPr>
          <p:cNvPr id="18" name="コンテンツ プレースホルダー 2"/>
          <p:cNvSpPr>
            <a:spLocks noGrp="1"/>
          </p:cNvSpPr>
          <p:nvPr>
            <p:ph idx="1"/>
          </p:nvPr>
        </p:nvSpPr>
        <p:spPr>
          <a:xfrm>
            <a:off x="685801" y="4653136"/>
            <a:ext cx="5974432" cy="1967868"/>
          </a:xfrm>
        </p:spPr>
        <p:txBody>
          <a:bodyPr>
            <a:normAutofit fontScale="70000" lnSpcReduction="20000"/>
          </a:bodyPr>
          <a:lstStyle/>
          <a:p>
            <a:pPr>
              <a:buFont typeface="Arial" panose="020B0604020202020204" pitchFamily="34" charset="0"/>
              <a:buChar char="•"/>
            </a:pPr>
            <a:r>
              <a:rPr lang="en-US" altLang="ja-JP" dirty="0"/>
              <a:t>Drone is a key device for several </a:t>
            </a:r>
            <a:r>
              <a:rPr lang="en-US" altLang="ja-JP" dirty="0" smtClean="0"/>
              <a:t>businesses.</a:t>
            </a:r>
          </a:p>
          <a:p>
            <a:pPr lvl="1">
              <a:buFont typeface="Arial" panose="020B0604020202020204" pitchFamily="34" charset="0"/>
              <a:buChar char="•"/>
            </a:pPr>
            <a:r>
              <a:rPr lang="en-US" altLang="ja-JP" dirty="0" smtClean="0"/>
              <a:t>Manufacturing</a:t>
            </a:r>
            <a:r>
              <a:rPr lang="en-US" altLang="ja-JP" dirty="0"/>
              <a:t>, industry, logistics, security, agriculture and </a:t>
            </a:r>
            <a:r>
              <a:rPr lang="en-US" altLang="ja-JP" dirty="0" smtClean="0"/>
              <a:t>entertainment for example.</a:t>
            </a:r>
          </a:p>
          <a:p>
            <a:pPr>
              <a:buFont typeface="Arial" panose="020B0604020202020204" pitchFamily="34" charset="0"/>
              <a:buChar char="•"/>
            </a:pPr>
            <a:r>
              <a:rPr lang="en-US" altLang="ja-JP" dirty="0"/>
              <a:t>Wi-Fi would be suitable wireless system for </a:t>
            </a:r>
            <a:r>
              <a:rPr lang="en-US" altLang="ja-JP" dirty="0" smtClean="0"/>
              <a:t>drone </a:t>
            </a:r>
            <a:r>
              <a:rPr lang="en-US" altLang="ja-JP" dirty="0"/>
              <a:t>if either of the following requirements is achieved. </a:t>
            </a:r>
          </a:p>
          <a:p>
            <a:pPr lvl="1">
              <a:buFont typeface="Arial" panose="020B0604020202020204" pitchFamily="34" charset="0"/>
              <a:buChar char="•"/>
            </a:pPr>
            <a:r>
              <a:rPr lang="en-US" altLang="ja-JP" dirty="0" smtClean="0"/>
              <a:t>Low </a:t>
            </a:r>
            <a:r>
              <a:rPr lang="en-US" altLang="ja-JP" dirty="0"/>
              <a:t>data rate enough for control signals with low latency and </a:t>
            </a:r>
            <a:r>
              <a:rPr lang="en-US" altLang="ja-JP" dirty="0" smtClean="0"/>
              <a:t>jitter.</a:t>
            </a:r>
            <a:endParaRPr lang="en-US" altLang="ja-JP" dirty="0"/>
          </a:p>
          <a:p>
            <a:pPr lvl="1">
              <a:buFont typeface="Arial" panose="020B0604020202020204" pitchFamily="34" charset="0"/>
              <a:buChar char="•"/>
            </a:pPr>
            <a:r>
              <a:rPr lang="en-US" altLang="ja-JP" dirty="0"/>
              <a:t>High data rate with sufficient capacity for video </a:t>
            </a:r>
            <a:r>
              <a:rPr lang="en-US" altLang="ja-JP" dirty="0" smtClean="0"/>
              <a:t>streaming.</a:t>
            </a:r>
            <a:endParaRPr lang="en-US" altLang="ja-JP" dirty="0"/>
          </a:p>
        </p:txBody>
      </p:sp>
      <p:cxnSp>
        <p:nvCxnSpPr>
          <p:cNvPr id="20" name="直線コネクタ 19"/>
          <p:cNvCxnSpPr/>
          <p:nvPr/>
        </p:nvCxnSpPr>
        <p:spPr bwMode="auto">
          <a:xfrm>
            <a:off x="114260" y="4581128"/>
            <a:ext cx="8811510"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5856" y="1561941"/>
            <a:ext cx="2546504" cy="1909878"/>
          </a:xfrm>
          <a:prstGeom prst="rect">
            <a:avLst/>
          </a:prstGeom>
        </p:spPr>
      </p:pic>
    </p:spTree>
    <p:extLst>
      <p:ext uri="{BB962C8B-B14F-4D97-AF65-F5344CB8AC3E}">
        <p14:creationId xmlns:p14="http://schemas.microsoft.com/office/powerpoint/2010/main" val="3651305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Requirements of </a:t>
            </a:r>
            <a:r>
              <a:rPr lang="en-US" altLang="ja-JP" dirty="0" smtClean="0"/>
              <a:t>the additional use cases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1759846277"/>
              </p:ext>
            </p:extLst>
          </p:nvPr>
        </p:nvGraphicFramePr>
        <p:xfrm>
          <a:off x="611560" y="1654904"/>
          <a:ext cx="7930774" cy="216408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a:t>
                      </a:r>
                      <a:endParaRPr kumimoji="1" lang="ja-JP" altLang="en-US" sz="1600" dirty="0"/>
                    </a:p>
                  </a:txBody>
                  <a:tcPr/>
                </a:tc>
                <a:tc>
                  <a:txBody>
                    <a:bodyPr/>
                    <a:lstStyle/>
                    <a:p>
                      <a:r>
                        <a:rPr kumimoji="1" lang="en-US" altLang="ja-JP" sz="1600" dirty="0" smtClean="0"/>
                        <a:t>Haptic technology</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5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Drone control</a:t>
                      </a:r>
                    </a:p>
                  </a:txBody>
                  <a:tcPr/>
                </a:tc>
                <a:tc>
                  <a:txBody>
                    <a:bodyPr/>
                    <a:lstStyle/>
                    <a:p>
                      <a:r>
                        <a:rPr kumimoji="1" lang="en-US" altLang="ja-JP" sz="1400" dirty="0" smtClean="0"/>
                        <a:t>&lt; 100 </a:t>
                      </a:r>
                      <a:r>
                        <a:rPr kumimoji="1" lang="en-US" altLang="ja-JP" sz="1400" dirty="0" err="1" smtClean="0"/>
                        <a:t>ms</a:t>
                      </a:r>
                      <a:endParaRPr kumimoji="1" lang="ja-JP" altLang="en-US" sz="14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(with video streaming)</a:t>
                      </a:r>
                      <a:endParaRPr kumimoji="1" lang="ja-JP" altLang="en-US" sz="1400" dirty="0"/>
                    </a:p>
                  </a:txBody>
                  <a:tcPr/>
                </a:tc>
                <a:extLst>
                  <a:ext uri="{0D108BD9-81ED-4DB2-BD59-A6C34878D82A}">
                    <a16:rowId xmlns:a16="http://schemas.microsoft.com/office/drawing/2014/main" val="1641963961"/>
                  </a:ext>
                </a:extLst>
              </a:tr>
            </a:tbl>
          </a:graphicData>
        </a:graphic>
      </p:graphicFrame>
      <p:sp>
        <p:nvSpPr>
          <p:cNvPr id="8" name="コンテンツ プレースホルダー 2"/>
          <p:cNvSpPr>
            <a:spLocks noGrp="1"/>
          </p:cNvSpPr>
          <p:nvPr>
            <p:ph idx="1"/>
          </p:nvPr>
        </p:nvSpPr>
        <p:spPr>
          <a:xfrm>
            <a:off x="685800" y="4279127"/>
            <a:ext cx="7770813" cy="2016224"/>
          </a:xfrm>
        </p:spPr>
        <p:txBody>
          <a:bodyPr>
            <a:normAutofit fontScale="85000" lnSpcReduction="10000"/>
          </a:bodyPr>
          <a:lstStyle/>
          <a:p>
            <a:pPr>
              <a:buFont typeface="Arial" panose="020B0604020202020204" pitchFamily="34" charset="0"/>
              <a:buChar char="•"/>
            </a:pPr>
            <a:r>
              <a:rPr lang="en-US" altLang="ja-JP" dirty="0"/>
              <a:t>Requirements of data rate are </a:t>
            </a:r>
            <a:r>
              <a:rPr lang="en-US" altLang="ja-JP" dirty="0" smtClean="0"/>
              <a:t>low for control signals.</a:t>
            </a:r>
          </a:p>
          <a:p>
            <a:pPr lvl="1">
              <a:buFont typeface="Arial" panose="020B0604020202020204" pitchFamily="34" charset="0"/>
              <a:buChar char="•"/>
            </a:pPr>
            <a:r>
              <a:rPr lang="en-US" altLang="ja-JP" dirty="0" smtClean="0"/>
              <a:t>However,  required data rate would be high if these cases require “rich” contents such as video streaming.</a:t>
            </a:r>
          </a:p>
          <a:p>
            <a:pPr lvl="1">
              <a:buFont typeface="Arial" panose="020B0604020202020204" pitchFamily="34" charset="0"/>
              <a:buChar char="•"/>
            </a:pPr>
            <a:r>
              <a:rPr lang="en-US" altLang="ja-JP" dirty="0" smtClean="0"/>
              <a:t>If 4K/8K video streaming is utilized, data rates of </a:t>
            </a:r>
            <a:r>
              <a:rPr lang="en-US" altLang="ja-JP" dirty="0" err="1" smtClean="0"/>
              <a:t>Gbps’</a:t>
            </a:r>
            <a:r>
              <a:rPr lang="en-US" altLang="ja-JP" dirty="0" smtClean="0"/>
              <a:t> might be required.</a:t>
            </a:r>
          </a:p>
          <a:p>
            <a:pPr lvl="1">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Not </a:t>
            </a:r>
            <a:r>
              <a:rPr lang="en-US" altLang="ja-JP" dirty="0" smtClean="0"/>
              <a:t>“best effort”,  </a:t>
            </a:r>
            <a:r>
              <a:rPr lang="en-US" altLang="ja-JP" dirty="0"/>
              <a:t>but “guaranteed” communication is required</a:t>
            </a:r>
            <a:r>
              <a:rPr lang="en-US" altLang="ja-JP" dirty="0" smtClean="0"/>
              <a:t>.</a:t>
            </a:r>
            <a:endParaRPr lang="en-US" altLang="ja-JP" dirty="0"/>
          </a:p>
        </p:txBody>
      </p:sp>
      <p:sp>
        <p:nvSpPr>
          <p:cNvPr id="9" name="テキスト ボックス 8"/>
          <p:cNvSpPr txBox="1"/>
          <p:nvPr/>
        </p:nvSpPr>
        <p:spPr>
          <a:xfrm>
            <a:off x="4175162" y="3902563"/>
            <a:ext cx="4367172" cy="276999"/>
          </a:xfrm>
          <a:prstGeom prst="rect">
            <a:avLst/>
          </a:prstGeom>
          <a:noFill/>
        </p:spPr>
        <p:txBody>
          <a:bodyPr wrap="square" rtlCol="0">
            <a:spAutoFit/>
          </a:bodyPr>
          <a:lstStyle/>
          <a:p>
            <a:r>
              <a:rPr lang="en-US" altLang="ja-JP" sz="1200" dirty="0">
                <a:solidFill>
                  <a:schemeClr val="tx1"/>
                </a:solidFill>
              </a:rPr>
              <a:t>*Detailed numbers of the requirements are further investigation.</a:t>
            </a:r>
          </a:p>
        </p:txBody>
      </p:sp>
    </p:spTree>
    <p:extLst>
      <p:ext uri="{BB962C8B-B14F-4D97-AF65-F5344CB8AC3E}">
        <p14:creationId xmlns:p14="http://schemas.microsoft.com/office/powerpoint/2010/main" val="422210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606425"/>
            <a:ext cx="7770813" cy="1065213"/>
          </a:xfrm>
        </p:spPr>
        <p:txBody>
          <a:bodyPr/>
          <a:lstStyle/>
          <a:p>
            <a:r>
              <a:rPr kumimoji="1" lang="en-US" altLang="ja-JP" sz="2500" dirty="0" smtClean="0"/>
              <a:t>Requirements of use cases on the RTA TIG’s report [1] </a:t>
            </a:r>
            <a:endParaRPr kumimoji="1" lang="ja-JP" altLang="en-US" sz="25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63645473"/>
              </p:ext>
            </p:extLst>
          </p:nvPr>
        </p:nvGraphicFramePr>
        <p:xfrm>
          <a:off x="611560" y="1654904"/>
          <a:ext cx="7930774" cy="356616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br>
                        <a:rPr kumimoji="1" lang="en-US" altLang="ja-JP" dirty="0" smtClean="0"/>
                      </a:br>
                      <a:r>
                        <a:rPr kumimoji="1" lang="en-US" altLang="ja-JP" dirty="0" smtClean="0"/>
                        <a:t>[4]</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173537">
                <a:tc gridSpan="2">
                  <a:txBody>
                    <a:bodyPr/>
                    <a:lstStyle/>
                    <a:p>
                      <a:r>
                        <a:rPr kumimoji="1" lang="en-US" altLang="ja-JP" sz="1600" dirty="0" smtClean="0"/>
                        <a:t>Real-time gaming [1]</a:t>
                      </a:r>
                      <a:endParaRPr kumimoji="1" lang="ja-JP" altLang="en-US" sz="1600" dirty="0"/>
                    </a:p>
                  </a:txBody>
                  <a:tcPr/>
                </a:tc>
                <a:tc hMerge="1">
                  <a:txBody>
                    <a:bodyPr/>
                    <a:lstStyle/>
                    <a:p>
                      <a:endParaRPr kumimoji="1" lang="ja-JP" altLang="en-US" sz="16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a:txBody>
                    <a:bodyPr/>
                    <a:lstStyle/>
                    <a:p>
                      <a:r>
                        <a:rPr kumimoji="1" lang="en-US" altLang="ja-JP" sz="1400" dirty="0" smtClean="0"/>
                        <a:t>&lt; 0.1 %</a:t>
                      </a:r>
                      <a:endParaRPr kumimoji="1" lang="ja-JP" altLang="en-US" sz="1400" dirty="0"/>
                    </a:p>
                  </a:txBody>
                  <a:tcPr/>
                </a:tc>
                <a:tc>
                  <a:txBody>
                    <a:bodyPr/>
                    <a:lstStyle/>
                    <a:p>
                      <a:r>
                        <a:rPr kumimoji="1" lang="en-US" altLang="ja-JP" sz="1400" dirty="0" smtClean="0"/>
                        <a:t>&lt;</a:t>
                      </a:r>
                      <a:r>
                        <a:rPr kumimoji="1" lang="en-US" altLang="ja-JP" sz="1400" baseline="0" dirty="0" smtClean="0"/>
                        <a:t> 1 Mbps</a:t>
                      </a:r>
                      <a:endParaRPr kumimoji="1" lang="en-US" altLang="ja-JP" sz="1400" dirty="0" smtClean="0"/>
                    </a:p>
                  </a:txBody>
                  <a:tcPr/>
                </a:tc>
                <a:extLst>
                  <a:ext uri="{0D108BD9-81ED-4DB2-BD59-A6C34878D82A}">
                    <a16:rowId xmlns:a16="http://schemas.microsoft.com/office/drawing/2014/main" val="1967665598"/>
                  </a:ext>
                </a:extLst>
              </a:tr>
              <a:tr h="271003">
                <a:tc rowSpan="5">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 [3]</a:t>
                      </a:r>
                      <a:endParaRPr kumimoji="1" lang="ja-JP" altLang="en-US" sz="1600" dirty="0"/>
                    </a:p>
                  </a:txBody>
                  <a:tcPr/>
                </a:tc>
                <a:tc>
                  <a:txBody>
                    <a:bodyPr/>
                    <a:lstStyle/>
                    <a:p>
                      <a:r>
                        <a:rPr kumimoji="1" lang="en-US" altLang="ja-JP" sz="1600" dirty="0" smtClean="0"/>
                        <a:t>Equipment control</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Quality</a:t>
                      </a:r>
                      <a:r>
                        <a:rPr kumimoji="1" lang="en-US" altLang="ja-JP" sz="1600" baseline="0" dirty="0" smtClean="0"/>
                        <a:t> supervision</a:t>
                      </a:r>
                      <a:endParaRPr kumimoji="1" lang="ja-JP" altLang="en-US" sz="1600" dirty="0"/>
                    </a:p>
                  </a:txBody>
                  <a:tcPr/>
                </a:tc>
                <a:tc>
                  <a:txBody>
                    <a:bodyPr/>
                    <a:lstStyle/>
                    <a:p>
                      <a:r>
                        <a:rPr kumimoji="1" lang="en-US" altLang="ja-JP" sz="1400" dirty="0" smtClean="0"/>
                        <a:t>&gt; 10’s </a:t>
                      </a:r>
                      <a:r>
                        <a:rPr kumimoji="1" lang="en-US" altLang="ja-JP" sz="1400" dirty="0" err="1" smtClean="0"/>
                        <a:t>ms</a:t>
                      </a:r>
                      <a:endParaRPr kumimoji="1" lang="ja-JP" altLang="en-US" sz="1400" dirty="0"/>
                    </a:p>
                  </a:txBody>
                  <a:tcPr/>
                </a:tc>
                <a:tc>
                  <a:txBody>
                    <a:bodyPr/>
                    <a:lstStyle/>
                    <a:p>
                      <a:r>
                        <a:rPr kumimoji="1" lang="en-US" altLang="ja-JP" sz="1400" dirty="0" smtClean="0"/>
                        <a:t>&gt; 1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1641963961"/>
                  </a:ext>
                </a:extLst>
              </a:tr>
              <a:tr h="271003">
                <a:tc vMerge="1">
                  <a:txBody>
                    <a:bodyPr/>
                    <a:lstStyle/>
                    <a:p>
                      <a:endParaRPr kumimoji="1" lang="ja-JP" altLang="en-US" sz="1600" dirty="0"/>
                    </a:p>
                  </a:txBody>
                  <a:tcPr/>
                </a:tc>
                <a:tc>
                  <a:txBody>
                    <a:bodyPr/>
                    <a:lstStyle/>
                    <a:p>
                      <a:r>
                        <a:rPr kumimoji="1" lang="en-US" altLang="ja-JP" sz="1600" dirty="0" smtClean="0"/>
                        <a:t>Factory resource</a:t>
                      </a:r>
                      <a:r>
                        <a:rPr kumimoji="1" lang="en-US" altLang="ja-JP" sz="1600" baseline="0" dirty="0" smtClean="0"/>
                        <a:t> management</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r>
                        <a:rPr kumimoji="1" lang="en-US" altLang="ja-JP" sz="1400" dirty="0" smtClean="0"/>
                        <a:t>Varies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4132588444"/>
                  </a:ext>
                </a:extLst>
              </a:tr>
              <a:tr h="173537">
                <a:tc vMerge="1">
                  <a:txBody>
                    <a:bodyPr/>
                    <a:lstStyle/>
                    <a:p>
                      <a:endParaRPr kumimoji="1" lang="ja-JP" altLang="en-US" sz="1600" dirty="0"/>
                    </a:p>
                  </a:txBody>
                  <a:tcPr/>
                </a:tc>
                <a:tc>
                  <a:txBody>
                    <a:bodyPr/>
                    <a:lstStyle/>
                    <a:p>
                      <a:r>
                        <a:rPr kumimoji="1" lang="en-US" altLang="ja-JP" sz="1600" dirty="0" smtClean="0"/>
                        <a:t>Display</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Varies</a:t>
                      </a:r>
                      <a:endParaRPr kumimoji="1" lang="ja-JP" altLang="en-US" sz="1400" dirty="0" smtClean="0"/>
                    </a:p>
                  </a:txBody>
                  <a:tcPr/>
                </a:tc>
                <a:tc>
                  <a:txBody>
                    <a:bodyPr/>
                    <a:lstStyle/>
                    <a:p>
                      <a:r>
                        <a:rPr kumimoji="1" lang="en-US" altLang="ja-JP" sz="1400" dirty="0" smtClean="0"/>
                        <a:t>&lt; 10’s  Mbps</a:t>
                      </a:r>
                      <a:endParaRPr kumimoji="1" lang="ja-JP" altLang="en-US" sz="1400" dirty="0"/>
                    </a:p>
                  </a:txBody>
                  <a:tcPr/>
                </a:tc>
                <a:extLst>
                  <a:ext uri="{0D108BD9-81ED-4DB2-BD59-A6C34878D82A}">
                    <a16:rowId xmlns:a16="http://schemas.microsoft.com/office/drawing/2014/main" val="2613193795"/>
                  </a:ext>
                </a:extLst>
              </a:tr>
              <a:tr h="242476">
                <a:tc vMerge="1">
                  <a:txBody>
                    <a:bodyPr/>
                    <a:lstStyle/>
                    <a:p>
                      <a:endParaRPr kumimoji="1" lang="ja-JP" altLang="en-US" sz="1600" dirty="0"/>
                    </a:p>
                  </a:txBody>
                  <a:tcPr/>
                </a:tc>
                <a:tc>
                  <a:txBody>
                    <a:bodyPr/>
                    <a:lstStyle/>
                    <a:p>
                      <a:r>
                        <a:rPr kumimoji="1" lang="en-US" altLang="ja-JP" sz="1600" dirty="0" smtClean="0"/>
                        <a:t>Human safety</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smtClean="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2717728831"/>
                  </a:ext>
                </a:extLst>
              </a:tr>
            </a:tbl>
          </a:graphicData>
        </a:graphic>
      </p:graphicFrame>
      <p:sp>
        <p:nvSpPr>
          <p:cNvPr id="8" name="テキスト ボックス 7"/>
          <p:cNvSpPr txBox="1"/>
          <p:nvPr/>
        </p:nvSpPr>
        <p:spPr>
          <a:xfrm>
            <a:off x="6228184" y="5221064"/>
            <a:ext cx="2509125" cy="276999"/>
          </a:xfrm>
          <a:prstGeom prst="rect">
            <a:avLst/>
          </a:prstGeom>
          <a:noFill/>
        </p:spPr>
        <p:txBody>
          <a:bodyPr wrap="square" rtlCol="0">
            <a:spAutoFit/>
          </a:bodyPr>
          <a:lstStyle/>
          <a:p>
            <a:r>
              <a:rPr lang="en-US" altLang="ja-JP" sz="1200" dirty="0" smtClean="0">
                <a:solidFill>
                  <a:schemeClr val="tx1"/>
                </a:solidFill>
              </a:rPr>
              <a:t>*Jitter values are calculated from [3]</a:t>
            </a:r>
          </a:p>
        </p:txBody>
      </p:sp>
      <p:sp>
        <p:nvSpPr>
          <p:cNvPr id="10" name="正方形/長方形 9"/>
          <p:cNvSpPr/>
          <p:nvPr/>
        </p:nvSpPr>
        <p:spPr bwMode="auto">
          <a:xfrm>
            <a:off x="7236296" y="2276872"/>
            <a:ext cx="1306038" cy="294419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正方形/長方形 14"/>
          <p:cNvSpPr/>
          <p:nvPr/>
        </p:nvSpPr>
        <p:spPr bwMode="auto">
          <a:xfrm>
            <a:off x="6228184" y="2636912"/>
            <a:ext cx="956508" cy="2584152"/>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コンテンツ プレースホルダー 2"/>
          <p:cNvSpPr>
            <a:spLocks noGrp="1"/>
          </p:cNvSpPr>
          <p:nvPr>
            <p:ph idx="1"/>
          </p:nvPr>
        </p:nvSpPr>
        <p:spPr>
          <a:xfrm>
            <a:off x="685800" y="5445224"/>
            <a:ext cx="7770813" cy="977349"/>
          </a:xfrm>
        </p:spPr>
        <p:txBody>
          <a:bodyPr>
            <a:normAutofit fontScale="92500" lnSpcReduction="20000"/>
          </a:bodyPr>
          <a:lstStyle/>
          <a:p>
            <a:pPr>
              <a:buFont typeface="Arial" panose="020B0604020202020204" pitchFamily="34" charset="0"/>
              <a:buChar char="•"/>
            </a:pPr>
            <a:r>
              <a:rPr lang="en-US" altLang="ja-JP" dirty="0"/>
              <a:t>Requirements of data rate are </a:t>
            </a:r>
            <a:r>
              <a:rPr lang="en-US" altLang="ja-JP" dirty="0" smtClean="0"/>
              <a:t>low as well.</a:t>
            </a:r>
            <a:endParaRPr lang="en-US" altLang="ja-JP" dirty="0"/>
          </a:p>
          <a:p>
            <a:pPr>
              <a:buFont typeface="Arial" panose="020B0604020202020204" pitchFamily="34" charset="0"/>
              <a:buChar char="•"/>
            </a:pPr>
            <a:r>
              <a:rPr lang="en-US" altLang="ja-JP" dirty="0"/>
              <a:t>According to </a:t>
            </a:r>
            <a:r>
              <a:rPr lang="en-US" altLang="ja-JP" dirty="0" smtClean="0"/>
              <a:t>[4], </a:t>
            </a:r>
            <a:r>
              <a:rPr lang="en-US" altLang="ja-JP" dirty="0"/>
              <a:t>most industrial automations require </a:t>
            </a:r>
            <a:r>
              <a:rPr lang="en-US" altLang="ja-JP" dirty="0" smtClean="0"/>
              <a:t>“loss less” (BLER of 10</a:t>
            </a:r>
            <a:r>
              <a:rPr lang="en-US" altLang="ja-JP" baseline="30000" dirty="0" smtClean="0"/>
              <a:t>-7</a:t>
            </a:r>
            <a:r>
              <a:rPr lang="en-US" altLang="ja-JP" dirty="0" smtClean="0"/>
              <a:t> % to 10</a:t>
            </a:r>
            <a:r>
              <a:rPr lang="en-US" altLang="ja-JP" baseline="30000" dirty="0" smtClean="0"/>
              <a:t>-5 </a:t>
            </a:r>
            <a:r>
              <a:rPr lang="en-US" altLang="ja-JP" dirty="0" smtClean="0"/>
              <a:t>%).</a:t>
            </a:r>
            <a:endParaRPr lang="en-US" altLang="ja-JP" dirty="0"/>
          </a:p>
        </p:txBody>
      </p:sp>
    </p:spTree>
    <p:extLst>
      <p:ext uri="{BB962C8B-B14F-4D97-AF65-F5344CB8AC3E}">
        <p14:creationId xmlns:p14="http://schemas.microsoft.com/office/powerpoint/2010/main" val="43555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Real-time gaming in the future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a:bodyPr>
          <a:lstStyle/>
          <a:p>
            <a:pPr>
              <a:buFont typeface="Arial" panose="020B0604020202020204" pitchFamily="34" charset="0"/>
              <a:buChar char="•"/>
            </a:pPr>
            <a:r>
              <a:rPr lang="en-US" altLang="ja-JP" dirty="0" smtClean="0"/>
              <a:t>According to the Report of RTA TIG, requirements of data rate is very low because only control signals are considered.</a:t>
            </a:r>
          </a:p>
          <a:p>
            <a:pPr>
              <a:buFont typeface="Arial" panose="020B0604020202020204" pitchFamily="34" charset="0"/>
              <a:buChar char="•"/>
            </a:pPr>
            <a:endParaRPr kumimoji="1" lang="en-US" altLang="ja-JP" dirty="0"/>
          </a:p>
          <a:p>
            <a:pPr>
              <a:buFont typeface="Arial" panose="020B0604020202020204" pitchFamily="34" charset="0"/>
              <a:buChar char="•"/>
            </a:pPr>
            <a:r>
              <a:rPr lang="en-US" altLang="ja-JP" dirty="0"/>
              <a:t>The communication </a:t>
            </a:r>
            <a:r>
              <a:rPr lang="en-US" altLang="ja-JP" dirty="0" smtClean="0"/>
              <a:t>bandwidth </a:t>
            </a:r>
            <a:r>
              <a:rPr lang="en-US" altLang="ja-JP" dirty="0"/>
              <a:t>a console and a controller (a user equipment device) will be “rich” such as </a:t>
            </a:r>
            <a:r>
              <a:rPr lang="en-US" altLang="ja-JP" dirty="0" smtClean="0"/>
              <a:t>wireless VR </a:t>
            </a:r>
            <a:r>
              <a:rPr lang="en-US" altLang="ja-JP" dirty="0"/>
              <a:t>application in the </a:t>
            </a:r>
            <a:r>
              <a:rPr lang="en-US" altLang="ja-JP" dirty="0" smtClean="0"/>
              <a:t>real-time </a:t>
            </a:r>
            <a:r>
              <a:rPr lang="en-US" altLang="ja-JP" dirty="0"/>
              <a:t>gaming in the future. </a:t>
            </a:r>
          </a:p>
          <a:p>
            <a:pPr lvl="1">
              <a:buFont typeface="Arial" panose="020B0604020202020204" pitchFamily="34" charset="0"/>
              <a:buChar char="•"/>
            </a:pPr>
            <a:r>
              <a:rPr lang="en-US" altLang="ja-JP" dirty="0"/>
              <a:t>Approximately 5 </a:t>
            </a:r>
            <a:r>
              <a:rPr lang="en-US" altLang="ja-JP" dirty="0" err="1"/>
              <a:t>Gbps</a:t>
            </a:r>
            <a:r>
              <a:rPr lang="en-US" altLang="ja-JP" dirty="0"/>
              <a:t> </a:t>
            </a:r>
            <a:r>
              <a:rPr lang="en-US" altLang="ja-JP" dirty="0" smtClean="0"/>
              <a:t>will be </a:t>
            </a:r>
            <a:r>
              <a:rPr lang="en-US" altLang="ja-JP" dirty="0"/>
              <a:t>required for </a:t>
            </a:r>
            <a:r>
              <a:rPr lang="en-US" altLang="ja-JP" dirty="0" smtClean="0"/>
              <a:t>VR (8K, 90+FPS, HDR,  6 Depth of Field video or free-viewpoint) [2].</a:t>
            </a:r>
            <a:endParaRPr kumimoji="1" lang="ja-JP" altLang="en-US" dirty="0"/>
          </a:p>
        </p:txBody>
      </p:sp>
    </p:spTree>
    <p:extLst>
      <p:ext uri="{BB962C8B-B14F-4D97-AF65-F5344CB8AC3E}">
        <p14:creationId xmlns:p14="http://schemas.microsoft.com/office/powerpoint/2010/main" val="142013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Requirements of VR, 4K/8K video [5]</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160271842"/>
              </p:ext>
            </p:extLst>
          </p:nvPr>
        </p:nvGraphicFramePr>
        <p:xfrm>
          <a:off x="611560" y="1916832"/>
          <a:ext cx="7930774" cy="271272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VR</a:t>
                      </a:r>
                      <a:endParaRPr kumimoji="1" lang="ja-JP" altLang="en-US" sz="1600" dirty="0"/>
                    </a:p>
                  </a:txBody>
                  <a:tcPr/>
                </a:tc>
                <a:tc>
                  <a:txBody>
                    <a:bodyPr/>
                    <a:lstStyle/>
                    <a:p>
                      <a:r>
                        <a:rPr kumimoji="1" lang="en-US" altLang="ja-JP" sz="1600" dirty="0" smtClean="0"/>
                        <a:t>Partial immersion</a:t>
                      </a:r>
                    </a:p>
                  </a:txBody>
                  <a:tcPr/>
                </a:tc>
                <a:tc>
                  <a:txBody>
                    <a:bodyPr/>
                    <a:lstStyle/>
                    <a:p>
                      <a:r>
                        <a:rPr kumimoji="1" lang="en-US" altLang="ja-JP" sz="1400" dirty="0" smtClean="0"/>
                        <a:t>&lt;10  </a:t>
                      </a:r>
                      <a:r>
                        <a:rPr kumimoji="1" lang="en-US" altLang="ja-JP" sz="1400" dirty="0" err="1" smtClean="0"/>
                        <a:t>ms</a:t>
                      </a:r>
                      <a:endParaRPr kumimoji="1" lang="ja-JP" altLang="en-US" sz="1400" dirty="0"/>
                    </a:p>
                  </a:txBody>
                  <a:tcPr/>
                </a:tc>
                <a:tc rowSpan="2" gridSpan="2">
                  <a:txBody>
                    <a:bodyPr/>
                    <a:lstStyle/>
                    <a:p>
                      <a:r>
                        <a:rPr kumimoji="1" lang="en-US" altLang="ja-JP" sz="1400" dirty="0" smtClean="0"/>
                        <a:t>(not</a:t>
                      </a:r>
                      <a:r>
                        <a:rPr kumimoji="1" lang="en-US" altLang="ja-JP" sz="1400" baseline="0" dirty="0" smtClean="0"/>
                        <a:t> mentioned)</a:t>
                      </a:r>
                      <a:endParaRPr kumimoji="1" lang="ja-JP" altLang="en-US" sz="1400" dirty="0"/>
                    </a:p>
                  </a:txBody>
                  <a:tcPr/>
                </a:tc>
                <a:tc rowSpan="2" hMerge="1">
                  <a:txBody>
                    <a:bodyPr/>
                    <a:lstStyle/>
                    <a:p>
                      <a:endParaRPr kumimoji="1" lang="ja-JP" altLang="en-US" sz="1400" dirty="0"/>
                    </a:p>
                  </a:txBody>
                  <a:tcPr/>
                </a:tc>
                <a:tc>
                  <a:txBody>
                    <a:bodyPr/>
                    <a:lstStyle/>
                    <a:p>
                      <a:r>
                        <a:rPr kumimoji="1" lang="en-US" altLang="ja-JP" sz="1400" dirty="0" smtClean="0"/>
                        <a:t>&gt; 500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Deep immersion</a:t>
                      </a:r>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gridSpan="2" vMerge="1">
                  <a:txBody>
                    <a:bodyPr/>
                    <a:lstStyle/>
                    <a:p>
                      <a:endParaRPr kumimoji="1" lang="ja-JP" altLang="en-US" sz="1400" dirty="0"/>
                    </a:p>
                  </a:txBody>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1000 Mbps</a:t>
                      </a:r>
                      <a:endParaRPr kumimoji="1" lang="ja-JP" altLang="en-US" sz="1400" dirty="0"/>
                    </a:p>
                  </a:txBody>
                  <a:tcPr/>
                </a:tc>
                <a:extLst>
                  <a:ext uri="{0D108BD9-81ED-4DB2-BD59-A6C34878D82A}">
                    <a16:rowId xmlns:a16="http://schemas.microsoft.com/office/drawing/2014/main" val="1641963961"/>
                  </a:ext>
                </a:extLst>
              </a:tr>
              <a:tr h="271003">
                <a:tc rowSpan="2">
                  <a:txBody>
                    <a:bodyPr/>
                    <a:lstStyle/>
                    <a:p>
                      <a:r>
                        <a:rPr kumimoji="1" lang="en-US" altLang="ja-JP" sz="1600" dirty="0" smtClean="0"/>
                        <a:t>Video</a:t>
                      </a:r>
                      <a:endParaRPr kumimoji="1" lang="ja-JP" altLang="en-US" sz="1600" dirty="0"/>
                    </a:p>
                  </a:txBody>
                  <a:tcPr/>
                </a:tc>
                <a:tc>
                  <a:txBody>
                    <a:bodyPr/>
                    <a:lstStyle/>
                    <a:p>
                      <a:r>
                        <a:rPr kumimoji="1" lang="en-US" altLang="ja-JP" sz="1600" dirty="0" smtClean="0"/>
                        <a:t>4K</a:t>
                      </a:r>
                      <a:r>
                        <a:rPr kumimoji="1" lang="en-US" altLang="ja-JP" sz="1600" baseline="0" dirty="0" smtClean="0"/>
                        <a:t> (Compressed)</a:t>
                      </a:r>
                      <a:endParaRPr kumimoji="1" lang="en-US" altLang="ja-JP" sz="1600" dirty="0" smtClean="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a:t>
                      </a:r>
                      <a:r>
                        <a:rPr kumimoji="1" lang="en-US" altLang="ja-JP" sz="1400" baseline="0" dirty="0" smtClean="0"/>
                        <a:t> Mbps</a:t>
                      </a:r>
                      <a:endParaRPr kumimoji="1" lang="ja-JP" altLang="en-US" sz="1400" dirty="0"/>
                    </a:p>
                  </a:txBody>
                  <a:tcPr/>
                </a:tc>
                <a:extLst>
                  <a:ext uri="{0D108BD9-81ED-4DB2-BD59-A6C34878D82A}">
                    <a16:rowId xmlns:a16="http://schemas.microsoft.com/office/drawing/2014/main" val="1439282549"/>
                  </a:ext>
                </a:extLst>
              </a:tr>
              <a:tr h="271003">
                <a:tc vMerge="1">
                  <a:txBody>
                    <a:bodyPr/>
                    <a:lstStyle/>
                    <a:p>
                      <a:endParaRPr kumimoji="1" lang="ja-JP" altLang="en-US" sz="1600" dirty="0"/>
                    </a:p>
                  </a:txBody>
                  <a:tcPr/>
                </a:tc>
                <a:tc>
                  <a:txBody>
                    <a:bodyPr/>
                    <a:lstStyle/>
                    <a:p>
                      <a:r>
                        <a:rPr kumimoji="1" lang="en-US" altLang="ja-JP" sz="1600" dirty="0" smtClean="0"/>
                        <a:t>8K (Compressed)</a:t>
                      </a:r>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200 Mbps</a:t>
                      </a:r>
                      <a:endParaRPr kumimoji="1" lang="ja-JP" altLang="en-US" sz="1400" dirty="0"/>
                    </a:p>
                  </a:txBody>
                  <a:tcPr/>
                </a:tc>
                <a:extLst>
                  <a:ext uri="{0D108BD9-81ED-4DB2-BD59-A6C34878D82A}">
                    <a16:rowId xmlns:a16="http://schemas.microsoft.com/office/drawing/2014/main" val="1508089923"/>
                  </a:ext>
                </a:extLst>
              </a:tr>
            </a:tbl>
          </a:graphicData>
        </a:graphic>
      </p:graphicFrame>
      <p:sp>
        <p:nvSpPr>
          <p:cNvPr id="8" name="コンテンツ プレースホルダー 2"/>
          <p:cNvSpPr>
            <a:spLocks noGrp="1"/>
          </p:cNvSpPr>
          <p:nvPr>
            <p:ph idx="1"/>
          </p:nvPr>
        </p:nvSpPr>
        <p:spPr>
          <a:xfrm>
            <a:off x="685800" y="4826134"/>
            <a:ext cx="7770813" cy="1627202"/>
          </a:xfrm>
        </p:spPr>
        <p:txBody>
          <a:bodyPr>
            <a:normAutofit fontScale="92500"/>
          </a:bodyPr>
          <a:lstStyle/>
          <a:p>
            <a:pPr>
              <a:buFont typeface="Arial" panose="020B0604020202020204" pitchFamily="34" charset="0"/>
              <a:buChar char="•"/>
            </a:pPr>
            <a:r>
              <a:rPr lang="en-US" altLang="ja-JP" dirty="0" smtClean="0"/>
              <a:t>Required data rates </a:t>
            </a:r>
            <a:r>
              <a:rPr lang="en-US" altLang="ja-JP" dirty="0"/>
              <a:t>are </a:t>
            </a:r>
            <a:r>
              <a:rPr lang="en-US" altLang="ja-JP" dirty="0" smtClean="0"/>
              <a:t>very high.</a:t>
            </a:r>
            <a:endParaRPr lang="en-US" altLang="ja-JP" dirty="0"/>
          </a:p>
          <a:p>
            <a:pPr>
              <a:buFont typeface="Arial" panose="020B0604020202020204" pitchFamily="34" charset="0"/>
              <a:buChar char="•"/>
            </a:pPr>
            <a:r>
              <a:rPr lang="en-US" altLang="ja-JP" dirty="0" smtClean="0"/>
              <a:t>Wireless VR is the one of the target use case of EHT SG.</a:t>
            </a:r>
          </a:p>
          <a:p>
            <a:pPr>
              <a:buFont typeface="Arial" panose="020B0604020202020204" pitchFamily="34" charset="0"/>
              <a:buChar char="•"/>
            </a:pPr>
            <a:r>
              <a:rPr lang="en-US" altLang="ja-JP" dirty="0" smtClean="0"/>
              <a:t>Development of PHY layer technologies will be demanded.</a:t>
            </a:r>
            <a:endParaRPr lang="en-US" altLang="ja-JP" dirty="0"/>
          </a:p>
        </p:txBody>
      </p:sp>
    </p:spTree>
    <p:extLst>
      <p:ext uri="{BB962C8B-B14F-4D97-AF65-F5344CB8AC3E}">
        <p14:creationId xmlns:p14="http://schemas.microsoft.com/office/powerpoint/2010/main" val="2316595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2438</TotalTime>
  <Words>2897</Words>
  <Application>Microsoft Office PowerPoint</Application>
  <PresentationFormat>画面に合わせる (4:3)</PresentationFormat>
  <Paragraphs>395</Paragraphs>
  <Slides>15</Slides>
  <Notes>14</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Arial Unicode MS</vt:lpstr>
      <vt:lpstr>ＭＳ Ｐゴシック</vt:lpstr>
      <vt:lpstr>MS Gothic</vt:lpstr>
      <vt:lpstr>Arial</vt:lpstr>
      <vt:lpstr>Times New Roman</vt:lpstr>
      <vt:lpstr>Office テーマ</vt:lpstr>
      <vt:lpstr>Document</vt:lpstr>
      <vt:lpstr>Discussion on Target Use Cases of RTA</vt:lpstr>
      <vt:lpstr>Abstract</vt:lpstr>
      <vt:lpstr>Additional use cases for RTA </vt:lpstr>
      <vt:lpstr>Haptic technology</vt:lpstr>
      <vt:lpstr>Drone control</vt:lpstr>
      <vt:lpstr>Requirements of the additional use cases</vt:lpstr>
      <vt:lpstr>Requirements of use cases on the RTA TIG’s report [1] </vt:lpstr>
      <vt:lpstr>Real-time gaming in the future</vt:lpstr>
      <vt:lpstr>Requirements of VR, 4K/8K video [5]</vt:lpstr>
      <vt:lpstr>Wireless VR in EHT [5]</vt:lpstr>
      <vt:lpstr>Discussions</vt:lpstr>
      <vt:lpstr>Conclusions</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208</cp:revision>
  <cp:lastPrinted>1601-01-01T00:00:00Z</cp:lastPrinted>
  <dcterms:created xsi:type="dcterms:W3CDTF">2018-09-03T10:06:00Z</dcterms:created>
  <dcterms:modified xsi:type="dcterms:W3CDTF">2018-11-15T10:55:40Z</dcterms:modified>
</cp:coreProperties>
</file>