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3" r:id="rId9"/>
    <p:sldId id="26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9" autoAdjust="0"/>
    <p:restoredTop sz="75451" autoAdjust="0"/>
  </p:normalViewPr>
  <p:slideViewPr>
    <p:cSldViewPr snapToGrid="0" snapToObjects="1">
      <p:cViewPr varScale="1">
        <p:scale>
          <a:sx n="70" d="100"/>
          <a:sy n="70" d="100"/>
        </p:scale>
        <p:origin x="1147" y="48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C2891A-6376-49D0-88FD-120F6431BC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0D8FF-8235-4827-8E08-B5C408F1FB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A18A2-53F8-4494-94B9-30E57E5B25A8}" type="datetime1">
              <a:rPr lang="es-ES" smtClean="0"/>
              <a:t>12/11/2018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62218-B406-4939-94B6-463A6CA783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7D860-31BF-4A8C-A298-1C31D0302B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4E08-1F64-4AB0-878A-640055FF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4882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09EB-FCE4-457C-A866-200AA0139ADD}" type="datetime1">
              <a:rPr lang="es-ES" smtClean="0"/>
              <a:t>12/11/2018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BF92-0541-EE49-A90A-CA567C4B98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1202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1BF92-0541-EE49-A90A-CA567C4B982B}" type="slidenum">
              <a:rPr lang="es-ES" smtClean="0"/>
              <a:t>6</a:t>
            </a:fld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AAF0E-A609-45E1-8D95-9ECE37D464F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0FF38BD-1AD5-4BA0-BDC3-7B5AA4EFF1EC}" type="datetime1">
              <a:rPr lang="es-ES" smtClean="0"/>
              <a:t>12/11/2018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57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1BF92-0541-EE49-A90A-CA567C4B982B}" type="slidenum">
              <a:rPr lang="es-ES" smtClean="0"/>
              <a:t>10</a:t>
            </a:fld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C7123-D45C-43AF-BA9F-BA83AFB647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4FD414-0399-4B37-9BF6-5323C2D7F4A2}" type="datetime1">
              <a:rPr lang="es-ES" smtClean="0"/>
              <a:t>12/11/2018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71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752600" y="457200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73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3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1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1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7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Antonio de la Oliva, IDCC, UC3M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802.11-18/1934r1</a:t>
            </a:r>
          </a:p>
        </p:txBody>
      </p:sp>
    </p:spTree>
    <p:extLst>
      <p:ext uri="{BB962C8B-B14F-4D97-AF65-F5344CB8AC3E}">
        <p14:creationId xmlns:p14="http://schemas.microsoft.com/office/powerpoint/2010/main" val="8176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21" y="82188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MAC address assignment in IEEE 802.11 through IEEE 802.11aq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C1C8FEF-8A8E-F84A-A44D-C098BBC63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Date:</a:t>
            </a:r>
            <a:r>
              <a:rPr lang="en-GB" sz="2000" b="0" kern="0" dirty="0"/>
              <a:t> 2018-11-14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34F212-51B9-7146-94A6-54D30D896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08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Author: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802860F-792B-A94C-8A2D-8A41B0124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8214"/>
              </p:ext>
            </p:extLst>
          </p:nvPr>
        </p:nvGraphicFramePr>
        <p:xfrm>
          <a:off x="565150" y="2790825"/>
          <a:ext cx="8074025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8261444" imgH="3236140" progId="Word.Document.8">
                  <p:embed/>
                </p:oleObj>
              </mc:Choice>
              <mc:Fallback>
                <p:oleObj name="Document" r:id="rId3" imgW="8261444" imgH="3236140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790825"/>
                        <a:ext cx="8074025" cy="316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A43EF224-E44F-4C35-9B22-AC5CD1FD4330}"/>
              </a:ext>
            </a:extLst>
          </p:cNvPr>
          <p:cNvSpPr txBox="1">
            <a:spLocks/>
          </p:cNvSpPr>
          <p:nvPr/>
        </p:nvSpPr>
        <p:spPr>
          <a:xfrm>
            <a:off x="565150" y="309125"/>
            <a:ext cx="1874823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 err="1"/>
              <a:t>November</a:t>
            </a:r>
            <a:r>
              <a:rPr lang="es-ES_tradnl" b="1" dirty="0"/>
              <a:t> 2018</a:t>
            </a:r>
            <a:endParaRPr lang="en-GB" b="1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60E688C-1D5A-4F8C-8E4D-588D25A008A8}"/>
              </a:ext>
            </a:extLst>
          </p:cNvPr>
          <p:cNvSpPr txBox="1">
            <a:spLocks/>
          </p:cNvSpPr>
          <p:nvPr/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Antonio de la Oliva, IDCC, UC3M</a:t>
            </a:r>
          </a:p>
        </p:txBody>
      </p:sp>
    </p:spTree>
    <p:extLst>
      <p:ext uri="{BB962C8B-B14F-4D97-AF65-F5344CB8AC3E}">
        <p14:creationId xmlns:p14="http://schemas.microsoft.com/office/powerpoint/2010/main" val="183438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D351-FFD9-A746-AA81-A2653E92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Exchanging messages with the LAAP Proxy </a:t>
            </a:r>
            <a:r>
              <a:rPr lang="en-GB" dirty="0" err="1"/>
              <a:t>Server</a:t>
            </a:r>
            <a:r>
              <a:rPr lang="en-GB" dirty="0" err="1">
                <a:sym typeface="Wingdings" pitchFamily="2" charset="2"/>
              </a:rPr>
              <a:t>Procedure</a:t>
            </a:r>
            <a:r>
              <a:rPr lang="en-GB" dirty="0">
                <a:sym typeface="Wingdings" pitchFamily="2" charset="2"/>
              </a:rPr>
              <a:t> (.11aq compatible)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1A17B0-16B7-734D-BCFD-2E28796278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5358" y="1981200"/>
            <a:ext cx="5671696" cy="4113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ADE77-DD02-D141-AB43-F67FDE0B5A86}"/>
              </a:ext>
            </a:extLst>
          </p:cNvPr>
          <p:cNvSpPr txBox="1"/>
          <p:nvPr/>
        </p:nvSpPr>
        <p:spPr>
          <a:xfrm>
            <a:off x="6351532" y="4323763"/>
            <a:ext cx="255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i="1" dirty="0">
                <a:highlight>
                  <a:srgbClr val="FFFF00"/>
                </a:highlight>
              </a:rPr>
              <a:t>Although not secure maybe useful for self-configured addresses in a pool</a:t>
            </a:r>
          </a:p>
          <a:p>
            <a:endParaRPr lang="en-GB" sz="1500" b="1" i="1" dirty="0">
              <a:highlight>
                <a:srgbClr val="FFFF00"/>
              </a:highlight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AAF27-F816-5E4E-BEDD-E0B4A24BEE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0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6136-8068-0B43-9C7C-CAE242B2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IEEE 802.1CQ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D849-9690-F040-B0DA-F340AB3A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 defined in the PAR: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“This standard specifies protocols, procedures, and management</a:t>
            </a:r>
            <a:br>
              <a:rPr lang="en-GB" i="1" dirty="0"/>
            </a:br>
            <a:r>
              <a:rPr lang="en-GB" i="1" dirty="0"/>
              <a:t>objects for locally-unique assignment of 48-bit and 64-bit addresses to ports in IEEE 802 networks”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Actually, we are working on mechanisms for the distribution of Local MAC addresses (in the 802c defined SAI space) including stateful and stateless procedures, on a per-technology basis.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793EF5-B990-C046-8BFB-D5A0D456E12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4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AD86-3E37-7E40-8CCA-A201040C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5D5AA-02A0-DB40-BC8E-54471696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Functional Scenarios</a:t>
            </a:r>
          </a:p>
          <a:p>
            <a:pPr lvl="1"/>
            <a:r>
              <a:rPr lang="en-GB" dirty="0"/>
              <a:t>Stateless/Stateful Assignment of addresses to End-stations</a:t>
            </a:r>
          </a:p>
          <a:p>
            <a:pPr lvl="2"/>
            <a:r>
              <a:rPr lang="en-GB" dirty="0"/>
              <a:t>802.11 </a:t>
            </a:r>
          </a:p>
          <a:p>
            <a:pPr lvl="2"/>
            <a:r>
              <a:rPr lang="en-GB" dirty="0"/>
              <a:t>802.3</a:t>
            </a:r>
          </a:p>
          <a:p>
            <a:pPr lvl="2"/>
            <a:r>
              <a:rPr lang="en-GB" dirty="0"/>
              <a:t>VMs/Containers</a:t>
            </a:r>
          </a:p>
          <a:p>
            <a:pPr lvl="2"/>
            <a:r>
              <a:rPr lang="en-GB" dirty="0"/>
              <a:t>802.15 (if expertise appears)</a:t>
            </a:r>
          </a:p>
          <a:p>
            <a:pPr lvl="1"/>
            <a:r>
              <a:rPr lang="en-GB" dirty="0"/>
              <a:t>Stateless/Stateful Assignment of addresses to Bridges/APs</a:t>
            </a:r>
          </a:p>
          <a:p>
            <a:pPr lvl="2"/>
            <a:r>
              <a:rPr lang="en-GB" dirty="0"/>
              <a:t>Including Assignment of groups of addresses</a:t>
            </a:r>
          </a:p>
          <a:p>
            <a:pPr lvl="1"/>
            <a:r>
              <a:rPr lang="en-GB" dirty="0"/>
              <a:t>Stateful Assignment of pools of addresses to Proxies from Servers</a:t>
            </a:r>
          </a:p>
          <a:p>
            <a:r>
              <a:rPr lang="en-GB" dirty="0"/>
              <a:t>Network Scenario</a:t>
            </a:r>
          </a:p>
          <a:p>
            <a:pPr lvl="1"/>
            <a:r>
              <a:rPr lang="en-GB" dirty="0"/>
              <a:t>Hypervisor scenario</a:t>
            </a:r>
          </a:p>
          <a:p>
            <a:pPr lvl="1"/>
            <a:r>
              <a:rPr lang="en-GB" dirty="0"/>
              <a:t>Container scenario</a:t>
            </a:r>
          </a:p>
          <a:p>
            <a:pPr lvl="1"/>
            <a:r>
              <a:rPr lang="en-GB" dirty="0"/>
              <a:t>WLAN scenario</a:t>
            </a:r>
          </a:p>
          <a:p>
            <a:endParaRPr lang="es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F4E309-40F2-BB4D-9696-D8003EA31E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75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F826-136A-7F47-B7B8-52EDA854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for a specific mechanism in IEEE 802.11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D475-5D19-4F42-AAD0-75298C44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MAC address is part of the state information required for the association and security in WLAN</a:t>
            </a:r>
          </a:p>
          <a:p>
            <a:pPr lvl="1"/>
            <a:r>
              <a:rPr lang="en-GB" dirty="0"/>
              <a:t>Any modification of MAC address in WLAN forces a new association and security association establishment</a:t>
            </a:r>
          </a:p>
          <a:p>
            <a:r>
              <a:rPr lang="en-GB" dirty="0"/>
              <a:t>If MAC assignments are required in a given network, it is required to discover the address in pre-association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DB06B5-621D-8F40-B780-1D2AEDF037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13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02D0-1915-0942-ACF4-B66B7C45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3E37-C488-8945-B25E-34D8EA678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Use IEEE 802.11aq mechanisms to discover LAAP services and provide MAC address assignment in pre-Discovery state</a:t>
            </a:r>
          </a:p>
          <a:p>
            <a:pPr lvl="1"/>
            <a:r>
              <a:rPr lang="en-GB" sz="2100" dirty="0"/>
              <a:t>Use of Service Hint/Hash to advertise LAAP service</a:t>
            </a:r>
          </a:p>
          <a:p>
            <a:pPr lvl="1"/>
            <a:r>
              <a:rPr lang="en-GB" sz="2100" dirty="0"/>
              <a:t>Use new protocol within Service Information Request/Response Element in IEEE 802.11aq modified ANQP to negotiate MAC address</a:t>
            </a:r>
          </a:p>
          <a:p>
            <a:pPr marL="342900" lvl="1" indent="0">
              <a:buNone/>
            </a:pPr>
            <a:endParaRPr lang="en-GB" sz="2100" dirty="0"/>
          </a:p>
          <a:p>
            <a:r>
              <a:rPr lang="en-GB" i="1" dirty="0"/>
              <a:t>Advertisement of MAC address allocation plans can be done through pre-association Discovery.</a:t>
            </a:r>
          </a:p>
          <a:p>
            <a:r>
              <a:rPr lang="en-GB" i="1" dirty="0"/>
              <a:t>Assignment of MAC addresses using LAAP, would require changes to IEEE 802.11 authentication and association procedures.</a:t>
            </a:r>
          </a:p>
          <a:p>
            <a:pPr lvl="1"/>
            <a:r>
              <a:rPr lang="en-GB" i="1" dirty="0"/>
              <a:t>Security association is established with IEEE 802.11 authentication with FILS and SAE.</a:t>
            </a:r>
          </a:p>
          <a:p>
            <a:pPr lvl="1"/>
            <a:r>
              <a:rPr lang="en-GB" i="1" dirty="0"/>
              <a:t>Security association is established after IEEE 802.11 association with RSN (IEEE 802.1X)</a:t>
            </a:r>
          </a:p>
          <a:p>
            <a:pPr lvl="1"/>
            <a:endParaRPr lang="es-ES" sz="21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3DACE2-77F2-8446-A5E3-E837496291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71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17AC-A03A-E546-BD85-F87B9CA5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IEEE 802.11 MAC assignment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8C9-435A-0E4E-A1B3-943CBE8E2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IEEE 802.11aq defines two mechanisms for the distribution of information about services available</a:t>
            </a:r>
          </a:p>
          <a:p>
            <a:pPr lvl="1"/>
            <a:r>
              <a:rPr lang="en-GB" dirty="0"/>
              <a:t>Service Hint: The Service Hint element provides a probabilistic representation of a set of services that are available to the BSS (Bloom filter).</a:t>
            </a:r>
          </a:p>
          <a:p>
            <a:pPr lvl="1"/>
            <a:r>
              <a:rPr lang="en-GB" dirty="0"/>
              <a:t>Service Hash: The Service Hash element contains one or more service hashes.</a:t>
            </a:r>
          </a:p>
          <a:p>
            <a:r>
              <a:rPr lang="en-GB" dirty="0"/>
              <a:t>How to compute both is defined in Clauses 11.25a.4 and 11.25a.5 of IEEE 802.11aq </a:t>
            </a:r>
          </a:p>
          <a:p>
            <a:r>
              <a:rPr lang="en-GB" dirty="0"/>
              <a:t>Proposal:</a:t>
            </a:r>
          </a:p>
          <a:p>
            <a:pPr lvl="1"/>
            <a:r>
              <a:rPr lang="en-GB" dirty="0"/>
              <a:t>Define the following service names following RFC6335</a:t>
            </a:r>
          </a:p>
          <a:p>
            <a:pPr lvl="2"/>
            <a:r>
              <a:rPr lang="en-GB" dirty="0"/>
              <a:t>Ieee-8021cq-LAAP-server</a:t>
            </a:r>
          </a:p>
          <a:p>
            <a:pPr lvl="2"/>
            <a:r>
              <a:rPr lang="en-GB" dirty="0"/>
              <a:t>Ieee-8021cq-Self-Assignment</a:t>
            </a:r>
          </a:p>
          <a:p>
            <a:pPr lvl="2"/>
            <a:r>
              <a:rPr lang="en-GB" dirty="0"/>
              <a:t>Ieee-8021cq-Self-Assignment-with-prefix</a:t>
            </a:r>
          </a:p>
          <a:p>
            <a:pPr lvl="2"/>
            <a:r>
              <a:rPr lang="en-GB" dirty="0"/>
              <a:t>Ieee-8021cq-LAAP-server-optional</a:t>
            </a:r>
          </a:p>
          <a:p>
            <a:pPr lvl="1"/>
            <a:r>
              <a:rPr lang="en-GB" dirty="0"/>
              <a:t>PAD-enabled STA will advertise the above services when available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9BF5FA-22DE-7042-BFC6-5E8B81B0DA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61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AA3A-7F51-7D41-89EE-5E3BC45E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Exchanging messages with the LAAP Proxy </a:t>
            </a:r>
            <a:r>
              <a:rPr lang="en-GB" dirty="0" err="1"/>
              <a:t>Server</a:t>
            </a:r>
            <a:r>
              <a:rPr lang="en-GB" dirty="0" err="1">
                <a:sym typeface="Wingdings" pitchFamily="2" charset="2"/>
              </a:rPr>
              <a:t>Architecture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EA921-7A83-FA44-9B02-EAD5C01834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833381"/>
            <a:ext cx="7770813" cy="240885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23D0FE-74EA-FD41-AE82-C0B9B7EB58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0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8BA6-6FC4-2A45-A4CE-D38968DE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Exchanging messages with the LAAP Proxy </a:t>
            </a:r>
            <a:r>
              <a:rPr lang="en-GB" dirty="0" err="1"/>
              <a:t>Server</a:t>
            </a:r>
            <a:r>
              <a:rPr lang="en-GB" dirty="0" err="1">
                <a:sym typeface="Wingdings" pitchFamily="2" charset="2"/>
              </a:rPr>
              <a:t>Protocol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8C3B2-1363-3748-8A7F-62DFDBFF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define a new </a:t>
            </a:r>
            <a:r>
              <a:rPr lang="en-GB" i="1" dirty="0"/>
              <a:t>secure</a:t>
            </a:r>
            <a:r>
              <a:rPr lang="en-GB" dirty="0"/>
              <a:t> protocol on top of </a:t>
            </a:r>
            <a:r>
              <a:rPr lang="en-GB" i="1" dirty="0"/>
              <a:t>Authentication/Association, coupled with IEEE 802.1CQ</a:t>
            </a:r>
            <a:endParaRPr lang="en-GB" dirty="0"/>
          </a:p>
          <a:p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EEE31-921D-A64E-B657-9195ADA05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26993" y="2941439"/>
            <a:ext cx="2266950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84DC7-D116-B74B-A70C-206F590741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50166" y="3646646"/>
            <a:ext cx="2201228" cy="546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F0813-962B-6546-84A0-E62DDDDCD13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16140" y="4518840"/>
            <a:ext cx="3154204" cy="51768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F2272D-62A7-C146-B32F-B97A37260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32336"/>
              </p:ext>
            </p:extLst>
          </p:nvPr>
        </p:nvGraphicFramePr>
        <p:xfrm>
          <a:off x="6044653" y="3515321"/>
          <a:ext cx="1649730" cy="685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38545">
                  <a:extLst>
                    <a:ext uri="{9D8B030D-6E8A-4147-A177-3AD203B41FA5}">
                      <a16:colId xmlns:a16="http://schemas.microsoft.com/office/drawing/2014/main" val="1419059321"/>
                    </a:ext>
                  </a:extLst>
                </a:gridCol>
                <a:gridCol w="1211185">
                  <a:extLst>
                    <a:ext uri="{9D8B030D-6E8A-4147-A177-3AD203B41FA5}">
                      <a16:colId xmlns:a16="http://schemas.microsoft.com/office/drawing/2014/main" val="418211805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Value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Description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4096316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Request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7858607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Rebind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324116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Response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513373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3-255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Reserved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57538919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74D1909-8110-4840-BD9F-FFBE97CA49C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80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6572C4-B1F2-BA44-ABAD-6DEB30D1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Backup</a:t>
            </a:r>
            <a:endParaRPr lang="es-E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99DB48-0DD9-DC40-BD90-DCBB72212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0A3D25-CE52-6A4D-AD8B-3EFF99BDC5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8340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452</Words>
  <Application>Microsoft Office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Batang</vt:lpstr>
      <vt:lpstr>MS Gothic</vt:lpstr>
      <vt:lpstr>Calibri</vt:lpstr>
      <vt:lpstr>Times New Roman</vt:lpstr>
      <vt:lpstr>Wingdings</vt:lpstr>
      <vt:lpstr>1_Office Theme</vt:lpstr>
      <vt:lpstr>Document</vt:lpstr>
      <vt:lpstr>MAC address assignment in IEEE 802.11 through IEEE 802.11aq</vt:lpstr>
      <vt:lpstr>IEEE 802.1CQ Scope</vt:lpstr>
      <vt:lpstr>Scenarios</vt:lpstr>
      <vt:lpstr>Motivation for a specific mechanism in IEEE 802.11</vt:lpstr>
      <vt:lpstr>Proposal</vt:lpstr>
      <vt:lpstr>IEEE 802.11 MAC assignment service</vt:lpstr>
      <vt:lpstr>Exchanging messages with the LAAP Proxy ServerArchitecture</vt:lpstr>
      <vt:lpstr>Exchanging messages with the LAAP Proxy ServerProtocol</vt:lpstr>
      <vt:lpstr>Backup</vt:lpstr>
      <vt:lpstr>Exchanging messages with the LAAP Proxy ServerProcedure (.11aq compatible)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 address assignment in IEEE 802.11 through IEEE 802.11aq</dc:title>
  <dc:creator>Antonio de la Oliva</dc:creator>
  <cp:lastModifiedBy>Stephen McCann</cp:lastModifiedBy>
  <cp:revision>21</cp:revision>
  <dcterms:created xsi:type="dcterms:W3CDTF">2018-07-07T13:29:25Z</dcterms:created>
  <dcterms:modified xsi:type="dcterms:W3CDTF">2018-11-12T03:09:30Z</dcterms:modified>
</cp:coreProperties>
</file>