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6" r:id="rId2"/>
    <p:sldId id="513" r:id="rId3"/>
    <p:sldId id="1504" r:id="rId4"/>
    <p:sldId id="1498" r:id="rId5"/>
    <p:sldId id="1537" r:id="rId6"/>
    <p:sldId id="1497" r:id="rId7"/>
    <p:sldId id="1505" r:id="rId8"/>
    <p:sldId id="1471" r:id="rId9"/>
    <p:sldId id="1472" r:id="rId10"/>
    <p:sldId id="1103" r:id="rId11"/>
    <p:sldId id="1378" r:id="rId12"/>
    <p:sldId id="1390" r:id="rId13"/>
    <p:sldId id="1392" r:id="rId14"/>
    <p:sldId id="1074" r:id="rId15"/>
    <p:sldId id="1541" r:id="rId16"/>
    <p:sldId id="1542" r:id="rId17"/>
    <p:sldId id="1538" r:id="rId18"/>
    <p:sldId id="1539" r:id="rId19"/>
    <p:sldId id="1524" r:id="rId20"/>
    <p:sldId id="1532" r:id="rId21"/>
    <p:sldId id="1449" r:id="rId22"/>
    <p:sldId id="1520" r:id="rId23"/>
  </p:sldIdLst>
  <p:sldSz cx="9144000" cy="6858000" type="screen4x3"/>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F2DCDB"/>
    <a:srgbClr val="DA9694"/>
    <a:srgbClr val="0432FF"/>
    <a:srgbClr val="95B3D8"/>
    <a:srgbClr val="DCE6F2"/>
    <a:srgbClr val="0096FF"/>
    <a:srgbClr val="941100"/>
    <a:srgbClr val="FF66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6" autoAdjust="0"/>
    <p:restoredTop sz="96797" autoAdjust="0"/>
  </p:normalViewPr>
  <p:slideViewPr>
    <p:cSldViewPr>
      <p:cViewPr varScale="1">
        <p:scale>
          <a:sx n="122" d="100"/>
          <a:sy n="122" d="100"/>
        </p:scale>
        <p:origin x="1624" y="20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09" d="100"/>
          <a:sy n="109" d="100"/>
        </p:scale>
        <p:origin x="314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r>
              <a:rPr lang="en-US" dirty="0"/>
              <a:t>doc.: IEEE 802.11-18/xxxxr0</a:t>
            </a:r>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r>
              <a:rPr lang="en-US" altLang="ko-KR" dirty="0"/>
              <a:t>Nov 2018</a:t>
            </a:r>
            <a:endParaRPr lang="en-US" dirty="0"/>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r>
              <a:rPr lang="en-US" dirty="0"/>
              <a:t>Pascal </a:t>
            </a:r>
            <a:r>
              <a:rPr lang="en-US" dirty="0" err="1"/>
              <a:t>Thubert</a:t>
            </a:r>
            <a:r>
              <a:rPr lang="en-US" dirty="0"/>
              <a:t>, Cisco</a:t>
            </a:r>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dirty="0"/>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dirty="0"/>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dirty="0"/>
              <a:t>doc.: IEEE 802.11-18/xxxxr0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ltLang="ko-KR" dirty="0"/>
              <a:t>Nov 2018</a:t>
            </a:r>
            <a:endParaRPr lang="en-US" dirty="0"/>
          </a:p>
        </p:txBody>
      </p:sp>
      <p:sp>
        <p:nvSpPr>
          <p:cNvPr id="2052" name="Rectangle 4"/>
          <p:cNvSpPr>
            <a:spLocks noGrp="1" noRot="1" noChangeAspect="1" noChangeArrowheads="1"/>
          </p:cNvSpPr>
          <p:nvPr>
            <p:ph type="sldImg"/>
          </p:nvPr>
        </p:nvSpPr>
        <p:spPr bwMode="auto">
          <a:xfrm>
            <a:off x="1152525" y="701675"/>
            <a:ext cx="4627563"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dirty="0"/>
              <a:t>Pascal </a:t>
            </a:r>
            <a:r>
              <a:rPr lang="en-US" dirty="0" err="1"/>
              <a:t>Thubert</a:t>
            </a:r>
            <a:r>
              <a:rPr lang="en-US" dirty="0"/>
              <a:t>, Cisco</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dirty="0"/>
              <a:t>Page </a:t>
            </a:r>
            <a:fld id="{47A7FEEB-9CD2-43FE-843C-C5350BEACB45}" type="slidenum">
              <a:rPr lang="en-US"/>
              <a:pPr/>
              <a:t>‹#›</a:t>
            </a:fld>
            <a:endParaRPr lang="en-US" dirty="0"/>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dirty="0"/>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dirty="0"/>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mbedded.com/electronics-blogs/cole-bin/4406659/Deterministic-networking&#8211;from-niches-tothe-mainstrea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dirty="0"/>
              <a:t>doc.: IEEE 802.11-18/xxxxr0</a:t>
            </a:r>
          </a:p>
        </p:txBody>
      </p:sp>
      <p:sp>
        <p:nvSpPr>
          <p:cNvPr id="5" name="Rectangle 3"/>
          <p:cNvSpPr>
            <a:spLocks noGrp="1" noChangeArrowheads="1"/>
          </p:cNvSpPr>
          <p:nvPr>
            <p:ph type="dt"/>
          </p:nvPr>
        </p:nvSpPr>
        <p:spPr>
          <a:ln/>
        </p:spPr>
        <p:txBody>
          <a:bodyPr/>
          <a:lstStyle/>
          <a:p>
            <a:r>
              <a:rPr lang="en-US" altLang="ko-KR" dirty="0"/>
              <a:t>Nov 2018</a:t>
            </a:r>
            <a:endParaRPr lang="en-US" dirty="0"/>
          </a:p>
        </p:txBody>
      </p:sp>
      <p:sp>
        <p:nvSpPr>
          <p:cNvPr id="6" name="Rectangle 6"/>
          <p:cNvSpPr>
            <a:spLocks noGrp="1" noChangeArrowheads="1"/>
          </p:cNvSpPr>
          <p:nvPr>
            <p:ph type="ftr"/>
          </p:nvPr>
        </p:nvSpPr>
        <p:spPr>
          <a:ln/>
        </p:spPr>
        <p:txBody>
          <a:bodyPr/>
          <a:lstStyle/>
          <a:p>
            <a:r>
              <a:rPr lang="en-US" dirty="0"/>
              <a:t>Pascal </a:t>
            </a:r>
            <a:r>
              <a:rPr lang="en-US" dirty="0" err="1"/>
              <a:t>Thubert</a:t>
            </a:r>
            <a:r>
              <a:rPr lang="en-US" dirty="0"/>
              <a:t>, Cisco</a:t>
            </a:r>
          </a:p>
        </p:txBody>
      </p:sp>
      <p:sp>
        <p:nvSpPr>
          <p:cNvPr id="7" name="Rectangle 7"/>
          <p:cNvSpPr>
            <a:spLocks noGrp="1" noChangeArrowheads="1"/>
          </p:cNvSpPr>
          <p:nvPr>
            <p:ph type="sldNum"/>
          </p:nvPr>
        </p:nvSpPr>
        <p:spPr>
          <a:ln/>
        </p:spPr>
        <p:txBody>
          <a:bodyPr/>
          <a:lstStyle/>
          <a:p>
            <a:r>
              <a:rPr lang="en-US" dirty="0"/>
              <a:t>Page </a:t>
            </a:r>
            <a:fld id="{465D53FD-DB5F-4815-BF01-6488A8FBD189}" type="slidenum">
              <a:rPr lang="en-US"/>
              <a:pPr/>
              <a:t>1</a:t>
            </a:fld>
            <a:endParaRPr lang="en-US" dirty="0"/>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normAutofit fontScale="85000" lnSpcReduction="10000"/>
          </a:bodyPr>
          <a:lstStyle/>
          <a:p>
            <a:pPr hangingPunct="0"/>
            <a:r>
              <a:rPr lang="en-US" sz="1200" kern="1200" dirty="0">
                <a:solidFill>
                  <a:schemeClr val="tx1"/>
                </a:solidFill>
                <a:effectLst/>
                <a:latin typeface="+mn-lt"/>
                <a:ea typeface="+mn-ea"/>
                <a:cs typeface="+mn-cs"/>
              </a:rPr>
              <a:t>A perfectly Deterministic Network would ensure that every packet would reach its destination, and would always do so in due time. In an imperfect world, Deterministic Networking must nearly eliminate packet loss, with the associated goal to guarantee a worst case latency for a packet, and all this whatever the overall network conditions are, effectively emulating the case of a point to point serial cable.</a:t>
            </a:r>
          </a:p>
          <a:p>
            <a:pPr hangingPunct="0"/>
            <a:r>
              <a:rPr lang="en-US" sz="1200" kern="1200" dirty="0">
                <a:solidFill>
                  <a:schemeClr val="tx1"/>
                </a:solidFill>
                <a:effectLst/>
                <a:latin typeface="+mn-lt"/>
                <a:ea typeface="+mn-ea"/>
                <a:cs typeface="+mn-cs"/>
              </a:rPr>
              <a:t>The main cause of data loss in a wired switch fabric is a statistical effect called congestion loss, whereby, at a particular moment, multiple flows entering a switch converge to a same outgoing port, in volumes that exceed the capacity of that port to output the traffic. It results that some of the traffic must be dropped, and one of the desired effects of Quality of Service (</a:t>
            </a:r>
            <a:r>
              <a:rPr lang="en-US" sz="1200" kern="1200" dirty="0" err="1">
                <a:solidFill>
                  <a:schemeClr val="tx1"/>
                </a:solidFill>
                <a:effectLst/>
                <a:latin typeface="+mn-lt"/>
                <a:ea typeface="+mn-ea"/>
                <a:cs typeface="+mn-cs"/>
              </a:rPr>
              <a:t>QoS</a:t>
            </a:r>
            <a:r>
              <a:rPr lang="en-US" sz="1200" kern="1200" dirty="0">
                <a:solidFill>
                  <a:schemeClr val="tx1"/>
                </a:solidFill>
                <a:effectLst/>
                <a:latin typeface="+mn-lt"/>
                <a:ea typeface="+mn-ea"/>
                <a:cs typeface="+mn-cs"/>
              </a:rPr>
              <a:t>) is to intelligently select the frames to be discarded.</a:t>
            </a:r>
          </a:p>
          <a:p>
            <a:pPr hangingPunct="0"/>
            <a:r>
              <a:rPr lang="en-US" sz="1200" kern="1200" dirty="0">
                <a:solidFill>
                  <a:schemeClr val="tx1"/>
                </a:solidFill>
                <a:effectLst/>
                <a:latin typeface="+mn-lt"/>
                <a:ea typeface="+mn-ea"/>
                <a:cs typeface="+mn-cs"/>
              </a:rPr>
              <a:t>Making networks more deterministic eliminates this statistical effect by maintaining at all time the amount of critical packets within the physical capabilities of the hardware. This can be achieved by the use of time-shared resources (bandwidth and buffers) per circuit, and/or by shaping and/or scheduling the packets at every hop.</a:t>
            </a:r>
          </a:p>
          <a:p>
            <a:pPr hangingPunct="0"/>
            <a:r>
              <a:rPr lang="en-US" sz="1200" kern="1200" dirty="0">
                <a:solidFill>
                  <a:schemeClr val="tx1"/>
                </a:solidFill>
                <a:effectLst/>
                <a:latin typeface="+mn-lt"/>
                <a:ea typeface="+mn-ea"/>
                <a:cs typeface="+mn-cs"/>
              </a:rPr>
              <a:t>Equipment failure, such as a switch rebooting, a broken interface adapter, or an unplugged physical wire, is a secondary source of data loss. When a breakage occurs, multiple packets are lost in a row before the flows are rerouted or the system may recover. This is not acceptable for critical applications such as related to safety. A typical process control loop will tolerate an occasional packet loss, but a loss of several packets in a row will cause an emergency stop (typically after 4 packets lost, within a period of 1 second).</a:t>
            </a:r>
          </a:p>
          <a:p>
            <a:pPr hangingPunct="0"/>
            <a:r>
              <a:rPr lang="en-US" sz="1200" kern="1200" dirty="0">
                <a:solidFill>
                  <a:schemeClr val="tx1"/>
                </a:solidFill>
                <a:effectLst/>
                <a:latin typeface="+mn-lt"/>
                <a:ea typeface="+mn-ea"/>
                <a:cs typeface="+mn-cs"/>
              </a:rPr>
              <a:t>Making networks more deterministic improves the resiliency against breakages and statistical transmission loss such as due to cosmic particles, typically by adding redundancy in the network path.</a:t>
            </a:r>
          </a:p>
          <a:p>
            <a:pPr hangingPunct="0"/>
            <a:r>
              <a:rPr lang="en-US" sz="1200" kern="1200" dirty="0">
                <a:solidFill>
                  <a:schemeClr val="tx1"/>
                </a:solidFill>
                <a:effectLst/>
                <a:latin typeface="+mn-lt"/>
                <a:ea typeface="+mn-ea"/>
                <a:cs typeface="+mn-cs"/>
              </a:rPr>
              <a:t>Finally, since the operation of a Deterministic Network rely on precisely applying a tight schedule, and the worst case time of delivery must be guaranteed, there must be a shared sense of time throughout the network that can be exposed to and leveraged by other applications.</a:t>
            </a:r>
          </a:p>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13</a:t>
            </a:fld>
            <a:endParaRPr lang="en-US"/>
          </a:p>
        </p:txBody>
      </p:sp>
    </p:spTree>
    <p:extLst>
      <p:ext uri="{BB962C8B-B14F-4D97-AF65-F5344CB8AC3E}">
        <p14:creationId xmlns:p14="http://schemas.microsoft.com/office/powerpoint/2010/main" val="246716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fontScale="55000" lnSpcReduction="20000"/>
          </a:bodyPr>
          <a:lstStyle/>
          <a:p>
            <a:pPr hangingPunct="0"/>
            <a:r>
              <a:rPr lang="en-US" sz="1200" b="1" kern="1200" dirty="0">
                <a:solidFill>
                  <a:schemeClr val="tx1"/>
                </a:solidFill>
                <a:effectLst/>
                <a:latin typeface="+mn-lt"/>
                <a:ea typeface="+mn-ea"/>
                <a:cs typeface="+mn-cs"/>
              </a:rPr>
              <a:t>On transmission reliability:</a:t>
            </a:r>
            <a:r>
              <a:rPr lang="en-US" sz="1200" kern="1200" dirty="0">
                <a:solidFill>
                  <a:schemeClr val="tx1"/>
                </a:solidFill>
                <a:effectLst/>
                <a:latin typeface="+mn-lt"/>
                <a:ea typeface="+mn-ea"/>
                <a:cs typeface="+mn-cs"/>
              </a:rPr>
              <a:t> The radio medium, in particular in the industrial, scientific, and medical (ISM) bands that are shared not only between data networks but also with all sorts of interferers such as microwave ovens and radars, is orders of magnitude less reliable than classical wired networks such as Ethernet over copper or fiber; providing deterministic services over wireless appears extremely challenging.</a:t>
            </a:r>
          </a:p>
          <a:p>
            <a:pPr hangingPunct="0"/>
            <a:r>
              <a:rPr lang="en-US" sz="1200" kern="1200" dirty="0">
                <a:solidFill>
                  <a:schemeClr val="tx1"/>
                </a:solidFill>
                <a:effectLst/>
                <a:latin typeface="+mn-lt"/>
                <a:ea typeface="+mn-ea"/>
                <a:cs typeface="+mn-cs"/>
              </a:rPr>
              <a:t>Co-channel interferences are not the only possible causes for a frame loss; for instance, physical obstacles may happen to move in the way of the transmission and block the communication. Multi-Path Fading, which is due to multiple reflections that may reinforce or cancel one another out a few centimeters away, is a major cause of transmission errors; it does not affect all channels in a same fashion, and which channels are impacted is highly sensitive to the relative position of the sender and the receiver, and to their environment.</a:t>
            </a:r>
          </a:p>
          <a:p>
            <a:pPr hangingPunct="0"/>
            <a:r>
              <a:rPr lang="en-US" sz="1200" kern="1200" dirty="0">
                <a:solidFill>
                  <a:schemeClr val="tx1"/>
                </a:solidFill>
                <a:effectLst/>
                <a:latin typeface="+mn-lt"/>
                <a:ea typeface="+mn-ea"/>
                <a:cs typeface="+mn-cs"/>
              </a:rPr>
              <a:t>In short, the quality of a given channel is affected by multiple parameters that may vary brutally, and IEEE 802.15.4 transmissions over a fixed channel cannot be expected to remain stable over a long period of time. It results that basic IEEE802.15.4 implementations which operate on a fixed channel will often suffer from intermittent delivery issues, and can only apply to low-end applications for which a consistent reliability is not a concern.</a:t>
            </a:r>
          </a:p>
          <a:p>
            <a:pPr hangingPunct="0"/>
            <a:r>
              <a:rPr lang="en-US" sz="1200" kern="1200" dirty="0">
                <a:solidFill>
                  <a:schemeClr val="tx1"/>
                </a:solidFill>
                <a:effectLst/>
                <a:latin typeface="+mn-lt"/>
                <a:ea typeface="+mn-ea"/>
                <a:cs typeface="+mn-cs"/>
              </a:rPr>
              <a:t>Channel Agility was added to improve the availability of the radio links by permanently sensing the channel, looking for an increase in Bit Error Rate (BER), and switching channel when loss becomes too high. This technique represents a clear improvement from the art of fixed channel, but it only fixes an error condition reactively, and a period of </a:t>
            </a:r>
            <a:r>
              <a:rPr lang="en-US" sz="1200" kern="1200" dirty="0" err="1">
                <a:solidFill>
                  <a:schemeClr val="tx1"/>
                </a:solidFill>
                <a:effectLst/>
                <a:latin typeface="+mn-lt"/>
                <a:ea typeface="+mn-ea"/>
                <a:cs typeface="+mn-cs"/>
              </a:rPr>
              <a:t>lossy</a:t>
            </a:r>
            <a:r>
              <a:rPr lang="en-US" sz="1200" kern="1200" dirty="0">
                <a:solidFill>
                  <a:schemeClr val="tx1"/>
                </a:solidFill>
                <a:effectLst/>
                <a:latin typeface="+mn-lt"/>
                <a:ea typeface="+mn-ea"/>
                <a:cs typeface="+mn-cs"/>
              </a:rPr>
              <a:t> transmissions is experienced before a new channel is selected. This is well suited for applications such as AMI/AMR metering, which do not require a wire equivalent reliability, but, at the same time, this does not provide the deterministic guarantees that industrial applications require.</a:t>
            </a:r>
          </a:p>
          <a:p>
            <a:pPr hangingPunct="0"/>
            <a:r>
              <a:rPr lang="en-US" sz="1200" kern="1200" dirty="0">
                <a:solidFill>
                  <a:schemeClr val="tx1"/>
                </a:solidFill>
                <a:effectLst/>
                <a:latin typeface="+mn-lt"/>
                <a:ea typeface="+mn-ea"/>
                <a:cs typeface="+mn-cs"/>
              </a:rPr>
              <a:t>A predictive technique that would enable to switch to a better channel before the problem even occurs would be ideal but early attempts [22] did not make it to mainstream. Effectively, one can leverage transmission statistics, observe activity on other channels and remember channels with a bad transmission record, so as to black list them. This may be efficient to protect against a stable Wi-Fi co-channel interferer, but there is no way to know if this is effectively the case, and if the problem will last and for how long. The physical </a:t>
            </a:r>
            <a:r>
              <a:rPr lang="en-US" sz="1200" kern="1200" dirty="0" err="1">
                <a:solidFill>
                  <a:schemeClr val="tx1"/>
                </a:solidFill>
                <a:effectLst/>
                <a:latin typeface="+mn-lt"/>
                <a:ea typeface="+mn-ea"/>
                <a:cs typeface="+mn-cs"/>
              </a:rPr>
              <a:t>phenomenons</a:t>
            </a:r>
            <a:r>
              <a:rPr lang="en-US" sz="1200" kern="1200" dirty="0">
                <a:solidFill>
                  <a:schemeClr val="tx1"/>
                </a:solidFill>
                <a:effectLst/>
                <a:latin typeface="+mn-lt"/>
                <a:ea typeface="+mn-ea"/>
                <a:cs typeface="+mn-cs"/>
              </a:rPr>
              <a:t> that are the most common cause of channel degradation, moving an object or starting a process, cannot be fully predicted by the radio device in most practical situations, and making Channel Agility proactive has appeared so far to be a red herring, yielding more complexity than actual benefits.</a:t>
            </a:r>
          </a:p>
          <a:p>
            <a:pPr hangingPunct="0"/>
            <a:r>
              <a:rPr lang="en-US" sz="1200" kern="1200" dirty="0">
                <a:solidFill>
                  <a:schemeClr val="tx1"/>
                </a:solidFill>
                <a:effectLst/>
                <a:latin typeface="+mn-lt"/>
                <a:ea typeface="+mn-ea"/>
                <a:cs typeface="+mn-cs"/>
              </a:rPr>
              <a:t>Time-Slotted Channel Hopping (TSCH) [62] is the best of breed with its simple </a:t>
            </a:r>
            <a:r>
              <a:rPr lang="en-US" sz="1200" kern="1200" dirty="0" err="1">
                <a:solidFill>
                  <a:schemeClr val="tx1"/>
                </a:solidFill>
                <a:effectLst/>
                <a:latin typeface="+mn-lt"/>
                <a:ea typeface="+mn-ea"/>
                <a:cs typeface="+mn-cs"/>
              </a:rPr>
              <a:t>perpacket</a:t>
            </a:r>
            <a:r>
              <a:rPr lang="en-US" sz="1200" kern="1200" dirty="0">
                <a:solidFill>
                  <a:schemeClr val="tx1"/>
                </a:solidFill>
                <a:effectLst/>
                <a:latin typeface="+mn-lt"/>
                <a:ea typeface="+mn-ea"/>
                <a:cs typeface="+mn-cs"/>
              </a:rPr>
              <a:t> channel rotation called channel hopping. TSCH brings Time (by repeating failed transmissions) and Frequency (by switching channel) diversities.</a:t>
            </a:r>
          </a:p>
          <a:p>
            <a:pPr hangingPunct="0"/>
            <a:r>
              <a:rPr lang="en-US" sz="1200" kern="1200" dirty="0">
                <a:solidFill>
                  <a:schemeClr val="tx1"/>
                </a:solidFill>
                <a:effectLst/>
                <a:latin typeface="+mn-lt"/>
                <a:ea typeface="+mn-ea"/>
                <a:cs typeface="+mn-cs"/>
              </a:rPr>
              <a:t>But unless we have infinite time to attempt an infinite number of retries, there is always a limit to the reliability of a system. In short, deterministic delivery within a constrained time cannot be guaranteed over a wireless medium. A realistic goal is to optimize the delivery ratio, and this is best achieved by combining all possible forms of diversity.</a:t>
            </a:r>
          </a:p>
          <a:p>
            <a:pPr hangingPunct="0"/>
            <a:r>
              <a:rPr lang="en-US" sz="1200" b="1" kern="1200" dirty="0">
                <a:solidFill>
                  <a:schemeClr val="tx1"/>
                </a:solidFill>
                <a:effectLst/>
                <a:latin typeface="+mn-lt"/>
                <a:ea typeface="+mn-ea"/>
                <a:cs typeface="+mn-cs"/>
              </a:rPr>
              <a:t>On deterministic channel access:</a:t>
            </a:r>
            <a:r>
              <a:rPr lang="en-US" sz="1200" kern="1200" dirty="0">
                <a:solidFill>
                  <a:schemeClr val="tx1"/>
                </a:solidFill>
                <a:effectLst/>
                <a:latin typeface="+mn-lt"/>
                <a:ea typeface="+mn-ea"/>
                <a:cs typeface="+mn-cs"/>
              </a:rPr>
              <a:t> The other major difficulty with wireless links is that the medium is shared, meaning that not only this node, but other nodes, may be transmitting at the time intended for a deterministic packet, which would have to wait a variable time till the end of that current transmission. Then, with CSMA/CA [8] mechanisms, it would have to introduce a random delay to obtain access to the channel, and then, in case of a collision, wait for an additional exponential </a:t>
            </a:r>
            <a:r>
              <a:rPr lang="en-US" sz="1200" kern="1200" dirty="0" err="1">
                <a:solidFill>
                  <a:schemeClr val="tx1"/>
                </a:solidFill>
                <a:effectLst/>
                <a:latin typeface="+mn-lt"/>
                <a:ea typeface="+mn-ea"/>
                <a:cs typeface="+mn-cs"/>
              </a:rPr>
              <a:t>backoff</a:t>
            </a:r>
            <a:r>
              <a:rPr lang="en-US" sz="1200" kern="1200" dirty="0">
                <a:solidFill>
                  <a:schemeClr val="tx1"/>
                </a:solidFill>
                <a:effectLst/>
                <a:latin typeface="+mn-lt"/>
                <a:ea typeface="+mn-ea"/>
                <a:cs typeface="+mn-cs"/>
              </a:rPr>
              <a:t> time.</a:t>
            </a:r>
          </a:p>
          <a:p>
            <a:pPr hangingPunct="0"/>
            <a:r>
              <a:rPr lang="en-US" sz="1200" kern="1200" dirty="0">
                <a:solidFill>
                  <a:schemeClr val="tx1"/>
                </a:solidFill>
                <a:effectLst/>
                <a:latin typeface="+mn-lt"/>
                <a:ea typeface="+mn-ea"/>
                <a:cs typeface="+mn-cs"/>
              </a:rPr>
              <a:t>In wireless, a technique like the IEEE802.1Qbu - Frame Preemption - is not really workable, because apart from new specific attempts for full duplex-radios, there is no way to interrupt a remote talker that is blinded by its own signal.</a:t>
            </a:r>
          </a:p>
          <a:p>
            <a:pPr hangingPunct="0"/>
            <a:r>
              <a:rPr lang="en-US" sz="1200" kern="1200" dirty="0">
                <a:solidFill>
                  <a:schemeClr val="tx1"/>
                </a:solidFill>
                <a:effectLst/>
                <a:latin typeface="+mn-lt"/>
                <a:ea typeface="+mn-ea"/>
                <a:cs typeface="+mn-cs"/>
              </a:rPr>
              <a:t>Depending on the specific radio technology, packets may be blocked at the MAC or PHY layer and then sent together in a single transmission opportunity; data rates may vary dramatically with the distance and the environment; it results that the exact duration of the current transmission can be very hard to predict, and that a guard time that would guarantee that the medium is empty at scheduled time (see section 6.2	- Can we make Ethernet deterministic? on page 31) on a wireless medium would necessarily be very long and highly wasteful in terms of bandwidth to cope with highly variable transmission duration.</a:t>
            </a:r>
          </a:p>
          <a:p>
            <a:pPr hangingPunct="0"/>
            <a:r>
              <a:rPr lang="en-US" sz="1200" kern="1200" dirty="0">
                <a:solidFill>
                  <a:schemeClr val="tx1"/>
                </a:solidFill>
                <a:effectLst/>
                <a:latin typeface="+mn-lt"/>
                <a:ea typeface="+mn-ea"/>
                <a:cs typeface="+mn-cs"/>
              </a:rPr>
              <a:t>The only way to approach determinism in wireless transmissions –most people will prefer to use terms such as “highly predictable” instead of deterministic- is to schedule all the transmissions, and that is what TSCH and industrial WSNs do.</a:t>
            </a:r>
          </a:p>
          <a:p>
            <a:pPr hangingPunct="0"/>
            <a:endParaRPr lang="en-US" dirty="0"/>
          </a:p>
        </p:txBody>
      </p:sp>
      <p:sp>
        <p:nvSpPr>
          <p:cNvPr id="4" name="Slide Number Placeholder 3"/>
          <p:cNvSpPr>
            <a:spLocks noGrp="1"/>
          </p:cNvSpPr>
          <p:nvPr>
            <p:ph type="sldNum" sz="quarter" idx="10"/>
          </p:nvPr>
        </p:nvSpPr>
        <p:spPr/>
        <p:txBody>
          <a:bodyPr/>
          <a:lstStyle/>
          <a:p>
            <a:fld id="{3A50D465-1B54-49C0-8FDE-6148ED08E31E}" type="slidenum">
              <a:rPr lang="en-US" smtClean="0"/>
              <a:t>14</a:t>
            </a:fld>
            <a:endParaRPr lang="en-US"/>
          </a:p>
        </p:txBody>
      </p:sp>
    </p:spTree>
    <p:extLst>
      <p:ext uri="{BB962C8B-B14F-4D97-AF65-F5344CB8AC3E}">
        <p14:creationId xmlns:p14="http://schemas.microsoft.com/office/powerpoint/2010/main" val="176901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normAutofit fontScale="85000" lnSpcReduction="20000"/>
          </a:bodyPr>
          <a:lstStyle/>
          <a:p>
            <a:pPr hangingPunct="0"/>
            <a:br>
              <a:rPr lang="en-US" dirty="0">
                <a:effectLst/>
              </a:rPr>
            </a:br>
            <a:r>
              <a:rPr lang="en-US" dirty="0">
                <a:effectLst/>
              </a:rPr>
              <a:t>A schedule such as illustrated with colored codes in this slide controls at which time and on which channel a frame is forwarded between which pair of nodes. </a:t>
            </a:r>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Scheduling implies that all nodes control the precise time of emission, which in turn requires a shared and precise sense of time. It is, for instance, possible to achieve in the order of tens of microseconds clock synchronization over an IEEE802.15.4 link.</a:t>
            </a:r>
          </a:p>
          <a:p>
            <a:pPr hangingPunct="0"/>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With fully scheduled operations, it is now possible to guarantee the time of delivery for those packets that make it to destination, in a deterministic fashion.</a:t>
            </a:r>
          </a:p>
          <a:p>
            <a:pPr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Additional Benefits from scheduling in wireless:</a:t>
            </a:r>
            <a:r>
              <a:rPr lang="en-US" sz="1200" kern="1200" dirty="0">
                <a:solidFill>
                  <a:schemeClr val="tx1"/>
                </a:solidFill>
                <a:effectLst/>
                <a:latin typeface="+mn-lt"/>
                <a:ea typeface="+mn-ea"/>
                <a:cs typeface="+mn-cs"/>
              </a:rPr>
              <a:t> In addition to the benefits listed in section 6.1	Expected benefits in wired networks on page 31, scheduling provides specific value to the wireless medium. On the one hand, scheduling reduces transmission losses and with TSCH and its industrial derivatives, a wire-equivalent loss ratio of 10</a:t>
            </a:r>
            <a:r>
              <a:rPr lang="en-US" sz="1200" i="1" kern="1200" baseline="300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can be obtained: to achieve this, routes are computed so as to enable at least two forwarding solutions for every node, which ensures spatial diversity, whereas retries over the TSCH MAC provide both time and frequency diversity and effectively combats co-channel interference as well as multipath fading.</a:t>
            </a:r>
          </a:p>
          <a:p>
            <a:pPr hangingPunct="0"/>
            <a:r>
              <a:rPr lang="en-US" sz="1200" kern="1200" dirty="0">
                <a:solidFill>
                  <a:schemeClr val="tx1"/>
                </a:solidFill>
                <a:effectLst/>
                <a:latin typeface="+mn-lt"/>
                <a:ea typeface="+mn-ea"/>
                <a:cs typeface="+mn-cs"/>
              </a:rPr>
              <a:t>On the other hand, scheduling optimizes the bandwidth usage: compared to CSMA/CA operations, there is no blank related to IFS and exponential back-off in scheduled operations, though some minimal Clear Channel Assessment may be needed to comply with the local regulations such as ETSI 300-328. And because TSCH time slots provide a full time sharing operation, there is no limit to the ratio of guaranteed critical traffic.</a:t>
            </a:r>
          </a:p>
          <a:p>
            <a:pPr hangingPunct="0"/>
            <a:r>
              <a:rPr lang="en-US" sz="1200" kern="1200" dirty="0">
                <a:solidFill>
                  <a:schemeClr val="tx1"/>
                </a:solidFill>
                <a:effectLst/>
                <a:latin typeface="+mn-lt"/>
                <a:ea typeface="+mn-ea"/>
                <a:cs typeface="+mn-cs"/>
              </a:rPr>
              <a:t>Finally, scheduling plays a critical role to save energy; in </a:t>
            </a:r>
            <a:r>
              <a:rPr lang="en-US" sz="1200" kern="1200" dirty="0" err="1">
                <a:solidFill>
                  <a:schemeClr val="tx1"/>
                </a:solidFill>
                <a:effectLst/>
                <a:latin typeface="+mn-lt"/>
                <a:ea typeface="+mn-ea"/>
                <a:cs typeface="+mn-cs"/>
              </a:rPr>
              <a:t>IoT</a:t>
            </a:r>
            <a:r>
              <a:rPr lang="en-US" sz="1200" kern="1200" dirty="0">
                <a:solidFill>
                  <a:schemeClr val="tx1"/>
                </a:solidFill>
                <a:effectLst/>
                <a:latin typeface="+mn-lt"/>
                <a:ea typeface="+mn-ea"/>
                <a:cs typeface="+mn-cs"/>
              </a:rPr>
              <a:t>, energy is the foremost concern, and synchronizing sender and listener enables to maintain them in deep sleep at all times when there is no scheduled transmission; this optimizes sleeping periods by avoiding idle listening and long preambles; TSCH enables battery operated nodes that actually forward packets in a mesh topology for multiple years [62].</a:t>
            </a:r>
          </a:p>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15</a:t>
            </a:fld>
            <a:endParaRPr lang="en-US"/>
          </a:p>
        </p:txBody>
      </p:sp>
    </p:spTree>
    <p:extLst>
      <p:ext uri="{BB962C8B-B14F-4D97-AF65-F5344CB8AC3E}">
        <p14:creationId xmlns:p14="http://schemas.microsoft.com/office/powerpoint/2010/main" val="1287952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normAutofit fontScale="85000" lnSpcReduction="20000"/>
          </a:bodyPr>
          <a:lstStyle/>
          <a:p>
            <a:pPr hangingPunct="0"/>
            <a:br>
              <a:rPr lang="en-US" dirty="0">
                <a:effectLst/>
              </a:rPr>
            </a:br>
            <a:r>
              <a:rPr lang="en-US" dirty="0">
                <a:effectLst/>
              </a:rPr>
              <a:t>A schedule such as illustrated with colored codes in this slide controls at which time and on which channel a frame is forwarded between which pair of nodes. </a:t>
            </a:r>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Scheduling implies that all nodes control the precise time of emission, which in turn requires a shared and precise sense of time. It is, for instance, possible to achieve in the order of tens of microseconds clock synchronization over an IEEE802.15.4 link.</a:t>
            </a:r>
          </a:p>
          <a:p>
            <a:pPr hangingPunct="0"/>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With fully scheduled operations, it is now possible to guarantee the time of delivery for those packets that make it to destination, in a deterministic fashion.</a:t>
            </a:r>
          </a:p>
          <a:p>
            <a:pPr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Additional Benefits from scheduling in wireless:</a:t>
            </a:r>
            <a:r>
              <a:rPr lang="en-US" sz="1200" kern="1200" dirty="0">
                <a:solidFill>
                  <a:schemeClr val="tx1"/>
                </a:solidFill>
                <a:effectLst/>
                <a:latin typeface="+mn-lt"/>
                <a:ea typeface="+mn-ea"/>
                <a:cs typeface="+mn-cs"/>
              </a:rPr>
              <a:t> In addition to the benefits listed in section 6.1	Expected benefits in wired networks on page 31, scheduling provides specific value to the wireless medium. On the one hand, scheduling reduces transmission losses and with TSCH and its industrial derivatives, a wire-equivalent loss ratio of 10</a:t>
            </a:r>
            <a:r>
              <a:rPr lang="en-US" sz="1200" i="1" kern="1200" baseline="300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can be obtained: to achieve this, routes are computed so as to enable at least two forwarding solutions for every node, which ensures spatial diversity, whereas retries over the TSCH MAC provide both time and frequency diversity and effectively combats co-channel interference as well as multipath fading.</a:t>
            </a:r>
          </a:p>
          <a:p>
            <a:pPr hangingPunct="0"/>
            <a:r>
              <a:rPr lang="en-US" sz="1200" kern="1200" dirty="0">
                <a:solidFill>
                  <a:schemeClr val="tx1"/>
                </a:solidFill>
                <a:effectLst/>
                <a:latin typeface="+mn-lt"/>
                <a:ea typeface="+mn-ea"/>
                <a:cs typeface="+mn-cs"/>
              </a:rPr>
              <a:t>On the other hand, scheduling optimizes the bandwidth usage: compared to CSMA/CA operations, there is no blank related to IFS and exponential back-off in scheduled operations, though some minimal Clear Channel Assessment may be needed to comply with the local regulations such as ETSI 300-328. And because TSCH time slots provide a full time sharing operation, there is no limit to the ratio of guaranteed critical traffic.</a:t>
            </a:r>
          </a:p>
          <a:p>
            <a:pPr hangingPunct="0"/>
            <a:r>
              <a:rPr lang="en-US" sz="1200" kern="1200" dirty="0">
                <a:solidFill>
                  <a:schemeClr val="tx1"/>
                </a:solidFill>
                <a:effectLst/>
                <a:latin typeface="+mn-lt"/>
                <a:ea typeface="+mn-ea"/>
                <a:cs typeface="+mn-cs"/>
              </a:rPr>
              <a:t>Finally, scheduling plays a critical role to save energy; in </a:t>
            </a:r>
            <a:r>
              <a:rPr lang="en-US" sz="1200" kern="1200" dirty="0" err="1">
                <a:solidFill>
                  <a:schemeClr val="tx1"/>
                </a:solidFill>
                <a:effectLst/>
                <a:latin typeface="+mn-lt"/>
                <a:ea typeface="+mn-ea"/>
                <a:cs typeface="+mn-cs"/>
              </a:rPr>
              <a:t>IoT</a:t>
            </a:r>
            <a:r>
              <a:rPr lang="en-US" sz="1200" kern="1200" dirty="0">
                <a:solidFill>
                  <a:schemeClr val="tx1"/>
                </a:solidFill>
                <a:effectLst/>
                <a:latin typeface="+mn-lt"/>
                <a:ea typeface="+mn-ea"/>
                <a:cs typeface="+mn-cs"/>
              </a:rPr>
              <a:t>, energy is the foremost concern, and synchronizing sender and listener enables to maintain them in deep sleep at all times when there is no scheduled transmission; this optimizes sleeping periods by avoiding idle listening and long preambles; TSCH enables battery operated nodes that actually forward packets in a mesh topology for multiple years [62].</a:t>
            </a:r>
          </a:p>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16</a:t>
            </a:fld>
            <a:endParaRPr lang="en-US"/>
          </a:p>
        </p:txBody>
      </p:sp>
    </p:spTree>
    <p:extLst>
      <p:ext uri="{BB962C8B-B14F-4D97-AF65-F5344CB8AC3E}">
        <p14:creationId xmlns:p14="http://schemas.microsoft.com/office/powerpoint/2010/main" val="286523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normAutofit fontScale="85000" lnSpcReduction="20000"/>
          </a:bodyPr>
          <a:lstStyle/>
          <a:p>
            <a:pPr hangingPunct="0"/>
            <a:br>
              <a:rPr lang="en-US" dirty="0">
                <a:effectLst/>
              </a:rPr>
            </a:br>
            <a:r>
              <a:rPr lang="en-US" dirty="0">
                <a:effectLst/>
              </a:rPr>
              <a:t>A schedule such as illustrated with colored codes in this slide controls at which time and on which channel a frame is forwarded between which pair of nodes. </a:t>
            </a:r>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Scheduling implies that all nodes control the precise time of emission, which in turn requires a shared and precise sense of time. It is, for instance, possible to achieve in the order of tens of microseconds clock synchronization over an IEEE802.15.4 link.</a:t>
            </a:r>
          </a:p>
          <a:p>
            <a:pPr hangingPunct="0"/>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With fully scheduled operations, it is now possible to guarantee the time of delivery for those packets that make it to destination, in a deterministic fashion.</a:t>
            </a:r>
          </a:p>
          <a:p>
            <a:pPr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Additional Benefits from scheduling in wireless:</a:t>
            </a:r>
            <a:r>
              <a:rPr lang="en-US" sz="1200" kern="1200" dirty="0">
                <a:solidFill>
                  <a:schemeClr val="tx1"/>
                </a:solidFill>
                <a:effectLst/>
                <a:latin typeface="+mn-lt"/>
                <a:ea typeface="+mn-ea"/>
                <a:cs typeface="+mn-cs"/>
              </a:rPr>
              <a:t> In addition to the benefits listed in section 6.1	Expected benefits in wired networks on page 31, scheduling provides specific value to the wireless medium. On the one hand, scheduling reduces transmission losses and with TSCH and its industrial derivatives, a wire-equivalent loss ratio of 10</a:t>
            </a:r>
            <a:r>
              <a:rPr lang="en-US" sz="1200" i="1" kern="1200" baseline="300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can be obtained: to achieve this, routes are computed so as to enable at least two forwarding solutions for every node, which ensures spatial diversity, whereas retries over the TSCH MAC provide both time and frequency diversity and effectively combats co-channel interference as well as multipath fading.</a:t>
            </a:r>
          </a:p>
          <a:p>
            <a:pPr hangingPunct="0"/>
            <a:r>
              <a:rPr lang="en-US" sz="1200" kern="1200" dirty="0">
                <a:solidFill>
                  <a:schemeClr val="tx1"/>
                </a:solidFill>
                <a:effectLst/>
                <a:latin typeface="+mn-lt"/>
                <a:ea typeface="+mn-ea"/>
                <a:cs typeface="+mn-cs"/>
              </a:rPr>
              <a:t>On the other hand, scheduling optimizes the bandwidth usage: compared to CSMA/CA operations, there is no blank related to IFS and exponential back-off in scheduled operations, though some minimal Clear Channel Assessment may be needed to comply with the local regulations such as ETSI 300-328. And because TSCH time slots provide a full time sharing operation, there is no limit to the ratio of guaranteed critical traffic.</a:t>
            </a:r>
          </a:p>
          <a:p>
            <a:pPr hangingPunct="0"/>
            <a:r>
              <a:rPr lang="en-US" sz="1200" kern="1200" dirty="0">
                <a:solidFill>
                  <a:schemeClr val="tx1"/>
                </a:solidFill>
                <a:effectLst/>
                <a:latin typeface="+mn-lt"/>
                <a:ea typeface="+mn-ea"/>
                <a:cs typeface="+mn-cs"/>
              </a:rPr>
              <a:t>Finally, scheduling plays a critical role to save energy; in </a:t>
            </a:r>
            <a:r>
              <a:rPr lang="en-US" sz="1200" kern="1200" dirty="0" err="1">
                <a:solidFill>
                  <a:schemeClr val="tx1"/>
                </a:solidFill>
                <a:effectLst/>
                <a:latin typeface="+mn-lt"/>
                <a:ea typeface="+mn-ea"/>
                <a:cs typeface="+mn-cs"/>
              </a:rPr>
              <a:t>IoT</a:t>
            </a:r>
            <a:r>
              <a:rPr lang="en-US" sz="1200" kern="1200" dirty="0">
                <a:solidFill>
                  <a:schemeClr val="tx1"/>
                </a:solidFill>
                <a:effectLst/>
                <a:latin typeface="+mn-lt"/>
                <a:ea typeface="+mn-ea"/>
                <a:cs typeface="+mn-cs"/>
              </a:rPr>
              <a:t>, energy is the foremost concern, and synchronizing sender and listener enables to maintain them in deep sleep at all times when there is no scheduled transmission; this optimizes sleeping periods by avoiding idle listening and long preambles; TSCH enables battery operated nodes that actually forward packets in a mesh topology for multiple years [62].</a:t>
            </a:r>
          </a:p>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17</a:t>
            </a:fld>
            <a:endParaRPr lang="en-US"/>
          </a:p>
        </p:txBody>
      </p:sp>
    </p:spTree>
    <p:extLst>
      <p:ext uri="{BB962C8B-B14F-4D97-AF65-F5344CB8AC3E}">
        <p14:creationId xmlns:p14="http://schemas.microsoft.com/office/powerpoint/2010/main" val="1807513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normAutofit fontScale="85000" lnSpcReduction="20000"/>
          </a:bodyPr>
          <a:lstStyle/>
          <a:p>
            <a:pPr hangingPunct="0"/>
            <a:br>
              <a:rPr lang="en-US" dirty="0">
                <a:effectLst/>
              </a:rPr>
            </a:br>
            <a:r>
              <a:rPr lang="en-US" dirty="0">
                <a:effectLst/>
              </a:rPr>
              <a:t>A schedule such as illustrated with colored codes in this slide controls at which time and on which channel a frame is forwarded between which pair of nodes. </a:t>
            </a:r>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Scheduling implies that all nodes control the precise time of emission, which in turn requires a shared and precise sense of time. It is, for instance, possible to achieve in the order of tens of microseconds clock synchronization over an IEEE802.15.4 link.</a:t>
            </a:r>
          </a:p>
          <a:p>
            <a:pPr hangingPunct="0"/>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With fully scheduled operations, it is now possible to guarantee the time of delivery for those packets that make it to destination, in a deterministic fashion.</a:t>
            </a:r>
          </a:p>
          <a:p>
            <a:pPr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Additional Benefits from scheduling in wireless:</a:t>
            </a:r>
            <a:r>
              <a:rPr lang="en-US" sz="1200" kern="1200" dirty="0">
                <a:solidFill>
                  <a:schemeClr val="tx1"/>
                </a:solidFill>
                <a:effectLst/>
                <a:latin typeface="+mn-lt"/>
                <a:ea typeface="+mn-ea"/>
                <a:cs typeface="+mn-cs"/>
              </a:rPr>
              <a:t> In addition to the benefits listed in section 6.1	Expected benefits in wired networks on page 31, scheduling provides specific value to the wireless medium. On the one hand, scheduling reduces transmission losses and with TSCH and its industrial derivatives, a wire-equivalent loss ratio of 10</a:t>
            </a:r>
            <a:r>
              <a:rPr lang="en-US" sz="1200" i="1" kern="1200" baseline="300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can be obtained: to achieve this, routes are computed so as to enable at least two forwarding solutions for every node, which ensures spatial diversity, whereas retries over the TSCH MAC provide both time and frequency diversity and effectively combats co-channel interference as well as multipath fading.</a:t>
            </a:r>
          </a:p>
          <a:p>
            <a:pPr hangingPunct="0"/>
            <a:r>
              <a:rPr lang="en-US" sz="1200" kern="1200" dirty="0">
                <a:solidFill>
                  <a:schemeClr val="tx1"/>
                </a:solidFill>
                <a:effectLst/>
                <a:latin typeface="+mn-lt"/>
                <a:ea typeface="+mn-ea"/>
                <a:cs typeface="+mn-cs"/>
              </a:rPr>
              <a:t>On the other hand, scheduling optimizes the bandwidth usage: compared to CSMA/CA operations, there is no blank related to IFS and exponential back-off in scheduled operations, though some minimal Clear Channel Assessment may be needed to comply with the local regulations such as ETSI 300-328. And because TSCH time slots provide a full time sharing operation, there is no limit to the ratio of guaranteed critical traffic.</a:t>
            </a:r>
          </a:p>
          <a:p>
            <a:pPr hangingPunct="0"/>
            <a:r>
              <a:rPr lang="en-US" sz="1200" kern="1200" dirty="0">
                <a:solidFill>
                  <a:schemeClr val="tx1"/>
                </a:solidFill>
                <a:effectLst/>
                <a:latin typeface="+mn-lt"/>
                <a:ea typeface="+mn-ea"/>
                <a:cs typeface="+mn-cs"/>
              </a:rPr>
              <a:t>Finally, scheduling plays a critical role to save energy; in </a:t>
            </a:r>
            <a:r>
              <a:rPr lang="en-US" sz="1200" kern="1200" dirty="0" err="1">
                <a:solidFill>
                  <a:schemeClr val="tx1"/>
                </a:solidFill>
                <a:effectLst/>
                <a:latin typeface="+mn-lt"/>
                <a:ea typeface="+mn-ea"/>
                <a:cs typeface="+mn-cs"/>
              </a:rPr>
              <a:t>IoT</a:t>
            </a:r>
            <a:r>
              <a:rPr lang="en-US" sz="1200" kern="1200" dirty="0">
                <a:solidFill>
                  <a:schemeClr val="tx1"/>
                </a:solidFill>
                <a:effectLst/>
                <a:latin typeface="+mn-lt"/>
                <a:ea typeface="+mn-ea"/>
                <a:cs typeface="+mn-cs"/>
              </a:rPr>
              <a:t>, energy is the foremost concern, and synchronizing sender and listener enables to maintain them in deep sleep at all times when there is no scheduled transmission; this optimizes sleeping periods by avoiding idle listening and long preambles; TSCH enables battery operated nodes that actually forward packets in a mesh topology for multiple years [62].</a:t>
            </a:r>
          </a:p>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18</a:t>
            </a:fld>
            <a:endParaRPr lang="en-US"/>
          </a:p>
        </p:txBody>
      </p:sp>
    </p:spTree>
    <p:extLst>
      <p:ext uri="{BB962C8B-B14F-4D97-AF65-F5344CB8AC3E}">
        <p14:creationId xmlns:p14="http://schemas.microsoft.com/office/powerpoint/2010/main" val="549016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In a nutshell:</a:t>
            </a:r>
            <a:r>
              <a:rPr lang="en-US" sz="1200" kern="1200" dirty="0">
                <a:solidFill>
                  <a:schemeClr val="tx1"/>
                </a:solidFill>
                <a:effectLst/>
                <a:latin typeface="+mn-lt"/>
                <a:ea typeface="+mn-ea"/>
                <a:cs typeface="+mn-cs"/>
              </a:rPr>
              <a:t> While scheduling transmissions can guarantee the time of delivery, it is impossible, in the ISM band, to keep all possible interferers at bay. Co-channel interference, as well as the self-inflicted Multi-Path fading, which is due to echoes of the transmission, are unavoidable. So there is no way to guarantee the delivery of all frames.</a:t>
            </a:r>
          </a:p>
          <a:p>
            <a:pPr hangingPunct="0"/>
            <a:r>
              <a:rPr lang="en-US" sz="1200" kern="1200" dirty="0">
                <a:solidFill>
                  <a:schemeClr val="tx1"/>
                </a:solidFill>
                <a:effectLst/>
                <a:latin typeface="+mn-lt"/>
                <a:ea typeface="+mn-ea"/>
                <a:cs typeface="+mn-cs"/>
              </a:rPr>
              <a:t>It takes different mitigation techniques to avoid the different issues that affect wireless transmissions. To combat them all, all possible forms of diversity should be leveraged, in the spatial domain by routing over multipath, in the temporal domain by retrying transmissions or sending copies over parallel paths at distinct times, and in the frequency domain with frequency hopping (within frames) or channel hopping (between frames).</a:t>
            </a:r>
          </a:p>
          <a:p>
            <a:r>
              <a:rPr lang="en-US" sz="1200" kern="1200" dirty="0">
                <a:solidFill>
                  <a:schemeClr val="tx1"/>
                </a:solidFill>
                <a:effectLst/>
                <a:latin typeface="+mn-lt"/>
                <a:ea typeface="+mn-ea"/>
                <a:cs typeface="+mn-cs"/>
              </a:rPr>
              <a:t>Several times along the way to the destination, the work presented in this manuscript replicates and then eliminates the copies of a packet that are forwarded along parallel disjoint paths, hopping between frequencies with each transmission so that a copy along one path does not interfere with a copy along the other</a:t>
            </a:r>
            <a:endParaRPr lang="en-US" dirty="0"/>
          </a:p>
          <a:p>
            <a:endParaRPr lang="en-US" dirty="0"/>
          </a:p>
        </p:txBody>
      </p:sp>
      <p:sp>
        <p:nvSpPr>
          <p:cNvPr id="4" name="Slide Number Placeholder 3"/>
          <p:cNvSpPr>
            <a:spLocks noGrp="1"/>
          </p:cNvSpPr>
          <p:nvPr>
            <p:ph type="sldNum" sz="quarter" idx="10"/>
          </p:nvPr>
        </p:nvSpPr>
        <p:spPr/>
        <p:txBody>
          <a:bodyPr/>
          <a:lstStyle/>
          <a:p>
            <a:fld id="{01CFA773-CF20-5B47-8441-39FE469C3B30}" type="slidenum">
              <a:rPr lang="en-US" smtClean="0"/>
              <a:pPr/>
              <a:t>20</a:t>
            </a:fld>
            <a:endParaRPr lang="en-US"/>
          </a:p>
        </p:txBody>
      </p:sp>
    </p:spTree>
    <p:extLst>
      <p:ext uri="{BB962C8B-B14F-4D97-AF65-F5344CB8AC3E}">
        <p14:creationId xmlns:p14="http://schemas.microsoft.com/office/powerpoint/2010/main" val="2188032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21</a:t>
            </a:fld>
            <a:endParaRPr lang="en-US"/>
          </a:p>
        </p:txBody>
      </p:sp>
    </p:spTree>
    <p:extLst>
      <p:ext uri="{BB962C8B-B14F-4D97-AF65-F5344CB8AC3E}">
        <p14:creationId xmlns:p14="http://schemas.microsoft.com/office/powerpoint/2010/main" val="1343179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627FF-7B62-284E-AD2A-2905AC668B1E}" type="slidenum">
              <a:rPr lang="en-US" smtClean="0"/>
              <a:t>22</a:t>
            </a:fld>
            <a:endParaRPr lang="en-US"/>
          </a:p>
        </p:txBody>
      </p:sp>
    </p:spTree>
    <p:extLst>
      <p:ext uri="{BB962C8B-B14F-4D97-AF65-F5344CB8AC3E}">
        <p14:creationId xmlns:p14="http://schemas.microsoft.com/office/powerpoint/2010/main" val="128587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4CC8D-FCB2-4169-AC69-BA0D0EA26990}" type="slidenum">
              <a:rPr lang="en-US" smtClean="0"/>
              <a:t>3</a:t>
            </a:fld>
            <a:endParaRPr lang="en-US"/>
          </a:p>
        </p:txBody>
      </p:sp>
    </p:spTree>
    <p:extLst>
      <p:ext uri="{BB962C8B-B14F-4D97-AF65-F5344CB8AC3E}">
        <p14:creationId xmlns:p14="http://schemas.microsoft.com/office/powerpoint/2010/main" val="251186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4</a:t>
            </a:fld>
            <a:endParaRPr lang="en-US"/>
          </a:p>
        </p:txBody>
      </p:sp>
    </p:spTree>
    <p:extLst>
      <p:ext uri="{BB962C8B-B14F-4D97-AF65-F5344CB8AC3E}">
        <p14:creationId xmlns:p14="http://schemas.microsoft.com/office/powerpoint/2010/main" val="238686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CFA773-CF20-5B47-8441-39FE469C3B30}" type="slidenum">
              <a:rPr lang="en-US" smtClean="0"/>
              <a:pPr/>
              <a:t>5</a:t>
            </a:fld>
            <a:endParaRPr lang="en-US"/>
          </a:p>
        </p:txBody>
      </p:sp>
    </p:spTree>
    <p:extLst>
      <p:ext uri="{BB962C8B-B14F-4D97-AF65-F5344CB8AC3E}">
        <p14:creationId xmlns:p14="http://schemas.microsoft.com/office/powerpoint/2010/main" val="173746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10000"/>
          </a:bodyPr>
          <a:lstStyle/>
          <a:p>
            <a:pPr hangingPunct="0"/>
            <a:r>
              <a:rPr lang="en-US" dirty="0">
                <a:effectLst/>
              </a:rPr>
              <a:t>Deterministic Networking refers to the allocation of pre-determined physical resources in the network (queues, buffers, transmission medium) for well-characterized flows that are known a-priori, in order to avoid the statistical effects that lead to a poor bandwidth utilization, uncontrolled jitter, and congestion loss. Bandwidth that is not actually used by deterministic flows is available for use by other traffic. </a:t>
            </a:r>
            <a:r>
              <a:rPr lang="en-US" sz="1200" kern="1200" dirty="0">
                <a:solidFill>
                  <a:schemeClr val="tx1"/>
                </a:solidFill>
                <a:effectLst/>
                <a:latin typeface="+mn-lt"/>
                <a:ea typeface="+mn-ea"/>
                <a:cs typeface="+mn-cs"/>
              </a:rPr>
              <a:t>In more details, a path is nailed down with a particular set of resources at particular times, and the forwarding behavior ensures that the right packets are forwarded at the right time to make use of these resources.</a:t>
            </a:r>
          </a:p>
          <a:p>
            <a:pPr hangingPunct="0"/>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This requires capabilities for:</a:t>
            </a:r>
          </a:p>
          <a:p>
            <a:pPr marL="171450" lvl="0" indent="-171450" fontAlgn="base" hangingPunct="1">
              <a:buFont typeface="Arial" panose="020B0604020202020204" pitchFamily="34" charset="0"/>
              <a:buChar char="•"/>
            </a:pPr>
            <a:r>
              <a:rPr lang="en-US" sz="1200" u="none" strike="noStrike" kern="1200" dirty="0">
                <a:solidFill>
                  <a:schemeClr val="tx1"/>
                </a:solidFill>
                <a:effectLst/>
                <a:latin typeface="+mn-lt"/>
                <a:ea typeface="+mn-ea"/>
                <a:cs typeface="+mn-cs"/>
              </a:rPr>
              <a:t>Hop-by-hop synchronization, which enables to restore an apparent end-to-end clock signal that can be associated with the timely distribution of data streams, which in turn can be decoded to reproduce precisely phased analog signals;</a:t>
            </a:r>
          </a:p>
          <a:p>
            <a:pPr marL="171450" lvl="0" indent="-171450" fontAlgn="base" hangingPunct="1">
              <a:buFont typeface="Arial" panose="020B0604020202020204" pitchFamily="34" charset="0"/>
              <a:buChar char="•"/>
            </a:pPr>
            <a:r>
              <a:rPr lang="en-US" sz="1200" u="none" strike="noStrike" kern="1200" dirty="0">
                <a:solidFill>
                  <a:schemeClr val="tx1"/>
                </a:solidFill>
                <a:effectLst/>
                <a:latin typeface="+mn-lt"/>
                <a:ea typeface="+mn-ea"/>
                <a:cs typeface="+mn-cs"/>
              </a:rPr>
              <a:t>Time-based resource reservation, coupled with enforcement methods, which eliminates collision loss and provides the capability to transport unicast or multicast data streams of predefined characteristics such as data rate and bounded latency.</a:t>
            </a:r>
          </a:p>
          <a:p>
            <a:pPr hangingPunct="0"/>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Work has started at the </a:t>
            </a:r>
            <a:r>
              <a:rPr lang="en-US" sz="1200" kern="1200" dirty="0" err="1">
                <a:solidFill>
                  <a:schemeClr val="tx1"/>
                </a:solidFill>
                <a:effectLst/>
                <a:latin typeface="+mn-lt"/>
                <a:ea typeface="+mn-ea"/>
                <a:cs typeface="+mn-cs"/>
              </a:rPr>
              <a:t>DetNet</a:t>
            </a:r>
            <a:r>
              <a:rPr lang="en-US" sz="1200" kern="1200" dirty="0">
                <a:solidFill>
                  <a:schemeClr val="tx1"/>
                </a:solidFill>
                <a:effectLst/>
                <a:latin typeface="+mn-lt"/>
                <a:ea typeface="+mn-ea"/>
                <a:cs typeface="+mn-cs"/>
              </a:rPr>
              <a:t> WG to enable the establishment and maintenance of deterministic paths over Layer 2 Bridged and Layer 3 routed segments, by defining a common representation (data models) of the physical resources and network topology, and standardizing the protocol flows and interface mappings that are used to set up the flows.</a:t>
            </a:r>
          </a:p>
          <a:p>
            <a:pPr hangingPunct="0"/>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Work will also be needed for management, with in particular network control frames that are carried along a deterministic path to assess its health and performance - aka Operations, Administration, and Maintenance (OAM) frames, but also in-band means to trace a packet from the last replication point from which it may have strayed into the network.</a:t>
            </a:r>
          </a:p>
        </p:txBody>
      </p:sp>
      <p:sp>
        <p:nvSpPr>
          <p:cNvPr id="4" name="Slide Number Placeholder 3"/>
          <p:cNvSpPr>
            <a:spLocks noGrp="1"/>
          </p:cNvSpPr>
          <p:nvPr>
            <p:ph type="sldNum" sz="quarter" idx="10"/>
          </p:nvPr>
        </p:nvSpPr>
        <p:spPr/>
        <p:txBody>
          <a:bodyPr/>
          <a:lstStyle/>
          <a:p>
            <a:fld id="{93533A98-0A5C-4F3E-BD4E-AB9D77B2FA20}" type="slidenum">
              <a:rPr lang="en-US" smtClean="0"/>
              <a:pPr/>
              <a:t>7</a:t>
            </a:fld>
            <a:endParaRPr lang="en-US" dirty="0"/>
          </a:p>
        </p:txBody>
      </p:sp>
    </p:spTree>
    <p:extLst>
      <p:ext uri="{BB962C8B-B14F-4D97-AF65-F5344CB8AC3E}">
        <p14:creationId xmlns:p14="http://schemas.microsoft.com/office/powerpoint/2010/main" val="231536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pPr hangingPunct="0"/>
            <a:r>
              <a:rPr lang="en-US" sz="1200" kern="1200" dirty="0">
                <a:solidFill>
                  <a:schemeClr val="tx1"/>
                </a:solidFill>
                <a:effectLst/>
                <a:latin typeface="+mn-lt"/>
                <a:ea typeface="+mn-ea"/>
                <a:cs typeface="+mn-cs"/>
              </a:rPr>
              <a:t>The goal of the reserved bus lanes in a city is to avoid that the bus is delayed by traffic jams and guarantee a good and repeatable experience for the passengers.</a:t>
            </a:r>
          </a:p>
          <a:p>
            <a:pPr hangingPunct="0"/>
            <a:r>
              <a:rPr lang="en-US" sz="1200" kern="1200" dirty="0">
                <a:solidFill>
                  <a:schemeClr val="tx1"/>
                </a:solidFill>
                <a:effectLst/>
                <a:latin typeface="+mn-lt"/>
                <a:ea typeface="+mn-ea"/>
                <a:cs typeface="+mn-cs"/>
              </a:rPr>
              <a:t>Say a bus takes 30 minutes to travel from a given bus stop down the street from a user’s home, all the way to his office. If there is a bus every 10 minutes, then the transit time for a particular user of the public service will always be somewhere between 30 and 40 minutes, depending on how lucky he is on a particular day, and this, regardless of the traffic in the car lanes.</a:t>
            </a:r>
          </a:p>
          <a:p>
            <a:pPr hangingPunct="0"/>
            <a:r>
              <a:rPr lang="en-US" sz="1200" kern="1200" dirty="0">
                <a:solidFill>
                  <a:schemeClr val="tx1"/>
                </a:solidFill>
                <a:effectLst/>
                <a:latin typeface="+mn-lt"/>
                <a:ea typeface="+mn-ea"/>
                <a:cs typeface="+mn-cs"/>
              </a:rPr>
              <a:t>This user will certainly not use every bus that passes by, but he knows that there will be one soon enough, and that, 40 minutes later at worst, he will be at his desk.</a:t>
            </a:r>
          </a:p>
          <a:p>
            <a:pPr hangingPunct="0"/>
            <a:r>
              <a:rPr lang="en-US" sz="1200" kern="1200" dirty="0">
                <a:solidFill>
                  <a:schemeClr val="tx1"/>
                </a:solidFill>
                <a:effectLst/>
                <a:latin typeface="+mn-lt"/>
                <a:ea typeface="+mn-ea"/>
                <a:cs typeface="+mn-cs"/>
              </a:rPr>
              <a:t>As it goes, a single bus line may not take our user from his departure point to his final destination, and he may have to hop in another bus midway; the additional transport time for him yields huge benefits in reduction of operational complexity and thus an increased profitability for the bus company. </a:t>
            </a:r>
          </a:p>
          <a:p>
            <a:pPr hangingPunct="0"/>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A bus line is analog to the reserved circuits that can be scheduled in a packet-switched Deterministic Network; regardless of the load, they guarantee a periodic transmission opportunity with a bounded latency for asynchronous commands and alerts.</a:t>
            </a:r>
          </a:p>
          <a:p>
            <a:pPr hangingPunct="0"/>
            <a:r>
              <a:rPr lang="en-US" sz="1200" kern="1200" dirty="0">
                <a:solidFill>
                  <a:schemeClr val="tx1"/>
                </a:solidFill>
                <a:effectLst/>
                <a:latin typeface="+mn-lt"/>
                <a:ea typeface="+mn-ea"/>
                <a:cs typeface="+mn-cs"/>
              </a:rPr>
              <a:t> </a:t>
            </a:r>
          </a:p>
          <a:p>
            <a:pPr hangingPunct="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that context, the ultimate realization of a Deterministic Network appears to be a perfect emulation of the good old serial cable over a packet-switched network, transporting the exact same application, at a much lower cost than a full mesh of wires.</a:t>
            </a:r>
            <a:endParaRPr lang="en-US" dirty="0"/>
          </a:p>
        </p:txBody>
      </p:sp>
      <p:sp>
        <p:nvSpPr>
          <p:cNvPr id="4" name="Slide Number Placeholder 3"/>
          <p:cNvSpPr>
            <a:spLocks noGrp="1"/>
          </p:cNvSpPr>
          <p:nvPr>
            <p:ph type="sldNum" sz="quarter" idx="10"/>
          </p:nvPr>
        </p:nvSpPr>
        <p:spPr/>
        <p:txBody>
          <a:bodyPr/>
          <a:lstStyle/>
          <a:p>
            <a:fld id="{A7C4CC8D-FCB2-4169-AC69-BA0D0EA26990}" type="slidenum">
              <a:rPr lang="en-US" smtClean="0"/>
              <a:t>8</a:t>
            </a:fld>
            <a:endParaRPr lang="en-US"/>
          </a:p>
        </p:txBody>
      </p:sp>
    </p:spTree>
    <p:extLst>
      <p:ext uri="{BB962C8B-B14F-4D97-AF65-F5344CB8AC3E}">
        <p14:creationId xmlns:p14="http://schemas.microsoft.com/office/powerpoint/2010/main" val="215852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hangingPunct="0"/>
            <a:r>
              <a:rPr lang="en-US" sz="1200" kern="1200" dirty="0">
                <a:solidFill>
                  <a:schemeClr val="tx1"/>
                </a:solidFill>
                <a:effectLst/>
                <a:latin typeface="+mn-lt"/>
                <a:ea typeface="+mn-ea"/>
                <a:cs typeface="+mn-cs"/>
              </a:rPr>
              <a:t>The flat portions of the schedule that are enlarged on the right of Figure 2 (colored in blue) illustrate that, in order to avoid collisions, a train may be temporarily stopped on a garage way, until the pre-determined time when it can safely leave the station. The overall travel experience may not be as fast as a </a:t>
            </a:r>
            <a:r>
              <a:rPr lang="en-US" sz="1200" i="1" kern="1200" dirty="0">
                <a:solidFill>
                  <a:schemeClr val="tx1"/>
                </a:solidFill>
                <a:effectLst/>
                <a:latin typeface="+mn-lt"/>
                <a:ea typeface="+mn-ea"/>
                <a:cs typeface="+mn-cs"/>
              </a:rPr>
              <a:t>hot potato [53] </a:t>
            </a:r>
            <a:r>
              <a:rPr lang="en-US" sz="1200" kern="1200" dirty="0">
                <a:solidFill>
                  <a:schemeClr val="tx1"/>
                </a:solidFill>
                <a:effectLst/>
                <a:latin typeface="+mn-lt"/>
                <a:ea typeface="+mn-ea"/>
                <a:cs typeface="+mn-cs"/>
              </a:rPr>
              <a:t>model whereby the train is expelled as soon as the way is open, but scheduling avoids queues and results in a much more predictable experience for the passengers.</a:t>
            </a:r>
          </a:p>
          <a:p>
            <a:r>
              <a:rPr lang="en-US" sz="1200" kern="1200" dirty="0">
                <a:solidFill>
                  <a:schemeClr val="tx1"/>
                </a:solidFill>
                <a:effectLst/>
                <a:latin typeface="+mn-lt"/>
                <a:ea typeface="+mn-ea"/>
                <a:cs typeface="+mn-cs"/>
              </a:rPr>
              <a:t>Likewise, a deterministic flow may experience short buffering in intermediate hops to guarantee that there are never two deterministic packets scheduled for transmission at overlapping times, in other words that the link is always available at the scheduled time of transmission; because of the extra fixed latency that is added at each hop, most deterministic flows will incur a higher latency than with best effort hot potato forwarding</a:t>
            </a:r>
            <a:endParaRPr lang="en-US" dirty="0"/>
          </a:p>
        </p:txBody>
      </p:sp>
      <p:sp>
        <p:nvSpPr>
          <p:cNvPr id="4" name="Slide Number Placeholder 3"/>
          <p:cNvSpPr>
            <a:spLocks noGrp="1"/>
          </p:cNvSpPr>
          <p:nvPr>
            <p:ph type="sldNum" sz="quarter" idx="10"/>
          </p:nvPr>
        </p:nvSpPr>
        <p:spPr/>
        <p:txBody>
          <a:bodyPr/>
          <a:lstStyle/>
          <a:p>
            <a:fld id="{A7C4CC8D-FCB2-4169-AC69-BA0D0EA26990}" type="slidenum">
              <a:rPr lang="en-US" smtClean="0"/>
              <a:t>9</a:t>
            </a:fld>
            <a:endParaRPr lang="en-US"/>
          </a:p>
        </p:txBody>
      </p:sp>
    </p:spTree>
    <p:extLst>
      <p:ext uri="{BB962C8B-B14F-4D97-AF65-F5344CB8AC3E}">
        <p14:creationId xmlns:p14="http://schemas.microsoft.com/office/powerpoint/2010/main" val="342007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normAutofit fontScale="77500" lnSpcReduction="20000"/>
          </a:bodyPr>
          <a:lstStyle/>
          <a:p>
            <a:pPr hangingPunct="0"/>
            <a:r>
              <a:rPr lang="en-US" sz="1200" kern="1200" dirty="0">
                <a:solidFill>
                  <a:schemeClr val="tx1"/>
                </a:solidFill>
                <a:effectLst/>
                <a:latin typeface="+mn-lt"/>
                <a:ea typeface="+mn-ea"/>
                <a:cs typeface="+mn-cs"/>
              </a:rPr>
              <a:t>Transporting OT traffic requires a network that is reliable and jitter-free, and can be trusted to transport periodic and asynchronous commands with a bounded latency. An ever increasing bandwidth is not always a valid response in the face of high loads of time sensitive flows found in OT applications. This strategy was not accepted by the industrial community, which developed its own adaptions of Ethernet and IP to meet its specific needs. As opposed to </a:t>
            </a:r>
            <a:r>
              <a:rPr lang="en-US" sz="1200" kern="1200" dirty="0" err="1">
                <a:solidFill>
                  <a:schemeClr val="tx1"/>
                </a:solidFill>
                <a:effectLst/>
                <a:latin typeface="+mn-lt"/>
                <a:ea typeface="+mn-ea"/>
                <a:cs typeface="+mn-cs"/>
              </a:rPr>
              <a:t>QoS</a:t>
            </a:r>
            <a:r>
              <a:rPr lang="en-US" sz="1200" kern="1200" dirty="0">
                <a:solidFill>
                  <a:schemeClr val="tx1"/>
                </a:solidFill>
                <a:effectLst/>
                <a:latin typeface="+mn-lt"/>
                <a:ea typeface="+mn-ea"/>
                <a:cs typeface="+mn-cs"/>
              </a:rPr>
              <a:t>-based networks, a Deterministic Network must always retain its properties, even under high loads of critical flows.</a:t>
            </a:r>
          </a:p>
          <a:p>
            <a:pPr hangingPunct="0"/>
            <a:r>
              <a:rPr lang="en-US" sz="1200" kern="1200" dirty="0">
                <a:solidFill>
                  <a:schemeClr val="tx1"/>
                </a:solidFill>
                <a:effectLst/>
                <a:latin typeface="+mn-lt"/>
                <a:ea typeface="+mn-ea"/>
                <a:cs typeface="+mn-cs"/>
              </a:rPr>
              <a:t>To achieve this, it is necessary to schedule the timely operation of the network with the granularity of numerous tiny physical resources. While scheduling enables to provide the required guarantees, it may also yield an additional latency for the transported flows. A precise synchronization of the network must be obtained, so the required resources can be reserved for the individual packets within that particular flow at their precise time of arrival. Over the distance, tiny flows must be aggregated into larger ones that can be processed as a single entity.</a:t>
            </a:r>
          </a:p>
          <a:p>
            <a:pPr hangingPunct="0"/>
            <a:r>
              <a:rPr lang="en-US" sz="1200" kern="1200" dirty="0">
                <a:solidFill>
                  <a:schemeClr val="tx1"/>
                </a:solidFill>
                <a:effectLst/>
                <a:latin typeface="+mn-lt"/>
                <a:ea typeface="+mn-ea"/>
                <a:cs typeface="+mn-cs"/>
              </a:rPr>
              <a:t>With Deterministic Networks, the worst-case data loss and latency can be guaranteed in a consistent fashion when multiple services are deployed on a common converged network infrastructure. A deterministic flow is completely isolated in its own time-shared set of physical resources and cannot be influenced by any other traffic in any observable fashion; from the perspective of the application, a deterministic end-to-end connection appears as a dedicated point-to-point wire.</a:t>
            </a:r>
          </a:p>
          <a:p>
            <a:pPr hangingPunct="0"/>
            <a:r>
              <a:rPr lang="en-US" sz="1200" kern="1200" dirty="0">
                <a:solidFill>
                  <a:schemeClr val="tx1"/>
                </a:solidFill>
                <a:effectLst/>
                <a:latin typeface="+mn-lt"/>
                <a:ea typeface="+mn-ea"/>
                <a:cs typeface="+mn-cs"/>
              </a:rPr>
              <a:t>As Deterministic Networking capabilities are deployed, wired and wireless links that are today limited to provide Internet connectivity can be used to replace any of the cables that we see in day-to-day applications, RCA connectors on the stereo gear, RS232 serial cables, fancy bus connectors in cars, 2 and 4-wires cables in industrial control networks, all of them. A shared sense of time enables to transport -in fact to recreate- a clock signal that is used to synchronize both ends of an emulated serial cable. And the perfect isolation between flows that is obtained to guarantee the required latency is also an improvement on the security side, and a factor of trust in the convergence for OT people.</a:t>
            </a:r>
          </a:p>
          <a:p>
            <a:pPr hangingPunct="0"/>
            <a:r>
              <a:rPr lang="en-US" sz="1200" kern="1200" dirty="0">
                <a:solidFill>
                  <a:schemeClr val="tx1"/>
                </a:solidFill>
                <a:effectLst/>
                <a:latin typeface="+mn-lt"/>
                <a:ea typeface="+mn-ea"/>
                <a:cs typeface="+mn-cs"/>
              </a:rPr>
              <a:t>Awareness of Deterministic Networking is now spreading , and the new technology is generally perceived as an evolution of quality of service to bring a new level of guarantees for network-based services. True as it is, what Deterministic also and mostly brings to Networking is more revolutionary; it is the capability, for the first time, to carry any signal that was ever transported across a point-to-point wire, for any form of application that men ever devised, over multi-hop packet networks.</a:t>
            </a:r>
          </a:p>
          <a:p>
            <a:r>
              <a:rPr lang="en-US" sz="1200" u="sng" kern="1200" dirty="0">
                <a:solidFill>
                  <a:schemeClr val="tx1"/>
                </a:solidFill>
                <a:effectLst/>
                <a:latin typeface="+mn-lt"/>
                <a:ea typeface="+mn-ea"/>
                <a:cs typeface="+mn-cs"/>
                <a:hlinkClick r:id="rId3"/>
              </a:rPr>
              <a:t>www.embedded.com/electronics-blogs/</a:t>
            </a:r>
            <a:r>
              <a:rPr lang="en-US" sz="1200" u="sng" kern="1200" dirty="0" err="1">
                <a:solidFill>
                  <a:schemeClr val="tx1"/>
                </a:solidFill>
                <a:effectLst/>
                <a:latin typeface="+mn-lt"/>
                <a:ea typeface="+mn-ea"/>
                <a:cs typeface="+mn-cs"/>
                <a:hlinkClick r:id="rId3"/>
              </a:rPr>
              <a:t>cole</a:t>
            </a:r>
            <a:r>
              <a:rPr lang="en-US" sz="1200" u="sng" kern="1200" dirty="0">
                <a:solidFill>
                  <a:schemeClr val="tx1"/>
                </a:solidFill>
                <a:effectLst/>
                <a:latin typeface="+mn-lt"/>
                <a:ea typeface="+mn-ea"/>
                <a:cs typeface="+mn-cs"/>
                <a:hlinkClick r:id="rId3"/>
              </a:rPr>
              <a:t>-bin/4406659/Deterministic-networking–from-niches-</a:t>
            </a:r>
            <a:r>
              <a:rPr lang="en-US" sz="1200" u="sng" kern="1200" dirty="0" err="1">
                <a:solidFill>
                  <a:schemeClr val="tx1"/>
                </a:solidFill>
                <a:effectLst/>
                <a:latin typeface="+mn-lt"/>
                <a:ea typeface="+mn-ea"/>
                <a:cs typeface="+mn-cs"/>
                <a:hlinkClick r:id="rId3"/>
              </a:rPr>
              <a:t>tothe</a:t>
            </a:r>
            <a:r>
              <a:rPr lang="en-US" sz="1200" u="sng" kern="1200" dirty="0">
                <a:solidFill>
                  <a:schemeClr val="tx1"/>
                </a:solidFill>
                <a:effectLst/>
                <a:latin typeface="+mn-lt"/>
                <a:ea typeface="+mn-ea"/>
                <a:cs typeface="+mn-cs"/>
                <a:hlinkClick r:id="rId3"/>
              </a:rPr>
              <a:t>-mainstream-</a:t>
            </a:r>
            <a:r>
              <a:rPr lang="en-US" sz="1200" kern="1200" dirty="0">
                <a:solidFill>
                  <a:schemeClr val="tx1"/>
                </a:solidFill>
                <a:effectLst/>
                <a:latin typeface="+mn-lt"/>
                <a:ea typeface="+mn-ea"/>
                <a:cs typeface="+mn-cs"/>
              </a:rPr>
              <a:t> </a:t>
            </a:r>
          </a:p>
          <a:p>
            <a:pPr hangingPunct="0"/>
            <a:endParaRPr lang="en-US" sz="1200" b="1" kern="1200" dirty="0">
              <a:solidFill>
                <a:schemeClr val="tx1"/>
              </a:solidFill>
              <a:effectLst/>
              <a:latin typeface="+mn-lt"/>
              <a:ea typeface="+mn-ea"/>
              <a:cs typeface="+mn-cs"/>
            </a:endParaRPr>
          </a:p>
          <a:p>
            <a:pPr hangingPunct="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C4CC8D-FCB2-4169-AC69-BA0D0EA26990}" type="slidenum">
              <a:rPr lang="en-US" smtClean="0"/>
              <a:t>10</a:t>
            </a:fld>
            <a:endParaRPr lang="en-US"/>
          </a:p>
        </p:txBody>
      </p:sp>
    </p:spTree>
    <p:extLst>
      <p:ext uri="{BB962C8B-B14F-4D97-AF65-F5344CB8AC3E}">
        <p14:creationId xmlns:p14="http://schemas.microsoft.com/office/powerpoint/2010/main" val="397080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01675"/>
            <a:ext cx="4624387" cy="3467100"/>
          </a:xfrm>
        </p:spPr>
      </p:sp>
      <p:sp>
        <p:nvSpPr>
          <p:cNvPr id="3" name="Notes Placeholder 2"/>
          <p:cNvSpPr>
            <a:spLocks noGrp="1"/>
          </p:cNvSpPr>
          <p:nvPr>
            <p:ph type="body" idx="1"/>
          </p:nvPr>
        </p:nvSpPr>
        <p:spPr/>
        <p:txBody>
          <a:bodyPr>
            <a:normAutofit fontScale="85000" lnSpcReduction="10000"/>
          </a:bodyPr>
          <a:lstStyle/>
          <a:p>
            <a:pPr hangingPunct="0"/>
            <a:r>
              <a:rPr lang="en-US" sz="1200" kern="1200" dirty="0">
                <a:solidFill>
                  <a:schemeClr val="tx1"/>
                </a:solidFill>
                <a:effectLst/>
                <a:latin typeface="+mn-lt"/>
                <a:ea typeface="+mn-ea"/>
                <a:cs typeface="+mn-cs"/>
              </a:rPr>
              <a:t>A perfectly Deterministic Network would ensure that every packet would reach its destination, and would always do so in due time. In an imperfect world, Deterministic Networking must nearly eliminate packet loss, with the associated goal to guarantee a worst case latency for a packet, and all this whatever the overall network conditions are, effectively emulating the case of a point to point serial cable.</a:t>
            </a:r>
          </a:p>
          <a:p>
            <a:pPr hangingPunct="0"/>
            <a:r>
              <a:rPr lang="en-US" sz="1200" kern="1200" dirty="0">
                <a:solidFill>
                  <a:schemeClr val="tx1"/>
                </a:solidFill>
                <a:effectLst/>
                <a:latin typeface="+mn-lt"/>
                <a:ea typeface="+mn-ea"/>
                <a:cs typeface="+mn-cs"/>
              </a:rPr>
              <a:t>The main cause of data loss in a wired switch fabric is a statistical effect called congestion loss, whereby, at a particular moment, multiple flows entering a switch converge to a same outgoing port, in volumes that exceed the capacity of that port to output the traffic. It results that some of the traffic must be dropped, and one of the desired effects of Quality of Service (</a:t>
            </a:r>
            <a:r>
              <a:rPr lang="en-US" sz="1200" kern="1200" dirty="0" err="1">
                <a:solidFill>
                  <a:schemeClr val="tx1"/>
                </a:solidFill>
                <a:effectLst/>
                <a:latin typeface="+mn-lt"/>
                <a:ea typeface="+mn-ea"/>
                <a:cs typeface="+mn-cs"/>
              </a:rPr>
              <a:t>QoS</a:t>
            </a:r>
            <a:r>
              <a:rPr lang="en-US" sz="1200" kern="1200" dirty="0">
                <a:solidFill>
                  <a:schemeClr val="tx1"/>
                </a:solidFill>
                <a:effectLst/>
                <a:latin typeface="+mn-lt"/>
                <a:ea typeface="+mn-ea"/>
                <a:cs typeface="+mn-cs"/>
              </a:rPr>
              <a:t>) is to intelligently select the frames to be discarded.</a:t>
            </a:r>
          </a:p>
          <a:p>
            <a:pPr hangingPunct="0"/>
            <a:r>
              <a:rPr lang="en-US" sz="1200" kern="1200" dirty="0">
                <a:solidFill>
                  <a:schemeClr val="tx1"/>
                </a:solidFill>
                <a:effectLst/>
                <a:latin typeface="+mn-lt"/>
                <a:ea typeface="+mn-ea"/>
                <a:cs typeface="+mn-cs"/>
              </a:rPr>
              <a:t>Making networks more deterministic eliminates this statistical effect by maintaining at all time the amount of critical packets within the physical capabilities of the hardware. This can be achieved by the use of time-shared resources (bandwidth and buffers) per circuit, and/or by shaping and/or scheduling the packets at every hop.</a:t>
            </a:r>
          </a:p>
          <a:p>
            <a:pPr hangingPunct="0"/>
            <a:r>
              <a:rPr lang="en-US" sz="1200" kern="1200" dirty="0">
                <a:solidFill>
                  <a:schemeClr val="tx1"/>
                </a:solidFill>
                <a:effectLst/>
                <a:latin typeface="+mn-lt"/>
                <a:ea typeface="+mn-ea"/>
                <a:cs typeface="+mn-cs"/>
              </a:rPr>
              <a:t>Equipment failure, such as a switch rebooting, a broken interface adapter, or an unplugged physical wire, is a secondary source of data loss. When a breakage occurs, multiple packets are lost in a row before the flows are rerouted or the system may recover. This is not acceptable for critical applications such as related to safety. A typical process control loop will tolerate an occasional packet loss, but a loss of several packets in a row will cause an emergency stop (typically after 4 packets lost, within a period of 1 second).</a:t>
            </a:r>
          </a:p>
          <a:p>
            <a:pPr hangingPunct="0"/>
            <a:r>
              <a:rPr lang="en-US" sz="1200" kern="1200" dirty="0">
                <a:solidFill>
                  <a:schemeClr val="tx1"/>
                </a:solidFill>
                <a:effectLst/>
                <a:latin typeface="+mn-lt"/>
                <a:ea typeface="+mn-ea"/>
                <a:cs typeface="+mn-cs"/>
              </a:rPr>
              <a:t>Making networks more deterministic improves the resiliency against breakages and statistical transmission loss such as due to cosmic particles, typically by adding redundancy in the network path.</a:t>
            </a:r>
          </a:p>
          <a:p>
            <a:pPr hangingPunct="0"/>
            <a:r>
              <a:rPr lang="en-US" sz="1200" kern="1200" dirty="0">
                <a:solidFill>
                  <a:schemeClr val="tx1"/>
                </a:solidFill>
                <a:effectLst/>
                <a:latin typeface="+mn-lt"/>
                <a:ea typeface="+mn-ea"/>
                <a:cs typeface="+mn-cs"/>
              </a:rPr>
              <a:t>Finally, since the operation of a Deterministic Network rely on precisely applying a tight schedule, and the worst case time of delivery must be guaranteed, there must be a shared sense of time throughout the network that can be exposed to and leveraged by other applications.</a:t>
            </a:r>
          </a:p>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12</a:t>
            </a:fld>
            <a:endParaRPr lang="en-US"/>
          </a:p>
        </p:txBody>
      </p:sp>
    </p:spTree>
    <p:extLst>
      <p:ext uri="{BB962C8B-B14F-4D97-AF65-F5344CB8AC3E}">
        <p14:creationId xmlns:p14="http://schemas.microsoft.com/office/powerpoint/2010/main" val="33579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idx="10"/>
          </p:nvPr>
        </p:nvSpPr>
        <p:spPr/>
        <p:txBody>
          <a:bodyPr/>
          <a:lstStyle>
            <a:lvl1pPr>
              <a:defRPr/>
            </a:lvl1pPr>
          </a:lstStyle>
          <a:p>
            <a:endParaRPr lang="en-GB" dirty="0"/>
          </a:p>
        </p:txBody>
      </p:sp>
      <p:sp>
        <p:nvSpPr>
          <p:cNvPr id="5" name="Footer Placeholder 4"/>
          <p:cNvSpPr>
            <a:spLocks noGrp="1"/>
          </p:cNvSpPr>
          <p:nvPr>
            <p:ph type="ftr" idx="11"/>
          </p:nvPr>
        </p:nvSpPr>
        <p:spPr/>
        <p:txBody>
          <a:bodyPr/>
          <a:lstStyle>
            <a:lvl1pPr>
              <a:defRPr/>
            </a:lvl1pPr>
          </a:lstStyle>
          <a:p>
            <a:endParaRPr lang="en-GB" dirty="0"/>
          </a:p>
        </p:txBody>
      </p:sp>
      <p:sp>
        <p:nvSpPr>
          <p:cNvPr id="6" name="Slide Number Placeholder 5"/>
          <p:cNvSpPr>
            <a:spLocks noGrp="1"/>
          </p:cNvSpPr>
          <p:nvPr>
            <p:ph type="sldNum" idx="12"/>
          </p:nvPr>
        </p:nvSpPr>
        <p:spPr/>
        <p:txBody>
          <a:bodyPr/>
          <a:lstStyle>
            <a:lvl1pPr>
              <a:defRPr/>
            </a:lvl1pPr>
          </a:lstStyle>
          <a:p>
            <a:r>
              <a:rPr lang="en-GB" dirty="0"/>
              <a:t>Slide </a:t>
            </a:r>
            <a:fld id="{DE40C9FC-4879-4F20-9ECA-A574A90476B7}" type="slidenum">
              <a:rPr lang="en-GB"/>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gradFill>
                  <a:gsLst>
                    <a:gs pos="0">
                      <a:schemeClr val="tx1"/>
                    </a:gs>
                    <a:gs pos="44000">
                      <a:srgbClr val="01BBBB"/>
                    </a:gs>
                    <a:gs pos="100000">
                      <a:schemeClr val="accent6">
                        <a:lumMod val="75000"/>
                      </a:schemeClr>
                    </a:gs>
                  </a:gsLst>
                  <a:lin ang="4800000" scaled="0"/>
                </a:gradFill>
                <a:latin typeface="+mj-lt"/>
                <a:ea typeface="+mj-ea"/>
                <a:cs typeface="+mj-cs"/>
              </a:defRPr>
            </a:lvl1pPr>
          </a:lstStyle>
          <a:p>
            <a:r>
              <a:rPr lang="en-US" dirty="0"/>
              <a:t>Click to edit Master title style</a:t>
            </a:r>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110"/>
              </a:spcBef>
              <a:defRPr sz="1650">
                <a:solidFill>
                  <a:srgbClr val="435153"/>
                </a:solidFill>
                <a:latin typeface="+mj-lt"/>
              </a:defRPr>
            </a:lvl1pPr>
            <a:lvl2pPr>
              <a:lnSpc>
                <a:spcPct val="95000"/>
              </a:lnSpc>
              <a:spcBef>
                <a:spcPts val="45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514600"/>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5638" y="304800"/>
            <a:ext cx="8145462" cy="838200"/>
          </a:xfrm>
        </p:spPr>
        <p:txBody>
          <a:bodyPr/>
          <a:lstStyle/>
          <a:p>
            <a:r>
              <a:rPr lang="en-US"/>
              <a:t>Click to edit Master title style</a:t>
            </a:r>
          </a:p>
        </p:txBody>
      </p:sp>
      <p:sp>
        <p:nvSpPr>
          <p:cNvPr id="3" name="Content Placeholder 2"/>
          <p:cNvSpPr>
            <a:spLocks noGrp="1"/>
          </p:cNvSpPr>
          <p:nvPr>
            <p:ph sz="quarter" idx="1"/>
          </p:nvPr>
        </p:nvSpPr>
        <p:spPr>
          <a:xfrm>
            <a:off x="655639" y="1520825"/>
            <a:ext cx="3894137" cy="170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02175" y="1520825"/>
            <a:ext cx="3894138" cy="170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639" y="3382965"/>
            <a:ext cx="3894137" cy="170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02175" y="3382965"/>
            <a:ext cx="3894138" cy="170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66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endParaRPr lang="en-GB" dirty="0"/>
          </a:p>
        </p:txBody>
      </p:sp>
      <p:sp>
        <p:nvSpPr>
          <p:cNvPr id="12" name="Rectangle 3"/>
          <p:cNvSpPr>
            <a:spLocks noGrp="1" noChangeArrowheads="1"/>
          </p:cNvSpPr>
          <p:nvPr>
            <p:ph type="dt" idx="15"/>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Footer Placeholder 4"/>
          <p:cNvSpPr>
            <a:spLocks noGrp="1"/>
          </p:cNvSpPr>
          <p:nvPr>
            <p:ph type="ftr" idx="11"/>
          </p:nvPr>
        </p:nvSpPr>
        <p:spPr/>
        <p:txBody>
          <a:bodyPr/>
          <a:lstStyle>
            <a:lvl1pPr>
              <a:defRPr/>
            </a:lvl1pPr>
          </a:lstStyle>
          <a:p>
            <a:endParaRPr lang="en-GB" dirty="0"/>
          </a:p>
        </p:txBody>
      </p:sp>
      <p:sp>
        <p:nvSpPr>
          <p:cNvPr id="6" name="Slide Number Placeholder 5"/>
          <p:cNvSpPr>
            <a:spLocks noGrp="1"/>
          </p:cNvSpPr>
          <p:nvPr>
            <p:ph type="sldNum" idx="12"/>
          </p:nvPr>
        </p:nvSpPr>
        <p:spPr/>
        <p:txBody>
          <a:bodyPr/>
          <a:lstStyle>
            <a:lvl1pPr>
              <a:defRPr/>
            </a:lvl1pPr>
          </a:lstStyle>
          <a:p>
            <a:r>
              <a:rPr lang="en-GB" dirty="0"/>
              <a:t>Slide </a:t>
            </a:r>
            <a:fld id="{3ABCC52B-A3F7-440B-BBF2-55191E6E7773}" type="slidenum">
              <a:rPr lang="en-GB"/>
              <a:pPr/>
              <a:t>‹#›</a:t>
            </a:fld>
            <a:endParaRPr lang="en-GB" dirty="0"/>
          </a:p>
        </p:txBody>
      </p:sp>
      <p:sp>
        <p:nvSpPr>
          <p:cNvPr id="7" name="Rectangle 3"/>
          <p:cNvSpPr>
            <a:spLocks noGrp="1" noChangeArrowheads="1"/>
          </p:cNvSpPr>
          <p:nvPr>
            <p:ph type="dt" idx="15"/>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p:txBody>
          <a:bodyPr/>
          <a:lstStyle>
            <a:lvl1pPr>
              <a:defRPr/>
            </a:lvl1pPr>
          </a:lstStyle>
          <a:p>
            <a:endParaRPr lang="en-GB" dirty="0"/>
          </a:p>
        </p:txBody>
      </p:sp>
      <p:sp>
        <p:nvSpPr>
          <p:cNvPr id="6" name="Footer Placeholder 5"/>
          <p:cNvSpPr>
            <a:spLocks noGrp="1"/>
          </p:cNvSpPr>
          <p:nvPr>
            <p:ph type="ftr" idx="11"/>
          </p:nvPr>
        </p:nvSpPr>
        <p:spPr/>
        <p:txBody>
          <a:bodyPr/>
          <a:lstStyle>
            <a:lvl1pPr>
              <a:defRPr/>
            </a:lvl1pPr>
          </a:lstStyle>
          <a:p>
            <a:endParaRPr lang="en-GB" dirty="0"/>
          </a:p>
        </p:txBody>
      </p:sp>
      <p:sp>
        <p:nvSpPr>
          <p:cNvPr id="7" name="Slide Number Placeholder 6"/>
          <p:cNvSpPr>
            <a:spLocks noGrp="1"/>
          </p:cNvSpPr>
          <p:nvPr>
            <p:ph type="sldNum" idx="12"/>
          </p:nvPr>
        </p:nvSpPr>
        <p:spPr/>
        <p:txBody>
          <a:bodyPr/>
          <a:lstStyle>
            <a:lvl1pPr>
              <a:defRPr/>
            </a:lvl1pPr>
          </a:lstStyle>
          <a:p>
            <a:r>
              <a:rPr lang="en-GB" dirty="0"/>
              <a:t>Slide </a:t>
            </a:r>
            <a:fld id="{1CD163DD-D5E7-41DA-95F2-71530C24F8C3}" type="slidenum">
              <a:rPr lang="en-GB"/>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idx="10"/>
          </p:nvPr>
        </p:nvSpPr>
        <p:spPr/>
        <p:txBody>
          <a:bodyPr/>
          <a:lstStyle>
            <a:lvl1pPr>
              <a:defRPr/>
            </a:lvl1pPr>
          </a:lstStyle>
          <a:p>
            <a:endParaRPr lang="en-GB" dirty="0"/>
          </a:p>
        </p:txBody>
      </p:sp>
      <p:sp>
        <p:nvSpPr>
          <p:cNvPr id="8" name="Footer Placeholder 7"/>
          <p:cNvSpPr>
            <a:spLocks noGrp="1"/>
          </p:cNvSpPr>
          <p:nvPr>
            <p:ph type="ftr" idx="11"/>
          </p:nvPr>
        </p:nvSpPr>
        <p:spPr>
          <a:xfrm>
            <a:off x="5643570" y="6475413"/>
            <a:ext cx="2898768" cy="180975"/>
          </a:xfrm>
        </p:spPr>
        <p:txBody>
          <a:bodyPr/>
          <a:lstStyle>
            <a:lvl1pPr>
              <a:defRPr/>
            </a:lvl1pPr>
          </a:lstStyle>
          <a:p>
            <a:endParaRPr lang="en-GB" dirty="0"/>
          </a:p>
        </p:txBody>
      </p:sp>
      <p:sp>
        <p:nvSpPr>
          <p:cNvPr id="9" name="Slide Number Placeholder 8"/>
          <p:cNvSpPr>
            <a:spLocks noGrp="1"/>
          </p:cNvSpPr>
          <p:nvPr>
            <p:ph type="sldNum" idx="12"/>
          </p:nvPr>
        </p:nvSpPr>
        <p:spPr/>
        <p:txBody>
          <a:bodyPr/>
          <a:lstStyle>
            <a:lvl1pPr>
              <a:defRPr/>
            </a:lvl1pPr>
          </a:lstStyle>
          <a:p>
            <a:r>
              <a:rPr lang="en-GB" dirty="0"/>
              <a:t>Slide </a:t>
            </a:r>
            <a:fld id="{69B99EC4-A1FB-4C79-B9A5-C1FFD5A90380}" type="slidenum">
              <a:rPr lang="en-GB"/>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idx="10"/>
          </p:nvPr>
        </p:nvSpPr>
        <p:spPr/>
        <p:txBody>
          <a:bodyPr/>
          <a:lstStyle>
            <a:lvl1pPr>
              <a:defRPr/>
            </a:lvl1pPr>
          </a:lstStyle>
          <a:p>
            <a:endParaRPr lang="en-GB" dirty="0"/>
          </a:p>
        </p:txBody>
      </p:sp>
      <p:sp>
        <p:nvSpPr>
          <p:cNvPr id="4" name="Footer Placeholder 3"/>
          <p:cNvSpPr>
            <a:spLocks noGrp="1"/>
          </p:cNvSpPr>
          <p:nvPr>
            <p:ph type="ftr" idx="11"/>
          </p:nvPr>
        </p:nvSpPr>
        <p:spPr/>
        <p:txBody>
          <a:bodyPr/>
          <a:lstStyle>
            <a:lvl1pPr>
              <a:defRPr/>
            </a:lvl1pPr>
          </a:lstStyle>
          <a:p>
            <a:endParaRPr lang="en-GB" dirty="0"/>
          </a:p>
        </p:txBody>
      </p:sp>
      <p:sp>
        <p:nvSpPr>
          <p:cNvPr id="5" name="Slide Number Placeholder 4"/>
          <p:cNvSpPr>
            <a:spLocks noGrp="1"/>
          </p:cNvSpPr>
          <p:nvPr>
            <p:ph type="sldNum" idx="12"/>
          </p:nvPr>
        </p:nvSpPr>
        <p:spPr/>
        <p:txBody>
          <a:bodyPr/>
          <a:lstStyle>
            <a:lvl1pPr>
              <a:defRPr/>
            </a:lvl1pPr>
          </a:lstStyle>
          <a:p>
            <a:r>
              <a:rPr lang="en-GB" dirty="0"/>
              <a:t>Slide </a:t>
            </a:r>
            <a:fld id="{06B781AF-4CCF-49B0-A572-DE54FBE5D942}" type="slidenum">
              <a:rPr lang="en-GB"/>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GB" dirty="0"/>
          </a:p>
        </p:txBody>
      </p:sp>
      <p:sp>
        <p:nvSpPr>
          <p:cNvPr id="3" name="Footer Placeholder 2"/>
          <p:cNvSpPr>
            <a:spLocks noGrp="1"/>
          </p:cNvSpPr>
          <p:nvPr>
            <p:ph type="ftr" idx="11"/>
          </p:nvPr>
        </p:nvSpPr>
        <p:spPr/>
        <p:txBody>
          <a:bodyPr/>
          <a:lstStyle>
            <a:lvl1pPr>
              <a:defRPr/>
            </a:lvl1pPr>
          </a:lstStyle>
          <a:p>
            <a:endParaRPr lang="en-GB" dirty="0"/>
          </a:p>
        </p:txBody>
      </p:sp>
      <p:sp>
        <p:nvSpPr>
          <p:cNvPr id="4" name="Slide Number Placeholder 3"/>
          <p:cNvSpPr>
            <a:spLocks noGrp="1"/>
          </p:cNvSpPr>
          <p:nvPr>
            <p:ph type="sldNum" idx="12"/>
          </p:nvPr>
        </p:nvSpPr>
        <p:spPr/>
        <p:txBody>
          <a:bodyPr/>
          <a:lstStyle>
            <a:lvl1pPr>
              <a:defRPr/>
            </a:lvl1pPr>
          </a:lstStyle>
          <a:p>
            <a:r>
              <a:rPr lang="en-GB" dirty="0"/>
              <a:t>Slide </a:t>
            </a:r>
            <a:fld id="{F5D8E26B-7BCF-4D25-9C89-0168A6618F18}" type="slidenum">
              <a:rPr lang="en-GB"/>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endParaRPr lang="en-GB" dirty="0"/>
          </a:p>
        </p:txBody>
      </p:sp>
      <p:sp>
        <p:nvSpPr>
          <p:cNvPr id="5" name="Footer Placeholder 4"/>
          <p:cNvSpPr>
            <a:spLocks noGrp="1"/>
          </p:cNvSpPr>
          <p:nvPr>
            <p:ph type="ftr" idx="11"/>
          </p:nvPr>
        </p:nvSpPr>
        <p:spPr/>
        <p:txBody>
          <a:bodyPr/>
          <a:lstStyle>
            <a:lvl1pPr>
              <a:defRPr/>
            </a:lvl1pPr>
          </a:lstStyle>
          <a:p>
            <a:endParaRPr lang="en-GB" dirty="0"/>
          </a:p>
        </p:txBody>
      </p:sp>
      <p:sp>
        <p:nvSpPr>
          <p:cNvPr id="6" name="Slide Number Placeholder 5"/>
          <p:cNvSpPr>
            <a:spLocks noGrp="1"/>
          </p:cNvSpPr>
          <p:nvPr>
            <p:ph type="sldNum" idx="12"/>
          </p:nvPr>
        </p:nvSpPr>
        <p:spPr/>
        <p:txBody>
          <a:bodyPr/>
          <a:lstStyle>
            <a:lvl1pPr>
              <a:defRPr/>
            </a:lvl1pPr>
          </a:lstStyle>
          <a:p>
            <a:r>
              <a:rPr lang="en-GB" dirty="0"/>
              <a:t>Slide </a:t>
            </a:r>
            <a:fld id="{6B5E41C2-EF12-4EF2-8280-F2B4208277C2}" type="slidenum">
              <a:rPr lang="en-GB"/>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1513" cy="54086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85800"/>
            <a:ext cx="5676900" cy="5408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endParaRPr lang="en-GB" dirty="0"/>
          </a:p>
        </p:txBody>
      </p:sp>
      <p:sp>
        <p:nvSpPr>
          <p:cNvPr id="5" name="Footer Placeholder 4"/>
          <p:cNvSpPr>
            <a:spLocks noGrp="1"/>
          </p:cNvSpPr>
          <p:nvPr>
            <p:ph type="ftr" idx="11"/>
          </p:nvPr>
        </p:nvSpPr>
        <p:spPr/>
        <p:txBody>
          <a:bodyPr/>
          <a:lstStyle>
            <a:lvl1pPr>
              <a:defRPr/>
            </a:lvl1pPr>
          </a:lstStyle>
          <a:p>
            <a:endParaRPr lang="en-GB" dirty="0"/>
          </a:p>
        </p:txBody>
      </p:sp>
      <p:sp>
        <p:nvSpPr>
          <p:cNvPr id="6" name="Slide Number Placeholder 5"/>
          <p:cNvSpPr>
            <a:spLocks noGrp="1"/>
          </p:cNvSpPr>
          <p:nvPr>
            <p:ph type="sldNum" idx="12"/>
          </p:nvPr>
        </p:nvSpPr>
        <p:spPr/>
        <p:txBody>
          <a:bodyPr/>
          <a:lstStyle>
            <a:lvl1pPr>
              <a:defRPr/>
            </a:lvl1pPr>
          </a:lstStyle>
          <a:p>
            <a:r>
              <a:rPr lang="en-GB" dirty="0"/>
              <a:t>Slide </a:t>
            </a:r>
            <a:fld id="{9B0D65C8-A0CA-4DDA-83BB-897866218593}" type="slidenum">
              <a:rPr lang="en-GB"/>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85800"/>
            <a:ext cx="7770813"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70813"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endParaRPr lang="en-GB" dirty="0"/>
          </a:p>
        </p:txBody>
      </p:sp>
      <p:sp>
        <p:nvSpPr>
          <p:cNvPr id="1028" name="Rectangle 4"/>
          <p:cNvSpPr>
            <a:spLocks noGrp="1" noChangeArrowheads="1"/>
          </p:cNvSpPr>
          <p:nvPr>
            <p:ph type="ftr"/>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endParaRPr lang="en-GB" dirty="0"/>
          </a:p>
        </p:txBody>
      </p:sp>
      <p:sp>
        <p:nvSpPr>
          <p:cNvPr id="1029" name="Rectangle 5"/>
          <p:cNvSpPr>
            <a:spLocks noGrp="1" noChangeArrowheads="1"/>
          </p:cNvSpPr>
          <p:nvPr>
            <p:ph type="sldNum"/>
          </p:nvPr>
        </p:nvSpPr>
        <p:spPr bwMode="auto">
          <a:xfrm>
            <a:off x="4344988" y="6475413"/>
            <a:ext cx="528637"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dirty="0"/>
              <a:t>Slide </a:t>
            </a:r>
            <a:fld id="{D09C756B-EB39-4236-ADBB-73052B179AE4}" type="slidenum">
              <a:rPr lang="en-GB"/>
              <a:pPr/>
              <a:t>‹#›</a:t>
            </a:fld>
            <a:endParaRPr lang="en-GB" dirty="0"/>
          </a:p>
        </p:txBody>
      </p:sp>
      <p:sp>
        <p:nvSpPr>
          <p:cNvPr id="1030" name="Line 6"/>
          <p:cNvSpPr>
            <a:spLocks noChangeShapeType="1"/>
          </p:cNvSpPr>
          <p:nvPr/>
        </p:nvSpPr>
        <p:spPr bwMode="auto">
          <a:xfrm>
            <a:off x="685800" y="609600"/>
            <a:ext cx="7772400" cy="1588"/>
          </a:xfrm>
          <a:prstGeom prst="line">
            <a:avLst/>
          </a:prstGeom>
          <a:noFill/>
          <a:ln w="12600">
            <a:solidFill>
              <a:srgbClr val="000000"/>
            </a:solidFill>
            <a:miter lim="800000"/>
            <a:headEnd/>
            <a:tailEnd/>
          </a:ln>
          <a:effectLst/>
        </p:spPr>
        <p:txBody>
          <a:bodyPr/>
          <a:lstStyle/>
          <a:p>
            <a:endParaRPr lang="en-GB" dirty="0"/>
          </a:p>
        </p:txBody>
      </p:sp>
      <p:sp>
        <p:nvSpPr>
          <p:cNvPr id="1031" name="Rectangle 7"/>
          <p:cNvSpPr>
            <a:spLocks noChangeArrowheads="1"/>
          </p:cNvSpPr>
          <p:nvPr/>
        </p:nvSpPr>
        <p:spPr bwMode="auto">
          <a:xfrm>
            <a:off x="684213" y="6475413"/>
            <a:ext cx="714375" cy="182562"/>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685800" y="6477000"/>
            <a:ext cx="7848600" cy="1588"/>
          </a:xfrm>
          <a:prstGeom prst="line">
            <a:avLst/>
          </a:prstGeom>
          <a:noFill/>
          <a:ln w="12600">
            <a:solidFill>
              <a:srgbClr val="000000"/>
            </a:solidFill>
            <a:miter lim="800000"/>
            <a:headEnd/>
            <a:tailEnd/>
          </a:ln>
          <a:effectLst/>
        </p:spPr>
        <p:txBody>
          <a:bodyPr/>
          <a:lstStyle/>
          <a:p>
            <a:endParaRPr lang="en-GB" dirty="0"/>
          </a:p>
        </p:txBody>
      </p:sp>
      <p:sp>
        <p:nvSpPr>
          <p:cNvPr id="10" name="Date Placeholder 3"/>
          <p:cNvSpPr txBox="1">
            <a:spLocks/>
          </p:cNvSpPr>
          <p:nvPr userDrawn="1"/>
        </p:nvSpPr>
        <p:spPr bwMode="auto">
          <a:xfrm>
            <a:off x="5000628" y="357166"/>
            <a:ext cx="3500462"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802.11-18/1918r0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28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eg"/><Relationship Id="rId12" Type="http://schemas.openxmlformats.org/officeDocument/2006/relationships/image" Target="../media/image8.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jpe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8.gi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sp>
        <p:nvSpPr>
          <p:cNvPr id="3073" name="Rectangle 1"/>
          <p:cNvSpPr>
            <a:spLocks noGrp="1" noChangeArrowheads="1"/>
          </p:cNvSpPr>
          <p:nvPr>
            <p:ph type="title"/>
          </p:nvPr>
        </p:nvSpPr>
        <p:spPr>
          <a:xfrm>
            <a:off x="297180" y="836712"/>
            <a:ext cx="8549640" cy="1066800"/>
          </a:xfrm>
          <a:ln/>
        </p:spPr>
        <p:txBody>
          <a:bodyPr/>
          <a:lstStyle/>
          <a:p>
            <a:r>
              <a:rPr lang="en-US" dirty="0"/>
              <a:t>Bringing Determinism for IoT Wireless</a:t>
            </a:r>
            <a:br>
              <a:rPr lang="en-US" dirty="0"/>
            </a:br>
            <a:r>
              <a:rPr lang="en-US" dirty="0"/>
              <a:t> - sharing 802.15.4 experience - </a:t>
            </a:r>
          </a:p>
        </p:txBody>
      </p:sp>
      <p:sp>
        <p:nvSpPr>
          <p:cNvPr id="3074" name="Rectangle 2"/>
          <p:cNvSpPr>
            <a:spLocks noGrp="1" noChangeArrowheads="1"/>
          </p:cNvSpPr>
          <p:nvPr>
            <p:ph type="body" idx="1"/>
          </p:nvPr>
        </p:nvSpPr>
        <p:spPr>
          <a:xfrm>
            <a:off x="611560" y="1952005"/>
            <a:ext cx="7772400" cy="396875"/>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2018-11-04</a:t>
            </a:r>
          </a:p>
        </p:txBody>
      </p:sp>
      <p:graphicFrame>
        <p:nvGraphicFramePr>
          <p:cNvPr id="3075" name="Object 3"/>
          <p:cNvGraphicFramePr>
            <a:graphicFrameLocks noChangeAspect="1"/>
          </p:cNvGraphicFramePr>
          <p:nvPr>
            <p:extLst>
              <p:ext uri="{D42A27DB-BD31-4B8C-83A1-F6EECF244321}">
                <p14:modId xmlns:p14="http://schemas.microsoft.com/office/powerpoint/2010/main" val="2686707412"/>
              </p:ext>
            </p:extLst>
          </p:nvPr>
        </p:nvGraphicFramePr>
        <p:xfrm>
          <a:off x="179512" y="3140968"/>
          <a:ext cx="8826660" cy="2578708"/>
        </p:xfrm>
        <a:graphic>
          <a:graphicData uri="http://schemas.openxmlformats.org/presentationml/2006/ole">
            <mc:AlternateContent xmlns:mc="http://schemas.openxmlformats.org/markup-compatibility/2006">
              <mc:Choice xmlns:v="urn:schemas-microsoft-com:vml" Requires="v">
                <p:oleObj spid="_x0000_s1955" name="Document" r:id="rId4" imgW="8232082" imgH="2414929" progId="Word.Document.8">
                  <p:embed/>
                </p:oleObj>
              </mc:Choice>
              <mc:Fallback>
                <p:oleObj name="Document" r:id="rId4" imgW="8232082" imgH="2414929" progId="Word.Document.8">
                  <p:embed/>
                  <p:pic>
                    <p:nvPicPr>
                      <p:cNvPr id="0" name="Picture 3"/>
                      <p:cNvPicPr>
                        <a:picLocks noChangeAspect="1" noChangeArrowheads="1"/>
                      </p:cNvPicPr>
                      <p:nvPr/>
                    </p:nvPicPr>
                    <p:blipFill>
                      <a:blip r:embed="rId5"/>
                      <a:srcRect/>
                      <a:stretch>
                        <a:fillRect/>
                      </a:stretch>
                    </p:blipFill>
                    <p:spPr bwMode="auto">
                      <a:xfrm>
                        <a:off x="179512" y="3140968"/>
                        <a:ext cx="8826660" cy="2578708"/>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sp>
        <p:nvSpPr>
          <p:cNvPr id="3076" name="Rectangle 4"/>
          <p:cNvSpPr>
            <a:spLocks noChangeArrowheads="1"/>
          </p:cNvSpPr>
          <p:nvPr/>
        </p:nvSpPr>
        <p:spPr bwMode="auto">
          <a:xfrm>
            <a:off x="533400" y="2420888"/>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55576" y="836712"/>
            <a:ext cx="7200800" cy="431341"/>
          </a:xfrm>
        </p:spPr>
        <p:txBody>
          <a:bodyPr>
            <a:noAutofit/>
          </a:bodyPr>
          <a:lstStyle/>
          <a:p>
            <a:r>
              <a:rPr lang="fr-FR" kern="1200" dirty="0" err="1"/>
              <a:t>Deterministic</a:t>
            </a:r>
            <a:r>
              <a:rPr lang="fr-FR" kern="1200" dirty="0"/>
              <a:t> Networking Key </a:t>
            </a:r>
            <a:r>
              <a:rPr lang="fr-FR" kern="1200" dirty="0" err="1"/>
              <a:t>Requirements</a:t>
            </a:r>
            <a:endParaRPr lang="en-US" kern="1200" dirty="0"/>
          </a:p>
        </p:txBody>
      </p:sp>
      <p:sp>
        <p:nvSpPr>
          <p:cNvPr id="4" name="Content Placeholder 3"/>
          <p:cNvSpPr>
            <a:spLocks noGrp="1"/>
          </p:cNvSpPr>
          <p:nvPr>
            <p:ph sz="quarter" idx="1"/>
          </p:nvPr>
        </p:nvSpPr>
        <p:spPr>
          <a:xfrm>
            <a:off x="200077" y="1580681"/>
            <a:ext cx="9070162" cy="1717205"/>
          </a:xfrm>
        </p:spPr>
        <p:txBody>
          <a:bodyPr>
            <a:noAutofit/>
          </a:bodyPr>
          <a:lstStyle/>
          <a:p>
            <a:pPr marL="0" indent="0"/>
            <a:r>
              <a:rPr lang="en-US" sz="2101" dirty="0">
                <a:solidFill>
                  <a:srgbClr val="333333"/>
                </a:solidFill>
                <a:effectLst>
                  <a:outerShdw blurRad="38100" dist="38100" dir="2700000" algn="tl">
                    <a:srgbClr val="000000">
                      <a:alpha val="43137"/>
                    </a:srgbClr>
                  </a:outerShdw>
                </a:effectLst>
              </a:rPr>
              <a:t>Scheduling and Perfect timing</a:t>
            </a:r>
            <a:r>
              <a:rPr lang="en-US" sz="2101" dirty="0">
                <a:solidFill>
                  <a:srgbClr val="333333"/>
                </a:solidFill>
              </a:rPr>
              <a:t> </a:t>
            </a:r>
            <a:r>
              <a:rPr lang="en-US" sz="2101" dirty="0">
                <a:solidFill>
                  <a:srgbClr val="7F7F7F"/>
                </a:solidFill>
              </a:rPr>
              <a:t>for an optimum use of the medium</a:t>
            </a:r>
            <a:r>
              <a:rPr lang="en-US" sz="2101" dirty="0">
                <a:solidFill>
                  <a:schemeClr val="bg1">
                    <a:lumMod val="65000"/>
                  </a:schemeClr>
                </a:solidFill>
              </a:rPr>
              <a:t>.</a:t>
            </a:r>
          </a:p>
          <a:p>
            <a:pPr marL="0" indent="0"/>
            <a:r>
              <a:rPr lang="en-US" sz="2101" dirty="0">
                <a:solidFill>
                  <a:srgbClr val="333333"/>
                </a:solidFill>
                <a:effectLst>
                  <a:outerShdw blurRad="38100" dist="38100" dir="2700000" algn="tl">
                    <a:srgbClr val="000000">
                      <a:alpha val="43137"/>
                    </a:srgbClr>
                  </a:outerShdw>
                </a:effectLst>
              </a:rPr>
              <a:t>Low loss / Hard bound latency</a:t>
            </a:r>
            <a:r>
              <a:rPr lang="en-US" sz="2101" dirty="0">
                <a:solidFill>
                  <a:srgbClr val="333333"/>
                </a:solidFill>
              </a:rPr>
              <a:t>.</a:t>
            </a:r>
            <a:r>
              <a:rPr lang="en-US" sz="2101" dirty="0">
                <a:solidFill>
                  <a:schemeClr val="bg1">
                    <a:lumMod val="65000"/>
                  </a:schemeClr>
                </a:solidFill>
              </a:rPr>
              <a:t> </a:t>
            </a:r>
            <a:r>
              <a:rPr lang="en-US" sz="2101" dirty="0">
                <a:solidFill>
                  <a:srgbClr val="7F7F7F"/>
                </a:solidFill>
              </a:rPr>
              <a:t>A new level of </a:t>
            </a:r>
            <a:r>
              <a:rPr lang="en-US" sz="2101" dirty="0" err="1">
                <a:solidFill>
                  <a:srgbClr val="7F7F7F"/>
                </a:solidFill>
              </a:rPr>
              <a:t>QoS</a:t>
            </a:r>
            <a:r>
              <a:rPr lang="en-US" sz="2101" dirty="0">
                <a:solidFill>
                  <a:srgbClr val="7F7F7F"/>
                </a:solidFill>
              </a:rPr>
              <a:t> guarantees for IT</a:t>
            </a:r>
            <a:r>
              <a:rPr lang="en-US" sz="2101" dirty="0">
                <a:solidFill>
                  <a:schemeClr val="bg1">
                    <a:lumMod val="65000"/>
                  </a:schemeClr>
                </a:solidFill>
              </a:rPr>
              <a:t>.</a:t>
            </a:r>
          </a:p>
          <a:p>
            <a:pPr marL="0" indent="0"/>
            <a:r>
              <a:rPr lang="en-US" sz="2101" dirty="0">
                <a:solidFill>
                  <a:srgbClr val="333333"/>
                </a:solidFill>
                <a:effectLst>
                  <a:outerShdw blurRad="38100" dist="38100" dir="2700000" algn="tl">
                    <a:srgbClr val="000000">
                      <a:alpha val="43137"/>
                    </a:srgbClr>
                  </a:outerShdw>
                </a:effectLst>
              </a:rPr>
              <a:t>Sharing physical resources </a:t>
            </a:r>
            <a:r>
              <a:rPr lang="en-US" sz="2101" dirty="0">
                <a:solidFill>
                  <a:srgbClr val="7F7F7F"/>
                </a:solidFill>
              </a:rPr>
              <a:t>with classical best effort networking.</a:t>
            </a:r>
          </a:p>
          <a:p>
            <a:pPr marL="0" indent="0"/>
            <a:r>
              <a:rPr lang="en-US" sz="2101" dirty="0">
                <a:solidFill>
                  <a:srgbClr val="333333"/>
                </a:solidFill>
                <a:effectLst>
                  <a:outerShdw blurRad="38100" dist="38100" dir="2700000" algn="tl">
                    <a:srgbClr val="000000">
                      <a:alpha val="43137"/>
                    </a:srgbClr>
                  </a:outerShdw>
                </a:effectLst>
              </a:rPr>
              <a:t>High ratio of critical flows </a:t>
            </a:r>
            <a:r>
              <a:rPr lang="en-US" sz="2101" dirty="0">
                <a:solidFill>
                  <a:srgbClr val="7F7F7F"/>
                </a:solidFill>
              </a:rPr>
              <a:t>for traffic known a priori</a:t>
            </a:r>
            <a:r>
              <a:rPr lang="en-US" sz="2101" dirty="0">
                <a:solidFill>
                  <a:srgbClr val="333333"/>
                </a:solidFill>
              </a:rPr>
              <a:t>. </a:t>
            </a:r>
          </a:p>
        </p:txBody>
      </p:sp>
      <p:pic>
        <p:nvPicPr>
          <p:cNvPr id="5" name="Picture 2" descr="http://upload.wikimedia.org/wikipedia/commons/6/61/Orion_Service_Module.jpg"/>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55000"/>
                    </a14:imgEffect>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9527" y="3455322"/>
            <a:ext cx="4118954" cy="257967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t.depositphotos.com/1000423/1577/i/170/depositphotos_15775219-Engineering-automation-building-desi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818" y="3455322"/>
            <a:ext cx="2579675" cy="25796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eld Wireless - Building a wireless future to last"/>
          <p:cNvPicPr>
            <a:picLocks noChangeAspect="1" noChangeArrowheads="1"/>
          </p:cNvPicPr>
          <p:nvPr/>
        </p:nvPicPr>
        <p:blipFill rotWithShape="1">
          <a:blip r:embed="rId6">
            <a:extLst>
              <a:ext uri="{28A0092B-C50C-407E-A947-70E740481C1C}">
                <a14:useLocalDpi xmlns:a14="http://schemas.microsoft.com/office/drawing/2010/main" val="0"/>
              </a:ext>
            </a:extLst>
          </a:blip>
          <a:srcRect l="38100" r="28219"/>
          <a:stretch/>
        </p:blipFill>
        <p:spPr bwMode="auto">
          <a:xfrm>
            <a:off x="4018238" y="3455105"/>
            <a:ext cx="2596859" cy="2575399"/>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a:extLst>
              <a:ext uri="{FF2B5EF4-FFF2-40B4-BE49-F238E27FC236}">
                <a16:creationId xmlns:a16="http://schemas.microsoft.com/office/drawing/2014/main" id="{2F2C9E7B-4818-234F-8E62-9D375EEC2C08}"/>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Tree>
    <p:extLst>
      <p:ext uri="{BB962C8B-B14F-4D97-AF65-F5344CB8AC3E}">
        <p14:creationId xmlns:p14="http://schemas.microsoft.com/office/powerpoint/2010/main" val="240029098"/>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3568" y="2852936"/>
            <a:ext cx="7772400" cy="1362075"/>
          </a:xfrm>
        </p:spPr>
        <p:txBody>
          <a:bodyPr/>
          <a:lstStyle/>
          <a:p>
            <a:pPr>
              <a:defRPr/>
            </a:pPr>
            <a:r>
              <a:rPr lang="en-US" dirty="0"/>
              <a:t>Making radio medium More Predictable</a:t>
            </a:r>
          </a:p>
        </p:txBody>
      </p:sp>
      <p:sp>
        <p:nvSpPr>
          <p:cNvPr id="4" name="Footer Placeholder 4">
            <a:extLst>
              <a:ext uri="{FF2B5EF4-FFF2-40B4-BE49-F238E27FC236}">
                <a16:creationId xmlns:a16="http://schemas.microsoft.com/office/drawing/2014/main" id="{4D0CBD9B-B1F7-AD49-A1BB-D2CD6C7D78B3}"/>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2" name="Slide Number Placeholder 1">
            <a:extLst>
              <a:ext uri="{FF2B5EF4-FFF2-40B4-BE49-F238E27FC236}">
                <a16:creationId xmlns:a16="http://schemas.microsoft.com/office/drawing/2014/main" id="{6EE5351C-7F5F-6B4E-81A5-1EAD81F3AD20}"/>
              </a:ext>
            </a:extLst>
          </p:cNvPr>
          <p:cNvSpPr>
            <a:spLocks noGrp="1"/>
          </p:cNvSpPr>
          <p:nvPr>
            <p:ph type="sldNum" idx="12"/>
          </p:nvPr>
        </p:nvSpPr>
        <p:spPr/>
        <p:txBody>
          <a:bodyPr/>
          <a:lstStyle/>
          <a:p>
            <a:r>
              <a:rPr lang="en-GB"/>
              <a:t>Slide </a:t>
            </a:r>
            <a:fld id="{3ABCC52B-A3F7-440B-BBF2-55191E6E7773}" type="slidenum">
              <a:rPr lang="en-GB" smtClean="0"/>
              <a:pPr/>
              <a:t>11</a:t>
            </a:fld>
            <a:endParaRPr lang="en-GB" dirty="0"/>
          </a:p>
        </p:txBody>
      </p:sp>
    </p:spTree>
    <p:extLst>
      <p:ext uri="{BB962C8B-B14F-4D97-AF65-F5344CB8AC3E}">
        <p14:creationId xmlns:p14="http://schemas.microsoft.com/office/powerpoint/2010/main" val="59524165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836712"/>
            <a:ext cx="8580923" cy="554424"/>
          </a:xfrm>
        </p:spPr>
        <p:txBody>
          <a:bodyPr/>
          <a:lstStyle/>
          <a:p>
            <a:pPr algn="ctr"/>
            <a:r>
              <a:rPr lang="en-US" sz="2800" b="1" dirty="0">
                <a:solidFill>
                  <a:srgbClr val="000000"/>
                </a:solidFill>
              </a:rPr>
              <a:t>Benefits of scheduling	in wired networks</a:t>
            </a:r>
          </a:p>
        </p:txBody>
      </p:sp>
      <p:sp>
        <p:nvSpPr>
          <p:cNvPr id="3" name="Text Placeholder 2"/>
          <p:cNvSpPr>
            <a:spLocks noGrp="1"/>
          </p:cNvSpPr>
          <p:nvPr>
            <p:ph type="body" sz="quarter" idx="10"/>
          </p:nvPr>
        </p:nvSpPr>
        <p:spPr>
          <a:xfrm>
            <a:off x="239713" y="2096197"/>
            <a:ext cx="8570912" cy="3724864"/>
          </a:xfrm>
        </p:spPr>
        <p:txBody>
          <a:bodyPr>
            <a:normAutofit/>
          </a:bodyPr>
          <a:lstStyle/>
          <a:p>
            <a:pPr marL="171496" lvl="1" indent="-171496">
              <a:spcBef>
                <a:spcPts val="1080"/>
              </a:spcBef>
              <a:buSzPct val="90000"/>
              <a:buFont typeface="Arial" pitchFamily="34" charset="0"/>
              <a:buChar char="•"/>
            </a:pPr>
            <a:r>
              <a:rPr lang="en-US" sz="2251" dirty="0"/>
              <a:t>Eliminate </a:t>
            </a:r>
            <a:r>
              <a:rPr lang="en-US" sz="2251" dirty="0">
                <a:solidFill>
                  <a:srgbClr val="C00000"/>
                </a:solidFill>
                <a:effectLst>
                  <a:outerShdw blurRad="38100" dist="38100" dir="2700000" algn="tl">
                    <a:srgbClr val="000000">
                      <a:alpha val="43137"/>
                    </a:srgbClr>
                  </a:outerShdw>
                </a:effectLst>
              </a:rPr>
              <a:t>congestion loss</a:t>
            </a:r>
            <a:endParaRPr lang="en-US" sz="2251" dirty="0">
              <a:solidFill>
                <a:srgbClr val="C00000"/>
              </a:solidFill>
            </a:endParaRPr>
          </a:p>
          <a:p>
            <a:pPr lvl="1">
              <a:buFont typeface="Symbol"/>
              <a:buChar char="Þ"/>
            </a:pPr>
            <a:r>
              <a:rPr lang="en-US" sz="2251" dirty="0">
                <a:solidFill>
                  <a:srgbClr val="4B4B4B"/>
                </a:solidFill>
              </a:rPr>
              <a:t> Controlled amount of traffic</a:t>
            </a:r>
          </a:p>
          <a:p>
            <a:pPr lvl="1">
              <a:buFont typeface="Symbol"/>
              <a:buChar char="Þ"/>
            </a:pPr>
            <a:r>
              <a:rPr lang="en-US" sz="2251" dirty="0">
                <a:solidFill>
                  <a:srgbClr val="4B4B4B"/>
                </a:solidFill>
              </a:rPr>
              <a:t> Available Resources (bandwidth and buffers) guaranteed</a:t>
            </a:r>
          </a:p>
          <a:p>
            <a:pPr marL="171496" lvl="1" indent="-171496">
              <a:spcBef>
                <a:spcPts val="1080"/>
              </a:spcBef>
              <a:buSzPct val="90000"/>
              <a:buFont typeface="Arial" pitchFamily="34" charset="0"/>
              <a:buChar char="•"/>
            </a:pPr>
            <a:r>
              <a:rPr lang="en-US" sz="2251" dirty="0"/>
              <a:t>Guarantee </a:t>
            </a:r>
            <a:r>
              <a:rPr lang="en-US" sz="2251" dirty="0">
                <a:solidFill>
                  <a:srgbClr val="002060"/>
                </a:solidFill>
                <a:effectLst>
                  <a:outerShdw blurRad="38100" dist="38100" dir="2700000" algn="tl">
                    <a:srgbClr val="000000">
                      <a:alpha val="43137"/>
                    </a:srgbClr>
                  </a:outerShdw>
                </a:effectLst>
              </a:rPr>
              <a:t>latency</a:t>
            </a:r>
            <a:endParaRPr lang="en-US" sz="2251" dirty="0">
              <a:solidFill>
                <a:srgbClr val="002060"/>
              </a:solidFill>
            </a:endParaRPr>
          </a:p>
          <a:p>
            <a:pPr lvl="1">
              <a:buFont typeface="Symbol"/>
              <a:buChar char="Þ"/>
            </a:pPr>
            <a:r>
              <a:rPr lang="en-US" sz="2251" dirty="0">
                <a:solidFill>
                  <a:srgbClr val="4B4B4B"/>
                </a:solidFill>
              </a:rPr>
              <a:t> Deterministic Progress along Scheduled path</a:t>
            </a:r>
          </a:p>
          <a:p>
            <a:pPr lvl="1">
              <a:buFont typeface="Symbol"/>
              <a:buChar char="Þ"/>
            </a:pPr>
            <a:r>
              <a:rPr lang="en-US" sz="2251" dirty="0">
                <a:solidFill>
                  <a:srgbClr val="4B4B4B"/>
                </a:solidFill>
              </a:rPr>
              <a:t> Nor ARQ: Forward Error correction, Network coding</a:t>
            </a:r>
          </a:p>
          <a:p>
            <a:pPr marL="171496" lvl="1" indent="-171496">
              <a:spcBef>
                <a:spcPts val="1080"/>
              </a:spcBef>
              <a:buSzPct val="90000"/>
              <a:buFont typeface="Arial" pitchFamily="34" charset="0"/>
              <a:buChar char="•"/>
            </a:pPr>
            <a:r>
              <a:rPr lang="en-US" sz="2251" dirty="0"/>
              <a:t>(Nearly) Eliminate </a:t>
            </a:r>
            <a:r>
              <a:rPr lang="en-US" sz="2251" dirty="0">
                <a:solidFill>
                  <a:srgbClr val="333333"/>
                </a:solidFill>
                <a:effectLst>
                  <a:outerShdw blurRad="38100" dist="38100" dir="2700000" algn="tl">
                    <a:srgbClr val="000000">
                      <a:alpha val="43137"/>
                    </a:srgbClr>
                  </a:outerShdw>
                </a:effectLst>
              </a:rPr>
              <a:t>equipment failure losses</a:t>
            </a:r>
          </a:p>
          <a:p>
            <a:pPr lvl="1">
              <a:buFont typeface="Symbol"/>
              <a:buChar char="Þ"/>
            </a:pPr>
            <a:r>
              <a:rPr lang="en-US" sz="2251" dirty="0">
                <a:solidFill>
                  <a:srgbClr val="4B4B4B"/>
                </a:solidFill>
              </a:rPr>
              <a:t> Frame/Packet Replication and Elimination</a:t>
            </a:r>
          </a:p>
        </p:txBody>
      </p:sp>
      <p:sp>
        <p:nvSpPr>
          <p:cNvPr id="4" name="Footer Placeholder 4">
            <a:extLst>
              <a:ext uri="{FF2B5EF4-FFF2-40B4-BE49-F238E27FC236}">
                <a16:creationId xmlns:a16="http://schemas.microsoft.com/office/drawing/2014/main" id="{D21EE66C-C46C-F249-B6ED-DBBBAAC91DD2}"/>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Tree>
    <p:extLst>
      <p:ext uri="{BB962C8B-B14F-4D97-AF65-F5344CB8AC3E}">
        <p14:creationId xmlns:p14="http://schemas.microsoft.com/office/powerpoint/2010/main" val="137991059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4704"/>
            <a:ext cx="8432210" cy="646440"/>
          </a:xfrm>
        </p:spPr>
        <p:txBody>
          <a:bodyPr/>
          <a:lstStyle/>
          <a:p>
            <a:r>
              <a:rPr lang="en-US" dirty="0"/>
              <a:t>Benefits of scheduling in ‘wireless’</a:t>
            </a:r>
          </a:p>
        </p:txBody>
      </p:sp>
      <p:sp>
        <p:nvSpPr>
          <p:cNvPr id="3" name="Content Placeholder 2"/>
          <p:cNvSpPr>
            <a:spLocks noGrp="1"/>
          </p:cNvSpPr>
          <p:nvPr>
            <p:ph idx="1"/>
          </p:nvPr>
        </p:nvSpPr>
        <p:spPr>
          <a:xfrm>
            <a:off x="467545" y="2283267"/>
            <a:ext cx="8219256" cy="3258398"/>
          </a:xfrm>
        </p:spPr>
        <p:txBody>
          <a:bodyPr>
            <a:normAutofit/>
          </a:bodyPr>
          <a:lstStyle/>
          <a:p>
            <a:pPr marL="0" indent="0"/>
            <a:endParaRPr lang="en-US" dirty="0"/>
          </a:p>
          <a:p>
            <a:endParaRPr lang="en-US" dirty="0"/>
          </a:p>
        </p:txBody>
      </p:sp>
      <p:sp>
        <p:nvSpPr>
          <p:cNvPr id="6" name="Content Placeholder 2"/>
          <p:cNvSpPr txBox="1">
            <a:spLocks/>
          </p:cNvSpPr>
          <p:nvPr/>
        </p:nvSpPr>
        <p:spPr>
          <a:xfrm>
            <a:off x="486431" y="1830990"/>
            <a:ext cx="8406049" cy="4334313"/>
          </a:xfrm>
          <a:prstGeom prst="rect">
            <a:avLst/>
          </a:prstGeom>
        </p:spPr>
        <p:txBody>
          <a:bodyPr vert="horz" lIns="68598" tIns="34299" rIns="68598" bIns="34299" rtlCol="0">
            <a:normAutofit fontScale="92500" lnSpcReduction="10000"/>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96" lvl="1" indent="-171496">
              <a:spcBef>
                <a:spcPts val="1080"/>
              </a:spcBef>
              <a:buSzPct val="90000"/>
              <a:buFont typeface="Arial" pitchFamily="34" charset="0"/>
              <a:buChar char="•"/>
            </a:pPr>
            <a:r>
              <a:rPr lang="en-US" sz="2251" dirty="0">
                <a:latin typeface="+mn-lt"/>
              </a:rPr>
              <a:t>Reduces</a:t>
            </a:r>
            <a:r>
              <a:rPr lang="en-US" sz="2251" dirty="0">
                <a:effectLst>
                  <a:outerShdw blurRad="38100" dist="38100" dir="2700000" algn="tl">
                    <a:srgbClr val="000000">
                      <a:alpha val="43137"/>
                    </a:srgbClr>
                  </a:outerShdw>
                </a:effectLst>
                <a:latin typeface="+mn-lt"/>
              </a:rPr>
              <a:t> </a:t>
            </a:r>
            <a:r>
              <a:rPr lang="en-US" sz="2251" b="1" dirty="0">
                <a:solidFill>
                  <a:schemeClr val="accent6">
                    <a:lumMod val="75000"/>
                  </a:schemeClr>
                </a:solidFill>
                <a:effectLst>
                  <a:outerShdw blurRad="38100" dist="38100" dir="2700000" algn="tl">
                    <a:srgbClr val="000000">
                      <a:alpha val="43137"/>
                    </a:srgbClr>
                  </a:outerShdw>
                </a:effectLst>
                <a:latin typeface="+mn-lt"/>
              </a:rPr>
              <a:t>frame loss</a:t>
            </a:r>
            <a:endParaRPr lang="en-US" sz="2251" dirty="0">
              <a:solidFill>
                <a:srgbClr val="000000"/>
              </a:solidFill>
              <a:latin typeface="+mn-lt"/>
            </a:endParaRPr>
          </a:p>
          <a:p>
            <a:pPr lvl="1">
              <a:buFont typeface="Symbol"/>
              <a:buChar char="Þ"/>
            </a:pPr>
            <a:r>
              <a:rPr lang="en-US" sz="2251" dirty="0">
                <a:latin typeface="+mn-lt"/>
              </a:rPr>
              <a:t> </a:t>
            </a:r>
            <a:r>
              <a:rPr lang="en-US" sz="2251" dirty="0">
                <a:solidFill>
                  <a:srgbClr val="4B4B4B"/>
                </a:solidFill>
                <a:latin typeface="+mn-lt"/>
              </a:rPr>
              <a:t>Time and Frequency Diversity </a:t>
            </a:r>
          </a:p>
          <a:p>
            <a:pPr lvl="1">
              <a:buFont typeface="Symbol"/>
              <a:buChar char="Þ"/>
            </a:pPr>
            <a:r>
              <a:rPr lang="en-US" sz="2251" dirty="0">
                <a:solidFill>
                  <a:srgbClr val="4B4B4B"/>
                </a:solidFill>
                <a:latin typeface="+mn-lt"/>
              </a:rPr>
              <a:t> Reduces co-channel interference</a:t>
            </a:r>
          </a:p>
          <a:p>
            <a:pPr lvl="1">
              <a:buFont typeface="Symbol"/>
              <a:buChar char="Þ"/>
            </a:pPr>
            <a:r>
              <a:rPr lang="en-US" sz="2251" dirty="0">
                <a:solidFill>
                  <a:srgbClr val="4B4B4B"/>
                </a:solidFill>
                <a:latin typeface="+mn-lt"/>
              </a:rPr>
              <a:t> Enables non-interfering relay (mesh)</a:t>
            </a:r>
          </a:p>
          <a:p>
            <a:r>
              <a:rPr lang="en-US" sz="2251" dirty="0">
                <a:solidFill>
                  <a:srgbClr val="4B4B4B"/>
                </a:solidFill>
                <a:latin typeface="+mn-lt"/>
              </a:rPr>
              <a:t>Optimizes</a:t>
            </a:r>
            <a:r>
              <a:rPr lang="en-US" sz="2251" b="1" dirty="0">
                <a:solidFill>
                  <a:srgbClr val="C00000"/>
                </a:solidFill>
                <a:effectLst>
                  <a:outerShdw blurRad="38100" dist="38100" dir="2700000" algn="tl">
                    <a:srgbClr val="000000">
                      <a:alpha val="43137"/>
                    </a:srgbClr>
                  </a:outerShdw>
                </a:effectLst>
                <a:latin typeface="+mn-lt"/>
              </a:rPr>
              <a:t> bandwidth usage</a:t>
            </a:r>
          </a:p>
          <a:p>
            <a:pPr marL="647873" lvl="1" indent="-342991">
              <a:buFont typeface="Symbol"/>
              <a:buChar char="Þ"/>
            </a:pPr>
            <a:r>
              <a:rPr lang="en-US" sz="2251" dirty="0">
                <a:solidFill>
                  <a:srgbClr val="4B4B4B"/>
                </a:solidFill>
                <a:latin typeface="+mn-lt"/>
              </a:rPr>
              <a:t>No blanks due to IFS and CSMA-CA exponential </a:t>
            </a:r>
            <a:r>
              <a:rPr lang="en-US" sz="2251" dirty="0" err="1">
                <a:solidFill>
                  <a:srgbClr val="4B4B4B"/>
                </a:solidFill>
                <a:latin typeface="+mn-lt"/>
              </a:rPr>
              <a:t>backoff</a:t>
            </a:r>
            <a:endParaRPr lang="en-US" sz="2251" dirty="0">
              <a:solidFill>
                <a:srgbClr val="4B4B4B"/>
              </a:solidFill>
              <a:latin typeface="+mn-lt"/>
            </a:endParaRPr>
          </a:p>
          <a:p>
            <a:pPr marL="647873" lvl="1" indent="-342991">
              <a:buFont typeface="Symbol"/>
              <a:buChar char="Þ"/>
            </a:pPr>
            <a:r>
              <a:rPr lang="en-US" sz="2251" dirty="0">
                <a:solidFill>
                  <a:srgbClr val="4B4B4B"/>
                </a:solidFill>
                <a:latin typeface="+mn-lt"/>
              </a:rPr>
              <a:t>While Increasing the ratio of guaranteed critical traffic</a:t>
            </a:r>
          </a:p>
          <a:p>
            <a:pPr marL="171496" lvl="1" indent="-171496">
              <a:spcBef>
                <a:spcPts val="1080"/>
              </a:spcBef>
              <a:buSzPct val="90000"/>
              <a:buFont typeface="Arial" pitchFamily="34" charset="0"/>
              <a:buChar char="•"/>
            </a:pPr>
            <a:r>
              <a:rPr lang="en-US" sz="2251" dirty="0">
                <a:solidFill>
                  <a:srgbClr val="4B4B4B"/>
                </a:solidFill>
                <a:latin typeface="+mn-lt"/>
              </a:rPr>
              <a:t>Saves </a:t>
            </a:r>
            <a:r>
              <a:rPr lang="en-US" sz="2251" b="1" dirty="0">
                <a:solidFill>
                  <a:schemeClr val="accent3">
                    <a:lumMod val="25000"/>
                  </a:schemeClr>
                </a:solidFill>
                <a:effectLst>
                  <a:outerShdw blurRad="38100" dist="38100" dir="2700000" algn="tl">
                    <a:srgbClr val="000000">
                      <a:alpha val="43137"/>
                    </a:srgbClr>
                  </a:outerShdw>
                </a:effectLst>
                <a:latin typeface="+mn-lt"/>
              </a:rPr>
              <a:t>energy</a:t>
            </a:r>
            <a:endParaRPr lang="en-US" sz="2401" dirty="0">
              <a:solidFill>
                <a:srgbClr val="4B4B4B"/>
              </a:solidFill>
              <a:latin typeface="+mn-lt"/>
            </a:endParaRPr>
          </a:p>
          <a:p>
            <a:pPr lvl="1">
              <a:buFont typeface="Symbol"/>
              <a:buChar char="Þ"/>
            </a:pPr>
            <a:r>
              <a:rPr lang="en-US" sz="2251" dirty="0">
                <a:solidFill>
                  <a:srgbClr val="4B4B4B"/>
                </a:solidFill>
                <a:latin typeface="+mn-lt"/>
              </a:rPr>
              <a:t> Synchronizes sender and listener </a:t>
            </a:r>
          </a:p>
          <a:p>
            <a:pPr lvl="1">
              <a:buFont typeface="Symbol"/>
              <a:buChar char="Þ"/>
            </a:pPr>
            <a:r>
              <a:rPr lang="en-US" sz="2251" dirty="0">
                <a:solidFill>
                  <a:srgbClr val="4B4B4B"/>
                </a:solidFill>
                <a:latin typeface="+mn-lt"/>
              </a:rPr>
              <a:t> Thus optimizes sleeping periods</a:t>
            </a:r>
          </a:p>
          <a:p>
            <a:pPr lvl="1">
              <a:buFont typeface="Symbol"/>
              <a:buChar char="Þ"/>
            </a:pPr>
            <a:r>
              <a:rPr lang="en-US" sz="2251" dirty="0">
                <a:solidFill>
                  <a:srgbClr val="4B4B4B"/>
                </a:solidFill>
                <a:latin typeface="+mn-lt"/>
              </a:rPr>
              <a:t> By avoiding idle listening and long preambles</a:t>
            </a:r>
            <a:endParaRPr lang="en-US" sz="2251" dirty="0">
              <a:latin typeface="+mn-lt"/>
            </a:endParaRPr>
          </a:p>
        </p:txBody>
      </p:sp>
      <p:pic>
        <p:nvPicPr>
          <p:cNvPr id="2052" name="Picture 4" descr="regular schedule posts"/>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84168" y="1772816"/>
            <a:ext cx="2123729" cy="140844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a:extLst>
              <a:ext uri="{FF2B5EF4-FFF2-40B4-BE49-F238E27FC236}">
                <a16:creationId xmlns:a16="http://schemas.microsoft.com/office/drawing/2014/main" id="{BE6BAAF8-C794-5041-9899-3322C73CF8B5}"/>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4" name="Slide Number Placeholder 3">
            <a:extLst>
              <a:ext uri="{FF2B5EF4-FFF2-40B4-BE49-F238E27FC236}">
                <a16:creationId xmlns:a16="http://schemas.microsoft.com/office/drawing/2014/main" id="{777D3B5C-493E-014A-9D3F-86380BA7EB11}"/>
              </a:ext>
            </a:extLst>
          </p:cNvPr>
          <p:cNvSpPr>
            <a:spLocks noGrp="1"/>
          </p:cNvSpPr>
          <p:nvPr>
            <p:ph type="sldNum" idx="12"/>
          </p:nvPr>
        </p:nvSpPr>
        <p:spPr/>
        <p:txBody>
          <a:bodyPr/>
          <a:lstStyle/>
          <a:p>
            <a:r>
              <a:rPr lang="en-GB"/>
              <a:t>Slide </a:t>
            </a:r>
            <a:fld id="{440F5867-744E-4AA6-B0ED-4C44D2DFBB7B}" type="slidenum">
              <a:rPr lang="en-GB" smtClean="0"/>
              <a:pPr/>
              <a:t>13</a:t>
            </a:fld>
            <a:endParaRPr lang="en-GB" dirty="0"/>
          </a:p>
        </p:txBody>
      </p:sp>
    </p:spTree>
    <p:extLst>
      <p:ext uri="{BB962C8B-B14F-4D97-AF65-F5344CB8AC3E}">
        <p14:creationId xmlns:p14="http://schemas.microsoft.com/office/powerpoint/2010/main" val="361593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64704"/>
            <a:ext cx="8580924" cy="628814"/>
          </a:xfrm>
        </p:spPr>
        <p:txBody>
          <a:bodyPr>
            <a:normAutofit fontScale="90000"/>
          </a:bodyPr>
          <a:lstStyle/>
          <a:p>
            <a:pPr algn="l"/>
            <a:r>
              <a:rPr lang="fr-FR" kern="1200" dirty="0" err="1"/>
              <a:t>Making</a:t>
            </a:r>
            <a:r>
              <a:rPr lang="fr-FR" kern="1200" dirty="0"/>
              <a:t> Wireless Medium more </a:t>
            </a:r>
            <a:r>
              <a:rPr lang="fr-FR" kern="1200" dirty="0" err="1"/>
              <a:t>Predictable</a:t>
            </a:r>
            <a:r>
              <a:rPr lang="fr-FR" kern="1200" dirty="0"/>
              <a:t> and </a:t>
            </a:r>
            <a:r>
              <a:rPr lang="fr-FR" kern="1200" dirty="0" err="1"/>
              <a:t>Available</a:t>
            </a:r>
            <a:endParaRPr lang="en-US" kern="1200" dirty="0"/>
          </a:p>
        </p:txBody>
      </p:sp>
      <p:sp>
        <p:nvSpPr>
          <p:cNvPr id="5" name="Text Placeholder 4"/>
          <p:cNvSpPr txBox="1">
            <a:spLocks/>
          </p:cNvSpPr>
          <p:nvPr/>
        </p:nvSpPr>
        <p:spPr>
          <a:xfrm>
            <a:off x="377235" y="1754378"/>
            <a:ext cx="8205579" cy="3706190"/>
          </a:xfrm>
          <a:prstGeom prst="rect">
            <a:avLst/>
          </a:prstGeom>
        </p:spPr>
        <p:txBody>
          <a:bodyPr>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01" dirty="0">
                <a:solidFill>
                  <a:srgbClr val="333333"/>
                </a:solidFill>
                <a:effectLst>
                  <a:outerShdw blurRad="38100" dist="38100" dir="2700000" algn="tl">
                    <a:srgbClr val="000000">
                      <a:alpha val="43137"/>
                    </a:srgbClr>
                  </a:outerShdw>
                </a:effectLst>
              </a:rPr>
              <a:t>Controlling time of emission</a:t>
            </a:r>
          </a:p>
          <a:p>
            <a:pPr marL="257244" lvl="2">
              <a:defRPr/>
            </a:pPr>
            <a:r>
              <a:rPr lang="en-US" sz="2101" dirty="0">
                <a:solidFill>
                  <a:srgbClr val="333333"/>
                </a:solidFill>
              </a:rPr>
              <a:t>Can achieve ~10</a:t>
            </a:r>
            <a:r>
              <a:rPr lang="en-US" sz="2101" dirty="0">
                <a:solidFill>
                  <a:srgbClr val="333333"/>
                </a:solidFill>
                <a:latin typeface="Symbol" panose="05050102010706020507" pitchFamily="18" charset="2"/>
              </a:rPr>
              <a:t>m</a:t>
            </a:r>
            <a:r>
              <a:rPr lang="en-US" sz="2101" dirty="0">
                <a:solidFill>
                  <a:srgbClr val="333333"/>
                </a:solidFill>
              </a:rPr>
              <a:t>s sync on 802.15.4</a:t>
            </a:r>
          </a:p>
          <a:p>
            <a:pPr marL="257244" lvl="2">
              <a:defRPr/>
            </a:pPr>
            <a:r>
              <a:rPr lang="en-US" sz="2101" u="sng" dirty="0">
                <a:solidFill>
                  <a:srgbClr val="333333"/>
                </a:solidFill>
              </a:rPr>
              <a:t>Can guarantee time of delivery</a:t>
            </a:r>
          </a:p>
          <a:p>
            <a:pPr marL="0" indent="0">
              <a:buNone/>
              <a:defRPr/>
            </a:pPr>
            <a:r>
              <a:rPr lang="en-US" sz="2401" dirty="0">
                <a:solidFill>
                  <a:srgbClr val="333333"/>
                </a:solidFill>
                <a:effectLst>
                  <a:outerShdw blurRad="38100" dist="38100" dir="2700000" algn="tl">
                    <a:srgbClr val="000000">
                      <a:alpha val="43137"/>
                    </a:srgbClr>
                  </a:outerShdw>
                </a:effectLst>
              </a:rPr>
              <a:t>Protection the medium</a:t>
            </a:r>
          </a:p>
          <a:p>
            <a:pPr marL="257244" lvl="2">
              <a:defRPr/>
            </a:pPr>
            <a:r>
              <a:rPr lang="en-US" sz="2101" dirty="0">
                <a:solidFill>
                  <a:srgbClr val="333333"/>
                </a:solidFill>
              </a:rPr>
              <a:t>ISM band crowded, no fully controlled </a:t>
            </a:r>
          </a:p>
          <a:p>
            <a:pPr marL="257244" lvl="2">
              <a:defRPr/>
            </a:pPr>
            <a:r>
              <a:rPr lang="en-US" sz="2101" dirty="0">
                <a:solidFill>
                  <a:srgbClr val="333333"/>
                </a:solidFill>
              </a:rPr>
              <a:t>all sorts of interferences, including self</a:t>
            </a:r>
          </a:p>
          <a:p>
            <a:pPr marL="257244" lvl="2">
              <a:defRPr/>
            </a:pPr>
            <a:r>
              <a:rPr lang="en-US" sz="2101" u="sng" dirty="0">
                <a:solidFill>
                  <a:srgbClr val="333333"/>
                </a:solidFill>
              </a:rPr>
              <a:t>Can not guarantee delivery ratio</a:t>
            </a:r>
          </a:p>
          <a:p>
            <a:pPr marL="0" indent="0">
              <a:buNone/>
              <a:defRPr/>
            </a:pPr>
            <a:r>
              <a:rPr lang="en-US" sz="2401" dirty="0">
                <a:solidFill>
                  <a:srgbClr val="333333"/>
                </a:solidFill>
                <a:effectLst>
                  <a:outerShdw blurRad="38100" dist="38100" dir="2700000" algn="tl">
                    <a:srgbClr val="000000">
                      <a:alpha val="43137"/>
                    </a:srgbClr>
                  </a:outerShdw>
                </a:effectLst>
              </a:rPr>
              <a:t>Improving the Delivery ratio</a:t>
            </a:r>
          </a:p>
          <a:p>
            <a:pPr marL="257244" lvl="2">
              <a:defRPr/>
            </a:pPr>
            <a:r>
              <a:rPr lang="en-US" sz="2101" dirty="0">
                <a:solidFill>
                  <a:srgbClr val="333333"/>
                </a:solidFill>
              </a:rPr>
              <a:t>Different interferers =&gt; different mitigations</a:t>
            </a:r>
          </a:p>
          <a:p>
            <a:pPr marL="257244" lvl="2">
              <a:defRPr/>
            </a:pPr>
            <a:r>
              <a:rPr lang="en-US" sz="2101" u="sng" dirty="0">
                <a:solidFill>
                  <a:srgbClr val="333333"/>
                </a:solidFill>
              </a:rPr>
              <a:t>Diversity is the key</a:t>
            </a:r>
          </a:p>
          <a:p>
            <a:pPr marL="257244" lvl="2">
              <a:defRPr/>
            </a:pPr>
            <a:endParaRPr lang="en-US" sz="2101" dirty="0">
              <a:solidFill>
                <a:srgbClr val="333333"/>
              </a:solidFill>
            </a:endParaRPr>
          </a:p>
          <a:p>
            <a:pPr marL="0" indent="0">
              <a:buNone/>
              <a:defRPr/>
            </a:pPr>
            <a:endParaRPr lang="en-US" sz="2101" dirty="0">
              <a:solidFill>
                <a:srgbClr val="7F7F7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42" y="4055039"/>
            <a:ext cx="2315178" cy="17435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0764" y="1626911"/>
            <a:ext cx="3085839" cy="1884777"/>
          </a:xfrm>
          <a:prstGeom prst="rect">
            <a:avLst/>
          </a:prstGeom>
        </p:spPr>
      </p:pic>
      <p:sp>
        <p:nvSpPr>
          <p:cNvPr id="7" name="Footer Placeholder 4">
            <a:extLst>
              <a:ext uri="{FF2B5EF4-FFF2-40B4-BE49-F238E27FC236}">
                <a16:creationId xmlns:a16="http://schemas.microsoft.com/office/drawing/2014/main" id="{57136B88-70E6-F24C-A320-7DA322E3B680}"/>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3" name="Slide Number Placeholder 2">
            <a:extLst>
              <a:ext uri="{FF2B5EF4-FFF2-40B4-BE49-F238E27FC236}">
                <a16:creationId xmlns:a16="http://schemas.microsoft.com/office/drawing/2014/main" id="{E7350AE6-3773-2E43-8B34-289B0B0E45B1}"/>
              </a:ext>
            </a:extLst>
          </p:cNvPr>
          <p:cNvSpPr>
            <a:spLocks noGrp="1"/>
          </p:cNvSpPr>
          <p:nvPr>
            <p:ph type="sldNum" idx="12"/>
          </p:nvPr>
        </p:nvSpPr>
        <p:spPr/>
        <p:txBody>
          <a:bodyPr/>
          <a:lstStyle/>
          <a:p>
            <a:r>
              <a:rPr lang="en-GB"/>
              <a:t>Slide </a:t>
            </a:r>
            <a:fld id="{440F5867-744E-4AA6-B0ED-4C44D2DFBB7B}" type="slidenum">
              <a:rPr lang="en-GB" smtClean="0"/>
              <a:pPr/>
              <a:t>14</a:t>
            </a:fld>
            <a:endParaRPr lang="en-GB" dirty="0"/>
          </a:p>
        </p:txBody>
      </p:sp>
    </p:spTree>
    <p:extLst>
      <p:ext uri="{BB962C8B-B14F-4D97-AF65-F5344CB8AC3E}">
        <p14:creationId xmlns:p14="http://schemas.microsoft.com/office/powerpoint/2010/main" val="21067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79512" y="692696"/>
            <a:ext cx="8580924" cy="628814"/>
          </a:xfrm>
        </p:spPr>
        <p:txBody>
          <a:bodyPr>
            <a:normAutofit/>
          </a:bodyPr>
          <a:lstStyle/>
          <a:p>
            <a:r>
              <a:rPr lang="fr-FR" kern="1200" dirty="0"/>
              <a:t>6TiSCH: IPv6 over </a:t>
            </a:r>
            <a:r>
              <a:rPr lang="fr-FR" kern="1200" dirty="0" err="1"/>
              <a:t>TimeSlotted</a:t>
            </a:r>
            <a:r>
              <a:rPr lang="fr-FR" kern="1200" dirty="0"/>
              <a:t> Channel </a:t>
            </a:r>
            <a:r>
              <a:rPr lang="fr-FR" kern="1200" dirty="0" err="1"/>
              <a:t>Hopping</a:t>
            </a:r>
            <a:endParaRPr lang="en-US" altLang="en-US" kern="1200" dirty="0"/>
          </a:p>
        </p:txBody>
      </p:sp>
      <p:sp>
        <p:nvSpPr>
          <p:cNvPr id="5123" name="Rectangle 608"/>
          <p:cNvSpPr>
            <a:spLocks noChangeArrowheads="1"/>
          </p:cNvSpPr>
          <p:nvPr/>
        </p:nvSpPr>
        <p:spPr bwMode="auto">
          <a:xfrm>
            <a:off x="1" y="5241463"/>
            <a:ext cx="5867400" cy="6288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endParaRPr lang="en-US" altLang="en-US" sz="1800">
              <a:solidFill>
                <a:srgbClr val="4B4B4B"/>
              </a:solidFill>
              <a:latin typeface="Times" pitchFamily="64" charset="0"/>
              <a:ea typeface="ＭＳ Ｐゴシック" pitchFamily="34" charset="-128"/>
            </a:endParaRPr>
          </a:p>
        </p:txBody>
      </p:sp>
      <p:graphicFrame>
        <p:nvGraphicFramePr>
          <p:cNvPr id="29" name="Table 28"/>
          <p:cNvGraphicFramePr>
            <a:graphicFrameLocks noGrp="1"/>
          </p:cNvGraphicFramePr>
          <p:nvPr>
            <p:extLst/>
          </p:nvPr>
        </p:nvGraphicFramePr>
        <p:xfrm>
          <a:off x="524537" y="4144517"/>
          <a:ext cx="6456370" cy="1867392"/>
        </p:xfrm>
        <a:graphic>
          <a:graphicData uri="http://schemas.openxmlformats.org/drawingml/2006/table">
            <a:tbl>
              <a:tblPr/>
              <a:tblGrid>
                <a:gridCol w="208270">
                  <a:extLst>
                    <a:ext uri="{9D8B030D-6E8A-4147-A177-3AD203B41FA5}">
                      <a16:colId xmlns:a16="http://schemas.microsoft.com/office/drawing/2014/main" val="20000"/>
                    </a:ext>
                  </a:extLst>
                </a:gridCol>
                <a:gridCol w="208270">
                  <a:extLst>
                    <a:ext uri="{9D8B030D-6E8A-4147-A177-3AD203B41FA5}">
                      <a16:colId xmlns:a16="http://schemas.microsoft.com/office/drawing/2014/main" val="20001"/>
                    </a:ext>
                  </a:extLst>
                </a:gridCol>
                <a:gridCol w="208270">
                  <a:extLst>
                    <a:ext uri="{9D8B030D-6E8A-4147-A177-3AD203B41FA5}">
                      <a16:colId xmlns:a16="http://schemas.microsoft.com/office/drawing/2014/main" val="20002"/>
                    </a:ext>
                  </a:extLst>
                </a:gridCol>
                <a:gridCol w="208270">
                  <a:extLst>
                    <a:ext uri="{9D8B030D-6E8A-4147-A177-3AD203B41FA5}">
                      <a16:colId xmlns:a16="http://schemas.microsoft.com/office/drawing/2014/main" val="20003"/>
                    </a:ext>
                  </a:extLst>
                </a:gridCol>
                <a:gridCol w="208270">
                  <a:extLst>
                    <a:ext uri="{9D8B030D-6E8A-4147-A177-3AD203B41FA5}">
                      <a16:colId xmlns:a16="http://schemas.microsoft.com/office/drawing/2014/main" val="20004"/>
                    </a:ext>
                  </a:extLst>
                </a:gridCol>
                <a:gridCol w="208270">
                  <a:extLst>
                    <a:ext uri="{9D8B030D-6E8A-4147-A177-3AD203B41FA5}">
                      <a16:colId xmlns:a16="http://schemas.microsoft.com/office/drawing/2014/main" val="20005"/>
                    </a:ext>
                  </a:extLst>
                </a:gridCol>
                <a:gridCol w="208270">
                  <a:extLst>
                    <a:ext uri="{9D8B030D-6E8A-4147-A177-3AD203B41FA5}">
                      <a16:colId xmlns:a16="http://schemas.microsoft.com/office/drawing/2014/main" val="20006"/>
                    </a:ext>
                  </a:extLst>
                </a:gridCol>
                <a:gridCol w="208270">
                  <a:extLst>
                    <a:ext uri="{9D8B030D-6E8A-4147-A177-3AD203B41FA5}">
                      <a16:colId xmlns:a16="http://schemas.microsoft.com/office/drawing/2014/main" val="20007"/>
                    </a:ext>
                  </a:extLst>
                </a:gridCol>
                <a:gridCol w="208270">
                  <a:extLst>
                    <a:ext uri="{9D8B030D-6E8A-4147-A177-3AD203B41FA5}">
                      <a16:colId xmlns:a16="http://schemas.microsoft.com/office/drawing/2014/main" val="20008"/>
                    </a:ext>
                  </a:extLst>
                </a:gridCol>
                <a:gridCol w="208270">
                  <a:extLst>
                    <a:ext uri="{9D8B030D-6E8A-4147-A177-3AD203B41FA5}">
                      <a16:colId xmlns:a16="http://schemas.microsoft.com/office/drawing/2014/main" val="20009"/>
                    </a:ext>
                  </a:extLst>
                </a:gridCol>
                <a:gridCol w="208270">
                  <a:extLst>
                    <a:ext uri="{9D8B030D-6E8A-4147-A177-3AD203B41FA5}">
                      <a16:colId xmlns:a16="http://schemas.microsoft.com/office/drawing/2014/main" val="20010"/>
                    </a:ext>
                  </a:extLst>
                </a:gridCol>
                <a:gridCol w="208270">
                  <a:extLst>
                    <a:ext uri="{9D8B030D-6E8A-4147-A177-3AD203B41FA5}">
                      <a16:colId xmlns:a16="http://schemas.microsoft.com/office/drawing/2014/main" val="20011"/>
                    </a:ext>
                  </a:extLst>
                </a:gridCol>
                <a:gridCol w="208270">
                  <a:extLst>
                    <a:ext uri="{9D8B030D-6E8A-4147-A177-3AD203B41FA5}">
                      <a16:colId xmlns:a16="http://schemas.microsoft.com/office/drawing/2014/main" val="20012"/>
                    </a:ext>
                  </a:extLst>
                </a:gridCol>
                <a:gridCol w="208270">
                  <a:extLst>
                    <a:ext uri="{9D8B030D-6E8A-4147-A177-3AD203B41FA5}">
                      <a16:colId xmlns:a16="http://schemas.microsoft.com/office/drawing/2014/main" val="20013"/>
                    </a:ext>
                  </a:extLst>
                </a:gridCol>
                <a:gridCol w="208270">
                  <a:extLst>
                    <a:ext uri="{9D8B030D-6E8A-4147-A177-3AD203B41FA5}">
                      <a16:colId xmlns:a16="http://schemas.microsoft.com/office/drawing/2014/main" val="20014"/>
                    </a:ext>
                  </a:extLst>
                </a:gridCol>
                <a:gridCol w="208270">
                  <a:extLst>
                    <a:ext uri="{9D8B030D-6E8A-4147-A177-3AD203B41FA5}">
                      <a16:colId xmlns:a16="http://schemas.microsoft.com/office/drawing/2014/main" val="20015"/>
                    </a:ext>
                  </a:extLst>
                </a:gridCol>
                <a:gridCol w="208270">
                  <a:extLst>
                    <a:ext uri="{9D8B030D-6E8A-4147-A177-3AD203B41FA5}">
                      <a16:colId xmlns:a16="http://schemas.microsoft.com/office/drawing/2014/main" val="20016"/>
                    </a:ext>
                  </a:extLst>
                </a:gridCol>
                <a:gridCol w="208270">
                  <a:extLst>
                    <a:ext uri="{9D8B030D-6E8A-4147-A177-3AD203B41FA5}">
                      <a16:colId xmlns:a16="http://schemas.microsoft.com/office/drawing/2014/main" val="20017"/>
                    </a:ext>
                  </a:extLst>
                </a:gridCol>
                <a:gridCol w="208270">
                  <a:extLst>
                    <a:ext uri="{9D8B030D-6E8A-4147-A177-3AD203B41FA5}">
                      <a16:colId xmlns:a16="http://schemas.microsoft.com/office/drawing/2014/main" val="20018"/>
                    </a:ext>
                  </a:extLst>
                </a:gridCol>
                <a:gridCol w="208270">
                  <a:extLst>
                    <a:ext uri="{9D8B030D-6E8A-4147-A177-3AD203B41FA5}">
                      <a16:colId xmlns:a16="http://schemas.microsoft.com/office/drawing/2014/main" val="20019"/>
                    </a:ext>
                  </a:extLst>
                </a:gridCol>
                <a:gridCol w="208270">
                  <a:extLst>
                    <a:ext uri="{9D8B030D-6E8A-4147-A177-3AD203B41FA5}">
                      <a16:colId xmlns:a16="http://schemas.microsoft.com/office/drawing/2014/main" val="20020"/>
                    </a:ext>
                  </a:extLst>
                </a:gridCol>
                <a:gridCol w="208270">
                  <a:extLst>
                    <a:ext uri="{9D8B030D-6E8A-4147-A177-3AD203B41FA5}">
                      <a16:colId xmlns:a16="http://schemas.microsoft.com/office/drawing/2014/main" val="20021"/>
                    </a:ext>
                  </a:extLst>
                </a:gridCol>
                <a:gridCol w="208270">
                  <a:extLst>
                    <a:ext uri="{9D8B030D-6E8A-4147-A177-3AD203B41FA5}">
                      <a16:colId xmlns:a16="http://schemas.microsoft.com/office/drawing/2014/main" val="20022"/>
                    </a:ext>
                  </a:extLst>
                </a:gridCol>
                <a:gridCol w="208270">
                  <a:extLst>
                    <a:ext uri="{9D8B030D-6E8A-4147-A177-3AD203B41FA5}">
                      <a16:colId xmlns:a16="http://schemas.microsoft.com/office/drawing/2014/main" val="20023"/>
                    </a:ext>
                  </a:extLst>
                </a:gridCol>
                <a:gridCol w="208270">
                  <a:extLst>
                    <a:ext uri="{9D8B030D-6E8A-4147-A177-3AD203B41FA5}">
                      <a16:colId xmlns:a16="http://schemas.microsoft.com/office/drawing/2014/main" val="20024"/>
                    </a:ext>
                  </a:extLst>
                </a:gridCol>
                <a:gridCol w="208270">
                  <a:extLst>
                    <a:ext uri="{9D8B030D-6E8A-4147-A177-3AD203B41FA5}">
                      <a16:colId xmlns:a16="http://schemas.microsoft.com/office/drawing/2014/main" val="20025"/>
                    </a:ext>
                  </a:extLst>
                </a:gridCol>
                <a:gridCol w="208270">
                  <a:extLst>
                    <a:ext uri="{9D8B030D-6E8A-4147-A177-3AD203B41FA5}">
                      <a16:colId xmlns:a16="http://schemas.microsoft.com/office/drawing/2014/main" val="20026"/>
                    </a:ext>
                  </a:extLst>
                </a:gridCol>
                <a:gridCol w="208270">
                  <a:extLst>
                    <a:ext uri="{9D8B030D-6E8A-4147-A177-3AD203B41FA5}">
                      <a16:colId xmlns:a16="http://schemas.microsoft.com/office/drawing/2014/main" val="20027"/>
                    </a:ext>
                  </a:extLst>
                </a:gridCol>
                <a:gridCol w="208270">
                  <a:extLst>
                    <a:ext uri="{9D8B030D-6E8A-4147-A177-3AD203B41FA5}">
                      <a16:colId xmlns:a16="http://schemas.microsoft.com/office/drawing/2014/main" val="20028"/>
                    </a:ext>
                  </a:extLst>
                </a:gridCol>
                <a:gridCol w="208270">
                  <a:extLst>
                    <a:ext uri="{9D8B030D-6E8A-4147-A177-3AD203B41FA5}">
                      <a16:colId xmlns:a16="http://schemas.microsoft.com/office/drawing/2014/main" val="20029"/>
                    </a:ext>
                  </a:extLst>
                </a:gridCol>
                <a:gridCol w="208270">
                  <a:extLst>
                    <a:ext uri="{9D8B030D-6E8A-4147-A177-3AD203B41FA5}">
                      <a16:colId xmlns:a16="http://schemas.microsoft.com/office/drawing/2014/main" val="20030"/>
                    </a:ext>
                  </a:extLst>
                </a:gridCol>
              </a:tblGrid>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7375E"/>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933C"/>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859C"/>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cxnSp>
        <p:nvCxnSpPr>
          <p:cNvPr id="5670" name="Straight Arrow Connector 30"/>
          <p:cNvCxnSpPr>
            <a:cxnSpLocks noChangeShapeType="1"/>
          </p:cNvCxnSpPr>
          <p:nvPr/>
        </p:nvCxnSpPr>
        <p:spPr bwMode="auto">
          <a:xfrm flipH="1">
            <a:off x="490560" y="3606118"/>
            <a:ext cx="1587" cy="1854286"/>
          </a:xfrm>
          <a:prstGeom prst="straightConnector1">
            <a:avLst/>
          </a:prstGeom>
          <a:noFill/>
          <a:ln w="9525" algn="ctr">
            <a:solidFill>
              <a:srgbClr val="B6DCDF"/>
            </a:solidFill>
            <a:round/>
            <a:headEnd type="arrow" w="med" len="med"/>
            <a:tailEnd type="arrow" w="med" len="med"/>
          </a:ln>
          <a:extLst>
            <a:ext uri="{909E8E84-426E-40DD-AFC4-6F175D3DCCD1}">
              <a14:hiddenFill xmlns:a14="http://schemas.microsoft.com/office/drawing/2010/main">
                <a:noFill/>
              </a14:hiddenFill>
            </a:ext>
          </a:extLst>
        </p:spPr>
      </p:cxnSp>
      <p:sp>
        <p:nvSpPr>
          <p:cNvPr id="5671" name="TextBox 31"/>
          <p:cNvSpPr txBox="1">
            <a:spLocks noChangeArrowheads="1"/>
          </p:cNvSpPr>
          <p:nvPr/>
        </p:nvSpPr>
        <p:spPr bwMode="auto">
          <a:xfrm rot="-5400000">
            <a:off x="-609727" y="4950487"/>
            <a:ext cx="1855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16 channel offsets</a:t>
            </a:r>
          </a:p>
        </p:txBody>
      </p:sp>
      <p:cxnSp>
        <p:nvCxnSpPr>
          <p:cNvPr id="5672" name="Straight Arrow Connector 32"/>
          <p:cNvCxnSpPr>
            <a:cxnSpLocks noChangeShapeType="1"/>
          </p:cNvCxnSpPr>
          <p:nvPr/>
        </p:nvCxnSpPr>
        <p:spPr bwMode="auto">
          <a:xfrm flipH="1" flipV="1">
            <a:off x="566740" y="5503159"/>
            <a:ext cx="6259694" cy="37215"/>
          </a:xfrm>
          <a:prstGeom prst="straightConnector1">
            <a:avLst/>
          </a:prstGeom>
          <a:noFill/>
          <a:ln w="9525" algn="ctr">
            <a:solidFill>
              <a:srgbClr val="B6DCDF"/>
            </a:solidFill>
            <a:round/>
            <a:headEnd type="arrow" w="med" len="med"/>
            <a:tailEnd type="arrow" w="med" len="med"/>
          </a:ln>
          <a:extLst>
            <a:ext uri="{909E8E84-426E-40DD-AFC4-6F175D3DCCD1}">
              <a14:hiddenFill xmlns:a14="http://schemas.microsoft.com/office/drawing/2010/main">
                <a:noFill/>
              </a14:hiddenFill>
            </a:ext>
          </a:extLst>
        </p:spPr>
      </p:cxnSp>
      <p:sp>
        <p:nvSpPr>
          <p:cNvPr id="5673" name="TextBox 36"/>
          <p:cNvSpPr txBox="1">
            <a:spLocks noChangeArrowheads="1"/>
          </p:cNvSpPr>
          <p:nvPr/>
        </p:nvSpPr>
        <p:spPr bwMode="auto">
          <a:xfrm>
            <a:off x="522959" y="6104329"/>
            <a:ext cx="6477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e.g. 31 time slots (</a:t>
            </a:r>
            <a:r>
              <a:rPr lang="en-US" altLang="en-US" sz="1200" dirty="0" err="1">
                <a:solidFill>
                  <a:srgbClr val="4B4B4B"/>
                </a:solidFill>
                <a:ea typeface="ＭＳ Ｐゴシック" pitchFamily="34" charset="-128"/>
              </a:rPr>
              <a:t>310ms</a:t>
            </a:r>
            <a:r>
              <a:rPr lang="en-US" altLang="en-US" sz="1200" dirty="0">
                <a:solidFill>
                  <a:srgbClr val="4B4B4B"/>
                </a:solidFill>
                <a:ea typeface="ＭＳ Ｐゴシック" pitchFamily="34" charset="-128"/>
              </a:rPr>
              <a:t>)</a:t>
            </a:r>
          </a:p>
        </p:txBody>
      </p:sp>
      <p:grpSp>
        <p:nvGrpSpPr>
          <p:cNvPr id="3" name="Group 2"/>
          <p:cNvGrpSpPr/>
          <p:nvPr/>
        </p:nvGrpSpPr>
        <p:grpSpPr>
          <a:xfrm>
            <a:off x="7308304" y="1412776"/>
            <a:ext cx="1752600" cy="4604739"/>
            <a:chOff x="9751061" y="1578356"/>
            <a:chExt cx="2336192" cy="5163012"/>
          </a:xfrm>
        </p:grpSpPr>
        <p:sp>
          <p:nvSpPr>
            <p:cNvPr id="5674" name="Isosceles Triangle 38"/>
            <p:cNvSpPr>
              <a:spLocks noChangeArrowheads="1"/>
            </p:cNvSpPr>
            <p:nvPr/>
          </p:nvSpPr>
          <p:spPr bwMode="auto">
            <a:xfrm>
              <a:off x="10563648" y="1578356"/>
              <a:ext cx="406294" cy="304800"/>
            </a:xfrm>
            <a:prstGeom prst="triangle">
              <a:avLst>
                <a:gd name="adj" fmla="val 50000"/>
              </a:avLst>
            </a:prstGeom>
            <a:solidFill>
              <a:schemeClr val="accent2"/>
            </a:solidFill>
            <a:ln w="25400" algn="ctr">
              <a:solidFill>
                <a:srgbClr val="385D8A"/>
              </a:solidFill>
              <a:miter lim="800000"/>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A</a:t>
              </a:r>
            </a:p>
          </p:txBody>
        </p:sp>
        <p:sp>
          <p:nvSpPr>
            <p:cNvPr id="5675" name="Oval 39"/>
            <p:cNvSpPr>
              <a:spLocks noChangeArrowheads="1"/>
            </p:cNvSpPr>
            <p:nvPr/>
          </p:nvSpPr>
          <p:spPr bwMode="auto">
            <a:xfrm>
              <a:off x="11477810" y="26451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B</a:t>
              </a:r>
            </a:p>
          </p:txBody>
        </p:sp>
        <p:sp>
          <p:nvSpPr>
            <p:cNvPr id="5676" name="Oval 40"/>
            <p:cNvSpPr>
              <a:spLocks noChangeArrowheads="1"/>
            </p:cNvSpPr>
            <p:nvPr/>
          </p:nvSpPr>
          <p:spPr bwMode="auto">
            <a:xfrm>
              <a:off x="9751061" y="26767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C</a:t>
              </a:r>
            </a:p>
          </p:txBody>
        </p:sp>
        <p:sp>
          <p:nvSpPr>
            <p:cNvPr id="5677" name="Oval 41"/>
            <p:cNvSpPr>
              <a:spLocks noChangeArrowheads="1"/>
            </p:cNvSpPr>
            <p:nvPr/>
          </p:nvSpPr>
          <p:spPr bwMode="auto">
            <a:xfrm>
              <a:off x="11579385" y="38643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D</a:t>
              </a:r>
            </a:p>
          </p:txBody>
        </p:sp>
        <p:sp>
          <p:nvSpPr>
            <p:cNvPr id="5678" name="Oval 42"/>
            <p:cNvSpPr>
              <a:spLocks noChangeArrowheads="1"/>
            </p:cNvSpPr>
            <p:nvPr/>
          </p:nvSpPr>
          <p:spPr bwMode="auto">
            <a:xfrm>
              <a:off x="10055780" y="37435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E</a:t>
              </a:r>
            </a:p>
          </p:txBody>
        </p:sp>
        <p:sp>
          <p:nvSpPr>
            <p:cNvPr id="5679" name="Oval 43"/>
            <p:cNvSpPr>
              <a:spLocks noChangeArrowheads="1"/>
            </p:cNvSpPr>
            <p:nvPr/>
          </p:nvSpPr>
          <p:spPr bwMode="auto">
            <a:xfrm>
              <a:off x="11376236" y="46263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F</a:t>
              </a:r>
            </a:p>
          </p:txBody>
        </p:sp>
        <p:sp>
          <p:nvSpPr>
            <p:cNvPr id="5680" name="Oval 44"/>
            <p:cNvSpPr>
              <a:spLocks noChangeArrowheads="1"/>
            </p:cNvSpPr>
            <p:nvPr/>
          </p:nvSpPr>
          <p:spPr bwMode="auto">
            <a:xfrm>
              <a:off x="9751061" y="47341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G</a:t>
              </a:r>
            </a:p>
          </p:txBody>
        </p:sp>
        <p:sp>
          <p:nvSpPr>
            <p:cNvPr id="5681" name="Oval 45"/>
            <p:cNvSpPr>
              <a:spLocks noChangeArrowheads="1"/>
            </p:cNvSpPr>
            <p:nvPr/>
          </p:nvSpPr>
          <p:spPr bwMode="auto">
            <a:xfrm>
              <a:off x="11782532" y="60741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H</a:t>
              </a:r>
            </a:p>
          </p:txBody>
        </p:sp>
        <p:sp>
          <p:nvSpPr>
            <p:cNvPr id="5682" name="Oval 46"/>
            <p:cNvSpPr>
              <a:spLocks noChangeArrowheads="1"/>
            </p:cNvSpPr>
            <p:nvPr/>
          </p:nvSpPr>
          <p:spPr bwMode="auto">
            <a:xfrm>
              <a:off x="9852633" y="56485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I</a:t>
              </a:r>
            </a:p>
          </p:txBody>
        </p:sp>
        <p:cxnSp>
          <p:nvCxnSpPr>
            <p:cNvPr id="5683" name="Straight Connector 48"/>
            <p:cNvCxnSpPr>
              <a:cxnSpLocks noChangeShapeType="1"/>
              <a:endCxn id="5675" idx="0"/>
            </p:cNvCxnSpPr>
            <p:nvPr/>
          </p:nvCxnSpPr>
          <p:spPr bwMode="auto">
            <a:xfrm rot="16200000" flipH="1">
              <a:off x="10868270" y="1870555"/>
              <a:ext cx="762000" cy="76180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4" name="Straight Connector 50"/>
            <p:cNvCxnSpPr>
              <a:cxnSpLocks noChangeShapeType="1"/>
              <a:stCxn id="5677" idx="0"/>
              <a:endCxn id="5675" idx="4"/>
            </p:cNvCxnSpPr>
            <p:nvPr/>
          </p:nvCxnSpPr>
          <p:spPr bwMode="auto">
            <a:xfrm rot="16200000" flipV="1">
              <a:off x="11185657" y="3318269"/>
              <a:ext cx="990600" cy="10157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5" name="Straight Connector 53"/>
            <p:cNvCxnSpPr>
              <a:cxnSpLocks noChangeShapeType="1"/>
              <a:stCxn id="5676" idx="6"/>
              <a:endCxn id="5675" idx="2"/>
            </p:cNvCxnSpPr>
            <p:nvPr/>
          </p:nvCxnSpPr>
          <p:spPr bwMode="auto">
            <a:xfrm flipV="1">
              <a:off x="10055780" y="2759456"/>
              <a:ext cx="1422030" cy="31596"/>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6" name="Straight Connector 57"/>
            <p:cNvCxnSpPr>
              <a:cxnSpLocks noChangeShapeType="1"/>
              <a:stCxn id="5676" idx="4"/>
              <a:endCxn id="5678" idx="0"/>
            </p:cNvCxnSpPr>
            <p:nvPr/>
          </p:nvCxnSpPr>
          <p:spPr bwMode="auto">
            <a:xfrm rot="16200000" flipH="1">
              <a:off x="9636681" y="3172093"/>
              <a:ext cx="838200" cy="304721"/>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7" name="Straight Connector 60"/>
            <p:cNvCxnSpPr>
              <a:cxnSpLocks noChangeShapeType="1"/>
              <a:endCxn id="5676" idx="0"/>
            </p:cNvCxnSpPr>
            <p:nvPr/>
          </p:nvCxnSpPr>
          <p:spPr bwMode="auto">
            <a:xfrm rot="5400000">
              <a:off x="9865221" y="1864051"/>
              <a:ext cx="838200" cy="76180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8" name="Straight Connector 63"/>
            <p:cNvCxnSpPr>
              <a:cxnSpLocks noChangeShapeType="1"/>
              <a:stCxn id="5678" idx="6"/>
              <a:endCxn id="5677" idx="2"/>
            </p:cNvCxnSpPr>
            <p:nvPr/>
          </p:nvCxnSpPr>
          <p:spPr bwMode="auto">
            <a:xfrm>
              <a:off x="10360501" y="3857852"/>
              <a:ext cx="1218883" cy="12080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9" name="Straight Connector 66"/>
            <p:cNvCxnSpPr>
              <a:cxnSpLocks noChangeShapeType="1"/>
              <a:stCxn id="5677" idx="4"/>
              <a:endCxn id="5679" idx="0"/>
            </p:cNvCxnSpPr>
            <p:nvPr/>
          </p:nvCxnSpPr>
          <p:spPr bwMode="auto">
            <a:xfrm rot="5400000">
              <a:off x="11363471" y="4258083"/>
              <a:ext cx="533400" cy="20314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0" name="Straight Connector 69"/>
            <p:cNvCxnSpPr>
              <a:cxnSpLocks noChangeShapeType="1"/>
              <a:stCxn id="5678" idx="4"/>
              <a:endCxn id="5680" idx="0"/>
            </p:cNvCxnSpPr>
            <p:nvPr/>
          </p:nvCxnSpPr>
          <p:spPr bwMode="auto">
            <a:xfrm rot="5400000">
              <a:off x="9674781" y="4200793"/>
              <a:ext cx="762000" cy="304721"/>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1" name="Straight Connector 72"/>
            <p:cNvCxnSpPr>
              <a:cxnSpLocks noChangeShapeType="1"/>
              <a:stCxn id="5680" idx="6"/>
              <a:endCxn id="5679" idx="2"/>
            </p:cNvCxnSpPr>
            <p:nvPr/>
          </p:nvCxnSpPr>
          <p:spPr bwMode="auto">
            <a:xfrm flipV="1">
              <a:off x="10055782" y="4740656"/>
              <a:ext cx="1320455" cy="107796"/>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2" name="Straight Connector 76"/>
            <p:cNvCxnSpPr>
              <a:cxnSpLocks noChangeShapeType="1"/>
              <a:stCxn id="5679" idx="4"/>
              <a:endCxn id="5681" idx="0"/>
            </p:cNvCxnSpPr>
            <p:nvPr/>
          </p:nvCxnSpPr>
          <p:spPr bwMode="auto">
            <a:xfrm rot="16200000" flipH="1">
              <a:off x="11122144" y="5261409"/>
              <a:ext cx="1219200" cy="40629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3" name="Straight Connector 79"/>
            <p:cNvCxnSpPr>
              <a:cxnSpLocks noChangeShapeType="1"/>
              <a:stCxn id="5680" idx="4"/>
              <a:endCxn id="5682" idx="0"/>
            </p:cNvCxnSpPr>
            <p:nvPr/>
          </p:nvCxnSpPr>
          <p:spPr bwMode="auto">
            <a:xfrm rot="16200000" flipH="1">
              <a:off x="9611307" y="5254865"/>
              <a:ext cx="685800" cy="10157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4" name="Straight Connector 82"/>
            <p:cNvCxnSpPr>
              <a:cxnSpLocks noChangeShapeType="1"/>
              <a:stCxn id="5681" idx="2"/>
              <a:endCxn id="5682" idx="6"/>
            </p:cNvCxnSpPr>
            <p:nvPr/>
          </p:nvCxnSpPr>
          <p:spPr bwMode="auto">
            <a:xfrm flipH="1" flipV="1">
              <a:off x="10157354" y="5762852"/>
              <a:ext cx="1625177" cy="42560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5" name="Straight Connector 165"/>
            <p:cNvCxnSpPr>
              <a:cxnSpLocks noChangeShapeType="1"/>
              <a:stCxn id="5675" idx="3"/>
              <a:endCxn id="5678" idx="7"/>
            </p:cNvCxnSpPr>
            <p:nvPr/>
          </p:nvCxnSpPr>
          <p:spPr bwMode="auto">
            <a:xfrm flipH="1">
              <a:off x="10315878" y="2840278"/>
              <a:ext cx="1206559" cy="93675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6" name="Straight Connector 168"/>
            <p:cNvCxnSpPr>
              <a:cxnSpLocks noChangeShapeType="1"/>
              <a:stCxn id="5678" idx="5"/>
              <a:endCxn id="5681" idx="1"/>
            </p:cNvCxnSpPr>
            <p:nvPr/>
          </p:nvCxnSpPr>
          <p:spPr bwMode="auto">
            <a:xfrm>
              <a:off x="10315876" y="3938674"/>
              <a:ext cx="1511280" cy="216896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5697" name="Oval 176"/>
            <p:cNvSpPr>
              <a:spLocks noChangeArrowheads="1"/>
            </p:cNvSpPr>
            <p:nvPr/>
          </p:nvSpPr>
          <p:spPr bwMode="auto">
            <a:xfrm>
              <a:off x="10462076" y="6512768"/>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J</a:t>
              </a:r>
            </a:p>
          </p:txBody>
        </p:sp>
        <p:cxnSp>
          <p:nvCxnSpPr>
            <p:cNvPr id="5698" name="Straight Connector 177"/>
            <p:cNvCxnSpPr>
              <a:cxnSpLocks noChangeShapeType="1"/>
              <a:stCxn id="5697" idx="1"/>
              <a:endCxn id="5682" idx="5"/>
            </p:cNvCxnSpPr>
            <p:nvPr/>
          </p:nvCxnSpPr>
          <p:spPr bwMode="auto">
            <a:xfrm flipH="1" flipV="1">
              <a:off x="10112730" y="5843674"/>
              <a:ext cx="393971" cy="70257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9" name="Straight Arrow Connector 192"/>
            <p:cNvCxnSpPr>
              <a:cxnSpLocks noChangeShapeType="1"/>
              <a:stCxn id="5678" idx="1"/>
              <a:endCxn id="5676" idx="3"/>
            </p:cNvCxnSpPr>
            <p:nvPr/>
          </p:nvCxnSpPr>
          <p:spPr bwMode="auto">
            <a:xfrm rot="16200000" flipV="1">
              <a:off x="9495423" y="3172094"/>
              <a:ext cx="904875" cy="304721"/>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5700" name="Straight Arrow Connector 37"/>
            <p:cNvCxnSpPr>
              <a:cxnSpLocks noChangeShapeType="1"/>
              <a:stCxn id="5676" idx="1"/>
            </p:cNvCxnSpPr>
            <p:nvPr/>
          </p:nvCxnSpPr>
          <p:spPr bwMode="auto">
            <a:xfrm flipV="1">
              <a:off x="9795686" y="2016968"/>
              <a:ext cx="767963" cy="693262"/>
            </a:xfrm>
            <a:prstGeom prst="straightConnector1">
              <a:avLst/>
            </a:prstGeom>
            <a:noFill/>
            <a:ln w="38100" algn="ctr">
              <a:solidFill>
                <a:srgbClr val="FAC090"/>
              </a:solidFill>
              <a:round/>
              <a:headEnd/>
              <a:tailEnd type="arrow" w="med" len="med"/>
            </a:ln>
            <a:extLst>
              <a:ext uri="{909E8E84-426E-40DD-AFC4-6F175D3DCCD1}">
                <a14:hiddenFill xmlns:a14="http://schemas.microsoft.com/office/drawing/2010/main">
                  <a:noFill/>
                </a14:hiddenFill>
              </a:ext>
            </a:extLst>
          </p:spPr>
        </p:cxnSp>
        <p:cxnSp>
          <p:nvCxnSpPr>
            <p:cNvPr id="5701" name="Straight Arrow Connector 54"/>
            <p:cNvCxnSpPr>
              <a:cxnSpLocks noChangeShapeType="1"/>
              <a:stCxn id="5676" idx="5"/>
              <a:endCxn id="5678" idx="7"/>
            </p:cNvCxnSpPr>
            <p:nvPr/>
          </p:nvCxnSpPr>
          <p:spPr bwMode="auto">
            <a:xfrm rot="16200000" flipH="1">
              <a:off x="9711267" y="3172094"/>
              <a:ext cx="904875" cy="304721"/>
            </a:xfrm>
            <a:prstGeom prst="straightConnector1">
              <a:avLst/>
            </a:prstGeom>
            <a:noFill/>
            <a:ln w="38100" algn="ctr">
              <a:solidFill>
                <a:srgbClr val="C4BD97"/>
              </a:solidFill>
              <a:round/>
              <a:headEnd/>
              <a:tailEnd type="arrow" w="med" len="med"/>
            </a:ln>
            <a:extLst>
              <a:ext uri="{909E8E84-426E-40DD-AFC4-6F175D3DCCD1}">
                <a14:hiddenFill xmlns:a14="http://schemas.microsoft.com/office/drawing/2010/main">
                  <a:noFill/>
                </a14:hiddenFill>
              </a:ext>
            </a:extLst>
          </p:spPr>
        </p:cxnSp>
        <p:cxnSp>
          <p:nvCxnSpPr>
            <p:cNvPr id="5702" name="Straight Arrow Connector 59"/>
            <p:cNvCxnSpPr>
              <a:cxnSpLocks noChangeShapeType="1"/>
              <a:stCxn id="5675" idx="7"/>
              <a:endCxn id="5674" idx="4"/>
            </p:cNvCxnSpPr>
            <p:nvPr/>
          </p:nvCxnSpPr>
          <p:spPr bwMode="auto">
            <a:xfrm rot="16200000" flipV="1">
              <a:off x="10956349" y="1896750"/>
              <a:ext cx="795338" cy="768151"/>
            </a:xfrm>
            <a:prstGeom prst="straightConnector1">
              <a:avLst/>
            </a:prstGeom>
            <a:noFill/>
            <a:ln w="38100" algn="ctr">
              <a:solidFill>
                <a:srgbClr val="B3A2C7"/>
              </a:solidFill>
              <a:round/>
              <a:headEnd/>
              <a:tailEnd type="arrow" w="med" len="med"/>
            </a:ln>
            <a:extLst>
              <a:ext uri="{909E8E84-426E-40DD-AFC4-6F175D3DCCD1}">
                <a14:hiddenFill xmlns:a14="http://schemas.microsoft.com/office/drawing/2010/main">
                  <a:noFill/>
                </a14:hiddenFill>
              </a:ext>
            </a:extLst>
          </p:spPr>
        </p:cxnSp>
        <p:cxnSp>
          <p:nvCxnSpPr>
            <p:cNvPr id="5703" name="Straight Arrow Connector 64"/>
            <p:cNvCxnSpPr>
              <a:cxnSpLocks noChangeShapeType="1"/>
              <a:stCxn id="5677" idx="7"/>
              <a:endCxn id="5675" idx="5"/>
            </p:cNvCxnSpPr>
            <p:nvPr/>
          </p:nvCxnSpPr>
          <p:spPr bwMode="auto">
            <a:xfrm rot="16200000" flipV="1">
              <a:off x="11260244" y="3318270"/>
              <a:ext cx="1057275" cy="101574"/>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5704" name="Straight Arrow Connector 68"/>
            <p:cNvCxnSpPr>
              <a:cxnSpLocks noChangeShapeType="1"/>
              <a:stCxn id="5679" idx="7"/>
              <a:endCxn id="5677" idx="5"/>
            </p:cNvCxnSpPr>
            <p:nvPr/>
          </p:nvCxnSpPr>
          <p:spPr bwMode="auto">
            <a:xfrm rot="5400000" flipH="1" flipV="1">
              <a:off x="11438057" y="4258084"/>
              <a:ext cx="600075" cy="203147"/>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5705" name="Straight Arrow Connector 73"/>
            <p:cNvCxnSpPr>
              <a:cxnSpLocks noChangeShapeType="1"/>
              <a:stCxn id="5681" idx="7"/>
              <a:endCxn id="5679" idx="5"/>
            </p:cNvCxnSpPr>
            <p:nvPr/>
          </p:nvCxnSpPr>
          <p:spPr bwMode="auto">
            <a:xfrm rot="16200000" flipV="1">
              <a:off x="11196730" y="5261410"/>
              <a:ext cx="1285875" cy="406294"/>
            </a:xfrm>
            <a:prstGeom prst="straightConnector1">
              <a:avLst/>
            </a:prstGeom>
            <a:noFill/>
            <a:ln w="38100" algn="ctr">
              <a:solidFill>
                <a:srgbClr val="7F7F7F"/>
              </a:solidFill>
              <a:round/>
              <a:headEnd/>
              <a:tailEnd type="arrow" w="med" len="med"/>
            </a:ln>
            <a:extLst>
              <a:ext uri="{909E8E84-426E-40DD-AFC4-6F175D3DCCD1}">
                <a14:hiddenFill xmlns:a14="http://schemas.microsoft.com/office/drawing/2010/main">
                  <a:noFill/>
                </a14:hiddenFill>
              </a:ext>
            </a:extLst>
          </p:spPr>
        </p:cxnSp>
        <p:cxnSp>
          <p:nvCxnSpPr>
            <p:cNvPr id="5706" name="Straight Arrow Connector 80"/>
            <p:cNvCxnSpPr>
              <a:cxnSpLocks noChangeShapeType="1"/>
              <a:stCxn id="5680" idx="1"/>
              <a:endCxn id="5678" idx="3"/>
            </p:cNvCxnSpPr>
            <p:nvPr/>
          </p:nvCxnSpPr>
          <p:spPr bwMode="auto">
            <a:xfrm rot="5400000" flipH="1" flipV="1">
              <a:off x="9533523" y="4200794"/>
              <a:ext cx="828675" cy="304721"/>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707" name="Straight Arrow Connector 84"/>
            <p:cNvCxnSpPr>
              <a:cxnSpLocks noChangeShapeType="1"/>
            </p:cNvCxnSpPr>
            <p:nvPr/>
          </p:nvCxnSpPr>
          <p:spPr bwMode="auto">
            <a:xfrm rot="16200000" flipV="1">
              <a:off x="9470050" y="5328881"/>
              <a:ext cx="752475" cy="101574"/>
            </a:xfrm>
            <a:prstGeom prst="straightConnector1">
              <a:avLst/>
            </a:prstGeom>
            <a:noFill/>
            <a:ln w="381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5708" name="Straight Arrow Connector 87"/>
            <p:cNvCxnSpPr>
              <a:cxnSpLocks noChangeShapeType="1"/>
              <a:stCxn id="5697" idx="2"/>
              <a:endCxn id="5682" idx="4"/>
            </p:cNvCxnSpPr>
            <p:nvPr/>
          </p:nvCxnSpPr>
          <p:spPr bwMode="auto">
            <a:xfrm flipH="1" flipV="1">
              <a:off x="10004995" y="5877152"/>
              <a:ext cx="457081" cy="74991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709" name="Straight Arrow Connector 90"/>
            <p:cNvCxnSpPr>
              <a:cxnSpLocks noChangeShapeType="1"/>
              <a:endCxn id="5676" idx="7"/>
            </p:cNvCxnSpPr>
            <p:nvPr/>
          </p:nvCxnSpPr>
          <p:spPr bwMode="auto">
            <a:xfrm flipH="1">
              <a:off x="10011157" y="2016968"/>
              <a:ext cx="755639" cy="693262"/>
            </a:xfrm>
            <a:prstGeom prst="straightConnector1">
              <a:avLst/>
            </a:prstGeom>
            <a:noFill/>
            <a:ln w="38100" algn="ctr">
              <a:solidFill>
                <a:srgbClr val="E46C0A"/>
              </a:solidFill>
              <a:round/>
              <a:headEnd/>
              <a:tailEnd type="arrow" w="med" len="med"/>
            </a:ln>
            <a:extLst>
              <a:ext uri="{909E8E84-426E-40DD-AFC4-6F175D3DCCD1}">
                <a14:hiddenFill xmlns:a14="http://schemas.microsoft.com/office/drawing/2010/main">
                  <a:noFill/>
                </a14:hiddenFill>
              </a:ext>
            </a:extLst>
          </p:spPr>
        </p:cxnSp>
        <p:cxnSp>
          <p:nvCxnSpPr>
            <p:cNvPr id="5710" name="Straight Arrow Connector 99"/>
            <p:cNvCxnSpPr>
              <a:cxnSpLocks noChangeShapeType="1"/>
              <a:stCxn id="5678" idx="5"/>
              <a:endCxn id="5680" idx="7"/>
            </p:cNvCxnSpPr>
            <p:nvPr/>
          </p:nvCxnSpPr>
          <p:spPr bwMode="auto">
            <a:xfrm rot="5400000">
              <a:off x="9749367" y="4200794"/>
              <a:ext cx="828675" cy="304721"/>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5711" name="Straight Arrow Connector 103"/>
            <p:cNvCxnSpPr>
              <a:cxnSpLocks noChangeShapeType="1"/>
              <a:stCxn id="5680" idx="5"/>
              <a:endCxn id="5682" idx="7"/>
            </p:cNvCxnSpPr>
            <p:nvPr/>
          </p:nvCxnSpPr>
          <p:spPr bwMode="auto">
            <a:xfrm rot="16200000" flipH="1">
              <a:off x="9685893" y="5254866"/>
              <a:ext cx="752475" cy="101574"/>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5712" name="Straight Arrow Connector 106"/>
            <p:cNvCxnSpPr>
              <a:cxnSpLocks noChangeShapeType="1"/>
              <a:stCxn id="5682" idx="6"/>
              <a:endCxn id="5697" idx="0"/>
            </p:cNvCxnSpPr>
            <p:nvPr/>
          </p:nvCxnSpPr>
          <p:spPr bwMode="auto">
            <a:xfrm>
              <a:off x="10157355" y="5762852"/>
              <a:ext cx="457082" cy="749916"/>
            </a:xfrm>
            <a:prstGeom prst="straightConnector1">
              <a:avLst/>
            </a:prstGeom>
            <a:noFill/>
            <a:ln w="38100" algn="ctr">
              <a:solidFill>
                <a:srgbClr val="93CDDD"/>
              </a:solidFill>
              <a:round/>
              <a:headEnd/>
              <a:tailEnd type="arrow" w="med" len="med"/>
            </a:ln>
            <a:extLst>
              <a:ext uri="{909E8E84-426E-40DD-AFC4-6F175D3DCCD1}">
                <a14:hiddenFill xmlns:a14="http://schemas.microsoft.com/office/drawing/2010/main">
                  <a:noFill/>
                </a14:hiddenFill>
              </a:ext>
            </a:extLst>
          </p:spPr>
        </p:cxnSp>
        <p:cxnSp>
          <p:nvCxnSpPr>
            <p:cNvPr id="5713" name="Straight Arrow Connector 61"/>
            <p:cNvCxnSpPr>
              <a:cxnSpLocks noChangeShapeType="1"/>
              <a:stCxn id="5679" idx="1"/>
              <a:endCxn id="5680" idx="7"/>
            </p:cNvCxnSpPr>
            <p:nvPr/>
          </p:nvCxnSpPr>
          <p:spPr bwMode="auto">
            <a:xfrm flipH="1">
              <a:off x="10011156" y="4659834"/>
              <a:ext cx="1409705" cy="107796"/>
            </a:xfrm>
            <a:prstGeom prst="straightConnector1">
              <a:avLst/>
            </a:prstGeom>
            <a:noFill/>
            <a:ln w="38100" algn="ctr">
              <a:solidFill>
                <a:srgbClr val="D7E4BD"/>
              </a:solidFill>
              <a:round/>
              <a:headEnd/>
              <a:tailEnd type="arrow" w="med" len="med"/>
            </a:ln>
            <a:extLst>
              <a:ext uri="{909E8E84-426E-40DD-AFC4-6F175D3DCCD1}">
                <a14:hiddenFill xmlns:a14="http://schemas.microsoft.com/office/drawing/2010/main">
                  <a:noFill/>
                </a14:hiddenFill>
              </a:ext>
            </a:extLst>
          </p:spPr>
        </p:cxnSp>
        <p:cxnSp>
          <p:nvCxnSpPr>
            <p:cNvPr id="5714" name="Straight Arrow Connector 67"/>
            <p:cNvCxnSpPr>
              <a:cxnSpLocks noChangeShapeType="1"/>
              <a:stCxn id="5677" idx="1"/>
              <a:endCxn id="5678" idx="7"/>
            </p:cNvCxnSpPr>
            <p:nvPr/>
          </p:nvCxnSpPr>
          <p:spPr bwMode="auto">
            <a:xfrm flipH="1" flipV="1">
              <a:off x="10315877" y="3777030"/>
              <a:ext cx="1308133" cy="120804"/>
            </a:xfrm>
            <a:prstGeom prst="straightConnector1">
              <a:avLst/>
            </a:prstGeom>
            <a:noFill/>
            <a:ln w="38100" algn="ctr">
              <a:solidFill>
                <a:srgbClr val="B7DEE8"/>
              </a:solidFill>
              <a:round/>
              <a:headEnd/>
              <a:tailEnd type="arrow" w="med" len="med"/>
            </a:ln>
            <a:extLst>
              <a:ext uri="{909E8E84-426E-40DD-AFC4-6F175D3DCCD1}">
                <a14:hiddenFill xmlns:a14="http://schemas.microsoft.com/office/drawing/2010/main">
                  <a:noFill/>
                </a14:hiddenFill>
              </a:ext>
            </a:extLst>
          </p:spPr>
        </p:cxnSp>
        <p:cxnSp>
          <p:nvCxnSpPr>
            <p:cNvPr id="5715" name="Straight Arrow Connector 74"/>
            <p:cNvCxnSpPr>
              <a:cxnSpLocks noChangeShapeType="1"/>
              <a:stCxn id="5675" idx="1"/>
              <a:endCxn id="5676" idx="7"/>
            </p:cNvCxnSpPr>
            <p:nvPr/>
          </p:nvCxnSpPr>
          <p:spPr bwMode="auto">
            <a:xfrm flipH="1">
              <a:off x="10011156" y="2678634"/>
              <a:ext cx="1511278" cy="31596"/>
            </a:xfrm>
            <a:prstGeom prst="straightConnector1">
              <a:avLst/>
            </a:prstGeom>
            <a:noFill/>
            <a:ln w="38100" algn="ctr">
              <a:solidFill>
                <a:srgbClr val="FCD5B5"/>
              </a:solidFill>
              <a:round/>
              <a:headEnd/>
              <a:tailEnd type="arrow" w="med" len="med"/>
            </a:ln>
            <a:extLst>
              <a:ext uri="{909E8E84-426E-40DD-AFC4-6F175D3DCCD1}">
                <a14:hiddenFill xmlns:a14="http://schemas.microsoft.com/office/drawing/2010/main">
                  <a:noFill/>
                </a14:hiddenFill>
              </a:ext>
            </a:extLst>
          </p:spPr>
        </p:cxnSp>
        <p:cxnSp>
          <p:nvCxnSpPr>
            <p:cNvPr id="5716" name="Straight Arrow Connector 78"/>
            <p:cNvCxnSpPr>
              <a:cxnSpLocks noChangeShapeType="1"/>
              <a:stCxn id="5678" idx="5"/>
              <a:endCxn id="5677" idx="3"/>
            </p:cNvCxnSpPr>
            <p:nvPr/>
          </p:nvCxnSpPr>
          <p:spPr bwMode="auto">
            <a:xfrm>
              <a:off x="10315877" y="3938674"/>
              <a:ext cx="1308133" cy="120804"/>
            </a:xfrm>
            <a:prstGeom prst="straightConnector1">
              <a:avLst/>
            </a:prstGeom>
            <a:noFill/>
            <a:ln w="38100" algn="ctr">
              <a:solidFill>
                <a:srgbClr val="17375E"/>
              </a:solidFill>
              <a:round/>
              <a:headEnd/>
              <a:tailEnd type="arrow" w="med" len="med"/>
            </a:ln>
            <a:extLst>
              <a:ext uri="{909E8E84-426E-40DD-AFC4-6F175D3DCCD1}">
                <a14:hiddenFill xmlns:a14="http://schemas.microsoft.com/office/drawing/2010/main">
                  <a:noFill/>
                </a14:hiddenFill>
              </a:ext>
            </a:extLst>
          </p:spPr>
        </p:cxnSp>
        <p:cxnSp>
          <p:nvCxnSpPr>
            <p:cNvPr id="5717" name="Straight Arrow Connector 86"/>
            <p:cNvCxnSpPr>
              <a:cxnSpLocks noChangeShapeType="1"/>
              <a:stCxn id="5676" idx="5"/>
              <a:endCxn id="5675" idx="3"/>
            </p:cNvCxnSpPr>
            <p:nvPr/>
          </p:nvCxnSpPr>
          <p:spPr bwMode="auto">
            <a:xfrm flipV="1">
              <a:off x="10011156" y="2840278"/>
              <a:ext cx="1511278" cy="31596"/>
            </a:xfrm>
            <a:prstGeom prst="straightConnector1">
              <a:avLst/>
            </a:prstGeom>
            <a:noFill/>
            <a:ln w="38100" algn="ctr">
              <a:solidFill>
                <a:srgbClr val="77933C"/>
              </a:solidFill>
              <a:round/>
              <a:headEnd/>
              <a:tailEnd type="arrow" w="med" len="med"/>
            </a:ln>
            <a:extLst>
              <a:ext uri="{909E8E84-426E-40DD-AFC4-6F175D3DCCD1}">
                <a14:hiddenFill xmlns:a14="http://schemas.microsoft.com/office/drawing/2010/main">
                  <a:noFill/>
                </a14:hiddenFill>
              </a:ext>
            </a:extLst>
          </p:spPr>
        </p:cxnSp>
        <p:cxnSp>
          <p:nvCxnSpPr>
            <p:cNvPr id="5718" name="Straight Arrow Connector 91"/>
            <p:cNvCxnSpPr>
              <a:cxnSpLocks noChangeShapeType="1"/>
              <a:stCxn id="5680" idx="5"/>
              <a:endCxn id="5679" idx="3"/>
            </p:cNvCxnSpPr>
            <p:nvPr/>
          </p:nvCxnSpPr>
          <p:spPr bwMode="auto">
            <a:xfrm flipV="1">
              <a:off x="10011156" y="4821478"/>
              <a:ext cx="1409705" cy="107796"/>
            </a:xfrm>
            <a:prstGeom prst="straightConnector1">
              <a:avLst/>
            </a:prstGeom>
            <a:noFill/>
            <a:ln w="38100" algn="ctr">
              <a:solidFill>
                <a:srgbClr val="31859C"/>
              </a:solidFill>
              <a:round/>
              <a:headEnd/>
              <a:tailEnd type="arrow" w="med" len="med"/>
            </a:ln>
            <a:extLst>
              <a:ext uri="{909E8E84-426E-40DD-AFC4-6F175D3DCCD1}">
                <a14:hiddenFill xmlns:a14="http://schemas.microsoft.com/office/drawing/2010/main">
                  <a:noFill/>
                </a14:hiddenFill>
              </a:ext>
            </a:extLst>
          </p:spPr>
        </p:cxnSp>
      </p:grpSp>
      <p:sp>
        <p:nvSpPr>
          <p:cNvPr id="56" name="Footer Placeholder 4">
            <a:extLst>
              <a:ext uri="{FF2B5EF4-FFF2-40B4-BE49-F238E27FC236}">
                <a16:creationId xmlns:a16="http://schemas.microsoft.com/office/drawing/2014/main" id="{45B178C8-C16F-EF40-AF34-A996F3A007EB}"/>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2" name="Slide Number Placeholder 1">
            <a:extLst>
              <a:ext uri="{FF2B5EF4-FFF2-40B4-BE49-F238E27FC236}">
                <a16:creationId xmlns:a16="http://schemas.microsoft.com/office/drawing/2014/main" id="{E1491903-5584-254C-9A58-B8DF250C4C07}"/>
              </a:ext>
            </a:extLst>
          </p:cNvPr>
          <p:cNvSpPr>
            <a:spLocks noGrp="1"/>
          </p:cNvSpPr>
          <p:nvPr>
            <p:ph type="sldNum" idx="12"/>
          </p:nvPr>
        </p:nvSpPr>
        <p:spPr/>
        <p:txBody>
          <a:bodyPr/>
          <a:lstStyle/>
          <a:p>
            <a:r>
              <a:rPr lang="en-GB"/>
              <a:t>Slide </a:t>
            </a:r>
            <a:fld id="{F5D8E26B-7BCF-4D25-9C89-0168A6618F18}" type="slidenum">
              <a:rPr lang="en-GB" smtClean="0"/>
              <a:pPr/>
              <a:t>15</a:t>
            </a:fld>
            <a:endParaRPr lang="en-GB" dirty="0"/>
          </a:p>
        </p:txBody>
      </p:sp>
      <p:sp>
        <p:nvSpPr>
          <p:cNvPr id="58" name="Text Box 599"/>
          <p:cNvSpPr txBox="1">
            <a:spLocks noChangeArrowheads="1"/>
          </p:cNvSpPr>
          <p:nvPr/>
        </p:nvSpPr>
        <p:spPr bwMode="auto">
          <a:xfrm>
            <a:off x="3263262" y="1593734"/>
            <a:ext cx="421418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50000"/>
              </a:lnSpc>
              <a:spcBef>
                <a:spcPct val="0"/>
              </a:spcBef>
              <a:buNone/>
            </a:pPr>
            <a:r>
              <a:rPr lang="en-US" altLang="en-US" sz="1800" dirty="0">
                <a:solidFill>
                  <a:srgbClr val="4B4B4B"/>
                </a:solidFill>
              </a:rPr>
              <a:t>Stochastic Traffic only </a:t>
            </a:r>
          </a:p>
          <a:p>
            <a:pPr eaLnBrk="1" hangingPunct="1">
              <a:lnSpc>
                <a:spcPct val="150000"/>
              </a:lnSpc>
              <a:spcBef>
                <a:spcPct val="0"/>
              </a:spcBef>
              <a:buNone/>
            </a:pPr>
            <a:r>
              <a:rPr lang="en-US" altLang="en-US" sz="1600" dirty="0">
                <a:solidFill>
                  <a:srgbClr val="4B4B4B"/>
                </a:solidFill>
              </a:rPr>
              <a:t>=&gt; IPv6 best effort with dynamic allocation</a:t>
            </a:r>
          </a:p>
          <a:p>
            <a:pPr eaLnBrk="1" hangingPunct="1">
              <a:lnSpc>
                <a:spcPct val="150000"/>
              </a:lnSpc>
              <a:spcBef>
                <a:spcPct val="0"/>
              </a:spcBef>
              <a:buNone/>
            </a:pPr>
            <a:r>
              <a:rPr lang="en-US" altLang="en-US" sz="1600" dirty="0">
                <a:solidFill>
                  <a:srgbClr val="4B4B4B"/>
                </a:solidFill>
              </a:rPr>
              <a:t>Mesh capabilities with RPL (RFC 6550)</a:t>
            </a:r>
            <a:endParaRPr lang="en-US" altLang="en-US" sz="2101" dirty="0">
              <a:solidFill>
                <a:schemeClr val="accent4">
                  <a:lumMod val="75000"/>
                </a:schemeClr>
              </a:solidFill>
            </a:endParaRPr>
          </a:p>
          <a:p>
            <a:pPr eaLnBrk="1" hangingPunct="1">
              <a:lnSpc>
                <a:spcPct val="150000"/>
              </a:lnSpc>
              <a:spcBef>
                <a:spcPct val="0"/>
              </a:spcBef>
              <a:buNone/>
            </a:pPr>
            <a:r>
              <a:rPr lang="en-US" altLang="en-US" sz="1600" dirty="0">
                <a:solidFill>
                  <a:srgbClr val="4B4B4B"/>
                </a:solidFill>
              </a:rPr>
              <a:t>Currently based on IEEE 802.15.4 2.4GHz</a:t>
            </a:r>
          </a:p>
          <a:p>
            <a:pPr eaLnBrk="1" hangingPunct="1">
              <a:lnSpc>
                <a:spcPct val="150000"/>
              </a:lnSpc>
              <a:spcBef>
                <a:spcPct val="0"/>
              </a:spcBef>
              <a:buNone/>
            </a:pPr>
            <a:r>
              <a:rPr lang="en-US" altLang="en-US" sz="1600" dirty="0">
                <a:solidFill>
                  <a:srgbClr val="4B4B4B"/>
                </a:solidFill>
              </a:rPr>
              <a:t>=&gt; glad to </a:t>
            </a:r>
            <a:r>
              <a:rPr lang="en-US" altLang="en-US" sz="1600" dirty="0" err="1">
                <a:solidFill>
                  <a:srgbClr val="4B4B4B"/>
                </a:solidFill>
              </a:rPr>
              <a:t>recharter</a:t>
            </a:r>
            <a:r>
              <a:rPr lang="en-US" altLang="en-US" sz="1600" dirty="0">
                <a:solidFill>
                  <a:srgbClr val="4B4B4B"/>
                </a:solidFill>
              </a:rPr>
              <a:t> for other PHYs</a:t>
            </a: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464055"/>
            <a:ext cx="2939742" cy="2017872"/>
          </a:xfrm>
          <a:prstGeom prst="rect">
            <a:avLst/>
          </a:prstGeom>
        </p:spPr>
      </p:pic>
    </p:spTree>
    <p:extLst>
      <p:ext uri="{BB962C8B-B14F-4D97-AF65-F5344CB8AC3E}">
        <p14:creationId xmlns:p14="http://schemas.microsoft.com/office/powerpoint/2010/main" val="194583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79512" y="692696"/>
            <a:ext cx="8580924" cy="628814"/>
          </a:xfrm>
        </p:spPr>
        <p:txBody>
          <a:bodyPr>
            <a:normAutofit/>
          </a:bodyPr>
          <a:lstStyle/>
          <a:p>
            <a:r>
              <a:rPr lang="fr-FR" kern="1200" dirty="0"/>
              <a:t>PAW: </a:t>
            </a:r>
            <a:r>
              <a:rPr lang="fr-FR" kern="1200" dirty="0" err="1"/>
              <a:t>Predictable</a:t>
            </a:r>
            <a:r>
              <a:rPr lang="fr-FR" kern="1200" dirty="0"/>
              <a:t> and </a:t>
            </a:r>
            <a:r>
              <a:rPr lang="fr-FR" kern="1200" dirty="0" err="1"/>
              <a:t>Available</a:t>
            </a:r>
            <a:r>
              <a:rPr lang="fr-FR" kern="1200" dirty="0"/>
              <a:t> Wireless</a:t>
            </a:r>
            <a:endParaRPr lang="en-US" altLang="en-US" kern="1200" dirty="0"/>
          </a:p>
        </p:txBody>
      </p:sp>
      <p:sp>
        <p:nvSpPr>
          <p:cNvPr id="5123" name="Rectangle 608"/>
          <p:cNvSpPr>
            <a:spLocks noChangeArrowheads="1"/>
          </p:cNvSpPr>
          <p:nvPr/>
        </p:nvSpPr>
        <p:spPr bwMode="auto">
          <a:xfrm>
            <a:off x="1" y="5241463"/>
            <a:ext cx="5867400" cy="6288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endParaRPr lang="en-US" altLang="en-US" sz="1800">
              <a:solidFill>
                <a:srgbClr val="4B4B4B"/>
              </a:solidFill>
              <a:latin typeface="Times" pitchFamily="64" charset="0"/>
              <a:ea typeface="ＭＳ Ｐゴシック" pitchFamily="34" charset="-128"/>
            </a:endParaRPr>
          </a:p>
        </p:txBody>
      </p:sp>
      <p:graphicFrame>
        <p:nvGraphicFramePr>
          <p:cNvPr id="29" name="Table 28"/>
          <p:cNvGraphicFramePr>
            <a:graphicFrameLocks noGrp="1"/>
          </p:cNvGraphicFramePr>
          <p:nvPr>
            <p:extLst/>
          </p:nvPr>
        </p:nvGraphicFramePr>
        <p:xfrm>
          <a:off x="524537" y="4144517"/>
          <a:ext cx="6456370" cy="1867392"/>
        </p:xfrm>
        <a:graphic>
          <a:graphicData uri="http://schemas.openxmlformats.org/drawingml/2006/table">
            <a:tbl>
              <a:tblPr/>
              <a:tblGrid>
                <a:gridCol w="208270">
                  <a:extLst>
                    <a:ext uri="{9D8B030D-6E8A-4147-A177-3AD203B41FA5}">
                      <a16:colId xmlns:a16="http://schemas.microsoft.com/office/drawing/2014/main" val="20000"/>
                    </a:ext>
                  </a:extLst>
                </a:gridCol>
                <a:gridCol w="208270">
                  <a:extLst>
                    <a:ext uri="{9D8B030D-6E8A-4147-A177-3AD203B41FA5}">
                      <a16:colId xmlns:a16="http://schemas.microsoft.com/office/drawing/2014/main" val="20001"/>
                    </a:ext>
                  </a:extLst>
                </a:gridCol>
                <a:gridCol w="208270">
                  <a:extLst>
                    <a:ext uri="{9D8B030D-6E8A-4147-A177-3AD203B41FA5}">
                      <a16:colId xmlns:a16="http://schemas.microsoft.com/office/drawing/2014/main" val="20002"/>
                    </a:ext>
                  </a:extLst>
                </a:gridCol>
                <a:gridCol w="208270">
                  <a:extLst>
                    <a:ext uri="{9D8B030D-6E8A-4147-A177-3AD203B41FA5}">
                      <a16:colId xmlns:a16="http://schemas.microsoft.com/office/drawing/2014/main" val="20003"/>
                    </a:ext>
                  </a:extLst>
                </a:gridCol>
                <a:gridCol w="208270">
                  <a:extLst>
                    <a:ext uri="{9D8B030D-6E8A-4147-A177-3AD203B41FA5}">
                      <a16:colId xmlns:a16="http://schemas.microsoft.com/office/drawing/2014/main" val="20004"/>
                    </a:ext>
                  </a:extLst>
                </a:gridCol>
                <a:gridCol w="208270">
                  <a:extLst>
                    <a:ext uri="{9D8B030D-6E8A-4147-A177-3AD203B41FA5}">
                      <a16:colId xmlns:a16="http://schemas.microsoft.com/office/drawing/2014/main" val="20005"/>
                    </a:ext>
                  </a:extLst>
                </a:gridCol>
                <a:gridCol w="208270">
                  <a:extLst>
                    <a:ext uri="{9D8B030D-6E8A-4147-A177-3AD203B41FA5}">
                      <a16:colId xmlns:a16="http://schemas.microsoft.com/office/drawing/2014/main" val="20006"/>
                    </a:ext>
                  </a:extLst>
                </a:gridCol>
                <a:gridCol w="208270">
                  <a:extLst>
                    <a:ext uri="{9D8B030D-6E8A-4147-A177-3AD203B41FA5}">
                      <a16:colId xmlns:a16="http://schemas.microsoft.com/office/drawing/2014/main" val="20007"/>
                    </a:ext>
                  </a:extLst>
                </a:gridCol>
                <a:gridCol w="208270">
                  <a:extLst>
                    <a:ext uri="{9D8B030D-6E8A-4147-A177-3AD203B41FA5}">
                      <a16:colId xmlns:a16="http://schemas.microsoft.com/office/drawing/2014/main" val="20008"/>
                    </a:ext>
                  </a:extLst>
                </a:gridCol>
                <a:gridCol w="208270">
                  <a:extLst>
                    <a:ext uri="{9D8B030D-6E8A-4147-A177-3AD203B41FA5}">
                      <a16:colId xmlns:a16="http://schemas.microsoft.com/office/drawing/2014/main" val="20009"/>
                    </a:ext>
                  </a:extLst>
                </a:gridCol>
                <a:gridCol w="208270">
                  <a:extLst>
                    <a:ext uri="{9D8B030D-6E8A-4147-A177-3AD203B41FA5}">
                      <a16:colId xmlns:a16="http://schemas.microsoft.com/office/drawing/2014/main" val="20010"/>
                    </a:ext>
                  </a:extLst>
                </a:gridCol>
                <a:gridCol w="208270">
                  <a:extLst>
                    <a:ext uri="{9D8B030D-6E8A-4147-A177-3AD203B41FA5}">
                      <a16:colId xmlns:a16="http://schemas.microsoft.com/office/drawing/2014/main" val="20011"/>
                    </a:ext>
                  </a:extLst>
                </a:gridCol>
                <a:gridCol w="208270">
                  <a:extLst>
                    <a:ext uri="{9D8B030D-6E8A-4147-A177-3AD203B41FA5}">
                      <a16:colId xmlns:a16="http://schemas.microsoft.com/office/drawing/2014/main" val="20012"/>
                    </a:ext>
                  </a:extLst>
                </a:gridCol>
                <a:gridCol w="208270">
                  <a:extLst>
                    <a:ext uri="{9D8B030D-6E8A-4147-A177-3AD203B41FA5}">
                      <a16:colId xmlns:a16="http://schemas.microsoft.com/office/drawing/2014/main" val="20013"/>
                    </a:ext>
                  </a:extLst>
                </a:gridCol>
                <a:gridCol w="208270">
                  <a:extLst>
                    <a:ext uri="{9D8B030D-6E8A-4147-A177-3AD203B41FA5}">
                      <a16:colId xmlns:a16="http://schemas.microsoft.com/office/drawing/2014/main" val="20014"/>
                    </a:ext>
                  </a:extLst>
                </a:gridCol>
                <a:gridCol w="208270">
                  <a:extLst>
                    <a:ext uri="{9D8B030D-6E8A-4147-A177-3AD203B41FA5}">
                      <a16:colId xmlns:a16="http://schemas.microsoft.com/office/drawing/2014/main" val="20015"/>
                    </a:ext>
                  </a:extLst>
                </a:gridCol>
                <a:gridCol w="208270">
                  <a:extLst>
                    <a:ext uri="{9D8B030D-6E8A-4147-A177-3AD203B41FA5}">
                      <a16:colId xmlns:a16="http://schemas.microsoft.com/office/drawing/2014/main" val="20016"/>
                    </a:ext>
                  </a:extLst>
                </a:gridCol>
                <a:gridCol w="208270">
                  <a:extLst>
                    <a:ext uri="{9D8B030D-6E8A-4147-A177-3AD203B41FA5}">
                      <a16:colId xmlns:a16="http://schemas.microsoft.com/office/drawing/2014/main" val="20017"/>
                    </a:ext>
                  </a:extLst>
                </a:gridCol>
                <a:gridCol w="208270">
                  <a:extLst>
                    <a:ext uri="{9D8B030D-6E8A-4147-A177-3AD203B41FA5}">
                      <a16:colId xmlns:a16="http://schemas.microsoft.com/office/drawing/2014/main" val="20018"/>
                    </a:ext>
                  </a:extLst>
                </a:gridCol>
                <a:gridCol w="208270">
                  <a:extLst>
                    <a:ext uri="{9D8B030D-6E8A-4147-A177-3AD203B41FA5}">
                      <a16:colId xmlns:a16="http://schemas.microsoft.com/office/drawing/2014/main" val="20019"/>
                    </a:ext>
                  </a:extLst>
                </a:gridCol>
                <a:gridCol w="208270">
                  <a:extLst>
                    <a:ext uri="{9D8B030D-6E8A-4147-A177-3AD203B41FA5}">
                      <a16:colId xmlns:a16="http://schemas.microsoft.com/office/drawing/2014/main" val="20020"/>
                    </a:ext>
                  </a:extLst>
                </a:gridCol>
                <a:gridCol w="208270">
                  <a:extLst>
                    <a:ext uri="{9D8B030D-6E8A-4147-A177-3AD203B41FA5}">
                      <a16:colId xmlns:a16="http://schemas.microsoft.com/office/drawing/2014/main" val="20021"/>
                    </a:ext>
                  </a:extLst>
                </a:gridCol>
                <a:gridCol w="208270">
                  <a:extLst>
                    <a:ext uri="{9D8B030D-6E8A-4147-A177-3AD203B41FA5}">
                      <a16:colId xmlns:a16="http://schemas.microsoft.com/office/drawing/2014/main" val="20022"/>
                    </a:ext>
                  </a:extLst>
                </a:gridCol>
                <a:gridCol w="208270">
                  <a:extLst>
                    <a:ext uri="{9D8B030D-6E8A-4147-A177-3AD203B41FA5}">
                      <a16:colId xmlns:a16="http://schemas.microsoft.com/office/drawing/2014/main" val="20023"/>
                    </a:ext>
                  </a:extLst>
                </a:gridCol>
                <a:gridCol w="208270">
                  <a:extLst>
                    <a:ext uri="{9D8B030D-6E8A-4147-A177-3AD203B41FA5}">
                      <a16:colId xmlns:a16="http://schemas.microsoft.com/office/drawing/2014/main" val="20024"/>
                    </a:ext>
                  </a:extLst>
                </a:gridCol>
                <a:gridCol w="208270">
                  <a:extLst>
                    <a:ext uri="{9D8B030D-6E8A-4147-A177-3AD203B41FA5}">
                      <a16:colId xmlns:a16="http://schemas.microsoft.com/office/drawing/2014/main" val="20025"/>
                    </a:ext>
                  </a:extLst>
                </a:gridCol>
                <a:gridCol w="208270">
                  <a:extLst>
                    <a:ext uri="{9D8B030D-6E8A-4147-A177-3AD203B41FA5}">
                      <a16:colId xmlns:a16="http://schemas.microsoft.com/office/drawing/2014/main" val="20026"/>
                    </a:ext>
                  </a:extLst>
                </a:gridCol>
                <a:gridCol w="208270">
                  <a:extLst>
                    <a:ext uri="{9D8B030D-6E8A-4147-A177-3AD203B41FA5}">
                      <a16:colId xmlns:a16="http://schemas.microsoft.com/office/drawing/2014/main" val="20027"/>
                    </a:ext>
                  </a:extLst>
                </a:gridCol>
                <a:gridCol w="208270">
                  <a:extLst>
                    <a:ext uri="{9D8B030D-6E8A-4147-A177-3AD203B41FA5}">
                      <a16:colId xmlns:a16="http://schemas.microsoft.com/office/drawing/2014/main" val="20028"/>
                    </a:ext>
                  </a:extLst>
                </a:gridCol>
                <a:gridCol w="208270">
                  <a:extLst>
                    <a:ext uri="{9D8B030D-6E8A-4147-A177-3AD203B41FA5}">
                      <a16:colId xmlns:a16="http://schemas.microsoft.com/office/drawing/2014/main" val="20029"/>
                    </a:ext>
                  </a:extLst>
                </a:gridCol>
                <a:gridCol w="208270">
                  <a:extLst>
                    <a:ext uri="{9D8B030D-6E8A-4147-A177-3AD203B41FA5}">
                      <a16:colId xmlns:a16="http://schemas.microsoft.com/office/drawing/2014/main" val="20030"/>
                    </a:ext>
                  </a:extLst>
                </a:gridCol>
              </a:tblGrid>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7375E"/>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933C"/>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859C"/>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cxnSp>
        <p:nvCxnSpPr>
          <p:cNvPr id="5670" name="Straight Arrow Connector 30"/>
          <p:cNvCxnSpPr>
            <a:cxnSpLocks noChangeShapeType="1"/>
          </p:cNvCxnSpPr>
          <p:nvPr/>
        </p:nvCxnSpPr>
        <p:spPr bwMode="auto">
          <a:xfrm flipH="1">
            <a:off x="490560" y="3606118"/>
            <a:ext cx="1587" cy="1854286"/>
          </a:xfrm>
          <a:prstGeom prst="straightConnector1">
            <a:avLst/>
          </a:prstGeom>
          <a:noFill/>
          <a:ln w="9525" algn="ctr">
            <a:solidFill>
              <a:srgbClr val="B6DCDF"/>
            </a:solidFill>
            <a:round/>
            <a:headEnd type="arrow" w="med" len="med"/>
            <a:tailEnd type="arrow" w="med" len="med"/>
          </a:ln>
          <a:extLst>
            <a:ext uri="{909E8E84-426E-40DD-AFC4-6F175D3DCCD1}">
              <a14:hiddenFill xmlns:a14="http://schemas.microsoft.com/office/drawing/2010/main">
                <a:noFill/>
              </a14:hiddenFill>
            </a:ext>
          </a:extLst>
        </p:spPr>
      </p:cxnSp>
      <p:sp>
        <p:nvSpPr>
          <p:cNvPr id="5671" name="TextBox 31"/>
          <p:cNvSpPr txBox="1">
            <a:spLocks noChangeArrowheads="1"/>
          </p:cNvSpPr>
          <p:nvPr/>
        </p:nvSpPr>
        <p:spPr bwMode="auto">
          <a:xfrm rot="-5400000">
            <a:off x="-609727" y="4950487"/>
            <a:ext cx="1855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16 channel offsets</a:t>
            </a:r>
          </a:p>
        </p:txBody>
      </p:sp>
      <p:cxnSp>
        <p:nvCxnSpPr>
          <p:cNvPr id="5672" name="Straight Arrow Connector 32"/>
          <p:cNvCxnSpPr>
            <a:cxnSpLocks noChangeShapeType="1"/>
          </p:cNvCxnSpPr>
          <p:nvPr/>
        </p:nvCxnSpPr>
        <p:spPr bwMode="auto">
          <a:xfrm flipH="1" flipV="1">
            <a:off x="566740" y="5503159"/>
            <a:ext cx="6259694" cy="37215"/>
          </a:xfrm>
          <a:prstGeom prst="straightConnector1">
            <a:avLst/>
          </a:prstGeom>
          <a:noFill/>
          <a:ln w="9525" algn="ctr">
            <a:solidFill>
              <a:srgbClr val="B6DCDF"/>
            </a:solidFill>
            <a:round/>
            <a:headEnd type="arrow" w="med" len="med"/>
            <a:tailEnd type="arrow" w="med" len="med"/>
          </a:ln>
          <a:extLst>
            <a:ext uri="{909E8E84-426E-40DD-AFC4-6F175D3DCCD1}">
              <a14:hiddenFill xmlns:a14="http://schemas.microsoft.com/office/drawing/2010/main">
                <a:noFill/>
              </a14:hiddenFill>
            </a:ext>
          </a:extLst>
        </p:spPr>
      </p:cxnSp>
      <p:sp>
        <p:nvSpPr>
          <p:cNvPr id="5673" name="TextBox 36"/>
          <p:cNvSpPr txBox="1">
            <a:spLocks noChangeArrowheads="1"/>
          </p:cNvSpPr>
          <p:nvPr/>
        </p:nvSpPr>
        <p:spPr bwMode="auto">
          <a:xfrm>
            <a:off x="522959" y="6104329"/>
            <a:ext cx="6477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e.g. 31 time slots (</a:t>
            </a:r>
            <a:r>
              <a:rPr lang="en-US" altLang="en-US" sz="1200" dirty="0" err="1">
                <a:solidFill>
                  <a:srgbClr val="4B4B4B"/>
                </a:solidFill>
                <a:ea typeface="ＭＳ Ｐゴシック" pitchFamily="34" charset="-128"/>
              </a:rPr>
              <a:t>310ms</a:t>
            </a:r>
            <a:r>
              <a:rPr lang="en-US" altLang="en-US" sz="1200" dirty="0">
                <a:solidFill>
                  <a:srgbClr val="4B4B4B"/>
                </a:solidFill>
                <a:ea typeface="ＭＳ Ｐゴシック" pitchFamily="34" charset="-128"/>
              </a:rPr>
              <a:t>)</a:t>
            </a:r>
          </a:p>
        </p:txBody>
      </p:sp>
      <p:grpSp>
        <p:nvGrpSpPr>
          <p:cNvPr id="3" name="Group 2"/>
          <p:cNvGrpSpPr/>
          <p:nvPr/>
        </p:nvGrpSpPr>
        <p:grpSpPr>
          <a:xfrm>
            <a:off x="7308304" y="1412776"/>
            <a:ext cx="1752600" cy="4604739"/>
            <a:chOff x="9751061" y="1578356"/>
            <a:chExt cx="2336192" cy="5163012"/>
          </a:xfrm>
        </p:grpSpPr>
        <p:sp>
          <p:nvSpPr>
            <p:cNvPr id="5674" name="Isosceles Triangle 38"/>
            <p:cNvSpPr>
              <a:spLocks noChangeArrowheads="1"/>
            </p:cNvSpPr>
            <p:nvPr/>
          </p:nvSpPr>
          <p:spPr bwMode="auto">
            <a:xfrm>
              <a:off x="10563648" y="1578356"/>
              <a:ext cx="406294" cy="304800"/>
            </a:xfrm>
            <a:prstGeom prst="triangle">
              <a:avLst>
                <a:gd name="adj" fmla="val 50000"/>
              </a:avLst>
            </a:prstGeom>
            <a:solidFill>
              <a:schemeClr val="accent2"/>
            </a:solidFill>
            <a:ln w="25400" algn="ctr">
              <a:solidFill>
                <a:srgbClr val="385D8A"/>
              </a:solidFill>
              <a:miter lim="800000"/>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A</a:t>
              </a:r>
            </a:p>
          </p:txBody>
        </p:sp>
        <p:sp>
          <p:nvSpPr>
            <p:cNvPr id="5675" name="Oval 39"/>
            <p:cNvSpPr>
              <a:spLocks noChangeArrowheads="1"/>
            </p:cNvSpPr>
            <p:nvPr/>
          </p:nvSpPr>
          <p:spPr bwMode="auto">
            <a:xfrm>
              <a:off x="11477810" y="26451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B</a:t>
              </a:r>
            </a:p>
          </p:txBody>
        </p:sp>
        <p:sp>
          <p:nvSpPr>
            <p:cNvPr id="5676" name="Oval 40"/>
            <p:cNvSpPr>
              <a:spLocks noChangeArrowheads="1"/>
            </p:cNvSpPr>
            <p:nvPr/>
          </p:nvSpPr>
          <p:spPr bwMode="auto">
            <a:xfrm>
              <a:off x="9751061" y="26767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C</a:t>
              </a:r>
            </a:p>
          </p:txBody>
        </p:sp>
        <p:sp>
          <p:nvSpPr>
            <p:cNvPr id="5677" name="Oval 41"/>
            <p:cNvSpPr>
              <a:spLocks noChangeArrowheads="1"/>
            </p:cNvSpPr>
            <p:nvPr/>
          </p:nvSpPr>
          <p:spPr bwMode="auto">
            <a:xfrm>
              <a:off x="11579385" y="38643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D</a:t>
              </a:r>
            </a:p>
          </p:txBody>
        </p:sp>
        <p:sp>
          <p:nvSpPr>
            <p:cNvPr id="5678" name="Oval 42"/>
            <p:cNvSpPr>
              <a:spLocks noChangeArrowheads="1"/>
            </p:cNvSpPr>
            <p:nvPr/>
          </p:nvSpPr>
          <p:spPr bwMode="auto">
            <a:xfrm>
              <a:off x="10055780" y="37435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E</a:t>
              </a:r>
            </a:p>
          </p:txBody>
        </p:sp>
        <p:sp>
          <p:nvSpPr>
            <p:cNvPr id="5679" name="Oval 43"/>
            <p:cNvSpPr>
              <a:spLocks noChangeArrowheads="1"/>
            </p:cNvSpPr>
            <p:nvPr/>
          </p:nvSpPr>
          <p:spPr bwMode="auto">
            <a:xfrm>
              <a:off x="11376236" y="46263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F</a:t>
              </a:r>
            </a:p>
          </p:txBody>
        </p:sp>
        <p:sp>
          <p:nvSpPr>
            <p:cNvPr id="5680" name="Oval 44"/>
            <p:cNvSpPr>
              <a:spLocks noChangeArrowheads="1"/>
            </p:cNvSpPr>
            <p:nvPr/>
          </p:nvSpPr>
          <p:spPr bwMode="auto">
            <a:xfrm>
              <a:off x="9751061" y="47341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G</a:t>
              </a:r>
            </a:p>
          </p:txBody>
        </p:sp>
        <p:sp>
          <p:nvSpPr>
            <p:cNvPr id="5681" name="Oval 45"/>
            <p:cNvSpPr>
              <a:spLocks noChangeArrowheads="1"/>
            </p:cNvSpPr>
            <p:nvPr/>
          </p:nvSpPr>
          <p:spPr bwMode="auto">
            <a:xfrm>
              <a:off x="11782532" y="6074156"/>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H</a:t>
              </a:r>
            </a:p>
          </p:txBody>
        </p:sp>
        <p:sp>
          <p:nvSpPr>
            <p:cNvPr id="5682" name="Oval 46"/>
            <p:cNvSpPr>
              <a:spLocks noChangeArrowheads="1"/>
            </p:cNvSpPr>
            <p:nvPr/>
          </p:nvSpPr>
          <p:spPr bwMode="auto">
            <a:xfrm>
              <a:off x="9852633" y="5648552"/>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I</a:t>
              </a:r>
            </a:p>
          </p:txBody>
        </p:sp>
        <p:cxnSp>
          <p:nvCxnSpPr>
            <p:cNvPr id="5683" name="Straight Connector 48"/>
            <p:cNvCxnSpPr>
              <a:cxnSpLocks noChangeShapeType="1"/>
              <a:endCxn id="5675" idx="0"/>
            </p:cNvCxnSpPr>
            <p:nvPr/>
          </p:nvCxnSpPr>
          <p:spPr bwMode="auto">
            <a:xfrm rot="16200000" flipH="1">
              <a:off x="10868270" y="1870555"/>
              <a:ext cx="762000" cy="76180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4" name="Straight Connector 50"/>
            <p:cNvCxnSpPr>
              <a:cxnSpLocks noChangeShapeType="1"/>
              <a:stCxn id="5677" idx="0"/>
              <a:endCxn id="5675" idx="4"/>
            </p:cNvCxnSpPr>
            <p:nvPr/>
          </p:nvCxnSpPr>
          <p:spPr bwMode="auto">
            <a:xfrm rot="16200000" flipV="1">
              <a:off x="11185657" y="3318269"/>
              <a:ext cx="990600" cy="10157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5" name="Straight Connector 53"/>
            <p:cNvCxnSpPr>
              <a:cxnSpLocks noChangeShapeType="1"/>
              <a:stCxn id="5676" idx="6"/>
              <a:endCxn id="5675" idx="2"/>
            </p:cNvCxnSpPr>
            <p:nvPr/>
          </p:nvCxnSpPr>
          <p:spPr bwMode="auto">
            <a:xfrm flipV="1">
              <a:off x="10055780" y="2759456"/>
              <a:ext cx="1422030" cy="31596"/>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6" name="Straight Connector 57"/>
            <p:cNvCxnSpPr>
              <a:cxnSpLocks noChangeShapeType="1"/>
              <a:stCxn id="5676" idx="4"/>
              <a:endCxn id="5678" idx="0"/>
            </p:cNvCxnSpPr>
            <p:nvPr/>
          </p:nvCxnSpPr>
          <p:spPr bwMode="auto">
            <a:xfrm rot="16200000" flipH="1">
              <a:off x="9636681" y="3172093"/>
              <a:ext cx="838200" cy="304721"/>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7" name="Straight Connector 60"/>
            <p:cNvCxnSpPr>
              <a:cxnSpLocks noChangeShapeType="1"/>
              <a:endCxn id="5676" idx="0"/>
            </p:cNvCxnSpPr>
            <p:nvPr/>
          </p:nvCxnSpPr>
          <p:spPr bwMode="auto">
            <a:xfrm rot="5400000">
              <a:off x="9865221" y="1864051"/>
              <a:ext cx="838200" cy="76180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8" name="Straight Connector 63"/>
            <p:cNvCxnSpPr>
              <a:cxnSpLocks noChangeShapeType="1"/>
              <a:stCxn id="5678" idx="6"/>
              <a:endCxn id="5677" idx="2"/>
            </p:cNvCxnSpPr>
            <p:nvPr/>
          </p:nvCxnSpPr>
          <p:spPr bwMode="auto">
            <a:xfrm>
              <a:off x="10360501" y="3857852"/>
              <a:ext cx="1218883" cy="12080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89" name="Straight Connector 66"/>
            <p:cNvCxnSpPr>
              <a:cxnSpLocks noChangeShapeType="1"/>
              <a:stCxn id="5677" idx="4"/>
              <a:endCxn id="5679" idx="0"/>
            </p:cNvCxnSpPr>
            <p:nvPr/>
          </p:nvCxnSpPr>
          <p:spPr bwMode="auto">
            <a:xfrm rot="5400000">
              <a:off x="11363471" y="4258083"/>
              <a:ext cx="533400" cy="203147"/>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0" name="Straight Connector 69"/>
            <p:cNvCxnSpPr>
              <a:cxnSpLocks noChangeShapeType="1"/>
              <a:stCxn id="5678" idx="4"/>
              <a:endCxn id="5680" idx="0"/>
            </p:cNvCxnSpPr>
            <p:nvPr/>
          </p:nvCxnSpPr>
          <p:spPr bwMode="auto">
            <a:xfrm rot="5400000">
              <a:off x="9674781" y="4200793"/>
              <a:ext cx="762000" cy="304721"/>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1" name="Straight Connector 72"/>
            <p:cNvCxnSpPr>
              <a:cxnSpLocks noChangeShapeType="1"/>
              <a:stCxn id="5680" idx="6"/>
              <a:endCxn id="5679" idx="2"/>
            </p:cNvCxnSpPr>
            <p:nvPr/>
          </p:nvCxnSpPr>
          <p:spPr bwMode="auto">
            <a:xfrm flipV="1">
              <a:off x="10055782" y="4740656"/>
              <a:ext cx="1320455" cy="107796"/>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2" name="Straight Connector 76"/>
            <p:cNvCxnSpPr>
              <a:cxnSpLocks noChangeShapeType="1"/>
              <a:stCxn id="5679" idx="4"/>
              <a:endCxn id="5681" idx="0"/>
            </p:cNvCxnSpPr>
            <p:nvPr/>
          </p:nvCxnSpPr>
          <p:spPr bwMode="auto">
            <a:xfrm rot="16200000" flipH="1">
              <a:off x="11122144" y="5261409"/>
              <a:ext cx="1219200" cy="40629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3" name="Straight Connector 79"/>
            <p:cNvCxnSpPr>
              <a:cxnSpLocks noChangeShapeType="1"/>
              <a:stCxn id="5680" idx="4"/>
              <a:endCxn id="5682" idx="0"/>
            </p:cNvCxnSpPr>
            <p:nvPr/>
          </p:nvCxnSpPr>
          <p:spPr bwMode="auto">
            <a:xfrm rot="16200000" flipH="1">
              <a:off x="9611307" y="5254865"/>
              <a:ext cx="685800" cy="10157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4" name="Straight Connector 82"/>
            <p:cNvCxnSpPr>
              <a:cxnSpLocks noChangeShapeType="1"/>
              <a:stCxn id="5681" idx="2"/>
              <a:endCxn id="5682" idx="6"/>
            </p:cNvCxnSpPr>
            <p:nvPr/>
          </p:nvCxnSpPr>
          <p:spPr bwMode="auto">
            <a:xfrm flipH="1" flipV="1">
              <a:off x="10157354" y="5762852"/>
              <a:ext cx="1625177" cy="425604"/>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5" name="Straight Connector 165"/>
            <p:cNvCxnSpPr>
              <a:cxnSpLocks noChangeShapeType="1"/>
              <a:stCxn id="5675" idx="3"/>
              <a:endCxn id="5678" idx="7"/>
            </p:cNvCxnSpPr>
            <p:nvPr/>
          </p:nvCxnSpPr>
          <p:spPr bwMode="auto">
            <a:xfrm flipH="1">
              <a:off x="10315878" y="2840278"/>
              <a:ext cx="1206559" cy="93675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6" name="Straight Connector 168"/>
            <p:cNvCxnSpPr>
              <a:cxnSpLocks noChangeShapeType="1"/>
              <a:stCxn id="5678" idx="5"/>
              <a:endCxn id="5681" idx="1"/>
            </p:cNvCxnSpPr>
            <p:nvPr/>
          </p:nvCxnSpPr>
          <p:spPr bwMode="auto">
            <a:xfrm>
              <a:off x="10315876" y="3938674"/>
              <a:ext cx="1511280" cy="216896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5697" name="Oval 176"/>
            <p:cNvSpPr>
              <a:spLocks noChangeArrowheads="1"/>
            </p:cNvSpPr>
            <p:nvPr/>
          </p:nvSpPr>
          <p:spPr bwMode="auto">
            <a:xfrm>
              <a:off x="10462076" y="6512768"/>
              <a:ext cx="304721" cy="228600"/>
            </a:xfrm>
            <a:prstGeom prst="ellipse">
              <a:avLst/>
            </a:prstGeom>
            <a:solidFill>
              <a:schemeClr val="accent2"/>
            </a:solidFill>
            <a:ln w="25400" algn="ctr">
              <a:solidFill>
                <a:srgbClr val="385D8A"/>
              </a:solidFill>
              <a:round/>
              <a:headEnd/>
              <a:tailEnd/>
            </a:ln>
          </p:spPr>
          <p:txBody>
            <a:bodyPr lIns="0" tIns="0" rIns="0" bIns="0"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a:solidFill>
                    <a:srgbClr val="4B4B4B"/>
                  </a:solidFill>
                  <a:ea typeface="ＭＳ Ｐゴシック" pitchFamily="34" charset="-128"/>
                </a:rPr>
                <a:t>J</a:t>
              </a:r>
            </a:p>
          </p:txBody>
        </p:sp>
        <p:cxnSp>
          <p:nvCxnSpPr>
            <p:cNvPr id="5698" name="Straight Connector 177"/>
            <p:cNvCxnSpPr>
              <a:cxnSpLocks noChangeShapeType="1"/>
              <a:stCxn id="5697" idx="1"/>
              <a:endCxn id="5682" idx="5"/>
            </p:cNvCxnSpPr>
            <p:nvPr/>
          </p:nvCxnSpPr>
          <p:spPr bwMode="auto">
            <a:xfrm flipH="1" flipV="1">
              <a:off x="10112730" y="5843674"/>
              <a:ext cx="393971" cy="702572"/>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5699" name="Straight Arrow Connector 192"/>
            <p:cNvCxnSpPr>
              <a:cxnSpLocks noChangeShapeType="1"/>
              <a:stCxn id="5678" idx="1"/>
              <a:endCxn id="5676" idx="3"/>
            </p:cNvCxnSpPr>
            <p:nvPr/>
          </p:nvCxnSpPr>
          <p:spPr bwMode="auto">
            <a:xfrm rot="16200000" flipV="1">
              <a:off x="9495423" y="3172094"/>
              <a:ext cx="904875" cy="304721"/>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5700" name="Straight Arrow Connector 37"/>
            <p:cNvCxnSpPr>
              <a:cxnSpLocks noChangeShapeType="1"/>
              <a:stCxn id="5676" idx="1"/>
            </p:cNvCxnSpPr>
            <p:nvPr/>
          </p:nvCxnSpPr>
          <p:spPr bwMode="auto">
            <a:xfrm flipV="1">
              <a:off x="9795686" y="2016968"/>
              <a:ext cx="767963" cy="693262"/>
            </a:xfrm>
            <a:prstGeom prst="straightConnector1">
              <a:avLst/>
            </a:prstGeom>
            <a:noFill/>
            <a:ln w="38100" algn="ctr">
              <a:solidFill>
                <a:srgbClr val="FAC090"/>
              </a:solidFill>
              <a:round/>
              <a:headEnd/>
              <a:tailEnd type="arrow" w="med" len="med"/>
            </a:ln>
            <a:extLst>
              <a:ext uri="{909E8E84-426E-40DD-AFC4-6F175D3DCCD1}">
                <a14:hiddenFill xmlns:a14="http://schemas.microsoft.com/office/drawing/2010/main">
                  <a:noFill/>
                </a14:hiddenFill>
              </a:ext>
            </a:extLst>
          </p:spPr>
        </p:cxnSp>
        <p:cxnSp>
          <p:nvCxnSpPr>
            <p:cNvPr id="5701" name="Straight Arrow Connector 54"/>
            <p:cNvCxnSpPr>
              <a:cxnSpLocks noChangeShapeType="1"/>
              <a:stCxn id="5676" idx="5"/>
              <a:endCxn id="5678" idx="7"/>
            </p:cNvCxnSpPr>
            <p:nvPr/>
          </p:nvCxnSpPr>
          <p:spPr bwMode="auto">
            <a:xfrm rot="16200000" flipH="1">
              <a:off x="9711267" y="3172094"/>
              <a:ext cx="904875" cy="304721"/>
            </a:xfrm>
            <a:prstGeom prst="straightConnector1">
              <a:avLst/>
            </a:prstGeom>
            <a:noFill/>
            <a:ln w="38100" algn="ctr">
              <a:solidFill>
                <a:srgbClr val="C4BD97"/>
              </a:solidFill>
              <a:round/>
              <a:headEnd/>
              <a:tailEnd type="arrow" w="med" len="med"/>
            </a:ln>
            <a:extLst>
              <a:ext uri="{909E8E84-426E-40DD-AFC4-6F175D3DCCD1}">
                <a14:hiddenFill xmlns:a14="http://schemas.microsoft.com/office/drawing/2010/main">
                  <a:noFill/>
                </a14:hiddenFill>
              </a:ext>
            </a:extLst>
          </p:spPr>
        </p:cxnSp>
        <p:cxnSp>
          <p:nvCxnSpPr>
            <p:cNvPr id="5702" name="Straight Arrow Connector 59"/>
            <p:cNvCxnSpPr>
              <a:cxnSpLocks noChangeShapeType="1"/>
              <a:stCxn id="5675" idx="7"/>
              <a:endCxn id="5674" idx="4"/>
            </p:cNvCxnSpPr>
            <p:nvPr/>
          </p:nvCxnSpPr>
          <p:spPr bwMode="auto">
            <a:xfrm rot="16200000" flipV="1">
              <a:off x="10956349" y="1896750"/>
              <a:ext cx="795338" cy="768151"/>
            </a:xfrm>
            <a:prstGeom prst="straightConnector1">
              <a:avLst/>
            </a:prstGeom>
            <a:noFill/>
            <a:ln w="38100" algn="ctr">
              <a:solidFill>
                <a:srgbClr val="B3A2C7"/>
              </a:solidFill>
              <a:round/>
              <a:headEnd/>
              <a:tailEnd type="arrow" w="med" len="med"/>
            </a:ln>
            <a:extLst>
              <a:ext uri="{909E8E84-426E-40DD-AFC4-6F175D3DCCD1}">
                <a14:hiddenFill xmlns:a14="http://schemas.microsoft.com/office/drawing/2010/main">
                  <a:noFill/>
                </a14:hiddenFill>
              </a:ext>
            </a:extLst>
          </p:spPr>
        </p:cxnSp>
        <p:cxnSp>
          <p:nvCxnSpPr>
            <p:cNvPr id="5703" name="Straight Arrow Connector 64"/>
            <p:cNvCxnSpPr>
              <a:cxnSpLocks noChangeShapeType="1"/>
              <a:stCxn id="5677" idx="7"/>
              <a:endCxn id="5675" idx="5"/>
            </p:cNvCxnSpPr>
            <p:nvPr/>
          </p:nvCxnSpPr>
          <p:spPr bwMode="auto">
            <a:xfrm rot="16200000" flipV="1">
              <a:off x="11260244" y="3318270"/>
              <a:ext cx="1057275" cy="101574"/>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5704" name="Straight Arrow Connector 68"/>
            <p:cNvCxnSpPr>
              <a:cxnSpLocks noChangeShapeType="1"/>
              <a:stCxn id="5679" idx="7"/>
              <a:endCxn id="5677" idx="5"/>
            </p:cNvCxnSpPr>
            <p:nvPr/>
          </p:nvCxnSpPr>
          <p:spPr bwMode="auto">
            <a:xfrm rot="5400000" flipH="1" flipV="1">
              <a:off x="11438057" y="4258084"/>
              <a:ext cx="600075" cy="203147"/>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5705" name="Straight Arrow Connector 73"/>
            <p:cNvCxnSpPr>
              <a:cxnSpLocks noChangeShapeType="1"/>
              <a:stCxn id="5681" idx="7"/>
              <a:endCxn id="5679" idx="5"/>
            </p:cNvCxnSpPr>
            <p:nvPr/>
          </p:nvCxnSpPr>
          <p:spPr bwMode="auto">
            <a:xfrm rot="16200000" flipV="1">
              <a:off x="11196730" y="5261410"/>
              <a:ext cx="1285875" cy="406294"/>
            </a:xfrm>
            <a:prstGeom prst="straightConnector1">
              <a:avLst/>
            </a:prstGeom>
            <a:noFill/>
            <a:ln w="38100" algn="ctr">
              <a:solidFill>
                <a:srgbClr val="7F7F7F"/>
              </a:solidFill>
              <a:round/>
              <a:headEnd/>
              <a:tailEnd type="arrow" w="med" len="med"/>
            </a:ln>
            <a:extLst>
              <a:ext uri="{909E8E84-426E-40DD-AFC4-6F175D3DCCD1}">
                <a14:hiddenFill xmlns:a14="http://schemas.microsoft.com/office/drawing/2010/main">
                  <a:noFill/>
                </a14:hiddenFill>
              </a:ext>
            </a:extLst>
          </p:spPr>
        </p:cxnSp>
        <p:cxnSp>
          <p:nvCxnSpPr>
            <p:cNvPr id="5706" name="Straight Arrow Connector 80"/>
            <p:cNvCxnSpPr>
              <a:cxnSpLocks noChangeShapeType="1"/>
              <a:stCxn id="5680" idx="1"/>
              <a:endCxn id="5678" idx="3"/>
            </p:cNvCxnSpPr>
            <p:nvPr/>
          </p:nvCxnSpPr>
          <p:spPr bwMode="auto">
            <a:xfrm rot="5400000" flipH="1" flipV="1">
              <a:off x="9533523" y="4200794"/>
              <a:ext cx="828675" cy="304721"/>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707" name="Straight Arrow Connector 84"/>
            <p:cNvCxnSpPr>
              <a:cxnSpLocks noChangeShapeType="1"/>
            </p:cNvCxnSpPr>
            <p:nvPr/>
          </p:nvCxnSpPr>
          <p:spPr bwMode="auto">
            <a:xfrm rot="16200000" flipV="1">
              <a:off x="9470050" y="5328881"/>
              <a:ext cx="752475" cy="101574"/>
            </a:xfrm>
            <a:prstGeom prst="straightConnector1">
              <a:avLst/>
            </a:prstGeom>
            <a:noFill/>
            <a:ln w="381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5708" name="Straight Arrow Connector 87"/>
            <p:cNvCxnSpPr>
              <a:cxnSpLocks noChangeShapeType="1"/>
              <a:stCxn id="5697" idx="2"/>
              <a:endCxn id="5682" idx="4"/>
            </p:cNvCxnSpPr>
            <p:nvPr/>
          </p:nvCxnSpPr>
          <p:spPr bwMode="auto">
            <a:xfrm flipH="1" flipV="1">
              <a:off x="10004995" y="5877152"/>
              <a:ext cx="457081" cy="74991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709" name="Straight Arrow Connector 90"/>
            <p:cNvCxnSpPr>
              <a:cxnSpLocks noChangeShapeType="1"/>
              <a:endCxn id="5676" idx="7"/>
            </p:cNvCxnSpPr>
            <p:nvPr/>
          </p:nvCxnSpPr>
          <p:spPr bwMode="auto">
            <a:xfrm flipH="1">
              <a:off x="10011157" y="2016968"/>
              <a:ext cx="755639" cy="693262"/>
            </a:xfrm>
            <a:prstGeom prst="straightConnector1">
              <a:avLst/>
            </a:prstGeom>
            <a:noFill/>
            <a:ln w="38100" algn="ctr">
              <a:solidFill>
                <a:srgbClr val="E46C0A"/>
              </a:solidFill>
              <a:round/>
              <a:headEnd/>
              <a:tailEnd type="arrow" w="med" len="med"/>
            </a:ln>
            <a:extLst>
              <a:ext uri="{909E8E84-426E-40DD-AFC4-6F175D3DCCD1}">
                <a14:hiddenFill xmlns:a14="http://schemas.microsoft.com/office/drawing/2010/main">
                  <a:noFill/>
                </a14:hiddenFill>
              </a:ext>
            </a:extLst>
          </p:spPr>
        </p:cxnSp>
        <p:cxnSp>
          <p:nvCxnSpPr>
            <p:cNvPr id="5710" name="Straight Arrow Connector 99"/>
            <p:cNvCxnSpPr>
              <a:cxnSpLocks noChangeShapeType="1"/>
              <a:stCxn id="5678" idx="5"/>
              <a:endCxn id="5680" idx="7"/>
            </p:cNvCxnSpPr>
            <p:nvPr/>
          </p:nvCxnSpPr>
          <p:spPr bwMode="auto">
            <a:xfrm rot="5400000">
              <a:off x="9749367" y="4200794"/>
              <a:ext cx="828675" cy="304721"/>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5711" name="Straight Arrow Connector 103"/>
            <p:cNvCxnSpPr>
              <a:cxnSpLocks noChangeShapeType="1"/>
              <a:stCxn id="5680" idx="5"/>
              <a:endCxn id="5682" idx="7"/>
            </p:cNvCxnSpPr>
            <p:nvPr/>
          </p:nvCxnSpPr>
          <p:spPr bwMode="auto">
            <a:xfrm rot="16200000" flipH="1">
              <a:off x="9685893" y="5254866"/>
              <a:ext cx="752475" cy="101574"/>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5712" name="Straight Arrow Connector 106"/>
            <p:cNvCxnSpPr>
              <a:cxnSpLocks noChangeShapeType="1"/>
              <a:stCxn id="5682" idx="6"/>
              <a:endCxn id="5697" idx="0"/>
            </p:cNvCxnSpPr>
            <p:nvPr/>
          </p:nvCxnSpPr>
          <p:spPr bwMode="auto">
            <a:xfrm>
              <a:off x="10157355" y="5762852"/>
              <a:ext cx="457082" cy="749916"/>
            </a:xfrm>
            <a:prstGeom prst="straightConnector1">
              <a:avLst/>
            </a:prstGeom>
            <a:noFill/>
            <a:ln w="38100" algn="ctr">
              <a:solidFill>
                <a:srgbClr val="93CDDD"/>
              </a:solidFill>
              <a:round/>
              <a:headEnd/>
              <a:tailEnd type="arrow" w="med" len="med"/>
            </a:ln>
            <a:extLst>
              <a:ext uri="{909E8E84-426E-40DD-AFC4-6F175D3DCCD1}">
                <a14:hiddenFill xmlns:a14="http://schemas.microsoft.com/office/drawing/2010/main">
                  <a:noFill/>
                </a14:hiddenFill>
              </a:ext>
            </a:extLst>
          </p:spPr>
        </p:cxnSp>
        <p:cxnSp>
          <p:nvCxnSpPr>
            <p:cNvPr id="5713" name="Straight Arrow Connector 61"/>
            <p:cNvCxnSpPr>
              <a:cxnSpLocks noChangeShapeType="1"/>
              <a:stCxn id="5679" idx="1"/>
              <a:endCxn id="5680" idx="7"/>
            </p:cNvCxnSpPr>
            <p:nvPr/>
          </p:nvCxnSpPr>
          <p:spPr bwMode="auto">
            <a:xfrm flipH="1">
              <a:off x="10011156" y="4659834"/>
              <a:ext cx="1409705" cy="107796"/>
            </a:xfrm>
            <a:prstGeom prst="straightConnector1">
              <a:avLst/>
            </a:prstGeom>
            <a:noFill/>
            <a:ln w="38100" algn="ctr">
              <a:solidFill>
                <a:srgbClr val="D7E4BD"/>
              </a:solidFill>
              <a:round/>
              <a:headEnd/>
              <a:tailEnd type="arrow" w="med" len="med"/>
            </a:ln>
            <a:extLst>
              <a:ext uri="{909E8E84-426E-40DD-AFC4-6F175D3DCCD1}">
                <a14:hiddenFill xmlns:a14="http://schemas.microsoft.com/office/drawing/2010/main">
                  <a:noFill/>
                </a14:hiddenFill>
              </a:ext>
            </a:extLst>
          </p:spPr>
        </p:cxnSp>
        <p:cxnSp>
          <p:nvCxnSpPr>
            <p:cNvPr id="5714" name="Straight Arrow Connector 67"/>
            <p:cNvCxnSpPr>
              <a:cxnSpLocks noChangeShapeType="1"/>
              <a:stCxn id="5677" idx="1"/>
              <a:endCxn id="5678" idx="7"/>
            </p:cNvCxnSpPr>
            <p:nvPr/>
          </p:nvCxnSpPr>
          <p:spPr bwMode="auto">
            <a:xfrm flipH="1" flipV="1">
              <a:off x="10315877" y="3777030"/>
              <a:ext cx="1308133" cy="120804"/>
            </a:xfrm>
            <a:prstGeom prst="straightConnector1">
              <a:avLst/>
            </a:prstGeom>
            <a:noFill/>
            <a:ln w="38100" algn="ctr">
              <a:solidFill>
                <a:srgbClr val="B7DEE8"/>
              </a:solidFill>
              <a:round/>
              <a:headEnd/>
              <a:tailEnd type="arrow" w="med" len="med"/>
            </a:ln>
            <a:extLst>
              <a:ext uri="{909E8E84-426E-40DD-AFC4-6F175D3DCCD1}">
                <a14:hiddenFill xmlns:a14="http://schemas.microsoft.com/office/drawing/2010/main">
                  <a:noFill/>
                </a14:hiddenFill>
              </a:ext>
            </a:extLst>
          </p:spPr>
        </p:cxnSp>
        <p:cxnSp>
          <p:nvCxnSpPr>
            <p:cNvPr id="5715" name="Straight Arrow Connector 74"/>
            <p:cNvCxnSpPr>
              <a:cxnSpLocks noChangeShapeType="1"/>
              <a:stCxn id="5675" idx="1"/>
              <a:endCxn id="5676" idx="7"/>
            </p:cNvCxnSpPr>
            <p:nvPr/>
          </p:nvCxnSpPr>
          <p:spPr bwMode="auto">
            <a:xfrm flipH="1">
              <a:off x="10011156" y="2678634"/>
              <a:ext cx="1511278" cy="31596"/>
            </a:xfrm>
            <a:prstGeom prst="straightConnector1">
              <a:avLst/>
            </a:prstGeom>
            <a:noFill/>
            <a:ln w="38100" algn="ctr">
              <a:solidFill>
                <a:srgbClr val="FCD5B5"/>
              </a:solidFill>
              <a:round/>
              <a:headEnd/>
              <a:tailEnd type="arrow" w="med" len="med"/>
            </a:ln>
            <a:extLst>
              <a:ext uri="{909E8E84-426E-40DD-AFC4-6F175D3DCCD1}">
                <a14:hiddenFill xmlns:a14="http://schemas.microsoft.com/office/drawing/2010/main">
                  <a:noFill/>
                </a14:hiddenFill>
              </a:ext>
            </a:extLst>
          </p:spPr>
        </p:cxnSp>
        <p:cxnSp>
          <p:nvCxnSpPr>
            <p:cNvPr id="5716" name="Straight Arrow Connector 78"/>
            <p:cNvCxnSpPr>
              <a:cxnSpLocks noChangeShapeType="1"/>
              <a:stCxn id="5678" idx="5"/>
              <a:endCxn id="5677" idx="3"/>
            </p:cNvCxnSpPr>
            <p:nvPr/>
          </p:nvCxnSpPr>
          <p:spPr bwMode="auto">
            <a:xfrm>
              <a:off x="10315877" y="3938674"/>
              <a:ext cx="1308133" cy="120804"/>
            </a:xfrm>
            <a:prstGeom prst="straightConnector1">
              <a:avLst/>
            </a:prstGeom>
            <a:noFill/>
            <a:ln w="38100" algn="ctr">
              <a:solidFill>
                <a:srgbClr val="17375E"/>
              </a:solidFill>
              <a:round/>
              <a:headEnd/>
              <a:tailEnd type="arrow" w="med" len="med"/>
            </a:ln>
            <a:extLst>
              <a:ext uri="{909E8E84-426E-40DD-AFC4-6F175D3DCCD1}">
                <a14:hiddenFill xmlns:a14="http://schemas.microsoft.com/office/drawing/2010/main">
                  <a:noFill/>
                </a14:hiddenFill>
              </a:ext>
            </a:extLst>
          </p:spPr>
        </p:cxnSp>
        <p:cxnSp>
          <p:nvCxnSpPr>
            <p:cNvPr id="5717" name="Straight Arrow Connector 86"/>
            <p:cNvCxnSpPr>
              <a:cxnSpLocks noChangeShapeType="1"/>
              <a:stCxn id="5676" idx="5"/>
              <a:endCxn id="5675" idx="3"/>
            </p:cNvCxnSpPr>
            <p:nvPr/>
          </p:nvCxnSpPr>
          <p:spPr bwMode="auto">
            <a:xfrm flipV="1">
              <a:off x="10011156" y="2840278"/>
              <a:ext cx="1511278" cy="31596"/>
            </a:xfrm>
            <a:prstGeom prst="straightConnector1">
              <a:avLst/>
            </a:prstGeom>
            <a:noFill/>
            <a:ln w="38100" algn="ctr">
              <a:solidFill>
                <a:srgbClr val="77933C"/>
              </a:solidFill>
              <a:round/>
              <a:headEnd/>
              <a:tailEnd type="arrow" w="med" len="med"/>
            </a:ln>
            <a:extLst>
              <a:ext uri="{909E8E84-426E-40DD-AFC4-6F175D3DCCD1}">
                <a14:hiddenFill xmlns:a14="http://schemas.microsoft.com/office/drawing/2010/main">
                  <a:noFill/>
                </a14:hiddenFill>
              </a:ext>
            </a:extLst>
          </p:spPr>
        </p:cxnSp>
        <p:cxnSp>
          <p:nvCxnSpPr>
            <p:cNvPr id="5718" name="Straight Arrow Connector 91"/>
            <p:cNvCxnSpPr>
              <a:cxnSpLocks noChangeShapeType="1"/>
              <a:stCxn id="5680" idx="5"/>
              <a:endCxn id="5679" idx="3"/>
            </p:cNvCxnSpPr>
            <p:nvPr/>
          </p:nvCxnSpPr>
          <p:spPr bwMode="auto">
            <a:xfrm flipV="1">
              <a:off x="10011156" y="4821478"/>
              <a:ext cx="1409705" cy="107796"/>
            </a:xfrm>
            <a:prstGeom prst="straightConnector1">
              <a:avLst/>
            </a:prstGeom>
            <a:noFill/>
            <a:ln w="38100" algn="ctr">
              <a:solidFill>
                <a:srgbClr val="31859C"/>
              </a:solidFill>
              <a:round/>
              <a:headEnd/>
              <a:tailEnd type="arrow" w="med" len="med"/>
            </a:ln>
            <a:extLst>
              <a:ext uri="{909E8E84-426E-40DD-AFC4-6F175D3DCCD1}">
                <a14:hiddenFill xmlns:a14="http://schemas.microsoft.com/office/drawing/2010/main">
                  <a:noFill/>
                </a14:hiddenFill>
              </a:ext>
            </a:extLst>
          </p:spPr>
        </p:cxnSp>
      </p:grpSp>
      <p:sp>
        <p:nvSpPr>
          <p:cNvPr id="56" name="Footer Placeholder 4">
            <a:extLst>
              <a:ext uri="{FF2B5EF4-FFF2-40B4-BE49-F238E27FC236}">
                <a16:creationId xmlns:a16="http://schemas.microsoft.com/office/drawing/2014/main" id="{45B178C8-C16F-EF40-AF34-A996F3A007EB}"/>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2" name="Slide Number Placeholder 1">
            <a:extLst>
              <a:ext uri="{FF2B5EF4-FFF2-40B4-BE49-F238E27FC236}">
                <a16:creationId xmlns:a16="http://schemas.microsoft.com/office/drawing/2014/main" id="{E1491903-5584-254C-9A58-B8DF250C4C07}"/>
              </a:ext>
            </a:extLst>
          </p:cNvPr>
          <p:cNvSpPr>
            <a:spLocks noGrp="1"/>
          </p:cNvSpPr>
          <p:nvPr>
            <p:ph type="sldNum" idx="12"/>
          </p:nvPr>
        </p:nvSpPr>
        <p:spPr/>
        <p:txBody>
          <a:bodyPr/>
          <a:lstStyle/>
          <a:p>
            <a:r>
              <a:rPr lang="en-GB"/>
              <a:t>Slide </a:t>
            </a:r>
            <a:fld id="{F5D8E26B-7BCF-4D25-9C89-0168A6618F18}" type="slidenum">
              <a:rPr lang="en-GB" smtClean="0"/>
              <a:pPr/>
              <a:t>16</a:t>
            </a:fld>
            <a:endParaRPr lang="en-GB" dirty="0"/>
          </a:p>
        </p:txBody>
      </p:sp>
      <p:sp>
        <p:nvSpPr>
          <p:cNvPr id="58" name="Text Box 599"/>
          <p:cNvSpPr txBox="1">
            <a:spLocks noChangeArrowheads="1"/>
          </p:cNvSpPr>
          <p:nvPr/>
        </p:nvSpPr>
        <p:spPr bwMode="auto">
          <a:xfrm>
            <a:off x="3263262" y="1593734"/>
            <a:ext cx="4214180" cy="320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50000"/>
              </a:lnSpc>
              <a:spcBef>
                <a:spcPct val="0"/>
              </a:spcBef>
              <a:buNone/>
            </a:pPr>
            <a:r>
              <a:rPr lang="en-US" altLang="en-US" sz="1800" dirty="0">
                <a:solidFill>
                  <a:srgbClr val="4B4B4B"/>
                </a:solidFill>
              </a:rPr>
              <a:t>Adding Deterministic Traffic to 6TiSCH </a:t>
            </a:r>
          </a:p>
          <a:p>
            <a:pPr marL="285750" indent="-285750" eaLnBrk="1" hangingPunct="1">
              <a:lnSpc>
                <a:spcPct val="150000"/>
              </a:lnSpc>
              <a:spcBef>
                <a:spcPct val="0"/>
              </a:spcBef>
              <a:buFont typeface="Symbol" panose="05050102010706020507" pitchFamily="18" charset="2"/>
              <a:buChar char="Þ"/>
            </a:pPr>
            <a:r>
              <a:rPr lang="en-US" altLang="en-US" sz="1600" dirty="0">
                <a:solidFill>
                  <a:srgbClr val="4B4B4B"/>
                </a:solidFill>
              </a:rPr>
              <a:t>Centralized, SDN model </a:t>
            </a:r>
          </a:p>
          <a:p>
            <a:pPr eaLnBrk="1" hangingPunct="1">
              <a:lnSpc>
                <a:spcPct val="150000"/>
              </a:lnSpc>
              <a:spcBef>
                <a:spcPct val="0"/>
              </a:spcBef>
              <a:buNone/>
            </a:pPr>
            <a:r>
              <a:rPr lang="en-US" altLang="en-US" sz="1600" dirty="0">
                <a:solidFill>
                  <a:srgbClr val="4B4B4B"/>
                </a:solidFill>
              </a:rPr>
              <a:t>RPL additions (Route Projection draft)</a:t>
            </a:r>
          </a:p>
          <a:p>
            <a:pPr eaLnBrk="1" hangingPunct="1">
              <a:lnSpc>
                <a:spcPct val="150000"/>
              </a:lnSpc>
              <a:spcBef>
                <a:spcPct val="0"/>
              </a:spcBef>
              <a:buNone/>
            </a:pPr>
            <a:r>
              <a:rPr lang="en-US" altLang="en-US" sz="1600">
                <a:solidFill>
                  <a:srgbClr val="4B4B4B"/>
                </a:solidFill>
              </a:rPr>
              <a:t>“DetNet for wireless”</a:t>
            </a:r>
            <a:endParaRPr lang="en-US" altLang="en-US" sz="1600" dirty="0">
              <a:solidFill>
                <a:srgbClr val="4B4B4B"/>
              </a:solidFill>
            </a:endParaRPr>
          </a:p>
          <a:p>
            <a:pPr marL="285750" indent="-285750" eaLnBrk="1" hangingPunct="1">
              <a:lnSpc>
                <a:spcPct val="150000"/>
              </a:lnSpc>
              <a:spcBef>
                <a:spcPct val="0"/>
              </a:spcBef>
              <a:buFont typeface="Symbol" panose="05050102010706020507" pitchFamily="18" charset="2"/>
              <a:buChar char="Þ"/>
            </a:pPr>
            <a:r>
              <a:rPr lang="en-US" altLang="en-US" sz="1600" dirty="0">
                <a:solidFill>
                  <a:srgbClr val="4B4B4B"/>
                </a:solidFill>
              </a:rPr>
              <a:t>Replication, elimination, reordering, OAM</a:t>
            </a:r>
          </a:p>
          <a:p>
            <a:pPr marL="285750" indent="-285750" eaLnBrk="1" hangingPunct="1">
              <a:lnSpc>
                <a:spcPct val="150000"/>
              </a:lnSpc>
              <a:spcBef>
                <a:spcPct val="0"/>
              </a:spcBef>
              <a:buFont typeface="Symbol" panose="05050102010706020507" pitchFamily="18" charset="2"/>
              <a:buChar char="Þ"/>
            </a:pPr>
            <a:r>
              <a:rPr lang="en-US" altLang="en-US" sz="1600" dirty="0">
                <a:solidFill>
                  <a:srgbClr val="4B4B4B"/>
                </a:solidFill>
              </a:rPr>
              <a:t>Adapted to Wireless (diversity, </a:t>
            </a:r>
            <a:r>
              <a:rPr lang="en-US" altLang="en-US" sz="1600" dirty="0" err="1">
                <a:solidFill>
                  <a:srgbClr val="4B4B4B"/>
                </a:solidFill>
              </a:rPr>
              <a:t>bcast</a:t>
            </a:r>
            <a:r>
              <a:rPr lang="en-US" altLang="en-US" sz="1600" dirty="0">
                <a:solidFill>
                  <a:srgbClr val="4B4B4B"/>
                </a:solidFill>
              </a:rPr>
              <a:t>) </a:t>
            </a:r>
          </a:p>
          <a:p>
            <a:pPr marL="342900" indent="-342900" eaLnBrk="1" hangingPunct="1">
              <a:lnSpc>
                <a:spcPct val="150000"/>
              </a:lnSpc>
              <a:spcBef>
                <a:spcPct val="0"/>
              </a:spcBef>
              <a:buFont typeface="Symbol" panose="05050102010706020507" pitchFamily="18" charset="2"/>
              <a:buChar char="Þ"/>
            </a:pPr>
            <a:endParaRPr lang="en-US" altLang="en-US" sz="2101" dirty="0">
              <a:solidFill>
                <a:schemeClr val="accent4">
                  <a:lumMod val="75000"/>
                </a:schemeClr>
              </a:solidFill>
            </a:endParaRPr>
          </a:p>
          <a:p>
            <a:pPr eaLnBrk="1" hangingPunct="1">
              <a:lnSpc>
                <a:spcPct val="150000"/>
              </a:lnSpc>
              <a:spcBef>
                <a:spcPct val="0"/>
              </a:spcBef>
              <a:buNone/>
            </a:pPr>
            <a:endParaRPr lang="en-US" altLang="en-US" sz="1600" dirty="0">
              <a:solidFill>
                <a:srgbClr val="4B4B4B"/>
              </a:solidFill>
            </a:endParaRPr>
          </a:p>
        </p:txBody>
      </p:sp>
      <p:grpSp>
        <p:nvGrpSpPr>
          <p:cNvPr id="60" name="Group 59"/>
          <p:cNvGrpSpPr/>
          <p:nvPr/>
        </p:nvGrpSpPr>
        <p:grpSpPr>
          <a:xfrm>
            <a:off x="481016" y="1532533"/>
            <a:ext cx="2425222" cy="4503885"/>
            <a:chOff x="8747273" y="3608369"/>
            <a:chExt cx="2425222" cy="4503885"/>
          </a:xfrm>
        </p:grpSpPr>
        <p:grpSp>
          <p:nvGrpSpPr>
            <p:cNvPr id="61" name="Group 60"/>
            <p:cNvGrpSpPr/>
            <p:nvPr/>
          </p:nvGrpSpPr>
          <p:grpSpPr>
            <a:xfrm>
              <a:off x="8747273" y="3608369"/>
              <a:ext cx="2425222" cy="4503885"/>
              <a:chOff x="8635888" y="3639200"/>
              <a:chExt cx="2425222" cy="4503885"/>
            </a:xfrm>
          </p:grpSpPr>
          <p:grpSp>
            <p:nvGrpSpPr>
              <p:cNvPr id="65" name="Group 64"/>
              <p:cNvGrpSpPr/>
              <p:nvPr/>
            </p:nvGrpSpPr>
            <p:grpSpPr>
              <a:xfrm>
                <a:off x="8635888" y="3639200"/>
                <a:ext cx="2425222" cy="3652543"/>
                <a:chOff x="8635888" y="3639200"/>
                <a:chExt cx="2425222" cy="3652543"/>
              </a:xfrm>
            </p:grpSpPr>
            <p:sp>
              <p:nvSpPr>
                <p:cNvPr id="67" name="Block Arc 66"/>
                <p:cNvSpPr/>
                <p:nvPr/>
              </p:nvSpPr>
              <p:spPr>
                <a:xfrm rot="20648846">
                  <a:off x="8724309" y="4302926"/>
                  <a:ext cx="603560" cy="1034879"/>
                </a:xfrm>
                <a:prstGeom prst="blockArc">
                  <a:avLst>
                    <a:gd name="adj1" fmla="val 5736404"/>
                    <a:gd name="adj2" fmla="val 2729590"/>
                    <a:gd name="adj3" fmla="val 9733"/>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sp>
              <p:nvSpPr>
                <p:cNvPr id="68" name="Block Arc 67"/>
                <p:cNvSpPr/>
                <p:nvPr/>
              </p:nvSpPr>
              <p:spPr>
                <a:xfrm rot="21261703">
                  <a:off x="9156640" y="3639200"/>
                  <a:ext cx="677801" cy="1019514"/>
                </a:xfrm>
                <a:prstGeom prst="blockArc">
                  <a:avLst>
                    <a:gd name="adj1" fmla="val 6963254"/>
                    <a:gd name="adj2" fmla="val 2729590"/>
                    <a:gd name="adj3" fmla="val 9733"/>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sp>
              <p:nvSpPr>
                <p:cNvPr id="69" name="Block Arc 68"/>
                <p:cNvSpPr/>
                <p:nvPr/>
              </p:nvSpPr>
              <p:spPr>
                <a:xfrm rot="1231293">
                  <a:off x="9896702" y="3657702"/>
                  <a:ext cx="680717" cy="1188253"/>
                </a:xfrm>
                <a:prstGeom prst="blockArc">
                  <a:avLst>
                    <a:gd name="adj1" fmla="val 8172914"/>
                    <a:gd name="adj2" fmla="val 2471529"/>
                    <a:gd name="adj3" fmla="val 10226"/>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sp>
              <p:nvSpPr>
                <p:cNvPr id="70" name="Block Arc 69"/>
                <p:cNvSpPr/>
                <p:nvPr/>
              </p:nvSpPr>
              <p:spPr>
                <a:xfrm rot="1740855">
                  <a:off x="10299524" y="4425244"/>
                  <a:ext cx="661491" cy="1021696"/>
                </a:xfrm>
                <a:prstGeom prst="blockArc">
                  <a:avLst>
                    <a:gd name="adj1" fmla="val 7665770"/>
                    <a:gd name="adj2" fmla="val 4782310"/>
                    <a:gd name="adj3" fmla="val 9560"/>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sp>
              <p:nvSpPr>
                <p:cNvPr id="71" name="Block Arc 70"/>
                <p:cNvSpPr/>
                <p:nvPr/>
              </p:nvSpPr>
              <p:spPr>
                <a:xfrm>
                  <a:off x="8635888" y="4424421"/>
                  <a:ext cx="2425222" cy="2867322"/>
                </a:xfrm>
                <a:prstGeom prst="blockArc">
                  <a:avLst>
                    <a:gd name="adj1" fmla="val 14990013"/>
                    <a:gd name="adj2" fmla="val 17449446"/>
                    <a:gd name="adj3" fmla="val 2606"/>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grpSp>
          <p:sp>
            <p:nvSpPr>
              <p:cNvPr id="66" name="Block Arc 65"/>
              <p:cNvSpPr/>
              <p:nvPr/>
            </p:nvSpPr>
            <p:spPr>
              <a:xfrm>
                <a:off x="8947467" y="5306861"/>
                <a:ext cx="1740308" cy="2836224"/>
              </a:xfrm>
              <a:prstGeom prst="blockArc">
                <a:avLst>
                  <a:gd name="adj1" fmla="val 14746773"/>
                  <a:gd name="adj2" fmla="val 17638396"/>
                  <a:gd name="adj3" fmla="val 3675"/>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grpSp>
        <p:sp>
          <p:nvSpPr>
            <p:cNvPr id="62" name="Rectangle 61"/>
            <p:cNvSpPr/>
            <p:nvPr/>
          </p:nvSpPr>
          <p:spPr>
            <a:xfrm>
              <a:off x="9407270" y="5476073"/>
              <a:ext cx="1090170"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srgbClr val="0096D6"/>
                    </a:solidFill>
                    <a:prstDash val="solid"/>
                  </a:ln>
                  <a:pattFill prst="pct50">
                    <a:fgClr>
                      <a:srgbClr val="0096D6"/>
                    </a:fgClr>
                    <a:bgClr>
                      <a:srgbClr val="0096D6">
                        <a:lumMod val="20000"/>
                        <a:lumOff val="80000"/>
                      </a:srgbClr>
                    </a:bgClr>
                  </a:pattFill>
                  <a:effectLst>
                    <a:outerShdw dist="38100" dir="2640000" algn="bl" rotWithShape="0">
                      <a:srgbClr val="0096D6"/>
                    </a:outerShdw>
                  </a:effectLst>
                  <a:uLnTx/>
                  <a:uFillTx/>
                  <a:latin typeface="Arial"/>
                  <a:ea typeface="+mn-ea"/>
                </a:rPr>
                <a:t>PAW</a:t>
              </a:r>
            </a:p>
          </p:txBody>
        </p:sp>
        <p:sp>
          <p:nvSpPr>
            <p:cNvPr id="63" name="Block Arc 62"/>
            <p:cNvSpPr/>
            <p:nvPr/>
          </p:nvSpPr>
          <p:spPr>
            <a:xfrm>
              <a:off x="8781190" y="4963704"/>
              <a:ext cx="2342330" cy="2764656"/>
            </a:xfrm>
            <a:prstGeom prst="blockArc">
              <a:avLst>
                <a:gd name="adj1" fmla="val 14090203"/>
                <a:gd name="adj2" fmla="val 18503103"/>
                <a:gd name="adj3" fmla="val 2696"/>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sp>
          <p:nvSpPr>
            <p:cNvPr id="64" name="Block Arc 63"/>
            <p:cNvSpPr/>
            <p:nvPr/>
          </p:nvSpPr>
          <p:spPr>
            <a:xfrm>
              <a:off x="8819836" y="4686931"/>
              <a:ext cx="2280095" cy="2803642"/>
            </a:xfrm>
            <a:prstGeom prst="blockArc">
              <a:avLst>
                <a:gd name="adj1" fmla="val 14633466"/>
                <a:gd name="adj2" fmla="val 17658100"/>
                <a:gd name="adj3" fmla="val 2842"/>
              </a:avLst>
            </a:prstGeom>
            <a:solidFill>
              <a:srgbClr val="0096D6"/>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Arial"/>
                <a:ea typeface="+mn-ea"/>
                <a:cs typeface="+mn-cs"/>
              </a:endParaRPr>
            </a:p>
          </p:txBody>
        </p:sp>
      </p:grpSp>
    </p:spTree>
    <p:extLst>
      <p:ext uri="{BB962C8B-B14F-4D97-AF65-F5344CB8AC3E}">
        <p14:creationId xmlns:p14="http://schemas.microsoft.com/office/powerpoint/2010/main" val="42014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79512" y="692696"/>
            <a:ext cx="8580924" cy="628814"/>
          </a:xfrm>
        </p:spPr>
        <p:txBody>
          <a:bodyPr>
            <a:normAutofit/>
          </a:bodyPr>
          <a:lstStyle/>
          <a:p>
            <a:r>
              <a:rPr lang="fr-FR" kern="1200" dirty="0" err="1"/>
              <a:t>TimeSlotted</a:t>
            </a:r>
            <a:r>
              <a:rPr lang="fr-FR" kern="1200" dirty="0"/>
              <a:t> Channel </a:t>
            </a:r>
            <a:r>
              <a:rPr lang="fr-FR" kern="1200" dirty="0" err="1"/>
              <a:t>Hopping</a:t>
            </a:r>
            <a:r>
              <a:rPr lang="fr-FR" kern="1200" dirty="0"/>
              <a:t> for 802.11ax</a:t>
            </a:r>
            <a:endParaRPr lang="en-US" altLang="en-US" kern="1200" dirty="0"/>
          </a:p>
        </p:txBody>
      </p:sp>
      <p:graphicFrame>
        <p:nvGraphicFramePr>
          <p:cNvPr id="29" name="Table 28"/>
          <p:cNvGraphicFramePr>
            <a:graphicFrameLocks noGrp="1"/>
          </p:cNvGraphicFramePr>
          <p:nvPr>
            <p:extLst>
              <p:ext uri="{D42A27DB-BD31-4B8C-83A1-F6EECF244321}">
                <p14:modId xmlns:p14="http://schemas.microsoft.com/office/powerpoint/2010/main" val="3587800723"/>
              </p:ext>
            </p:extLst>
          </p:nvPr>
        </p:nvGraphicFramePr>
        <p:xfrm>
          <a:off x="1403648" y="4005064"/>
          <a:ext cx="6456370" cy="1050408"/>
        </p:xfrm>
        <a:graphic>
          <a:graphicData uri="http://schemas.openxmlformats.org/drawingml/2006/table">
            <a:tbl>
              <a:tblPr/>
              <a:tblGrid>
                <a:gridCol w="208270">
                  <a:extLst>
                    <a:ext uri="{9D8B030D-6E8A-4147-A177-3AD203B41FA5}">
                      <a16:colId xmlns:a16="http://schemas.microsoft.com/office/drawing/2014/main" val="20000"/>
                    </a:ext>
                  </a:extLst>
                </a:gridCol>
                <a:gridCol w="208270">
                  <a:extLst>
                    <a:ext uri="{9D8B030D-6E8A-4147-A177-3AD203B41FA5}">
                      <a16:colId xmlns:a16="http://schemas.microsoft.com/office/drawing/2014/main" val="20001"/>
                    </a:ext>
                  </a:extLst>
                </a:gridCol>
                <a:gridCol w="208270">
                  <a:extLst>
                    <a:ext uri="{9D8B030D-6E8A-4147-A177-3AD203B41FA5}">
                      <a16:colId xmlns:a16="http://schemas.microsoft.com/office/drawing/2014/main" val="20002"/>
                    </a:ext>
                  </a:extLst>
                </a:gridCol>
                <a:gridCol w="208270">
                  <a:extLst>
                    <a:ext uri="{9D8B030D-6E8A-4147-A177-3AD203B41FA5}">
                      <a16:colId xmlns:a16="http://schemas.microsoft.com/office/drawing/2014/main" val="20003"/>
                    </a:ext>
                  </a:extLst>
                </a:gridCol>
                <a:gridCol w="208270">
                  <a:extLst>
                    <a:ext uri="{9D8B030D-6E8A-4147-A177-3AD203B41FA5}">
                      <a16:colId xmlns:a16="http://schemas.microsoft.com/office/drawing/2014/main" val="20004"/>
                    </a:ext>
                  </a:extLst>
                </a:gridCol>
                <a:gridCol w="208270">
                  <a:extLst>
                    <a:ext uri="{9D8B030D-6E8A-4147-A177-3AD203B41FA5}">
                      <a16:colId xmlns:a16="http://schemas.microsoft.com/office/drawing/2014/main" val="20005"/>
                    </a:ext>
                  </a:extLst>
                </a:gridCol>
                <a:gridCol w="208270">
                  <a:extLst>
                    <a:ext uri="{9D8B030D-6E8A-4147-A177-3AD203B41FA5}">
                      <a16:colId xmlns:a16="http://schemas.microsoft.com/office/drawing/2014/main" val="20006"/>
                    </a:ext>
                  </a:extLst>
                </a:gridCol>
                <a:gridCol w="208270">
                  <a:extLst>
                    <a:ext uri="{9D8B030D-6E8A-4147-A177-3AD203B41FA5}">
                      <a16:colId xmlns:a16="http://schemas.microsoft.com/office/drawing/2014/main" val="20007"/>
                    </a:ext>
                  </a:extLst>
                </a:gridCol>
                <a:gridCol w="208270">
                  <a:extLst>
                    <a:ext uri="{9D8B030D-6E8A-4147-A177-3AD203B41FA5}">
                      <a16:colId xmlns:a16="http://schemas.microsoft.com/office/drawing/2014/main" val="20008"/>
                    </a:ext>
                  </a:extLst>
                </a:gridCol>
                <a:gridCol w="208270">
                  <a:extLst>
                    <a:ext uri="{9D8B030D-6E8A-4147-A177-3AD203B41FA5}">
                      <a16:colId xmlns:a16="http://schemas.microsoft.com/office/drawing/2014/main" val="20009"/>
                    </a:ext>
                  </a:extLst>
                </a:gridCol>
                <a:gridCol w="208270">
                  <a:extLst>
                    <a:ext uri="{9D8B030D-6E8A-4147-A177-3AD203B41FA5}">
                      <a16:colId xmlns:a16="http://schemas.microsoft.com/office/drawing/2014/main" val="20010"/>
                    </a:ext>
                  </a:extLst>
                </a:gridCol>
                <a:gridCol w="208270">
                  <a:extLst>
                    <a:ext uri="{9D8B030D-6E8A-4147-A177-3AD203B41FA5}">
                      <a16:colId xmlns:a16="http://schemas.microsoft.com/office/drawing/2014/main" val="20011"/>
                    </a:ext>
                  </a:extLst>
                </a:gridCol>
                <a:gridCol w="208270">
                  <a:extLst>
                    <a:ext uri="{9D8B030D-6E8A-4147-A177-3AD203B41FA5}">
                      <a16:colId xmlns:a16="http://schemas.microsoft.com/office/drawing/2014/main" val="20012"/>
                    </a:ext>
                  </a:extLst>
                </a:gridCol>
                <a:gridCol w="208270">
                  <a:extLst>
                    <a:ext uri="{9D8B030D-6E8A-4147-A177-3AD203B41FA5}">
                      <a16:colId xmlns:a16="http://schemas.microsoft.com/office/drawing/2014/main" val="20013"/>
                    </a:ext>
                  </a:extLst>
                </a:gridCol>
                <a:gridCol w="208270">
                  <a:extLst>
                    <a:ext uri="{9D8B030D-6E8A-4147-A177-3AD203B41FA5}">
                      <a16:colId xmlns:a16="http://schemas.microsoft.com/office/drawing/2014/main" val="20014"/>
                    </a:ext>
                  </a:extLst>
                </a:gridCol>
                <a:gridCol w="208270">
                  <a:extLst>
                    <a:ext uri="{9D8B030D-6E8A-4147-A177-3AD203B41FA5}">
                      <a16:colId xmlns:a16="http://schemas.microsoft.com/office/drawing/2014/main" val="20015"/>
                    </a:ext>
                  </a:extLst>
                </a:gridCol>
                <a:gridCol w="208270">
                  <a:extLst>
                    <a:ext uri="{9D8B030D-6E8A-4147-A177-3AD203B41FA5}">
                      <a16:colId xmlns:a16="http://schemas.microsoft.com/office/drawing/2014/main" val="20016"/>
                    </a:ext>
                  </a:extLst>
                </a:gridCol>
                <a:gridCol w="208270">
                  <a:extLst>
                    <a:ext uri="{9D8B030D-6E8A-4147-A177-3AD203B41FA5}">
                      <a16:colId xmlns:a16="http://schemas.microsoft.com/office/drawing/2014/main" val="20017"/>
                    </a:ext>
                  </a:extLst>
                </a:gridCol>
                <a:gridCol w="208270">
                  <a:extLst>
                    <a:ext uri="{9D8B030D-6E8A-4147-A177-3AD203B41FA5}">
                      <a16:colId xmlns:a16="http://schemas.microsoft.com/office/drawing/2014/main" val="20018"/>
                    </a:ext>
                  </a:extLst>
                </a:gridCol>
                <a:gridCol w="208270">
                  <a:extLst>
                    <a:ext uri="{9D8B030D-6E8A-4147-A177-3AD203B41FA5}">
                      <a16:colId xmlns:a16="http://schemas.microsoft.com/office/drawing/2014/main" val="20019"/>
                    </a:ext>
                  </a:extLst>
                </a:gridCol>
                <a:gridCol w="208270">
                  <a:extLst>
                    <a:ext uri="{9D8B030D-6E8A-4147-A177-3AD203B41FA5}">
                      <a16:colId xmlns:a16="http://schemas.microsoft.com/office/drawing/2014/main" val="20020"/>
                    </a:ext>
                  </a:extLst>
                </a:gridCol>
                <a:gridCol w="208270">
                  <a:extLst>
                    <a:ext uri="{9D8B030D-6E8A-4147-A177-3AD203B41FA5}">
                      <a16:colId xmlns:a16="http://schemas.microsoft.com/office/drawing/2014/main" val="20021"/>
                    </a:ext>
                  </a:extLst>
                </a:gridCol>
                <a:gridCol w="208270">
                  <a:extLst>
                    <a:ext uri="{9D8B030D-6E8A-4147-A177-3AD203B41FA5}">
                      <a16:colId xmlns:a16="http://schemas.microsoft.com/office/drawing/2014/main" val="20022"/>
                    </a:ext>
                  </a:extLst>
                </a:gridCol>
                <a:gridCol w="208270">
                  <a:extLst>
                    <a:ext uri="{9D8B030D-6E8A-4147-A177-3AD203B41FA5}">
                      <a16:colId xmlns:a16="http://schemas.microsoft.com/office/drawing/2014/main" val="20023"/>
                    </a:ext>
                  </a:extLst>
                </a:gridCol>
                <a:gridCol w="208270">
                  <a:extLst>
                    <a:ext uri="{9D8B030D-6E8A-4147-A177-3AD203B41FA5}">
                      <a16:colId xmlns:a16="http://schemas.microsoft.com/office/drawing/2014/main" val="20024"/>
                    </a:ext>
                  </a:extLst>
                </a:gridCol>
                <a:gridCol w="208270">
                  <a:extLst>
                    <a:ext uri="{9D8B030D-6E8A-4147-A177-3AD203B41FA5}">
                      <a16:colId xmlns:a16="http://schemas.microsoft.com/office/drawing/2014/main" val="20025"/>
                    </a:ext>
                  </a:extLst>
                </a:gridCol>
                <a:gridCol w="208270">
                  <a:extLst>
                    <a:ext uri="{9D8B030D-6E8A-4147-A177-3AD203B41FA5}">
                      <a16:colId xmlns:a16="http://schemas.microsoft.com/office/drawing/2014/main" val="20026"/>
                    </a:ext>
                  </a:extLst>
                </a:gridCol>
                <a:gridCol w="208270">
                  <a:extLst>
                    <a:ext uri="{9D8B030D-6E8A-4147-A177-3AD203B41FA5}">
                      <a16:colId xmlns:a16="http://schemas.microsoft.com/office/drawing/2014/main" val="20027"/>
                    </a:ext>
                  </a:extLst>
                </a:gridCol>
                <a:gridCol w="208270">
                  <a:extLst>
                    <a:ext uri="{9D8B030D-6E8A-4147-A177-3AD203B41FA5}">
                      <a16:colId xmlns:a16="http://schemas.microsoft.com/office/drawing/2014/main" val="20028"/>
                    </a:ext>
                  </a:extLst>
                </a:gridCol>
                <a:gridCol w="208270">
                  <a:extLst>
                    <a:ext uri="{9D8B030D-6E8A-4147-A177-3AD203B41FA5}">
                      <a16:colId xmlns:a16="http://schemas.microsoft.com/office/drawing/2014/main" val="20029"/>
                    </a:ext>
                  </a:extLst>
                </a:gridCol>
                <a:gridCol w="208270">
                  <a:extLst>
                    <a:ext uri="{9D8B030D-6E8A-4147-A177-3AD203B41FA5}">
                      <a16:colId xmlns:a16="http://schemas.microsoft.com/office/drawing/2014/main" val="20030"/>
                    </a:ext>
                  </a:extLst>
                </a:gridCol>
              </a:tblGrid>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7375E"/>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859C"/>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16712">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marL="742950" indent="-285750">
                        <a:spcBef>
                          <a:spcPct val="20000"/>
                        </a:spcBef>
                        <a:defRPr sz="2400">
                          <a:solidFill>
                            <a:schemeClr val="tx1"/>
                          </a:solidFill>
                          <a:latin typeface="Arial" charset="0"/>
                          <a:cs typeface="Arial" charset="0"/>
                        </a:defRPr>
                      </a:lvl2pPr>
                      <a:lvl3pPr marL="1143000" indent="-228600">
                        <a:spcBef>
                          <a:spcPct val="20000"/>
                        </a:spcBef>
                        <a:defRPr sz="2000">
                          <a:solidFill>
                            <a:schemeClr val="tx1"/>
                          </a:solidFill>
                          <a:latin typeface="Arial" charset="0"/>
                          <a:cs typeface="Arial" charset="0"/>
                        </a:defRPr>
                      </a:lvl3pPr>
                      <a:lvl4pPr marL="1600200" indent="-228600">
                        <a:spcBef>
                          <a:spcPct val="20000"/>
                        </a:spcBef>
                        <a:defRPr>
                          <a:solidFill>
                            <a:schemeClr val="tx1"/>
                          </a:solidFill>
                          <a:latin typeface="Arial" charset="0"/>
                          <a:cs typeface="Arial" charset="0"/>
                        </a:defRPr>
                      </a:lvl4pPr>
                      <a:lvl5pPr marL="2057400" indent="-228600">
                        <a:spcBef>
                          <a:spcPct val="20000"/>
                        </a:spcBef>
                        <a:defRPr>
                          <a:solidFill>
                            <a:schemeClr val="tx1"/>
                          </a:solidFill>
                          <a:latin typeface="Arial" charset="0"/>
                          <a:cs typeface="Arial" charset="0"/>
                        </a:defRPr>
                      </a:lvl5pPr>
                      <a:lvl6pPr marL="2514600" indent="-228600" fontAlgn="base">
                        <a:spcBef>
                          <a:spcPct val="20000"/>
                        </a:spcBef>
                        <a:spcAft>
                          <a:spcPct val="0"/>
                        </a:spcAft>
                        <a:defRPr>
                          <a:solidFill>
                            <a:schemeClr val="tx1"/>
                          </a:solidFill>
                          <a:latin typeface="Arial" charset="0"/>
                          <a:cs typeface="Arial" charset="0"/>
                        </a:defRPr>
                      </a:lvl6pPr>
                      <a:lvl7pPr marL="2971800" indent="-228600" fontAlgn="base">
                        <a:spcBef>
                          <a:spcPct val="20000"/>
                        </a:spcBef>
                        <a:spcAft>
                          <a:spcPct val="0"/>
                        </a:spcAft>
                        <a:defRPr>
                          <a:solidFill>
                            <a:schemeClr val="tx1"/>
                          </a:solidFill>
                          <a:latin typeface="Arial" charset="0"/>
                          <a:cs typeface="Arial" charset="0"/>
                        </a:defRPr>
                      </a:lvl7pPr>
                      <a:lvl8pPr marL="3429000" indent="-228600" fontAlgn="base">
                        <a:spcBef>
                          <a:spcPct val="20000"/>
                        </a:spcBef>
                        <a:spcAft>
                          <a:spcPct val="0"/>
                        </a:spcAft>
                        <a:defRPr>
                          <a:solidFill>
                            <a:schemeClr val="tx1"/>
                          </a:solidFill>
                          <a:latin typeface="Arial" charset="0"/>
                          <a:cs typeface="Arial" charset="0"/>
                        </a:defRPr>
                      </a:lvl8pPr>
                      <a:lvl9pPr marL="3886200" indent="-228600"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 b="0" i="0" u="none" strike="noStrike" cap="none" normalizeH="0" baseline="0" dirty="0">
                        <a:ln>
                          <a:noFill/>
                        </a:ln>
                        <a:solidFill>
                          <a:schemeClr val="tx1"/>
                        </a:solidFill>
                        <a:effectLst/>
                        <a:latin typeface="Arial" charset="0"/>
                        <a:cs typeface="Arial" charset="0"/>
                      </a:endParaRPr>
                    </a:p>
                  </a:txBody>
                  <a:tcPr marL="91435" marR="91435"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cxnSp>
        <p:nvCxnSpPr>
          <p:cNvPr id="5670" name="Straight Arrow Connector 30"/>
          <p:cNvCxnSpPr>
            <a:cxnSpLocks noChangeShapeType="1"/>
          </p:cNvCxnSpPr>
          <p:nvPr/>
        </p:nvCxnSpPr>
        <p:spPr bwMode="auto">
          <a:xfrm>
            <a:off x="1331640" y="3861048"/>
            <a:ext cx="1" cy="1296147"/>
          </a:xfrm>
          <a:prstGeom prst="straightConnector1">
            <a:avLst/>
          </a:prstGeom>
          <a:noFill/>
          <a:ln w="9525" algn="ctr">
            <a:solidFill>
              <a:srgbClr val="B6DCDF"/>
            </a:solidFill>
            <a:round/>
            <a:headEnd type="arrow" w="med" len="med"/>
            <a:tailEnd type="arrow" w="med" len="med"/>
          </a:ln>
          <a:extLst>
            <a:ext uri="{909E8E84-426E-40DD-AFC4-6F175D3DCCD1}">
              <a14:hiddenFill xmlns:a14="http://schemas.microsoft.com/office/drawing/2010/main">
                <a:noFill/>
              </a14:hiddenFill>
            </a:ext>
          </a:extLst>
        </p:spPr>
      </p:cxnSp>
      <p:sp>
        <p:nvSpPr>
          <p:cNvPr id="5671" name="TextBox 31"/>
          <p:cNvSpPr txBox="1">
            <a:spLocks noChangeArrowheads="1"/>
          </p:cNvSpPr>
          <p:nvPr/>
        </p:nvSpPr>
        <p:spPr bwMode="auto">
          <a:xfrm rot="-5400000">
            <a:off x="130678" y="4341930"/>
            <a:ext cx="1855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9 RUs in 20 MHz spectral domain</a:t>
            </a:r>
          </a:p>
        </p:txBody>
      </p:sp>
      <p:cxnSp>
        <p:nvCxnSpPr>
          <p:cNvPr id="5672" name="Straight Arrow Connector 32"/>
          <p:cNvCxnSpPr>
            <a:cxnSpLocks noChangeShapeType="1"/>
          </p:cNvCxnSpPr>
          <p:nvPr/>
        </p:nvCxnSpPr>
        <p:spPr bwMode="auto">
          <a:xfrm flipH="1" flipV="1">
            <a:off x="1475656" y="5157192"/>
            <a:ext cx="6259694" cy="37215"/>
          </a:xfrm>
          <a:prstGeom prst="straightConnector1">
            <a:avLst/>
          </a:prstGeom>
          <a:noFill/>
          <a:ln w="9525" algn="ctr">
            <a:solidFill>
              <a:srgbClr val="B6DCDF"/>
            </a:solidFill>
            <a:round/>
            <a:headEnd type="arrow" w="med" len="med"/>
            <a:tailEnd type="none" w="med" len="med"/>
          </a:ln>
          <a:extLst>
            <a:ext uri="{909E8E84-426E-40DD-AFC4-6F175D3DCCD1}">
              <a14:hiddenFill xmlns:a14="http://schemas.microsoft.com/office/drawing/2010/main">
                <a:noFill/>
              </a14:hiddenFill>
            </a:ext>
          </a:extLst>
        </p:spPr>
      </p:cxnSp>
      <p:sp>
        <p:nvSpPr>
          <p:cNvPr id="5673" name="TextBox 36"/>
          <p:cNvSpPr txBox="1">
            <a:spLocks noChangeArrowheads="1"/>
          </p:cNvSpPr>
          <p:nvPr/>
        </p:nvSpPr>
        <p:spPr bwMode="auto">
          <a:xfrm>
            <a:off x="7452320" y="5085184"/>
            <a:ext cx="957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time</a:t>
            </a:r>
          </a:p>
        </p:txBody>
      </p:sp>
      <p:sp>
        <p:nvSpPr>
          <p:cNvPr id="5719" name="Text Box 599"/>
          <p:cNvSpPr txBox="1">
            <a:spLocks noChangeArrowheads="1"/>
          </p:cNvSpPr>
          <p:nvPr/>
        </p:nvSpPr>
        <p:spPr bwMode="auto">
          <a:xfrm>
            <a:off x="467544" y="1553273"/>
            <a:ext cx="7166508" cy="23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50000"/>
              </a:lnSpc>
              <a:spcBef>
                <a:spcPct val="0"/>
              </a:spcBef>
              <a:buNone/>
            </a:pPr>
            <a:r>
              <a:rPr lang="en-US" altLang="en-US" sz="1600" dirty="0">
                <a:solidFill>
                  <a:srgbClr val="4B4B4B"/>
                </a:solidFill>
                <a:effectLst>
                  <a:outerShdw blurRad="38100" dist="38100" dir="2700000" algn="tl">
                    <a:srgbClr val="000000">
                      <a:alpha val="43137"/>
                    </a:srgbClr>
                  </a:outerShdw>
                </a:effectLst>
              </a:rPr>
              <a:t>An ideal slot structure allows the transport of an IPv6 packet (1280 bytes).</a:t>
            </a:r>
          </a:p>
          <a:p>
            <a:pPr eaLnBrk="1" hangingPunct="1">
              <a:lnSpc>
                <a:spcPct val="150000"/>
              </a:lnSpc>
              <a:spcBef>
                <a:spcPct val="0"/>
              </a:spcBef>
              <a:buNone/>
            </a:pPr>
            <a:r>
              <a:rPr lang="en-US" altLang="en-US" sz="1600" dirty="0">
                <a:solidFill>
                  <a:srgbClr val="4B4B4B"/>
                </a:solidFill>
                <a:effectLst>
                  <a:outerShdw blurRad="38100" dist="38100" dir="2700000" algn="tl">
                    <a:srgbClr val="000000">
                      <a:alpha val="43137"/>
                    </a:srgbClr>
                  </a:outerShdw>
                </a:effectLst>
              </a:rPr>
              <a:t>Supposing 9 clients, each with a single RU, a basic trigger from the AP and a simple exchange structure (no mid-amble, with Binary Convolution Coding, no beamforming, etc.), a single 7.5 </a:t>
            </a:r>
            <a:r>
              <a:rPr lang="en-US" altLang="en-US" sz="1600" dirty="0" err="1">
                <a:solidFill>
                  <a:srgbClr val="4B4B4B"/>
                </a:solidFill>
                <a:effectLst>
                  <a:outerShdw blurRad="38100" dist="38100" dir="2700000" algn="tl">
                    <a:srgbClr val="000000">
                      <a:alpha val="43137"/>
                    </a:srgbClr>
                  </a:outerShdw>
                </a:effectLst>
              </a:rPr>
              <a:t>ms</a:t>
            </a:r>
            <a:r>
              <a:rPr lang="en-US" altLang="en-US" sz="1600" dirty="0">
                <a:solidFill>
                  <a:srgbClr val="4B4B4B"/>
                </a:solidFill>
                <a:effectLst>
                  <a:outerShdw blurRad="38100" dist="38100" dir="2700000" algn="tl">
                    <a:srgbClr val="000000">
                      <a:alpha val="43137"/>
                    </a:srgbClr>
                  </a:outerShdw>
                </a:effectLst>
              </a:rPr>
              <a:t> TXOP allows this dual direction exchange at MCS3, half the time if downlink has no data.</a:t>
            </a:r>
          </a:p>
          <a:p>
            <a:pPr eaLnBrk="1" hangingPunct="1">
              <a:lnSpc>
                <a:spcPct val="150000"/>
              </a:lnSpc>
              <a:spcBef>
                <a:spcPct val="0"/>
              </a:spcBef>
              <a:buNone/>
            </a:pPr>
            <a:endParaRPr lang="en-US" altLang="en-US" sz="2101" dirty="0">
              <a:solidFill>
                <a:schemeClr val="accent4">
                  <a:lumMod val="75000"/>
                </a:schemeClr>
              </a:solidFill>
            </a:endParaRPr>
          </a:p>
        </p:txBody>
      </p:sp>
      <p:sp>
        <p:nvSpPr>
          <p:cNvPr id="56" name="Footer Placeholder 4">
            <a:extLst>
              <a:ext uri="{FF2B5EF4-FFF2-40B4-BE49-F238E27FC236}">
                <a16:creationId xmlns:a16="http://schemas.microsoft.com/office/drawing/2014/main" id="{45B178C8-C16F-EF40-AF34-A996F3A007EB}"/>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2" name="Slide Number Placeholder 1">
            <a:extLst>
              <a:ext uri="{FF2B5EF4-FFF2-40B4-BE49-F238E27FC236}">
                <a16:creationId xmlns:a16="http://schemas.microsoft.com/office/drawing/2014/main" id="{E1491903-5584-254C-9A58-B8DF250C4C07}"/>
              </a:ext>
            </a:extLst>
          </p:cNvPr>
          <p:cNvSpPr>
            <a:spLocks noGrp="1"/>
          </p:cNvSpPr>
          <p:nvPr>
            <p:ph type="sldNum" idx="12"/>
          </p:nvPr>
        </p:nvSpPr>
        <p:spPr/>
        <p:txBody>
          <a:bodyPr/>
          <a:lstStyle/>
          <a:p>
            <a:r>
              <a:rPr lang="en-GB"/>
              <a:t>Slide </a:t>
            </a:r>
            <a:fld id="{F5D8E26B-7BCF-4D25-9C89-0168A6618F18}" type="slidenum">
              <a:rPr lang="en-GB" smtClean="0"/>
              <a:pPr/>
              <a:t>17</a:t>
            </a:fld>
            <a:endParaRPr lang="en-GB" dirty="0"/>
          </a:p>
        </p:txBody>
      </p:sp>
      <p:cxnSp>
        <p:nvCxnSpPr>
          <p:cNvPr id="5" name="Straight Arrow Connector 4">
            <a:extLst>
              <a:ext uri="{FF2B5EF4-FFF2-40B4-BE49-F238E27FC236}">
                <a16:creationId xmlns:a16="http://schemas.microsoft.com/office/drawing/2014/main" id="{F75408BA-92B4-D643-BB24-0B237D0F3D21}"/>
              </a:ext>
            </a:extLst>
          </p:cNvPr>
          <p:cNvCxnSpPr>
            <a:cxnSpLocks/>
          </p:cNvCxnSpPr>
          <p:nvPr/>
        </p:nvCxnSpPr>
        <p:spPr bwMode="auto">
          <a:xfrm flipH="1" flipV="1">
            <a:off x="1475656" y="5013176"/>
            <a:ext cx="116828" cy="84891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60" name="TextBox 36">
            <a:extLst>
              <a:ext uri="{FF2B5EF4-FFF2-40B4-BE49-F238E27FC236}">
                <a16:creationId xmlns:a16="http://schemas.microsoft.com/office/drawing/2014/main" id="{D3A5D0DB-FA69-6240-BB47-00A9652946C3}"/>
              </a:ext>
            </a:extLst>
          </p:cNvPr>
          <p:cNvSpPr txBox="1">
            <a:spLocks noChangeArrowheads="1"/>
          </p:cNvSpPr>
          <p:nvPr/>
        </p:nvSpPr>
        <p:spPr bwMode="auto">
          <a:xfrm>
            <a:off x="836908" y="5862095"/>
            <a:ext cx="24482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200" dirty="0">
                <a:solidFill>
                  <a:srgbClr val="4B4B4B"/>
                </a:solidFill>
                <a:ea typeface="ＭＳ Ｐゴシック" pitchFamily="34" charset="-128"/>
              </a:rPr>
              <a:t>26-subcarrier RU </a:t>
            </a:r>
          </a:p>
          <a:p>
            <a:pPr algn="ctr" eaLnBrk="1" hangingPunct="1">
              <a:spcBef>
                <a:spcPct val="0"/>
              </a:spcBef>
              <a:buFontTx/>
              <a:buNone/>
            </a:pPr>
            <a:r>
              <a:rPr lang="en-US" altLang="en-US" sz="1200" dirty="0">
                <a:solidFill>
                  <a:srgbClr val="4B4B4B"/>
                </a:solidFill>
                <a:ea typeface="ＭＳ Ｐゴシック" pitchFamily="34" charset="-128"/>
              </a:rPr>
              <a:t>(78.125*26 = 2.03125 MHz, minus pilots -&gt; 1.875 MHz)</a:t>
            </a:r>
          </a:p>
        </p:txBody>
      </p:sp>
    </p:spTree>
    <p:extLst>
      <p:ext uri="{BB962C8B-B14F-4D97-AF65-F5344CB8AC3E}">
        <p14:creationId xmlns:p14="http://schemas.microsoft.com/office/powerpoint/2010/main" val="2743132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79512" y="692696"/>
            <a:ext cx="8580924" cy="628814"/>
          </a:xfrm>
        </p:spPr>
        <p:txBody>
          <a:bodyPr>
            <a:normAutofit/>
          </a:bodyPr>
          <a:lstStyle/>
          <a:p>
            <a:r>
              <a:rPr lang="fr-FR" kern="1200" dirty="0"/>
              <a:t>802.11ax OFDMA Exchange </a:t>
            </a:r>
            <a:r>
              <a:rPr lang="fr-FR" kern="1200" dirty="0" err="1"/>
              <a:t>Example</a:t>
            </a:r>
            <a:endParaRPr lang="en-US" altLang="en-US" kern="1200" dirty="0"/>
          </a:p>
        </p:txBody>
      </p:sp>
      <p:sp>
        <p:nvSpPr>
          <p:cNvPr id="5719" name="Text Box 599"/>
          <p:cNvSpPr txBox="1">
            <a:spLocks noChangeArrowheads="1"/>
          </p:cNvSpPr>
          <p:nvPr/>
        </p:nvSpPr>
        <p:spPr bwMode="auto">
          <a:xfrm>
            <a:off x="423017" y="1842686"/>
            <a:ext cx="7166508" cy="510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50000"/>
              </a:lnSpc>
              <a:spcBef>
                <a:spcPct val="0"/>
              </a:spcBef>
              <a:buNone/>
            </a:pPr>
            <a:r>
              <a:rPr lang="en-US" altLang="en-US" sz="1600" dirty="0">
                <a:solidFill>
                  <a:srgbClr val="4B4B4B"/>
                </a:solidFill>
                <a:effectLst>
                  <a:outerShdw blurRad="38100" dist="38100" dir="2700000" algn="tl">
                    <a:srgbClr val="000000">
                      <a:alpha val="43137"/>
                    </a:srgbClr>
                  </a:outerShdw>
                </a:effectLst>
              </a:rPr>
              <a:t>Previous slide was computed as follows:</a:t>
            </a:r>
          </a:p>
          <a:p>
            <a:pPr>
              <a:buNone/>
            </a:pPr>
            <a:r>
              <a:rPr lang="en-US" sz="1100" dirty="0">
                <a:solidFill>
                  <a:srgbClr val="4B4B4B"/>
                </a:solidFill>
                <a:effectLst>
                  <a:outerShdw blurRad="38100" dist="38100" dir="2700000" algn="tl">
                    <a:srgbClr val="000000">
                      <a:alpha val="43137"/>
                    </a:srgbClr>
                  </a:outerShdw>
                </a:effectLst>
              </a:rPr>
              <a:t>- No Block ACK agreement on single TID used, Open </a:t>
            </a:r>
            <a:r>
              <a:rPr lang="en-US" sz="1100" dirty="0" err="1">
                <a:solidFill>
                  <a:srgbClr val="4B4B4B"/>
                </a:solidFill>
                <a:effectLst>
                  <a:outerShdw blurRad="38100" dist="38100" dir="2700000" algn="tl">
                    <a:srgbClr val="000000">
                      <a:alpha val="43137"/>
                    </a:srgbClr>
                  </a:outerShdw>
                </a:effectLst>
              </a:rPr>
              <a:t>Auth</a:t>
            </a:r>
            <a:r>
              <a:rPr lang="en-US" sz="1100" dirty="0">
                <a:solidFill>
                  <a:srgbClr val="4B4B4B"/>
                </a:solidFill>
                <a:effectLst>
                  <a:outerShdw blurRad="38100" dist="38100" dir="2700000" algn="tl">
                    <a:srgbClr val="000000">
                      <a:alpha val="43137"/>
                    </a:srgbClr>
                  </a:outerShdw>
                </a:effectLst>
              </a:rPr>
              <a:t>, no PE;</a:t>
            </a:r>
          </a:p>
          <a:p>
            <a:pPr>
              <a:buNone/>
            </a:pPr>
            <a:r>
              <a:rPr lang="en-US" sz="1100" dirty="0">
                <a:solidFill>
                  <a:srgbClr val="4B4B4B"/>
                </a:solidFill>
                <a:effectLst>
                  <a:outerShdw blurRad="38100" dist="38100" dir="2700000" algn="tl">
                    <a:srgbClr val="000000">
                      <a:alpha val="43137"/>
                    </a:srgbClr>
                  </a:outerShdw>
                </a:effectLst>
              </a:rPr>
              <a:t>   - DL OFDMA with 9 Users to send 1280B IPv6 MSDU + Basic Trigger (for ACK+UL </a:t>
            </a:r>
            <a:r>
              <a:rPr lang="en-US" sz="1100" dirty="0" err="1">
                <a:solidFill>
                  <a:srgbClr val="4B4B4B"/>
                </a:solidFill>
                <a:effectLst>
                  <a:outerShdw blurRad="38100" dist="38100" dir="2700000" algn="tl">
                    <a:srgbClr val="000000">
                      <a:alpha val="43137"/>
                    </a:srgbClr>
                  </a:outerShdw>
                </a:effectLst>
              </a:rPr>
              <a:t>Data+BSR</a:t>
            </a:r>
            <a:r>
              <a:rPr lang="en-US" sz="1100" dirty="0">
                <a:solidFill>
                  <a:srgbClr val="4B4B4B"/>
                </a:solidFill>
                <a:effectLst>
                  <a:outerShdw blurRad="38100" dist="38100" dir="2700000" algn="tl">
                    <a:srgbClr val="000000">
                      <a:alpha val="43137"/>
                    </a:srgbClr>
                  </a:outerShdw>
                </a:effectLst>
              </a:rPr>
              <a:t>) [including BSR in case they occasionally need extra UL BW]</a:t>
            </a:r>
          </a:p>
          <a:p>
            <a:pPr>
              <a:buNone/>
            </a:pPr>
            <a:r>
              <a:rPr lang="en-US" sz="1100" dirty="0">
                <a:solidFill>
                  <a:srgbClr val="4B4B4B"/>
                </a:solidFill>
                <a:effectLst>
                  <a:outerShdw blurRad="38100" dist="38100" dir="2700000" algn="tl">
                    <a:srgbClr val="000000">
                      <a:alpha val="43137"/>
                    </a:srgbClr>
                  </a:outerShdw>
                </a:effectLst>
              </a:rPr>
              <a:t>      HE MU PPDU, 20MHz, 4x HE LTF + 3.2us GI, 9 x RU26 using M3, No Mid-Ambles, BCC, No Beamforming</a:t>
            </a:r>
          </a:p>
          <a:p>
            <a:pPr>
              <a:buNone/>
            </a:pPr>
            <a:r>
              <a:rPr lang="en-US" sz="1100" dirty="0">
                <a:solidFill>
                  <a:srgbClr val="4B4B4B"/>
                </a:solidFill>
                <a:effectLst>
                  <a:outerShdw blurRad="38100" dist="38100" dir="2700000" algn="tl">
                    <a:srgbClr val="000000">
                      <a:alpha val="43137"/>
                    </a:srgbClr>
                  </a:outerShdw>
                </a:effectLst>
              </a:rPr>
              <a:t>      Service(2) + DLM(4) + </a:t>
            </a:r>
            <a:r>
              <a:rPr lang="en-US" sz="1100" dirty="0" err="1">
                <a:solidFill>
                  <a:srgbClr val="4B4B4B"/>
                </a:solidFill>
                <a:effectLst>
                  <a:outerShdw blurRad="38100" dist="38100" dir="2700000" algn="tl">
                    <a:srgbClr val="000000">
                      <a:alpha val="43137"/>
                    </a:srgbClr>
                  </a:outerShdw>
                </a:effectLst>
              </a:rPr>
              <a:t>QosData</a:t>
            </a:r>
            <a:r>
              <a:rPr lang="en-US" sz="1100" dirty="0">
                <a:solidFill>
                  <a:srgbClr val="4B4B4B"/>
                </a:solidFill>
                <a:effectLst>
                  <a:outerShdw blurRad="38100" dist="38100" dir="2700000" algn="tl">
                    <a:srgbClr val="000000">
                      <a:alpha val="43137"/>
                    </a:srgbClr>
                  </a:outerShdw>
                </a:effectLst>
              </a:rPr>
              <a:t>(26) + SNAP(8) + MSDU(1280) + CRC(4) + Pad(2) + DLM(4) + Trigger(34) + Pad(2) + Tail(6b), assuming Open </a:t>
            </a:r>
            <a:r>
              <a:rPr lang="en-US" sz="1100" dirty="0" err="1">
                <a:solidFill>
                  <a:srgbClr val="4B4B4B"/>
                </a:solidFill>
                <a:effectLst>
                  <a:outerShdw blurRad="38100" dist="38100" dir="2700000" algn="tl">
                    <a:srgbClr val="000000">
                      <a:alpha val="43137"/>
                    </a:srgbClr>
                  </a:outerShdw>
                </a:effectLst>
              </a:rPr>
              <a:t>Auth</a:t>
            </a:r>
            <a:endParaRPr lang="en-US" sz="1100" dirty="0">
              <a:solidFill>
                <a:srgbClr val="4B4B4B"/>
              </a:solidFill>
              <a:effectLst>
                <a:outerShdw blurRad="38100" dist="38100" dir="2700000" algn="tl">
                  <a:srgbClr val="000000">
                    <a:alpha val="43137"/>
                  </a:srgbClr>
                </a:outerShdw>
              </a:effectLst>
            </a:endParaRPr>
          </a:p>
          <a:p>
            <a:pPr>
              <a:buNone/>
            </a:pPr>
            <a:r>
              <a:rPr lang="en-US" sz="1100" dirty="0">
                <a:solidFill>
                  <a:srgbClr val="4B4B4B"/>
                </a:solidFill>
                <a:effectLst>
                  <a:outerShdw blurRad="38100" dist="38100" dir="2700000" algn="tl">
                    <a:srgbClr val="000000">
                      <a:alpha val="43137"/>
                    </a:srgbClr>
                  </a:outerShdw>
                </a:effectLst>
              </a:rPr>
              <a:t>      228 Data Symbols, or 231 with CCMP-AES-128</a:t>
            </a:r>
          </a:p>
          <a:p>
            <a:pPr>
              <a:buNone/>
            </a:pPr>
            <a:r>
              <a:rPr lang="en-US" sz="1100" dirty="0">
                <a:solidFill>
                  <a:srgbClr val="4B4B4B"/>
                </a:solidFill>
                <a:effectLst>
                  <a:outerShdw blurRad="38100" dist="38100" dir="2700000" algn="tl">
                    <a:srgbClr val="000000">
                      <a:alpha val="43137"/>
                    </a:srgbClr>
                  </a:outerShdw>
                </a:effectLst>
              </a:rPr>
              <a:t>      HE-SIGB is = 258 bits, or 3 symbols at M3</a:t>
            </a:r>
          </a:p>
          <a:p>
            <a:pPr>
              <a:buNone/>
            </a:pPr>
            <a:r>
              <a:rPr lang="en-US" sz="1100" dirty="0">
                <a:solidFill>
                  <a:srgbClr val="4B4B4B"/>
                </a:solidFill>
                <a:effectLst>
                  <a:outerShdw blurRad="38100" dist="38100" dir="2700000" algn="tl">
                    <a:srgbClr val="000000">
                      <a:alpha val="43137"/>
                    </a:srgbClr>
                  </a:outerShdw>
                </a:effectLst>
              </a:rPr>
              <a:t>      -&gt; PPDU is 3712us, or 3760us encrypted</a:t>
            </a:r>
          </a:p>
          <a:p>
            <a:pPr>
              <a:buNone/>
            </a:pPr>
            <a:r>
              <a:rPr lang="en-US" sz="1100" dirty="0">
                <a:solidFill>
                  <a:srgbClr val="4B4B4B"/>
                </a:solidFill>
                <a:effectLst>
                  <a:outerShdw blurRad="38100" dist="38100" dir="2700000" algn="tl">
                    <a:srgbClr val="000000">
                      <a:alpha val="43137"/>
                    </a:srgbClr>
                  </a:outerShdw>
                </a:effectLst>
              </a:rPr>
              <a:t>   - UL OFDMA with 9Users to send ACK + 1280B IPv6 MSDU</a:t>
            </a:r>
          </a:p>
          <a:p>
            <a:pPr>
              <a:buNone/>
            </a:pPr>
            <a:r>
              <a:rPr lang="en-US" sz="1100" dirty="0">
                <a:solidFill>
                  <a:srgbClr val="4B4B4B"/>
                </a:solidFill>
                <a:effectLst>
                  <a:outerShdw blurRad="38100" dist="38100" dir="2700000" algn="tl">
                    <a:srgbClr val="000000">
                      <a:alpha val="43137"/>
                    </a:srgbClr>
                  </a:outerShdw>
                </a:effectLst>
              </a:rPr>
              <a:t>      HE TB PPDU, 20MHz, 4x HE LTF + 3.2us GI, 9 x RU26 using M3, No Mid-Ambles, BCC, No Beamforming</a:t>
            </a:r>
          </a:p>
          <a:p>
            <a:pPr>
              <a:buNone/>
            </a:pPr>
            <a:r>
              <a:rPr lang="en-US" sz="1100" dirty="0">
                <a:solidFill>
                  <a:srgbClr val="4B4B4B"/>
                </a:solidFill>
                <a:effectLst>
                  <a:outerShdw blurRad="38100" dist="38100" dir="2700000" algn="tl">
                    <a:srgbClr val="000000">
                      <a:alpha val="43137"/>
                    </a:srgbClr>
                  </a:outerShdw>
                </a:effectLst>
              </a:rPr>
              <a:t>      Service(2) + DLM(4) + ACK(14) + Pad(2) + DLM(4) + </a:t>
            </a:r>
            <a:r>
              <a:rPr lang="en-US" sz="1100" dirty="0" err="1">
                <a:solidFill>
                  <a:srgbClr val="4B4B4B"/>
                </a:solidFill>
                <a:effectLst>
                  <a:outerShdw blurRad="38100" dist="38100" dir="2700000" algn="tl">
                    <a:srgbClr val="000000">
                      <a:alpha val="43137"/>
                    </a:srgbClr>
                  </a:outerShdw>
                </a:effectLst>
              </a:rPr>
              <a:t>QosData</a:t>
            </a:r>
            <a:r>
              <a:rPr lang="en-US" sz="1100" dirty="0">
                <a:solidFill>
                  <a:srgbClr val="4B4B4B"/>
                </a:solidFill>
                <a:effectLst>
                  <a:outerShdw blurRad="38100" dist="38100" dir="2700000" algn="tl">
                    <a:srgbClr val="000000">
                      <a:alpha val="43137"/>
                    </a:srgbClr>
                  </a:outerShdw>
                </a:effectLst>
              </a:rPr>
              <a:t>(26) + HTC(4) + SNAP(8) + MSDU(1280) + CRC(4) + Pad(2) + Tail(6b), assuming Open </a:t>
            </a:r>
            <a:r>
              <a:rPr lang="en-US" sz="1100" dirty="0" err="1">
                <a:solidFill>
                  <a:srgbClr val="4B4B4B"/>
                </a:solidFill>
                <a:effectLst>
                  <a:outerShdw blurRad="38100" dist="38100" dir="2700000" algn="tl">
                    <a:srgbClr val="000000">
                      <a:alpha val="43137"/>
                    </a:srgbClr>
                  </a:outerShdw>
                </a:effectLst>
              </a:rPr>
              <a:t>Auth</a:t>
            </a:r>
            <a:endParaRPr lang="en-US" sz="1100" dirty="0">
              <a:solidFill>
                <a:srgbClr val="4B4B4B"/>
              </a:solidFill>
              <a:effectLst>
                <a:outerShdw blurRad="38100" dist="38100" dir="2700000" algn="tl">
                  <a:srgbClr val="000000">
                    <a:alpha val="43137"/>
                  </a:srgbClr>
                </a:outerShdw>
              </a:effectLst>
            </a:endParaRPr>
          </a:p>
          <a:p>
            <a:pPr>
              <a:buNone/>
            </a:pPr>
            <a:r>
              <a:rPr lang="en-US" sz="1100" dirty="0">
                <a:solidFill>
                  <a:srgbClr val="4B4B4B"/>
                </a:solidFill>
                <a:effectLst>
                  <a:outerShdw blurRad="38100" dist="38100" dir="2700000" algn="tl">
                    <a:srgbClr val="000000">
                      <a:alpha val="43137"/>
                    </a:srgbClr>
                  </a:outerShdw>
                </a:effectLst>
              </a:rPr>
              <a:t>      226 Data Symbols, or 228 with CCMP-AES-128</a:t>
            </a:r>
          </a:p>
          <a:p>
            <a:pPr>
              <a:buNone/>
            </a:pPr>
            <a:r>
              <a:rPr lang="en-US" sz="1100" dirty="0">
                <a:solidFill>
                  <a:srgbClr val="4B4B4B"/>
                </a:solidFill>
                <a:effectLst>
                  <a:outerShdw blurRad="38100" dist="38100" dir="2700000" algn="tl">
                    <a:srgbClr val="000000">
                      <a:alpha val="43137"/>
                    </a:srgbClr>
                  </a:outerShdw>
                </a:effectLst>
              </a:rPr>
              <a:t>      -&gt; PPDU is 3672us, or 3704us encrypted</a:t>
            </a:r>
          </a:p>
          <a:p>
            <a:pPr>
              <a:buNone/>
            </a:pPr>
            <a:r>
              <a:rPr lang="en-US" sz="1100" dirty="0">
                <a:solidFill>
                  <a:srgbClr val="4B4B4B"/>
                </a:solidFill>
                <a:effectLst>
                  <a:outerShdw blurRad="38100" dist="38100" dir="2700000" algn="tl">
                    <a:srgbClr val="000000">
                      <a:alpha val="43137"/>
                    </a:srgbClr>
                  </a:outerShdw>
                </a:effectLst>
              </a:rPr>
              <a:t>   - DL MBA</a:t>
            </a:r>
          </a:p>
          <a:p>
            <a:pPr>
              <a:buNone/>
            </a:pPr>
            <a:r>
              <a:rPr lang="en-US" sz="1100" dirty="0">
                <a:solidFill>
                  <a:srgbClr val="4B4B4B"/>
                </a:solidFill>
                <a:effectLst>
                  <a:outerShdw blurRad="38100" dist="38100" dir="2700000" algn="tl">
                    <a:srgbClr val="000000">
                      <a:alpha val="43137"/>
                    </a:srgbClr>
                  </a:outerShdw>
                </a:effectLst>
              </a:rPr>
              <a:t>      NON-HT at 24Mbps</a:t>
            </a:r>
          </a:p>
          <a:p>
            <a:pPr>
              <a:buNone/>
            </a:pPr>
            <a:r>
              <a:rPr lang="en-US" sz="1100" dirty="0">
                <a:solidFill>
                  <a:srgbClr val="4B4B4B"/>
                </a:solidFill>
                <a:effectLst>
                  <a:outerShdw blurRad="38100" dist="38100" dir="2700000" algn="tl">
                    <a:srgbClr val="000000">
                      <a:alpha val="43137"/>
                    </a:srgbClr>
                  </a:outerShdw>
                </a:effectLst>
              </a:rPr>
              <a:t>      MPDU is 22+9*2 = 40B = 4 Data symbols = 36us</a:t>
            </a:r>
          </a:p>
          <a:p>
            <a:pPr>
              <a:buNone/>
            </a:pPr>
            <a:r>
              <a:rPr lang="en-US" sz="1100" dirty="0">
                <a:solidFill>
                  <a:srgbClr val="4B4B4B"/>
                </a:solidFill>
                <a:effectLst>
                  <a:outerShdw blurRad="38100" dist="38100" dir="2700000" algn="tl">
                    <a:srgbClr val="000000">
                      <a:alpha val="43137"/>
                    </a:srgbClr>
                  </a:outerShdw>
                </a:effectLst>
              </a:rPr>
              <a:t>   -&gt; </a:t>
            </a:r>
            <a:r>
              <a:rPr lang="en-US" sz="1100" dirty="0" err="1">
                <a:solidFill>
                  <a:srgbClr val="4B4B4B"/>
                </a:solidFill>
                <a:effectLst>
                  <a:outerShdw blurRad="38100" dist="38100" dir="2700000" algn="tl">
                    <a:srgbClr val="000000">
                      <a:alpha val="43137"/>
                    </a:srgbClr>
                  </a:outerShdw>
                </a:effectLst>
              </a:rPr>
              <a:t>TxOP</a:t>
            </a:r>
            <a:r>
              <a:rPr lang="en-US" sz="1100" dirty="0">
                <a:solidFill>
                  <a:srgbClr val="4B4B4B"/>
                </a:solidFill>
                <a:effectLst>
                  <a:outerShdw blurRad="38100" dist="38100" dir="2700000" algn="tl">
                    <a:srgbClr val="000000">
                      <a:alpha val="43137"/>
                    </a:srgbClr>
                  </a:outerShdw>
                </a:effectLst>
              </a:rPr>
              <a:t> is DL(3712) + SIFS(16) + UL(3672) + SIFS(16) + MBA(36) = 7452us, or 7532 Encrypted</a:t>
            </a:r>
          </a:p>
          <a:p>
            <a:pPr>
              <a:buNone/>
            </a:pPr>
            <a:r>
              <a:rPr lang="en-US" sz="1100" dirty="0">
                <a:solidFill>
                  <a:srgbClr val="4B4B4B"/>
                </a:solidFill>
                <a:effectLst>
                  <a:outerShdw blurRad="38100" dist="38100" dir="2700000" algn="tl">
                    <a:srgbClr val="000000">
                      <a:alpha val="43137"/>
                    </a:srgbClr>
                  </a:outerShdw>
                </a:effectLst>
              </a:rPr>
              <a:t>      Or adding AIFS=2 and </a:t>
            </a:r>
            <a:r>
              <a:rPr lang="en-US" sz="1100" dirty="0" err="1">
                <a:solidFill>
                  <a:srgbClr val="4B4B4B"/>
                </a:solidFill>
                <a:effectLst>
                  <a:outerShdw blurRad="38100" dist="38100" dir="2700000" algn="tl">
                    <a:srgbClr val="000000">
                      <a:alpha val="43137"/>
                    </a:srgbClr>
                  </a:outerShdw>
                </a:effectLst>
              </a:rPr>
              <a:t>CWmin</a:t>
            </a:r>
            <a:r>
              <a:rPr lang="en-US" sz="1100" dirty="0">
                <a:solidFill>
                  <a:srgbClr val="4B4B4B"/>
                </a:solidFill>
                <a:effectLst>
                  <a:outerShdw blurRad="38100" dist="38100" dir="2700000" algn="tl">
                    <a:srgbClr val="000000">
                      <a:alpha val="43137"/>
                    </a:srgbClr>
                  </a:outerShdw>
                </a:effectLst>
              </a:rPr>
              <a:t>=15, we can add 16+9*(2+15/2) = 101.5us</a:t>
            </a:r>
          </a:p>
          <a:p>
            <a:pPr eaLnBrk="1" hangingPunct="1">
              <a:lnSpc>
                <a:spcPct val="150000"/>
              </a:lnSpc>
              <a:spcBef>
                <a:spcPct val="0"/>
              </a:spcBef>
              <a:buNone/>
            </a:pPr>
            <a:endParaRPr lang="en-US" altLang="en-US" sz="1100" dirty="0">
              <a:solidFill>
                <a:srgbClr val="4B4B4B"/>
              </a:solidFill>
              <a:effectLst>
                <a:outerShdw blurRad="38100" dist="38100" dir="2700000" algn="tl">
                  <a:srgbClr val="000000">
                    <a:alpha val="43137"/>
                  </a:srgbClr>
                </a:outerShdw>
              </a:effectLst>
            </a:endParaRPr>
          </a:p>
          <a:p>
            <a:pPr eaLnBrk="1" hangingPunct="1">
              <a:lnSpc>
                <a:spcPct val="150000"/>
              </a:lnSpc>
              <a:spcBef>
                <a:spcPct val="0"/>
              </a:spcBef>
              <a:buNone/>
            </a:pPr>
            <a:endParaRPr lang="en-US" altLang="en-US" sz="2101" dirty="0">
              <a:solidFill>
                <a:schemeClr val="accent4">
                  <a:lumMod val="75000"/>
                </a:schemeClr>
              </a:solidFill>
            </a:endParaRPr>
          </a:p>
        </p:txBody>
      </p:sp>
      <p:sp>
        <p:nvSpPr>
          <p:cNvPr id="56" name="Footer Placeholder 4">
            <a:extLst>
              <a:ext uri="{FF2B5EF4-FFF2-40B4-BE49-F238E27FC236}">
                <a16:creationId xmlns:a16="http://schemas.microsoft.com/office/drawing/2014/main" id="{45B178C8-C16F-EF40-AF34-A996F3A007EB}"/>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2" name="Slide Number Placeholder 1">
            <a:extLst>
              <a:ext uri="{FF2B5EF4-FFF2-40B4-BE49-F238E27FC236}">
                <a16:creationId xmlns:a16="http://schemas.microsoft.com/office/drawing/2014/main" id="{E1491903-5584-254C-9A58-B8DF250C4C07}"/>
              </a:ext>
            </a:extLst>
          </p:cNvPr>
          <p:cNvSpPr>
            <a:spLocks noGrp="1"/>
          </p:cNvSpPr>
          <p:nvPr>
            <p:ph type="sldNum" idx="12"/>
          </p:nvPr>
        </p:nvSpPr>
        <p:spPr/>
        <p:txBody>
          <a:bodyPr/>
          <a:lstStyle/>
          <a:p>
            <a:r>
              <a:rPr lang="en-GB"/>
              <a:t>Slide </a:t>
            </a:r>
            <a:fld id="{F5D8E26B-7BCF-4D25-9C89-0168A6618F18}" type="slidenum">
              <a:rPr lang="en-GB" smtClean="0"/>
              <a:pPr/>
              <a:t>18</a:t>
            </a:fld>
            <a:endParaRPr lang="en-GB" dirty="0"/>
          </a:p>
        </p:txBody>
      </p:sp>
    </p:spTree>
    <p:extLst>
      <p:ext uri="{BB962C8B-B14F-4D97-AF65-F5344CB8AC3E}">
        <p14:creationId xmlns:p14="http://schemas.microsoft.com/office/powerpoint/2010/main" val="2857127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60" t="20137" r="5154" b="14533"/>
          <a:stretch/>
        </p:blipFill>
        <p:spPr bwMode="auto">
          <a:xfrm>
            <a:off x="161968" y="1609251"/>
            <a:ext cx="6612072" cy="404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251520" y="764704"/>
            <a:ext cx="8580924" cy="628814"/>
          </a:xfrm>
          <a:prstGeom prst="rect">
            <a:avLst/>
          </a:prstGeom>
        </p:spPr>
        <p:txBody>
          <a:bodyPr vert="horz" lIns="91436" tIns="45718" rIns="91436" bIns="45718" rtlCol="0" anchor="t" anchorCtr="0">
            <a:normAutofit/>
          </a:bodyPr>
          <a:lstStyle>
            <a:lvl1pPr algn="l" defTabSz="914247"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a:lstStyle>
          <a:p>
            <a:pPr algn="ctr"/>
            <a:r>
              <a:rPr lang="en-US" sz="2800" b="1" dirty="0">
                <a:solidFill>
                  <a:srgbClr val="000000"/>
                </a:solidFill>
                <a:cs typeface="+mj-cs"/>
              </a:rPr>
              <a:t>Frequency hopping vs. DSSS in 802.15.4 Networks </a:t>
            </a:r>
            <a:endParaRPr lang="en-US" altLang="en-US" sz="2800" b="1" dirty="0">
              <a:solidFill>
                <a:srgbClr val="000000"/>
              </a:solidFill>
              <a:cs typeface="+mj-cs"/>
            </a:endParaRPr>
          </a:p>
        </p:txBody>
      </p:sp>
      <p:sp>
        <p:nvSpPr>
          <p:cNvPr id="4" name="Text Placeholder 1"/>
          <p:cNvSpPr txBox="1">
            <a:spLocks/>
          </p:cNvSpPr>
          <p:nvPr/>
        </p:nvSpPr>
        <p:spPr>
          <a:xfrm>
            <a:off x="140655" y="5477408"/>
            <a:ext cx="8582751" cy="296500"/>
          </a:xfrm>
          <a:prstGeom prst="rect">
            <a:avLst/>
          </a:prstGeom>
        </p:spPr>
        <p:txBody>
          <a:bodyPr/>
          <a:lstStyle>
            <a:defPPr>
              <a:defRPr lang="en-US"/>
            </a:defPPr>
            <a:lvl1pPr marL="0" algn="l" defTabSz="609417" rtl="0" eaLnBrk="1" latinLnBrk="0" hangingPunct="1">
              <a:defRPr sz="2400" kern="1200">
                <a:solidFill>
                  <a:schemeClr val="tx1"/>
                </a:solidFill>
                <a:latin typeface="+mn-lt"/>
                <a:ea typeface="+mn-ea"/>
                <a:cs typeface="+mn-cs"/>
              </a:defRPr>
            </a:lvl1pPr>
            <a:lvl2pPr marL="609417" algn="l" defTabSz="609417" rtl="0" eaLnBrk="1" latinLnBrk="0" hangingPunct="1">
              <a:defRPr sz="2400" kern="1200">
                <a:solidFill>
                  <a:schemeClr val="tx1"/>
                </a:solidFill>
                <a:latin typeface="+mn-lt"/>
                <a:ea typeface="+mn-ea"/>
                <a:cs typeface="+mn-cs"/>
              </a:defRPr>
            </a:lvl2pPr>
            <a:lvl3pPr marL="1218835" algn="l" defTabSz="609417" rtl="0" eaLnBrk="1" latinLnBrk="0" hangingPunct="1">
              <a:defRPr sz="2400" kern="1200">
                <a:solidFill>
                  <a:schemeClr val="tx1"/>
                </a:solidFill>
                <a:latin typeface="+mn-lt"/>
                <a:ea typeface="+mn-ea"/>
                <a:cs typeface="+mn-cs"/>
              </a:defRPr>
            </a:lvl3pPr>
            <a:lvl4pPr marL="1828252" algn="l" defTabSz="609417" rtl="0" eaLnBrk="1" latinLnBrk="0" hangingPunct="1">
              <a:defRPr sz="2400" kern="1200">
                <a:solidFill>
                  <a:schemeClr val="tx1"/>
                </a:solidFill>
                <a:latin typeface="+mn-lt"/>
                <a:ea typeface="+mn-ea"/>
                <a:cs typeface="+mn-cs"/>
              </a:defRPr>
            </a:lvl4pPr>
            <a:lvl5pPr marL="2437669" algn="l" defTabSz="609417" rtl="0" eaLnBrk="1" latinLnBrk="0" hangingPunct="1">
              <a:defRPr sz="2400" kern="1200">
                <a:solidFill>
                  <a:schemeClr val="tx1"/>
                </a:solidFill>
                <a:latin typeface="+mn-lt"/>
                <a:ea typeface="+mn-ea"/>
                <a:cs typeface="+mn-cs"/>
              </a:defRPr>
            </a:lvl5pPr>
            <a:lvl6pPr marL="3047085" algn="l" defTabSz="609417" rtl="0" eaLnBrk="1" latinLnBrk="0" hangingPunct="1">
              <a:defRPr sz="2400" kern="1200">
                <a:solidFill>
                  <a:schemeClr val="tx1"/>
                </a:solidFill>
                <a:latin typeface="+mn-lt"/>
                <a:ea typeface="+mn-ea"/>
                <a:cs typeface="+mn-cs"/>
              </a:defRPr>
            </a:lvl6pPr>
            <a:lvl7pPr marL="3656504" algn="l" defTabSz="609417" rtl="0" eaLnBrk="1" latinLnBrk="0" hangingPunct="1">
              <a:defRPr sz="2400" kern="1200">
                <a:solidFill>
                  <a:schemeClr val="tx1"/>
                </a:solidFill>
                <a:latin typeface="+mn-lt"/>
                <a:ea typeface="+mn-ea"/>
                <a:cs typeface="+mn-cs"/>
              </a:defRPr>
            </a:lvl7pPr>
            <a:lvl8pPr marL="4265919" algn="l" defTabSz="609417" rtl="0" eaLnBrk="1" latinLnBrk="0" hangingPunct="1">
              <a:defRPr sz="2400" kern="1200">
                <a:solidFill>
                  <a:schemeClr val="tx1"/>
                </a:solidFill>
                <a:latin typeface="+mn-lt"/>
                <a:ea typeface="+mn-ea"/>
                <a:cs typeface="+mn-cs"/>
              </a:defRPr>
            </a:lvl8pPr>
            <a:lvl9pPr marL="4875337" algn="l" defTabSz="609417" rtl="0" eaLnBrk="1" latinLnBrk="0" hangingPunct="1">
              <a:defRPr sz="2400" kern="1200">
                <a:solidFill>
                  <a:schemeClr val="tx1"/>
                </a:solidFill>
                <a:latin typeface="+mn-lt"/>
                <a:ea typeface="+mn-ea"/>
                <a:cs typeface="+mn-cs"/>
              </a:defRPr>
            </a:lvl9pPr>
          </a:lstStyle>
          <a:p>
            <a:pPr marL="57147"/>
            <a:r>
              <a:rPr lang="en-US" sz="1350" dirty="0"/>
              <a:t>Source: DUST Networks / Linear Technology</a:t>
            </a:r>
          </a:p>
        </p:txBody>
      </p:sp>
      <p:sp>
        <p:nvSpPr>
          <p:cNvPr id="5" name="Text Box 599"/>
          <p:cNvSpPr txBox="1">
            <a:spLocks noChangeArrowheads="1"/>
          </p:cNvSpPr>
          <p:nvPr/>
        </p:nvSpPr>
        <p:spPr bwMode="auto">
          <a:xfrm>
            <a:off x="6180954" y="1926056"/>
            <a:ext cx="2839189" cy="294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50000"/>
              </a:lnSpc>
              <a:spcBef>
                <a:spcPct val="0"/>
              </a:spcBef>
              <a:buNone/>
            </a:pPr>
            <a:r>
              <a:rPr lang="en-US" altLang="en-US" sz="2101" dirty="0">
                <a:solidFill>
                  <a:srgbClr val="4B4B4B"/>
                </a:solidFill>
              </a:rPr>
              <a:t>With TSCH, ARQ (retries) are scheduled at different times over different channels to maximize diversity. </a:t>
            </a:r>
            <a:endParaRPr lang="en-US" altLang="en-US" sz="2101" dirty="0">
              <a:solidFill>
                <a:schemeClr val="accent4">
                  <a:lumMod val="75000"/>
                </a:schemeClr>
              </a:solidFill>
            </a:endParaRPr>
          </a:p>
        </p:txBody>
      </p:sp>
      <p:sp>
        <p:nvSpPr>
          <p:cNvPr id="6" name="Footer Placeholder 4">
            <a:extLst>
              <a:ext uri="{FF2B5EF4-FFF2-40B4-BE49-F238E27FC236}">
                <a16:creationId xmlns:a16="http://schemas.microsoft.com/office/drawing/2014/main" id="{E242B0DF-E64A-B04B-8629-5D0CF5427B6E}"/>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2" name="Slide Number Placeholder 1">
            <a:extLst>
              <a:ext uri="{FF2B5EF4-FFF2-40B4-BE49-F238E27FC236}">
                <a16:creationId xmlns:a16="http://schemas.microsoft.com/office/drawing/2014/main" id="{0E61B201-BFCB-7E47-85E5-BE2F4FFF7571}"/>
              </a:ext>
            </a:extLst>
          </p:cNvPr>
          <p:cNvSpPr>
            <a:spLocks noGrp="1"/>
          </p:cNvSpPr>
          <p:nvPr>
            <p:ph type="sldNum" idx="12"/>
          </p:nvPr>
        </p:nvSpPr>
        <p:spPr/>
        <p:txBody>
          <a:bodyPr/>
          <a:lstStyle/>
          <a:p>
            <a:r>
              <a:rPr lang="en-GB"/>
              <a:t>Slide </a:t>
            </a:r>
            <a:fld id="{F5D8E26B-7BCF-4D25-9C89-0168A6618F18}" type="slidenum">
              <a:rPr lang="en-GB" smtClean="0"/>
              <a:pPr/>
              <a:t>19</a:t>
            </a:fld>
            <a:endParaRPr lang="en-GB" dirty="0"/>
          </a:p>
        </p:txBody>
      </p:sp>
    </p:spTree>
    <p:extLst>
      <p:ext uri="{BB962C8B-B14F-4D97-AF65-F5344CB8AC3E}">
        <p14:creationId xmlns:p14="http://schemas.microsoft.com/office/powerpoint/2010/main" val="39664257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B8F8-4EC3-CF45-BA39-7FFC4F624522}"/>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C09441D1-BE52-0345-AEB0-B9D099DBEADC}"/>
              </a:ext>
            </a:extLst>
          </p:cNvPr>
          <p:cNvSpPr>
            <a:spLocks noGrp="1"/>
          </p:cNvSpPr>
          <p:nvPr>
            <p:ph idx="1"/>
          </p:nvPr>
        </p:nvSpPr>
        <p:spPr>
          <a:xfrm>
            <a:off x="685800" y="1981201"/>
            <a:ext cx="7770813" cy="4328120"/>
          </a:xfrm>
        </p:spPr>
        <p:txBody>
          <a:bodyPr>
            <a:normAutofit/>
          </a:bodyPr>
          <a:lstStyle/>
          <a:p>
            <a:pPr lvl="0">
              <a:buFont typeface="Arial" panose="020B0604020202020204" pitchFamily="34" charset="0"/>
              <a:buChar char="•"/>
            </a:pPr>
            <a:r>
              <a:rPr lang="en-US" sz="1800" dirty="0"/>
              <a:t>RTA investigates latency and stability issues for real time applications (such as robotics and industrial automation)</a:t>
            </a:r>
          </a:p>
          <a:p>
            <a:pPr lvl="0">
              <a:buFont typeface="Arial" panose="020B0604020202020204" pitchFamily="34" charset="0"/>
              <a:buChar char="•"/>
            </a:pPr>
            <a:r>
              <a:rPr lang="en-US" sz="1800" dirty="0"/>
              <a:t>The same problems were observed in other radio technologies (e.g. 802.15.4) and solutions were designed that could be of interest for 802.11</a:t>
            </a:r>
          </a:p>
          <a:p>
            <a:pPr lvl="0">
              <a:buFont typeface="Arial" panose="020B0604020202020204" pitchFamily="34" charset="0"/>
              <a:buChar char="•"/>
            </a:pPr>
            <a:r>
              <a:rPr lang="en-US" sz="1800" dirty="0"/>
              <a:t>In this submission, we share the reasoning applied to enable determinism over Wireless in the case of 802.15.4 and Industrial IoT.</a:t>
            </a:r>
          </a:p>
        </p:txBody>
      </p:sp>
      <p:sp>
        <p:nvSpPr>
          <p:cNvPr id="4" name="Slide Number Placeholder 3">
            <a:extLst>
              <a:ext uri="{FF2B5EF4-FFF2-40B4-BE49-F238E27FC236}">
                <a16:creationId xmlns:a16="http://schemas.microsoft.com/office/drawing/2014/main" id="{4942D069-EFB9-4240-BFD9-858F07A482F3}"/>
              </a:ext>
            </a:extLst>
          </p:cNvPr>
          <p:cNvSpPr>
            <a:spLocks noGrp="1"/>
          </p:cNvSpPr>
          <p:nvPr>
            <p:ph type="sldNum" idx="12"/>
          </p:nvPr>
        </p:nvSpPr>
        <p:spPr/>
        <p:txBody>
          <a:bodyPr/>
          <a:lstStyle/>
          <a:p>
            <a:r>
              <a:rPr lang="en-GB" dirty="0"/>
              <a:t>Slide </a:t>
            </a:r>
            <a:fld id="{440F5867-744E-4AA6-B0ED-4C44D2DFBB7B}" type="slidenum">
              <a:rPr lang="en-GB" smtClean="0"/>
              <a:pPr/>
              <a:t>2</a:t>
            </a:fld>
            <a:endParaRPr lang="en-GB" dirty="0"/>
          </a:p>
        </p:txBody>
      </p:sp>
    </p:spTree>
    <p:extLst>
      <p:ext uri="{BB962C8B-B14F-4D97-AF65-F5344CB8AC3E}">
        <p14:creationId xmlns:p14="http://schemas.microsoft.com/office/powerpoint/2010/main" val="3371792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95536" y="1484784"/>
            <a:ext cx="8670291" cy="4097610"/>
          </a:xfrm>
        </p:spPr>
        <p:txBody>
          <a:bodyPr vert="horz" wrap="square" lIns="51454" tIns="25727" rIns="51454" bIns="25727" numCol="1" anchor="t" anchorCtr="0" compatLnSpc="1">
            <a:prstTxWarp prst="textNoShape">
              <a:avLst/>
            </a:prstTxWarp>
            <a:noAutofit/>
          </a:bodyPr>
          <a:lstStyle/>
          <a:p>
            <a:pPr marL="0" indent="0"/>
            <a:r>
              <a:rPr lang="en-US" altLang="en-US" sz="2101" u="sng" dirty="0">
                <a:solidFill>
                  <a:schemeClr val="accent6">
                    <a:lumMod val="75000"/>
                  </a:schemeClr>
                </a:solidFill>
                <a:effectLst>
                  <a:outerShdw blurRad="38100" dist="38100" dir="2700000" algn="tl">
                    <a:srgbClr val="000000">
                      <a:alpha val="43137"/>
                    </a:srgbClr>
                  </a:outerShdw>
                </a:effectLst>
              </a:rPr>
              <a:t>Wireless can be made Deterministic through TDM and Scheduling</a:t>
            </a:r>
          </a:p>
          <a:p>
            <a:pPr marL="0" indent="0"/>
            <a:endParaRPr lang="en-US" altLang="en-US" sz="150" u="sng" dirty="0">
              <a:solidFill>
                <a:schemeClr val="accent6">
                  <a:lumMod val="75000"/>
                </a:schemeClr>
              </a:solidFill>
              <a:effectLst>
                <a:outerShdw blurRad="38100" dist="38100" dir="2700000" algn="tl">
                  <a:srgbClr val="000000">
                    <a:alpha val="43137"/>
                  </a:srgbClr>
                </a:outerShdw>
              </a:effectLst>
            </a:endParaRPr>
          </a:p>
          <a:p>
            <a:pPr marL="0" indent="0"/>
            <a:r>
              <a:rPr lang="en-US" altLang="en-US" sz="2101" dirty="0"/>
              <a:t>Provides </a:t>
            </a:r>
            <a:r>
              <a:rPr lang="en-US" altLang="en-US" sz="2101" dirty="0">
                <a:solidFill>
                  <a:schemeClr val="accent6">
                    <a:lumMod val="75000"/>
                  </a:schemeClr>
                </a:solidFill>
                <a:effectLst>
                  <a:outerShdw blurRad="38100" dist="38100" dir="2700000" algn="tl">
                    <a:srgbClr val="000000">
                      <a:alpha val="43137"/>
                    </a:srgbClr>
                  </a:outerShdw>
                </a:effectLst>
              </a:rPr>
              <a:t>similar benefits </a:t>
            </a:r>
            <a:r>
              <a:rPr lang="en-US" altLang="en-US" sz="2101" dirty="0"/>
              <a:t>as wired</a:t>
            </a:r>
          </a:p>
          <a:p>
            <a:pPr lvl="1">
              <a:buFont typeface="Symbol"/>
              <a:buChar char="Þ"/>
            </a:pPr>
            <a:r>
              <a:rPr lang="en-US" altLang="en-US" sz="1800" dirty="0"/>
              <a:t> High delivery ratio through path redundancy and collision elimination</a:t>
            </a:r>
          </a:p>
          <a:p>
            <a:pPr lvl="1">
              <a:buFont typeface="Symbol"/>
              <a:buChar char="Þ"/>
            </a:pPr>
            <a:r>
              <a:rPr lang="en-US" altLang="en-US" sz="1800" dirty="0"/>
              <a:t> High ratio of critical flows</a:t>
            </a:r>
          </a:p>
          <a:p>
            <a:pPr lvl="1">
              <a:buFont typeface="Symbol"/>
              <a:buChar char="Þ"/>
            </a:pPr>
            <a:r>
              <a:rPr lang="en-US" altLang="en-US" sz="1800" dirty="0"/>
              <a:t> Bounded maximum latency (and jitter)</a:t>
            </a:r>
          </a:p>
          <a:p>
            <a:pPr marL="0" indent="0"/>
            <a:r>
              <a:rPr lang="en-US" altLang="en-US" sz="2101" dirty="0"/>
              <a:t>Centrally scheduled operations bring </a:t>
            </a:r>
            <a:r>
              <a:rPr lang="en-US" altLang="en-US" sz="2101" dirty="0">
                <a:solidFill>
                  <a:srgbClr val="4220A0"/>
                </a:solidFill>
                <a:effectLst>
                  <a:outerShdw blurRad="38100" dist="38100" dir="2700000" algn="tl">
                    <a:srgbClr val="000000">
                      <a:alpha val="43137"/>
                    </a:srgbClr>
                  </a:outerShdw>
                </a:effectLst>
              </a:rPr>
              <a:t>additional benefits </a:t>
            </a:r>
            <a:r>
              <a:rPr lang="en-US" altLang="en-US" sz="2101" dirty="0">
                <a:solidFill>
                  <a:srgbClr val="4B4B4B"/>
                </a:solidFill>
              </a:rPr>
              <a:t>in wireless</a:t>
            </a:r>
            <a:endParaRPr lang="en-US" altLang="en-US" sz="2101" dirty="0">
              <a:solidFill>
                <a:srgbClr val="4220A0"/>
              </a:solidFill>
              <a:effectLst>
                <a:outerShdw blurRad="38100" dist="38100" dir="2700000" algn="tl">
                  <a:srgbClr val="000000">
                    <a:alpha val="43137"/>
                  </a:srgbClr>
                </a:outerShdw>
              </a:effectLst>
            </a:endParaRPr>
          </a:p>
          <a:p>
            <a:pPr lvl="1">
              <a:buFont typeface="Symbol"/>
              <a:buChar char="Þ"/>
            </a:pPr>
            <a:r>
              <a:rPr lang="en-US" altLang="en-US" dirty="0"/>
              <a:t> </a:t>
            </a:r>
            <a:r>
              <a:rPr lang="en-US" altLang="en-US" sz="1800" dirty="0"/>
              <a:t>Medium usage optimization (no IFS, </a:t>
            </a:r>
            <a:r>
              <a:rPr lang="en-US" altLang="en-US" sz="1800" dirty="0" err="1"/>
              <a:t>backoff</a:t>
            </a:r>
            <a:r>
              <a:rPr lang="en-US" altLang="en-US" sz="1800" dirty="0"/>
              <a:t>, etc…)</a:t>
            </a:r>
          </a:p>
          <a:p>
            <a:pPr lvl="1">
              <a:buFont typeface="Symbol"/>
              <a:buChar char="Þ"/>
            </a:pPr>
            <a:r>
              <a:rPr lang="en-US" altLang="en-US" sz="1800" dirty="0"/>
              <a:t> Energy savings (wake up on scheduled transmission)</a:t>
            </a:r>
          </a:p>
          <a:p>
            <a:pPr marL="0" indent="0"/>
            <a:r>
              <a:rPr lang="en-US" altLang="en-US" sz="2101" dirty="0"/>
              <a:t>But </a:t>
            </a:r>
            <a:r>
              <a:rPr lang="en-US" altLang="en-US" sz="2101" dirty="0">
                <a:solidFill>
                  <a:srgbClr val="C00000"/>
                </a:solidFill>
                <a:effectLst>
                  <a:outerShdw blurRad="38100" dist="38100" dir="2700000" algn="tl">
                    <a:srgbClr val="000000">
                      <a:alpha val="43137"/>
                    </a:srgbClr>
                  </a:outerShdw>
                </a:effectLst>
              </a:rPr>
              <a:t>how that is effectively achieved</a:t>
            </a:r>
            <a:r>
              <a:rPr lang="en-US" altLang="en-US" sz="2101" dirty="0">
                <a:solidFill>
                  <a:srgbClr val="C00000"/>
                </a:solidFill>
              </a:rPr>
              <a:t> </a:t>
            </a:r>
            <a:r>
              <a:rPr lang="en-US" altLang="en-US" sz="2101" dirty="0">
                <a:solidFill>
                  <a:srgbClr val="C00000"/>
                </a:solidFill>
                <a:effectLst>
                  <a:outerShdw blurRad="38100" dist="38100" dir="2700000" algn="tl">
                    <a:srgbClr val="000000">
                      <a:alpha val="43137"/>
                    </a:srgbClr>
                  </a:outerShdw>
                </a:effectLst>
              </a:rPr>
              <a:t>is</a:t>
            </a:r>
            <a:r>
              <a:rPr lang="en-US" altLang="en-US" sz="2101" dirty="0">
                <a:solidFill>
                  <a:srgbClr val="C00000"/>
                </a:solidFill>
              </a:rPr>
              <a:t> </a:t>
            </a:r>
            <a:r>
              <a:rPr lang="en-US" altLang="en-US" sz="2101" dirty="0">
                <a:solidFill>
                  <a:srgbClr val="C00000"/>
                </a:solidFill>
                <a:effectLst>
                  <a:outerShdw blurRad="38100" dist="38100" dir="2700000" algn="tl">
                    <a:srgbClr val="000000">
                      <a:alpha val="43137"/>
                    </a:srgbClr>
                  </a:outerShdw>
                </a:effectLst>
              </a:rPr>
              <a:t>different </a:t>
            </a:r>
            <a:r>
              <a:rPr lang="en-US" altLang="en-US" sz="2101" dirty="0">
                <a:solidFill>
                  <a:srgbClr val="4B4B4B"/>
                </a:solidFill>
              </a:rPr>
              <a:t>in wireless</a:t>
            </a:r>
          </a:p>
          <a:p>
            <a:pPr lvl="1">
              <a:buFont typeface="Symbol"/>
              <a:buChar char="Þ"/>
            </a:pPr>
            <a:r>
              <a:rPr lang="en-US" altLang="en-US" dirty="0"/>
              <a:t> </a:t>
            </a:r>
            <a:r>
              <a:rPr lang="en-US" altLang="en-US" sz="1800" dirty="0"/>
              <a:t>All transmission opportunities </a:t>
            </a:r>
            <a:r>
              <a:rPr lang="en-US" altLang="en-US" sz="1800" b="1" dirty="0"/>
              <a:t>MUST</a:t>
            </a:r>
            <a:r>
              <a:rPr lang="en-US" altLang="en-US" sz="1800" dirty="0"/>
              <a:t> be scheduled (not just deterministic ones)</a:t>
            </a:r>
          </a:p>
          <a:p>
            <a:pPr lvl="1">
              <a:buFont typeface="Symbol"/>
              <a:buChar char="Þ"/>
            </a:pPr>
            <a:r>
              <a:rPr lang="en-US" altLang="en-US" sz="1800" dirty="0"/>
              <a:t> Reserved scheduled transmission opportunities for critical traffic </a:t>
            </a:r>
          </a:p>
          <a:p>
            <a:pPr lvl="1">
              <a:buFont typeface="Symbol"/>
              <a:buChar char="Þ"/>
            </a:pPr>
            <a:r>
              <a:rPr lang="en-US" altLang="en-US" sz="1800" dirty="0"/>
              <a:t> Shared scheduled transmission opportunities &amp; dynamic allocation for best effort </a:t>
            </a:r>
          </a:p>
        </p:txBody>
      </p:sp>
      <p:sp>
        <p:nvSpPr>
          <p:cNvPr id="2" name="Title 1"/>
          <p:cNvSpPr>
            <a:spLocks noGrp="1"/>
          </p:cNvSpPr>
          <p:nvPr>
            <p:ph type="ctrTitle"/>
          </p:nvPr>
        </p:nvSpPr>
        <p:spPr>
          <a:xfrm>
            <a:off x="179512" y="692696"/>
            <a:ext cx="8580923" cy="628814"/>
          </a:xfrm>
        </p:spPr>
        <p:txBody>
          <a:bodyPr/>
          <a:lstStyle/>
          <a:p>
            <a:pPr algn="ctr"/>
            <a:r>
              <a:rPr lang="en-US" sz="2800" b="1" dirty="0">
                <a:solidFill>
                  <a:srgbClr val="000000"/>
                </a:solidFill>
              </a:rPr>
              <a:t>Deterministic wireless key Conclusions</a:t>
            </a:r>
          </a:p>
        </p:txBody>
      </p:sp>
      <p:sp>
        <p:nvSpPr>
          <p:cNvPr id="4" name="Footer Placeholder 4">
            <a:extLst>
              <a:ext uri="{FF2B5EF4-FFF2-40B4-BE49-F238E27FC236}">
                <a16:creationId xmlns:a16="http://schemas.microsoft.com/office/drawing/2014/main" id="{0893C08A-8494-F34F-A0FD-C82F9E744B38}"/>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Tree>
    <p:extLst>
      <p:ext uri="{BB962C8B-B14F-4D97-AF65-F5344CB8AC3E}">
        <p14:creationId xmlns:p14="http://schemas.microsoft.com/office/powerpoint/2010/main" val="3645620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95181" y="4218963"/>
            <a:ext cx="2616491" cy="1705419"/>
            <a:chOff x="4319043" y="4448872"/>
            <a:chExt cx="3489745" cy="2094899"/>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043" y="4448872"/>
              <a:ext cx="1745750" cy="209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038" y="4448872"/>
              <a:ext cx="1745750" cy="209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839" y="2848752"/>
            <a:ext cx="2616491" cy="144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737" y="4257074"/>
            <a:ext cx="2615327" cy="168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8032" y="977752"/>
            <a:ext cx="8405792" cy="543591"/>
          </a:xfrm>
        </p:spPr>
        <p:txBody>
          <a:bodyPr/>
          <a:lstStyle/>
          <a:p>
            <a:r>
              <a:rPr lang="en-US" dirty="0"/>
              <a:t>Sharing the medium with stochastic IP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020392"/>
              </p:ext>
            </p:extLst>
          </p:nvPr>
        </p:nvGraphicFramePr>
        <p:xfrm>
          <a:off x="428144" y="1599034"/>
          <a:ext cx="7972122" cy="4393275"/>
        </p:xfrm>
        <a:graphic>
          <a:graphicData uri="http://schemas.openxmlformats.org/drawingml/2006/table">
            <a:tbl>
              <a:tblPr firstRow="1" bandRow="1">
                <a:tableStyleId>{5C22544A-7EE6-4342-B048-85BDC9FD1C3A}</a:tableStyleId>
              </a:tblPr>
              <a:tblGrid>
                <a:gridCol w="2657374">
                  <a:extLst>
                    <a:ext uri="{9D8B030D-6E8A-4147-A177-3AD203B41FA5}">
                      <a16:colId xmlns:a16="http://schemas.microsoft.com/office/drawing/2014/main" val="20000"/>
                    </a:ext>
                  </a:extLst>
                </a:gridCol>
                <a:gridCol w="2657374">
                  <a:extLst>
                    <a:ext uri="{9D8B030D-6E8A-4147-A177-3AD203B41FA5}">
                      <a16:colId xmlns:a16="http://schemas.microsoft.com/office/drawing/2014/main" val="20001"/>
                    </a:ext>
                  </a:extLst>
                </a:gridCol>
                <a:gridCol w="2657374">
                  <a:extLst>
                    <a:ext uri="{9D8B030D-6E8A-4147-A177-3AD203B41FA5}">
                      <a16:colId xmlns:a16="http://schemas.microsoft.com/office/drawing/2014/main" val="20002"/>
                    </a:ext>
                  </a:extLst>
                </a:gridCol>
              </a:tblGrid>
              <a:tr h="1213815">
                <a:tc>
                  <a:txBody>
                    <a:bodyPr/>
                    <a:lstStyle/>
                    <a:p>
                      <a:r>
                        <a:rPr lang="en-US" sz="1400" dirty="0">
                          <a:solidFill>
                            <a:srgbClr val="000000"/>
                          </a:solidFill>
                        </a:rPr>
                        <a:t>                        Type</a:t>
                      </a:r>
                      <a:r>
                        <a:rPr lang="en-US" sz="1400" baseline="0" dirty="0">
                          <a:solidFill>
                            <a:srgbClr val="000000"/>
                          </a:solidFill>
                        </a:rPr>
                        <a:t> of traffic</a:t>
                      </a:r>
                    </a:p>
                    <a:p>
                      <a:endParaRPr lang="en-US" sz="1400" baseline="0" dirty="0">
                        <a:solidFill>
                          <a:srgbClr val="000000"/>
                        </a:solidFill>
                      </a:endParaRPr>
                    </a:p>
                    <a:p>
                      <a:endParaRPr lang="en-US" sz="1400" baseline="0" dirty="0">
                        <a:solidFill>
                          <a:srgbClr val="000000"/>
                        </a:solidFill>
                      </a:endParaRPr>
                    </a:p>
                    <a:p>
                      <a:endParaRPr lang="en-US" sz="1400" baseline="0" dirty="0">
                        <a:solidFill>
                          <a:srgbClr val="000000"/>
                        </a:solidFill>
                      </a:endParaRPr>
                    </a:p>
                    <a:p>
                      <a:r>
                        <a:rPr lang="en-US" sz="1400" baseline="0" dirty="0">
                          <a:solidFill>
                            <a:srgbClr val="000000"/>
                          </a:solidFill>
                        </a:rPr>
                        <a:t>Type of MAC</a:t>
                      </a:r>
                    </a:p>
                  </a:txBody>
                  <a:tcPr marL="68598" marR="68598" marT="34299" marB="34299">
                    <a:solidFill>
                      <a:schemeClr val="bg1"/>
                    </a:solidFill>
                  </a:tcPr>
                </a:tc>
                <a:tc>
                  <a:txBody>
                    <a:bodyPr/>
                    <a:lstStyle/>
                    <a:p>
                      <a:pPr algn="ctr"/>
                      <a:endParaRPr lang="en-US" sz="1400" dirty="0"/>
                    </a:p>
                    <a:p>
                      <a:pPr algn="ctr"/>
                      <a:r>
                        <a:rPr lang="en-US" sz="1800" dirty="0"/>
                        <a:t>Deterministic</a:t>
                      </a:r>
                    </a:p>
                    <a:p>
                      <a:pPr algn="ctr"/>
                      <a:r>
                        <a:rPr lang="en-US" sz="1800" dirty="0"/>
                        <a:t>(e.g.</a:t>
                      </a:r>
                      <a:r>
                        <a:rPr lang="en-US" sz="1800" baseline="0" dirty="0"/>
                        <a:t> Control Loops)</a:t>
                      </a:r>
                      <a:endParaRPr lang="en-US" sz="1800" dirty="0"/>
                    </a:p>
                  </a:txBody>
                  <a:tcPr marL="68598" marR="68598" marT="34299" marB="34299">
                    <a:solidFill>
                      <a:schemeClr val="accent2">
                        <a:lumMod val="75000"/>
                      </a:schemeClr>
                    </a:solidFill>
                  </a:tcPr>
                </a:tc>
                <a:tc>
                  <a:txBody>
                    <a:bodyPr/>
                    <a:lstStyle/>
                    <a:p>
                      <a:pPr algn="ctr"/>
                      <a:endParaRPr lang="en-US" sz="1400" dirty="0"/>
                    </a:p>
                    <a:p>
                      <a:pPr algn="ctr"/>
                      <a:r>
                        <a:rPr lang="en-US" sz="1800" dirty="0">
                          <a:solidFill>
                            <a:schemeClr val="tx1"/>
                          </a:solidFill>
                        </a:rPr>
                        <a:t>Stochastic</a:t>
                      </a:r>
                    </a:p>
                    <a:p>
                      <a:pPr algn="ctr"/>
                      <a:r>
                        <a:rPr lang="en-US" sz="1800" dirty="0">
                          <a:solidFill>
                            <a:schemeClr val="tx1"/>
                          </a:solidFill>
                        </a:rPr>
                        <a:t>(e.g. classical</a:t>
                      </a:r>
                      <a:r>
                        <a:rPr lang="en-US" sz="1800" baseline="0" dirty="0">
                          <a:solidFill>
                            <a:schemeClr val="tx1"/>
                          </a:solidFill>
                        </a:rPr>
                        <a:t> </a:t>
                      </a:r>
                      <a:r>
                        <a:rPr lang="en-US" sz="1800" dirty="0">
                          <a:solidFill>
                            <a:schemeClr val="tx1"/>
                          </a:solidFill>
                        </a:rPr>
                        <a:t>IP)</a:t>
                      </a:r>
                    </a:p>
                  </a:txBody>
                  <a:tcPr marL="68598" marR="68598" marT="34299" marB="34299">
                    <a:solidFill>
                      <a:schemeClr val="accent2">
                        <a:lumMod val="40000"/>
                        <a:lumOff val="60000"/>
                      </a:schemeClr>
                    </a:solidFill>
                  </a:tcPr>
                </a:tc>
                <a:extLst>
                  <a:ext uri="{0D108BD9-81ED-4DB2-BD59-A6C34878D82A}">
                    <a16:rowId xmlns:a16="http://schemas.microsoft.com/office/drawing/2014/main" val="10000"/>
                  </a:ext>
                </a:extLst>
              </a:tr>
              <a:tr h="1463825">
                <a:tc>
                  <a:txBody>
                    <a:bodyPr/>
                    <a:lstStyle/>
                    <a:p>
                      <a:pPr algn="ctr"/>
                      <a:endParaRPr lang="en-US" sz="1400" dirty="0"/>
                    </a:p>
                    <a:p>
                      <a:pPr algn="ctr"/>
                      <a:endParaRPr lang="en-US" sz="1400" dirty="0"/>
                    </a:p>
                    <a:p>
                      <a:pPr algn="ctr"/>
                      <a:r>
                        <a:rPr lang="en-US" sz="1800" b="1" dirty="0">
                          <a:solidFill>
                            <a:schemeClr val="bg1"/>
                          </a:solidFill>
                        </a:rPr>
                        <a:t>Deterministic</a:t>
                      </a:r>
                    </a:p>
                    <a:p>
                      <a:pPr algn="ctr"/>
                      <a:r>
                        <a:rPr lang="en-US" sz="1800" b="1" dirty="0">
                          <a:solidFill>
                            <a:schemeClr val="bg1"/>
                          </a:solidFill>
                        </a:rPr>
                        <a:t>(e.g. TSCH)</a:t>
                      </a:r>
                    </a:p>
                  </a:txBody>
                  <a:tcPr marL="68598" marR="68598" marT="34299" marB="34299">
                    <a:solidFill>
                      <a:schemeClr val="accent2">
                        <a:lumMod val="75000"/>
                      </a:schemeClr>
                    </a:solidFill>
                  </a:tcPr>
                </a:tc>
                <a:tc>
                  <a:txBody>
                    <a:bodyPr/>
                    <a:lstStyle/>
                    <a:p>
                      <a:pPr algn="ctr"/>
                      <a:endParaRPr lang="en-US" sz="1400" baseline="0" dirty="0">
                        <a:solidFill>
                          <a:schemeClr val="accent2">
                            <a:lumMod val="50000"/>
                          </a:schemeClr>
                        </a:solidFill>
                      </a:endParaRPr>
                    </a:p>
                    <a:p>
                      <a:pPr algn="ctr"/>
                      <a:r>
                        <a:rPr lang="en-US" sz="1400" baseline="0" dirty="0">
                          <a:solidFill>
                            <a:schemeClr val="accent2">
                              <a:lumMod val="50000"/>
                            </a:schemeClr>
                          </a:solidFill>
                        </a:rPr>
                        <a:t>Good fit </a:t>
                      </a:r>
                    </a:p>
                    <a:p>
                      <a:pPr algn="ctr"/>
                      <a:r>
                        <a:rPr lang="en-US" sz="1400" baseline="0" dirty="0">
                          <a:solidFill>
                            <a:schemeClr val="accent2">
                              <a:lumMod val="50000"/>
                            </a:schemeClr>
                          </a:solidFill>
                        </a:rPr>
                        <a:t>Adapted to centralized routing</a:t>
                      </a:r>
                      <a:endParaRPr lang="en-US" sz="1400" dirty="0">
                        <a:solidFill>
                          <a:schemeClr val="accent2">
                            <a:lumMod val="50000"/>
                          </a:schemeClr>
                        </a:solidFill>
                      </a:endParaRPr>
                    </a:p>
                    <a:p>
                      <a:pPr algn="ctr"/>
                      <a:r>
                        <a:rPr lang="en-US" sz="1400" dirty="0">
                          <a:solidFill>
                            <a:schemeClr val="accent2">
                              <a:lumMod val="50000"/>
                            </a:schemeClr>
                          </a:solidFill>
                        </a:rPr>
                        <a:t>and fully scheduled operation</a:t>
                      </a:r>
                    </a:p>
                    <a:p>
                      <a:pPr algn="ctr"/>
                      <a:r>
                        <a:rPr lang="en-US" sz="1400" b="1" dirty="0">
                          <a:solidFill>
                            <a:schemeClr val="accent2">
                              <a:lumMod val="50000"/>
                            </a:schemeClr>
                          </a:solidFill>
                          <a:effectLst>
                            <a:outerShdw blurRad="38100" dist="38100" dir="2700000" algn="tl">
                              <a:srgbClr val="000000">
                                <a:alpha val="43137"/>
                              </a:srgbClr>
                            </a:outerShdw>
                          </a:effectLst>
                        </a:rPr>
                        <a:t>All industrial protocols are here</a:t>
                      </a:r>
                    </a:p>
                  </a:txBody>
                  <a:tcPr marL="68598" marR="68598" marT="34299" marB="34299">
                    <a:solidFill>
                      <a:schemeClr val="accent6">
                        <a:lumMod val="20000"/>
                        <a:lumOff val="80000"/>
                        <a:alpha val="80000"/>
                      </a:schemeClr>
                    </a:solidFill>
                  </a:tcPr>
                </a:tc>
                <a:tc>
                  <a:txBody>
                    <a:bodyPr/>
                    <a:lstStyle/>
                    <a:p>
                      <a:pPr algn="ctr"/>
                      <a:endParaRPr lang="en-US" sz="1500" b="1" dirty="0">
                        <a:solidFill>
                          <a:schemeClr val="accent2">
                            <a:lumMod val="50000"/>
                          </a:schemeClr>
                        </a:solidFill>
                        <a:effectLst>
                          <a:outerShdw blurRad="38100" dist="38100" dir="2700000" algn="tl">
                            <a:srgbClr val="000000">
                              <a:alpha val="43137"/>
                            </a:srgbClr>
                          </a:outerShdw>
                        </a:effectLst>
                      </a:endParaRPr>
                    </a:p>
                    <a:p>
                      <a:pPr algn="ctr"/>
                      <a:r>
                        <a:rPr lang="en-US" sz="1500" b="1" dirty="0">
                          <a:solidFill>
                            <a:schemeClr val="accent2">
                              <a:lumMod val="50000"/>
                            </a:schemeClr>
                          </a:solidFill>
                          <a:effectLst>
                            <a:outerShdw blurRad="38100" dist="38100" dir="2700000" algn="tl">
                              <a:srgbClr val="000000">
                                <a:alpha val="43137"/>
                              </a:srgbClr>
                            </a:outerShdw>
                          </a:effectLst>
                        </a:rPr>
                        <a:t>Difficult but achievable</a:t>
                      </a:r>
                      <a:r>
                        <a:rPr lang="en-US" sz="1500" b="0" dirty="0">
                          <a:solidFill>
                            <a:schemeClr val="accent2">
                              <a:lumMod val="50000"/>
                            </a:schemeClr>
                          </a:solidFill>
                          <a:effectLst>
                            <a:outerShdw blurRad="38100" dist="38100" dir="2700000" algn="tl">
                              <a:srgbClr val="000000">
                                <a:alpha val="43137"/>
                              </a:srgbClr>
                            </a:outerShdw>
                          </a:effectLst>
                        </a:rPr>
                        <a:t>:</a:t>
                      </a:r>
                    </a:p>
                    <a:p>
                      <a:pPr algn="ctr"/>
                      <a:r>
                        <a:rPr lang="en-US" sz="1500" b="0" dirty="0">
                          <a:solidFill>
                            <a:schemeClr val="accent2">
                              <a:lumMod val="50000"/>
                            </a:schemeClr>
                          </a:solidFill>
                          <a:effectLst/>
                        </a:rPr>
                        <a:t>requires dynamic allocation</a:t>
                      </a:r>
                      <a:r>
                        <a:rPr lang="en-US" sz="1500" b="0" baseline="0" dirty="0">
                          <a:solidFill>
                            <a:schemeClr val="accent2">
                              <a:lumMod val="50000"/>
                            </a:schemeClr>
                          </a:solidFill>
                          <a:effectLst/>
                        </a:rPr>
                        <a:t> of transmission resources </a:t>
                      </a:r>
                      <a:r>
                        <a:rPr lang="en-US" sz="1500" b="0" baseline="0" dirty="0">
                          <a:solidFill>
                            <a:schemeClr val="accent2">
                              <a:lumMod val="50000"/>
                            </a:schemeClr>
                          </a:solidFill>
                          <a:effectLst>
                            <a:outerShdw blurRad="38100" dist="38100" dir="2700000" algn="tl">
                              <a:srgbClr val="000000">
                                <a:alpha val="43137"/>
                              </a:srgbClr>
                            </a:outerShdw>
                          </a:effectLst>
                        </a:rPr>
                        <a:t>(6TiSCH, ~Wi-SUN)</a:t>
                      </a:r>
                      <a:endParaRPr lang="en-US" sz="1500" b="0" dirty="0">
                        <a:solidFill>
                          <a:schemeClr val="accent2">
                            <a:lumMod val="50000"/>
                          </a:schemeClr>
                        </a:solidFill>
                        <a:effectLst>
                          <a:outerShdw blurRad="38100" dist="38100" dir="2700000" algn="tl">
                            <a:srgbClr val="000000">
                              <a:alpha val="43137"/>
                            </a:srgbClr>
                          </a:outerShdw>
                        </a:effectLst>
                      </a:endParaRPr>
                    </a:p>
                  </a:txBody>
                  <a:tcPr marL="68598" marR="68598" marT="34299" marB="34299">
                    <a:solidFill>
                      <a:schemeClr val="accent3">
                        <a:lumMod val="95000"/>
                      </a:schemeClr>
                    </a:solidFill>
                  </a:tcPr>
                </a:tc>
                <a:extLst>
                  <a:ext uri="{0D108BD9-81ED-4DB2-BD59-A6C34878D82A}">
                    <a16:rowId xmlns:a16="http://schemas.microsoft.com/office/drawing/2014/main" val="10001"/>
                  </a:ext>
                </a:extLst>
              </a:tr>
              <a:tr h="1715635">
                <a:tc>
                  <a:txBody>
                    <a:bodyPr/>
                    <a:lstStyle/>
                    <a:p>
                      <a:pPr algn="ctr"/>
                      <a:endParaRPr lang="en-US" sz="1400" dirty="0">
                        <a:solidFill>
                          <a:schemeClr val="accent6">
                            <a:lumMod val="50000"/>
                          </a:schemeClr>
                        </a:solidFill>
                      </a:endParaRPr>
                    </a:p>
                    <a:p>
                      <a:pPr algn="ctr"/>
                      <a:endParaRPr lang="en-US" sz="1400" dirty="0">
                        <a:solidFill>
                          <a:schemeClr val="accent6">
                            <a:lumMod val="50000"/>
                          </a:schemeClr>
                        </a:solidFill>
                      </a:endParaRPr>
                    </a:p>
                    <a:p>
                      <a:pPr algn="ctr"/>
                      <a:r>
                        <a:rPr lang="en-US" sz="1800" b="1" dirty="0">
                          <a:solidFill>
                            <a:schemeClr val="tx1"/>
                          </a:solidFill>
                        </a:rPr>
                        <a:t>Stochastic</a:t>
                      </a:r>
                    </a:p>
                    <a:p>
                      <a:pPr algn="ctr"/>
                      <a:r>
                        <a:rPr lang="en-US" sz="1800" b="1" dirty="0">
                          <a:solidFill>
                            <a:schemeClr val="tx1"/>
                          </a:solidFill>
                        </a:rPr>
                        <a:t>(e.g. CSMA/CA)</a:t>
                      </a:r>
                    </a:p>
                    <a:p>
                      <a:pPr algn="ctr"/>
                      <a:endParaRPr lang="en-US" sz="1400" b="1" dirty="0">
                        <a:solidFill>
                          <a:schemeClr val="tx1"/>
                        </a:solidFill>
                      </a:endParaRPr>
                    </a:p>
                    <a:p>
                      <a:pPr algn="ctr"/>
                      <a:endParaRPr lang="en-US" sz="1400" dirty="0">
                        <a:solidFill>
                          <a:schemeClr val="accent6">
                            <a:lumMod val="50000"/>
                          </a:schemeClr>
                        </a:solidFill>
                      </a:endParaRPr>
                    </a:p>
                  </a:txBody>
                  <a:tcPr marL="68598" marR="68598" marT="34299" marB="34299">
                    <a:solidFill>
                      <a:schemeClr val="accent2">
                        <a:lumMod val="40000"/>
                        <a:lumOff val="60000"/>
                      </a:schemeClr>
                    </a:solidFill>
                  </a:tcPr>
                </a:tc>
                <a:tc>
                  <a:txBody>
                    <a:bodyPr/>
                    <a:lstStyle/>
                    <a:p>
                      <a:pPr algn="ctr"/>
                      <a:endParaRPr lang="en-US" sz="1400" dirty="0">
                        <a:solidFill>
                          <a:schemeClr val="accent2">
                            <a:lumMod val="50000"/>
                          </a:schemeClr>
                        </a:solidFill>
                      </a:endParaRPr>
                    </a:p>
                    <a:p>
                      <a:pPr algn="ctr"/>
                      <a:r>
                        <a:rPr lang="en-US" sz="1400" dirty="0">
                          <a:solidFill>
                            <a:srgbClr val="FFC000"/>
                          </a:solidFill>
                        </a:rPr>
                        <a:t>Problems with channel access (guard time)</a:t>
                      </a:r>
                    </a:p>
                    <a:p>
                      <a:pPr algn="ctr"/>
                      <a:r>
                        <a:rPr lang="en-US" sz="1400" dirty="0">
                          <a:solidFill>
                            <a:srgbClr val="FFC000"/>
                          </a:solidFill>
                        </a:rPr>
                        <a:t>Lead to gross over-provisioning</a:t>
                      </a:r>
                    </a:p>
                    <a:p>
                      <a:pPr algn="ctr"/>
                      <a:r>
                        <a:rPr lang="en-US" sz="1400" dirty="0">
                          <a:solidFill>
                            <a:srgbClr val="FFC000"/>
                          </a:solidFill>
                        </a:rPr>
                        <a:t>CSMA </a:t>
                      </a:r>
                      <a:r>
                        <a:rPr lang="en-US" sz="1400" b="1" dirty="0">
                          <a:solidFill>
                            <a:srgbClr val="FFC000"/>
                          </a:solidFill>
                          <a:effectLst>
                            <a:outerShdw blurRad="38100" dist="38100" dir="2700000" algn="tl">
                              <a:srgbClr val="000000">
                                <a:alpha val="43137"/>
                              </a:srgbClr>
                            </a:outerShdw>
                          </a:effectLst>
                        </a:rPr>
                        <a:t>cannot provide hard guarantees</a:t>
                      </a:r>
                    </a:p>
                  </a:txBody>
                  <a:tcPr marL="68598" marR="68598" marT="34299" marB="34299">
                    <a:solidFill>
                      <a:schemeClr val="bg1">
                        <a:lumMod val="65000"/>
                        <a:alpha val="67000"/>
                      </a:schemeClr>
                    </a:solidFill>
                  </a:tcPr>
                </a:tc>
                <a:tc>
                  <a:txBody>
                    <a:bodyPr/>
                    <a:lstStyle/>
                    <a:p>
                      <a:pPr algn="ctr"/>
                      <a:endParaRPr lang="en-US" sz="1400" baseline="0" dirty="0">
                        <a:solidFill>
                          <a:schemeClr val="accent2">
                            <a:lumMod val="50000"/>
                          </a:schemeClr>
                        </a:solidFill>
                      </a:endParaRPr>
                    </a:p>
                    <a:p>
                      <a:pPr algn="ctr"/>
                      <a:r>
                        <a:rPr lang="en-US" sz="1400" baseline="0" dirty="0">
                          <a:solidFill>
                            <a:schemeClr val="accent2">
                              <a:lumMod val="50000"/>
                            </a:schemeClr>
                          </a:solidFill>
                        </a:rPr>
                        <a:t>Good fit </a:t>
                      </a:r>
                    </a:p>
                    <a:p>
                      <a:pPr algn="ctr"/>
                      <a:r>
                        <a:rPr lang="en-US" sz="1400" baseline="0" dirty="0">
                          <a:solidFill>
                            <a:schemeClr val="accent2">
                              <a:lumMod val="50000"/>
                            </a:schemeClr>
                          </a:solidFill>
                        </a:rPr>
                        <a:t>Adapted for </a:t>
                      </a:r>
                      <a:r>
                        <a:rPr lang="en-US" sz="1400" b="1" baseline="0" dirty="0">
                          <a:solidFill>
                            <a:schemeClr val="accent2">
                              <a:lumMod val="50000"/>
                            </a:schemeClr>
                          </a:solidFill>
                          <a:effectLst>
                            <a:outerShdw blurRad="38100" dist="38100" dir="2700000" algn="tl">
                              <a:srgbClr val="000000">
                                <a:alpha val="43137"/>
                              </a:srgbClr>
                            </a:outerShdw>
                          </a:effectLst>
                        </a:rPr>
                        <a:t>IP traffic, distributed routing</a:t>
                      </a:r>
                      <a:endParaRPr lang="en-US" sz="1400" b="1" dirty="0">
                        <a:solidFill>
                          <a:schemeClr val="accent2">
                            <a:lumMod val="50000"/>
                          </a:schemeClr>
                        </a:solidFill>
                        <a:effectLst>
                          <a:outerShdw blurRad="38100" dist="38100" dir="2700000" algn="tl">
                            <a:srgbClr val="000000">
                              <a:alpha val="43137"/>
                            </a:srgbClr>
                          </a:outerShdw>
                        </a:effectLst>
                      </a:endParaRPr>
                    </a:p>
                    <a:p>
                      <a:pPr algn="ctr"/>
                      <a:r>
                        <a:rPr lang="en-US" sz="1400" dirty="0">
                          <a:solidFill>
                            <a:schemeClr val="accent2">
                              <a:lumMod val="50000"/>
                            </a:schemeClr>
                          </a:solidFill>
                        </a:rPr>
                        <a:t>and statistical</a:t>
                      </a:r>
                      <a:r>
                        <a:rPr lang="en-US" sz="1400" baseline="0" dirty="0">
                          <a:solidFill>
                            <a:schemeClr val="accent2">
                              <a:lumMod val="50000"/>
                            </a:schemeClr>
                          </a:solidFill>
                        </a:rPr>
                        <a:t> multiplexing </a:t>
                      </a:r>
                    </a:p>
                    <a:p>
                      <a:pPr algn="ctr"/>
                      <a:r>
                        <a:rPr lang="en-US" sz="1400" baseline="0" dirty="0">
                          <a:solidFill>
                            <a:schemeClr val="accent2">
                              <a:lumMod val="50000"/>
                            </a:schemeClr>
                          </a:solidFill>
                        </a:rPr>
                        <a:t>with RED</a:t>
                      </a:r>
                      <a:endParaRPr lang="en-US" sz="1400" dirty="0">
                        <a:solidFill>
                          <a:schemeClr val="accent2">
                            <a:lumMod val="50000"/>
                          </a:schemeClr>
                        </a:solidFill>
                      </a:endParaRPr>
                    </a:p>
                    <a:p>
                      <a:pPr algn="ctr"/>
                      <a:endParaRPr lang="en-US" sz="1400" b="0" dirty="0">
                        <a:solidFill>
                          <a:schemeClr val="accent2">
                            <a:lumMod val="50000"/>
                          </a:schemeClr>
                        </a:solidFill>
                      </a:endParaRPr>
                    </a:p>
                  </a:txBody>
                  <a:tcPr marL="68598" marR="68598" marT="34299" marB="34299">
                    <a:solidFill>
                      <a:schemeClr val="accent6">
                        <a:lumMod val="20000"/>
                        <a:lumOff val="80000"/>
                        <a:alpha val="84000"/>
                      </a:schemeClr>
                    </a:solidFill>
                  </a:tcPr>
                </a:tc>
                <a:extLst>
                  <a:ext uri="{0D108BD9-81ED-4DB2-BD59-A6C34878D82A}">
                    <a16:rowId xmlns:a16="http://schemas.microsoft.com/office/drawing/2014/main" val="10002"/>
                  </a:ext>
                </a:extLst>
              </a:tr>
            </a:tbl>
          </a:graphicData>
        </a:graphic>
      </p:graphicFrame>
      <p:sp>
        <p:nvSpPr>
          <p:cNvPr id="9" name="Footer Placeholder 4">
            <a:extLst>
              <a:ext uri="{FF2B5EF4-FFF2-40B4-BE49-F238E27FC236}">
                <a16:creationId xmlns:a16="http://schemas.microsoft.com/office/drawing/2014/main" id="{906E37A0-051A-9344-9919-036B1D46E032}"/>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3" name="Slide Number Placeholder 2">
            <a:extLst>
              <a:ext uri="{FF2B5EF4-FFF2-40B4-BE49-F238E27FC236}">
                <a16:creationId xmlns:a16="http://schemas.microsoft.com/office/drawing/2014/main" id="{CE6F4BDF-A3D2-DE4A-B283-3C8CD148E598}"/>
              </a:ext>
            </a:extLst>
          </p:cNvPr>
          <p:cNvSpPr>
            <a:spLocks noGrp="1"/>
          </p:cNvSpPr>
          <p:nvPr>
            <p:ph type="sldNum" idx="12"/>
          </p:nvPr>
        </p:nvSpPr>
        <p:spPr/>
        <p:txBody>
          <a:bodyPr/>
          <a:lstStyle/>
          <a:p>
            <a:r>
              <a:rPr lang="en-GB"/>
              <a:t>Slide </a:t>
            </a:r>
            <a:fld id="{440F5867-744E-4AA6-B0ED-4C44D2DFBB7B}" type="slidenum">
              <a:rPr lang="en-GB" smtClean="0"/>
              <a:pPr/>
              <a:t>21</a:t>
            </a:fld>
            <a:endParaRPr lang="en-GB" dirty="0"/>
          </a:p>
        </p:txBody>
      </p:sp>
    </p:spTree>
    <p:extLst>
      <p:ext uri="{BB962C8B-B14F-4D97-AF65-F5344CB8AC3E}">
        <p14:creationId xmlns:p14="http://schemas.microsoft.com/office/powerpoint/2010/main" val="2061176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66424" y="1106890"/>
            <a:ext cx="2548175" cy="14803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0" name="Cloud Callout 79"/>
          <p:cNvSpPr/>
          <p:nvPr/>
        </p:nvSpPr>
        <p:spPr>
          <a:xfrm rot="923397">
            <a:off x="7405492" y="2365386"/>
            <a:ext cx="1487312" cy="1079443"/>
          </a:xfrm>
          <a:prstGeom prst="cloudCallout">
            <a:avLst>
              <a:gd name="adj1" fmla="val -51608"/>
              <a:gd name="adj2" fmla="val -57298"/>
            </a:avLst>
          </a:prstGeom>
          <a:solidFill>
            <a:srgbClr val="988CAE"/>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30" name="Picture 6" descr="May 25, 2013–WHEN YOUR CLOCK IS IN SYNC WITH HEAV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524" y="3949914"/>
            <a:ext cx="2757776" cy="20152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xmlns="">
                <a:solidFill>
                  <a:srgbClr val="FFFFFF"/>
                </a:solidFill>
              </a14:hiddenFill>
            </a:ext>
          </a:extLst>
        </p:spPr>
      </p:pic>
      <p:cxnSp>
        <p:nvCxnSpPr>
          <p:cNvPr id="31" name="Straight Connector 30"/>
          <p:cNvCxnSpPr/>
          <p:nvPr/>
        </p:nvCxnSpPr>
        <p:spPr>
          <a:xfrm>
            <a:off x="6662829" y="5560505"/>
            <a:ext cx="655274" cy="15330"/>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36" name="Straight Connector 35"/>
          <p:cNvCxnSpPr/>
          <p:nvPr/>
        </p:nvCxnSpPr>
        <p:spPr>
          <a:xfrm>
            <a:off x="6500296" y="4507112"/>
            <a:ext cx="1295650" cy="341279"/>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56" name="Straight Connector 55"/>
          <p:cNvCxnSpPr>
            <a:endCxn id="22" idx="2"/>
          </p:cNvCxnSpPr>
          <p:nvPr/>
        </p:nvCxnSpPr>
        <p:spPr>
          <a:xfrm flipH="1" flipV="1">
            <a:off x="6356135" y="4549160"/>
            <a:ext cx="167957" cy="991332"/>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22" name="Picture 21"/>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6082608" y="4267491"/>
            <a:ext cx="547055" cy="281668"/>
          </a:xfrm>
          <a:prstGeom prst="rect">
            <a:avLst/>
          </a:prstGeom>
          <a:ln>
            <a:noFill/>
          </a:ln>
          <a:effectLst>
            <a:outerShdw blurRad="292100" dist="139700" dir="2700000" algn="tl" rotWithShape="0">
              <a:srgbClr val="333333">
                <a:alpha val="65000"/>
              </a:srgbClr>
            </a:outerShdw>
          </a:effectLst>
        </p:spPr>
      </p:pic>
      <p:pic>
        <p:nvPicPr>
          <p:cNvPr id="52" name="Picture 51"/>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6226691" y="5364132"/>
            <a:ext cx="547055" cy="281668"/>
          </a:xfrm>
          <a:prstGeom prst="rect">
            <a:avLst/>
          </a:prstGeom>
          <a:ln>
            <a:noFill/>
          </a:ln>
          <a:effectLst>
            <a:outerShdw blurRad="292100" dist="139700" dir="2700000" algn="tl" rotWithShape="0">
              <a:srgbClr val="333333">
                <a:alpha val="65000"/>
              </a:srgbClr>
            </a:outerShdw>
          </a:effectLst>
        </p:spPr>
      </p:pic>
      <p:cxnSp>
        <p:nvCxnSpPr>
          <p:cNvPr id="57" name="Straight Connector 56"/>
          <p:cNvCxnSpPr/>
          <p:nvPr/>
        </p:nvCxnSpPr>
        <p:spPr>
          <a:xfrm flipV="1">
            <a:off x="7453157" y="4845924"/>
            <a:ext cx="328717" cy="714583"/>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15" name="Picture 14"/>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7134591" y="5356723"/>
            <a:ext cx="547055" cy="281668"/>
          </a:xfrm>
          <a:prstGeom prst="rect">
            <a:avLst/>
          </a:prstGeom>
          <a:ln>
            <a:noFill/>
          </a:ln>
          <a:effectLst>
            <a:outerShdw blurRad="292100" dist="139700" dir="2700000" algn="tl" rotWithShape="0">
              <a:srgbClr val="333333">
                <a:alpha val="65000"/>
              </a:srgbClr>
            </a:outerShdw>
          </a:effectLst>
        </p:spPr>
      </p:pic>
      <p:cxnSp>
        <p:nvCxnSpPr>
          <p:cNvPr id="125" name="Straight Connector 124"/>
          <p:cNvCxnSpPr/>
          <p:nvPr/>
        </p:nvCxnSpPr>
        <p:spPr>
          <a:xfrm>
            <a:off x="7677494" y="5575835"/>
            <a:ext cx="655274" cy="15330"/>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126" name="Straight Connector 125"/>
          <p:cNvCxnSpPr/>
          <p:nvPr/>
        </p:nvCxnSpPr>
        <p:spPr>
          <a:xfrm>
            <a:off x="7817873" y="4824568"/>
            <a:ext cx="758314" cy="766598"/>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23" name="Picture 22"/>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7439423" y="4582408"/>
            <a:ext cx="547055" cy="281668"/>
          </a:xfrm>
          <a:prstGeom prst="rect">
            <a:avLst/>
          </a:prstGeom>
          <a:ln>
            <a:noFill/>
          </a:ln>
          <a:effectLst>
            <a:outerShdw blurRad="292100" dist="139700" dir="2700000" algn="tl" rotWithShape="0">
              <a:srgbClr val="333333">
                <a:alpha val="65000"/>
              </a:srgbClr>
            </a:outerShdw>
          </a:effectLst>
        </p:spPr>
      </p:pic>
      <p:pic>
        <p:nvPicPr>
          <p:cNvPr id="124" name="Picture 123"/>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8274674" y="5379757"/>
            <a:ext cx="547055" cy="28166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779522" y="5322294"/>
            <a:ext cx="2048027" cy="546404"/>
          </a:xfrm>
        </p:spPr>
        <p:txBody>
          <a:bodyPr/>
          <a:lstStyle/>
          <a:p>
            <a:r>
              <a:rPr lang="en-US" sz="4000" dirty="0">
                <a:solidFill>
                  <a:schemeClr val="bg1">
                    <a:lumMod val="50000"/>
                  </a:schemeClr>
                </a:solidFill>
              </a:rPr>
              <a:t>Trends</a:t>
            </a:r>
          </a:p>
        </p:txBody>
      </p:sp>
      <p:pic>
        <p:nvPicPr>
          <p:cNvPr id="1026" name="Picture 2" descr="Time schedule planning. Extreme Programming. A Clock and UML Diagra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52" t="5640" r="4367" b="24796"/>
          <a:stretch/>
        </p:blipFill>
        <p:spPr bwMode="auto">
          <a:xfrm>
            <a:off x="3527775" y="2499145"/>
            <a:ext cx="2821900" cy="198427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Straight Connector 6"/>
          <p:cNvCxnSpPr/>
          <p:nvPr/>
        </p:nvCxnSpPr>
        <p:spPr>
          <a:xfrm>
            <a:off x="4128796" y="2822303"/>
            <a:ext cx="422516" cy="329717"/>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37" name="Straight Connector 36"/>
          <p:cNvCxnSpPr/>
          <p:nvPr/>
        </p:nvCxnSpPr>
        <p:spPr>
          <a:xfrm flipV="1">
            <a:off x="4100498" y="3644396"/>
            <a:ext cx="409214" cy="180411"/>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38" name="Straight Connector 37"/>
          <p:cNvCxnSpPr/>
          <p:nvPr/>
        </p:nvCxnSpPr>
        <p:spPr>
          <a:xfrm>
            <a:off x="4138034" y="3298374"/>
            <a:ext cx="409214" cy="279430"/>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40" name="Straight Connector 39"/>
          <p:cNvCxnSpPr/>
          <p:nvPr/>
        </p:nvCxnSpPr>
        <p:spPr>
          <a:xfrm>
            <a:off x="3880224" y="2884911"/>
            <a:ext cx="16450" cy="461230"/>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4702095" y="3147190"/>
            <a:ext cx="16450" cy="461230"/>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44" name="Straight Connector 43"/>
          <p:cNvCxnSpPr/>
          <p:nvPr/>
        </p:nvCxnSpPr>
        <p:spPr>
          <a:xfrm flipH="1" flipV="1">
            <a:off x="4817852" y="2710353"/>
            <a:ext cx="361557" cy="276062"/>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46" name="Straight Connector 45"/>
          <p:cNvCxnSpPr/>
          <p:nvPr/>
        </p:nvCxnSpPr>
        <p:spPr>
          <a:xfrm flipH="1">
            <a:off x="4835881" y="3115527"/>
            <a:ext cx="462397" cy="513361"/>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14" name="Picture 13"/>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3809583" y="3132849"/>
            <a:ext cx="530471" cy="29159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5190390" y="2928001"/>
            <a:ext cx="394748" cy="216986"/>
          </a:xfrm>
          <a:prstGeom prst="rect">
            <a:avLst/>
          </a:prstGeom>
          <a:ln>
            <a:noFill/>
          </a:ln>
          <a:effectLst>
            <a:outerShdw blurRad="292100" dist="139700" dir="2700000" algn="tl" rotWithShape="0">
              <a:srgbClr val="333333">
                <a:alpha val="65000"/>
              </a:srgbClr>
            </a:outerShdw>
          </a:effectLst>
        </p:spPr>
      </p:pic>
      <p:sp>
        <p:nvSpPr>
          <p:cNvPr id="64" name="TextBox 63"/>
          <p:cNvSpPr txBox="1"/>
          <p:nvPr/>
        </p:nvSpPr>
        <p:spPr>
          <a:xfrm>
            <a:off x="3825304" y="4405021"/>
            <a:ext cx="1810111" cy="738664"/>
          </a:xfrm>
          <a:prstGeom prst="rect">
            <a:avLst/>
          </a:prstGeom>
          <a:noFill/>
        </p:spPr>
        <p:txBody>
          <a:bodyPr wrap="none" rtlCol="0">
            <a:spAutoFit/>
          </a:bodyPr>
          <a:lstStyle/>
          <a:p>
            <a:r>
              <a:rPr lang="en-US" sz="2100" b="1" dirty="0">
                <a:solidFill>
                  <a:srgbClr val="C00000"/>
                </a:solidFill>
              </a:rPr>
              <a:t>Deterministic </a:t>
            </a:r>
          </a:p>
          <a:p>
            <a:r>
              <a:rPr lang="en-US" sz="2100" b="1" dirty="0">
                <a:solidFill>
                  <a:srgbClr val="C00000"/>
                </a:solidFill>
              </a:rPr>
              <a:t>Networking</a:t>
            </a:r>
          </a:p>
        </p:txBody>
      </p:sp>
      <p:sp>
        <p:nvSpPr>
          <p:cNvPr id="65" name="TextBox 64"/>
          <p:cNvSpPr txBox="1"/>
          <p:nvPr/>
        </p:nvSpPr>
        <p:spPr>
          <a:xfrm>
            <a:off x="6414878" y="3863664"/>
            <a:ext cx="2307043" cy="369332"/>
          </a:xfrm>
          <a:prstGeom prst="rect">
            <a:avLst/>
          </a:prstGeom>
          <a:noFill/>
        </p:spPr>
        <p:txBody>
          <a:bodyPr wrap="none" rtlCol="0">
            <a:spAutoFit/>
          </a:bodyPr>
          <a:lstStyle/>
          <a:p>
            <a:pPr algn="r"/>
            <a:r>
              <a:rPr lang="en-US" sz="1800" dirty="0">
                <a:solidFill>
                  <a:schemeClr val="bg2">
                    <a:lumMod val="50000"/>
                  </a:schemeClr>
                </a:solidFill>
              </a:rPr>
              <a:t>Clock Synchronization</a:t>
            </a:r>
          </a:p>
        </p:txBody>
      </p:sp>
      <p:pic>
        <p:nvPicPr>
          <p:cNvPr id="1038" name="Picture 14" descr="ge-industrial-internet.jp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 contrast="4000"/>
                    </a14:imgEffect>
                  </a14:imgLayer>
                </a14:imgProps>
              </a:ext>
              <a:ext uri="{28A0092B-C50C-407E-A947-70E740481C1C}">
                <a14:useLocalDpi xmlns:a14="http://schemas.microsoft.com/office/drawing/2010/main" val="0"/>
              </a:ext>
            </a:extLst>
          </a:blip>
          <a:srcRect/>
          <a:stretch>
            <a:fillRect/>
          </a:stretch>
        </p:blipFill>
        <p:spPr bwMode="auto">
          <a:xfrm>
            <a:off x="139712" y="1397733"/>
            <a:ext cx="3101408" cy="20105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a:ext uri="{909E8E84-426E-40dd-AFC4-6F175D3DCCD1}">
              <a14:hiddenFill xmlns:a14="http://schemas.microsoft.com/office/drawing/2010/main" xmlns="">
                <a:solidFill>
                  <a:srgbClr val="FFFFFF"/>
                </a:solidFill>
              </a14:hiddenFill>
            </a:ext>
          </a:extLst>
        </p:spPr>
      </p:pic>
      <p:cxnSp>
        <p:nvCxnSpPr>
          <p:cNvPr id="67" name="Straight Connector 66"/>
          <p:cNvCxnSpPr/>
          <p:nvPr/>
        </p:nvCxnSpPr>
        <p:spPr>
          <a:xfrm>
            <a:off x="855328" y="2156065"/>
            <a:ext cx="666797" cy="314349"/>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68" name="Straight Connector 67"/>
          <p:cNvCxnSpPr/>
          <p:nvPr/>
        </p:nvCxnSpPr>
        <p:spPr>
          <a:xfrm flipV="1">
            <a:off x="977950" y="2020926"/>
            <a:ext cx="1019837" cy="95543"/>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70" name="Straight Connector 69"/>
          <p:cNvCxnSpPr/>
          <p:nvPr/>
        </p:nvCxnSpPr>
        <p:spPr>
          <a:xfrm flipV="1">
            <a:off x="1571926" y="2067244"/>
            <a:ext cx="474731" cy="415344"/>
          </a:xfrm>
          <a:prstGeom prst="line">
            <a:avLst/>
          </a:prstGeom>
          <a:ln w="76200"/>
        </p:spPr>
        <p:style>
          <a:lnRef idx="2">
            <a:schemeClr val="accent3"/>
          </a:lnRef>
          <a:fillRef idx="0">
            <a:schemeClr val="accent3"/>
          </a:fillRef>
          <a:effectRef idx="1">
            <a:schemeClr val="accent3"/>
          </a:effectRef>
          <a:fontRef idx="minor">
            <a:schemeClr val="tx1"/>
          </a:fontRef>
        </p:style>
      </p:cxnSp>
      <p:sp>
        <p:nvSpPr>
          <p:cNvPr id="61" name="Notched Right Arrow 60"/>
          <p:cNvSpPr/>
          <p:nvPr/>
        </p:nvSpPr>
        <p:spPr>
          <a:xfrm rot="12611627">
            <a:off x="6392350" y="3389838"/>
            <a:ext cx="708677" cy="334286"/>
          </a:xfrm>
          <a:prstGeom prst="notched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Notched Right Arrow 76"/>
          <p:cNvSpPr/>
          <p:nvPr/>
        </p:nvSpPr>
        <p:spPr>
          <a:xfrm rot="13462926">
            <a:off x="3169490" y="2110484"/>
            <a:ext cx="708677" cy="334286"/>
          </a:xfrm>
          <a:prstGeom prst="notched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TextBox 81"/>
          <p:cNvSpPr txBox="1"/>
          <p:nvPr/>
        </p:nvSpPr>
        <p:spPr>
          <a:xfrm>
            <a:off x="7832099" y="1714673"/>
            <a:ext cx="1369393" cy="646331"/>
          </a:xfrm>
          <a:prstGeom prst="rect">
            <a:avLst/>
          </a:prstGeom>
          <a:noFill/>
        </p:spPr>
        <p:txBody>
          <a:bodyPr wrap="square" rtlCol="0">
            <a:spAutoFit/>
          </a:bodyPr>
          <a:lstStyle/>
          <a:p>
            <a:pPr algn="r"/>
            <a:r>
              <a:rPr lang="en-US" sz="1800" dirty="0">
                <a:solidFill>
                  <a:schemeClr val="bg2">
                    <a:lumMod val="50000"/>
                  </a:schemeClr>
                </a:solidFill>
              </a:rPr>
              <a:t>SDN</a:t>
            </a:r>
          </a:p>
          <a:p>
            <a:pPr algn="r"/>
            <a:r>
              <a:rPr lang="en-US" sz="1800" dirty="0">
                <a:solidFill>
                  <a:schemeClr val="bg2">
                    <a:lumMod val="50000"/>
                  </a:schemeClr>
                </a:solidFill>
              </a:rPr>
              <a:t>(Controller)</a:t>
            </a:r>
          </a:p>
        </p:txBody>
      </p:sp>
      <p:pic>
        <p:nvPicPr>
          <p:cNvPr id="83" name="Picture 82"/>
          <p:cNvPicPr>
            <a:picLocks noChangeAspect="1"/>
          </p:cNvPicPr>
          <p:nvPr/>
        </p:nvPicPr>
        <p:blipFill>
          <a:blip r:embed="rId10"/>
          <a:stretch>
            <a:fillRect/>
          </a:stretch>
        </p:blipFill>
        <p:spPr>
          <a:xfrm>
            <a:off x="6390687" y="1043062"/>
            <a:ext cx="2427605" cy="10215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4" name="Notched Right Arrow 83"/>
          <p:cNvSpPr/>
          <p:nvPr/>
        </p:nvSpPr>
        <p:spPr>
          <a:xfrm rot="8359826">
            <a:off x="6348905" y="2334785"/>
            <a:ext cx="708677" cy="334286"/>
          </a:xfrm>
          <a:prstGeom prst="notched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6" name="Straight Connector 85"/>
          <p:cNvCxnSpPr/>
          <p:nvPr/>
        </p:nvCxnSpPr>
        <p:spPr>
          <a:xfrm flipV="1">
            <a:off x="901530" y="1561725"/>
            <a:ext cx="1262431" cy="525167"/>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88" name="Straight Connector 87"/>
          <p:cNvCxnSpPr/>
          <p:nvPr/>
        </p:nvCxnSpPr>
        <p:spPr>
          <a:xfrm flipV="1">
            <a:off x="2056200" y="1608702"/>
            <a:ext cx="221186" cy="458543"/>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25" name="Picture 24"/>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1415374" y="2348603"/>
            <a:ext cx="588926" cy="273569"/>
          </a:xfrm>
          <a:prstGeom prst="rect">
            <a:avLst/>
          </a:prstGeom>
          <a:ln>
            <a:noFill/>
          </a:ln>
          <a:effectLst>
            <a:outerShdw blurRad="292100" dist="139700" dir="2700000" algn="tl" rotWithShape="0">
              <a:srgbClr val="333333">
                <a:alpha val="65000"/>
              </a:srgbClr>
            </a:outerShdw>
          </a:effectLst>
        </p:spPr>
      </p:pic>
      <p:pic>
        <p:nvPicPr>
          <p:cNvPr id="93" name="Picture 92"/>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2045844" y="1469616"/>
            <a:ext cx="485030" cy="225307"/>
          </a:xfrm>
          <a:prstGeom prst="rect">
            <a:avLst/>
          </a:prstGeom>
          <a:ln>
            <a:noFill/>
          </a:ln>
          <a:effectLst>
            <a:outerShdw blurRad="292100" dist="139700" dir="2700000" algn="tl" rotWithShape="0">
              <a:srgbClr val="333333">
                <a:alpha val="65000"/>
              </a:srgbClr>
            </a:outerShdw>
          </a:effectLst>
        </p:spPr>
      </p:pic>
      <p:cxnSp>
        <p:nvCxnSpPr>
          <p:cNvPr id="103" name="Straight Connector 102"/>
          <p:cNvCxnSpPr/>
          <p:nvPr/>
        </p:nvCxnSpPr>
        <p:spPr>
          <a:xfrm flipV="1">
            <a:off x="8003829" y="2784379"/>
            <a:ext cx="366041" cy="318608"/>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105" name="Straight Connector 104"/>
          <p:cNvCxnSpPr/>
          <p:nvPr/>
        </p:nvCxnSpPr>
        <p:spPr>
          <a:xfrm flipH="1" flipV="1">
            <a:off x="7856890" y="2697588"/>
            <a:ext cx="146939" cy="371023"/>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107" name="Straight Connector 106"/>
          <p:cNvCxnSpPr/>
          <p:nvPr/>
        </p:nvCxnSpPr>
        <p:spPr>
          <a:xfrm flipH="1" flipV="1">
            <a:off x="7863863" y="2696443"/>
            <a:ext cx="487716" cy="100268"/>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100" name="Picture 99"/>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7715134" y="2603241"/>
            <a:ext cx="325769" cy="151327"/>
          </a:xfrm>
          <a:prstGeom prst="rect">
            <a:avLst/>
          </a:prstGeom>
          <a:ln>
            <a:noFill/>
          </a:ln>
          <a:effectLst>
            <a:outerShdw blurRad="292100" dist="139700" dir="2700000" algn="tl" rotWithShape="0">
              <a:srgbClr val="333333">
                <a:alpha val="65000"/>
              </a:srgbClr>
            </a:outerShdw>
          </a:effectLst>
        </p:spPr>
      </p:pic>
      <p:pic>
        <p:nvPicPr>
          <p:cNvPr id="101" name="Picture 100"/>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7832099" y="2932910"/>
            <a:ext cx="445757" cy="207064"/>
          </a:xfrm>
          <a:prstGeom prst="rect">
            <a:avLst/>
          </a:prstGeom>
          <a:ln>
            <a:noFill/>
          </a:ln>
          <a:effectLst>
            <a:outerShdw blurRad="292100" dist="139700" dir="2700000" algn="tl" rotWithShape="0">
              <a:srgbClr val="333333">
                <a:alpha val="65000"/>
              </a:srgbClr>
            </a:outerShdw>
          </a:effectLst>
        </p:spPr>
      </p:pic>
      <p:pic>
        <p:nvPicPr>
          <p:cNvPr id="102" name="Picture 101"/>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8194975" y="2682605"/>
            <a:ext cx="392246" cy="182207"/>
          </a:xfrm>
          <a:prstGeom prst="rect">
            <a:avLst/>
          </a:prstGeom>
          <a:ln>
            <a:noFill/>
          </a:ln>
          <a:effectLst>
            <a:outerShdw blurRad="292100" dist="139700" dir="2700000" algn="tl" rotWithShape="0">
              <a:srgbClr val="333333">
                <a:alpha val="65000"/>
              </a:srgbClr>
            </a:outerShdw>
          </a:effectLst>
        </p:spPr>
      </p:pic>
      <p:sp>
        <p:nvSpPr>
          <p:cNvPr id="90" name="Cloud Callout 89"/>
          <p:cNvSpPr/>
          <p:nvPr/>
        </p:nvSpPr>
        <p:spPr>
          <a:xfrm rot="5237399">
            <a:off x="4108805" y="1284917"/>
            <a:ext cx="197162" cy="885317"/>
          </a:xfrm>
          <a:prstGeom prst="cloudCallout">
            <a:avLst>
              <a:gd name="adj1" fmla="val -6649"/>
              <a:gd name="adj2" fmla="val -42583"/>
            </a:avLst>
          </a:prstGeom>
          <a:solidFill>
            <a:schemeClr val="bg2">
              <a:lumMod val="85000"/>
              <a:alpha val="72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2" name="Cloud Callout 91"/>
          <p:cNvSpPr/>
          <p:nvPr/>
        </p:nvSpPr>
        <p:spPr>
          <a:xfrm>
            <a:off x="4633589" y="1382624"/>
            <a:ext cx="762994" cy="179022"/>
          </a:xfrm>
          <a:prstGeom prst="cloudCallout">
            <a:avLst>
              <a:gd name="adj1" fmla="val 27906"/>
              <a:gd name="adj2" fmla="val -31047"/>
            </a:avLst>
          </a:prstGeom>
          <a:solidFill>
            <a:schemeClr val="bg2">
              <a:lumMod val="85000"/>
              <a:alpha val="72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5" name="TextBox 94"/>
          <p:cNvSpPr txBox="1"/>
          <p:nvPr/>
        </p:nvSpPr>
        <p:spPr>
          <a:xfrm>
            <a:off x="3497769" y="873985"/>
            <a:ext cx="3034633" cy="369332"/>
          </a:xfrm>
          <a:prstGeom prst="rect">
            <a:avLst/>
          </a:prstGeom>
          <a:noFill/>
        </p:spPr>
        <p:txBody>
          <a:bodyPr wrap="square" rtlCol="0">
            <a:spAutoFit/>
          </a:bodyPr>
          <a:lstStyle/>
          <a:p>
            <a:r>
              <a:rPr lang="en-US" sz="1800" dirty="0">
                <a:solidFill>
                  <a:schemeClr val="bg2">
                    <a:lumMod val="50000"/>
                  </a:schemeClr>
                </a:solidFill>
              </a:rPr>
              <a:t>Fog / Edge Computing</a:t>
            </a:r>
          </a:p>
        </p:txBody>
      </p:sp>
      <p:sp>
        <p:nvSpPr>
          <p:cNvPr id="96" name="Cloud Callout 95"/>
          <p:cNvSpPr/>
          <p:nvPr/>
        </p:nvSpPr>
        <p:spPr>
          <a:xfrm>
            <a:off x="5263091" y="1610459"/>
            <a:ext cx="762994" cy="159917"/>
          </a:xfrm>
          <a:prstGeom prst="cloudCallout">
            <a:avLst>
              <a:gd name="adj1" fmla="val -19953"/>
              <a:gd name="adj2" fmla="val -2136"/>
            </a:avLst>
          </a:prstGeom>
          <a:solidFill>
            <a:schemeClr val="bg2">
              <a:lumMod val="85000"/>
              <a:alpha val="72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7" name="Cloud Callout 96"/>
          <p:cNvSpPr/>
          <p:nvPr/>
        </p:nvSpPr>
        <p:spPr>
          <a:xfrm>
            <a:off x="5519563" y="1248844"/>
            <a:ext cx="871124" cy="159917"/>
          </a:xfrm>
          <a:prstGeom prst="cloudCallout">
            <a:avLst>
              <a:gd name="adj1" fmla="val 12215"/>
              <a:gd name="adj2" fmla="val 4289"/>
            </a:avLst>
          </a:prstGeom>
          <a:solidFill>
            <a:schemeClr val="bg2">
              <a:lumMod val="85000"/>
              <a:alpha val="72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9" name="Cloud Callout 98"/>
          <p:cNvSpPr/>
          <p:nvPr/>
        </p:nvSpPr>
        <p:spPr>
          <a:xfrm>
            <a:off x="3668948" y="1187941"/>
            <a:ext cx="1106852" cy="166838"/>
          </a:xfrm>
          <a:prstGeom prst="cloudCallout">
            <a:avLst>
              <a:gd name="adj1" fmla="val -7400"/>
              <a:gd name="adj2" fmla="val -2136"/>
            </a:avLst>
          </a:prstGeom>
          <a:solidFill>
            <a:schemeClr val="bg2">
              <a:lumMod val="85000"/>
              <a:alpha val="72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Left-Right Arrow 2"/>
          <p:cNvSpPr/>
          <p:nvPr/>
        </p:nvSpPr>
        <p:spPr>
          <a:xfrm>
            <a:off x="2930299" y="1463346"/>
            <a:ext cx="605126" cy="296815"/>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4" name="Left-Right Arrow 103"/>
          <p:cNvSpPr/>
          <p:nvPr/>
        </p:nvSpPr>
        <p:spPr>
          <a:xfrm>
            <a:off x="5881825" y="1842122"/>
            <a:ext cx="605126" cy="296815"/>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4" name="Picture 93"/>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568672" y="1956360"/>
            <a:ext cx="486940" cy="226194"/>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408851" y="814809"/>
            <a:ext cx="2503578" cy="646331"/>
          </a:xfrm>
          <a:prstGeom prst="rect">
            <a:avLst/>
          </a:prstGeom>
          <a:noFill/>
        </p:spPr>
        <p:txBody>
          <a:bodyPr wrap="square" rtlCol="0">
            <a:spAutoFit/>
            <a:scene3d>
              <a:camera prst="orthographicFront"/>
              <a:lightRig rig="threePt" dir="t"/>
            </a:scene3d>
            <a:sp3d extrusionH="57150">
              <a:bevelT w="38100" h="38100" prst="slope"/>
            </a:sp3d>
          </a:bodyPr>
          <a:lstStyle/>
          <a:p>
            <a:r>
              <a:rPr lang="en-US" sz="1800" dirty="0">
                <a:solidFill>
                  <a:schemeClr val="bg1">
                    <a:lumMod val="65000"/>
                  </a:schemeClr>
                </a:solidFill>
              </a:rPr>
              <a:t>Industrial Internet</a:t>
            </a:r>
          </a:p>
          <a:p>
            <a:r>
              <a:rPr lang="en-US" sz="1800" dirty="0" err="1">
                <a:solidFill>
                  <a:schemeClr val="bg1">
                    <a:lumMod val="65000"/>
                  </a:schemeClr>
                </a:solidFill>
              </a:rPr>
              <a:t>SmartGrid</a:t>
            </a:r>
            <a:r>
              <a:rPr lang="en-US" sz="1800" dirty="0">
                <a:solidFill>
                  <a:schemeClr val="bg1">
                    <a:lumMod val="65000"/>
                  </a:schemeClr>
                </a:solidFill>
              </a:rPr>
              <a:t> Automation</a:t>
            </a:r>
          </a:p>
        </p:txBody>
      </p:sp>
      <p:pic>
        <p:nvPicPr>
          <p:cNvPr id="71" name="Picture 70"/>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1849487" y="1880123"/>
            <a:ext cx="527457" cy="245015"/>
          </a:xfrm>
          <a:prstGeom prst="rect">
            <a:avLst/>
          </a:prstGeom>
          <a:ln>
            <a:noFill/>
          </a:ln>
          <a:effectLst>
            <a:outerShdw blurRad="292100" dist="139700" dir="2700000" algn="tl" rotWithShape="0">
              <a:srgbClr val="333333">
                <a:alpha val="65000"/>
              </a:srgbClr>
            </a:outerShdw>
          </a:effectLst>
        </p:spPr>
      </p:pic>
      <p:pic>
        <p:nvPicPr>
          <p:cNvPr id="72" name="Picture 71"/>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1819304" y="4712176"/>
            <a:ext cx="632860" cy="293977"/>
          </a:xfrm>
          <a:prstGeom prst="rect">
            <a:avLst/>
          </a:prstGeom>
          <a:ln>
            <a:noFill/>
          </a:ln>
          <a:effectLst>
            <a:outerShdw blurRad="292100" dist="139700" dir="2700000" algn="tl" rotWithShape="0">
              <a:srgbClr val="333333">
                <a:alpha val="65000"/>
              </a:srgbClr>
            </a:outerShdw>
          </a:effectLst>
        </p:spPr>
      </p:pic>
      <p:pic>
        <p:nvPicPr>
          <p:cNvPr id="73" name="Picture 72"/>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452793" y="4667320"/>
            <a:ext cx="677034" cy="314496"/>
          </a:xfrm>
          <a:prstGeom prst="rect">
            <a:avLst/>
          </a:prstGeom>
          <a:ln>
            <a:noFill/>
          </a:ln>
          <a:effectLst>
            <a:outerShdw blurRad="292100" dist="139700" dir="2700000" algn="tl" rotWithShape="0">
              <a:srgbClr val="333333">
                <a:alpha val="65000"/>
              </a:srgbClr>
            </a:outerShdw>
          </a:effectLst>
        </p:spPr>
      </p:pic>
      <p:pic>
        <p:nvPicPr>
          <p:cNvPr id="81" name="Picture 80"/>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3730732" y="2577527"/>
            <a:ext cx="517618" cy="284525"/>
          </a:xfrm>
          <a:prstGeom prst="rect">
            <a:avLst/>
          </a:prstGeom>
          <a:ln>
            <a:noFill/>
          </a:ln>
          <a:effectLst>
            <a:outerShdw blurRad="292100" dist="139700" dir="2700000" algn="tl" rotWithShape="0">
              <a:srgbClr val="333333">
                <a:alpha val="65000"/>
              </a:srgbClr>
            </a:outerShdw>
          </a:effectLst>
        </p:spPr>
      </p:pic>
      <p:cxnSp>
        <p:nvCxnSpPr>
          <p:cNvPr id="87" name="Straight Connector 86"/>
          <p:cNvCxnSpPr/>
          <p:nvPr/>
        </p:nvCxnSpPr>
        <p:spPr>
          <a:xfrm flipH="1">
            <a:off x="4641268" y="3593769"/>
            <a:ext cx="63226" cy="519658"/>
          </a:xfrm>
          <a:prstGeom prst="line">
            <a:avLst/>
          </a:prstGeom>
          <a:ln w="76200"/>
        </p:spPr>
        <p:style>
          <a:lnRef idx="2">
            <a:schemeClr val="accent3"/>
          </a:lnRef>
          <a:fillRef idx="0">
            <a:schemeClr val="accent3"/>
          </a:fillRef>
          <a:effectRef idx="1">
            <a:schemeClr val="accent3"/>
          </a:effectRef>
          <a:fontRef idx="minor">
            <a:schemeClr val="tx1"/>
          </a:fontRef>
        </p:style>
      </p:cxnSp>
      <p:cxnSp>
        <p:nvCxnSpPr>
          <p:cNvPr id="89" name="Straight Connector 88"/>
          <p:cNvCxnSpPr/>
          <p:nvPr/>
        </p:nvCxnSpPr>
        <p:spPr>
          <a:xfrm>
            <a:off x="4632289" y="2688851"/>
            <a:ext cx="150010" cy="441422"/>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17" name="Picture 16"/>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4467590" y="3415959"/>
            <a:ext cx="550425" cy="302558"/>
          </a:xfrm>
          <a:prstGeom prst="rect">
            <a:avLst/>
          </a:prstGeom>
          <a:ln>
            <a:noFill/>
          </a:ln>
          <a:effectLst>
            <a:outerShdw blurRad="292100" dist="139700" dir="2700000" algn="tl" rotWithShape="0">
              <a:srgbClr val="333333">
                <a:alpha val="65000"/>
              </a:srgbClr>
            </a:outerShdw>
          </a:effectLst>
        </p:spPr>
      </p:pic>
      <p:pic>
        <p:nvPicPr>
          <p:cNvPr id="85" name="Picture 84"/>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4492292" y="2450735"/>
            <a:ext cx="472877" cy="25993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4507347" y="3016995"/>
            <a:ext cx="491284" cy="270050"/>
          </a:xfrm>
          <a:prstGeom prst="rect">
            <a:avLst/>
          </a:prstGeom>
          <a:ln>
            <a:noFill/>
          </a:ln>
          <a:effectLst>
            <a:outerShdw blurRad="292100" dist="139700" dir="2700000" algn="tl" rotWithShape="0">
              <a:srgbClr val="333333">
                <a:alpha val="65000"/>
              </a:srgbClr>
            </a:outerShdw>
          </a:effectLst>
        </p:spPr>
      </p:pic>
      <p:cxnSp>
        <p:nvCxnSpPr>
          <p:cNvPr id="91" name="Straight Connector 90"/>
          <p:cNvCxnSpPr/>
          <p:nvPr/>
        </p:nvCxnSpPr>
        <p:spPr>
          <a:xfrm flipH="1" flipV="1">
            <a:off x="4062043" y="3820580"/>
            <a:ext cx="361557" cy="276062"/>
          </a:xfrm>
          <a:prstGeom prst="line">
            <a:avLst/>
          </a:prstGeom>
          <a:ln w="76200"/>
        </p:spPr>
        <p:style>
          <a:lnRef idx="2">
            <a:schemeClr val="accent3"/>
          </a:lnRef>
          <a:fillRef idx="0">
            <a:schemeClr val="accent3"/>
          </a:fillRef>
          <a:effectRef idx="1">
            <a:schemeClr val="accent3"/>
          </a:effectRef>
          <a:fontRef idx="minor">
            <a:schemeClr val="tx1"/>
          </a:fontRef>
        </p:style>
      </p:cxnSp>
      <p:pic>
        <p:nvPicPr>
          <p:cNvPr id="11" name="Picture 10"/>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4351361" y="3867080"/>
            <a:ext cx="607628" cy="334002"/>
          </a:xfrm>
          <a:prstGeom prst="rect">
            <a:avLst/>
          </a:prstGeom>
          <a:ln>
            <a:noFill/>
          </a:ln>
          <a:effectLst>
            <a:outerShdw blurRad="292100" dist="139700" dir="2700000" algn="tl" rotWithShape="0">
              <a:srgbClr val="333333">
                <a:alpha val="65000"/>
              </a:srgbClr>
            </a:outerShdw>
          </a:effectLst>
        </p:spPr>
      </p:pic>
      <p:pic>
        <p:nvPicPr>
          <p:cNvPr id="98" name="Picture 97"/>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3749932" y="3572685"/>
            <a:ext cx="588112" cy="323275"/>
          </a:xfrm>
          <a:prstGeom prst="rect">
            <a:avLst/>
          </a:prstGeom>
          <a:ln>
            <a:noFill/>
          </a:ln>
          <a:effectLst>
            <a:outerShdw blurRad="292100" dist="139700" dir="2700000" algn="tl" rotWithShape="0">
              <a:srgbClr val="333333">
                <a:alpha val="65000"/>
              </a:srgbClr>
            </a:outerShdw>
          </a:effectLst>
        </p:spPr>
      </p:pic>
      <p:pic>
        <p:nvPicPr>
          <p:cNvPr id="79" name="Picture 7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063" y="3606246"/>
            <a:ext cx="3091658" cy="212214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793" y="3689371"/>
            <a:ext cx="1043259" cy="485902"/>
          </a:xfrm>
          <a:prstGeom prst="rect">
            <a:avLst/>
          </a:prstGeom>
        </p:spPr>
      </p:pic>
      <p:pic>
        <p:nvPicPr>
          <p:cNvPr id="112" name="Picture 1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9837" y="3725348"/>
            <a:ext cx="1043259" cy="485902"/>
          </a:xfrm>
          <a:prstGeom prst="rect">
            <a:avLst/>
          </a:prstGeom>
        </p:spPr>
      </p:pic>
      <p:pic>
        <p:nvPicPr>
          <p:cNvPr id="115" name="Picture 1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8450" y="4206673"/>
            <a:ext cx="1043259" cy="485902"/>
          </a:xfrm>
          <a:prstGeom prst="rect">
            <a:avLst/>
          </a:prstGeom>
        </p:spPr>
      </p:pic>
      <p:pic>
        <p:nvPicPr>
          <p:cNvPr id="116" name="Picture 1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3165" y="5046981"/>
            <a:ext cx="1043259" cy="485902"/>
          </a:xfrm>
          <a:prstGeom prst="rect">
            <a:avLst/>
          </a:prstGeom>
        </p:spPr>
      </p:pic>
      <p:sp>
        <p:nvSpPr>
          <p:cNvPr id="10" name="Lightning Bolt 9"/>
          <p:cNvSpPr/>
          <p:nvPr/>
        </p:nvSpPr>
        <p:spPr>
          <a:xfrm>
            <a:off x="807897" y="4046594"/>
            <a:ext cx="1061965" cy="209145"/>
          </a:xfrm>
          <a:prstGeom prst="lightningBol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7" name="Lightning Bolt 116"/>
          <p:cNvSpPr/>
          <p:nvPr/>
        </p:nvSpPr>
        <p:spPr>
          <a:xfrm rot="10096849" flipV="1">
            <a:off x="2194531" y="4002525"/>
            <a:ext cx="371909" cy="340056"/>
          </a:xfrm>
          <a:prstGeom prst="lightningBol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8" name="Lightning Bolt 117"/>
          <p:cNvSpPr/>
          <p:nvPr/>
        </p:nvSpPr>
        <p:spPr>
          <a:xfrm rot="1757617">
            <a:off x="2023225" y="4682354"/>
            <a:ext cx="1061965" cy="190091"/>
          </a:xfrm>
          <a:prstGeom prst="lightningBol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8" name="Notched Right Arrow 77"/>
          <p:cNvSpPr/>
          <p:nvPr/>
        </p:nvSpPr>
        <p:spPr>
          <a:xfrm rot="8014025">
            <a:off x="3218004" y="4173095"/>
            <a:ext cx="708677" cy="334286"/>
          </a:xfrm>
          <a:prstGeom prst="notched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Footer Placeholder 4">
            <a:extLst>
              <a:ext uri="{FF2B5EF4-FFF2-40B4-BE49-F238E27FC236}">
                <a16:creationId xmlns:a16="http://schemas.microsoft.com/office/drawing/2014/main" id="{7D2D23BA-3D35-FF4C-AB0F-A392287140F7}"/>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4" name="Slide Number Placeholder 3">
            <a:extLst>
              <a:ext uri="{FF2B5EF4-FFF2-40B4-BE49-F238E27FC236}">
                <a16:creationId xmlns:a16="http://schemas.microsoft.com/office/drawing/2014/main" id="{E3BAC2B1-7578-6547-A4AE-19C292C4DBC2}"/>
              </a:ext>
            </a:extLst>
          </p:cNvPr>
          <p:cNvSpPr>
            <a:spLocks noGrp="1"/>
          </p:cNvSpPr>
          <p:nvPr>
            <p:ph type="sldNum" idx="12"/>
          </p:nvPr>
        </p:nvSpPr>
        <p:spPr/>
        <p:txBody>
          <a:bodyPr/>
          <a:lstStyle/>
          <a:p>
            <a:r>
              <a:rPr lang="en-GB"/>
              <a:t>Slide </a:t>
            </a:r>
            <a:fld id="{440F5867-744E-4AA6-B0ED-4C44D2DFBB7B}" type="slidenum">
              <a:rPr lang="en-GB" smtClean="0"/>
              <a:pPr/>
              <a:t>22</a:t>
            </a:fld>
            <a:endParaRPr lang="en-GB" dirty="0"/>
          </a:p>
        </p:txBody>
      </p:sp>
    </p:spTree>
    <p:extLst>
      <p:ext uri="{BB962C8B-B14F-4D97-AF65-F5344CB8AC3E}">
        <p14:creationId xmlns:p14="http://schemas.microsoft.com/office/powerpoint/2010/main" val="830270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34937"/>
            <a:ext cx="4480774" cy="4466483"/>
          </a:xfrm>
          <a:prstGeom prst="rect">
            <a:avLst/>
          </a:prstGeom>
          <a:noFill/>
          <a:ln>
            <a:noFill/>
          </a:ln>
        </p:spPr>
      </p:pic>
      <p:sp>
        <p:nvSpPr>
          <p:cNvPr id="2" name="Title 1"/>
          <p:cNvSpPr>
            <a:spLocks noGrp="1"/>
          </p:cNvSpPr>
          <p:nvPr>
            <p:ph type="title" sz="quarter"/>
          </p:nvPr>
        </p:nvSpPr>
        <p:spPr>
          <a:xfrm>
            <a:off x="251520" y="692696"/>
            <a:ext cx="8668686" cy="628814"/>
          </a:xfrm>
        </p:spPr>
        <p:txBody>
          <a:bodyPr>
            <a:noAutofit/>
          </a:bodyPr>
          <a:lstStyle/>
          <a:p>
            <a:r>
              <a:rPr lang="en-US" dirty="0"/>
              <a:t>The Industrial Internet of Things </a:t>
            </a:r>
          </a:p>
        </p:txBody>
      </p:sp>
      <p:sp>
        <p:nvSpPr>
          <p:cNvPr id="4" name="Content Placeholder 3"/>
          <p:cNvSpPr>
            <a:spLocks noGrp="1"/>
          </p:cNvSpPr>
          <p:nvPr>
            <p:ph sz="quarter" idx="1"/>
          </p:nvPr>
        </p:nvSpPr>
        <p:spPr>
          <a:xfrm>
            <a:off x="149969" y="1683974"/>
            <a:ext cx="4433555" cy="1764407"/>
          </a:xfrm>
        </p:spPr>
        <p:txBody>
          <a:bodyPr>
            <a:normAutofit fontScale="70000" lnSpcReduction="20000"/>
          </a:bodyPr>
          <a:lstStyle/>
          <a:p>
            <a:pPr marL="0" indent="0"/>
            <a:r>
              <a:rPr lang="en-US" sz="3001" dirty="0"/>
              <a:t>Converge Control Networks to IP</a:t>
            </a:r>
          </a:p>
          <a:p>
            <a:pPr marL="133386" lvl="1"/>
            <a:r>
              <a:rPr lang="en-US" sz="2251" dirty="0">
                <a:solidFill>
                  <a:srgbClr val="002060"/>
                </a:solidFill>
              </a:rPr>
              <a:t>Make IP operations more efficient</a:t>
            </a:r>
          </a:p>
          <a:p>
            <a:pPr marL="133386" lvl="1"/>
            <a:r>
              <a:rPr lang="en-US" sz="2251" dirty="0"/>
              <a:t>Emulating existing Industrial protocols</a:t>
            </a:r>
          </a:p>
          <a:p>
            <a:pPr marL="0" indent="0"/>
            <a:r>
              <a:rPr lang="en-US" sz="3001" dirty="0"/>
              <a:t>Beyond Control and Automation</a:t>
            </a:r>
          </a:p>
          <a:p>
            <a:pPr marL="133386" lvl="1"/>
            <a:r>
              <a:rPr lang="fr-FR" sz="2101" dirty="0" err="1"/>
              <a:t>Optimize</a:t>
            </a:r>
            <a:r>
              <a:rPr lang="fr-FR" sz="2101" dirty="0"/>
              <a:t> </a:t>
            </a:r>
            <a:r>
              <a:rPr lang="fr-FR" sz="2101" dirty="0" err="1"/>
              <a:t>processes</a:t>
            </a:r>
            <a:r>
              <a:rPr lang="fr-FR" sz="2101" dirty="0"/>
              <a:t> (by 1%?)</a:t>
            </a:r>
          </a:p>
          <a:p>
            <a:pPr marL="133386" lvl="1"/>
            <a:r>
              <a:rPr lang="fr-FR" sz="2101" dirty="0" err="1"/>
              <a:t>Leveraging</a:t>
            </a:r>
            <a:r>
              <a:rPr lang="fr-FR" sz="2101" dirty="0"/>
              <a:t> IT, Live </a:t>
            </a:r>
            <a:r>
              <a:rPr lang="fr-FR" sz="2101" dirty="0" err="1"/>
              <a:t>big</a:t>
            </a:r>
            <a:r>
              <a:rPr lang="fr-FR" sz="2101" dirty="0"/>
              <a:t> data and </a:t>
            </a:r>
            <a:r>
              <a:rPr lang="fr-FR" sz="2101" dirty="0" err="1"/>
              <a:t>Analytics</a:t>
            </a:r>
            <a:endParaRPr lang="en-US" sz="2101"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4603" y="5519918"/>
            <a:ext cx="384699" cy="36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31" t="23178" r="6624" b="8726"/>
          <a:stretch/>
        </p:blipFill>
        <p:spPr bwMode="auto">
          <a:xfrm>
            <a:off x="492958" y="3714767"/>
            <a:ext cx="3337390" cy="210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4">
            <a:extLst>
              <a:ext uri="{FF2B5EF4-FFF2-40B4-BE49-F238E27FC236}">
                <a16:creationId xmlns:a16="http://schemas.microsoft.com/office/drawing/2014/main" id="{074E1E18-C5FF-4A4A-8CBE-0A343D8055AC}"/>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Tree>
    <p:extLst>
      <p:ext uri="{BB962C8B-B14F-4D97-AF65-F5344CB8AC3E}">
        <p14:creationId xmlns:p14="http://schemas.microsoft.com/office/powerpoint/2010/main" val="2955615607"/>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790270"/>
          </a:xfrm>
        </p:spPr>
        <p:txBody>
          <a:bodyPr/>
          <a:lstStyle/>
          <a:p>
            <a:r>
              <a:rPr lang="en-US" dirty="0"/>
              <a:t>Networking in Operational Technology</a:t>
            </a:r>
          </a:p>
        </p:txBody>
      </p:sp>
      <p:sp>
        <p:nvSpPr>
          <p:cNvPr id="3" name="Content Placeholder 2"/>
          <p:cNvSpPr>
            <a:spLocks noGrp="1"/>
          </p:cNvSpPr>
          <p:nvPr>
            <p:ph idx="1"/>
          </p:nvPr>
        </p:nvSpPr>
        <p:spPr>
          <a:xfrm>
            <a:off x="185619" y="2026771"/>
            <a:ext cx="8950311" cy="3642784"/>
          </a:xfrm>
        </p:spPr>
        <p:txBody>
          <a:bodyPr>
            <a:noAutofit/>
          </a:bodyPr>
          <a:lstStyle/>
          <a:p>
            <a:pPr marL="0" indent="0"/>
            <a:r>
              <a:rPr lang="en-US" sz="1800" dirty="0">
                <a:effectLst>
                  <a:outerShdw blurRad="38100" dist="38100" dir="2700000" algn="tl">
                    <a:srgbClr val="000000">
                      <a:alpha val="43137"/>
                    </a:srgbClr>
                  </a:outerShdw>
                </a:effectLst>
              </a:rPr>
              <a:t>Control loops and Movement detection</a:t>
            </a:r>
          </a:p>
          <a:p>
            <a:pPr marL="257244" lvl="2"/>
            <a:r>
              <a:rPr lang="en-US" sz="1350" dirty="0">
                <a:effectLst>
                  <a:outerShdw blurRad="38100" dist="38100" dir="2700000" algn="tl">
                    <a:srgbClr val="000000">
                      <a:alpha val="43137"/>
                    </a:srgbClr>
                  </a:outerShdw>
                </a:effectLst>
              </a:rPr>
              <a:t>Deterministic</a:t>
            </a:r>
            <a:r>
              <a:rPr lang="en-US" sz="1350" dirty="0"/>
              <a:t>: highly reliable, fixed latency, global optimization through central computation.</a:t>
            </a:r>
          </a:p>
          <a:p>
            <a:pPr marL="257244" lvl="2"/>
            <a:r>
              <a:rPr lang="en-US" sz="1350" dirty="0"/>
              <a:t>with static multipath, packet replication and elimination at the edges (PRP, HSR) =&gt; TSN, </a:t>
            </a:r>
            <a:r>
              <a:rPr lang="en-US" sz="1350" dirty="0" err="1"/>
              <a:t>DetNet</a:t>
            </a:r>
            <a:r>
              <a:rPr lang="en-US" sz="1350" dirty="0"/>
              <a:t>, Wi-Fi?</a:t>
            </a:r>
          </a:p>
          <a:p>
            <a:pPr marL="0" indent="0"/>
            <a:r>
              <a:rPr lang="en-US" sz="1800" dirty="0">
                <a:effectLst>
                  <a:outerShdw blurRad="38100" dist="38100" dir="2700000" algn="tl">
                    <a:srgbClr val="000000">
                      <a:alpha val="43137"/>
                    </a:srgbClr>
                  </a:outerShdw>
                </a:effectLst>
              </a:rPr>
              <a:t>Large Scale Monitoring </a:t>
            </a:r>
          </a:p>
          <a:p>
            <a:pPr marL="257244" lvl="2"/>
            <a:r>
              <a:rPr lang="en-US" sz="1350" dirty="0">
                <a:effectLst>
                  <a:outerShdw blurRad="38100" dist="38100" dir="2700000" algn="tl">
                    <a:srgbClr val="000000">
                      <a:alpha val="43137"/>
                    </a:srgbClr>
                  </a:outerShdw>
                </a:effectLst>
              </a:rPr>
              <a:t>Stochastic</a:t>
            </a:r>
            <a:r>
              <a:rPr lang="en-US" sz="1350" dirty="0"/>
              <a:t>: self-healing - thus distributed routing  </a:t>
            </a:r>
          </a:p>
          <a:p>
            <a:pPr marL="257244" lvl="2"/>
            <a:r>
              <a:rPr lang="en-US" sz="1350" dirty="0"/>
              <a:t>Background resource optimization =&gt; 6TiSCH</a:t>
            </a:r>
          </a:p>
          <a:p>
            <a:pPr marL="0" indent="0"/>
            <a:r>
              <a:rPr lang="en-US" sz="1800" dirty="0">
                <a:solidFill>
                  <a:schemeClr val="bg2">
                    <a:lumMod val="75000"/>
                  </a:schemeClr>
                </a:solidFill>
              </a:rPr>
              <a:t>Management</a:t>
            </a:r>
          </a:p>
          <a:p>
            <a:pPr marL="257244" lvl="2"/>
            <a:r>
              <a:rPr lang="en-US" sz="1350" dirty="0">
                <a:solidFill>
                  <a:schemeClr val="bg2">
                    <a:lumMod val="75000"/>
                  </a:schemeClr>
                </a:solidFill>
              </a:rPr>
              <a:t>a separate topology that does not break. </a:t>
            </a:r>
          </a:p>
          <a:p>
            <a:pPr marL="0" indent="0"/>
            <a:r>
              <a:rPr lang="en-US" sz="1800" dirty="0">
                <a:solidFill>
                  <a:schemeClr val="bg2">
                    <a:lumMod val="75000"/>
                  </a:schemeClr>
                </a:solidFill>
              </a:rPr>
              <a:t> alerts </a:t>
            </a:r>
          </a:p>
          <a:p>
            <a:pPr marL="257244" lvl="2"/>
            <a:r>
              <a:rPr lang="en-US" sz="1350" dirty="0">
                <a:solidFill>
                  <a:schemeClr val="bg2">
                    <a:lumMod val="75000"/>
                  </a:schemeClr>
                </a:solidFill>
              </a:rPr>
              <a:t>bursty, unexpected, on-demand slot allocation, prioritization</a:t>
            </a:r>
          </a:p>
          <a:p>
            <a:pPr marL="257244" lvl="2"/>
            <a:r>
              <a:rPr lang="en-US" sz="1350" dirty="0">
                <a:solidFill>
                  <a:schemeClr val="bg2">
                    <a:lumMod val="75000"/>
                  </a:schemeClr>
                </a:solidFill>
              </a:rPr>
              <a:t>Dynamic resource optimization</a:t>
            </a:r>
          </a:p>
          <a:p>
            <a:pPr marL="257244" lvl="2"/>
            <a:endParaRPr lang="en-US" sz="135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1275" y="2995222"/>
            <a:ext cx="3849748" cy="250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93203174-68E1-D944-8A1C-F0F6EFF88C25}"/>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6" name="Slide Number Placeholder 5">
            <a:extLst>
              <a:ext uri="{FF2B5EF4-FFF2-40B4-BE49-F238E27FC236}">
                <a16:creationId xmlns:a16="http://schemas.microsoft.com/office/drawing/2014/main" id="{C4BAEC06-24EF-F14D-910E-FA1DBD1DC9C2}"/>
              </a:ext>
            </a:extLst>
          </p:cNvPr>
          <p:cNvSpPr>
            <a:spLocks noGrp="1"/>
          </p:cNvSpPr>
          <p:nvPr>
            <p:ph type="sldNum" idx="12"/>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05520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4695" y="1744644"/>
            <a:ext cx="8002854" cy="4053646"/>
          </a:xfrm>
        </p:spPr>
        <p:txBody>
          <a:bodyPr vert="horz" wrap="square" lIns="51454" tIns="25727" rIns="51454" bIns="25727" numCol="1" anchor="t" anchorCtr="0" compatLnSpc="1">
            <a:prstTxWarp prst="textNoShape">
              <a:avLst/>
            </a:prstTxWarp>
            <a:noAutofit/>
          </a:bodyPr>
          <a:lstStyle/>
          <a:p>
            <a:pPr marL="0" indent="0"/>
            <a:r>
              <a:rPr lang="en-US" altLang="en-US" sz="2101" dirty="0"/>
              <a:t>Field is after next % point of operational optimization:</a:t>
            </a:r>
            <a:r>
              <a:rPr lang="en-US" sz="2101" dirty="0"/>
              <a:t> </a:t>
            </a:r>
          </a:p>
          <a:p>
            <a:pPr marL="0" indent="0"/>
            <a:r>
              <a:rPr lang="en-US" altLang="en-US" sz="2101" dirty="0"/>
              <a:t>Requires collecting and processing of live “big data”, </a:t>
            </a:r>
            <a:r>
              <a:rPr lang="en-US" altLang="en-US" sz="2101" dirty="0">
                <a:effectLst>
                  <a:outerShdw blurRad="38100" dist="38100" dir="2700000" algn="tl">
                    <a:srgbClr val="000000">
                      <a:alpha val="43137"/>
                    </a:srgbClr>
                  </a:outerShdw>
                </a:effectLst>
              </a:rPr>
              <a:t>huge amounts of </a:t>
            </a:r>
            <a:r>
              <a:rPr lang="en-US" altLang="en-US" sz="2101" dirty="0">
                <a:solidFill>
                  <a:srgbClr val="002060"/>
                </a:solidFill>
                <a:effectLst>
                  <a:outerShdw blurRad="38100" dist="38100" dir="2700000" algn="tl">
                    <a:srgbClr val="000000">
                      <a:alpha val="43137"/>
                    </a:srgbClr>
                  </a:outerShdw>
                </a:effectLst>
              </a:rPr>
              <a:t>missing measurements </a:t>
            </a:r>
            <a:r>
              <a:rPr lang="en-US" altLang="en-US" sz="2101" dirty="0">
                <a:solidFill>
                  <a:srgbClr val="002060"/>
                </a:solidFill>
              </a:rPr>
              <a:t>by</a:t>
            </a:r>
            <a:r>
              <a:rPr lang="en-US" altLang="en-US" sz="2101" dirty="0">
                <a:solidFill>
                  <a:srgbClr val="002060"/>
                </a:solidFill>
                <a:effectLst>
                  <a:outerShdw blurRad="38100" dist="38100" dir="2700000" algn="tl">
                    <a:srgbClr val="000000">
                      <a:alpha val="43137"/>
                    </a:srgbClr>
                  </a:outerShdw>
                </a:effectLst>
              </a:rPr>
              <a:t> widely distributed sensing and analytics capabilities</a:t>
            </a:r>
            <a:r>
              <a:rPr lang="en-US" altLang="en-US" sz="2101" dirty="0"/>
              <a:t>. </a:t>
            </a:r>
          </a:p>
          <a:p>
            <a:pPr marL="0" indent="0"/>
            <a:r>
              <a:rPr lang="en-US" altLang="en-US" sz="2101" dirty="0"/>
              <a:t>Often sharing the same medium as critical (deterministic) flows used for Industrial control loops and motion control</a:t>
            </a:r>
          </a:p>
          <a:p>
            <a:pPr marL="0" indent="0"/>
            <a:r>
              <a:rPr lang="en-US" altLang="en-US" sz="2101" dirty="0"/>
              <a:t>Achievable by combination of the best of IT and OT technologies together, forming the IT/OT convergence, aka </a:t>
            </a:r>
            <a:r>
              <a:rPr lang="en-US" altLang="en-US" sz="2101" dirty="0">
                <a:effectLst>
                  <a:outerShdw blurRad="38100" dist="38100" dir="2700000" algn="tl">
                    <a:srgbClr val="000000">
                      <a:alpha val="43137"/>
                    </a:srgbClr>
                  </a:outerShdw>
                </a:effectLst>
              </a:rPr>
              <a:t>Industrial Internet</a:t>
            </a:r>
            <a:r>
              <a:rPr lang="en-US" altLang="en-US" sz="2101" dirty="0"/>
              <a:t>.</a:t>
            </a:r>
            <a:endParaRPr lang="en-US" sz="2101" dirty="0">
              <a:effectLst>
                <a:outerShdw blurRad="38100" dist="38100" dir="2700000" algn="tl">
                  <a:srgbClr val="000000">
                    <a:alpha val="43137"/>
                  </a:srgbClr>
                </a:outerShdw>
              </a:effectLst>
            </a:endParaRPr>
          </a:p>
          <a:p>
            <a:pPr marL="0" indent="0">
              <a:buClr>
                <a:srgbClr val="272848"/>
              </a:buClr>
            </a:pPr>
            <a:r>
              <a:rPr lang="en-US" sz="2101" dirty="0">
                <a:solidFill>
                  <a:srgbClr val="272848"/>
                </a:solidFill>
              </a:rPr>
              <a:t>The </a:t>
            </a:r>
            <a:r>
              <a:rPr lang="en-US" sz="2101" dirty="0">
                <a:solidFill>
                  <a:srgbClr val="C00000"/>
                </a:solidFill>
                <a:effectLst>
                  <a:outerShdw blurRad="38100" dist="38100" dir="2700000" algn="tl">
                    <a:srgbClr val="000000">
                      <a:alpha val="43137"/>
                    </a:srgbClr>
                  </a:outerShdw>
                </a:effectLst>
              </a:rPr>
              <a:t>next problem </a:t>
            </a:r>
            <a:r>
              <a:rPr lang="en-US" sz="2101" dirty="0">
                <a:solidFill>
                  <a:srgbClr val="272848"/>
                </a:solidFill>
              </a:rPr>
              <a:t>is to extend Deterministic OT traffic to share bandwidth with non-deterministic IT traffic, </a:t>
            </a:r>
            <a:r>
              <a:rPr lang="en-US" sz="2101" dirty="0">
                <a:solidFill>
                  <a:srgbClr val="002060"/>
                </a:solidFill>
                <a:effectLst>
                  <a:outerShdw blurRad="38100" dist="38100" dir="2700000" algn="tl">
                    <a:srgbClr val="000000">
                      <a:alpha val="43137"/>
                    </a:srgbClr>
                  </a:outerShdw>
                </a:effectLst>
              </a:rPr>
              <a:t>reaching higher scales at lower costs.</a:t>
            </a:r>
            <a:endParaRPr lang="en-US" sz="2101" dirty="0">
              <a:solidFill>
                <a:srgbClr val="272848"/>
              </a:solidFill>
            </a:endParaRPr>
          </a:p>
          <a:p>
            <a:pPr marL="0" indent="0"/>
            <a:endParaRPr lang="en-US" sz="1425" dirty="0"/>
          </a:p>
          <a:p>
            <a:pPr marL="192058" lvl="1"/>
            <a:endParaRPr lang="en-US" dirty="0"/>
          </a:p>
          <a:p>
            <a:pPr marL="0" indent="0"/>
            <a:endParaRPr lang="en-US" sz="1425" dirty="0"/>
          </a:p>
        </p:txBody>
      </p:sp>
      <p:sp>
        <p:nvSpPr>
          <p:cNvPr id="2" name="Title 1"/>
          <p:cNvSpPr>
            <a:spLocks noGrp="1"/>
          </p:cNvSpPr>
          <p:nvPr>
            <p:ph type="ctrTitle"/>
          </p:nvPr>
        </p:nvSpPr>
        <p:spPr>
          <a:xfrm>
            <a:off x="179512" y="764704"/>
            <a:ext cx="8580923" cy="628814"/>
          </a:xfrm>
        </p:spPr>
        <p:txBody>
          <a:bodyPr/>
          <a:lstStyle/>
          <a:p>
            <a:pPr algn="ctr"/>
            <a:r>
              <a:rPr lang="fr-FR" sz="2800" b="1" dirty="0">
                <a:solidFill>
                  <a:srgbClr val="000000"/>
                </a:solidFill>
              </a:rPr>
              <a:t>The </a:t>
            </a:r>
            <a:r>
              <a:rPr lang="fr-FR" sz="2800" b="1" dirty="0" err="1">
                <a:solidFill>
                  <a:srgbClr val="000000"/>
                </a:solidFill>
              </a:rPr>
              <a:t>Industrial</a:t>
            </a:r>
            <a:r>
              <a:rPr lang="fr-FR" sz="2800" b="1" dirty="0">
                <a:solidFill>
                  <a:srgbClr val="000000"/>
                </a:solidFill>
              </a:rPr>
              <a:t> Internet challenge</a:t>
            </a:r>
            <a:endParaRPr lang="en-US" sz="2800" b="1" dirty="0">
              <a:solidFill>
                <a:srgbClr val="000000"/>
              </a:solidFill>
            </a:endParaRPr>
          </a:p>
        </p:txBody>
      </p:sp>
      <p:sp>
        <p:nvSpPr>
          <p:cNvPr id="4" name="Footer Placeholder 4">
            <a:extLst>
              <a:ext uri="{FF2B5EF4-FFF2-40B4-BE49-F238E27FC236}">
                <a16:creationId xmlns:a16="http://schemas.microsoft.com/office/drawing/2014/main" id="{2B36ABC8-CE1E-7B45-BB55-22DAFA29C2A8}"/>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Tree>
    <p:extLst>
      <p:ext uri="{BB962C8B-B14F-4D97-AF65-F5344CB8AC3E}">
        <p14:creationId xmlns:p14="http://schemas.microsoft.com/office/powerpoint/2010/main" val="25744069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55576" y="2996952"/>
            <a:ext cx="7772400" cy="1362075"/>
          </a:xfrm>
        </p:spPr>
        <p:txBody>
          <a:bodyPr/>
          <a:lstStyle/>
          <a:p>
            <a:pPr>
              <a:defRPr/>
            </a:pPr>
            <a:r>
              <a:rPr lang="en-US" b="0" dirty="0"/>
              <a:t>Deterministic networking</a:t>
            </a:r>
          </a:p>
        </p:txBody>
      </p:sp>
      <p:sp>
        <p:nvSpPr>
          <p:cNvPr id="4" name="Footer Placeholder 4">
            <a:extLst>
              <a:ext uri="{FF2B5EF4-FFF2-40B4-BE49-F238E27FC236}">
                <a16:creationId xmlns:a16="http://schemas.microsoft.com/office/drawing/2014/main" id="{D2C8DB9E-4C08-D54C-B4D2-476528B0C7C3}"/>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2" name="Slide Number Placeholder 1">
            <a:extLst>
              <a:ext uri="{FF2B5EF4-FFF2-40B4-BE49-F238E27FC236}">
                <a16:creationId xmlns:a16="http://schemas.microsoft.com/office/drawing/2014/main" id="{EAA41BA4-8309-2B4B-AB7B-DA7C45F9C654}"/>
              </a:ext>
            </a:extLst>
          </p:cNvPr>
          <p:cNvSpPr>
            <a:spLocks noGrp="1"/>
          </p:cNvSpPr>
          <p:nvPr>
            <p:ph type="sldNum" idx="12"/>
          </p:nvPr>
        </p:nvSpPr>
        <p:spPr/>
        <p:txBody>
          <a:bodyPr/>
          <a:lstStyle/>
          <a:p>
            <a:r>
              <a:rPr lang="en-GB"/>
              <a:t>Slide </a:t>
            </a:r>
            <a:fld id="{3ABCC52B-A3F7-440B-BBF2-55191E6E7773}" type="slidenum">
              <a:rPr lang="en-GB" smtClean="0"/>
              <a:pPr/>
              <a:t>6</a:t>
            </a:fld>
            <a:endParaRPr lang="en-GB" dirty="0"/>
          </a:p>
        </p:txBody>
      </p:sp>
    </p:spTree>
    <p:extLst>
      <p:ext uri="{BB962C8B-B14F-4D97-AF65-F5344CB8AC3E}">
        <p14:creationId xmlns:p14="http://schemas.microsoft.com/office/powerpoint/2010/main" val="303005844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442" y="3582434"/>
            <a:ext cx="9047559" cy="1938992"/>
          </a:xfrm>
          <a:prstGeom prst="rect">
            <a:avLst/>
          </a:prstGeom>
          <a:noFill/>
        </p:spPr>
        <p:txBody>
          <a:bodyPr wrap="square" rtlCol="0">
            <a:spAutoFit/>
          </a:bodyPr>
          <a:lstStyle/>
          <a:p>
            <a:pPr algn="ctr"/>
            <a:r>
              <a:rPr lang="en-US" sz="1500" b="1" dirty="0">
                <a:solidFill>
                  <a:srgbClr val="4B4B4B"/>
                </a:solidFill>
              </a:rPr>
              <a:t>In mathematics and physics, a deterministic system is a system in which no randomness is involved in the development of future states of the system. A deterministic model will thus always produce the same output from a given starting condition or initial state. </a:t>
            </a:r>
          </a:p>
          <a:p>
            <a:pPr algn="ctr"/>
            <a:r>
              <a:rPr lang="en-US" sz="1500" b="1" dirty="0">
                <a:solidFill>
                  <a:srgbClr val="4B4B4B"/>
                </a:solidFill>
              </a:rPr>
              <a:t>[In philosophy] A deterministic system is a conceptual model of the philosophical doctrine of determinism applied to a system for understanding everything that has and will occur in the system, based on the physical outcomes of causality. In a deterministic system, every action, or cause, produces a reaction, or effect, and every reaction, in turn, becomes the cause of subsequent reactions. The totality of these cascading events can theoretically show exactly how the system will exist at any moment in time.</a:t>
            </a:r>
          </a:p>
        </p:txBody>
      </p:sp>
      <p:pic>
        <p:nvPicPr>
          <p:cNvPr id="3" name="Picture 2" descr="wikiviz-500px-wikipedia-logo-v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469" y="1199571"/>
            <a:ext cx="2266349" cy="2066911"/>
          </a:xfrm>
          <a:prstGeom prst="rect">
            <a:avLst/>
          </a:prstGeom>
        </p:spPr>
      </p:pic>
      <p:sp>
        <p:nvSpPr>
          <p:cNvPr id="7" name="Rectangle 6"/>
          <p:cNvSpPr/>
          <p:nvPr/>
        </p:nvSpPr>
        <p:spPr>
          <a:xfrm>
            <a:off x="3608810" y="1413357"/>
            <a:ext cx="4262705" cy="1939249"/>
          </a:xfrm>
          <a:prstGeom prst="rect">
            <a:avLst/>
          </a:prstGeom>
        </p:spPr>
        <p:txBody>
          <a:bodyPr wrap="none">
            <a:spAutoFit/>
          </a:bodyPr>
          <a:lstStyle/>
          <a:p>
            <a:pPr algn="ctr"/>
            <a:r>
              <a:rPr lang="en-US" sz="5401" dirty="0">
                <a:solidFill>
                  <a:srgbClr val="4B4B4B"/>
                </a:solidFill>
              </a:rPr>
              <a:t>What is </a:t>
            </a:r>
          </a:p>
          <a:p>
            <a:pPr algn="ctr"/>
            <a:r>
              <a:rPr lang="en-US" sz="5401" dirty="0">
                <a:solidFill>
                  <a:srgbClr val="4B4B4B"/>
                </a:solidFill>
              </a:rPr>
              <a:t>Deterministic?</a:t>
            </a:r>
          </a:p>
          <a:p>
            <a:pPr algn="ctr"/>
            <a:r>
              <a:rPr lang="en-US" sz="1200" dirty="0">
                <a:solidFill>
                  <a:srgbClr val="4B4B4B"/>
                </a:solidFill>
              </a:rPr>
              <a:t>(per Wikipedia definition)</a:t>
            </a:r>
          </a:p>
        </p:txBody>
      </p:sp>
      <p:cxnSp>
        <p:nvCxnSpPr>
          <p:cNvPr id="8" name="Straight Connector 7"/>
          <p:cNvCxnSpPr/>
          <p:nvPr/>
        </p:nvCxnSpPr>
        <p:spPr>
          <a:xfrm>
            <a:off x="627624" y="3563379"/>
            <a:ext cx="788875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rot="20629680">
            <a:off x="1105694" y="3445245"/>
            <a:ext cx="6846726" cy="1108252"/>
          </a:xfrm>
          <a:prstGeom prst="rect">
            <a:avLst/>
          </a:prstGeom>
          <a:solidFill>
            <a:schemeClr val="bg1"/>
          </a:solidFill>
        </p:spPr>
        <p:txBody>
          <a:bodyPr wrap="square" rtlCol="0">
            <a:spAutoFit/>
          </a:bodyPr>
          <a:lstStyle/>
          <a:p>
            <a:r>
              <a:rPr lang="en-US" sz="3301" dirty="0">
                <a:solidFill>
                  <a:srgbClr val="C00000"/>
                </a:solidFill>
              </a:rPr>
              <a:t>I know what, I control when, I can reproduce it every time, guaranteed</a:t>
            </a:r>
          </a:p>
        </p:txBody>
      </p:sp>
      <p:sp>
        <p:nvSpPr>
          <p:cNvPr id="9" name="Footer Placeholder 4">
            <a:extLst>
              <a:ext uri="{FF2B5EF4-FFF2-40B4-BE49-F238E27FC236}">
                <a16:creationId xmlns:a16="http://schemas.microsoft.com/office/drawing/2014/main" id="{4E828C63-7A2B-EF47-A9DD-86A94A3DD6EF}"/>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
        <p:nvSpPr>
          <p:cNvPr id="5" name="Slide Number Placeholder 4">
            <a:extLst>
              <a:ext uri="{FF2B5EF4-FFF2-40B4-BE49-F238E27FC236}">
                <a16:creationId xmlns:a16="http://schemas.microsoft.com/office/drawing/2014/main" id="{68573A1A-187B-2840-A2B2-64867CA4986A}"/>
              </a:ext>
            </a:extLst>
          </p:cNvPr>
          <p:cNvSpPr>
            <a:spLocks noGrp="1"/>
          </p:cNvSpPr>
          <p:nvPr>
            <p:ph type="sldNum" idx="12"/>
          </p:nvPr>
        </p:nvSpPr>
        <p:spPr/>
        <p:txBody>
          <a:bodyPr/>
          <a:lstStyle/>
          <a:p>
            <a:r>
              <a:rPr lang="en-GB"/>
              <a:t>Slide </a:t>
            </a:r>
            <a:fld id="{440F5867-744E-4AA6-B0ED-4C44D2DFBB7B}" type="slidenum">
              <a:rPr lang="en-GB" smtClean="0"/>
              <a:pPr/>
              <a:t>7</a:t>
            </a:fld>
            <a:endParaRPr lang="en-GB" dirty="0"/>
          </a:p>
        </p:txBody>
      </p:sp>
    </p:spTree>
    <p:extLst>
      <p:ext uri="{BB962C8B-B14F-4D97-AF65-F5344CB8AC3E}">
        <p14:creationId xmlns:p14="http://schemas.microsoft.com/office/powerpoint/2010/main" val="345486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51520" y="764704"/>
            <a:ext cx="8710760" cy="628814"/>
          </a:xfrm>
        </p:spPr>
        <p:txBody>
          <a:bodyPr>
            <a:noAutofit/>
          </a:bodyPr>
          <a:lstStyle/>
          <a:p>
            <a:r>
              <a:rPr lang="en-US" dirty="0"/>
              <a:t>The bus analogy (to deterministic circuit switching)</a:t>
            </a:r>
          </a:p>
        </p:txBody>
      </p:sp>
      <p:sp>
        <p:nvSpPr>
          <p:cNvPr id="4" name="Content Placeholder 3"/>
          <p:cNvSpPr>
            <a:spLocks noGrp="1"/>
          </p:cNvSpPr>
          <p:nvPr>
            <p:ph sz="quarter" idx="1"/>
          </p:nvPr>
        </p:nvSpPr>
        <p:spPr>
          <a:xfrm>
            <a:off x="323528" y="1857476"/>
            <a:ext cx="8640960" cy="1798433"/>
          </a:xfrm>
        </p:spPr>
        <p:txBody>
          <a:bodyPr>
            <a:noAutofit/>
          </a:bodyPr>
          <a:lstStyle/>
          <a:p>
            <a:pPr marL="0" indent="0"/>
            <a:r>
              <a:rPr lang="en-US" sz="2101" dirty="0">
                <a:solidFill>
                  <a:srgbClr val="333333"/>
                </a:solidFill>
              </a:rPr>
              <a:t>A bus every T. minutes =&gt; guaranteed latency </a:t>
            </a:r>
            <a:r>
              <a:rPr lang="en-US" sz="2101" dirty="0" err="1">
                <a:solidFill>
                  <a:srgbClr val="333333"/>
                </a:solidFill>
              </a:rPr>
              <a:t>max_wait</a:t>
            </a:r>
            <a:r>
              <a:rPr lang="en-US" sz="2101" dirty="0">
                <a:solidFill>
                  <a:srgbClr val="333333"/>
                </a:solidFill>
              </a:rPr>
              <a:t> + travel</a:t>
            </a:r>
          </a:p>
          <a:p>
            <a:pPr marL="0" indent="0"/>
            <a:r>
              <a:rPr lang="en-US" sz="2101" dirty="0">
                <a:solidFill>
                  <a:srgbClr val="333333"/>
                </a:solidFill>
              </a:rPr>
              <a:t>Reserved bus lanes =&gt; no interaction with other traffic </a:t>
            </a:r>
          </a:p>
          <a:p>
            <a:pPr marL="0" indent="0"/>
            <a:r>
              <a:rPr lang="en-US" sz="2101" dirty="0">
                <a:solidFill>
                  <a:srgbClr val="333333"/>
                </a:solidFill>
              </a:rPr>
              <a:t>Switching buses =&gt; Lower complexity but increased latency</a:t>
            </a:r>
          </a:p>
          <a:p>
            <a:pPr marL="0" indent="0"/>
            <a:r>
              <a:rPr lang="en-US" sz="2101" u="sng" dirty="0">
                <a:solidFill>
                  <a:srgbClr val="333333"/>
                </a:solidFill>
              </a:rPr>
              <a:t>Towards a perfect emulation of a serial cable over a switched network</a:t>
            </a:r>
          </a:p>
          <a:p>
            <a:pPr marL="345373" lvl="3"/>
            <a:endParaRPr lang="en-US" sz="1500" dirty="0">
              <a:solidFill>
                <a:srgbClr val="333333"/>
              </a:solidFill>
            </a:endParaRPr>
          </a:p>
        </p:txBody>
      </p:sp>
      <p:sp>
        <p:nvSpPr>
          <p:cNvPr id="7" name="Slide Number Placeholder 5"/>
          <p:cNvSpPr txBox="1">
            <a:spLocks/>
          </p:cNvSpPr>
          <p:nvPr/>
        </p:nvSpPr>
        <p:spPr>
          <a:xfrm>
            <a:off x="8316417" y="5762043"/>
            <a:ext cx="370384" cy="1369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z="900">
                <a:solidFill>
                  <a:schemeClr val="bg1">
                    <a:lumMod val="75000"/>
                  </a:schemeClr>
                </a:solidFill>
              </a:rPr>
              <a:pPr/>
              <a:t>8</a:t>
            </a:fld>
            <a:endParaRPr lang="en-US" sz="900" dirty="0">
              <a:solidFill>
                <a:schemeClr val="bg1">
                  <a:lumMod val="75000"/>
                </a:schemeClr>
              </a:solidFill>
            </a:endParaRPr>
          </a:p>
        </p:txBody>
      </p:sp>
      <p:pic>
        <p:nvPicPr>
          <p:cNvPr id="2050" name="Picture 2" descr="http://florent.boireau.pagesperso-orange.fr/images/plans/planbusx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41179" b="25894"/>
          <a:stretch/>
        </p:blipFill>
        <p:spPr bwMode="auto">
          <a:xfrm>
            <a:off x="1" y="3906803"/>
            <a:ext cx="9144000" cy="2094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3024023" y="4663126"/>
            <a:ext cx="400154" cy="25787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3750017" y="5303373"/>
            <a:ext cx="400154" cy="25787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4687521" y="4243314"/>
            <a:ext cx="400154" cy="25787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3612821" y="4040029"/>
            <a:ext cx="400154" cy="257877"/>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3812898" y="4736326"/>
            <a:ext cx="400154" cy="25787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5560238" y="4613103"/>
            <a:ext cx="400154" cy="257877"/>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1994103" y="5091863"/>
            <a:ext cx="400154" cy="257877"/>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5760316" y="5045495"/>
            <a:ext cx="400154" cy="25787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2097" t="-1" r="23849" b="25208"/>
          <a:stretch/>
        </p:blipFill>
        <p:spPr>
          <a:xfrm>
            <a:off x="4454513" y="5099485"/>
            <a:ext cx="400154" cy="257877"/>
          </a:xfrm>
          <a:prstGeom prst="rect">
            <a:avLst/>
          </a:prstGeom>
        </p:spPr>
      </p:pic>
      <p:sp>
        <p:nvSpPr>
          <p:cNvPr id="16" name="Footer Placeholder 4">
            <a:extLst>
              <a:ext uri="{FF2B5EF4-FFF2-40B4-BE49-F238E27FC236}">
                <a16:creationId xmlns:a16="http://schemas.microsoft.com/office/drawing/2014/main" id="{8A1AF2C4-C269-F446-B78C-11C7B9232AF7}"/>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Tree>
    <p:extLst>
      <p:ext uri="{BB962C8B-B14F-4D97-AF65-F5344CB8AC3E}">
        <p14:creationId xmlns:p14="http://schemas.microsoft.com/office/powerpoint/2010/main" val="1917807965"/>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9512" y="836712"/>
            <a:ext cx="8710760" cy="628814"/>
          </a:xfrm>
        </p:spPr>
        <p:txBody>
          <a:bodyPr>
            <a:noAutofit/>
          </a:bodyPr>
          <a:lstStyle/>
          <a:p>
            <a:pPr defTabSz="685983">
              <a:lnSpc>
                <a:spcPct val="80000"/>
              </a:lnSpc>
            </a:pPr>
            <a:r>
              <a:rPr lang="en-US" kern="1200" dirty="0"/>
              <a:t>The Train Analogy (to control loop traffic)</a:t>
            </a:r>
          </a:p>
        </p:txBody>
      </p:sp>
      <p:sp>
        <p:nvSpPr>
          <p:cNvPr id="4" name="Content Placeholder 3"/>
          <p:cNvSpPr>
            <a:spLocks noGrp="1"/>
          </p:cNvSpPr>
          <p:nvPr>
            <p:ph sz="quarter" idx="1"/>
          </p:nvPr>
        </p:nvSpPr>
        <p:spPr>
          <a:xfrm>
            <a:off x="595789" y="1884306"/>
            <a:ext cx="8091012" cy="1485964"/>
          </a:xfrm>
        </p:spPr>
        <p:txBody>
          <a:bodyPr>
            <a:noAutofit/>
          </a:bodyPr>
          <a:lstStyle/>
          <a:p>
            <a:pPr marL="0" indent="0"/>
            <a:r>
              <a:rPr lang="en-US" sz="2101" dirty="0">
                <a:solidFill>
                  <a:srgbClr val="333333"/>
                </a:solidFill>
              </a:rPr>
              <a:t>Periodic trains along a same path and same schedule (time table)</a:t>
            </a:r>
          </a:p>
          <a:p>
            <a:pPr marL="0" indent="0"/>
            <a:r>
              <a:rPr lang="en-US" sz="2101" dirty="0">
                <a:solidFill>
                  <a:srgbClr val="333333"/>
                </a:solidFill>
              </a:rPr>
              <a:t>Collision avoidance on the rails guaranteed by schedule</a:t>
            </a:r>
          </a:p>
          <a:p>
            <a:pPr marL="0" indent="0"/>
            <a:r>
              <a:rPr lang="en-US" sz="2101" dirty="0">
                <a:solidFill>
                  <a:srgbClr val="333333"/>
                </a:solidFill>
              </a:rPr>
              <a:t>End-to-End latency enforced by timed pause at station</a:t>
            </a:r>
          </a:p>
          <a:p>
            <a:pPr marL="0" indent="0"/>
            <a:endParaRPr lang="en-US" sz="2101" dirty="0">
              <a:solidFill>
                <a:srgbClr val="333333"/>
              </a:solidFill>
            </a:endParaRPr>
          </a:p>
          <a:p>
            <a:pPr marL="0" indent="0"/>
            <a:endParaRPr lang="en-US" dirty="0">
              <a:solidFill>
                <a:srgbClr val="333333"/>
              </a:solidFill>
            </a:endParaRPr>
          </a:p>
          <a:p>
            <a:pPr marL="345373" lvl="3"/>
            <a:endParaRPr lang="en-US" sz="1500" dirty="0">
              <a:solidFill>
                <a:srgbClr val="333333"/>
              </a:solidFill>
            </a:endParaRPr>
          </a:p>
        </p:txBody>
      </p:sp>
      <p:pic>
        <p:nvPicPr>
          <p:cNvPr id="6" name="Picture 5"/>
          <p:cNvPicPr/>
          <p:nvPr/>
        </p:nvPicPr>
        <p:blipFill>
          <a:blip r:embed="rId3"/>
          <a:stretch>
            <a:fillRect/>
          </a:stretch>
        </p:blipFill>
        <p:spPr>
          <a:xfrm>
            <a:off x="1120522" y="3109313"/>
            <a:ext cx="7460901" cy="1941054"/>
          </a:xfrm>
          <a:prstGeom prst="rect">
            <a:avLst/>
          </a:prstGeom>
        </p:spPr>
      </p:pic>
      <p:sp>
        <p:nvSpPr>
          <p:cNvPr id="8" name="Content Placeholder 3"/>
          <p:cNvSpPr>
            <a:spLocks noGrp="1"/>
          </p:cNvSpPr>
          <p:nvPr>
            <p:ph sz="quarter" idx="1"/>
          </p:nvPr>
        </p:nvSpPr>
        <p:spPr>
          <a:xfrm>
            <a:off x="433242" y="5246605"/>
            <a:ext cx="8710759" cy="515437"/>
          </a:xfrm>
        </p:spPr>
        <p:txBody>
          <a:bodyPr>
            <a:noAutofit/>
          </a:bodyPr>
          <a:lstStyle/>
          <a:p>
            <a:pPr marL="0" indent="0"/>
            <a:r>
              <a:rPr lang="en-US" sz="2101" u="sng" dirty="0">
                <a:solidFill>
                  <a:srgbClr val="333333"/>
                </a:solidFill>
              </a:rPr>
              <a:t>Typical deterministic flows incur a higher latency than “hot potato”</a:t>
            </a:r>
            <a:endParaRPr lang="en-US" sz="2101" dirty="0">
              <a:solidFill>
                <a:srgbClr val="333333"/>
              </a:solidFill>
            </a:endParaRPr>
          </a:p>
          <a:p>
            <a:pPr marL="0" indent="0"/>
            <a:endParaRPr lang="en-US" dirty="0">
              <a:solidFill>
                <a:srgbClr val="333333"/>
              </a:solidFill>
            </a:endParaRPr>
          </a:p>
          <a:p>
            <a:pPr marL="345373" lvl="3"/>
            <a:endParaRPr lang="en-US" sz="1500" dirty="0">
              <a:solidFill>
                <a:srgbClr val="333333"/>
              </a:solidFill>
            </a:endParaRPr>
          </a:p>
        </p:txBody>
      </p:sp>
      <p:sp>
        <p:nvSpPr>
          <p:cNvPr id="7" name="Footer Placeholder 4">
            <a:extLst>
              <a:ext uri="{FF2B5EF4-FFF2-40B4-BE49-F238E27FC236}">
                <a16:creationId xmlns:a16="http://schemas.microsoft.com/office/drawing/2014/main" id="{3630115A-BE66-E64F-8579-60D8216731DE}"/>
              </a:ext>
            </a:extLst>
          </p:cNvPr>
          <p:cNvSpPr txBox="1">
            <a:spLocks/>
          </p:cNvSpPr>
          <p:nvPr/>
        </p:nvSpPr>
        <p:spPr>
          <a:xfrm>
            <a:off x="5357818" y="6475413"/>
            <a:ext cx="3184520" cy="180975"/>
          </a:xfrm>
          <a:prstGeom prst="rect">
            <a:avLst/>
          </a:prstGeom>
        </p:spPr>
        <p:txBody>
          <a:bodyPr/>
          <a:ls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algn="r"/>
            <a:r>
              <a:rPr lang="en-GB" sz="1200" dirty="0">
                <a:solidFill>
                  <a:schemeClr val="tx1"/>
                </a:solidFill>
              </a:rPr>
              <a:t>Pascal </a:t>
            </a:r>
            <a:r>
              <a:rPr lang="en-GB" sz="1200" dirty="0" err="1">
                <a:solidFill>
                  <a:schemeClr val="tx1"/>
                </a:solidFill>
              </a:rPr>
              <a:t>Thubert</a:t>
            </a:r>
            <a:r>
              <a:rPr lang="en-GB" sz="1200" dirty="0">
                <a:solidFill>
                  <a:schemeClr val="tx1"/>
                </a:solidFill>
              </a:rPr>
              <a:t>, Cisco</a:t>
            </a:r>
          </a:p>
        </p:txBody>
      </p:sp>
    </p:spTree>
    <p:extLst>
      <p:ext uri="{BB962C8B-B14F-4D97-AF65-F5344CB8AC3E}">
        <p14:creationId xmlns:p14="http://schemas.microsoft.com/office/powerpoint/2010/main" val="2043560004"/>
      </p:ext>
    </p:extLst>
  </p:cSld>
  <p:clrMapOvr>
    <a:masterClrMapping/>
  </p:clrMapOvr>
  <p:transition>
    <p:wipe dir="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F2D85B4-B705-4018-9CF0-E6E4BD03567D}" vid="{6A25E773-D890-44CD-BA7F-9C3E9F9CAE5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78208</TotalTime>
  <Words>4538</Words>
  <Application>Microsoft Macintosh PowerPoint</Application>
  <PresentationFormat>On-screen Show (4:3)</PresentationFormat>
  <Paragraphs>357</Paragraphs>
  <Slides>22</Slides>
  <Notes>18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Arial Unicode MS</vt:lpstr>
      <vt:lpstr>MS Gothic</vt:lpstr>
      <vt:lpstr>ＭＳ Ｐゴシック</vt:lpstr>
      <vt:lpstr>Arial</vt:lpstr>
      <vt:lpstr>Calibri</vt:lpstr>
      <vt:lpstr>CiscoSans</vt:lpstr>
      <vt:lpstr>Symbol</vt:lpstr>
      <vt:lpstr>Times</vt:lpstr>
      <vt:lpstr>Times New Roman</vt:lpstr>
      <vt:lpstr>Office Theme</vt:lpstr>
      <vt:lpstr>Document</vt:lpstr>
      <vt:lpstr>Bringing Determinism for IoT Wireless  - sharing 802.15.4 experience - </vt:lpstr>
      <vt:lpstr>Introduction </vt:lpstr>
      <vt:lpstr>The Industrial Internet of Things </vt:lpstr>
      <vt:lpstr>Networking in Operational Technology</vt:lpstr>
      <vt:lpstr>The Industrial Internet challenge</vt:lpstr>
      <vt:lpstr>Deterministic networking</vt:lpstr>
      <vt:lpstr>PowerPoint Presentation</vt:lpstr>
      <vt:lpstr>The bus analogy (to deterministic circuit switching)</vt:lpstr>
      <vt:lpstr>The Train Analogy (to control loop traffic)</vt:lpstr>
      <vt:lpstr>Deterministic Networking Key Requirements</vt:lpstr>
      <vt:lpstr>Making radio medium More Predictable</vt:lpstr>
      <vt:lpstr>Benefits of scheduling in wired networks</vt:lpstr>
      <vt:lpstr>Benefits of scheduling in ‘wireless’</vt:lpstr>
      <vt:lpstr>Making Wireless Medium more Predictable and Available</vt:lpstr>
      <vt:lpstr>6TiSCH: IPv6 over TimeSlotted Channel Hopping</vt:lpstr>
      <vt:lpstr>PAW: Predictable and Available Wireless</vt:lpstr>
      <vt:lpstr>TimeSlotted Channel Hopping for 802.11ax</vt:lpstr>
      <vt:lpstr>802.11ax OFDMA Exchange Example</vt:lpstr>
      <vt:lpstr>PowerPoint Presentation</vt:lpstr>
      <vt:lpstr>Deterministic wireless key Conclusions</vt:lpstr>
      <vt:lpstr>Sharing the medium with stochastic IP</vt:lpstr>
      <vt:lpstr>Trends</vt:lpstr>
    </vt:vector>
  </TitlesOfParts>
  <Company>WILUS Institute</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Experiments on CCA levels</dc:title>
  <dc:creator>John Son</dc:creator>
  <cp:lastModifiedBy>Jerome Henry</cp:lastModifiedBy>
  <cp:revision>4848</cp:revision>
  <cp:lastPrinted>2016-07-22T00:02:48Z</cp:lastPrinted>
  <dcterms:created xsi:type="dcterms:W3CDTF">2014-04-14T10:59:07Z</dcterms:created>
  <dcterms:modified xsi:type="dcterms:W3CDTF">2018-11-09T11:28:07Z</dcterms:modified>
</cp:coreProperties>
</file>