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606" r:id="rId2"/>
    <p:sldId id="607" r:id="rId3"/>
    <p:sldId id="611" r:id="rId4"/>
    <p:sldId id="612" r:id="rId5"/>
    <p:sldId id="613" r:id="rId6"/>
    <p:sldId id="614" r:id="rId7"/>
    <p:sldId id="615" r:id="rId8"/>
    <p:sldId id="616" r:id="rId9"/>
    <p:sldId id="617" r:id="rId10"/>
    <p:sldId id="608" r:id="rId11"/>
    <p:sldId id="625" r:id="rId12"/>
    <p:sldId id="624" r:id="rId13"/>
    <p:sldId id="620" r:id="rId14"/>
    <p:sldId id="621" r:id="rId15"/>
    <p:sldId id="622" r:id="rId16"/>
    <p:sldId id="623" r:id="rId17"/>
    <p:sldId id="618" r:id="rId18"/>
    <p:sldId id="627" r:id="rId19"/>
    <p:sldId id="628" r:id="rId20"/>
    <p:sldId id="631" r:id="rId21"/>
    <p:sldId id="619" r:id="rId22"/>
    <p:sldId id="635" r:id="rId23"/>
    <p:sldId id="630" r:id="rId24"/>
    <p:sldId id="629" r:id="rId25"/>
    <p:sldId id="626" r:id="rId26"/>
    <p:sldId id="632" r:id="rId27"/>
    <p:sldId id="633" r:id="rId28"/>
    <p:sldId id="634" r:id="rId29"/>
    <p:sldId id="636" r:id="rId30"/>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n Bo" initials="B.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74" d="100"/>
          <a:sy n="74" d="100"/>
        </p:scale>
        <p:origin x="1290" y="7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10" d="100"/>
        <a:sy n="110" d="100"/>
      </p:scale>
      <p:origin x="0" y="0"/>
    </p:cViewPr>
  </p:sorterViewPr>
  <p:notesViewPr>
    <p:cSldViewPr>
      <p:cViewPr>
        <p:scale>
          <a:sx n="100" d="100"/>
          <a:sy n="100" d="100"/>
        </p:scale>
        <p:origin x="-876" y="-7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ftr" sz="quarter" idx="2"/>
          </p:nvPr>
        </p:nvSpPr>
        <p:spPr bwMode="auto">
          <a:xfrm>
            <a:off x="4619067" y="8982075"/>
            <a:ext cx="169918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ea typeface="+mn-ea"/>
                <a:cs typeface="+mn-cs"/>
              </a:defRPr>
            </a:lvl1pPr>
          </a:lstStyle>
          <a:p>
            <a:pPr>
              <a:defRPr/>
            </a:pPr>
            <a:r>
              <a:rPr lang="en-US" dirty="0" smtClean="0"/>
              <a:t>Brian Hart (Cisco Systems)</a:t>
            </a:r>
            <a:endParaRPr lang="en-US" dirty="0"/>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ltLang="en-US"/>
              <a:t>Page </a:t>
            </a:r>
            <a:fld id="{D919926A-305E-4E58-838B-00F4BB303A00}" type="slidenum">
              <a:rPr lang="en-US" altLang="en-US"/>
              <a:pPr/>
              <a:t>‹#›</a:t>
            </a:fld>
            <a:endParaRPr lang="en-US" altLang="en-US"/>
          </a:p>
        </p:txBody>
      </p:sp>
      <p:sp>
        <p:nvSpPr>
          <p:cNvPr id="1331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
        <p:nvSpPr>
          <p:cNvPr id="13319" name="Rectangle 7"/>
          <p:cNvSpPr>
            <a:spLocks noChangeArrowheads="1"/>
          </p:cNvSpPr>
          <p:nvPr/>
        </p:nvSpPr>
        <p:spPr bwMode="auto">
          <a:xfrm>
            <a:off x="693738" y="8982075"/>
            <a:ext cx="711200" cy="182563"/>
          </a:xfrm>
          <a:prstGeom prst="rect">
            <a:avLst/>
          </a:prstGeom>
          <a:noFill/>
          <a:ln w="9525">
            <a:noFill/>
            <a:miter lim="800000"/>
            <a:headEnd/>
            <a:tailEnd/>
          </a:ln>
        </p:spPr>
        <p:txBody>
          <a:bodyPr wrap="none" lIns="0" tIns="0" rIns="0" bIns="0">
            <a:spAutoFit/>
          </a:bodyPr>
          <a:lstStyle/>
          <a:p>
            <a:pPr defTabSz="933450">
              <a:defRPr/>
            </a:pPr>
            <a:r>
              <a:rPr lang="en-US"/>
              <a:t>Submission</a:t>
            </a:r>
          </a:p>
        </p:txBody>
      </p:sp>
      <p:sp>
        <p:nvSpPr>
          <p:cNvPr id="1332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Tree>
    <p:extLst>
      <p:ext uri="{BB962C8B-B14F-4D97-AF65-F5344CB8AC3E}">
        <p14:creationId xmlns:p14="http://schemas.microsoft.com/office/powerpoint/2010/main" val="29089907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120890" y="8985250"/>
            <a:ext cx="21608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ea typeface="+mn-ea"/>
                <a:cs typeface="+mn-cs"/>
              </a:defRPr>
            </a:lvl5pPr>
          </a:lstStyle>
          <a:p>
            <a:pPr lvl="4">
              <a:defRPr/>
            </a:pPr>
            <a:r>
              <a:rPr lang="en-US" dirty="0" smtClean="0"/>
              <a:t>Brian Hart (Cisco Systems)</a:t>
            </a:r>
            <a:endParaRPr lang="en-US" dirty="0"/>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ltLang="en-US"/>
              <a:t>Page </a:t>
            </a:r>
            <a:fld id="{6EFA31AB-7D66-4B05-9DE4-8BE7713FBDF8}" type="slidenum">
              <a:rPr lang="en-US" altLang="en-US"/>
              <a:pPr/>
              <a:t>‹#›</a:t>
            </a:fld>
            <a:endParaRPr lang="en-US" altLang="en-US"/>
          </a:p>
        </p:txBody>
      </p:sp>
      <p:sp>
        <p:nvSpPr>
          <p:cNvPr id="14344" name="Rectangle 8"/>
          <p:cNvSpPr>
            <a:spLocks noChangeArrowheads="1"/>
          </p:cNvSpPr>
          <p:nvPr/>
        </p:nvSpPr>
        <p:spPr bwMode="auto">
          <a:xfrm>
            <a:off x="723900" y="8985250"/>
            <a:ext cx="711200" cy="182563"/>
          </a:xfrm>
          <a:prstGeom prst="rect">
            <a:avLst/>
          </a:prstGeom>
          <a:noFill/>
          <a:ln w="9525">
            <a:noFill/>
            <a:miter lim="800000"/>
            <a:headEnd/>
            <a:tailEnd/>
          </a:ln>
        </p:spPr>
        <p:txBody>
          <a:bodyPr wrap="none" lIns="0" tIns="0" rIns="0" bIns="0">
            <a:spAutoFit/>
          </a:bodyPr>
          <a:lstStyle/>
          <a:p>
            <a:pPr>
              <a:defRPr/>
            </a:pPr>
            <a:r>
              <a:rPr lang="en-US"/>
              <a:t>Submission</a:t>
            </a:r>
          </a:p>
        </p:txBody>
      </p:sp>
      <p:sp>
        <p:nvSpPr>
          <p:cNvPr id="14345"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
        <p:nvSpPr>
          <p:cNvPr id="14346"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Tree>
    <p:extLst>
      <p:ext uri="{BB962C8B-B14F-4D97-AF65-F5344CB8AC3E}">
        <p14:creationId xmlns:p14="http://schemas.microsoft.com/office/powerpoint/2010/main" val="388202506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ＭＳ Ｐゴシック"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878446" cy="276999"/>
          </a:xfrm>
          <a:ln/>
        </p:spPr>
        <p:txBody>
          <a:bodyPr/>
          <a:lstStyle>
            <a:lvl1pPr>
              <a:defRPr/>
            </a:lvl1pPr>
          </a:lstStyle>
          <a:p>
            <a:pPr>
              <a:defRPr/>
            </a:pPr>
            <a:r>
              <a:rPr lang="en-US" dirty="0" smtClean="0"/>
              <a:t>Jan 2018</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70AA8DC3-7C7F-436A-8C94-CF1AE6DDC452}" type="slidenum">
              <a:rPr lang="en-US" altLang="en-US"/>
              <a:pPr/>
              <a:t>‹#›</a:t>
            </a:fld>
            <a:endParaRPr lang="en-US" altLang="en-US"/>
          </a:p>
        </p:txBody>
      </p:sp>
      <p:sp>
        <p:nvSpPr>
          <p:cNvPr id="7"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2304961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smtClean="0"/>
              <a:t>March 2016</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D15CE680-4043-4869-933D-BA45297DC527}" type="slidenum">
              <a:rPr lang="en-US" altLang="en-US"/>
              <a:pPr/>
              <a:t>‹#›</a:t>
            </a:fld>
            <a:endParaRPr lang="en-US" altLang="en-US"/>
          </a:p>
        </p:txBody>
      </p:sp>
      <p:sp>
        <p:nvSpPr>
          <p:cNvPr id="7"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3525522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smtClean="0"/>
              <a:t>March 2016</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7D22A05F-A1F8-4DEC-8F06-8C0FFF793D0B}" type="slidenum">
              <a:rPr lang="en-US" altLang="en-US"/>
              <a:pPr/>
              <a:t>‹#›</a:t>
            </a:fld>
            <a:endParaRPr lang="en-US" altLang="en-US"/>
          </a:p>
        </p:txBody>
      </p:sp>
      <p:sp>
        <p:nvSpPr>
          <p:cNvPr id="7"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392770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916918" cy="276999"/>
          </a:xfrm>
          <a:ln/>
        </p:spPr>
        <p:txBody>
          <a:bodyPr/>
          <a:lstStyle>
            <a:lvl1pPr>
              <a:defRPr/>
            </a:lvl1pPr>
          </a:lstStyle>
          <a:p>
            <a:pPr>
              <a:defRPr/>
            </a:pPr>
            <a:r>
              <a:rPr lang="en-US" dirty="0" smtClean="0"/>
              <a:t>Nov 2018</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8B9CC4A4-AD29-475B-8067-76907FC008B3}" type="slidenum">
              <a:rPr lang="en-US" altLang="en-US"/>
              <a:pPr/>
              <a:t>‹#›</a:t>
            </a:fld>
            <a:endParaRPr lang="en-US" altLang="en-US"/>
          </a:p>
        </p:txBody>
      </p:sp>
      <p:sp>
        <p:nvSpPr>
          <p:cNvPr id="7"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1335354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968214" cy="276999"/>
          </a:xfrm>
          <a:ln/>
        </p:spPr>
        <p:txBody>
          <a:bodyPr/>
          <a:lstStyle>
            <a:lvl1pPr>
              <a:defRPr/>
            </a:lvl1pPr>
          </a:lstStyle>
          <a:p>
            <a:pPr>
              <a:defRPr/>
            </a:pPr>
            <a:r>
              <a:rPr lang="en-US" dirty="0" smtClean="0"/>
              <a:t>May 2016</a:t>
            </a:r>
            <a:endParaRPr lang="en-US" dirty="0"/>
          </a:p>
        </p:txBody>
      </p:sp>
      <p:sp>
        <p:nvSpPr>
          <p:cNvPr id="6" name="Rectangle 6"/>
          <p:cNvSpPr>
            <a:spLocks noGrp="1" noChangeArrowheads="1"/>
          </p:cNvSpPr>
          <p:nvPr>
            <p:ph type="sldNum" sz="quarter" idx="12"/>
          </p:nvPr>
        </p:nvSpPr>
        <p:spPr>
          <a:ln/>
        </p:spPr>
        <p:txBody>
          <a:bodyPr/>
          <a:lstStyle>
            <a:lvl1pPr>
              <a:defRPr/>
            </a:lvl1pPr>
          </a:lstStyle>
          <a:p>
            <a:r>
              <a:rPr lang="en-US" altLang="en-US"/>
              <a:t>Slide </a:t>
            </a:r>
            <a:fld id="{39EFF72F-00D0-43C0-809C-8104CC1AFE52}" type="slidenum">
              <a:rPr lang="en-US" altLang="en-US"/>
              <a:pPr/>
              <a:t>‹#›</a:t>
            </a:fld>
            <a:endParaRPr lang="en-US" altLang="en-US"/>
          </a:p>
        </p:txBody>
      </p:sp>
      <p:sp>
        <p:nvSpPr>
          <p:cNvPr id="8" name="Rectangle 5"/>
          <p:cNvSpPr>
            <a:spLocks noGrp="1" noChangeArrowheads="1"/>
          </p:cNvSpPr>
          <p:nvPr>
            <p:ph type="ftr" sz="quarter" idx="3"/>
          </p:nvPr>
        </p:nvSpPr>
        <p:spPr bwMode="auto">
          <a:xfrm>
            <a:off x="7283964" y="6475413"/>
            <a:ext cx="125996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 et al</a:t>
            </a:r>
            <a:endParaRPr lang="en-US" dirty="0"/>
          </a:p>
        </p:txBody>
      </p:sp>
    </p:spTree>
    <p:extLst>
      <p:ext uri="{BB962C8B-B14F-4D97-AF65-F5344CB8AC3E}">
        <p14:creationId xmlns:p14="http://schemas.microsoft.com/office/powerpoint/2010/main" val="3863040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Mar 2017</a:t>
            </a:r>
            <a:endParaRPr lang="en-US" dirty="0"/>
          </a:p>
        </p:txBody>
      </p:sp>
      <p:sp>
        <p:nvSpPr>
          <p:cNvPr id="7" name="Rectangle 6"/>
          <p:cNvSpPr>
            <a:spLocks noGrp="1" noChangeArrowheads="1"/>
          </p:cNvSpPr>
          <p:nvPr>
            <p:ph type="sldNum" sz="quarter" idx="12"/>
          </p:nvPr>
        </p:nvSpPr>
        <p:spPr>
          <a:ln/>
        </p:spPr>
        <p:txBody>
          <a:bodyPr/>
          <a:lstStyle>
            <a:lvl1pPr>
              <a:defRPr/>
            </a:lvl1pPr>
          </a:lstStyle>
          <a:p>
            <a:r>
              <a:rPr lang="en-US" altLang="en-US"/>
              <a:t>Slide </a:t>
            </a:r>
            <a:fld id="{D14C4FC9-88E1-4B68-9472-E2E9A5BFF819}" type="slidenum">
              <a:rPr lang="en-US" altLang="en-US"/>
              <a:pPr/>
              <a:t>‹#›</a:t>
            </a:fld>
            <a:endParaRPr lang="en-US" altLang="en-US"/>
          </a:p>
        </p:txBody>
      </p:sp>
      <p:sp>
        <p:nvSpPr>
          <p:cNvPr id="8" name="Rectangle 5"/>
          <p:cNvSpPr>
            <a:spLocks noGrp="1" noChangeArrowheads="1"/>
          </p:cNvSpPr>
          <p:nvPr>
            <p:ph type="ftr" sz="quarter" idx="3"/>
          </p:nvPr>
        </p:nvSpPr>
        <p:spPr bwMode="auto">
          <a:xfrm>
            <a:off x="7283965" y="6475413"/>
            <a:ext cx="125996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 et al</a:t>
            </a:r>
            <a:endParaRPr lang="en-US" dirty="0"/>
          </a:p>
        </p:txBody>
      </p:sp>
    </p:spTree>
    <p:extLst>
      <p:ext uri="{BB962C8B-B14F-4D97-AF65-F5344CB8AC3E}">
        <p14:creationId xmlns:p14="http://schemas.microsoft.com/office/powerpoint/2010/main" val="1846369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696913" y="332601"/>
            <a:ext cx="951222" cy="276999"/>
          </a:xfrm>
          <a:ln/>
        </p:spPr>
        <p:txBody>
          <a:bodyPr/>
          <a:lstStyle>
            <a:lvl1pPr>
              <a:defRPr/>
            </a:lvl1pPr>
          </a:lstStyle>
          <a:p>
            <a:pPr>
              <a:defRPr/>
            </a:pPr>
            <a:r>
              <a:rPr lang="en-US" dirty="0" smtClean="0"/>
              <a:t>Mar 2017</a:t>
            </a:r>
            <a:endParaRPr lang="en-US" dirty="0"/>
          </a:p>
        </p:txBody>
      </p:sp>
      <p:sp>
        <p:nvSpPr>
          <p:cNvPr id="9" name="Rectangle 6"/>
          <p:cNvSpPr>
            <a:spLocks noGrp="1" noChangeArrowheads="1"/>
          </p:cNvSpPr>
          <p:nvPr>
            <p:ph type="sldNum" sz="quarter" idx="12"/>
          </p:nvPr>
        </p:nvSpPr>
        <p:spPr>
          <a:ln/>
        </p:spPr>
        <p:txBody>
          <a:bodyPr/>
          <a:lstStyle>
            <a:lvl1pPr>
              <a:defRPr/>
            </a:lvl1pPr>
          </a:lstStyle>
          <a:p>
            <a:r>
              <a:rPr lang="en-US" altLang="en-US"/>
              <a:t>Slide </a:t>
            </a:r>
            <a:fld id="{4476DFDC-9E61-4738-B454-2FD4E809C605}" type="slidenum">
              <a:rPr lang="en-US" altLang="en-US"/>
              <a:pPr/>
              <a:t>‹#›</a:t>
            </a:fld>
            <a:endParaRPr lang="en-US" altLang="en-US"/>
          </a:p>
        </p:txBody>
      </p:sp>
      <p:sp>
        <p:nvSpPr>
          <p:cNvPr id="10" name="Rectangle 5"/>
          <p:cNvSpPr>
            <a:spLocks noGrp="1" noChangeArrowheads="1"/>
          </p:cNvSpPr>
          <p:nvPr>
            <p:ph type="ftr" sz="quarter" idx="13"/>
          </p:nvPr>
        </p:nvSpPr>
        <p:spPr bwMode="auto">
          <a:xfrm>
            <a:off x="7283965" y="6475413"/>
            <a:ext cx="125996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 et al</a:t>
            </a:r>
            <a:endParaRPr lang="en-US" dirty="0"/>
          </a:p>
        </p:txBody>
      </p:sp>
    </p:spTree>
    <p:extLst>
      <p:ext uri="{BB962C8B-B14F-4D97-AF65-F5344CB8AC3E}">
        <p14:creationId xmlns:p14="http://schemas.microsoft.com/office/powerpoint/2010/main" val="749810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696913" y="332601"/>
            <a:ext cx="827150" cy="276999"/>
          </a:xfrm>
          <a:ln/>
        </p:spPr>
        <p:txBody>
          <a:bodyPr/>
          <a:lstStyle>
            <a:lvl1pPr>
              <a:defRPr/>
            </a:lvl1pPr>
          </a:lstStyle>
          <a:p>
            <a:pPr>
              <a:defRPr/>
            </a:pPr>
            <a:r>
              <a:rPr lang="en-US" dirty="0" smtClean="0"/>
              <a:t>Jul 2017</a:t>
            </a:r>
            <a:endParaRPr lang="en-US" dirty="0"/>
          </a:p>
        </p:txBody>
      </p:sp>
      <p:sp>
        <p:nvSpPr>
          <p:cNvPr id="5" name="Rectangle 6"/>
          <p:cNvSpPr>
            <a:spLocks noGrp="1" noChangeArrowheads="1"/>
          </p:cNvSpPr>
          <p:nvPr>
            <p:ph type="sldNum" sz="quarter" idx="12"/>
          </p:nvPr>
        </p:nvSpPr>
        <p:spPr>
          <a:ln/>
        </p:spPr>
        <p:txBody>
          <a:bodyPr/>
          <a:lstStyle>
            <a:lvl1pPr>
              <a:defRPr/>
            </a:lvl1pPr>
          </a:lstStyle>
          <a:p>
            <a:r>
              <a:rPr lang="en-US" altLang="en-US"/>
              <a:t>Slide </a:t>
            </a:r>
            <a:fld id="{4D0A5DF6-E439-491E-A6FD-BEBF69AE36C3}" type="slidenum">
              <a:rPr lang="en-US" altLang="en-US"/>
              <a:pPr/>
              <a:t>‹#›</a:t>
            </a:fld>
            <a:endParaRPr lang="en-US" altLang="en-US"/>
          </a:p>
        </p:txBody>
      </p:sp>
      <p:sp>
        <p:nvSpPr>
          <p:cNvPr id="7" name="Rectangle 5"/>
          <p:cNvSpPr>
            <a:spLocks noGrp="1" noChangeArrowheads="1"/>
          </p:cNvSpPr>
          <p:nvPr>
            <p:ph type="ftr" sz="quarter" idx="3"/>
          </p:nvPr>
        </p:nvSpPr>
        <p:spPr bwMode="auto">
          <a:xfrm>
            <a:off x="7283964" y="6475413"/>
            <a:ext cx="125996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 et al</a:t>
            </a:r>
            <a:endParaRPr lang="en-US" dirty="0"/>
          </a:p>
        </p:txBody>
      </p:sp>
    </p:spTree>
    <p:extLst>
      <p:ext uri="{BB962C8B-B14F-4D97-AF65-F5344CB8AC3E}">
        <p14:creationId xmlns:p14="http://schemas.microsoft.com/office/powerpoint/2010/main" val="283468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2601"/>
            <a:ext cx="827150" cy="276999"/>
          </a:xfrm>
          <a:ln/>
        </p:spPr>
        <p:txBody>
          <a:bodyPr/>
          <a:lstStyle>
            <a:lvl1pPr>
              <a:defRPr/>
            </a:lvl1pPr>
          </a:lstStyle>
          <a:p>
            <a:pPr>
              <a:defRPr/>
            </a:pPr>
            <a:r>
              <a:rPr lang="en-US" dirty="0" smtClean="0"/>
              <a:t>Jul 2017</a:t>
            </a:r>
            <a:endParaRPr lang="en-US" dirty="0"/>
          </a:p>
        </p:txBody>
      </p:sp>
      <p:sp>
        <p:nvSpPr>
          <p:cNvPr id="4" name="Rectangle 6"/>
          <p:cNvSpPr>
            <a:spLocks noGrp="1" noChangeArrowheads="1"/>
          </p:cNvSpPr>
          <p:nvPr>
            <p:ph type="sldNum" sz="quarter" idx="12"/>
          </p:nvPr>
        </p:nvSpPr>
        <p:spPr>
          <a:ln/>
        </p:spPr>
        <p:txBody>
          <a:bodyPr/>
          <a:lstStyle>
            <a:lvl1pPr>
              <a:defRPr/>
            </a:lvl1pPr>
          </a:lstStyle>
          <a:p>
            <a:r>
              <a:rPr lang="en-US" altLang="en-US"/>
              <a:t>Slide </a:t>
            </a:r>
            <a:fld id="{72273DAC-1949-4589-BE05-FC0EDD130760}" type="slidenum">
              <a:rPr lang="en-US" altLang="en-US"/>
              <a:pPr/>
              <a:t>‹#›</a:t>
            </a:fld>
            <a:endParaRPr lang="en-US" altLang="en-US"/>
          </a:p>
        </p:txBody>
      </p:sp>
      <p:sp>
        <p:nvSpPr>
          <p:cNvPr id="6" name="Footer Placeholder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937070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March 2016</a:t>
            </a:r>
            <a:endParaRPr lang="en-US" dirty="0"/>
          </a:p>
        </p:txBody>
      </p:sp>
      <p:sp>
        <p:nvSpPr>
          <p:cNvPr id="7" name="Rectangle 6"/>
          <p:cNvSpPr>
            <a:spLocks noGrp="1" noChangeArrowheads="1"/>
          </p:cNvSpPr>
          <p:nvPr>
            <p:ph type="sldNum" sz="quarter" idx="12"/>
          </p:nvPr>
        </p:nvSpPr>
        <p:spPr>
          <a:ln/>
        </p:spPr>
        <p:txBody>
          <a:bodyPr/>
          <a:lstStyle>
            <a:lvl1pPr>
              <a:defRPr/>
            </a:lvl1pPr>
          </a:lstStyle>
          <a:p>
            <a:r>
              <a:rPr lang="en-US" altLang="en-US"/>
              <a:t>Slide </a:t>
            </a:r>
            <a:fld id="{22FA7B01-1F90-4497-BF70-D395632396F6}" type="slidenum">
              <a:rPr lang="en-US" altLang="en-US"/>
              <a:pPr/>
              <a:t>‹#›</a:t>
            </a:fld>
            <a:endParaRPr lang="en-US" altLang="en-US"/>
          </a:p>
        </p:txBody>
      </p:sp>
      <p:sp>
        <p:nvSpPr>
          <p:cNvPr id="8"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4209029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March 2016</a:t>
            </a:r>
            <a:endParaRPr lang="en-US" dirty="0"/>
          </a:p>
        </p:txBody>
      </p:sp>
      <p:sp>
        <p:nvSpPr>
          <p:cNvPr id="7" name="Rectangle 6"/>
          <p:cNvSpPr>
            <a:spLocks noGrp="1" noChangeArrowheads="1"/>
          </p:cNvSpPr>
          <p:nvPr>
            <p:ph type="sldNum" sz="quarter" idx="12"/>
          </p:nvPr>
        </p:nvSpPr>
        <p:spPr>
          <a:ln/>
        </p:spPr>
        <p:txBody>
          <a:bodyPr/>
          <a:lstStyle>
            <a:lvl1pPr>
              <a:defRPr/>
            </a:lvl1pPr>
          </a:lstStyle>
          <a:p>
            <a:r>
              <a:rPr lang="en-US" altLang="en-US"/>
              <a:t>Slide </a:t>
            </a:r>
            <a:fld id="{C9741848-9FBC-47F8-A626-8273C50A0777}" type="slidenum">
              <a:rPr lang="en-US" altLang="en-US"/>
              <a:pPr/>
              <a:t>‹#›</a:t>
            </a:fld>
            <a:endParaRPr lang="en-US" altLang="en-US"/>
          </a:p>
        </p:txBody>
      </p:sp>
      <p:sp>
        <p:nvSpPr>
          <p:cNvPr id="8" name="Rectangle 5"/>
          <p:cNvSpPr>
            <a:spLocks noGrp="1" noChangeArrowheads="1"/>
          </p:cNvSpPr>
          <p:nvPr>
            <p:ph type="ftr" sz="quarter" idx="3"/>
          </p:nvPr>
        </p:nvSpPr>
        <p:spPr bwMode="auto">
          <a:xfrm>
            <a:off x="7322437" y="6475413"/>
            <a:ext cx="122148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et al</a:t>
            </a:r>
            <a:endParaRPr lang="en-US" dirty="0"/>
          </a:p>
        </p:txBody>
      </p:sp>
    </p:spTree>
    <p:extLst>
      <p:ext uri="{BB962C8B-B14F-4D97-AF65-F5344CB8AC3E}">
        <p14:creationId xmlns:p14="http://schemas.microsoft.com/office/powerpoint/2010/main" val="4145511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8195"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91691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dirty="0" smtClean="0"/>
              <a:t>Nov 2018</a:t>
            </a:r>
            <a:endParaRPr lang="en-US" dirty="0"/>
          </a:p>
        </p:txBody>
      </p:sp>
      <p:sp>
        <p:nvSpPr>
          <p:cNvPr id="1029" name="Rectangle 5"/>
          <p:cNvSpPr>
            <a:spLocks noGrp="1" noChangeArrowheads="1"/>
          </p:cNvSpPr>
          <p:nvPr>
            <p:ph type="ftr" sz="quarter" idx="3"/>
          </p:nvPr>
        </p:nvSpPr>
        <p:spPr bwMode="auto">
          <a:xfrm>
            <a:off x="6899243" y="6475413"/>
            <a:ext cx="164468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dirty="0" smtClean="0"/>
              <a:t>Bo Sun (ZTE Corp.) , et al</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B9AF787C-950C-424D-839A-B27DA4B12147}" type="slidenum">
              <a:rPr lang="en-US" altLang="en-US"/>
              <a:pPr/>
              <a:t>‹#›</a:t>
            </a:fld>
            <a:endParaRPr lang="en-US" altLang="en-US"/>
          </a:p>
        </p:txBody>
      </p:sp>
      <p:sp>
        <p:nvSpPr>
          <p:cNvPr id="1031" name="Rectangle 7"/>
          <p:cNvSpPr>
            <a:spLocks noChangeArrowheads="1"/>
          </p:cNvSpPr>
          <p:nvPr/>
        </p:nvSpPr>
        <p:spPr bwMode="auto">
          <a:xfrm>
            <a:off x="4958731" y="304800"/>
            <a:ext cx="3398431" cy="276999"/>
          </a:xfrm>
          <a:prstGeom prst="rect">
            <a:avLst/>
          </a:prstGeom>
          <a:noFill/>
          <a:ln w="9525">
            <a:noFill/>
            <a:miter lim="800000"/>
            <a:headEnd/>
            <a:tailEnd/>
          </a:ln>
        </p:spPr>
        <p:txBody>
          <a:bodyPr wrap="none" lIns="0" tIns="0" rIns="0" bIns="0" anchor="b">
            <a:spAutoFit/>
          </a:bodyPr>
          <a:lstStyle/>
          <a:p>
            <a:pPr marL="457200" lvl="4" algn="r">
              <a:defRPr/>
            </a:pPr>
            <a:r>
              <a:rPr lang="en-US" sz="1800" b="1" dirty="0"/>
              <a:t>doc.: IEEE </a:t>
            </a:r>
            <a:r>
              <a:rPr lang="en-US" sz="1800" b="1" dirty="0" smtClean="0"/>
              <a:t>802.11-18/1877r2</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ＭＳ Ｐゴシック"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Microsoft_Word_97_-_2003___1.doc"/><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
        <p:nvSpPr>
          <p:cNvPr id="5" name="灯片编号占位符 4"/>
          <p:cNvSpPr>
            <a:spLocks noGrp="1"/>
          </p:cNvSpPr>
          <p:nvPr>
            <p:ph type="sldNum" sz="quarter" idx="12"/>
          </p:nvPr>
        </p:nvSpPr>
        <p:spPr/>
        <p:txBody>
          <a:bodyPr/>
          <a:lstStyle/>
          <a:p>
            <a:r>
              <a:rPr lang="en-US" altLang="en-US" smtClean="0"/>
              <a:t>Slide </a:t>
            </a:r>
            <a:fld id="{70AA8DC3-7C7F-436A-8C94-CF1AE6DDC452}" type="slidenum">
              <a:rPr lang="en-US" altLang="en-US" smtClean="0"/>
              <a:pPr/>
              <a:t>1</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Rectangle 2"/>
          <p:cNvSpPr txBox="1">
            <a:spLocks noChangeArrowheads="1"/>
          </p:cNvSpPr>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S PGothic" pitchFamily="34" charset="-128"/>
                <a:cs typeface="ＭＳ Ｐゴシック"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sz="2800" kern="0" dirty="0" err="1" smtClean="0"/>
              <a:t>TGax</a:t>
            </a:r>
            <a:r>
              <a:rPr lang="en-US" altLang="en-US" sz="2800" kern="0" dirty="0" smtClean="0"/>
              <a:t> Nov 2018 Ad-hoc Meeting PHY Agenda</a:t>
            </a:r>
          </a:p>
        </p:txBody>
      </p:sp>
      <p:sp>
        <p:nvSpPr>
          <p:cNvPr id="8" name="Rectangle 6"/>
          <p:cNvSpPr txBox="1">
            <a:spLocks noChangeArrowheads="1"/>
          </p:cNvSpPr>
          <p:nvPr/>
        </p:nvSpPr>
        <p:spPr bwMode="auto">
          <a:xfrm>
            <a:off x="685800" y="1828800"/>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0" indent="0" algn="ctr" rtl="0" eaLnBrk="0" fontAlgn="base" hangingPunct="0">
              <a:spcBef>
                <a:spcPct val="20000"/>
              </a:spcBef>
              <a:spcAft>
                <a:spcPct val="0"/>
              </a:spcAft>
              <a:buNone/>
              <a:defRPr sz="2400" b="1">
                <a:solidFill>
                  <a:schemeClr val="tx1"/>
                </a:solidFill>
                <a:latin typeface="+mn-lt"/>
                <a:ea typeface="MS PGothic" pitchFamily="34" charset="-128"/>
                <a:cs typeface="ＭＳ Ｐゴシック" charset="0"/>
              </a:defRPr>
            </a:lvl1pPr>
            <a:lvl2pPr marL="457200" indent="0" algn="ctr" rtl="0" eaLnBrk="0" fontAlgn="base" hangingPunct="0">
              <a:spcBef>
                <a:spcPct val="20000"/>
              </a:spcBef>
              <a:spcAft>
                <a:spcPct val="0"/>
              </a:spcAft>
              <a:buNone/>
              <a:defRPr sz="2000">
                <a:solidFill>
                  <a:schemeClr val="tx1"/>
                </a:solidFill>
                <a:latin typeface="+mn-lt"/>
                <a:ea typeface="MS PGothic"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r>
              <a:rPr lang="en-US" altLang="en-US" sz="2000" kern="0" dirty="0" smtClean="0"/>
              <a:t>Date:</a:t>
            </a:r>
            <a:r>
              <a:rPr lang="en-US" altLang="en-US" sz="2000" b="0" kern="0" dirty="0" smtClean="0"/>
              <a:t> 2018-11-07</a:t>
            </a:r>
          </a:p>
        </p:txBody>
      </p:sp>
      <p:graphicFrame>
        <p:nvGraphicFramePr>
          <p:cNvPr id="9" name="Object 11"/>
          <p:cNvGraphicFramePr>
            <a:graphicFrameLocks noChangeAspect="1"/>
          </p:cNvGraphicFramePr>
          <p:nvPr>
            <p:extLst>
              <p:ext uri="{D42A27DB-BD31-4B8C-83A1-F6EECF244321}">
                <p14:modId xmlns:p14="http://schemas.microsoft.com/office/powerpoint/2010/main" val="705865472"/>
              </p:ext>
            </p:extLst>
          </p:nvPr>
        </p:nvGraphicFramePr>
        <p:xfrm>
          <a:off x="652463" y="3419475"/>
          <a:ext cx="8396287" cy="2257425"/>
        </p:xfrm>
        <a:graphic>
          <a:graphicData uri="http://schemas.openxmlformats.org/presentationml/2006/ole">
            <mc:AlternateContent xmlns:mc="http://schemas.openxmlformats.org/markup-compatibility/2006">
              <mc:Choice xmlns:v="urn:schemas-microsoft-com:vml" Requires="v">
                <p:oleObj spid="_x0000_s3178" name="Document" r:id="rId3" imgW="8317019" imgH="2241301" progId="Word.Document.8">
                  <p:embed/>
                </p:oleObj>
              </mc:Choice>
              <mc:Fallback>
                <p:oleObj name="Document" r:id="rId3" imgW="8317019" imgH="2241301"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3" y="3419475"/>
                        <a:ext cx="8396287" cy="2257425"/>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 name="Rectangle 12"/>
          <p:cNvSpPr>
            <a:spLocks noChangeArrowheads="1"/>
          </p:cNvSpPr>
          <p:nvPr/>
        </p:nvSpPr>
        <p:spPr bwMode="auto">
          <a:xfrm>
            <a:off x="685800" y="2362200"/>
            <a:ext cx="4419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pPr>
              <a:spcBef>
                <a:spcPct val="20000"/>
              </a:spcBef>
            </a:pPr>
            <a:r>
              <a:rPr lang="en-US" altLang="en-US" sz="2000" b="1" dirty="0" smtClean="0"/>
              <a:t>Authors:</a:t>
            </a:r>
            <a:endParaRPr lang="en-US" altLang="en-US" sz="2000" dirty="0"/>
          </a:p>
        </p:txBody>
      </p:sp>
    </p:spTree>
    <p:extLst>
      <p:ext uri="{BB962C8B-B14F-4D97-AF65-F5344CB8AC3E}">
        <p14:creationId xmlns:p14="http://schemas.microsoft.com/office/powerpoint/2010/main" val="33188864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10</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en-US" dirty="0" smtClean="0"/>
              <a:t>Agenda items for PHY </a:t>
            </a:r>
            <a:r>
              <a:rPr lang="en-US" altLang="en-US" dirty="0" err="1" smtClean="0"/>
              <a:t>adhoc</a:t>
            </a:r>
            <a:r>
              <a:rPr lang="en-US" altLang="en-US" dirty="0" smtClean="0"/>
              <a:t> on Nov 8th</a:t>
            </a:r>
            <a:endParaRPr lang="zh-CN" altLang="en-US" dirty="0"/>
          </a:p>
        </p:txBody>
      </p:sp>
      <p:sp>
        <p:nvSpPr>
          <p:cNvPr id="8" name="内容占位符 2"/>
          <p:cNvSpPr>
            <a:spLocks noGrp="1"/>
          </p:cNvSpPr>
          <p:nvPr>
            <p:ph idx="1"/>
          </p:nvPr>
        </p:nvSpPr>
        <p:spPr>
          <a:xfrm>
            <a:off x="685800" y="1981200"/>
            <a:ext cx="7772400" cy="4114800"/>
          </a:xfrm>
        </p:spPr>
        <p:txBody>
          <a:bodyPr/>
          <a:lstStyle/>
          <a:p>
            <a:pPr lvl="0">
              <a:defRPr/>
            </a:pPr>
            <a:r>
              <a:rPr lang="en-US" altLang="en-US" dirty="0" smtClean="0"/>
              <a:t>Start from 9:00am</a:t>
            </a:r>
          </a:p>
          <a:p>
            <a:pPr lvl="0">
              <a:defRPr/>
            </a:pPr>
            <a:r>
              <a:rPr lang="en-US" altLang="en-US" dirty="0" smtClean="0"/>
              <a:t>Call meeting to order </a:t>
            </a:r>
          </a:p>
          <a:p>
            <a:pPr lvl="0">
              <a:defRPr/>
            </a:pPr>
            <a:r>
              <a:rPr lang="en-US" altLang="en-US" dirty="0" smtClean="0"/>
              <a:t>Patent policy, etc. (Call for Potentially Essential Patents)</a:t>
            </a:r>
          </a:p>
          <a:p>
            <a:pPr lvl="0">
              <a:defRPr/>
            </a:pPr>
            <a:r>
              <a:rPr lang="en-US" altLang="en-US" dirty="0" smtClean="0"/>
              <a:t>Review ad hoc rules </a:t>
            </a:r>
          </a:p>
          <a:p>
            <a:pPr lvl="0">
              <a:defRPr/>
            </a:pPr>
            <a:r>
              <a:rPr lang="en-US" altLang="en-US" dirty="0" smtClean="0"/>
              <a:t>Set and approve agenda</a:t>
            </a:r>
          </a:p>
          <a:p>
            <a:pPr lvl="0">
              <a:defRPr/>
            </a:pPr>
            <a:r>
              <a:rPr lang="en-CA" altLang="en-US" dirty="0" smtClean="0"/>
              <a:t>Comment resolution presentations approved by 802.11ax for presentation in this week, and related straw polls</a:t>
            </a:r>
          </a:p>
          <a:p>
            <a:pPr lvl="0">
              <a:defRPr/>
            </a:pPr>
            <a:r>
              <a:rPr lang="en-CA" altLang="en-US" dirty="0" smtClean="0"/>
              <a:t>Recess at </a:t>
            </a:r>
            <a:r>
              <a:rPr lang="en-CA" altLang="en-US" dirty="0"/>
              <a:t>6</a:t>
            </a:r>
            <a:r>
              <a:rPr lang="en-CA" altLang="en-US" dirty="0" smtClean="0"/>
              <a:t>:00pm</a:t>
            </a:r>
          </a:p>
        </p:txBody>
      </p:sp>
      <p:sp>
        <p:nvSpPr>
          <p:cNvPr id="9"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31071768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11</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en-US" dirty="0" smtClean="0"/>
              <a:t>Agenda items for PHY </a:t>
            </a:r>
            <a:r>
              <a:rPr lang="en-US" altLang="en-US" dirty="0" err="1" smtClean="0"/>
              <a:t>adhoc</a:t>
            </a:r>
            <a:r>
              <a:rPr lang="en-US" altLang="en-US" dirty="0" smtClean="0"/>
              <a:t> on Nov 8th</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a:t>9:00 – 9:10		Call the meeting to order and IPR slides</a:t>
            </a:r>
          </a:p>
          <a:p>
            <a:r>
              <a:rPr lang="en-US" altLang="zh-CN" dirty="0"/>
              <a:t>9:10 – 9:15		Call for Submissions</a:t>
            </a:r>
          </a:p>
          <a:p>
            <a:r>
              <a:rPr lang="en-US" altLang="zh-CN" dirty="0"/>
              <a:t>9:30 – 10:15	</a:t>
            </a:r>
            <a:r>
              <a:rPr lang="en-US" altLang="zh-CN" dirty="0" smtClean="0"/>
              <a:t>Comment </a:t>
            </a:r>
            <a:r>
              <a:rPr lang="en-US" altLang="zh-CN" dirty="0"/>
              <a:t>Resolution</a:t>
            </a:r>
          </a:p>
          <a:p>
            <a:r>
              <a:rPr lang="en-US" altLang="zh-CN" dirty="0"/>
              <a:t>10:15 - 10:30	</a:t>
            </a:r>
            <a:r>
              <a:rPr lang="en-US" altLang="zh-CN" dirty="0" smtClean="0"/>
              <a:t>Break</a:t>
            </a:r>
            <a:endParaRPr lang="en-US" altLang="zh-CN" dirty="0"/>
          </a:p>
          <a:p>
            <a:r>
              <a:rPr lang="en-US" altLang="zh-CN" dirty="0"/>
              <a:t>10:30 -12:00	</a:t>
            </a:r>
            <a:r>
              <a:rPr lang="en-US" altLang="zh-CN" dirty="0" smtClean="0"/>
              <a:t>Comment </a:t>
            </a:r>
            <a:r>
              <a:rPr lang="en-US" altLang="zh-CN" dirty="0"/>
              <a:t>Resolution</a:t>
            </a:r>
          </a:p>
          <a:p>
            <a:r>
              <a:rPr lang="en-US" altLang="zh-CN" dirty="0" smtClean="0"/>
              <a:t>12:00- </a:t>
            </a:r>
            <a:r>
              <a:rPr lang="en-US" altLang="zh-CN" dirty="0"/>
              <a:t>13:00 	Lunch</a:t>
            </a:r>
          </a:p>
          <a:p>
            <a:r>
              <a:rPr lang="en-US" altLang="zh-CN" dirty="0"/>
              <a:t>13:00 – </a:t>
            </a:r>
            <a:r>
              <a:rPr lang="en-US" altLang="zh-CN" dirty="0" smtClean="0"/>
              <a:t>15:15</a:t>
            </a:r>
            <a:r>
              <a:rPr lang="en-US" altLang="zh-CN" dirty="0"/>
              <a:t>	Comment Resolution</a:t>
            </a:r>
          </a:p>
          <a:p>
            <a:r>
              <a:rPr lang="en-US" altLang="zh-CN" dirty="0"/>
              <a:t>15:15 – </a:t>
            </a:r>
            <a:r>
              <a:rPr lang="en-US" altLang="zh-CN" dirty="0" smtClean="0"/>
              <a:t>15:45</a:t>
            </a:r>
            <a:r>
              <a:rPr lang="en-US" altLang="zh-CN" dirty="0"/>
              <a:t>	Break</a:t>
            </a:r>
          </a:p>
          <a:p>
            <a:r>
              <a:rPr lang="en-US" altLang="zh-CN" dirty="0"/>
              <a:t>15:45 – </a:t>
            </a:r>
            <a:r>
              <a:rPr lang="en-US" altLang="zh-CN" dirty="0" smtClean="0"/>
              <a:t>18:00</a:t>
            </a:r>
            <a:r>
              <a:rPr lang="en-US" altLang="zh-CN" dirty="0"/>
              <a:t>	Comment Resolution</a:t>
            </a:r>
          </a:p>
        </p:txBody>
      </p:sp>
      <p:sp>
        <p:nvSpPr>
          <p:cNvPr id="9"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40005006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en-US" dirty="0"/>
              <a:t>Agenda items for PHY </a:t>
            </a:r>
            <a:r>
              <a:rPr lang="en-US" altLang="en-US" dirty="0" err="1"/>
              <a:t>adhoc</a:t>
            </a:r>
            <a:r>
              <a:rPr lang="en-US" altLang="en-US" dirty="0"/>
              <a:t> on Nov </a:t>
            </a:r>
            <a:r>
              <a:rPr lang="en-US" altLang="en-US" dirty="0" smtClean="0"/>
              <a:t>9th</a:t>
            </a:r>
            <a:endParaRPr lang="zh-CN" altLang="en-US" dirty="0"/>
          </a:p>
        </p:txBody>
      </p:sp>
      <p:sp>
        <p:nvSpPr>
          <p:cNvPr id="3" name="内容占位符 2"/>
          <p:cNvSpPr>
            <a:spLocks noGrp="1"/>
          </p:cNvSpPr>
          <p:nvPr>
            <p:ph idx="1"/>
          </p:nvPr>
        </p:nvSpPr>
        <p:spPr/>
        <p:txBody>
          <a:bodyPr/>
          <a:lstStyle/>
          <a:p>
            <a:r>
              <a:rPr lang="en-US" altLang="zh-CN" dirty="0"/>
              <a:t>9:00 – 9:10		Call the meeting to order and IPR slides</a:t>
            </a:r>
          </a:p>
          <a:p>
            <a:r>
              <a:rPr lang="en-US" altLang="zh-CN" dirty="0"/>
              <a:t>9:10 – 10:15	Comment Resolution</a:t>
            </a:r>
          </a:p>
          <a:p>
            <a:r>
              <a:rPr lang="en-US" altLang="zh-CN" dirty="0"/>
              <a:t>10:15 - 10:30	Break</a:t>
            </a:r>
          </a:p>
          <a:p>
            <a:r>
              <a:rPr lang="en-US" altLang="zh-CN" dirty="0"/>
              <a:t>10:30 -12:00	Comment Resolution</a:t>
            </a:r>
          </a:p>
          <a:p>
            <a:r>
              <a:rPr lang="en-US" altLang="zh-CN" dirty="0"/>
              <a:t>12:00- 13:00 	Lunch</a:t>
            </a:r>
          </a:p>
          <a:p>
            <a:r>
              <a:rPr lang="en-US" altLang="zh-CN" dirty="0"/>
              <a:t>13:00 – </a:t>
            </a:r>
            <a:r>
              <a:rPr lang="en-US" altLang="zh-CN" dirty="0" smtClean="0"/>
              <a:t>15:50</a:t>
            </a:r>
            <a:r>
              <a:rPr lang="en-US" altLang="zh-CN" dirty="0"/>
              <a:t>	Comment Resolution</a:t>
            </a:r>
          </a:p>
          <a:p>
            <a:r>
              <a:rPr lang="en-US" altLang="zh-CN" dirty="0" smtClean="0"/>
              <a:t>16:00	</a:t>
            </a:r>
            <a:r>
              <a:rPr lang="en-US" altLang="zh-CN" dirty="0"/>
              <a:t>	</a:t>
            </a:r>
            <a:r>
              <a:rPr lang="en-US" altLang="zh-CN" dirty="0" smtClean="0"/>
              <a:t>Adjourn</a:t>
            </a:r>
            <a:endParaRPr lang="en-US" altLang="zh-CN" dirty="0"/>
          </a:p>
          <a:p>
            <a:endParaRPr lang="zh-CN" altLang="en-US" dirty="0"/>
          </a:p>
        </p:txBody>
      </p:sp>
      <p:sp>
        <p:nvSpPr>
          <p:cNvPr id="4" name="日期占位符 3"/>
          <p:cNvSpPr>
            <a:spLocks noGrp="1"/>
          </p:cNvSpPr>
          <p:nvPr>
            <p:ph type="dt" sz="half" idx="10"/>
          </p:nvPr>
        </p:nvSpPr>
        <p:spPr/>
        <p:txBody>
          <a:bodyPr/>
          <a:lstStyle/>
          <a:p>
            <a:pPr>
              <a:defRPr/>
            </a:pPr>
            <a:r>
              <a:rPr lang="en-US" smtClean="0"/>
              <a:t>Nov 2018</a:t>
            </a:r>
            <a:endParaRPr lang="en-US" dirty="0"/>
          </a:p>
        </p:txBody>
      </p:sp>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12</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Tree>
    <p:extLst>
      <p:ext uri="{BB962C8B-B14F-4D97-AF65-F5344CB8AC3E}">
        <p14:creationId xmlns:p14="http://schemas.microsoft.com/office/powerpoint/2010/main" val="13863096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smtClean="0"/>
              <a:t>PHY </a:t>
            </a:r>
            <a:r>
              <a:rPr lang="en-US" altLang="zh-CN" sz="2800" dirty="0" err="1" smtClean="0"/>
              <a:t>Adhoc</a:t>
            </a:r>
            <a:r>
              <a:rPr lang="en-US" altLang="zh-CN" sz="2800" dirty="0" smtClean="0"/>
              <a:t> Comments Status After Sep Meeting</a:t>
            </a:r>
            <a:endParaRPr lang="zh-CN" altLang="en-US" sz="2800" dirty="0"/>
          </a:p>
        </p:txBody>
      </p:sp>
      <p:graphicFrame>
        <p:nvGraphicFramePr>
          <p:cNvPr id="7" name="内容占位符 6"/>
          <p:cNvGraphicFramePr>
            <a:graphicFrameLocks noGrp="1"/>
          </p:cNvGraphicFramePr>
          <p:nvPr>
            <p:ph idx="1"/>
            <p:extLst>
              <p:ext uri="{D42A27DB-BD31-4B8C-83A1-F6EECF244321}">
                <p14:modId xmlns:p14="http://schemas.microsoft.com/office/powerpoint/2010/main" val="3494059892"/>
              </p:ext>
            </p:extLst>
          </p:nvPr>
        </p:nvGraphicFramePr>
        <p:xfrm>
          <a:off x="782638" y="2338316"/>
          <a:ext cx="7761287" cy="3749040"/>
        </p:xfrm>
        <a:graphic>
          <a:graphicData uri="http://schemas.openxmlformats.org/drawingml/2006/table">
            <a:tbl>
              <a:tblPr firstRow="1" bandRow="1">
                <a:tableStyleId>{5C22544A-7EE6-4342-B048-85BDC9FD1C3A}</a:tableStyleId>
              </a:tblPr>
              <a:tblGrid>
                <a:gridCol w="1055687"/>
                <a:gridCol w="685800"/>
                <a:gridCol w="2590800"/>
                <a:gridCol w="2209800"/>
                <a:gridCol w="1219200"/>
              </a:tblGrid>
              <a:tr h="152400">
                <a:tc>
                  <a:txBody>
                    <a:bodyPr/>
                    <a:lstStyle/>
                    <a:p>
                      <a:r>
                        <a:rPr lang="en-US" altLang="zh-CN" sz="1200" dirty="0" err="1" smtClean="0"/>
                        <a:t>Asssignee</a:t>
                      </a:r>
                      <a:endParaRPr lang="zh-CN" altLang="en-US" sz="1200" dirty="0"/>
                    </a:p>
                  </a:txBody>
                  <a:tcPr/>
                </a:tc>
                <a:tc>
                  <a:txBody>
                    <a:bodyPr/>
                    <a:lstStyle/>
                    <a:p>
                      <a:r>
                        <a:rPr lang="en-US" altLang="zh-CN" sz="1200" dirty="0" smtClean="0"/>
                        <a:t>CID #</a:t>
                      </a:r>
                      <a:endParaRPr lang="zh-CN" altLang="en-US" sz="1200" dirty="0"/>
                    </a:p>
                  </a:txBody>
                  <a:tcPr/>
                </a:tc>
                <a:tc>
                  <a:txBody>
                    <a:bodyPr/>
                    <a:lstStyle/>
                    <a:p>
                      <a:r>
                        <a:rPr lang="en-US" altLang="zh-CN" sz="1200" dirty="0" err="1" smtClean="0"/>
                        <a:t>Cmt</a:t>
                      </a:r>
                      <a:r>
                        <a:rPr lang="en-US" altLang="zh-CN" sz="1200" baseline="0" dirty="0" smtClean="0"/>
                        <a:t> Group</a:t>
                      </a:r>
                      <a:endParaRPr lang="zh-CN" altLang="en-US" sz="1200" dirty="0"/>
                    </a:p>
                  </a:txBody>
                  <a:tcPr/>
                </a:tc>
                <a:tc>
                  <a:txBody>
                    <a:bodyPr/>
                    <a:lstStyle/>
                    <a:p>
                      <a:r>
                        <a:rPr lang="en-US" altLang="zh-CN" sz="1200" dirty="0" smtClean="0"/>
                        <a:t>Section</a:t>
                      </a:r>
                      <a:endParaRPr lang="zh-CN" altLang="en-US" sz="1200" dirty="0"/>
                    </a:p>
                  </a:txBody>
                  <a:tcPr/>
                </a:tc>
                <a:tc>
                  <a:txBody>
                    <a:bodyPr/>
                    <a:lstStyle/>
                    <a:p>
                      <a:r>
                        <a:rPr lang="en-US" altLang="zh-CN" sz="1200" dirty="0" smtClean="0"/>
                        <a:t>Notes</a:t>
                      </a:r>
                      <a:endParaRPr lang="zh-CN" altLang="en-US" sz="1200" dirty="0"/>
                    </a:p>
                  </a:txBody>
                  <a:tcPr/>
                </a:tc>
              </a:tr>
              <a:tr h="135467">
                <a:tc>
                  <a:txBody>
                    <a:bodyPr/>
                    <a:lstStyle/>
                    <a:p>
                      <a:r>
                        <a:rPr lang="en-US" altLang="zh-CN" sz="1200" dirty="0" smtClean="0"/>
                        <a:t>Bo</a:t>
                      </a:r>
                      <a:endParaRPr lang="zh-CN" altLang="en-US" sz="1200" dirty="0"/>
                    </a:p>
                  </a:txBody>
                  <a:tcPr/>
                </a:tc>
                <a:tc>
                  <a:txBody>
                    <a:bodyPr/>
                    <a:lstStyle/>
                    <a:p>
                      <a:r>
                        <a:rPr lang="en-US" altLang="zh-CN" sz="1200" dirty="0" smtClean="0"/>
                        <a:t>31</a:t>
                      </a:r>
                      <a:endParaRPr lang="zh-CN" altLang="en-US" sz="1200" dirty="0"/>
                    </a:p>
                  </a:txBody>
                  <a:tcPr/>
                </a:tc>
                <a:tc>
                  <a:txBody>
                    <a:bodyPr/>
                    <a:lstStyle/>
                    <a:p>
                      <a:r>
                        <a:rPr lang="en-US" altLang="zh-CN" sz="1200" dirty="0" smtClean="0"/>
                        <a:t>PHY TX/RXVECTOR</a:t>
                      </a:r>
                      <a:endParaRPr lang="zh-CN" altLang="en-US" sz="1200" dirty="0"/>
                    </a:p>
                  </a:txBody>
                  <a:tcPr/>
                </a:tc>
                <a:tc>
                  <a:txBody>
                    <a:bodyPr/>
                    <a:lstStyle/>
                    <a:p>
                      <a:r>
                        <a:rPr lang="en-US" altLang="zh-CN" sz="1200" dirty="0" smtClean="0"/>
                        <a:t>28.2.1, 28.2.2, 28.2.3</a:t>
                      </a:r>
                      <a:endParaRPr lang="zh-CN" altLang="en-US" sz="1200" dirty="0"/>
                    </a:p>
                  </a:txBody>
                  <a:tcPr/>
                </a:tc>
                <a:tc>
                  <a:txBody>
                    <a:bodyPr/>
                    <a:lstStyle/>
                    <a:p>
                      <a:endParaRPr lang="zh-CN" altLang="en-US" sz="1200" dirty="0"/>
                    </a:p>
                  </a:txBody>
                  <a:tcPr/>
                </a:tc>
              </a:tr>
              <a:tr h="135467">
                <a:tc>
                  <a:txBody>
                    <a:bodyPr/>
                    <a:lstStyle/>
                    <a:p>
                      <a:r>
                        <a:rPr lang="en-US" altLang="zh-CN" sz="1200" dirty="0" smtClean="0"/>
                        <a:t>Editor</a:t>
                      </a:r>
                      <a:endParaRPr lang="zh-CN" altLang="en-US" sz="1200" dirty="0"/>
                    </a:p>
                  </a:txBody>
                  <a:tcPr/>
                </a:tc>
                <a:tc>
                  <a:txBody>
                    <a:bodyPr/>
                    <a:lstStyle/>
                    <a:p>
                      <a:r>
                        <a:rPr lang="en-US" altLang="zh-CN" sz="1200" dirty="0" smtClean="0"/>
                        <a:t>9</a:t>
                      </a:r>
                      <a:endParaRPr lang="zh-CN" altLang="en-US" sz="1200" dirty="0"/>
                    </a:p>
                  </a:txBody>
                  <a:tcPr/>
                </a:tc>
                <a:tc>
                  <a:txBody>
                    <a:bodyPr/>
                    <a:lstStyle/>
                    <a:p>
                      <a:r>
                        <a:rPr lang="en-US" altLang="zh-CN" sz="1200" dirty="0" smtClean="0"/>
                        <a:t>Editorials</a:t>
                      </a:r>
                      <a:endParaRPr lang="zh-CN" altLang="en-US" sz="1200" dirty="0"/>
                    </a:p>
                  </a:txBody>
                  <a:tcPr/>
                </a:tc>
                <a:tc>
                  <a:txBody>
                    <a:bodyPr/>
                    <a:lstStyle/>
                    <a:p>
                      <a:r>
                        <a:rPr lang="en-US" altLang="zh-CN" sz="1200" dirty="0" smtClean="0"/>
                        <a:t>3.2,</a:t>
                      </a:r>
                      <a:r>
                        <a:rPr lang="en-US" altLang="zh-CN" sz="1200" baseline="0" dirty="0" smtClean="0"/>
                        <a:t> </a:t>
                      </a:r>
                      <a:r>
                        <a:rPr lang="en-US" altLang="zh-CN" sz="1200" dirty="0" smtClean="0"/>
                        <a:t>28.1,</a:t>
                      </a:r>
                      <a:r>
                        <a:rPr lang="en-US" altLang="zh-CN" sz="1200" baseline="0" dirty="0" smtClean="0"/>
                        <a:t> 28.2, 28.3, </a:t>
                      </a:r>
                      <a:endParaRPr lang="zh-CN" altLang="en-US" sz="1200" dirty="0"/>
                    </a:p>
                  </a:txBody>
                  <a:tcPr/>
                </a:tc>
                <a:tc>
                  <a:txBody>
                    <a:bodyPr/>
                    <a:lstStyle/>
                    <a:p>
                      <a:endParaRPr lang="zh-CN" altLang="en-US" sz="1200" dirty="0"/>
                    </a:p>
                  </a:txBody>
                  <a:tcPr/>
                </a:tc>
              </a:tr>
              <a:tr h="135467">
                <a:tc>
                  <a:txBody>
                    <a:bodyPr/>
                    <a:lstStyle/>
                    <a:p>
                      <a:r>
                        <a:rPr lang="en-US" altLang="zh-CN" sz="1200" dirty="0" smtClean="0"/>
                        <a:t>Edward</a:t>
                      </a:r>
                      <a:endParaRPr lang="zh-CN" altLang="en-US" sz="1200" dirty="0"/>
                    </a:p>
                  </a:txBody>
                  <a:tcPr/>
                </a:tc>
                <a:tc>
                  <a:txBody>
                    <a:bodyPr/>
                    <a:lstStyle/>
                    <a:p>
                      <a:r>
                        <a:rPr lang="en-US" altLang="zh-CN" sz="1200" dirty="0" smtClean="0"/>
                        <a:t>2</a:t>
                      </a:r>
                      <a:endParaRPr lang="zh-CN" altLang="en-US" sz="1200" dirty="0"/>
                    </a:p>
                  </a:txBody>
                  <a:tcPr/>
                </a:tc>
                <a:tc>
                  <a:txBody>
                    <a:bodyPr/>
                    <a:lstStyle/>
                    <a:p>
                      <a:r>
                        <a:rPr lang="en-US" altLang="zh-CN" sz="1200" dirty="0" smtClean="0"/>
                        <a:t>MIB</a:t>
                      </a:r>
                      <a:endParaRPr lang="zh-CN" altLang="en-US" sz="1200" dirty="0"/>
                    </a:p>
                  </a:txBody>
                  <a:tcPr/>
                </a:tc>
                <a:tc>
                  <a:txBody>
                    <a:bodyPr/>
                    <a:lstStyle/>
                    <a:p>
                      <a:r>
                        <a:rPr lang="en-US" altLang="zh-CN" sz="1200" dirty="0" smtClean="0"/>
                        <a:t>28.4.2</a:t>
                      </a:r>
                      <a:endParaRPr lang="zh-CN" altLang="en-US" sz="1200" dirty="0"/>
                    </a:p>
                  </a:txBody>
                  <a:tcPr/>
                </a:tc>
                <a:tc>
                  <a:txBody>
                    <a:bodyPr/>
                    <a:lstStyle/>
                    <a:p>
                      <a:endParaRPr lang="zh-CN" altLang="en-US" sz="1200" dirty="0"/>
                    </a:p>
                  </a:txBody>
                  <a:tcPr/>
                </a:tc>
              </a:tr>
              <a:tr h="135467">
                <a:tc>
                  <a:txBody>
                    <a:bodyPr/>
                    <a:lstStyle/>
                    <a:p>
                      <a:r>
                        <a:rPr lang="en-US" altLang="zh-CN" sz="1200" dirty="0" err="1" smtClean="0"/>
                        <a:t>Jianhan</a:t>
                      </a:r>
                      <a:endParaRPr lang="zh-CN" altLang="en-US" sz="1200" dirty="0"/>
                    </a:p>
                  </a:txBody>
                  <a:tcPr/>
                </a:tc>
                <a:tc>
                  <a:txBody>
                    <a:bodyPr/>
                    <a:lstStyle/>
                    <a:p>
                      <a:r>
                        <a:rPr lang="en-US" altLang="zh-CN" sz="1200" dirty="0" smtClean="0"/>
                        <a:t>2</a:t>
                      </a:r>
                      <a:endParaRPr lang="zh-CN" altLang="en-US" sz="1200" dirty="0"/>
                    </a:p>
                  </a:txBody>
                  <a:tcPr/>
                </a:tc>
                <a:tc>
                  <a:txBody>
                    <a:bodyPr/>
                    <a:lstStyle/>
                    <a:p>
                      <a:endParaRPr lang="zh-CN" altLang="en-US" sz="1200" dirty="0"/>
                    </a:p>
                  </a:txBody>
                  <a:tcPr/>
                </a:tc>
                <a:tc>
                  <a:txBody>
                    <a:bodyPr/>
                    <a:lstStyle/>
                    <a:p>
                      <a:r>
                        <a:rPr lang="en-US" altLang="zh-CN" sz="1200" dirty="0" smtClean="0"/>
                        <a:t>28.4.3</a:t>
                      </a:r>
                      <a:endParaRPr lang="zh-CN" altLang="en-US" sz="1200" dirty="0"/>
                    </a:p>
                  </a:txBody>
                  <a:tcPr/>
                </a:tc>
                <a:tc>
                  <a:txBody>
                    <a:bodyPr/>
                    <a:lstStyle/>
                    <a:p>
                      <a:endParaRPr lang="zh-CN" altLang="en-US" sz="1200" dirty="0"/>
                    </a:p>
                  </a:txBody>
                  <a:tcPr/>
                </a:tc>
              </a:tr>
              <a:tr h="135467">
                <a:tc>
                  <a:txBody>
                    <a:bodyPr/>
                    <a:lstStyle/>
                    <a:p>
                      <a:r>
                        <a:rPr lang="en-US" altLang="zh-CN" sz="1200" dirty="0" err="1" smtClean="0"/>
                        <a:t>Lochan</a:t>
                      </a:r>
                      <a:endParaRPr lang="zh-CN" altLang="en-US" sz="1200" dirty="0"/>
                    </a:p>
                  </a:txBody>
                  <a:tcPr/>
                </a:tc>
                <a:tc>
                  <a:txBody>
                    <a:bodyPr/>
                    <a:lstStyle/>
                    <a:p>
                      <a:r>
                        <a:rPr lang="en-US" altLang="zh-CN" sz="1200" dirty="0" smtClean="0"/>
                        <a:t>33</a:t>
                      </a:r>
                      <a:endParaRPr lang="zh-CN" altLang="en-US" sz="1200" dirty="0"/>
                    </a:p>
                  </a:txBody>
                  <a:tcPr/>
                </a:tc>
                <a:tc>
                  <a:txBody>
                    <a:bodyPr/>
                    <a:lstStyle/>
                    <a:p>
                      <a:r>
                        <a:rPr lang="en-US" altLang="zh-CN" sz="1200" dirty="0" smtClean="0"/>
                        <a:t>PHY</a:t>
                      </a:r>
                      <a:r>
                        <a:rPr lang="en-US" altLang="zh-CN" sz="1200" baseline="0" dirty="0" smtClean="0"/>
                        <a:t> intro/PHY Capability/PHY Subcarriers and RU</a:t>
                      </a:r>
                      <a:endParaRPr lang="zh-CN" altLang="en-US" sz="1200" dirty="0"/>
                    </a:p>
                  </a:txBody>
                  <a:tcPr/>
                </a:tc>
                <a:tc>
                  <a:txBody>
                    <a:bodyPr/>
                    <a:lstStyle/>
                    <a:p>
                      <a:r>
                        <a:rPr lang="en-US" altLang="zh-CN" sz="1200" dirty="0" smtClean="0"/>
                        <a:t>multiple</a:t>
                      </a:r>
                      <a:endParaRPr lang="zh-CN" altLang="en-US" sz="1200" dirty="0"/>
                    </a:p>
                  </a:txBody>
                  <a:tcPr/>
                </a:tc>
                <a:tc>
                  <a:txBody>
                    <a:bodyPr/>
                    <a:lstStyle/>
                    <a:p>
                      <a:endParaRPr lang="zh-CN" altLang="en-US" sz="1200"/>
                    </a:p>
                  </a:txBody>
                  <a:tcPr/>
                </a:tc>
              </a:tr>
              <a:tr h="135467">
                <a:tc>
                  <a:txBody>
                    <a:bodyPr/>
                    <a:lstStyle/>
                    <a:p>
                      <a:r>
                        <a:rPr lang="en-US" altLang="zh-CN" sz="1200" dirty="0" smtClean="0"/>
                        <a:t>Matt Fischer</a:t>
                      </a:r>
                      <a:endParaRPr lang="zh-CN" altLang="en-US" sz="1200" dirty="0"/>
                    </a:p>
                  </a:txBody>
                  <a:tcPr/>
                </a:tc>
                <a:tc>
                  <a:txBody>
                    <a:bodyPr/>
                    <a:lstStyle/>
                    <a:p>
                      <a:r>
                        <a:rPr lang="en-US" altLang="zh-CN" sz="1200" dirty="0" smtClean="0"/>
                        <a:t>2</a:t>
                      </a:r>
                      <a:endParaRPr lang="zh-CN" altLang="en-US" sz="1200" dirty="0"/>
                    </a:p>
                  </a:txBody>
                  <a:tcPr/>
                </a:tc>
                <a:tc>
                  <a:txBody>
                    <a:bodyPr/>
                    <a:lstStyle/>
                    <a:p>
                      <a:r>
                        <a:rPr lang="en-US" altLang="zh-CN" sz="1200" dirty="0" smtClean="0"/>
                        <a:t>PPDU format</a:t>
                      </a:r>
                      <a:endParaRPr lang="zh-CN" altLang="en-US" sz="1200" dirty="0"/>
                    </a:p>
                  </a:txBody>
                  <a:tcPr/>
                </a:tc>
                <a:tc>
                  <a:txBody>
                    <a:bodyPr/>
                    <a:lstStyle/>
                    <a:p>
                      <a:r>
                        <a:rPr lang="en-US" altLang="zh-CN" sz="1200" dirty="0" smtClean="0"/>
                        <a:t>28.3.16</a:t>
                      </a:r>
                      <a:endParaRPr lang="zh-CN" altLang="en-US" sz="1200" dirty="0"/>
                    </a:p>
                  </a:txBody>
                  <a:tcPr/>
                </a:tc>
                <a:tc>
                  <a:txBody>
                    <a:bodyPr/>
                    <a:lstStyle/>
                    <a:p>
                      <a:r>
                        <a:rPr lang="en-US" altLang="zh-CN" sz="1200" dirty="0" smtClean="0"/>
                        <a:t>15920, 16723</a:t>
                      </a:r>
                      <a:endParaRPr lang="zh-CN" altLang="en-US" sz="1200" dirty="0"/>
                    </a:p>
                  </a:txBody>
                  <a:tcPr/>
                </a:tc>
              </a:tr>
              <a:tr h="135467">
                <a:tc>
                  <a:txBody>
                    <a:bodyPr/>
                    <a:lstStyle/>
                    <a:p>
                      <a:r>
                        <a:rPr lang="en-US" altLang="zh-CN" sz="1200" dirty="0" smtClean="0"/>
                        <a:t>Ross Yu Jian</a:t>
                      </a:r>
                      <a:endParaRPr lang="zh-CN" altLang="en-US" sz="1200" dirty="0"/>
                    </a:p>
                  </a:txBody>
                  <a:tcPr/>
                </a:tc>
                <a:tc>
                  <a:txBody>
                    <a:bodyPr/>
                    <a:lstStyle/>
                    <a:p>
                      <a:r>
                        <a:rPr lang="en-US" altLang="zh-CN" sz="1200" dirty="0" smtClean="0"/>
                        <a:t>2</a:t>
                      </a:r>
                      <a:endParaRPr lang="zh-CN" altLang="en-US" sz="1200" dirty="0"/>
                    </a:p>
                  </a:txBody>
                  <a:tcPr/>
                </a:tc>
                <a:tc>
                  <a:txBody>
                    <a:bodyPr/>
                    <a:lstStyle/>
                    <a:p>
                      <a:r>
                        <a:rPr lang="en-US" altLang="zh-CN" sz="1200" dirty="0" smtClean="0"/>
                        <a:t>HE-SIG-B</a:t>
                      </a:r>
                      <a:endParaRPr lang="zh-CN" altLang="en-US" sz="1200" dirty="0"/>
                    </a:p>
                  </a:txBody>
                  <a:tcPr/>
                </a:tc>
                <a:tc>
                  <a:txBody>
                    <a:bodyPr/>
                    <a:lstStyle/>
                    <a:p>
                      <a:r>
                        <a:rPr lang="en-US" altLang="zh-CN" sz="1200" dirty="0" smtClean="0"/>
                        <a:t>28.3.10.7.2</a:t>
                      </a:r>
                      <a:endParaRPr lang="zh-CN" altLang="en-US" sz="1200" dirty="0"/>
                    </a:p>
                  </a:txBody>
                  <a:tcPr/>
                </a:tc>
                <a:tc>
                  <a:txBody>
                    <a:bodyPr/>
                    <a:lstStyle/>
                    <a:p>
                      <a:r>
                        <a:rPr lang="en-US" altLang="zh-CN" sz="1200" dirty="0" smtClean="0"/>
                        <a:t>15979, 16179</a:t>
                      </a:r>
                      <a:endParaRPr lang="zh-CN" altLang="en-US" sz="1200" dirty="0"/>
                    </a:p>
                  </a:txBody>
                  <a:tcPr/>
                </a:tc>
              </a:tr>
              <a:tr h="135467">
                <a:tc>
                  <a:txBody>
                    <a:bodyPr/>
                    <a:lstStyle/>
                    <a:p>
                      <a:r>
                        <a:rPr lang="en-US" altLang="zh-CN" sz="1200" dirty="0" err="1" smtClean="0"/>
                        <a:t>Tianyu</a:t>
                      </a:r>
                      <a:endParaRPr lang="zh-CN" altLang="en-US" sz="1200" dirty="0"/>
                    </a:p>
                  </a:txBody>
                  <a:tcPr/>
                </a:tc>
                <a:tc>
                  <a:txBody>
                    <a:bodyPr/>
                    <a:lstStyle/>
                    <a:p>
                      <a:r>
                        <a:rPr lang="en-US" altLang="zh-CN" sz="1200" dirty="0" smtClean="0"/>
                        <a:t>1</a:t>
                      </a:r>
                      <a:endParaRPr lang="zh-CN" altLang="en-US" sz="1200" dirty="0"/>
                    </a:p>
                  </a:txBody>
                  <a:tcPr/>
                </a:tc>
                <a:tc>
                  <a:txBody>
                    <a:bodyPr/>
                    <a:lstStyle/>
                    <a:p>
                      <a:r>
                        <a:rPr lang="en-US" altLang="zh-CN" sz="1200" dirty="0" smtClean="0"/>
                        <a:t>PHY PPDU Format</a:t>
                      </a:r>
                      <a:endParaRPr lang="zh-CN" altLang="en-US" sz="1200" dirty="0"/>
                    </a:p>
                  </a:txBody>
                  <a:tcPr/>
                </a:tc>
                <a:tc>
                  <a:txBody>
                    <a:bodyPr/>
                    <a:lstStyle/>
                    <a:p>
                      <a:r>
                        <a:rPr lang="en-US" altLang="zh-CN" sz="1200" dirty="0" smtClean="0"/>
                        <a:t>28.3.16</a:t>
                      </a:r>
                      <a:endParaRPr lang="zh-CN" altLang="en-US" sz="1200" dirty="0"/>
                    </a:p>
                  </a:txBody>
                  <a:tcPr/>
                </a:tc>
                <a:tc>
                  <a:txBody>
                    <a:bodyPr/>
                    <a:lstStyle/>
                    <a:p>
                      <a:r>
                        <a:rPr lang="en-US" altLang="zh-CN" sz="1200" dirty="0" smtClean="0"/>
                        <a:t>16981</a:t>
                      </a:r>
                      <a:endParaRPr lang="zh-CN" altLang="en-US" sz="1200" dirty="0"/>
                    </a:p>
                  </a:txBody>
                  <a:tcPr/>
                </a:tc>
              </a:tr>
              <a:tr h="135467">
                <a:tc>
                  <a:txBody>
                    <a:bodyPr/>
                    <a:lstStyle/>
                    <a:p>
                      <a:r>
                        <a:rPr lang="en-US" altLang="zh-CN" sz="1200" dirty="0" err="1" smtClean="0"/>
                        <a:t>Xiaogang</a:t>
                      </a:r>
                      <a:endParaRPr lang="zh-CN" altLang="en-US" sz="1200" dirty="0"/>
                    </a:p>
                  </a:txBody>
                  <a:tcPr/>
                </a:tc>
                <a:tc>
                  <a:txBody>
                    <a:bodyPr/>
                    <a:lstStyle/>
                    <a:p>
                      <a:r>
                        <a:rPr lang="en-US" altLang="zh-CN" sz="1200" dirty="0" smtClean="0"/>
                        <a:t>4</a:t>
                      </a:r>
                      <a:endParaRPr lang="zh-CN" altLang="en-US" sz="1200" dirty="0"/>
                    </a:p>
                  </a:txBody>
                  <a:tcPr/>
                </a:tc>
                <a:tc>
                  <a:txBody>
                    <a:bodyPr/>
                    <a:lstStyle/>
                    <a:p>
                      <a:r>
                        <a:rPr lang="en-US" altLang="zh-CN" sz="1200" dirty="0" smtClean="0"/>
                        <a:t>PHY </a:t>
                      </a:r>
                      <a:r>
                        <a:rPr lang="en-US" altLang="zh-CN" sz="1200" dirty="0" err="1" smtClean="0"/>
                        <a:t>tx</a:t>
                      </a:r>
                      <a:r>
                        <a:rPr lang="en-US" altLang="zh-CN" sz="1200" dirty="0" smtClean="0"/>
                        <a:t>/</a:t>
                      </a:r>
                      <a:r>
                        <a:rPr lang="en-US" altLang="zh-CN" sz="1200" dirty="0" err="1" smtClean="0"/>
                        <a:t>rx</a:t>
                      </a:r>
                      <a:r>
                        <a:rPr lang="en-US" altLang="zh-CN" sz="1200" dirty="0" smtClean="0"/>
                        <a:t> procedure</a:t>
                      </a:r>
                      <a:endParaRPr lang="zh-CN" altLang="en-US" sz="1200" dirty="0"/>
                    </a:p>
                  </a:txBody>
                  <a:tcPr/>
                </a:tc>
                <a:tc>
                  <a:txBody>
                    <a:bodyPr/>
                    <a:lstStyle/>
                    <a:p>
                      <a:r>
                        <a:rPr lang="en-US" altLang="zh-CN" sz="1200" dirty="0" smtClean="0"/>
                        <a:t>28.2/28.3</a:t>
                      </a:r>
                      <a:endParaRPr lang="zh-CN" altLang="en-US" sz="1200" dirty="0"/>
                    </a:p>
                  </a:txBody>
                  <a:tcPr/>
                </a:tc>
                <a:tc>
                  <a:txBody>
                    <a:bodyPr/>
                    <a:lstStyle/>
                    <a:p>
                      <a:endParaRPr lang="zh-CN" altLang="en-US" sz="1200" dirty="0"/>
                    </a:p>
                  </a:txBody>
                  <a:tcPr/>
                </a:tc>
              </a:tr>
              <a:tr h="135467">
                <a:tc>
                  <a:txBody>
                    <a:bodyPr/>
                    <a:lstStyle/>
                    <a:p>
                      <a:r>
                        <a:rPr lang="en-US" altLang="zh-CN" sz="1200" dirty="0" err="1" smtClean="0"/>
                        <a:t>Youhan</a:t>
                      </a:r>
                      <a:endParaRPr lang="zh-CN" altLang="en-US" sz="1200" dirty="0"/>
                    </a:p>
                  </a:txBody>
                  <a:tcPr/>
                </a:tc>
                <a:tc>
                  <a:txBody>
                    <a:bodyPr/>
                    <a:lstStyle/>
                    <a:p>
                      <a:r>
                        <a:rPr lang="en-US" altLang="zh-CN" sz="1200" dirty="0" smtClean="0"/>
                        <a:t>23</a:t>
                      </a:r>
                      <a:endParaRPr lang="zh-CN" altLang="en-US" sz="1200" dirty="0"/>
                    </a:p>
                  </a:txBody>
                  <a:tcPr/>
                </a:tc>
                <a:tc>
                  <a:txBody>
                    <a:bodyPr/>
                    <a:lstStyle/>
                    <a:p>
                      <a:r>
                        <a:rPr lang="en-US" altLang="zh-CN" sz="1200" dirty="0" smtClean="0"/>
                        <a:t>PHY </a:t>
                      </a:r>
                      <a:r>
                        <a:rPr lang="en-US" altLang="zh-CN" sz="1200" dirty="0" err="1" smtClean="0"/>
                        <a:t>tx</a:t>
                      </a:r>
                      <a:r>
                        <a:rPr lang="en-US" altLang="zh-CN" sz="1200" dirty="0" smtClean="0"/>
                        <a:t>/</a:t>
                      </a:r>
                      <a:r>
                        <a:rPr lang="en-US" altLang="zh-CN" sz="1200" dirty="0" err="1" smtClean="0"/>
                        <a:t>rx</a:t>
                      </a:r>
                      <a:r>
                        <a:rPr lang="en-US" altLang="zh-CN" sz="1200" dirty="0" smtClean="0"/>
                        <a:t> spec</a:t>
                      </a:r>
                      <a:endParaRPr lang="zh-CN" altLang="en-US" sz="1200" dirty="0"/>
                    </a:p>
                  </a:txBody>
                  <a:tcPr/>
                </a:tc>
                <a:tc>
                  <a:txBody>
                    <a:bodyPr/>
                    <a:lstStyle/>
                    <a:p>
                      <a:r>
                        <a:rPr lang="en-US" altLang="zh-CN" sz="1200" dirty="0" smtClean="0"/>
                        <a:t>28.3.11/28.3.18/28.3.19</a:t>
                      </a:r>
                      <a:endParaRPr lang="zh-CN" altLang="en-US" sz="1200" dirty="0"/>
                    </a:p>
                  </a:txBody>
                  <a:tcPr/>
                </a:tc>
                <a:tc>
                  <a:txBody>
                    <a:bodyPr/>
                    <a:lstStyle/>
                    <a:p>
                      <a:endParaRPr lang="zh-CN" altLang="en-US" sz="1200" dirty="0"/>
                    </a:p>
                  </a:txBody>
                  <a:tcPr/>
                </a:tc>
              </a:tr>
              <a:tr h="135467">
                <a:tc>
                  <a:txBody>
                    <a:bodyPr/>
                    <a:lstStyle/>
                    <a:p>
                      <a:r>
                        <a:rPr lang="en-US" altLang="zh-CN" sz="1200" dirty="0" err="1" smtClean="0"/>
                        <a:t>Yujin</a:t>
                      </a:r>
                      <a:endParaRPr lang="zh-CN" altLang="en-US" sz="1200" dirty="0"/>
                    </a:p>
                  </a:txBody>
                  <a:tcPr/>
                </a:tc>
                <a:tc>
                  <a:txBody>
                    <a:bodyPr/>
                    <a:lstStyle/>
                    <a:p>
                      <a:r>
                        <a:rPr lang="en-US" altLang="zh-CN" sz="1200" dirty="0" smtClean="0"/>
                        <a:t>6</a:t>
                      </a:r>
                      <a:endParaRPr lang="zh-CN" altLang="en-US" sz="1200" dirty="0"/>
                    </a:p>
                  </a:txBody>
                  <a:tcPr/>
                </a:tc>
                <a:tc>
                  <a:txBody>
                    <a:bodyPr/>
                    <a:lstStyle/>
                    <a:p>
                      <a:r>
                        <a:rPr lang="en-US" altLang="zh-CN" sz="1200" dirty="0" smtClean="0"/>
                        <a:t>PHY Intro</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135467">
                <a:tc>
                  <a:txBody>
                    <a:bodyPr/>
                    <a:lstStyle/>
                    <a:p>
                      <a:r>
                        <a:rPr lang="en-US" altLang="zh-CN" sz="1200" dirty="0" smtClean="0"/>
                        <a:t>Unassigned</a:t>
                      </a:r>
                      <a:endParaRPr lang="zh-CN" altLang="en-US" sz="1200" dirty="0"/>
                    </a:p>
                  </a:txBody>
                  <a:tcPr/>
                </a:tc>
                <a:tc>
                  <a:txBody>
                    <a:bodyPr/>
                    <a:lstStyle/>
                    <a:p>
                      <a:r>
                        <a:rPr lang="en-US" altLang="zh-CN" sz="1200" dirty="0" smtClean="0"/>
                        <a:t>11</a:t>
                      </a:r>
                      <a:endParaRPr lang="zh-CN" altLang="en-US" sz="1200" dirty="0"/>
                    </a:p>
                  </a:txBody>
                  <a:tcPr/>
                </a:tc>
                <a:tc>
                  <a:txBody>
                    <a:bodyPr/>
                    <a:lstStyle/>
                    <a:p>
                      <a:r>
                        <a:rPr lang="en-US" altLang="zh-CN" sz="1200" dirty="0" err="1" smtClean="0"/>
                        <a:t>Misc</a:t>
                      </a:r>
                      <a:r>
                        <a:rPr lang="en-US" altLang="zh-CN" sz="1200" dirty="0" smtClean="0"/>
                        <a:t>/PHY Packet</a:t>
                      </a:r>
                      <a:r>
                        <a:rPr lang="en-US" altLang="zh-CN" sz="1200" baseline="0" dirty="0" smtClean="0"/>
                        <a:t> Extension</a:t>
                      </a:r>
                      <a:endParaRPr lang="zh-CN" altLang="en-US" sz="1200" dirty="0"/>
                    </a:p>
                  </a:txBody>
                  <a:tcPr/>
                </a:tc>
                <a:tc>
                  <a:txBody>
                    <a:bodyPr/>
                    <a:lstStyle/>
                    <a:p>
                      <a:r>
                        <a:rPr lang="en-US" altLang="zh-CN" sz="1200" dirty="0" smtClean="0"/>
                        <a:t>9.4.2.23/others</a:t>
                      </a:r>
                      <a:endParaRPr lang="zh-CN" altLang="en-US" sz="1200" dirty="0"/>
                    </a:p>
                  </a:txBody>
                  <a:tcPr/>
                </a:tc>
                <a:tc>
                  <a:txBody>
                    <a:bodyPr/>
                    <a:lstStyle/>
                    <a:p>
                      <a:endParaRPr lang="zh-CN" altLang="en-US" sz="1200" dirty="0"/>
                    </a:p>
                  </a:txBody>
                  <a:tcPr/>
                </a:tc>
              </a:tr>
            </a:tbl>
          </a:graphicData>
        </a:graphic>
      </p:graphicFrame>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13</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8"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
        <p:nvSpPr>
          <p:cNvPr id="3" name="文本框 2"/>
          <p:cNvSpPr txBox="1"/>
          <p:nvPr/>
        </p:nvSpPr>
        <p:spPr>
          <a:xfrm>
            <a:off x="782638" y="1897663"/>
            <a:ext cx="5084762" cy="338554"/>
          </a:xfrm>
          <a:prstGeom prst="rect">
            <a:avLst/>
          </a:prstGeom>
          <a:noFill/>
        </p:spPr>
        <p:txBody>
          <a:bodyPr wrap="square" rtlCol="0">
            <a:spAutoFit/>
          </a:bodyPr>
          <a:lstStyle/>
          <a:p>
            <a:r>
              <a:rPr lang="en-US" altLang="zh-CN" sz="1600" b="1" u="sng" dirty="0" smtClean="0"/>
              <a:t>Totally 126 PHY CIDs left with 11 unassigned</a:t>
            </a:r>
            <a:endParaRPr lang="zh-CN" altLang="en-US" sz="1600" b="1" u="sng" dirty="0"/>
          </a:p>
        </p:txBody>
      </p:sp>
    </p:spTree>
    <p:extLst>
      <p:ext uri="{BB962C8B-B14F-4D97-AF65-F5344CB8AC3E}">
        <p14:creationId xmlns:p14="http://schemas.microsoft.com/office/powerpoint/2010/main" val="1088925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Assignment for Unassigned CIDs</a:t>
            </a:r>
            <a:endParaRPr lang="zh-CN" altLang="en-US" dirty="0"/>
          </a:p>
        </p:txBody>
      </p:sp>
      <p:graphicFrame>
        <p:nvGraphicFramePr>
          <p:cNvPr id="7" name="内容占位符 6"/>
          <p:cNvGraphicFramePr>
            <a:graphicFrameLocks noGrp="1"/>
          </p:cNvGraphicFramePr>
          <p:nvPr>
            <p:ph idx="1"/>
            <p:extLst>
              <p:ext uri="{D42A27DB-BD31-4B8C-83A1-F6EECF244321}">
                <p14:modId xmlns:p14="http://schemas.microsoft.com/office/powerpoint/2010/main" val="1515128293"/>
              </p:ext>
            </p:extLst>
          </p:nvPr>
        </p:nvGraphicFramePr>
        <p:xfrm>
          <a:off x="228600" y="1524000"/>
          <a:ext cx="8610599" cy="4638040"/>
        </p:xfrm>
        <a:graphic>
          <a:graphicData uri="http://schemas.openxmlformats.org/drawingml/2006/table">
            <a:tbl>
              <a:tblPr firstRow="1" bandRow="1">
                <a:tableStyleId>{5C22544A-7EE6-4342-B048-85BDC9FD1C3A}</a:tableStyleId>
              </a:tblPr>
              <a:tblGrid>
                <a:gridCol w="685800"/>
                <a:gridCol w="762000"/>
                <a:gridCol w="609600"/>
                <a:gridCol w="3505200"/>
                <a:gridCol w="2133600"/>
                <a:gridCol w="914399"/>
              </a:tblGrid>
              <a:tr h="370840">
                <a:tc>
                  <a:txBody>
                    <a:bodyPr/>
                    <a:lstStyle/>
                    <a:p>
                      <a:pPr algn="ctr"/>
                      <a:r>
                        <a:rPr lang="en-US" altLang="zh-CN" sz="1200" dirty="0" smtClean="0"/>
                        <a:t>CID</a:t>
                      </a:r>
                      <a:endParaRPr lang="zh-CN" altLang="en-US" sz="1200" dirty="0"/>
                    </a:p>
                  </a:txBody>
                  <a:tcPr/>
                </a:tc>
                <a:tc>
                  <a:txBody>
                    <a:bodyPr/>
                    <a:lstStyle/>
                    <a:p>
                      <a:pPr algn="ctr"/>
                      <a:r>
                        <a:rPr lang="en-US" altLang="zh-CN" sz="1200" dirty="0" smtClean="0"/>
                        <a:t>Clause</a:t>
                      </a:r>
                      <a:endParaRPr lang="zh-CN" altLang="en-US" sz="1200" dirty="0"/>
                    </a:p>
                  </a:txBody>
                  <a:tcPr/>
                </a:tc>
                <a:tc>
                  <a:txBody>
                    <a:bodyPr/>
                    <a:lstStyle/>
                    <a:p>
                      <a:pPr algn="ctr"/>
                      <a:r>
                        <a:rPr lang="en-US" altLang="zh-CN" sz="1200" dirty="0" err="1" smtClean="0"/>
                        <a:t>Pg.Ln</a:t>
                      </a:r>
                      <a:endParaRPr lang="zh-CN" altLang="en-US" sz="1200" dirty="0"/>
                    </a:p>
                  </a:txBody>
                  <a:tcPr/>
                </a:tc>
                <a:tc>
                  <a:txBody>
                    <a:bodyPr/>
                    <a:lstStyle/>
                    <a:p>
                      <a:pPr algn="ctr"/>
                      <a:r>
                        <a:rPr lang="en-US" altLang="zh-CN" sz="1200" dirty="0" smtClean="0"/>
                        <a:t>Comment</a:t>
                      </a:r>
                      <a:endParaRPr lang="zh-CN" altLang="en-US" sz="1200" dirty="0"/>
                    </a:p>
                  </a:txBody>
                  <a:tcPr/>
                </a:tc>
                <a:tc>
                  <a:txBody>
                    <a:bodyPr/>
                    <a:lstStyle/>
                    <a:p>
                      <a:pPr algn="ctr"/>
                      <a:r>
                        <a:rPr lang="en-US" altLang="zh-CN" sz="1200" dirty="0" smtClean="0"/>
                        <a:t>Proposed</a:t>
                      </a:r>
                      <a:r>
                        <a:rPr lang="en-US" altLang="zh-CN" sz="1200" baseline="0" dirty="0" smtClean="0"/>
                        <a:t> Change</a:t>
                      </a:r>
                      <a:endParaRPr lang="zh-CN" altLang="en-US" sz="1200" dirty="0"/>
                    </a:p>
                  </a:txBody>
                  <a:tcPr/>
                </a:tc>
                <a:tc>
                  <a:txBody>
                    <a:bodyPr/>
                    <a:lstStyle/>
                    <a:p>
                      <a:pPr algn="ctr"/>
                      <a:r>
                        <a:rPr lang="en-US" altLang="zh-CN" sz="1200" dirty="0" smtClean="0"/>
                        <a:t>Assignee</a:t>
                      </a:r>
                      <a:endParaRPr lang="zh-CN" altLang="en-US" sz="1200" dirty="0"/>
                    </a:p>
                  </a:txBody>
                  <a:tcPr/>
                </a:tc>
              </a:tr>
              <a:tr h="370840">
                <a:tc>
                  <a:txBody>
                    <a:bodyPr/>
                    <a:lstStyle/>
                    <a:p>
                      <a:r>
                        <a:rPr lang="en-US" altLang="zh-CN" sz="1200" dirty="0" smtClean="0"/>
                        <a:t>16363</a:t>
                      </a:r>
                      <a:endParaRPr lang="zh-CN" altLang="en-US" sz="1200" dirty="0"/>
                    </a:p>
                  </a:txBody>
                  <a:tcPr/>
                </a:tc>
                <a:tc>
                  <a:txBody>
                    <a:bodyPr/>
                    <a:lstStyle/>
                    <a:p>
                      <a:endParaRPr lang="zh-CN" altLang="en-US" sz="1200" dirty="0"/>
                    </a:p>
                  </a:txBody>
                  <a:tcPr/>
                </a:tc>
                <a:tc>
                  <a:txBody>
                    <a:bodyPr/>
                    <a:lstStyle/>
                    <a:p>
                      <a:endParaRPr lang="zh-CN" altLang="en-US" sz="1200" dirty="0"/>
                    </a:p>
                  </a:txBody>
                  <a:tcPr/>
                </a:tc>
                <a:tc>
                  <a:txBody>
                    <a:bodyPr/>
                    <a:lstStyle/>
                    <a:p>
                      <a:r>
                        <a:rPr lang="en-US" altLang="zh-CN" sz="1000" dirty="0" smtClean="0"/>
                        <a:t>Preamble puncturing is inadequately defined and described.  Needs to be clearer that it's basically about using OFDMA and restricting the allocated RUs</a:t>
                      </a:r>
                      <a:endParaRPr lang="zh-CN" altLang="en-US" sz="1000" dirty="0"/>
                    </a:p>
                  </a:txBody>
                  <a:tcPr/>
                </a:tc>
                <a:tc>
                  <a:txBody>
                    <a:bodyPr/>
                    <a:lstStyle/>
                    <a:p>
                      <a:r>
                        <a:rPr lang="en-US" altLang="zh-CN" sz="1200" dirty="0" smtClean="0"/>
                        <a:t>As it says in the comment</a:t>
                      </a:r>
                      <a:endParaRPr lang="zh-CN" altLang="en-US" sz="1200" dirty="0"/>
                    </a:p>
                  </a:txBody>
                  <a:tcPr/>
                </a:tc>
                <a:tc>
                  <a:txBody>
                    <a:bodyPr/>
                    <a:lstStyle/>
                    <a:p>
                      <a:r>
                        <a:rPr lang="en-US" altLang="zh-CN" sz="1200" dirty="0" err="1" smtClean="0"/>
                        <a:t>Xiaogang</a:t>
                      </a:r>
                      <a:endParaRPr lang="zh-CN" altLang="en-US" sz="1200" dirty="0"/>
                    </a:p>
                  </a:txBody>
                  <a:tcPr/>
                </a:tc>
              </a:tr>
              <a:tr h="370840">
                <a:tc>
                  <a:txBody>
                    <a:bodyPr/>
                    <a:lstStyle/>
                    <a:p>
                      <a:r>
                        <a:rPr lang="en-US" altLang="zh-CN" sz="1200" dirty="0" smtClean="0"/>
                        <a:t>16171</a:t>
                      </a:r>
                      <a:endParaRPr lang="zh-CN" altLang="en-US" sz="1200" dirty="0"/>
                    </a:p>
                  </a:txBody>
                  <a:tcPr/>
                </a:tc>
                <a:tc>
                  <a:txBody>
                    <a:bodyPr/>
                    <a:lstStyle/>
                    <a:p>
                      <a:endParaRPr lang="zh-CN" altLang="en-US" sz="1200" dirty="0"/>
                    </a:p>
                  </a:txBody>
                  <a:tcPr/>
                </a:tc>
                <a:tc>
                  <a:txBody>
                    <a:bodyPr/>
                    <a:lstStyle/>
                    <a:p>
                      <a:endParaRPr lang="zh-CN" altLang="en-US" sz="1200" dirty="0"/>
                    </a:p>
                  </a:txBody>
                  <a:tcPr/>
                </a:tc>
                <a:tc>
                  <a:txBody>
                    <a:bodyPr/>
                    <a:lstStyle/>
                    <a:p>
                      <a:r>
                        <a:rPr lang="en-US" altLang="zh-CN" sz="1000" dirty="0" smtClean="0"/>
                        <a:t>"long GI" from the baseline needs to be changed since it is now the shortest of the three GIs for ax</a:t>
                      </a:r>
                      <a:endParaRPr lang="zh-CN" altLang="en-US" sz="1000" dirty="0"/>
                    </a:p>
                  </a:txBody>
                  <a:tcPr/>
                </a:tc>
                <a:tc>
                  <a:txBody>
                    <a:bodyPr/>
                    <a:lstStyle/>
                    <a:p>
                      <a:r>
                        <a:rPr lang="en-US" altLang="zh-CN" sz="1200" dirty="0" smtClean="0"/>
                        <a:t>In the baseline, change "short GI" to "400 ns GI" and "long GI" to "800 ns GI" throughout</a:t>
                      </a:r>
                      <a:endParaRPr lang="zh-CN" altLang="en-US" sz="1200" dirty="0"/>
                    </a:p>
                  </a:txBody>
                  <a:tcPr/>
                </a:tc>
                <a:tc>
                  <a:txBody>
                    <a:bodyPr/>
                    <a:lstStyle/>
                    <a:p>
                      <a:r>
                        <a:rPr lang="en-US" altLang="zh-CN" sz="1200" dirty="0" smtClean="0"/>
                        <a:t>Bo</a:t>
                      </a:r>
                      <a:r>
                        <a:rPr lang="en-US" altLang="zh-CN" sz="1200" baseline="0" dirty="0" smtClean="0"/>
                        <a:t> Sun</a:t>
                      </a:r>
                      <a:endParaRPr lang="zh-CN" altLang="en-US" sz="1200" dirty="0"/>
                    </a:p>
                  </a:txBody>
                  <a:tcPr/>
                </a:tc>
              </a:tr>
              <a:tr h="370840">
                <a:tc>
                  <a:txBody>
                    <a:bodyPr/>
                    <a:lstStyle/>
                    <a:p>
                      <a:r>
                        <a:rPr lang="en-US" altLang="zh-CN" sz="1200" dirty="0" smtClean="0"/>
                        <a:t>16025</a:t>
                      </a:r>
                      <a:endParaRPr lang="zh-CN" altLang="en-US" sz="1200" dirty="0"/>
                    </a:p>
                  </a:txBody>
                  <a:tcPr/>
                </a:tc>
                <a:tc>
                  <a:txBody>
                    <a:bodyPr/>
                    <a:lstStyle/>
                    <a:p>
                      <a:endParaRPr lang="zh-CN" altLang="en-US" sz="1200"/>
                    </a:p>
                  </a:txBody>
                  <a:tcPr/>
                </a:tc>
                <a:tc>
                  <a:txBody>
                    <a:bodyPr/>
                    <a:lstStyle/>
                    <a:p>
                      <a:endParaRPr lang="zh-CN" altLang="en-US" sz="1200"/>
                    </a:p>
                  </a:txBody>
                  <a:tcPr/>
                </a:tc>
                <a:tc>
                  <a:txBody>
                    <a:bodyPr/>
                    <a:lstStyle/>
                    <a:p>
                      <a:r>
                        <a:rPr lang="en-US" altLang="zh-CN" sz="1000" dirty="0" smtClean="0"/>
                        <a:t>"power boost factor" is generally about the &lt;alpha&gt;r thing.  However, in a couple of instances it is used for something else.  To avoid confusion, those other two instances should be reworded to use a different term.  "the received power measured based on the non-HE portion of the HE PPDU preamble and captured in the RXVECTOR parameter RSSI_LEGACY in the PHY-</a:t>
                      </a:r>
                      <a:r>
                        <a:rPr lang="en-US" altLang="zh-CN" sz="1000" dirty="0" err="1" smtClean="0"/>
                        <a:t>RXSTART.indication</a:t>
                      </a:r>
                      <a:r>
                        <a:rPr lang="en-US" altLang="zh-CN" sz="1000" dirty="0" smtClean="0"/>
                        <a:t> primitive shall be decreased by 3 dB to compensate for the power boost factor when compared to the OBSS PD level." in 27.9.2.2 and "</a:t>
                      </a:r>
                      <a:r>
                        <a:rPr lang="en-US" altLang="zh-CN" sz="1000" dirty="0" err="1" smtClean="0"/>
                        <a:t>eta_field,k</a:t>
                      </a:r>
                      <a:r>
                        <a:rPr lang="en-US" altLang="zh-CN" sz="1000" dirty="0" smtClean="0"/>
                        <a:t> is the power boost factor of the k-</a:t>
                      </a:r>
                      <a:r>
                        <a:rPr lang="en-US" altLang="zh-CN" sz="1000" dirty="0" err="1" smtClean="0"/>
                        <a:t>th</a:t>
                      </a:r>
                      <a:r>
                        <a:rPr lang="en-US" altLang="zh-CN" sz="1000" dirty="0" smtClean="0"/>
                        <a:t> subcarrier of a given field within an OFDM symbol," in 28.3.9</a:t>
                      </a:r>
                      <a:endParaRPr lang="zh-CN" altLang="en-US" sz="1000" dirty="0"/>
                    </a:p>
                  </a:txBody>
                  <a:tcPr/>
                </a:tc>
                <a:tc>
                  <a:txBody>
                    <a:bodyPr/>
                    <a:lstStyle/>
                    <a:p>
                      <a:r>
                        <a:rPr lang="en-US" altLang="zh-CN" sz="1200" dirty="0" smtClean="0"/>
                        <a:t>Change the term from "power boost factor" to "power difference" in the two pieces of cited text</a:t>
                      </a:r>
                      <a:endParaRPr lang="zh-CN" altLang="en-US" sz="1200" dirty="0"/>
                    </a:p>
                  </a:txBody>
                  <a:tcPr/>
                </a:tc>
                <a:tc>
                  <a:txBody>
                    <a:bodyPr/>
                    <a:lstStyle/>
                    <a:p>
                      <a:r>
                        <a:rPr lang="en-US" altLang="zh-CN" sz="1200" dirty="0" err="1" smtClean="0"/>
                        <a:t>Youhan</a:t>
                      </a:r>
                      <a:endParaRPr lang="zh-CN" altLang="en-US" sz="1200" dirty="0"/>
                    </a:p>
                  </a:txBody>
                  <a:tcPr/>
                </a:tc>
              </a:tr>
              <a:tr h="370840">
                <a:tc>
                  <a:txBody>
                    <a:bodyPr/>
                    <a:lstStyle/>
                    <a:p>
                      <a:r>
                        <a:rPr lang="en-US" altLang="zh-CN" sz="1200" dirty="0" smtClean="0"/>
                        <a:t>16857</a:t>
                      </a:r>
                      <a:endParaRPr lang="zh-CN" altLang="en-US" sz="1200" dirty="0"/>
                    </a:p>
                  </a:txBody>
                  <a:tcPr/>
                </a:tc>
                <a:tc>
                  <a:txBody>
                    <a:bodyPr/>
                    <a:lstStyle/>
                    <a:p>
                      <a:endParaRPr lang="zh-CN" altLang="en-US" sz="1200"/>
                    </a:p>
                  </a:txBody>
                  <a:tcPr/>
                </a:tc>
                <a:tc>
                  <a:txBody>
                    <a:bodyPr/>
                    <a:lstStyle/>
                    <a:p>
                      <a:endParaRPr lang="zh-CN" altLang="en-US" sz="1200"/>
                    </a:p>
                  </a:txBody>
                  <a:tcPr/>
                </a:tc>
                <a:tc>
                  <a:txBody>
                    <a:bodyPr/>
                    <a:lstStyle/>
                    <a:p>
                      <a:r>
                        <a:rPr lang="en-US" altLang="zh-CN" sz="1000" dirty="0" smtClean="0"/>
                        <a:t>The document approaches to maturing (very good shape).  Because of that, the consistency/accuracy throughout the document is critical.  If not done so yet, I suggest we should consider to have at least two independent coders develop the test vectors to verify all the equations given the TXVECTOR as the input.  One of them can be the one close to the editing team, and the other one is preferably an outsider.  He/she codes it simply from reading the draft standard.</a:t>
                      </a:r>
                      <a:endParaRPr lang="zh-CN" altLang="en-US" sz="1000" dirty="0"/>
                    </a:p>
                  </a:txBody>
                  <a:tcPr/>
                </a:tc>
                <a:tc>
                  <a:txBody>
                    <a:bodyPr/>
                    <a:lstStyle/>
                    <a:p>
                      <a:endParaRPr lang="zh-CN" altLang="en-US" sz="1200" dirty="0"/>
                    </a:p>
                  </a:txBody>
                  <a:tcPr/>
                </a:tc>
                <a:tc>
                  <a:txBody>
                    <a:bodyPr/>
                    <a:lstStyle/>
                    <a:p>
                      <a:r>
                        <a:rPr lang="en-US" altLang="zh-CN" sz="1200" dirty="0" smtClean="0"/>
                        <a:t>Bo</a:t>
                      </a:r>
                      <a:r>
                        <a:rPr lang="en-US" altLang="zh-CN" sz="1200" baseline="0" dirty="0" smtClean="0"/>
                        <a:t> Sun</a:t>
                      </a:r>
                      <a:endParaRPr lang="zh-CN" altLang="en-US" sz="1200" dirty="0"/>
                    </a:p>
                  </a:txBody>
                  <a:tcPr/>
                </a:tc>
              </a:tr>
            </a:tbl>
          </a:graphicData>
        </a:graphic>
      </p:graphicFrame>
      <p:sp>
        <p:nvSpPr>
          <p:cNvPr id="4" name="日期占位符 3"/>
          <p:cNvSpPr>
            <a:spLocks noGrp="1"/>
          </p:cNvSpPr>
          <p:nvPr>
            <p:ph type="dt" sz="half" idx="10"/>
          </p:nvPr>
        </p:nvSpPr>
        <p:spPr/>
        <p:txBody>
          <a:bodyPr/>
          <a:lstStyle/>
          <a:p>
            <a:pPr>
              <a:defRPr/>
            </a:pPr>
            <a:r>
              <a:rPr lang="en-US" smtClean="0"/>
              <a:t>Nov 2018</a:t>
            </a:r>
            <a:endParaRPr lang="en-US" dirty="0"/>
          </a:p>
        </p:txBody>
      </p:sp>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14</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Tree>
    <p:extLst>
      <p:ext uri="{BB962C8B-B14F-4D97-AF65-F5344CB8AC3E}">
        <p14:creationId xmlns:p14="http://schemas.microsoft.com/office/powerpoint/2010/main" val="3463378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Assignment for Unassigned CIDs</a:t>
            </a:r>
            <a:endParaRPr lang="zh-CN" altLang="en-US" dirty="0"/>
          </a:p>
        </p:txBody>
      </p:sp>
      <p:graphicFrame>
        <p:nvGraphicFramePr>
          <p:cNvPr id="7" name="内容占位符 6"/>
          <p:cNvGraphicFramePr>
            <a:graphicFrameLocks noGrp="1"/>
          </p:cNvGraphicFramePr>
          <p:nvPr>
            <p:ph idx="1"/>
            <p:extLst>
              <p:ext uri="{D42A27DB-BD31-4B8C-83A1-F6EECF244321}">
                <p14:modId xmlns:p14="http://schemas.microsoft.com/office/powerpoint/2010/main" val="911925665"/>
              </p:ext>
            </p:extLst>
          </p:nvPr>
        </p:nvGraphicFramePr>
        <p:xfrm>
          <a:off x="304801" y="1600200"/>
          <a:ext cx="8610599" cy="4485640"/>
        </p:xfrm>
        <a:graphic>
          <a:graphicData uri="http://schemas.openxmlformats.org/drawingml/2006/table">
            <a:tbl>
              <a:tblPr firstRow="1" bandRow="1">
                <a:tableStyleId>{5C22544A-7EE6-4342-B048-85BDC9FD1C3A}</a:tableStyleId>
              </a:tblPr>
              <a:tblGrid>
                <a:gridCol w="609600"/>
                <a:gridCol w="838200"/>
                <a:gridCol w="609600"/>
                <a:gridCol w="3682999"/>
                <a:gridCol w="2184401"/>
                <a:gridCol w="685799"/>
              </a:tblGrid>
              <a:tr h="370840">
                <a:tc>
                  <a:txBody>
                    <a:bodyPr/>
                    <a:lstStyle/>
                    <a:p>
                      <a:pPr algn="ctr"/>
                      <a:r>
                        <a:rPr lang="en-US" altLang="zh-CN" sz="1000" dirty="0" smtClean="0"/>
                        <a:t>CID</a:t>
                      </a:r>
                      <a:endParaRPr lang="zh-CN" altLang="en-US" sz="1000" dirty="0"/>
                    </a:p>
                  </a:txBody>
                  <a:tcPr/>
                </a:tc>
                <a:tc>
                  <a:txBody>
                    <a:bodyPr/>
                    <a:lstStyle/>
                    <a:p>
                      <a:pPr algn="ctr"/>
                      <a:r>
                        <a:rPr lang="en-US" altLang="zh-CN" sz="1000" dirty="0" smtClean="0"/>
                        <a:t>Clause</a:t>
                      </a:r>
                      <a:endParaRPr lang="zh-CN" altLang="en-US" sz="1000" dirty="0"/>
                    </a:p>
                  </a:txBody>
                  <a:tcPr/>
                </a:tc>
                <a:tc>
                  <a:txBody>
                    <a:bodyPr/>
                    <a:lstStyle/>
                    <a:p>
                      <a:pPr algn="ctr"/>
                      <a:r>
                        <a:rPr lang="en-US" altLang="zh-CN" sz="1000" dirty="0" err="1" smtClean="0"/>
                        <a:t>Pg.Ln</a:t>
                      </a:r>
                      <a:endParaRPr lang="zh-CN" altLang="en-US" sz="1000" dirty="0"/>
                    </a:p>
                  </a:txBody>
                  <a:tcPr/>
                </a:tc>
                <a:tc>
                  <a:txBody>
                    <a:bodyPr/>
                    <a:lstStyle/>
                    <a:p>
                      <a:pPr algn="ctr"/>
                      <a:r>
                        <a:rPr lang="en-US" altLang="zh-CN" sz="1000" dirty="0" smtClean="0"/>
                        <a:t>Comment</a:t>
                      </a:r>
                      <a:endParaRPr lang="zh-CN" altLang="en-US" sz="1000" dirty="0"/>
                    </a:p>
                  </a:txBody>
                  <a:tcPr/>
                </a:tc>
                <a:tc>
                  <a:txBody>
                    <a:bodyPr/>
                    <a:lstStyle/>
                    <a:p>
                      <a:pPr algn="ctr"/>
                      <a:r>
                        <a:rPr lang="en-US" altLang="zh-CN" sz="1000" dirty="0" smtClean="0"/>
                        <a:t>Proposed</a:t>
                      </a:r>
                      <a:r>
                        <a:rPr lang="en-US" altLang="zh-CN" sz="1000" baseline="0" dirty="0" smtClean="0"/>
                        <a:t> Change</a:t>
                      </a:r>
                      <a:endParaRPr lang="zh-CN" altLang="en-US" sz="1000" dirty="0"/>
                    </a:p>
                  </a:txBody>
                  <a:tcPr/>
                </a:tc>
                <a:tc>
                  <a:txBody>
                    <a:bodyPr/>
                    <a:lstStyle/>
                    <a:p>
                      <a:pPr algn="ctr"/>
                      <a:r>
                        <a:rPr lang="en-US" altLang="zh-CN" sz="1000" dirty="0" smtClean="0"/>
                        <a:t>Assignee</a:t>
                      </a:r>
                      <a:endParaRPr lang="zh-CN" altLang="en-US" sz="1000" dirty="0"/>
                    </a:p>
                  </a:txBody>
                  <a:tcPr/>
                </a:tc>
              </a:tr>
              <a:tr h="370840">
                <a:tc>
                  <a:txBody>
                    <a:bodyPr/>
                    <a:lstStyle/>
                    <a:p>
                      <a:r>
                        <a:rPr lang="en-US" altLang="zh-CN" sz="1000" dirty="0" smtClean="0"/>
                        <a:t>15666</a:t>
                      </a:r>
                      <a:endParaRPr lang="zh-CN" altLang="en-US" sz="1000" dirty="0"/>
                    </a:p>
                  </a:txBody>
                  <a:tcPr/>
                </a:tc>
                <a:tc>
                  <a:txBody>
                    <a:bodyPr/>
                    <a:lstStyle/>
                    <a:p>
                      <a:r>
                        <a:rPr lang="en-US" altLang="zh-CN" sz="1000" dirty="0" smtClean="0"/>
                        <a:t>9.4.2.237.5</a:t>
                      </a:r>
                      <a:endParaRPr lang="zh-CN" altLang="en-US" sz="1000" dirty="0"/>
                    </a:p>
                  </a:txBody>
                  <a:tcPr/>
                </a:tc>
                <a:tc>
                  <a:txBody>
                    <a:bodyPr/>
                    <a:lstStyle/>
                    <a:p>
                      <a:r>
                        <a:rPr lang="en-US" altLang="zh-CN" sz="1000" dirty="0" smtClean="0"/>
                        <a:t>165.51</a:t>
                      </a:r>
                      <a:endParaRPr lang="zh-CN" altLang="en-US" sz="1000" dirty="0"/>
                    </a:p>
                  </a:txBody>
                  <a:tcPr/>
                </a:tc>
                <a:tc>
                  <a:txBody>
                    <a:bodyPr/>
                    <a:lstStyle/>
                    <a:p>
                      <a:r>
                        <a:rPr lang="en-US" altLang="zh-CN" sz="1000" dirty="0" smtClean="0"/>
                        <a:t>"The PPE Thresholds field determines the minimal packet extension value (see 28.3.12 (Packet Extension))...", according to other places of the spec such as 27.12 and 28.3.12, this is not for "minimal packet </a:t>
                      </a:r>
                      <a:r>
                        <a:rPr lang="en-US" altLang="zh-CN" sz="1000" dirty="0" err="1" smtClean="0"/>
                        <a:t>extention</a:t>
                      </a:r>
                      <a:r>
                        <a:rPr lang="en-US" altLang="zh-CN" sz="1000" dirty="0" smtClean="0"/>
                        <a:t> value", but rather the maximum of </a:t>
                      </a:r>
                      <a:r>
                        <a:rPr lang="en-US" altLang="zh-CN" sz="1000" dirty="0" err="1" smtClean="0"/>
                        <a:t>norminal</a:t>
                      </a:r>
                      <a:r>
                        <a:rPr lang="en-US" altLang="zh-CN" sz="1000" dirty="0" smtClean="0"/>
                        <a:t> packet extension duration.</a:t>
                      </a:r>
                      <a:endParaRPr lang="zh-CN" altLang="en-US" sz="1000" dirty="0"/>
                    </a:p>
                  </a:txBody>
                  <a:tcPr/>
                </a:tc>
                <a:tc>
                  <a:txBody>
                    <a:bodyPr/>
                    <a:lstStyle/>
                    <a:p>
                      <a:r>
                        <a:rPr lang="en-US" altLang="zh-CN" sz="1000" dirty="0" smtClean="0"/>
                        <a:t>Clarify</a:t>
                      </a:r>
                      <a:endParaRPr lang="zh-CN" altLang="en-US" sz="1000" dirty="0"/>
                    </a:p>
                  </a:txBody>
                  <a:tcPr/>
                </a:tc>
                <a:tc>
                  <a:txBody>
                    <a:bodyPr/>
                    <a:lstStyle/>
                    <a:p>
                      <a:r>
                        <a:rPr lang="en-US" altLang="zh-CN" sz="1000" dirty="0" err="1" smtClean="0"/>
                        <a:t>Youhan</a:t>
                      </a:r>
                      <a:endParaRPr lang="zh-CN" altLang="en-US" sz="1000" dirty="0"/>
                    </a:p>
                  </a:txBody>
                  <a:tcPr/>
                </a:tc>
              </a:tr>
              <a:tr h="370840">
                <a:tc>
                  <a:txBody>
                    <a:bodyPr/>
                    <a:lstStyle/>
                    <a:p>
                      <a:r>
                        <a:rPr lang="en-US" altLang="zh-CN" sz="1000" dirty="0" smtClean="0"/>
                        <a:t>15667</a:t>
                      </a:r>
                      <a:endParaRPr lang="zh-CN" altLang="en-US" sz="1000" dirty="0"/>
                    </a:p>
                  </a:txBody>
                  <a:tcPr/>
                </a:tc>
                <a:tc>
                  <a:txBody>
                    <a:bodyPr/>
                    <a:lstStyle/>
                    <a:p>
                      <a:r>
                        <a:rPr lang="en-US" altLang="zh-CN" sz="1000" dirty="0" smtClean="0"/>
                        <a:t>9.4.2.237.5</a:t>
                      </a:r>
                      <a:endParaRPr lang="zh-CN" altLang="en-US" sz="1000" dirty="0"/>
                    </a:p>
                  </a:txBody>
                  <a:tcPr/>
                </a:tc>
                <a:tc>
                  <a:txBody>
                    <a:bodyPr/>
                    <a:lstStyle/>
                    <a:p>
                      <a:r>
                        <a:rPr lang="en-US" altLang="zh-CN" sz="1000" dirty="0" smtClean="0"/>
                        <a:t>166.1</a:t>
                      </a:r>
                      <a:endParaRPr lang="zh-CN" altLang="en-US" sz="1000" dirty="0"/>
                    </a:p>
                  </a:txBody>
                  <a:tcPr/>
                </a:tc>
                <a:tc>
                  <a:txBody>
                    <a:bodyPr/>
                    <a:lstStyle/>
                    <a:p>
                      <a:r>
                        <a:rPr lang="en-US" altLang="zh-CN" sz="1000" dirty="0" smtClean="0"/>
                        <a:t>"The NSTS subfield contains an unsigned integer that is the number of NSTS values minus 1 for which </a:t>
                      </a:r>
                      <a:r>
                        <a:rPr lang="en-US" altLang="zh-CN" sz="1000" dirty="0" err="1" smtClean="0"/>
                        <a:t>PPEthreshold</a:t>
                      </a:r>
                      <a:r>
                        <a:rPr lang="en-US" altLang="zh-CN" sz="1000" dirty="0" smtClean="0"/>
                        <a:t> values are included in the PPE Thresholds Info subfield."--what if the NSTS subfield here has a value smaller than the maximum NSTS value as indicated by the Rx HE-MCS Map table? Does it mean for those NSTS, PPET8 and PPET16 are all zero?</a:t>
                      </a:r>
                      <a:endParaRPr lang="zh-CN" altLang="en-US" sz="1000" dirty="0"/>
                    </a:p>
                  </a:txBody>
                  <a:tcPr/>
                </a:tc>
                <a:tc>
                  <a:txBody>
                    <a:bodyPr/>
                    <a:lstStyle/>
                    <a:p>
                      <a:r>
                        <a:rPr lang="en-US" altLang="zh-CN" sz="1000" dirty="0" smtClean="0"/>
                        <a:t>Clarify</a:t>
                      </a:r>
                      <a:endParaRPr lang="zh-CN" altLang="en-US"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dirty="0" err="1" smtClean="0"/>
                        <a:t>Youhan</a:t>
                      </a:r>
                      <a:endParaRPr lang="zh-CN" altLang="en-US" sz="1000" dirty="0" smtClean="0"/>
                    </a:p>
                    <a:p>
                      <a:endParaRPr lang="zh-CN" altLang="en-US" sz="1000" dirty="0"/>
                    </a:p>
                  </a:txBody>
                  <a:tcPr/>
                </a:tc>
              </a:tr>
              <a:tr h="370840">
                <a:tc>
                  <a:txBody>
                    <a:bodyPr/>
                    <a:lstStyle/>
                    <a:p>
                      <a:r>
                        <a:rPr lang="en-US" altLang="zh-CN" sz="1000" dirty="0" smtClean="0"/>
                        <a:t>16002</a:t>
                      </a:r>
                      <a:endParaRPr lang="zh-CN" altLang="en-US" sz="1000" dirty="0"/>
                    </a:p>
                  </a:txBody>
                  <a:tcPr/>
                </a:tc>
                <a:tc>
                  <a:txBody>
                    <a:bodyPr/>
                    <a:lstStyle/>
                    <a:p>
                      <a:r>
                        <a:rPr lang="en-US" altLang="zh-CN" sz="1000" dirty="0" smtClean="0"/>
                        <a:t>9.4.2.237.5</a:t>
                      </a:r>
                      <a:endParaRPr lang="zh-CN" altLang="en-US" sz="1000" dirty="0"/>
                    </a:p>
                  </a:txBody>
                  <a:tcPr/>
                </a:tc>
                <a:tc>
                  <a:txBody>
                    <a:bodyPr/>
                    <a:lstStyle/>
                    <a:p>
                      <a:r>
                        <a:rPr lang="en-US" altLang="zh-CN" sz="1000" dirty="0" smtClean="0"/>
                        <a:t>166.11</a:t>
                      </a:r>
                      <a:endParaRPr lang="zh-CN" altLang="en-US" sz="1000" dirty="0"/>
                    </a:p>
                  </a:txBody>
                  <a:tcPr/>
                </a:tc>
                <a:tc>
                  <a:txBody>
                    <a:bodyPr/>
                    <a:lstStyle/>
                    <a:p>
                      <a:r>
                        <a:rPr lang="en-US" altLang="zh-CN" sz="1000" dirty="0" smtClean="0"/>
                        <a:t>"6 x (NSTS + 1) bits" -- need to be clear this is the field value rather than the NSTS itself (which is one more than the field value)</a:t>
                      </a:r>
                      <a:endParaRPr lang="zh-CN" altLang="en-US" sz="1000" dirty="0"/>
                    </a:p>
                  </a:txBody>
                  <a:tcPr/>
                </a:tc>
                <a:tc>
                  <a:txBody>
                    <a:bodyPr/>
                    <a:lstStyle/>
                    <a:p>
                      <a:r>
                        <a:rPr lang="en-US" altLang="zh-CN" sz="1000" dirty="0" smtClean="0"/>
                        <a:t>After the cited text at the referenced location add ", where NSTS is the value in the NSTS field,"</a:t>
                      </a:r>
                      <a:endParaRPr lang="zh-CN" altLang="en-US"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dirty="0" err="1" smtClean="0"/>
                        <a:t>Youhan</a:t>
                      </a:r>
                      <a:endParaRPr lang="zh-CN" altLang="en-US" sz="1000" dirty="0" smtClean="0"/>
                    </a:p>
                    <a:p>
                      <a:endParaRPr lang="zh-CN" altLang="en-US" sz="1000" dirty="0"/>
                    </a:p>
                  </a:txBody>
                  <a:tcPr/>
                </a:tc>
              </a:tr>
              <a:tr h="370840">
                <a:tc>
                  <a:txBody>
                    <a:bodyPr/>
                    <a:lstStyle/>
                    <a:p>
                      <a:r>
                        <a:rPr lang="en-US" altLang="zh-CN" sz="1000" dirty="0" smtClean="0"/>
                        <a:t>15663</a:t>
                      </a:r>
                      <a:endParaRPr lang="zh-CN" altLang="en-US" sz="1000" dirty="0"/>
                    </a:p>
                  </a:txBody>
                  <a:tcPr/>
                </a:tc>
                <a:tc>
                  <a:txBody>
                    <a:bodyPr/>
                    <a:lstStyle/>
                    <a:p>
                      <a:r>
                        <a:rPr lang="en-US" altLang="zh-CN" sz="1000" dirty="0" smtClean="0"/>
                        <a:t>9.4.2.237.5</a:t>
                      </a:r>
                      <a:endParaRPr lang="zh-CN" altLang="en-US" sz="1000" dirty="0"/>
                    </a:p>
                  </a:txBody>
                  <a:tcPr/>
                </a:tc>
                <a:tc>
                  <a:txBody>
                    <a:bodyPr/>
                    <a:lstStyle/>
                    <a:p>
                      <a:r>
                        <a:rPr lang="en-US" altLang="zh-CN" sz="1000" dirty="0" smtClean="0"/>
                        <a:t>167.1</a:t>
                      </a:r>
                      <a:endParaRPr lang="zh-CN" altLang="en-US" sz="1000" dirty="0"/>
                    </a:p>
                  </a:txBody>
                  <a:tcPr/>
                </a:tc>
                <a:tc>
                  <a:txBody>
                    <a:bodyPr/>
                    <a:lstStyle/>
                    <a:p>
                      <a:r>
                        <a:rPr lang="en-US" altLang="zh-CN" sz="1000" dirty="0" smtClean="0"/>
                        <a:t>"Each PPET8 </a:t>
                      </a:r>
                      <a:r>
                        <a:rPr lang="en-US" altLang="zh-CN" sz="1000" dirty="0" err="1" smtClean="0"/>
                        <a:t>NSTSn</a:t>
                      </a:r>
                      <a:r>
                        <a:rPr lang="en-US" altLang="zh-CN" sz="1000" dirty="0" smtClean="0"/>
                        <a:t> </a:t>
                      </a:r>
                      <a:r>
                        <a:rPr lang="en-US" altLang="zh-CN" sz="1000" dirty="0" err="1" smtClean="0"/>
                        <a:t>RUb</a:t>
                      </a:r>
                      <a:r>
                        <a:rPr lang="en-US" altLang="zh-CN" sz="1000" dirty="0" smtClean="0"/>
                        <a:t> and PPET16 </a:t>
                      </a:r>
                      <a:r>
                        <a:rPr lang="en-US" altLang="zh-CN" sz="1000" dirty="0" err="1" smtClean="0"/>
                        <a:t>NSTSn</a:t>
                      </a:r>
                      <a:r>
                        <a:rPr lang="en-US" altLang="zh-CN" sz="1000" dirty="0" smtClean="0"/>
                        <a:t> </a:t>
                      </a:r>
                      <a:r>
                        <a:rPr lang="en-US" altLang="zh-CN" sz="1000" dirty="0" err="1" smtClean="0"/>
                        <a:t>RUb</a:t>
                      </a:r>
                      <a:r>
                        <a:rPr lang="en-US" altLang="zh-CN" sz="1000" dirty="0" smtClean="0"/>
                        <a:t> subfield contains an integer that corresponds to a constellation index value related to the minimal transmission constellation of an HE PPDU as defined </a:t>
                      </a:r>
                      <a:r>
                        <a:rPr lang="en-US" altLang="zh-CN" sz="1000" dirty="0" err="1" smtClean="0"/>
                        <a:t>inTable</a:t>
                      </a:r>
                      <a:r>
                        <a:rPr lang="en-US" altLang="zh-CN" sz="1000" dirty="0" smtClean="0"/>
                        <a:t> 9-262ac (Constellation index)."--the minimal transmission constellation for what? Also what "transmission" mean? </a:t>
                      </a:r>
                      <a:r>
                        <a:rPr lang="en-US" altLang="zh-CN" sz="1000" dirty="0" err="1" smtClean="0"/>
                        <a:t>SHould</a:t>
                      </a:r>
                      <a:r>
                        <a:rPr lang="en-US" altLang="zh-CN" sz="1000" dirty="0" smtClean="0"/>
                        <a:t> this be for reception capability?</a:t>
                      </a:r>
                      <a:endParaRPr lang="zh-CN" altLang="en-US" sz="1000" dirty="0"/>
                    </a:p>
                  </a:txBody>
                  <a:tcPr/>
                </a:tc>
                <a:tc>
                  <a:txBody>
                    <a:bodyPr/>
                    <a:lstStyle/>
                    <a:p>
                      <a:r>
                        <a:rPr lang="en-US" altLang="zh-CN" sz="1000" dirty="0" smtClean="0"/>
                        <a:t>Change to: ..minimal reception constellation of an HE PPDU that supports the maximum Nominal Packet Extension duration (TPE) when pre-FEC padding factor equals to 4 being 8 us and 16 us respectively, as defined in...</a:t>
                      </a:r>
                      <a:endParaRPr lang="zh-CN" altLang="en-US"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dirty="0" err="1" smtClean="0"/>
                        <a:t>Youhan</a:t>
                      </a:r>
                      <a:endParaRPr lang="zh-CN" altLang="en-US" sz="1000" dirty="0" smtClean="0"/>
                    </a:p>
                    <a:p>
                      <a:endParaRPr lang="zh-CN" altLang="en-US" sz="1000" dirty="0"/>
                    </a:p>
                  </a:txBody>
                  <a:tcPr/>
                </a:tc>
              </a:tr>
              <a:tr h="370840">
                <a:tc>
                  <a:txBody>
                    <a:bodyPr/>
                    <a:lstStyle/>
                    <a:p>
                      <a:r>
                        <a:rPr lang="en-US" altLang="zh-CN" sz="1000" dirty="0" smtClean="0"/>
                        <a:t>16325</a:t>
                      </a:r>
                      <a:endParaRPr lang="zh-CN" altLang="en-US" sz="1000" dirty="0"/>
                    </a:p>
                  </a:txBody>
                  <a:tcPr/>
                </a:tc>
                <a:tc>
                  <a:txBody>
                    <a:bodyPr/>
                    <a:lstStyle/>
                    <a:p>
                      <a:r>
                        <a:rPr lang="en-US" altLang="zh-CN" sz="1000" dirty="0" smtClean="0"/>
                        <a:t>9.4.2.237.5</a:t>
                      </a:r>
                      <a:endParaRPr lang="zh-CN" altLang="en-US" sz="1000" dirty="0"/>
                    </a:p>
                  </a:txBody>
                  <a:tcPr/>
                </a:tc>
                <a:tc>
                  <a:txBody>
                    <a:bodyPr/>
                    <a:lstStyle/>
                    <a:p>
                      <a:r>
                        <a:rPr lang="en-US" altLang="zh-CN" sz="1000" dirty="0" smtClean="0"/>
                        <a:t>167.33</a:t>
                      </a:r>
                      <a:endParaRPr lang="zh-CN" altLang="en-US" sz="1000" dirty="0"/>
                    </a:p>
                  </a:txBody>
                  <a:tcPr/>
                </a:tc>
                <a:tc>
                  <a:txBody>
                    <a:bodyPr/>
                    <a:lstStyle/>
                    <a:p>
                      <a:r>
                        <a:rPr lang="en-US" altLang="zh-CN" sz="1000" dirty="0" smtClean="0"/>
                        <a:t>"The value of the PPET8 </a:t>
                      </a:r>
                      <a:r>
                        <a:rPr lang="en-US" altLang="zh-CN" sz="1000" dirty="0" err="1" smtClean="0"/>
                        <a:t>NSTSn</a:t>
                      </a:r>
                      <a:r>
                        <a:rPr lang="en-US" altLang="zh-CN" sz="1000" dirty="0" smtClean="0"/>
                        <a:t> </a:t>
                      </a:r>
                      <a:r>
                        <a:rPr lang="en-US" altLang="zh-CN" sz="1000" dirty="0" err="1" smtClean="0"/>
                        <a:t>RUb</a:t>
                      </a:r>
                      <a:r>
                        <a:rPr lang="en-US" altLang="zh-CN" sz="1000" dirty="0" smtClean="0"/>
                        <a:t> subfield is always less than the value of the PPET16 </a:t>
                      </a:r>
                      <a:r>
                        <a:rPr lang="en-US" altLang="zh-CN" sz="1000" dirty="0" err="1" smtClean="0"/>
                        <a:t>NSTSn</a:t>
                      </a:r>
                      <a:r>
                        <a:rPr lang="en-US" altLang="zh-CN" sz="1000" dirty="0" smtClean="0"/>
                        <a:t> </a:t>
                      </a:r>
                      <a:r>
                        <a:rPr lang="en-US" altLang="zh-CN" sz="1000" dirty="0" err="1" smtClean="0"/>
                        <a:t>RUb</a:t>
                      </a:r>
                      <a:r>
                        <a:rPr lang="en-US" altLang="zh-CN" sz="1000" dirty="0" smtClean="0"/>
                        <a:t> subfield, except if the PPET8 subfield is 7." -- there are other constraints</a:t>
                      </a:r>
                      <a:endParaRPr lang="zh-CN" altLang="en-US" sz="1000" dirty="0"/>
                    </a:p>
                  </a:txBody>
                  <a:tcPr/>
                </a:tc>
                <a:tc>
                  <a:txBody>
                    <a:bodyPr/>
                    <a:lstStyle/>
                    <a:p>
                      <a:r>
                        <a:rPr lang="en-US" altLang="zh-CN" sz="1000" dirty="0" smtClean="0"/>
                        <a:t>Add the other constraints, e.g. value for </a:t>
                      </a:r>
                      <a:r>
                        <a:rPr lang="en-US" altLang="zh-CN" sz="1000" dirty="0" err="1" smtClean="0"/>
                        <a:t>NSSi</a:t>
                      </a:r>
                      <a:r>
                        <a:rPr lang="en-US" altLang="zh-CN" sz="1000" dirty="0" smtClean="0"/>
                        <a:t> must be no more than for </a:t>
                      </a:r>
                      <a:r>
                        <a:rPr lang="en-US" altLang="zh-CN" sz="1000" dirty="0" err="1" smtClean="0"/>
                        <a:t>NSSj</a:t>
                      </a:r>
                      <a:r>
                        <a:rPr lang="en-US" altLang="zh-CN" sz="1000" dirty="0" smtClean="0"/>
                        <a:t> for given </a:t>
                      </a:r>
                      <a:r>
                        <a:rPr lang="en-US" altLang="zh-CN" sz="1000" dirty="0" err="1" smtClean="0"/>
                        <a:t>RUm</a:t>
                      </a:r>
                      <a:r>
                        <a:rPr lang="en-US" altLang="zh-CN" sz="1000" dirty="0" smtClean="0"/>
                        <a:t>, if </a:t>
                      </a:r>
                      <a:r>
                        <a:rPr lang="en-US" altLang="zh-CN" sz="1000" dirty="0" err="1" smtClean="0"/>
                        <a:t>i</a:t>
                      </a:r>
                      <a:r>
                        <a:rPr lang="en-US" altLang="zh-CN" sz="1000" dirty="0" smtClean="0"/>
                        <a:t> &gt; j</a:t>
                      </a:r>
                      <a:endParaRPr lang="zh-CN" altLang="en-US"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dirty="0" err="1" smtClean="0"/>
                        <a:t>Youhan</a:t>
                      </a:r>
                      <a:endParaRPr lang="zh-CN" altLang="en-US" sz="1000" dirty="0" smtClean="0"/>
                    </a:p>
                    <a:p>
                      <a:endParaRPr lang="zh-CN" altLang="en-US" sz="1000" dirty="0"/>
                    </a:p>
                  </a:txBody>
                  <a:tcPr/>
                </a:tc>
              </a:tr>
            </a:tbl>
          </a:graphicData>
        </a:graphic>
      </p:graphicFrame>
      <p:sp>
        <p:nvSpPr>
          <p:cNvPr id="4" name="日期占位符 3"/>
          <p:cNvSpPr>
            <a:spLocks noGrp="1"/>
          </p:cNvSpPr>
          <p:nvPr>
            <p:ph type="dt" sz="half" idx="10"/>
          </p:nvPr>
        </p:nvSpPr>
        <p:spPr/>
        <p:txBody>
          <a:bodyPr/>
          <a:lstStyle/>
          <a:p>
            <a:pPr>
              <a:defRPr/>
            </a:pPr>
            <a:r>
              <a:rPr lang="en-US" smtClean="0"/>
              <a:t>Nov 2018</a:t>
            </a:r>
            <a:endParaRPr lang="en-US" dirty="0"/>
          </a:p>
        </p:txBody>
      </p:sp>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15</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Tree>
    <p:extLst>
      <p:ext uri="{BB962C8B-B14F-4D97-AF65-F5344CB8AC3E}">
        <p14:creationId xmlns:p14="http://schemas.microsoft.com/office/powerpoint/2010/main" val="23482260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Assignment for Unassigned CIDs</a:t>
            </a:r>
            <a:endParaRPr lang="zh-CN" altLang="en-US" dirty="0"/>
          </a:p>
        </p:txBody>
      </p:sp>
      <p:graphicFrame>
        <p:nvGraphicFramePr>
          <p:cNvPr id="7" name="内容占位符 6"/>
          <p:cNvGraphicFramePr>
            <a:graphicFrameLocks noGrp="1"/>
          </p:cNvGraphicFramePr>
          <p:nvPr>
            <p:ph idx="1"/>
            <p:extLst>
              <p:ext uri="{D42A27DB-BD31-4B8C-83A1-F6EECF244321}">
                <p14:modId xmlns:p14="http://schemas.microsoft.com/office/powerpoint/2010/main" val="998194607"/>
              </p:ext>
            </p:extLst>
          </p:nvPr>
        </p:nvGraphicFramePr>
        <p:xfrm>
          <a:off x="304800" y="2209800"/>
          <a:ext cx="8610599" cy="2687320"/>
        </p:xfrm>
        <a:graphic>
          <a:graphicData uri="http://schemas.openxmlformats.org/drawingml/2006/table">
            <a:tbl>
              <a:tblPr firstRow="1" bandRow="1">
                <a:tableStyleId>{5C22544A-7EE6-4342-B048-85BDC9FD1C3A}</a:tableStyleId>
              </a:tblPr>
              <a:tblGrid>
                <a:gridCol w="914400"/>
                <a:gridCol w="762000"/>
                <a:gridCol w="762000"/>
                <a:gridCol w="2590800"/>
                <a:gridCol w="2667000"/>
                <a:gridCol w="914399"/>
              </a:tblGrid>
              <a:tr h="370840">
                <a:tc>
                  <a:txBody>
                    <a:bodyPr/>
                    <a:lstStyle/>
                    <a:p>
                      <a:pPr algn="ctr"/>
                      <a:r>
                        <a:rPr lang="en-US" altLang="zh-CN" sz="1400" dirty="0" smtClean="0"/>
                        <a:t>CID</a:t>
                      </a:r>
                      <a:endParaRPr lang="zh-CN" altLang="en-US" sz="1400" dirty="0"/>
                    </a:p>
                  </a:txBody>
                  <a:tcPr/>
                </a:tc>
                <a:tc>
                  <a:txBody>
                    <a:bodyPr/>
                    <a:lstStyle/>
                    <a:p>
                      <a:pPr algn="ctr"/>
                      <a:r>
                        <a:rPr lang="en-US" altLang="zh-CN" sz="1400" dirty="0" smtClean="0"/>
                        <a:t>Clause</a:t>
                      </a:r>
                      <a:endParaRPr lang="zh-CN" altLang="en-US" sz="1400" dirty="0"/>
                    </a:p>
                  </a:txBody>
                  <a:tcPr/>
                </a:tc>
                <a:tc>
                  <a:txBody>
                    <a:bodyPr/>
                    <a:lstStyle/>
                    <a:p>
                      <a:pPr algn="ctr"/>
                      <a:r>
                        <a:rPr lang="en-US" altLang="zh-CN" sz="1400" dirty="0" err="1" smtClean="0"/>
                        <a:t>Pg.Ln</a:t>
                      </a:r>
                      <a:endParaRPr lang="zh-CN" altLang="en-US" sz="1400" dirty="0"/>
                    </a:p>
                  </a:txBody>
                  <a:tcPr/>
                </a:tc>
                <a:tc>
                  <a:txBody>
                    <a:bodyPr/>
                    <a:lstStyle/>
                    <a:p>
                      <a:pPr algn="ctr"/>
                      <a:r>
                        <a:rPr lang="en-US" altLang="zh-CN" sz="1400" dirty="0" smtClean="0"/>
                        <a:t>Comment</a:t>
                      </a:r>
                      <a:endParaRPr lang="zh-CN" altLang="en-US" sz="1400" dirty="0"/>
                    </a:p>
                  </a:txBody>
                  <a:tcPr/>
                </a:tc>
                <a:tc>
                  <a:txBody>
                    <a:bodyPr/>
                    <a:lstStyle/>
                    <a:p>
                      <a:pPr algn="ctr"/>
                      <a:r>
                        <a:rPr lang="en-US" altLang="zh-CN" sz="1400" dirty="0" smtClean="0"/>
                        <a:t>Proposed</a:t>
                      </a:r>
                      <a:r>
                        <a:rPr lang="en-US" altLang="zh-CN" sz="1400" baseline="0" dirty="0" smtClean="0"/>
                        <a:t> Change</a:t>
                      </a:r>
                      <a:endParaRPr lang="zh-CN" altLang="en-US" sz="1400" dirty="0"/>
                    </a:p>
                  </a:txBody>
                  <a:tcPr/>
                </a:tc>
                <a:tc>
                  <a:txBody>
                    <a:bodyPr/>
                    <a:lstStyle/>
                    <a:p>
                      <a:pPr algn="ctr"/>
                      <a:r>
                        <a:rPr lang="en-US" altLang="zh-CN" sz="1400" dirty="0" smtClean="0"/>
                        <a:t>Assignee</a:t>
                      </a:r>
                      <a:endParaRPr lang="zh-CN" altLang="en-US" sz="1400" dirty="0"/>
                    </a:p>
                  </a:txBody>
                  <a:tcPr/>
                </a:tc>
              </a:tr>
              <a:tr h="370840">
                <a:tc>
                  <a:txBody>
                    <a:bodyPr/>
                    <a:lstStyle/>
                    <a:p>
                      <a:r>
                        <a:rPr lang="en-US" altLang="zh-CN" sz="1400" dirty="0" smtClean="0"/>
                        <a:t>16323</a:t>
                      </a:r>
                      <a:endParaRPr lang="zh-CN" altLang="en-US" sz="1400" dirty="0"/>
                    </a:p>
                  </a:txBody>
                  <a:tcPr/>
                </a:tc>
                <a:tc>
                  <a:txBody>
                    <a:bodyPr/>
                    <a:lstStyle/>
                    <a:p>
                      <a:r>
                        <a:rPr lang="en-US" altLang="zh-CN" sz="1400" dirty="0" smtClean="0"/>
                        <a:t>27.12</a:t>
                      </a:r>
                      <a:endParaRPr lang="zh-CN" altLang="en-US" sz="1400" dirty="0"/>
                    </a:p>
                  </a:txBody>
                  <a:tcPr/>
                </a:tc>
                <a:tc>
                  <a:txBody>
                    <a:bodyPr/>
                    <a:lstStyle/>
                    <a:p>
                      <a:r>
                        <a:rPr lang="en-US" altLang="zh-CN" sz="1400" dirty="0" smtClean="0"/>
                        <a:t>358.33</a:t>
                      </a:r>
                      <a:endParaRPr lang="zh-CN" altLang="en-US" sz="1400" dirty="0"/>
                    </a:p>
                  </a:txBody>
                  <a:tcPr/>
                </a:tc>
                <a:tc>
                  <a:txBody>
                    <a:bodyPr/>
                    <a:lstStyle/>
                    <a:p>
                      <a:r>
                        <a:rPr lang="en-US" altLang="zh-CN" sz="1400" dirty="0" smtClean="0"/>
                        <a:t>It is not clear what to do if the PPET8 and PPET16 comparisons in Table 27-12 give different rows</a:t>
                      </a:r>
                      <a:endParaRPr lang="zh-CN" altLang="en-US" sz="1400" dirty="0"/>
                    </a:p>
                  </a:txBody>
                  <a:tcPr/>
                </a:tc>
                <a:tc>
                  <a:txBody>
                    <a:bodyPr/>
                    <a:lstStyle/>
                    <a:p>
                      <a:r>
                        <a:rPr lang="en-US" altLang="zh-CN" sz="1400" dirty="0" smtClean="0"/>
                        <a:t>Express as a list: if &lt;list of conditions&gt; then the Nominal Packet Padding value is 16 us, otherwise if &lt;another list of conditions&gt; then 8 us, otherwise 0 us.</a:t>
                      </a:r>
                      <a:endParaRPr lang="zh-CN" altLang="en-US" sz="1400" dirty="0"/>
                    </a:p>
                  </a:txBody>
                  <a:tcPr/>
                </a:tc>
                <a:tc>
                  <a:txBody>
                    <a:bodyPr/>
                    <a:lstStyle/>
                    <a:p>
                      <a:r>
                        <a:rPr lang="en-US" altLang="zh-CN" sz="1400" dirty="0" err="1" smtClean="0"/>
                        <a:t>Youhan</a:t>
                      </a:r>
                      <a:endParaRPr lang="zh-CN" altLang="en-US" sz="1400" dirty="0"/>
                    </a:p>
                  </a:txBody>
                  <a:tcPr/>
                </a:tc>
              </a:tr>
              <a:tr h="370840">
                <a:tc>
                  <a:txBody>
                    <a:bodyPr/>
                    <a:lstStyle/>
                    <a:p>
                      <a:r>
                        <a:rPr lang="en-US" altLang="zh-CN" sz="1400" dirty="0" smtClean="0"/>
                        <a:t>16067</a:t>
                      </a:r>
                      <a:endParaRPr lang="zh-CN" altLang="en-US" sz="1400" dirty="0"/>
                    </a:p>
                  </a:txBody>
                  <a:tcPr/>
                </a:tc>
                <a:tc>
                  <a:txBody>
                    <a:bodyPr/>
                    <a:lstStyle/>
                    <a:p>
                      <a:r>
                        <a:rPr lang="en-US" altLang="zh-CN" sz="1400" dirty="0" smtClean="0"/>
                        <a:t>AA</a:t>
                      </a:r>
                      <a:endParaRPr lang="zh-CN" altLang="en-US" sz="1400" dirty="0"/>
                    </a:p>
                  </a:txBody>
                  <a:tcPr/>
                </a:tc>
                <a:tc>
                  <a:txBody>
                    <a:bodyPr/>
                    <a:lstStyle/>
                    <a:p>
                      <a:r>
                        <a:rPr lang="en-US" altLang="zh-CN" sz="1400" dirty="0" smtClean="0"/>
                        <a:t>679.4</a:t>
                      </a:r>
                      <a:endParaRPr lang="zh-CN" altLang="en-US" sz="1400" dirty="0"/>
                    </a:p>
                  </a:txBody>
                  <a:tcPr/>
                </a:tc>
                <a:tc>
                  <a:txBody>
                    <a:bodyPr/>
                    <a:lstStyle/>
                    <a:p>
                      <a:r>
                        <a:rPr lang="en-US" altLang="zh-CN" sz="1400" dirty="0" smtClean="0"/>
                        <a:t>There should be an example where non-MU-MIMO RUs are skipped over (i.e. unused) by using STA-ID 2046</a:t>
                      </a:r>
                      <a:endParaRPr lang="zh-CN" altLang="en-US" sz="1400" dirty="0"/>
                    </a:p>
                  </a:txBody>
                  <a:tcPr/>
                </a:tc>
                <a:tc>
                  <a:txBody>
                    <a:bodyPr/>
                    <a:lstStyle/>
                    <a:p>
                      <a:r>
                        <a:rPr lang="en-US" altLang="zh-CN" sz="1400" dirty="0" smtClean="0"/>
                        <a:t>As it says in the comment</a:t>
                      </a:r>
                      <a:endParaRPr lang="zh-CN" altLang="en-US" sz="1400" dirty="0"/>
                    </a:p>
                  </a:txBody>
                  <a:tcPr/>
                </a:tc>
                <a:tc>
                  <a:txBody>
                    <a:bodyPr/>
                    <a:lstStyle/>
                    <a:p>
                      <a:r>
                        <a:rPr lang="en-US" altLang="zh-CN" sz="1400" dirty="0" err="1" smtClean="0"/>
                        <a:t>Tianyu</a:t>
                      </a:r>
                      <a:endParaRPr lang="zh-CN" altLang="en-US" sz="1400" dirty="0"/>
                    </a:p>
                  </a:txBody>
                  <a:tcPr/>
                </a:tc>
              </a:tr>
            </a:tbl>
          </a:graphicData>
        </a:graphic>
      </p:graphicFrame>
      <p:sp>
        <p:nvSpPr>
          <p:cNvPr id="4" name="日期占位符 3"/>
          <p:cNvSpPr>
            <a:spLocks noGrp="1"/>
          </p:cNvSpPr>
          <p:nvPr>
            <p:ph type="dt" sz="half" idx="10"/>
          </p:nvPr>
        </p:nvSpPr>
        <p:spPr/>
        <p:txBody>
          <a:bodyPr/>
          <a:lstStyle/>
          <a:p>
            <a:pPr>
              <a:defRPr/>
            </a:pPr>
            <a:r>
              <a:rPr lang="en-US" smtClean="0"/>
              <a:t>Nov 2018</a:t>
            </a:r>
            <a:endParaRPr lang="en-US" dirty="0"/>
          </a:p>
        </p:txBody>
      </p:sp>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16</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Tree>
    <p:extLst>
      <p:ext uri="{BB962C8B-B14F-4D97-AF65-F5344CB8AC3E}">
        <p14:creationId xmlns:p14="http://schemas.microsoft.com/office/powerpoint/2010/main" val="14961178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PHY Submissions</a:t>
            </a:r>
            <a:endParaRPr lang="zh-CN" altLang="en-US" dirty="0"/>
          </a:p>
        </p:txBody>
      </p:sp>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17</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TextBox 8"/>
          <p:cNvSpPr txBox="1"/>
          <p:nvPr/>
        </p:nvSpPr>
        <p:spPr>
          <a:xfrm>
            <a:off x="1676400" y="1600200"/>
            <a:ext cx="5867400" cy="914399"/>
          </a:xfrm>
          <a:prstGeom prst="rect">
            <a:avLst/>
          </a:prstGeom>
          <a:noFill/>
        </p:spPr>
        <p:txBody>
          <a:bodyPr wrap="square" rtlCol="0">
            <a:normAutofit fontScale="77500" lnSpcReduction="20000"/>
          </a:bodyPr>
          <a:lstStyle/>
          <a:p>
            <a:r>
              <a:rPr lang="en-US" sz="1600" b="1" dirty="0" smtClean="0"/>
              <a:t>Notes:  </a:t>
            </a:r>
          </a:p>
          <a:p>
            <a:pPr marL="742950" lvl="1" indent="-285750">
              <a:buFont typeface="Arial" panose="020B0604020202020204" pitchFamily="34" charset="0"/>
              <a:buChar char="•"/>
            </a:pPr>
            <a:r>
              <a:rPr lang="en-US" sz="1600" b="1" dirty="0" smtClean="0">
                <a:solidFill>
                  <a:srgbClr val="00B050"/>
                </a:solidFill>
              </a:rPr>
              <a:t>Docs in green color have been presented.</a:t>
            </a:r>
          </a:p>
          <a:p>
            <a:pPr marL="742950" lvl="1" indent="-285750">
              <a:buFont typeface="Arial" panose="020B0604020202020204" pitchFamily="34" charset="0"/>
              <a:buChar char="•"/>
            </a:pPr>
            <a:r>
              <a:rPr lang="en-US" sz="1600" b="1" dirty="0" smtClean="0">
                <a:solidFill>
                  <a:srgbClr val="FF0000"/>
                </a:solidFill>
              </a:rPr>
              <a:t>Docs in red color have been withdrawn.</a:t>
            </a:r>
          </a:p>
          <a:p>
            <a:pPr marL="742950" lvl="1" indent="-285750">
              <a:buFont typeface="Arial" panose="020B0604020202020204" pitchFamily="34" charset="0"/>
              <a:buChar char="•"/>
            </a:pPr>
            <a:r>
              <a:rPr lang="en-US" sz="1600" b="1" dirty="0" smtClean="0"/>
              <a:t>Docs in black color have NOT been presented.</a:t>
            </a:r>
          </a:p>
          <a:p>
            <a:pPr marL="742950" lvl="1" indent="-285750">
              <a:buFont typeface="Arial" panose="020B0604020202020204" pitchFamily="34" charset="0"/>
              <a:buChar char="•"/>
            </a:pPr>
            <a:r>
              <a:rPr lang="en-US" sz="1600" b="1" dirty="0" smtClean="0">
                <a:solidFill>
                  <a:srgbClr val="FFC000"/>
                </a:solidFill>
              </a:rPr>
              <a:t>Docs presented but need more discussion or deferred</a:t>
            </a:r>
            <a:endParaRPr lang="en-US" sz="1600" b="1" dirty="0">
              <a:solidFill>
                <a:srgbClr val="FFC000"/>
              </a:solidFill>
            </a:endParaRPr>
          </a:p>
        </p:txBody>
      </p:sp>
      <p:graphicFrame>
        <p:nvGraphicFramePr>
          <p:cNvPr id="8" name="Table 5"/>
          <p:cNvGraphicFramePr>
            <a:graphicFrameLocks noGrp="1"/>
          </p:cNvGraphicFramePr>
          <p:nvPr>
            <p:extLst>
              <p:ext uri="{D42A27DB-BD31-4B8C-83A1-F6EECF244321}">
                <p14:modId xmlns:p14="http://schemas.microsoft.com/office/powerpoint/2010/main" val="1303905963"/>
              </p:ext>
            </p:extLst>
          </p:nvPr>
        </p:nvGraphicFramePr>
        <p:xfrm>
          <a:off x="914399" y="2640342"/>
          <a:ext cx="7629525" cy="3747117"/>
        </p:xfrm>
        <a:graphic>
          <a:graphicData uri="http://schemas.openxmlformats.org/drawingml/2006/table">
            <a:tbl>
              <a:tblPr>
                <a:tableStyleId>{0E3FDE45-AF77-4B5C-9715-49D594BDF05E}</a:tableStyleId>
              </a:tblPr>
              <a:tblGrid>
                <a:gridCol w="990601"/>
                <a:gridCol w="3981449"/>
                <a:gridCol w="2657475"/>
              </a:tblGrid>
              <a:tr h="158352">
                <a:tc>
                  <a:txBody>
                    <a:bodyPr/>
                    <a:lstStyle/>
                    <a:p>
                      <a:pPr algn="ctr" fontAlgn="b"/>
                      <a:r>
                        <a:rPr lang="en-US" sz="1200" b="1" u="none" strike="noStrike" dirty="0">
                          <a:effectLst/>
                        </a:rPr>
                        <a:t>DCN</a:t>
                      </a:r>
                      <a:endParaRPr lang="en-US" sz="1200" b="1" i="0" u="none" strike="noStrike" dirty="0">
                        <a:solidFill>
                          <a:srgbClr val="FFFFFF"/>
                        </a:solidFill>
                        <a:effectLst/>
                        <a:latin typeface="Calibri" panose="020F0502020204030204" pitchFamily="34" charset="0"/>
                      </a:endParaRPr>
                    </a:p>
                  </a:txBody>
                  <a:tcPr marL="7617" marR="7617" marT="7617" marB="0" anchor="b"/>
                </a:tc>
                <a:tc>
                  <a:txBody>
                    <a:bodyPr/>
                    <a:lstStyle/>
                    <a:p>
                      <a:pPr algn="ctr" fontAlgn="b"/>
                      <a:r>
                        <a:rPr lang="en-US" sz="1200" b="1" u="none" strike="noStrike" dirty="0">
                          <a:effectLst/>
                        </a:rPr>
                        <a:t>Title</a:t>
                      </a:r>
                      <a:endParaRPr lang="en-US" sz="1200" b="1" i="0" u="none" strike="noStrike" dirty="0">
                        <a:solidFill>
                          <a:srgbClr val="FFFFFF"/>
                        </a:solidFill>
                        <a:effectLst/>
                        <a:latin typeface="Calibri" panose="020F0502020204030204" pitchFamily="34" charset="0"/>
                      </a:endParaRPr>
                    </a:p>
                  </a:txBody>
                  <a:tcPr marL="7617" marR="7617" marT="7617" marB="0" anchor="b"/>
                </a:tc>
                <a:tc>
                  <a:txBody>
                    <a:bodyPr/>
                    <a:lstStyle/>
                    <a:p>
                      <a:pPr algn="ctr" fontAlgn="b"/>
                      <a:r>
                        <a:rPr lang="en-US" sz="1200" b="1" u="none" strike="noStrike" dirty="0">
                          <a:effectLst/>
                        </a:rPr>
                        <a:t>Author</a:t>
                      </a:r>
                      <a:endParaRPr lang="en-US" sz="1200" b="1" i="0" u="none" strike="noStrike" dirty="0">
                        <a:solidFill>
                          <a:srgbClr val="FFFFFF"/>
                        </a:solidFill>
                        <a:effectLst/>
                        <a:latin typeface="Calibri" panose="020F0502020204030204" pitchFamily="34" charset="0"/>
                      </a:endParaRPr>
                    </a:p>
                  </a:txBody>
                  <a:tcPr marL="7617" marR="7617" marT="7617" marB="0" anchor="b"/>
                </a:tc>
              </a:tr>
              <a:tr h="185274">
                <a:tc>
                  <a:txBody>
                    <a:bodyPr/>
                    <a:lstStyle/>
                    <a:p>
                      <a:pPr marL="0" algn="l" defTabSz="914400" rtl="0" eaLnBrk="1" fontAlgn="t" latinLnBrk="0" hangingPunct="1"/>
                      <a:r>
                        <a:rPr lang="en-US" sz="1400" u="none" strike="noStrike" kern="1200" dirty="0" smtClean="0">
                          <a:solidFill>
                            <a:srgbClr val="00B050"/>
                          </a:solidFill>
                          <a:effectLst/>
                          <a:latin typeface="+mn-lt"/>
                          <a:ea typeface="+mn-ea"/>
                          <a:cs typeface="+mn-cs"/>
                        </a:rPr>
                        <a:t>11-18/1534</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cr</a:t>
                      </a:r>
                      <a:r>
                        <a:rPr lang="en-US" sz="1400" u="none" strike="noStrike" kern="1200" dirty="0" smtClean="0">
                          <a:solidFill>
                            <a:srgbClr val="00B050"/>
                          </a:solidFill>
                          <a:effectLst/>
                          <a:latin typeface="+mn-lt"/>
                          <a:ea typeface="+mn-ea"/>
                          <a:cs typeface="+mn-cs"/>
                        </a:rPr>
                        <a:t>-for-</a:t>
                      </a:r>
                      <a:r>
                        <a:rPr lang="en-US" sz="1400" u="none" strike="noStrike" kern="1200" dirty="0" err="1" smtClean="0">
                          <a:solidFill>
                            <a:srgbClr val="00B050"/>
                          </a:solidFill>
                          <a:effectLst/>
                          <a:latin typeface="+mn-lt"/>
                          <a:ea typeface="+mn-ea"/>
                          <a:cs typeface="+mn-cs"/>
                        </a:rPr>
                        <a:t>ppdu</a:t>
                      </a:r>
                      <a:r>
                        <a:rPr lang="en-US" sz="1400" u="none" strike="noStrike" kern="1200" dirty="0" smtClean="0">
                          <a:solidFill>
                            <a:srgbClr val="00B050"/>
                          </a:solidFill>
                          <a:effectLst/>
                          <a:latin typeface="+mn-lt"/>
                          <a:ea typeface="+mn-ea"/>
                          <a:cs typeface="+mn-cs"/>
                        </a:rPr>
                        <a:t>-formats</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a:r>
                        <a:rPr lang="en-US" altLang="zh-CN" sz="1400" dirty="0" err="1" smtClean="0">
                          <a:solidFill>
                            <a:srgbClr val="00B050"/>
                          </a:solidFill>
                        </a:rPr>
                        <a:t>Tianyu</a:t>
                      </a:r>
                      <a:endParaRPr lang="zh-CN" altLang="en-US" sz="1400" dirty="0">
                        <a:solidFill>
                          <a:srgbClr val="00B050"/>
                        </a:solidFill>
                      </a:endParaRPr>
                    </a:p>
                  </a:txBody>
                  <a:tcPr marL="9525" marR="9525" marT="9525" marB="0" anchor="ctr"/>
                </a:tc>
              </a:tr>
              <a:tr h="185274">
                <a:tc>
                  <a:txBody>
                    <a:bodyPr/>
                    <a:lstStyle/>
                    <a:p>
                      <a:pPr marL="0" algn="l" defTabSz="914400" rtl="0" eaLnBrk="1" fontAlgn="t" latinLnBrk="0" hangingPunct="1"/>
                      <a:r>
                        <a:rPr lang="en-US" sz="1400" u="none" strike="noStrike" kern="1200" dirty="0" smtClean="0">
                          <a:solidFill>
                            <a:srgbClr val="00B050"/>
                          </a:solidFill>
                          <a:effectLst/>
                        </a:rPr>
                        <a:t>11-18/1759</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comment-resolutions-for-</a:t>
                      </a:r>
                      <a:r>
                        <a:rPr lang="en-US" altLang="zh-CN" sz="1400" b="0" i="0" kern="1200" dirty="0" err="1" smtClean="0">
                          <a:solidFill>
                            <a:srgbClr val="00B050"/>
                          </a:solidFill>
                          <a:effectLst/>
                          <a:latin typeface="+mn-lt"/>
                          <a:ea typeface="+mn-ea"/>
                          <a:cs typeface="+mn-cs"/>
                        </a:rPr>
                        <a:t>xVECTORs</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a:r>
                        <a:rPr lang="en-US" altLang="zh-CN" sz="1400" dirty="0" smtClean="0">
                          <a:solidFill>
                            <a:srgbClr val="00B050"/>
                          </a:solidFill>
                        </a:rPr>
                        <a:t>Bo Sun (ZTE)</a:t>
                      </a:r>
                      <a:endParaRPr lang="zh-CN" altLang="en-US" sz="1400" dirty="0">
                        <a:solidFill>
                          <a:srgbClr val="00B050"/>
                        </a:solidFill>
                      </a:endParaRPr>
                    </a:p>
                  </a:txBody>
                  <a:tcPr marL="9525" marR="9525" marT="9525" marB="0" anchor="ctr"/>
                </a:tc>
              </a:tr>
              <a:tr h="185274">
                <a:tc>
                  <a:txBody>
                    <a:bodyPr/>
                    <a:lstStyle/>
                    <a:p>
                      <a:pPr marL="0" algn="l" defTabSz="914400" rtl="0" eaLnBrk="1" fontAlgn="t" latinLnBrk="0" hangingPunct="1"/>
                      <a:r>
                        <a:rPr lang="en-US" sz="1400" u="none" strike="noStrike" kern="1200" dirty="0" smtClean="0">
                          <a:solidFill>
                            <a:srgbClr val="00B050"/>
                          </a:solidFill>
                          <a:effectLst/>
                        </a:rPr>
                        <a:t>11-18/1832</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D3.0 comment resolution on </a:t>
                      </a:r>
                      <a:r>
                        <a:rPr lang="en-US" altLang="zh-CN" sz="1400" b="0" i="0" kern="1200" dirty="0" err="1" smtClean="0">
                          <a:solidFill>
                            <a:srgbClr val="00B050"/>
                          </a:solidFill>
                          <a:effectLst/>
                          <a:latin typeface="+mn-lt"/>
                          <a:ea typeface="+mn-ea"/>
                          <a:cs typeface="+mn-cs"/>
                        </a:rPr>
                        <a:t>cids</a:t>
                      </a:r>
                      <a:r>
                        <a:rPr lang="en-US" altLang="zh-CN" sz="1400" b="0" i="0" kern="1200" dirty="0" smtClean="0">
                          <a:solidFill>
                            <a:srgbClr val="00B050"/>
                          </a:solidFill>
                          <a:effectLst/>
                          <a:latin typeface="+mn-lt"/>
                          <a:ea typeface="+mn-ea"/>
                          <a:cs typeface="+mn-cs"/>
                        </a:rPr>
                        <a:t> for 28-4-3</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a:r>
                        <a:rPr lang="en-US" altLang="zh-CN" sz="1400" dirty="0" err="1" smtClean="0">
                          <a:solidFill>
                            <a:srgbClr val="00B050"/>
                          </a:solidFill>
                        </a:rPr>
                        <a:t>Jianhan</a:t>
                      </a:r>
                      <a:r>
                        <a:rPr lang="en-US" altLang="zh-CN" sz="1400" baseline="0" dirty="0" smtClean="0">
                          <a:solidFill>
                            <a:srgbClr val="00B050"/>
                          </a:solidFill>
                        </a:rPr>
                        <a:t> Liu (MTK)</a:t>
                      </a:r>
                      <a:endParaRPr lang="zh-CN" altLang="en-US" sz="1400" dirty="0">
                        <a:solidFill>
                          <a:srgbClr val="00B050"/>
                        </a:solidFill>
                      </a:endParaRPr>
                    </a:p>
                  </a:txBody>
                  <a:tcPr marL="9525" marR="9525" marT="9525" marB="0" anchor="ctr"/>
                </a:tc>
              </a:tr>
              <a:tr h="183688">
                <a:tc>
                  <a:txBody>
                    <a:bodyPr/>
                    <a:lstStyle/>
                    <a:p>
                      <a:pPr marL="0" algn="l" defTabSz="914400" rtl="0" eaLnBrk="1" fontAlgn="b" latinLnBrk="0" hangingPunct="1"/>
                      <a:r>
                        <a:rPr lang="en-US" sz="1400" u="none" strike="noStrike" kern="1200" dirty="0" smtClean="0">
                          <a:solidFill>
                            <a:srgbClr val="00B050"/>
                          </a:solidFill>
                          <a:effectLst/>
                        </a:rPr>
                        <a:t>11-18/1764</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zh-CN" sz="1400" b="0" i="0" kern="1200" dirty="0" smtClean="0">
                          <a:solidFill>
                            <a:srgbClr val="00B050"/>
                          </a:solidFill>
                          <a:effectLst/>
                          <a:latin typeface="+mn-lt"/>
                          <a:ea typeface="+mn-ea"/>
                          <a:cs typeface="+mn-cs"/>
                        </a:rPr>
                        <a:t>HE-SIG-CR-Part6</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algn="l"/>
                      <a:r>
                        <a:rPr lang="en-US" altLang="zh-CN" sz="1400" dirty="0" smtClean="0">
                          <a:solidFill>
                            <a:srgbClr val="00B050"/>
                          </a:solidFill>
                        </a:rPr>
                        <a:t>Ross</a:t>
                      </a:r>
                      <a:r>
                        <a:rPr lang="en-US" altLang="zh-CN" sz="1400" baseline="0" dirty="0" smtClean="0">
                          <a:solidFill>
                            <a:srgbClr val="00B050"/>
                          </a:solidFill>
                        </a:rPr>
                        <a:t> Jian Yu (Huawei)</a:t>
                      </a:r>
                      <a:endParaRPr lang="zh-CN" altLang="en-US" sz="1400" dirty="0">
                        <a:solidFill>
                          <a:srgbClr val="00B050"/>
                        </a:solidFill>
                      </a:endParaRPr>
                    </a:p>
                  </a:txBody>
                  <a:tcPr marL="7617" marR="7617" marT="7617" marB="0" anchor="ctr"/>
                </a:tc>
              </a:tr>
              <a:tr h="185274">
                <a:tc>
                  <a:txBody>
                    <a:bodyPr/>
                    <a:lstStyle/>
                    <a:p>
                      <a:pPr algn="l" fontAlgn="b"/>
                      <a:r>
                        <a:rPr lang="en-US" sz="1400" u="none" strike="noStrike" kern="1200" dirty="0" smtClean="0">
                          <a:solidFill>
                            <a:srgbClr val="00B050"/>
                          </a:solidFill>
                          <a:effectLst/>
                          <a:latin typeface="+mn-lt"/>
                          <a:ea typeface="+mn-ea"/>
                          <a:cs typeface="+mn-cs"/>
                        </a:rPr>
                        <a:t>11-18/1841</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a:r>
                        <a:rPr lang="en-US" altLang="zh-CN" sz="1400" b="0" i="0" kern="1200" dirty="0" smtClean="0">
                          <a:solidFill>
                            <a:srgbClr val="00B050"/>
                          </a:solidFill>
                          <a:effectLst/>
                          <a:latin typeface="+mn-lt"/>
                          <a:ea typeface="+mn-ea"/>
                          <a:cs typeface="+mn-cs"/>
                        </a:rPr>
                        <a:t>Comment Resolution on PHY Introduction</a:t>
                      </a:r>
                      <a:endParaRPr lang="zh-CN" altLang="en-US" sz="1400" b="0" i="0" kern="1200" dirty="0">
                        <a:solidFill>
                          <a:srgbClr val="00B050"/>
                        </a:solidFill>
                        <a:effectLst/>
                        <a:latin typeface="+mn-lt"/>
                        <a:ea typeface="+mn-ea"/>
                        <a:cs typeface="+mn-cs"/>
                      </a:endParaRPr>
                    </a:p>
                  </a:txBody>
                  <a:tcPr marL="9525" marR="9525" marT="9525" marB="0" anchor="ctr"/>
                </a:tc>
                <a:tc>
                  <a:txBody>
                    <a:bodyPr/>
                    <a:lstStyle/>
                    <a:p>
                      <a:pPr algn="l"/>
                      <a:r>
                        <a:rPr lang="en-US" altLang="zh-CN" sz="1400" b="0" i="0" kern="1200" dirty="0" smtClean="0">
                          <a:solidFill>
                            <a:srgbClr val="00B050"/>
                          </a:solidFill>
                          <a:effectLst/>
                          <a:latin typeface="+mn-lt"/>
                          <a:ea typeface="+mn-ea"/>
                          <a:cs typeface="+mn-cs"/>
                        </a:rPr>
                        <a:t>Bin</a:t>
                      </a:r>
                      <a:endParaRPr lang="zh-CN" altLang="en-US" sz="1400" b="0" i="0" kern="1200" dirty="0">
                        <a:solidFill>
                          <a:srgbClr val="00B050"/>
                        </a:solidFill>
                        <a:effectLst/>
                        <a:latin typeface="+mn-lt"/>
                        <a:ea typeface="+mn-ea"/>
                        <a:cs typeface="+mn-cs"/>
                      </a:endParaRPr>
                    </a:p>
                  </a:txBody>
                  <a:tcPr marL="9525" marR="9525" marT="9525" marB="0" anchor="ctr"/>
                </a:tc>
              </a:tr>
              <a:tr h="185274">
                <a:tc>
                  <a:txBody>
                    <a:bodyPr/>
                    <a:lstStyle/>
                    <a:p>
                      <a:pPr algn="l" fontAlgn="b"/>
                      <a:r>
                        <a:rPr lang="en-US" altLang="zh-CN" sz="1400" u="none" strike="noStrike" kern="1200" dirty="0" smtClean="0">
                          <a:solidFill>
                            <a:srgbClr val="00B050"/>
                          </a:solidFill>
                          <a:effectLst/>
                          <a:latin typeface="+mn-lt"/>
                          <a:ea typeface="+mn-ea"/>
                          <a:cs typeface="+mn-cs"/>
                        </a:rPr>
                        <a:t>11-18/1842</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algn="l" fontAlgn="b"/>
                      <a:r>
                        <a:rPr lang="en-US" altLang="zh-CN" sz="1400" b="0" i="0" kern="1200" dirty="0" smtClean="0">
                          <a:solidFill>
                            <a:srgbClr val="00B050"/>
                          </a:solidFill>
                          <a:effectLst/>
                          <a:latin typeface="+mn-lt"/>
                          <a:ea typeface="+mn-ea"/>
                          <a:cs typeface="+mn-cs"/>
                        </a:rPr>
                        <a:t>Comment Resolution on PHY Miscellaneous</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algn="l" fontAlgn="b"/>
                      <a:r>
                        <a:rPr lang="en-US" sz="1400" u="none" strike="noStrike" kern="1200" dirty="0" smtClean="0">
                          <a:solidFill>
                            <a:srgbClr val="00B050"/>
                          </a:solidFill>
                          <a:effectLst/>
                          <a:latin typeface="+mn-lt"/>
                          <a:ea typeface="+mn-ea"/>
                          <a:cs typeface="+mn-cs"/>
                        </a:rPr>
                        <a:t>Bin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00B050"/>
                          </a:solidFill>
                          <a:effectLst/>
                          <a:latin typeface="+mn-lt"/>
                          <a:ea typeface="+mn-ea"/>
                          <a:cs typeface="+mn-cs"/>
                        </a:rPr>
                        <a:t>11-18/1848</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smtClean="0">
                          <a:solidFill>
                            <a:srgbClr val="00B050"/>
                          </a:solidFill>
                          <a:effectLst/>
                          <a:latin typeface="+mn-lt"/>
                          <a:ea typeface="+mn-ea"/>
                          <a:cs typeface="+mn-cs"/>
                        </a:rPr>
                        <a:t>CID17100</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Youhan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00B050"/>
                          </a:solidFill>
                          <a:effectLst/>
                          <a:latin typeface="+mn-lt"/>
                          <a:ea typeface="+mn-ea"/>
                          <a:cs typeface="+mn-cs"/>
                        </a:rPr>
                        <a:t>11-18/1849</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fr-FR" altLang="zh-CN" sz="1400" b="0" i="0" kern="1200" dirty="0" smtClean="0">
                          <a:solidFill>
                            <a:srgbClr val="00B050"/>
                          </a:solidFill>
                          <a:effectLst/>
                          <a:latin typeface="+mn-lt"/>
                          <a:ea typeface="+mn-ea"/>
                          <a:cs typeface="+mn-cs"/>
                        </a:rPr>
                        <a:t>D3.0 Comment Resolution Part 3</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Youhan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FFC000"/>
                          </a:solidFill>
                          <a:effectLst/>
                          <a:latin typeface="+mn-lt"/>
                          <a:ea typeface="+mn-ea"/>
                          <a:cs typeface="+mn-cs"/>
                        </a:rPr>
                        <a:t>11-18/1850</a:t>
                      </a:r>
                      <a:endParaRPr lang="en-US" altLang="zh-CN" sz="1400" u="none" strike="noStrike" kern="1200" dirty="0">
                        <a:solidFill>
                          <a:srgbClr val="FFC00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fr-FR" altLang="zh-CN" sz="1400" b="0" i="0" kern="1200" dirty="0" smtClean="0">
                          <a:solidFill>
                            <a:srgbClr val="FFC000"/>
                          </a:solidFill>
                          <a:effectLst/>
                          <a:latin typeface="+mn-lt"/>
                          <a:ea typeface="+mn-ea"/>
                          <a:cs typeface="+mn-cs"/>
                        </a:rPr>
                        <a:t>D3.0 Comment Resolution Part 4</a:t>
                      </a:r>
                      <a:endParaRPr lang="en-US" sz="1400" u="none" strike="noStrike" kern="1200" dirty="0">
                        <a:solidFill>
                          <a:srgbClr val="FFC00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FFC000"/>
                          </a:solidFill>
                          <a:effectLst/>
                          <a:latin typeface="+mn-lt"/>
                          <a:ea typeface="+mn-ea"/>
                          <a:cs typeface="+mn-cs"/>
                        </a:rPr>
                        <a:t>Youhan</a:t>
                      </a:r>
                      <a:endParaRPr lang="en-US" sz="1400" u="none" strike="noStrike" kern="1200" dirty="0">
                        <a:solidFill>
                          <a:srgbClr val="FFC00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00B050"/>
                          </a:solidFill>
                          <a:effectLst/>
                          <a:latin typeface="+mn-lt"/>
                          <a:ea typeface="+mn-ea"/>
                          <a:cs typeface="+mn-cs"/>
                        </a:rPr>
                        <a:t>11-18/1734</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PHY subcarriers and RU part 2</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Yujin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00B050"/>
                          </a:solidFill>
                          <a:effectLst/>
                          <a:latin typeface="+mn-lt"/>
                          <a:ea typeface="+mn-ea"/>
                          <a:cs typeface="+mn-cs"/>
                        </a:rPr>
                        <a:t>11-18/1735</a:t>
                      </a:r>
                      <a:endParaRPr lang="en-US" altLang="zh-CN"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CR on PHY Intro</a:t>
                      </a:r>
                      <a:endParaRPr lang="en-US" sz="1400" u="none" strike="noStrike" kern="1200" dirty="0">
                        <a:solidFill>
                          <a:srgbClr val="00B05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00B050"/>
                          </a:solidFill>
                          <a:effectLst/>
                          <a:latin typeface="+mn-lt"/>
                          <a:ea typeface="+mn-ea"/>
                          <a:cs typeface="+mn-cs"/>
                        </a:rPr>
                        <a:t>Yujin</a:t>
                      </a:r>
                      <a:endParaRPr lang="en-US" sz="1400" u="none" strike="noStrike" kern="1200" dirty="0">
                        <a:solidFill>
                          <a:srgbClr val="00B050"/>
                        </a:solidFill>
                        <a:effectLst/>
                        <a:latin typeface="+mn-lt"/>
                        <a:ea typeface="+mn-ea"/>
                        <a:cs typeface="+mn-cs"/>
                      </a:endParaRPr>
                    </a:p>
                  </a:txBody>
                  <a:tcPr marL="9525" marR="9525" marT="9525" marB="0" anchor="ctr"/>
                </a:tc>
              </a:tr>
              <a:tr h="185274">
                <a:tc>
                  <a:txBody>
                    <a:bodyPr/>
                    <a:lstStyle/>
                    <a:p>
                      <a:pPr marL="0" algn="l" defTabSz="914400" rtl="0" eaLnBrk="1" fontAlgn="b" latinLnBrk="0" hangingPunct="1"/>
                      <a:r>
                        <a:rPr lang="en-US" altLang="zh-CN" sz="1400" u="none" strike="noStrike" kern="1200" dirty="0" smtClean="0">
                          <a:solidFill>
                            <a:srgbClr val="FFC000"/>
                          </a:solidFill>
                          <a:effectLst/>
                          <a:latin typeface="+mn-lt"/>
                          <a:ea typeface="+mn-ea"/>
                          <a:cs typeface="+mn-cs"/>
                        </a:rPr>
                        <a:t>11-18/1733</a:t>
                      </a:r>
                      <a:endParaRPr lang="en-US" altLang="zh-CN" sz="1400" u="none" strike="noStrike" kern="1200" dirty="0">
                        <a:solidFill>
                          <a:srgbClr val="FFC00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altLang="zh-CN" sz="1400" b="0" i="0" kern="1200" dirty="0" smtClean="0">
                          <a:solidFill>
                            <a:srgbClr val="FFC000"/>
                          </a:solidFill>
                          <a:effectLst/>
                          <a:latin typeface="+mn-lt"/>
                          <a:ea typeface="+mn-ea"/>
                          <a:cs typeface="+mn-cs"/>
                        </a:rPr>
                        <a:t>CID16364 on Packet Extension</a:t>
                      </a:r>
                      <a:endParaRPr lang="en-US" sz="1400" u="none" strike="noStrike" kern="1200" dirty="0">
                        <a:solidFill>
                          <a:srgbClr val="FFC000"/>
                        </a:solidFill>
                        <a:effectLst/>
                        <a:latin typeface="+mn-lt"/>
                        <a:ea typeface="+mn-ea"/>
                        <a:cs typeface="+mn-cs"/>
                      </a:endParaRPr>
                    </a:p>
                  </a:txBody>
                  <a:tcPr marL="9525" marR="9525" marT="9525" marB="0" anchor="ctr"/>
                </a:tc>
                <a:tc>
                  <a:txBody>
                    <a:bodyPr/>
                    <a:lstStyle/>
                    <a:p>
                      <a:pPr marL="0" algn="l" defTabSz="914400" rtl="0" eaLnBrk="1" fontAlgn="b" latinLnBrk="0" hangingPunct="1"/>
                      <a:r>
                        <a:rPr lang="en-US" sz="1400" u="none" strike="noStrike" kern="1200" dirty="0" err="1" smtClean="0">
                          <a:solidFill>
                            <a:srgbClr val="FFC000"/>
                          </a:solidFill>
                          <a:effectLst/>
                          <a:latin typeface="+mn-lt"/>
                          <a:ea typeface="+mn-ea"/>
                          <a:cs typeface="+mn-cs"/>
                        </a:rPr>
                        <a:t>Yujin</a:t>
                      </a:r>
                      <a:endParaRPr lang="en-US" sz="1400" u="none" strike="noStrike" kern="1200" dirty="0">
                        <a:solidFill>
                          <a:srgbClr val="FFC000"/>
                        </a:solidFill>
                        <a:effectLst/>
                        <a:latin typeface="+mn-lt"/>
                        <a:ea typeface="+mn-ea"/>
                        <a:cs typeface="+mn-cs"/>
                      </a:endParaRPr>
                    </a:p>
                  </a:txBody>
                  <a:tcPr marL="9525" marR="9525" marT="9525" marB="0" anchor="ctr"/>
                </a:tc>
              </a:tr>
              <a:tr h="183688">
                <a:tc>
                  <a:txBody>
                    <a:bodyPr/>
                    <a:lstStyle/>
                    <a:p>
                      <a:pPr marL="0" algn="l" defTabSz="914400" rtl="0" eaLnBrk="1" fontAlgn="b" latinLnBrk="0" hangingPunct="1"/>
                      <a:r>
                        <a:rPr lang="en-US" sz="1400" b="0" i="0" u="none" strike="noStrike" kern="1200" dirty="0" smtClean="0">
                          <a:solidFill>
                            <a:srgbClr val="00B050"/>
                          </a:solidFill>
                          <a:effectLst/>
                          <a:latin typeface="+mn-lt"/>
                          <a:ea typeface="+mn-ea"/>
                          <a:cs typeface="+mn-cs"/>
                        </a:rPr>
                        <a:t>11-18/1790</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altLang="zh-CN" sz="1400" b="0" i="0" kern="1200" dirty="0" smtClean="0">
                          <a:solidFill>
                            <a:srgbClr val="00B050"/>
                          </a:solidFill>
                          <a:effectLst/>
                          <a:latin typeface="+mn-lt"/>
                          <a:ea typeface="+mn-ea"/>
                          <a:cs typeface="+mn-cs"/>
                        </a:rPr>
                        <a:t>CR on PHY Miscellaneous</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err="1" smtClean="0">
                          <a:solidFill>
                            <a:srgbClr val="00B050"/>
                          </a:solidFill>
                          <a:effectLst/>
                          <a:latin typeface="+mn-lt"/>
                          <a:ea typeface="+mn-ea"/>
                          <a:cs typeface="+mn-cs"/>
                        </a:rPr>
                        <a:t>Yujin</a:t>
                      </a:r>
                      <a:endParaRPr lang="en-US" sz="1400" b="0" i="0" u="none" strike="noStrike" kern="1200" dirty="0">
                        <a:solidFill>
                          <a:srgbClr val="00B050"/>
                        </a:solidFill>
                        <a:effectLst/>
                        <a:latin typeface="+mn-lt"/>
                        <a:ea typeface="+mn-ea"/>
                        <a:cs typeface="+mn-cs"/>
                      </a:endParaRPr>
                    </a:p>
                  </a:txBody>
                  <a:tcPr marL="7617" marR="7617" marT="7617" marB="0" anchor="ctr"/>
                </a:tc>
              </a:tr>
              <a:tr h="183688">
                <a:tc>
                  <a:txBody>
                    <a:bodyPr/>
                    <a:lstStyle/>
                    <a:p>
                      <a:pPr marL="0" algn="l" defTabSz="914400" rtl="0" eaLnBrk="1" fontAlgn="b" latinLnBrk="0" hangingPunct="1"/>
                      <a:r>
                        <a:rPr lang="en-US" sz="1400" b="0" i="0" u="none" strike="noStrike" kern="1200" dirty="0" smtClean="0">
                          <a:solidFill>
                            <a:srgbClr val="00B050"/>
                          </a:solidFill>
                          <a:effectLst/>
                          <a:latin typeface="+mn-lt"/>
                          <a:ea typeface="+mn-ea"/>
                          <a:cs typeface="+mn-cs"/>
                        </a:rPr>
                        <a:t>11-18/1891</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smtClean="0">
                          <a:solidFill>
                            <a:srgbClr val="00B050"/>
                          </a:solidFill>
                          <a:effectLst/>
                          <a:latin typeface="+mn-lt"/>
                          <a:ea typeface="+mn-ea"/>
                          <a:cs typeface="+mn-cs"/>
                        </a:rPr>
                        <a:t>Trigger</a:t>
                      </a:r>
                      <a:r>
                        <a:rPr lang="en-US" sz="1400" b="0" i="0" u="none" strike="noStrike" kern="1200" baseline="0" dirty="0" smtClean="0">
                          <a:solidFill>
                            <a:srgbClr val="00B050"/>
                          </a:solidFill>
                          <a:effectLst/>
                          <a:latin typeface="+mn-lt"/>
                          <a:ea typeface="+mn-ea"/>
                          <a:cs typeface="+mn-cs"/>
                        </a:rPr>
                        <a:t> frame padding</a:t>
                      </a:r>
                      <a:endParaRPr lang="en-US" sz="1400" b="0" i="0" u="none" strike="noStrike" kern="1200" dirty="0">
                        <a:solidFill>
                          <a:srgbClr val="00B05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err="1" smtClean="0">
                          <a:solidFill>
                            <a:srgbClr val="00B050"/>
                          </a:solidFill>
                          <a:effectLst/>
                          <a:latin typeface="+mn-lt"/>
                          <a:ea typeface="+mn-ea"/>
                          <a:cs typeface="+mn-cs"/>
                        </a:rPr>
                        <a:t>Hongyuan</a:t>
                      </a:r>
                      <a:endParaRPr lang="en-US" sz="1400" b="0" i="0" u="none" strike="noStrike" kern="1200" dirty="0">
                        <a:solidFill>
                          <a:srgbClr val="00B050"/>
                        </a:solidFill>
                        <a:effectLst/>
                        <a:latin typeface="+mn-lt"/>
                        <a:ea typeface="+mn-ea"/>
                        <a:cs typeface="+mn-cs"/>
                      </a:endParaRPr>
                    </a:p>
                  </a:txBody>
                  <a:tcPr marL="7617" marR="7617" marT="7617" marB="0" anchor="ctr"/>
                </a:tc>
              </a:tr>
              <a:tr h="183688">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11-18/1774</a:t>
                      </a:r>
                      <a:endParaRPr lang="en-US" sz="1400" b="0" i="0" u="none" strike="noStrike" kern="1200" dirty="0">
                        <a:solidFill>
                          <a:srgbClr val="00000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resolution-to-cid-16624-hesigb</a:t>
                      </a:r>
                      <a:endParaRPr lang="en-US" sz="1400" b="0" i="0" u="none" strike="noStrike" kern="1200" dirty="0">
                        <a:solidFill>
                          <a:srgbClr val="000000"/>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Brian Hart</a:t>
                      </a:r>
                      <a:endParaRPr lang="en-US" sz="1400" b="0" i="0" u="none" strike="noStrike" kern="1200" dirty="0">
                        <a:solidFill>
                          <a:srgbClr val="000000"/>
                        </a:solidFill>
                        <a:effectLst/>
                        <a:latin typeface="+mn-lt"/>
                        <a:ea typeface="+mn-ea"/>
                        <a:cs typeface="+mn-cs"/>
                      </a:endParaRPr>
                    </a:p>
                  </a:txBody>
                  <a:tcPr marL="7617" marR="7617" marT="7617" marB="0" anchor="ctr"/>
                </a:tc>
              </a:tr>
              <a:tr h="183688">
                <a:tc>
                  <a:txBody>
                    <a:bodyPr/>
                    <a:lstStyle/>
                    <a:p>
                      <a:pPr marL="0" algn="l" defTabSz="914400" rtl="0" eaLnBrk="1" fontAlgn="b" latinLnBrk="0" hangingPunct="1"/>
                      <a:r>
                        <a:rPr lang="en-US" sz="1400" b="0" i="0" u="none" strike="noStrike" kern="1200" dirty="0" smtClean="0">
                          <a:solidFill>
                            <a:srgbClr val="000000"/>
                          </a:solidFill>
                          <a:effectLst/>
                          <a:latin typeface="+mn-lt"/>
                          <a:ea typeface="+mn-ea"/>
                          <a:cs typeface="+mn-cs"/>
                        </a:rPr>
                        <a:t>11-18/1901</a:t>
                      </a:r>
                      <a:endParaRPr lang="en-US" sz="1400" b="0" i="0" u="none" strike="noStrike" kern="1200" dirty="0">
                        <a:solidFill>
                          <a:srgbClr val="000000"/>
                        </a:solidFill>
                        <a:effectLst/>
                        <a:latin typeface="+mn-lt"/>
                        <a:ea typeface="+mn-ea"/>
                        <a:cs typeface="+mn-cs"/>
                      </a:endParaRPr>
                    </a:p>
                  </a:txBody>
                  <a:tcPr marL="7617" marR="7617" marT="7617" marB="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altLang="zh-CN" sz="1400" b="0" i="0" kern="1200" dirty="0" smtClean="0">
                          <a:solidFill>
                            <a:schemeClr val="tx1"/>
                          </a:solidFill>
                          <a:effectLst/>
                          <a:latin typeface="+mn-lt"/>
                          <a:ea typeface="+mn-ea"/>
                          <a:cs typeface="+mn-cs"/>
                        </a:rPr>
                        <a:t>D3.0 Comment Resolution Part 5</a:t>
                      </a:r>
                      <a:endParaRPr lang="en-US" altLang="zh-CN" sz="1400" u="none" strike="noStrike" kern="1200" dirty="0" smtClean="0">
                        <a:solidFill>
                          <a:schemeClr val="tx1"/>
                        </a:solidFill>
                        <a:effectLst/>
                        <a:latin typeface="+mn-lt"/>
                        <a:ea typeface="+mn-ea"/>
                        <a:cs typeface="+mn-cs"/>
                      </a:endParaRPr>
                    </a:p>
                  </a:txBody>
                  <a:tcPr marL="7617" marR="7617" marT="7617" marB="0" anchor="ctr"/>
                </a:tc>
                <a:tc>
                  <a:txBody>
                    <a:bodyPr/>
                    <a:lstStyle/>
                    <a:p>
                      <a:pPr marL="0" algn="l" defTabSz="914400" rtl="0" eaLnBrk="1" fontAlgn="b" latinLnBrk="0" hangingPunct="1"/>
                      <a:r>
                        <a:rPr lang="en-US" sz="1400" b="0" i="0" u="none" strike="noStrike" kern="1200" dirty="0" err="1" smtClean="0">
                          <a:solidFill>
                            <a:srgbClr val="000000"/>
                          </a:solidFill>
                          <a:effectLst/>
                          <a:latin typeface="+mn-lt"/>
                          <a:ea typeface="+mn-ea"/>
                          <a:cs typeface="+mn-cs"/>
                        </a:rPr>
                        <a:t>Youhan</a:t>
                      </a:r>
                      <a:endParaRPr lang="en-US" sz="1400" b="0" i="0" u="none" strike="noStrike" kern="1200" dirty="0">
                        <a:solidFill>
                          <a:srgbClr val="000000"/>
                        </a:solidFill>
                        <a:effectLst/>
                        <a:latin typeface="+mn-lt"/>
                        <a:ea typeface="+mn-ea"/>
                        <a:cs typeface="+mn-cs"/>
                      </a:endParaRPr>
                    </a:p>
                  </a:txBody>
                  <a:tcPr marL="7617" marR="7617" marT="7617" marB="0" anchor="ctr"/>
                </a:tc>
              </a:tr>
            </a:tbl>
          </a:graphicData>
        </a:graphic>
      </p:graphicFrame>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
        <p:nvSpPr>
          <p:cNvPr id="11" name="文本框 10"/>
          <p:cNvSpPr txBox="1"/>
          <p:nvPr/>
        </p:nvSpPr>
        <p:spPr>
          <a:xfrm>
            <a:off x="6819900" y="5243899"/>
            <a:ext cx="1447800" cy="276999"/>
          </a:xfrm>
          <a:prstGeom prst="rect">
            <a:avLst/>
          </a:prstGeom>
          <a:noFill/>
        </p:spPr>
        <p:txBody>
          <a:bodyPr wrap="square" rtlCol="0">
            <a:spAutoFit/>
          </a:bodyPr>
          <a:lstStyle/>
          <a:p>
            <a:r>
              <a:rPr lang="en-US" altLang="zh-CN" b="1" dirty="0" smtClean="0">
                <a:solidFill>
                  <a:srgbClr val="FF0000"/>
                </a:solidFill>
              </a:rPr>
              <a:t>Defer to next week</a:t>
            </a:r>
            <a:endParaRPr lang="zh-CN" altLang="en-US" b="1" dirty="0">
              <a:solidFill>
                <a:srgbClr val="FF0000"/>
              </a:solidFill>
            </a:endParaRPr>
          </a:p>
        </p:txBody>
      </p:sp>
      <p:sp>
        <p:nvSpPr>
          <p:cNvPr id="13" name="文本框 12"/>
          <p:cNvSpPr txBox="1"/>
          <p:nvPr/>
        </p:nvSpPr>
        <p:spPr>
          <a:xfrm>
            <a:off x="6819900" y="4613336"/>
            <a:ext cx="1447800" cy="276999"/>
          </a:xfrm>
          <a:prstGeom prst="rect">
            <a:avLst/>
          </a:prstGeom>
          <a:noFill/>
        </p:spPr>
        <p:txBody>
          <a:bodyPr wrap="square" rtlCol="0">
            <a:spAutoFit/>
          </a:bodyPr>
          <a:lstStyle/>
          <a:p>
            <a:r>
              <a:rPr lang="en-US" altLang="zh-CN" b="1" dirty="0" smtClean="0">
                <a:solidFill>
                  <a:srgbClr val="FF0000"/>
                </a:solidFill>
              </a:rPr>
              <a:t>Defer to next week</a:t>
            </a:r>
            <a:endParaRPr lang="zh-CN" altLang="en-US" b="1" dirty="0">
              <a:solidFill>
                <a:srgbClr val="FF0000"/>
              </a:solidFill>
            </a:endParaRPr>
          </a:p>
        </p:txBody>
      </p:sp>
      <p:sp>
        <p:nvSpPr>
          <p:cNvPr id="14" name="文本框 13"/>
          <p:cNvSpPr txBox="1"/>
          <p:nvPr/>
        </p:nvSpPr>
        <p:spPr>
          <a:xfrm>
            <a:off x="6819900" y="5936396"/>
            <a:ext cx="1447800" cy="276999"/>
          </a:xfrm>
          <a:prstGeom prst="rect">
            <a:avLst/>
          </a:prstGeom>
          <a:noFill/>
        </p:spPr>
        <p:txBody>
          <a:bodyPr wrap="square" rtlCol="0">
            <a:spAutoFit/>
          </a:bodyPr>
          <a:lstStyle/>
          <a:p>
            <a:r>
              <a:rPr lang="en-US" altLang="zh-CN" b="1" dirty="0" smtClean="0">
                <a:solidFill>
                  <a:srgbClr val="FF0000"/>
                </a:solidFill>
              </a:rPr>
              <a:t>Defer to next week</a:t>
            </a:r>
            <a:endParaRPr lang="zh-CN" altLang="en-US" b="1" dirty="0">
              <a:solidFill>
                <a:srgbClr val="FF0000"/>
              </a:solidFill>
            </a:endParaRPr>
          </a:p>
        </p:txBody>
      </p:sp>
      <p:sp>
        <p:nvSpPr>
          <p:cNvPr id="15" name="文本框 14"/>
          <p:cNvSpPr txBox="1"/>
          <p:nvPr/>
        </p:nvSpPr>
        <p:spPr>
          <a:xfrm>
            <a:off x="6819900" y="6165361"/>
            <a:ext cx="1447800" cy="276999"/>
          </a:xfrm>
          <a:prstGeom prst="rect">
            <a:avLst/>
          </a:prstGeom>
          <a:noFill/>
        </p:spPr>
        <p:txBody>
          <a:bodyPr wrap="square" rtlCol="0">
            <a:spAutoFit/>
          </a:bodyPr>
          <a:lstStyle/>
          <a:p>
            <a:r>
              <a:rPr lang="en-US" altLang="zh-CN" b="1" dirty="0" smtClean="0">
                <a:solidFill>
                  <a:srgbClr val="FF0000"/>
                </a:solidFill>
              </a:rPr>
              <a:t>Defer to next week</a:t>
            </a:r>
            <a:endParaRPr lang="zh-CN" altLang="en-US" b="1" dirty="0">
              <a:solidFill>
                <a:srgbClr val="FF0000"/>
              </a:solidFill>
            </a:endParaRPr>
          </a:p>
        </p:txBody>
      </p:sp>
    </p:spTree>
    <p:extLst>
      <p:ext uri="{BB962C8B-B14F-4D97-AF65-F5344CB8AC3E}">
        <p14:creationId xmlns:p14="http://schemas.microsoft.com/office/powerpoint/2010/main" val="25509895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18</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1 (</a:t>
            </a:r>
            <a:r>
              <a:rPr lang="en-US" altLang="zh-CN" dirty="0" err="1" smtClean="0"/>
              <a:t>cr</a:t>
            </a:r>
            <a:r>
              <a:rPr lang="en-US" altLang="zh-CN" dirty="0" smtClean="0"/>
              <a:t>, 11-18/1832r0)</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CIDs and corresponding modification to 11ax spec draft D3.2 as in 11-18/1832r0?</a:t>
            </a:r>
          </a:p>
          <a:p>
            <a:pPr lvl="1"/>
            <a:r>
              <a:rPr lang="en-US" altLang="zh-CN" dirty="0" smtClean="0"/>
              <a:t>CID 16700, 16982</a:t>
            </a:r>
            <a:endParaRPr lang="en-GB" altLang="zh-CN" strike="sngStrike"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1"/>
            <a:endParaRPr lang="en-US" altLang="zh-CN" dirty="0" smtClean="0"/>
          </a:p>
          <a:p>
            <a:pPr lvl="1"/>
            <a:endParaRPr lang="en-US" altLang="zh-CN" dirty="0" smtClean="0"/>
          </a:p>
          <a:p>
            <a:pPr lvl="1"/>
            <a:endParaRPr lang="en-GB" altLang="zh-CN" dirty="0" smtClean="0"/>
          </a:p>
          <a:p>
            <a:pPr>
              <a:buNone/>
            </a:pPr>
            <a:r>
              <a:rPr lang="en-US" altLang="zh-CN" dirty="0" smtClean="0">
                <a:solidFill>
                  <a:srgbClr val="00B050"/>
                </a:solidFill>
              </a:rPr>
              <a:t>SP: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10431920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19</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2 (</a:t>
            </a:r>
            <a:r>
              <a:rPr lang="en-US" altLang="zh-CN" dirty="0" err="1" smtClean="0"/>
              <a:t>cr</a:t>
            </a:r>
            <a:r>
              <a:rPr lang="en-US" altLang="zh-CN" dirty="0" smtClean="0"/>
              <a:t>, 11-18/1764r0)</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CIDs and corresponding modification to 11ax spec draft D3.2 as in 11-18/1764r0?</a:t>
            </a:r>
          </a:p>
          <a:p>
            <a:pPr lvl="1"/>
            <a:r>
              <a:rPr lang="en-US" altLang="zh-CN" dirty="0" smtClean="0"/>
              <a:t>CID </a:t>
            </a:r>
            <a:r>
              <a:rPr lang="en-GB" altLang="zh-CN" dirty="0"/>
              <a:t>16179, </a:t>
            </a:r>
            <a:r>
              <a:rPr lang="en-GB" altLang="zh-CN" dirty="0" smtClean="0"/>
              <a:t>15979</a:t>
            </a:r>
          </a:p>
          <a:p>
            <a:pPr lvl="1"/>
            <a:endParaRPr lang="en-US" altLang="zh-CN" dirty="0" smtClean="0"/>
          </a:p>
          <a:p>
            <a:pPr lvl="1"/>
            <a:endParaRPr lang="en-US" altLang="zh-CN" dirty="0" smtClean="0"/>
          </a:p>
          <a:p>
            <a:pPr lvl="1"/>
            <a:endParaRPr lang="en-GB" altLang="zh-CN" dirty="0" smtClean="0"/>
          </a:p>
          <a:p>
            <a:pPr>
              <a:buNone/>
            </a:pPr>
            <a:r>
              <a:rPr lang="en-US" altLang="zh-CN" dirty="0" smtClean="0">
                <a:solidFill>
                  <a:srgbClr val="00B050"/>
                </a:solidFill>
              </a:rPr>
              <a:t>SP: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2551761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Title 1"/>
          <p:cNvSpPr>
            <a:spLocks noGrp="1"/>
          </p:cNvSpPr>
          <p:nvPr>
            <p:ph type="title"/>
          </p:nvPr>
        </p:nvSpPr>
        <p:spPr>
          <a:xfrm>
            <a:off x="685800" y="1066800"/>
            <a:ext cx="7772400" cy="2667000"/>
          </a:xfrm>
        </p:spPr>
        <p:txBody>
          <a:bodyPr/>
          <a:lstStyle/>
          <a:p>
            <a:r>
              <a:rPr lang="en-US" altLang="en-US" dirty="0" smtClean="0">
                <a:solidFill>
                  <a:srgbClr val="0000FF"/>
                </a:solidFill>
                <a:latin typeface="Arial Black" pitchFamily="34" charset="0"/>
              </a:rPr>
              <a:t>IEEE 802.11 </a:t>
            </a:r>
            <a:r>
              <a:rPr lang="en-US" altLang="en-US" dirty="0" err="1" smtClean="0">
                <a:solidFill>
                  <a:srgbClr val="0000FF"/>
                </a:solidFill>
                <a:latin typeface="Arial Black" pitchFamily="34" charset="0"/>
              </a:rPr>
              <a:t>Tgax</a:t>
            </a:r>
            <a:r>
              <a:rPr lang="en-US" altLang="en-US" dirty="0" smtClean="0">
                <a:solidFill>
                  <a:srgbClr val="0000FF"/>
                </a:solidFill>
                <a:latin typeface="Arial Black" pitchFamily="34" charset="0"/>
              </a:rPr>
              <a:t> Meeting</a:t>
            </a:r>
            <a:br>
              <a:rPr lang="en-US" altLang="en-US" dirty="0" smtClean="0">
                <a:solidFill>
                  <a:srgbClr val="0000FF"/>
                </a:solidFill>
                <a:latin typeface="Arial Black" pitchFamily="34" charset="0"/>
              </a:rPr>
            </a:br>
            <a:r>
              <a:rPr lang="en-US" altLang="en-US" dirty="0" smtClean="0">
                <a:solidFill>
                  <a:srgbClr val="0000FF"/>
                </a:solidFill>
                <a:latin typeface="Arial Black" pitchFamily="34" charset="0"/>
              </a:rPr>
              <a:t>High Efficiency WLAN</a:t>
            </a:r>
            <a:br>
              <a:rPr lang="en-US" altLang="en-US" dirty="0" smtClean="0">
                <a:solidFill>
                  <a:srgbClr val="0000FF"/>
                </a:solidFill>
                <a:latin typeface="Arial Black" pitchFamily="34" charset="0"/>
              </a:rPr>
            </a:br>
            <a:r>
              <a:rPr lang="en-US" altLang="en-US" dirty="0" smtClean="0">
                <a:solidFill>
                  <a:srgbClr val="0000FF"/>
                </a:solidFill>
                <a:latin typeface="Arial Black" pitchFamily="34" charset="0"/>
              </a:rPr>
              <a:t>PHY Ad Hoc</a:t>
            </a:r>
            <a:br>
              <a:rPr lang="en-US" altLang="en-US" dirty="0" smtClean="0">
                <a:solidFill>
                  <a:srgbClr val="0000FF"/>
                </a:solidFill>
                <a:latin typeface="Arial Black" pitchFamily="34" charset="0"/>
              </a:rPr>
            </a:br>
            <a:r>
              <a:rPr lang="en-US" altLang="en-US" sz="2000" dirty="0" smtClean="0">
                <a:solidFill>
                  <a:srgbClr val="0000FF"/>
                </a:solidFill>
                <a:latin typeface="Arial Black" pitchFamily="34" charset="0"/>
              </a:rPr>
              <a:t>Hotel Amber Plaza, Shenzhen, China</a:t>
            </a:r>
            <a:br>
              <a:rPr lang="en-US" altLang="en-US" sz="2000" dirty="0" smtClean="0">
                <a:solidFill>
                  <a:srgbClr val="0000FF"/>
                </a:solidFill>
                <a:latin typeface="Arial Black" pitchFamily="34" charset="0"/>
              </a:rPr>
            </a:br>
            <a:r>
              <a:rPr lang="en-US" altLang="en-US" sz="2000" dirty="0" smtClean="0">
                <a:solidFill>
                  <a:srgbClr val="0000FF"/>
                </a:solidFill>
                <a:latin typeface="Arial Black" pitchFamily="34" charset="0"/>
              </a:rPr>
              <a:t>Meeting Room: Granada</a:t>
            </a:r>
            <a:br>
              <a:rPr lang="en-US" altLang="en-US" sz="2000" dirty="0" smtClean="0">
                <a:solidFill>
                  <a:srgbClr val="0000FF"/>
                </a:solidFill>
                <a:latin typeface="Arial Black" pitchFamily="34" charset="0"/>
              </a:rPr>
            </a:br>
            <a:r>
              <a:rPr lang="en-US" altLang="en-US" sz="2000" dirty="0" smtClean="0">
                <a:solidFill>
                  <a:srgbClr val="0000FF"/>
                </a:solidFill>
                <a:latin typeface="Arial Black" pitchFamily="34" charset="0"/>
              </a:rPr>
              <a:t>Nov 8-9, 2018</a:t>
            </a:r>
            <a:endParaRPr lang="en-CA" altLang="en-US" sz="2000" dirty="0" smtClean="0"/>
          </a:p>
        </p:txBody>
      </p:sp>
      <p:sp>
        <p:nvSpPr>
          <p:cNvPr id="8" name="Content Placeholder 2"/>
          <p:cNvSpPr>
            <a:spLocks noGrp="1"/>
          </p:cNvSpPr>
          <p:nvPr>
            <p:ph idx="1"/>
          </p:nvPr>
        </p:nvSpPr>
        <p:spPr>
          <a:xfrm>
            <a:off x="533400" y="3581400"/>
            <a:ext cx="8305800" cy="1981200"/>
          </a:xfrm>
        </p:spPr>
        <p:txBody>
          <a:bodyPr/>
          <a:lstStyle/>
          <a:p>
            <a:pPr algn="ctr">
              <a:lnSpc>
                <a:spcPct val="90000"/>
              </a:lnSpc>
              <a:buFontTx/>
              <a:buNone/>
            </a:pPr>
            <a:endParaRPr lang="en-US" altLang="en-US" sz="2000" dirty="0" smtClean="0">
              <a:latin typeface="Arial" pitchFamily="34" charset="0"/>
            </a:endParaRPr>
          </a:p>
          <a:p>
            <a:pPr algn="ctr">
              <a:lnSpc>
                <a:spcPct val="90000"/>
              </a:lnSpc>
              <a:buFontTx/>
              <a:buNone/>
            </a:pPr>
            <a:r>
              <a:rPr lang="en-US" altLang="en-US" sz="2000" dirty="0" smtClean="0">
                <a:latin typeface="Arial" pitchFamily="34" charset="0"/>
              </a:rPr>
              <a:t>Co-Chairs: </a:t>
            </a:r>
          </a:p>
          <a:p>
            <a:pPr algn="ctr">
              <a:lnSpc>
                <a:spcPct val="90000"/>
              </a:lnSpc>
              <a:buNone/>
            </a:pPr>
            <a:r>
              <a:rPr lang="en-US" altLang="en-US" sz="2000" dirty="0" smtClean="0">
                <a:latin typeface="Arial" pitchFamily="34" charset="0"/>
              </a:rPr>
              <a:t>Bo Sun (ZTE)</a:t>
            </a:r>
          </a:p>
          <a:p>
            <a:pPr algn="ctr">
              <a:lnSpc>
                <a:spcPct val="90000"/>
              </a:lnSpc>
              <a:buFontTx/>
              <a:buNone/>
            </a:pPr>
            <a:r>
              <a:rPr lang="en-US" altLang="en-US" sz="2000" dirty="0" err="1" smtClean="0">
                <a:latin typeface="Arial" pitchFamily="34" charset="0"/>
              </a:rPr>
              <a:t>Jianhan</a:t>
            </a:r>
            <a:r>
              <a:rPr lang="en-US" altLang="en-US" sz="2000" dirty="0" smtClean="0">
                <a:latin typeface="Arial" pitchFamily="34" charset="0"/>
              </a:rPr>
              <a:t> Liu (Mediatek)</a:t>
            </a:r>
          </a:p>
          <a:p>
            <a:pPr algn="ctr">
              <a:lnSpc>
                <a:spcPct val="90000"/>
              </a:lnSpc>
              <a:buFontTx/>
              <a:buNone/>
            </a:pPr>
            <a:r>
              <a:rPr lang="en-US" altLang="en-US" sz="2000" dirty="0" err="1" smtClean="0">
                <a:latin typeface="Arial" pitchFamily="34" charset="0"/>
              </a:rPr>
              <a:t>Hongyuan</a:t>
            </a:r>
            <a:r>
              <a:rPr lang="en-US" altLang="en-US" sz="2000" dirty="0" smtClean="0">
                <a:latin typeface="Arial" pitchFamily="34" charset="0"/>
              </a:rPr>
              <a:t> Zhang (Marvell)</a:t>
            </a:r>
          </a:p>
        </p:txBody>
      </p:sp>
      <p:sp>
        <p:nvSpPr>
          <p:cNvPr id="9"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23518575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20</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a:t>
            </a:r>
            <a:r>
              <a:rPr lang="en-US" altLang="zh-CN" dirty="0"/>
              <a:t>3</a:t>
            </a:r>
            <a:r>
              <a:rPr lang="en-US" altLang="zh-CN" dirty="0" smtClean="0"/>
              <a:t> (</a:t>
            </a:r>
            <a:r>
              <a:rPr lang="en-US" altLang="zh-CN" dirty="0" err="1" smtClean="0"/>
              <a:t>cr</a:t>
            </a:r>
            <a:r>
              <a:rPr lang="en-US" altLang="zh-CN" dirty="0" smtClean="0"/>
              <a:t>, 11-18/1735r0)</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CIDs and corresponding modification to 11ax spec draft D3.2 as in 11-18/1735r0?</a:t>
            </a:r>
          </a:p>
          <a:p>
            <a:pPr lvl="1"/>
            <a:r>
              <a:rPr lang="en-US" altLang="zh-CN" dirty="0" smtClean="0"/>
              <a:t>CID 16773, 16572, 15917, 16553, 16554, 16550, 16552, 16724, 16520, 16555, 16705</a:t>
            </a:r>
          </a:p>
          <a:p>
            <a:pPr lvl="1"/>
            <a:endParaRPr lang="en-US" altLang="zh-CN" dirty="0" smtClean="0"/>
          </a:p>
          <a:p>
            <a:pPr lvl="1"/>
            <a:endParaRPr lang="en-GB" altLang="zh-CN" dirty="0" smtClean="0"/>
          </a:p>
          <a:p>
            <a:pPr>
              <a:buNone/>
            </a:pPr>
            <a:r>
              <a:rPr lang="en-US" altLang="zh-CN" dirty="0" smtClean="0">
                <a:solidFill>
                  <a:srgbClr val="00B050"/>
                </a:solidFill>
              </a:rPr>
              <a:t>SP: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12810437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21</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4 (</a:t>
            </a:r>
            <a:r>
              <a:rPr lang="en-US" altLang="zh-CN" dirty="0" err="1" smtClean="0"/>
              <a:t>cr</a:t>
            </a:r>
            <a:r>
              <a:rPr lang="en-US" altLang="zh-CN" dirty="0" smtClean="0"/>
              <a:t>, 11-18/1759r1)</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a:t>Do you agree the proposed comment resolution to the following CIDs </a:t>
            </a:r>
            <a:r>
              <a:rPr lang="en-US" altLang="zh-CN" dirty="0" smtClean="0"/>
              <a:t>without those marked in red and </a:t>
            </a:r>
            <a:r>
              <a:rPr lang="en-US" altLang="zh-CN" dirty="0"/>
              <a:t>corresponding modification to 11ax spec draft D3.2 as </a:t>
            </a:r>
            <a:r>
              <a:rPr lang="en-US" altLang="zh-CN" dirty="0" smtClean="0"/>
              <a:t>in 11-18/1759r1?</a:t>
            </a:r>
          </a:p>
          <a:p>
            <a:pPr lvl="1"/>
            <a:r>
              <a:rPr lang="en-US" altLang="zh-CN" dirty="0" smtClean="0"/>
              <a:t>CID </a:t>
            </a:r>
            <a:r>
              <a:rPr lang="en-GB" altLang="zh-CN" dirty="0"/>
              <a:t>16779, 16989, 16229, 16348, </a:t>
            </a:r>
            <a:r>
              <a:rPr lang="en-GB" altLang="zh-CN" strike="sngStrike" dirty="0">
                <a:solidFill>
                  <a:srgbClr val="FF0000"/>
                </a:solidFill>
              </a:rPr>
              <a:t>17128,</a:t>
            </a:r>
            <a:r>
              <a:rPr lang="en-GB" altLang="zh-CN" dirty="0"/>
              <a:t> 1</a:t>
            </a:r>
            <a:r>
              <a:rPr lang="en-US" altLang="zh-CN" dirty="0"/>
              <a:t>6990, 16830, 15967, </a:t>
            </a:r>
            <a:r>
              <a:rPr lang="en-US" altLang="zh-CN" strike="sngStrike" dirty="0">
                <a:solidFill>
                  <a:srgbClr val="FF0000"/>
                </a:solidFill>
              </a:rPr>
              <a:t>15801,</a:t>
            </a:r>
            <a:r>
              <a:rPr lang="en-US" altLang="zh-CN" dirty="0">
                <a:solidFill>
                  <a:srgbClr val="FF0000"/>
                </a:solidFill>
              </a:rPr>
              <a:t> </a:t>
            </a:r>
            <a:r>
              <a:rPr lang="en-US" altLang="zh-CN" strike="sngStrike" dirty="0">
                <a:solidFill>
                  <a:srgbClr val="FF0000"/>
                </a:solidFill>
              </a:rPr>
              <a:t>16600,</a:t>
            </a:r>
            <a:r>
              <a:rPr lang="en-US" altLang="zh-CN" dirty="0">
                <a:solidFill>
                  <a:srgbClr val="FF0000"/>
                </a:solidFill>
              </a:rPr>
              <a:t> </a:t>
            </a:r>
            <a:r>
              <a:rPr lang="en-US" altLang="zh-CN" dirty="0"/>
              <a:t>16349, 16262, 16829, 16134, 16051, 16635, </a:t>
            </a:r>
            <a:r>
              <a:rPr lang="en-US" altLang="zh-CN" dirty="0" smtClean="0"/>
              <a:t>16855, </a:t>
            </a:r>
            <a:r>
              <a:rPr lang="en-US" altLang="zh-CN" dirty="0"/>
              <a:t>15951, 16065, 16306, 16778, </a:t>
            </a:r>
            <a:r>
              <a:rPr lang="en-US" altLang="zh-CN" dirty="0" smtClean="0"/>
              <a:t>16834, </a:t>
            </a:r>
            <a:r>
              <a:rPr lang="en-US" altLang="zh-CN" dirty="0"/>
              <a:t>16828, 16736, 16831, 15969, </a:t>
            </a:r>
            <a:r>
              <a:rPr lang="en-US" altLang="zh-CN" strike="sngStrike" dirty="0">
                <a:solidFill>
                  <a:srgbClr val="FF0000"/>
                </a:solidFill>
              </a:rPr>
              <a:t>16004,</a:t>
            </a:r>
            <a:r>
              <a:rPr lang="en-US" altLang="zh-CN" strike="sngStrike" dirty="0"/>
              <a:t> </a:t>
            </a:r>
            <a:r>
              <a:rPr lang="en-US" altLang="zh-CN" dirty="0"/>
              <a:t>16780, 16781, 16782, 16784</a:t>
            </a:r>
          </a:p>
          <a:p>
            <a:pPr lvl="1"/>
            <a:endParaRPr lang="en-US" altLang="zh-CN" dirty="0" smtClean="0"/>
          </a:p>
          <a:p>
            <a:pPr lvl="1"/>
            <a:endParaRPr lang="en-GB" altLang="zh-CN" dirty="0" smtClean="0"/>
          </a:p>
          <a:p>
            <a:pPr>
              <a:buNone/>
            </a:pPr>
            <a:r>
              <a:rPr lang="en-US" altLang="zh-CN" dirty="0">
                <a:solidFill>
                  <a:srgbClr val="00B050"/>
                </a:solidFill>
              </a:rPr>
              <a:t>SP : Passed without objection </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21076444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22</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a:t>
            </a:r>
            <a:r>
              <a:rPr lang="en-US" altLang="zh-CN" dirty="0" smtClean="0"/>
              <a:t>5 </a:t>
            </a:r>
            <a:r>
              <a:rPr lang="en-US" altLang="zh-CN" dirty="0" smtClean="0"/>
              <a:t>(</a:t>
            </a:r>
            <a:r>
              <a:rPr lang="en-US" altLang="zh-CN" dirty="0" err="1" smtClean="0"/>
              <a:t>cr</a:t>
            </a:r>
            <a:r>
              <a:rPr lang="en-US" altLang="zh-CN" dirty="0" smtClean="0"/>
              <a:t>, </a:t>
            </a:r>
            <a:r>
              <a:rPr lang="en-US" altLang="zh-CN" dirty="0" smtClean="0"/>
              <a:t>11-18/1849r1)</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CIDs and corresponding modification to 11ax spec draft D3.2 as in </a:t>
            </a:r>
            <a:r>
              <a:rPr lang="en-US" altLang="zh-CN" dirty="0" smtClean="0"/>
              <a:t>11-18/1849r1?</a:t>
            </a:r>
            <a:endParaRPr lang="en-US" altLang="zh-CN" dirty="0" smtClean="0"/>
          </a:p>
          <a:p>
            <a:pPr lvl="1"/>
            <a:r>
              <a:rPr lang="en-US" altLang="zh-CN" dirty="0" smtClean="0"/>
              <a:t>CID </a:t>
            </a:r>
            <a:r>
              <a:rPr lang="en-GB" altLang="zh-CN" dirty="0"/>
              <a:t>17095, 16699, 16025, 15793, 15600, 15601, 16826</a:t>
            </a:r>
            <a:endParaRPr lang="en-US" altLang="zh-CN" dirty="0" smtClean="0"/>
          </a:p>
          <a:p>
            <a:pPr lvl="1"/>
            <a:endParaRPr lang="en-US" altLang="zh-CN" dirty="0" smtClean="0"/>
          </a:p>
          <a:p>
            <a:pPr lvl="1"/>
            <a:endParaRPr lang="en-GB" altLang="zh-CN" dirty="0" smtClean="0"/>
          </a:p>
          <a:p>
            <a:pPr>
              <a:buNone/>
            </a:pPr>
            <a:r>
              <a:rPr lang="en-US" altLang="zh-CN" dirty="0" smtClean="0">
                <a:solidFill>
                  <a:srgbClr val="00B050"/>
                </a:solidFill>
              </a:rPr>
              <a:t>SP</a:t>
            </a:r>
            <a:r>
              <a:rPr lang="en-US" altLang="zh-CN" dirty="0" smtClean="0">
                <a:solidFill>
                  <a:srgbClr val="00B050"/>
                </a:solidFill>
              </a:rPr>
              <a:t>: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9880800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23</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a:t>
            </a:r>
            <a:r>
              <a:rPr lang="en-US" altLang="zh-CN" dirty="0" smtClean="0"/>
              <a:t>6 </a:t>
            </a:r>
            <a:r>
              <a:rPr lang="en-US" altLang="zh-CN" dirty="0" smtClean="0"/>
              <a:t>(</a:t>
            </a:r>
            <a:r>
              <a:rPr lang="en-US" altLang="zh-CN" dirty="0" err="1" smtClean="0"/>
              <a:t>cr</a:t>
            </a:r>
            <a:r>
              <a:rPr lang="en-US" altLang="zh-CN" dirty="0" smtClean="0"/>
              <a:t>, </a:t>
            </a:r>
            <a:r>
              <a:rPr lang="en-US" altLang="zh-CN" dirty="0" smtClean="0"/>
              <a:t>11-18/1841r1)</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CIDs and corresponding modification </a:t>
            </a:r>
            <a:r>
              <a:rPr lang="en-US" altLang="zh-CN" dirty="0" smtClean="0"/>
              <a:t>as </a:t>
            </a:r>
            <a:r>
              <a:rPr lang="en-US" altLang="zh-CN" dirty="0" smtClean="0"/>
              <a:t>in </a:t>
            </a:r>
            <a:r>
              <a:rPr lang="en-US" altLang="zh-CN" dirty="0" smtClean="0"/>
              <a:t>11-18/1841r1?</a:t>
            </a:r>
            <a:endParaRPr lang="en-US" altLang="zh-CN" dirty="0" smtClean="0"/>
          </a:p>
          <a:p>
            <a:pPr lvl="1"/>
            <a:r>
              <a:rPr lang="en-US" altLang="zh-CN" dirty="0" smtClean="0"/>
              <a:t>CID </a:t>
            </a:r>
            <a:r>
              <a:rPr lang="en-GB" altLang="zh-CN" dirty="0"/>
              <a:t>15660, 16259, 16314, 16315, </a:t>
            </a:r>
            <a:r>
              <a:rPr lang="en-GB" altLang="zh-CN" dirty="0" smtClean="0"/>
              <a:t>16341, 16522</a:t>
            </a:r>
            <a:r>
              <a:rPr lang="en-GB" altLang="zh-CN" dirty="0"/>
              <a:t>, 16524, 16726, 16725, </a:t>
            </a:r>
            <a:r>
              <a:rPr lang="en-GB" altLang="zh-CN" dirty="0" smtClean="0"/>
              <a:t>16772, 16774</a:t>
            </a:r>
            <a:r>
              <a:rPr lang="en-GB" altLang="zh-CN" dirty="0"/>
              <a:t>, 16776, 16777, 16964</a:t>
            </a:r>
            <a:endParaRPr lang="en-GB" altLang="zh-CN" dirty="0" smtClean="0"/>
          </a:p>
          <a:p>
            <a:pPr lvl="1"/>
            <a:endParaRPr lang="en-US" altLang="zh-CN" dirty="0" smtClean="0"/>
          </a:p>
          <a:p>
            <a:pPr lvl="1"/>
            <a:endParaRPr lang="en-US" altLang="zh-CN" dirty="0" smtClean="0"/>
          </a:p>
          <a:p>
            <a:pPr lvl="1"/>
            <a:endParaRPr lang="en-GB" altLang="zh-CN" dirty="0" smtClean="0"/>
          </a:p>
          <a:p>
            <a:pPr>
              <a:buNone/>
            </a:pPr>
            <a:r>
              <a:rPr lang="en-US" altLang="zh-CN" dirty="0" smtClean="0">
                <a:solidFill>
                  <a:srgbClr val="00B050"/>
                </a:solidFill>
              </a:rPr>
              <a:t>SP</a:t>
            </a:r>
            <a:r>
              <a:rPr lang="en-US" altLang="zh-CN" dirty="0" smtClean="0">
                <a:solidFill>
                  <a:srgbClr val="00B050"/>
                </a:solidFill>
              </a:rPr>
              <a:t>: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38249177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24</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a:t>
            </a:r>
            <a:r>
              <a:rPr lang="en-US" altLang="zh-CN" dirty="0" smtClean="0"/>
              <a:t>7 </a:t>
            </a:r>
            <a:r>
              <a:rPr lang="en-US" altLang="zh-CN" dirty="0" smtClean="0"/>
              <a:t>(</a:t>
            </a:r>
            <a:r>
              <a:rPr lang="en-US" altLang="zh-CN" dirty="0" err="1" smtClean="0"/>
              <a:t>cr</a:t>
            </a:r>
            <a:r>
              <a:rPr lang="en-US" altLang="zh-CN" dirty="0" smtClean="0"/>
              <a:t>, </a:t>
            </a:r>
            <a:r>
              <a:rPr lang="en-US" altLang="zh-CN" dirty="0" smtClean="0"/>
              <a:t>11-18/1842r2)</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CIDs and corresponding modification to 11ax spec draft </a:t>
            </a:r>
            <a:r>
              <a:rPr lang="en-US" altLang="zh-CN" dirty="0" smtClean="0"/>
              <a:t>D3.2 </a:t>
            </a:r>
            <a:r>
              <a:rPr lang="en-US" altLang="zh-CN" dirty="0" smtClean="0"/>
              <a:t>as in </a:t>
            </a:r>
            <a:r>
              <a:rPr lang="en-US" altLang="zh-CN" dirty="0" smtClean="0"/>
              <a:t>11-18/1842r2?</a:t>
            </a:r>
            <a:endParaRPr lang="en-US" altLang="zh-CN" dirty="0" smtClean="0"/>
          </a:p>
          <a:p>
            <a:pPr lvl="1"/>
            <a:r>
              <a:rPr lang="en-US" altLang="zh-CN" dirty="0" smtClean="0"/>
              <a:t>CID </a:t>
            </a:r>
            <a:r>
              <a:rPr lang="en-GB" altLang="zh-CN" dirty="0"/>
              <a:t>15596, 15599, 16189, 16336, 16418, </a:t>
            </a:r>
            <a:r>
              <a:rPr lang="en-GB" altLang="zh-CN" dirty="0" smtClean="0"/>
              <a:t>6838</a:t>
            </a:r>
            <a:r>
              <a:rPr lang="en-GB" altLang="zh-CN" dirty="0"/>
              <a:t>, 16669, 15954</a:t>
            </a:r>
            <a:r>
              <a:rPr lang="en-GB" altLang="zh-CN" dirty="0" smtClean="0"/>
              <a:t>,  7102</a:t>
            </a:r>
            <a:r>
              <a:rPr lang="en-GB" altLang="zh-CN" dirty="0"/>
              <a:t>, </a:t>
            </a:r>
            <a:r>
              <a:rPr lang="en-GB" altLang="zh-CN" dirty="0"/>
              <a:t>16043, 15665</a:t>
            </a:r>
            <a:r>
              <a:rPr lang="en-GB" altLang="zh-CN" dirty="0"/>
              <a:t>, 15980</a:t>
            </a:r>
            <a:endParaRPr lang="zh-CN" altLang="zh-CN" dirty="0"/>
          </a:p>
          <a:p>
            <a:pPr lvl="1"/>
            <a:endParaRPr lang="en-US" altLang="zh-CN" dirty="0" smtClean="0"/>
          </a:p>
          <a:p>
            <a:pPr lvl="1"/>
            <a:endParaRPr lang="en-US" altLang="zh-CN" dirty="0" smtClean="0"/>
          </a:p>
          <a:p>
            <a:pPr lvl="1"/>
            <a:endParaRPr lang="en-GB" altLang="zh-CN" dirty="0" smtClean="0"/>
          </a:p>
          <a:p>
            <a:pPr>
              <a:buNone/>
            </a:pPr>
            <a:r>
              <a:rPr lang="en-US" altLang="zh-CN" dirty="0" smtClean="0">
                <a:solidFill>
                  <a:srgbClr val="00B050"/>
                </a:solidFill>
              </a:rPr>
              <a:t>SP</a:t>
            </a:r>
            <a:r>
              <a:rPr lang="en-US" altLang="zh-CN" dirty="0" smtClean="0">
                <a:solidFill>
                  <a:srgbClr val="00B050"/>
                </a:solidFill>
              </a:rPr>
              <a:t>: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31684746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25</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a:t>
            </a:r>
            <a:r>
              <a:rPr lang="en-US" altLang="zh-CN" dirty="0" smtClean="0"/>
              <a:t>8 </a:t>
            </a:r>
            <a:r>
              <a:rPr lang="en-US" altLang="zh-CN" dirty="0" smtClean="0"/>
              <a:t>(</a:t>
            </a:r>
            <a:r>
              <a:rPr lang="en-US" altLang="zh-CN" dirty="0" err="1" smtClean="0"/>
              <a:t>cr</a:t>
            </a:r>
            <a:r>
              <a:rPr lang="en-US" altLang="zh-CN" dirty="0" smtClean="0"/>
              <a:t>, </a:t>
            </a:r>
            <a:r>
              <a:rPr lang="en-US" altLang="zh-CN" dirty="0" smtClean="0"/>
              <a:t>11-18/1534r3)</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 </a:t>
            </a:r>
            <a:r>
              <a:rPr lang="en-US" altLang="zh-CN" dirty="0" smtClean="0"/>
              <a:t>and corresponding modification to 11ax spec draft D3.2 as </a:t>
            </a:r>
            <a:r>
              <a:rPr lang="en-US" altLang="zh-CN" dirty="0" smtClean="0"/>
              <a:t>in </a:t>
            </a:r>
            <a:r>
              <a:rPr lang="en-US" altLang="zh-CN" dirty="0" smtClean="0"/>
              <a:t>11-18/1534r3?</a:t>
            </a:r>
            <a:endParaRPr lang="en-US" altLang="zh-CN" dirty="0" smtClean="0"/>
          </a:p>
          <a:p>
            <a:pPr lvl="1"/>
            <a:r>
              <a:rPr lang="en-US" altLang="zh-CN" dirty="0" smtClean="0"/>
              <a:t>CID 16981</a:t>
            </a:r>
            <a:endParaRPr lang="en-GB" altLang="zh-CN" strike="sngStrike"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1"/>
            <a:endParaRPr lang="en-US" altLang="zh-CN" dirty="0" smtClean="0"/>
          </a:p>
          <a:p>
            <a:pPr lvl="1"/>
            <a:endParaRPr lang="en-US" altLang="zh-CN" dirty="0" smtClean="0"/>
          </a:p>
          <a:p>
            <a:pPr lvl="1"/>
            <a:endParaRPr lang="en-GB" altLang="zh-CN" dirty="0" smtClean="0"/>
          </a:p>
          <a:p>
            <a:pPr>
              <a:buNone/>
            </a:pPr>
            <a:r>
              <a:rPr lang="en-US" altLang="zh-CN" dirty="0" smtClean="0">
                <a:solidFill>
                  <a:srgbClr val="00B050"/>
                </a:solidFill>
              </a:rPr>
              <a:t>SP</a:t>
            </a:r>
            <a:r>
              <a:rPr lang="en-US" altLang="zh-CN" dirty="0" smtClean="0">
                <a:solidFill>
                  <a:srgbClr val="00B050"/>
                </a:solidFill>
              </a:rPr>
              <a:t>: Passed </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7711318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26</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a:t>
            </a:r>
            <a:r>
              <a:rPr lang="en-US" altLang="zh-CN" dirty="0" smtClean="0"/>
              <a:t>9 </a:t>
            </a:r>
            <a:r>
              <a:rPr lang="en-US" altLang="zh-CN" dirty="0" smtClean="0"/>
              <a:t>(</a:t>
            </a:r>
            <a:r>
              <a:rPr lang="en-US" altLang="zh-CN" dirty="0" err="1" smtClean="0"/>
              <a:t>cr</a:t>
            </a:r>
            <a:r>
              <a:rPr lang="en-US" altLang="zh-CN" dirty="0" smtClean="0"/>
              <a:t>, 11-18/1848r1)</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CIDs and corresponding modification to 11ax spec draft D3.2 as in 11-18/1848r1?</a:t>
            </a:r>
          </a:p>
          <a:p>
            <a:pPr lvl="1"/>
            <a:r>
              <a:rPr lang="en-US" altLang="zh-CN" dirty="0" smtClean="0"/>
              <a:t>CID </a:t>
            </a:r>
            <a:r>
              <a:rPr lang="en-GB" altLang="zh-CN" dirty="0" smtClean="0"/>
              <a:t>17100</a:t>
            </a:r>
          </a:p>
          <a:p>
            <a:pPr lvl="1"/>
            <a:endParaRPr lang="en-US" altLang="zh-CN" dirty="0" smtClean="0"/>
          </a:p>
          <a:p>
            <a:pPr lvl="1"/>
            <a:endParaRPr lang="en-US" altLang="zh-CN" dirty="0" smtClean="0"/>
          </a:p>
          <a:p>
            <a:pPr lvl="1"/>
            <a:endParaRPr lang="en-GB" altLang="zh-CN" dirty="0" smtClean="0"/>
          </a:p>
          <a:p>
            <a:pPr>
              <a:buNone/>
            </a:pPr>
            <a:r>
              <a:rPr lang="en-US" altLang="zh-CN" dirty="0" smtClean="0">
                <a:solidFill>
                  <a:srgbClr val="00B050"/>
                </a:solidFill>
              </a:rPr>
              <a:t>SP</a:t>
            </a:r>
            <a:r>
              <a:rPr lang="en-US" altLang="zh-CN" dirty="0" smtClean="0">
                <a:solidFill>
                  <a:srgbClr val="00B050"/>
                </a:solidFill>
              </a:rPr>
              <a:t>: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39126148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27</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a:t>
            </a:r>
            <a:r>
              <a:rPr lang="en-US" altLang="zh-CN" dirty="0" smtClean="0"/>
              <a:t>10 </a:t>
            </a:r>
            <a:r>
              <a:rPr lang="en-US" altLang="zh-CN" dirty="0" smtClean="0"/>
              <a:t>(</a:t>
            </a:r>
            <a:r>
              <a:rPr lang="en-US" altLang="zh-CN" dirty="0" err="1" smtClean="0"/>
              <a:t>cr</a:t>
            </a:r>
            <a:r>
              <a:rPr lang="en-US" altLang="zh-CN" dirty="0" smtClean="0"/>
              <a:t>, 11-18/1734r1)</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CIDs and corresponding modification to 11ax spec draft D3.2 as in 11-18/1734r1?</a:t>
            </a:r>
          </a:p>
          <a:p>
            <a:pPr lvl="1"/>
            <a:r>
              <a:rPr lang="en-US" altLang="zh-CN" dirty="0" smtClean="0"/>
              <a:t>CID </a:t>
            </a:r>
            <a:r>
              <a:rPr lang="en-US" altLang="zh-CN" dirty="0" smtClean="0"/>
              <a:t>16632, 16692</a:t>
            </a:r>
            <a:r>
              <a:rPr lang="en-US" altLang="zh-CN" dirty="0" smtClean="0"/>
              <a:t>, 16693, 16694</a:t>
            </a:r>
            <a:endParaRPr lang="en-GB" altLang="zh-CN" dirty="0" smtClean="0"/>
          </a:p>
          <a:p>
            <a:pPr lvl="1"/>
            <a:endParaRPr lang="en-US" altLang="zh-CN" dirty="0" smtClean="0"/>
          </a:p>
          <a:p>
            <a:pPr lvl="1"/>
            <a:endParaRPr lang="en-US" altLang="zh-CN" dirty="0" smtClean="0"/>
          </a:p>
          <a:p>
            <a:pPr lvl="1"/>
            <a:endParaRPr lang="en-GB" altLang="zh-CN" dirty="0" smtClean="0"/>
          </a:p>
          <a:p>
            <a:pPr>
              <a:buNone/>
            </a:pPr>
            <a:r>
              <a:rPr lang="en-US" altLang="zh-CN" dirty="0" smtClean="0">
                <a:solidFill>
                  <a:srgbClr val="00B050"/>
                </a:solidFill>
              </a:rPr>
              <a:t>SP</a:t>
            </a:r>
            <a:r>
              <a:rPr lang="en-US" altLang="zh-CN" dirty="0" smtClean="0">
                <a:solidFill>
                  <a:srgbClr val="00B050"/>
                </a:solidFill>
              </a:rPr>
              <a:t>: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27053298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28</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a:t>
            </a:r>
            <a:r>
              <a:rPr lang="en-US" altLang="zh-CN" dirty="0" smtClean="0"/>
              <a:t>11 </a:t>
            </a:r>
            <a:r>
              <a:rPr lang="en-US" altLang="zh-CN" dirty="0" smtClean="0"/>
              <a:t>(</a:t>
            </a:r>
            <a:r>
              <a:rPr lang="en-US" altLang="zh-CN" dirty="0" err="1" smtClean="0"/>
              <a:t>cr</a:t>
            </a:r>
            <a:r>
              <a:rPr lang="en-US" altLang="zh-CN" dirty="0" smtClean="0"/>
              <a:t>, </a:t>
            </a:r>
            <a:r>
              <a:rPr lang="en-US" altLang="zh-CN" dirty="0" smtClean="0"/>
              <a:t>11-18/1790r1)</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CIDs and corresponding modification to 11ax spec draft D3.2 as in </a:t>
            </a:r>
            <a:r>
              <a:rPr lang="en-US" altLang="zh-CN" dirty="0" smtClean="0"/>
              <a:t>11-18/1790r1?</a:t>
            </a:r>
            <a:endParaRPr lang="en-US" altLang="zh-CN" dirty="0" smtClean="0"/>
          </a:p>
          <a:p>
            <a:pPr lvl="1"/>
            <a:r>
              <a:rPr lang="en-US" altLang="zh-CN" dirty="0" smtClean="0"/>
              <a:t>CID 16008, 15626, </a:t>
            </a:r>
            <a:r>
              <a:rPr lang="en-US" altLang="zh-CN" dirty="0"/>
              <a:t>16525, 16733, 15465, 16706, 16526, 16528, 16529, 16852, 16843, 16536, 16854, 16853</a:t>
            </a:r>
            <a:r>
              <a:rPr lang="en-US" altLang="zh-CN" dirty="0" smtClean="0"/>
              <a:t>, 16856, 16993, 16871, 15572, 16716, 16717</a:t>
            </a:r>
          </a:p>
          <a:p>
            <a:pPr lvl="1"/>
            <a:endParaRPr lang="en-US" altLang="zh-CN" dirty="0" smtClean="0"/>
          </a:p>
          <a:p>
            <a:pPr lvl="1"/>
            <a:endParaRPr lang="en-GB" altLang="zh-CN" dirty="0" smtClean="0"/>
          </a:p>
          <a:p>
            <a:pPr>
              <a:buNone/>
            </a:pPr>
            <a:r>
              <a:rPr lang="en-US" altLang="zh-CN" dirty="0" smtClean="0">
                <a:solidFill>
                  <a:srgbClr val="00B050"/>
                </a:solidFill>
              </a:rPr>
              <a:t>SP</a:t>
            </a:r>
            <a:r>
              <a:rPr lang="en-US" altLang="zh-CN" dirty="0" smtClean="0">
                <a:solidFill>
                  <a:srgbClr val="00B050"/>
                </a:solidFill>
              </a:rPr>
              <a:t>: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16446679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29</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t>Straw-poll </a:t>
            </a:r>
            <a:r>
              <a:rPr lang="en-US" altLang="zh-CN" dirty="0" smtClean="0"/>
              <a:t>12 </a:t>
            </a:r>
            <a:r>
              <a:rPr lang="en-US" altLang="zh-CN" dirty="0" smtClean="0"/>
              <a:t>(</a:t>
            </a:r>
            <a:r>
              <a:rPr lang="en-US" altLang="zh-CN" dirty="0" err="1" smtClean="0"/>
              <a:t>cr</a:t>
            </a:r>
            <a:r>
              <a:rPr lang="en-US" altLang="zh-CN" dirty="0" smtClean="0"/>
              <a:t>, </a:t>
            </a:r>
            <a:r>
              <a:rPr lang="en-US" altLang="zh-CN" dirty="0" smtClean="0"/>
              <a:t>11-18/1759r2)</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Do you agree the proposed comment resolution to the following </a:t>
            </a:r>
            <a:r>
              <a:rPr lang="en-US" altLang="zh-CN" dirty="0" smtClean="0"/>
              <a:t>CID </a:t>
            </a:r>
            <a:r>
              <a:rPr lang="en-US" altLang="zh-CN" dirty="0" smtClean="0"/>
              <a:t>and corresponding modification to 11ax spec draft D3.2 as in </a:t>
            </a:r>
            <a:r>
              <a:rPr lang="en-US" altLang="zh-CN" dirty="0" smtClean="0"/>
              <a:t>11-18/1759r2?</a:t>
            </a:r>
            <a:endParaRPr lang="en-US" altLang="zh-CN" dirty="0" smtClean="0"/>
          </a:p>
          <a:p>
            <a:pPr lvl="1"/>
            <a:r>
              <a:rPr lang="en-US" altLang="zh-CN" dirty="0" smtClean="0"/>
              <a:t>CID </a:t>
            </a:r>
            <a:r>
              <a:rPr lang="en-US" altLang="zh-CN" dirty="0" smtClean="0"/>
              <a:t>17128</a:t>
            </a:r>
            <a:endParaRPr lang="en-US" altLang="zh-CN" dirty="0" smtClean="0"/>
          </a:p>
          <a:p>
            <a:pPr lvl="1"/>
            <a:endParaRPr lang="en-US" altLang="zh-CN" dirty="0" smtClean="0"/>
          </a:p>
          <a:p>
            <a:pPr lvl="1"/>
            <a:endParaRPr lang="en-GB" altLang="zh-CN" dirty="0" smtClean="0"/>
          </a:p>
          <a:p>
            <a:pPr>
              <a:buNone/>
            </a:pPr>
            <a:r>
              <a:rPr lang="en-US" altLang="zh-CN" dirty="0" smtClean="0">
                <a:solidFill>
                  <a:srgbClr val="00B050"/>
                </a:solidFill>
              </a:rPr>
              <a:t>SP</a:t>
            </a:r>
            <a:r>
              <a:rPr lang="en-US" altLang="zh-CN" dirty="0" smtClean="0">
                <a:solidFill>
                  <a:srgbClr val="00B050"/>
                </a:solidFill>
              </a:rPr>
              <a:t>: Passed without objection</a:t>
            </a:r>
            <a:endParaRPr lang="zh-CN" altLang="en-US" dirty="0"/>
          </a:p>
        </p:txBody>
      </p:sp>
      <p:sp>
        <p:nvSpPr>
          <p:cNvPr id="9" name="日期占位符 3"/>
          <p:cNvSpPr>
            <a:spLocks noGrp="1"/>
          </p:cNvSpPr>
          <p:nvPr>
            <p:ph type="dt" sz="half" idx="10"/>
          </p:nvPr>
        </p:nvSpPr>
        <p:spPr>
          <a:xfrm>
            <a:off x="696913" y="332601"/>
            <a:ext cx="878446" cy="276999"/>
          </a:xfrm>
        </p:spPr>
        <p:txBody>
          <a:bodyPr/>
          <a:lstStyle/>
          <a:p>
            <a:pPr>
              <a:defRPr/>
            </a:pPr>
            <a:r>
              <a:rPr lang="en-US" dirty="0" smtClean="0"/>
              <a:t>Sep 2018</a:t>
            </a:r>
            <a:endParaRPr lang="en-US" dirty="0"/>
          </a:p>
        </p:txBody>
      </p:sp>
    </p:spTree>
    <p:extLst>
      <p:ext uri="{BB962C8B-B14F-4D97-AF65-F5344CB8AC3E}">
        <p14:creationId xmlns:p14="http://schemas.microsoft.com/office/powerpoint/2010/main" val="21416938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3</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en-US" dirty="0" smtClean="0"/>
              <a:t>Patent Policy and Other Guidelines</a:t>
            </a:r>
            <a:endParaRPr lang="zh-CN" altLang="en-US" dirty="0"/>
          </a:p>
        </p:txBody>
      </p:sp>
      <p:sp>
        <p:nvSpPr>
          <p:cNvPr id="8" name="内容占位符 2"/>
          <p:cNvSpPr>
            <a:spLocks noGrp="1"/>
          </p:cNvSpPr>
          <p:nvPr>
            <p:ph idx="1"/>
          </p:nvPr>
        </p:nvSpPr>
        <p:spPr>
          <a:xfrm>
            <a:off x="685800" y="1981200"/>
            <a:ext cx="7772400" cy="4114800"/>
          </a:xfrm>
        </p:spPr>
        <p:txBody>
          <a:bodyPr/>
          <a:lstStyle/>
          <a:p>
            <a:r>
              <a:rPr lang="en-US" altLang="zh-CN" dirty="0" smtClean="0"/>
              <a:t>Following 5 slides</a:t>
            </a:r>
            <a:endParaRPr lang="zh-CN" altLang="en-US" dirty="0"/>
          </a:p>
        </p:txBody>
      </p:sp>
      <p:sp>
        <p:nvSpPr>
          <p:cNvPr id="10"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3591691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4</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en-US" sz="2800" u="sng" dirty="0" smtClean="0">
                <a:solidFill>
                  <a:schemeClr val="accent2"/>
                </a:solidFill>
              </a:rPr>
              <a:t>Participants, Patents, and Duty to Inform</a:t>
            </a:r>
            <a:endParaRPr lang="zh-CN" altLang="en-US" sz="2800" dirty="0"/>
          </a:p>
        </p:txBody>
      </p:sp>
      <p:sp>
        <p:nvSpPr>
          <p:cNvPr id="8" name="内容占位符 2"/>
          <p:cNvSpPr>
            <a:spLocks noGrp="1"/>
          </p:cNvSpPr>
          <p:nvPr>
            <p:ph idx="1"/>
          </p:nvPr>
        </p:nvSpPr>
        <p:spPr>
          <a:xfrm>
            <a:off x="685800" y="1676400"/>
            <a:ext cx="7772400" cy="4724400"/>
          </a:xfrm>
        </p:spPr>
        <p:txBody>
          <a:bodyPr>
            <a:normAutofit fontScale="92500"/>
          </a:bodyPr>
          <a:lstStyle/>
          <a:p>
            <a:pPr algn="ctr">
              <a:buNone/>
            </a:pPr>
            <a:r>
              <a:rPr lang="en-US" altLang="en-US" sz="1600" dirty="0" smtClean="0">
                <a:solidFill>
                  <a:schemeClr val="accent2"/>
                </a:solidFill>
              </a:rPr>
              <a:t>All participants in this meeting have certain obligations under the IEEE-SA Patent Policy. </a:t>
            </a:r>
          </a:p>
          <a:p>
            <a:pPr lvl="1">
              <a:buFont typeface="Arial" pitchFamily="34" charset="0"/>
              <a:buChar char="•"/>
            </a:pPr>
            <a:r>
              <a:rPr lang="en-US" altLang="en-US" sz="1600" b="1" dirty="0" smtClean="0">
                <a:solidFill>
                  <a:srgbClr val="003399"/>
                </a:solidFill>
              </a:rPr>
              <a:t>Participants [Note: </a:t>
            </a:r>
            <a:r>
              <a:rPr lang="en-GB" altLang="en-US" sz="1600" b="1" dirty="0" smtClean="0">
                <a:solidFill>
                  <a:srgbClr val="003399"/>
                </a:solidFill>
              </a:rPr>
              <a:t>Quoted text excerpted from IEEE-SA Standards Board Bylaws </a:t>
            </a:r>
            <a:r>
              <a:rPr lang="en-GB" altLang="en-US" sz="1600" b="1" dirty="0" err="1" smtClean="0">
                <a:solidFill>
                  <a:srgbClr val="003399"/>
                </a:solidFill>
              </a:rPr>
              <a:t>subclause</a:t>
            </a:r>
            <a:r>
              <a:rPr lang="en-GB" altLang="en-US" sz="1600" b="1" dirty="0" smtClean="0">
                <a:solidFill>
                  <a:srgbClr val="003399"/>
                </a:solidFill>
              </a:rPr>
              <a:t> 6.2</a:t>
            </a:r>
            <a:r>
              <a:rPr lang="en-US" altLang="en-US" sz="1600" b="1" dirty="0" smtClean="0">
                <a:solidFill>
                  <a:srgbClr val="003399"/>
                </a:solidFill>
              </a:rPr>
              <a:t>]:</a:t>
            </a:r>
          </a:p>
          <a:p>
            <a:pPr lvl="2">
              <a:buFont typeface="Arial" pitchFamily="34" charset="0"/>
              <a:buChar char="•"/>
            </a:pPr>
            <a:r>
              <a:rPr lang="en-US" altLang="en-US" sz="1600" b="1"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smtClean="0"/>
          </a:p>
          <a:p>
            <a:pPr lvl="2">
              <a:buFont typeface="Arial" pitchFamily="34" charset="0"/>
              <a:buChar char="•"/>
            </a:pPr>
            <a:r>
              <a:rPr lang="en-US" altLang="en-US" sz="1600" b="1"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600" b="1"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600" b="1" dirty="0" smtClean="0">
                <a:solidFill>
                  <a:srgbClr val="003399"/>
                </a:solidFill>
              </a:rPr>
              <a:t>Early identification of holders of potential Essential Patent Claims is strongly encouraged</a:t>
            </a:r>
          </a:p>
          <a:p>
            <a:pPr lvl="1">
              <a:buFont typeface="Arial" pitchFamily="34" charset="0"/>
              <a:buChar char="•"/>
            </a:pPr>
            <a:r>
              <a:rPr lang="en-US" altLang="en-US" sz="1600" b="1" dirty="0" smtClean="0">
                <a:solidFill>
                  <a:srgbClr val="003399"/>
                </a:solidFill>
              </a:rPr>
              <a:t>No duty to perform a patent search</a:t>
            </a:r>
            <a:endParaRPr lang="en-US" altLang="en-US" sz="1600" dirty="0" smtClean="0"/>
          </a:p>
          <a:p>
            <a:pPr>
              <a:lnSpc>
                <a:spcPct val="80000"/>
              </a:lnSpc>
              <a:spcAft>
                <a:spcPct val="30000"/>
              </a:spcAft>
              <a:buFontTx/>
              <a:buNone/>
            </a:pPr>
            <a:endParaRPr lang="en-US" altLang="en-US" sz="1200" dirty="0" smtClean="0"/>
          </a:p>
        </p:txBody>
      </p:sp>
      <p:sp>
        <p:nvSpPr>
          <p:cNvPr id="9" name="Text Box 5"/>
          <p:cNvSpPr txBox="1">
            <a:spLocks noChangeArrowheads="1"/>
          </p:cNvSpPr>
          <p:nvPr/>
        </p:nvSpPr>
        <p:spPr bwMode="auto">
          <a:xfrm>
            <a:off x="0" y="6172200"/>
            <a:ext cx="952500" cy="366713"/>
          </a:xfrm>
          <a:prstGeom prst="rect">
            <a:avLst/>
          </a:prstGeom>
          <a:noFill/>
          <a:ln w="9525">
            <a:noFill/>
            <a:miter lim="800000"/>
            <a:headEnd/>
            <a:tailEnd/>
          </a:ln>
        </p:spPr>
        <p:txBody>
          <a:bodyPr wrap="none">
            <a:spAutoFit/>
          </a:bodyPr>
          <a:lstStyle/>
          <a:p>
            <a:r>
              <a:rPr lang="en-US" altLang="en-US" sz="1800" b="1" u="sng" dirty="0"/>
              <a:t>Slide #1</a:t>
            </a:r>
            <a:endParaRPr lang="en-US" altLang="en-US" sz="2400" dirty="0"/>
          </a:p>
        </p:txBody>
      </p:sp>
      <p:sp>
        <p:nvSpPr>
          <p:cNvPr id="11"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735480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5</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GB" altLang="en-US" sz="2800" u="sng" dirty="0" smtClean="0">
                <a:solidFill>
                  <a:schemeClr val="accent2"/>
                </a:solidFill>
              </a:rPr>
              <a:t>Patent Related Links</a:t>
            </a:r>
            <a:endParaRPr lang="zh-CN" altLang="en-US" sz="2800" dirty="0"/>
          </a:p>
        </p:txBody>
      </p:sp>
      <p:sp>
        <p:nvSpPr>
          <p:cNvPr id="8" name="内容占位符 2"/>
          <p:cNvSpPr>
            <a:spLocks noGrp="1"/>
          </p:cNvSpPr>
          <p:nvPr>
            <p:ph idx="1"/>
          </p:nvPr>
        </p:nvSpPr>
        <p:spPr>
          <a:xfrm>
            <a:off x="533400" y="1676400"/>
            <a:ext cx="8229600" cy="3200400"/>
          </a:xfrm>
        </p:spPr>
        <p:txBody>
          <a:bodyPr>
            <a:normAutofit fontScale="92500" lnSpcReduction="10000"/>
          </a:bodyPr>
          <a:lstStyle/>
          <a:p>
            <a:pPr lvl="1">
              <a:lnSpc>
                <a:spcPct val="90000"/>
              </a:lnSpc>
              <a:buNone/>
            </a:pPr>
            <a:r>
              <a:rPr lang="en-US" altLang="en-US" sz="2400" dirty="0" smtClean="0">
                <a:solidFill>
                  <a:srgbClr val="262699"/>
                </a:solidFill>
                <a:cs typeface="Times New Roman" pitchFamily="18" charset="0"/>
              </a:rPr>
              <a:t>All participants should be familiar with their obligations under the IEEE-SA Policies &amp; Procedures for standards development.</a:t>
            </a:r>
          </a:p>
          <a:p>
            <a:pPr lvl="1">
              <a:lnSpc>
                <a:spcPct val="90000"/>
              </a:lnSpc>
              <a:buNone/>
            </a:pPr>
            <a:r>
              <a:rPr lang="en-US" altLang="en-US" sz="2400" dirty="0" smtClean="0">
                <a:solidFill>
                  <a:srgbClr val="262699"/>
                </a:solidFill>
                <a:cs typeface="Times New Roman" pitchFamily="18" charset="0"/>
              </a:rPr>
              <a:t>Patent Policy is stated in these sources:</a:t>
            </a:r>
          </a:p>
          <a:p>
            <a:pPr lvl="1">
              <a:lnSpc>
                <a:spcPct val="90000"/>
              </a:lnSpc>
              <a:buNone/>
            </a:pPr>
            <a:r>
              <a:rPr lang="en-GB" altLang="en-US" sz="2400" dirty="0" smtClean="0">
                <a:solidFill>
                  <a:srgbClr val="262699"/>
                </a:solidFill>
              </a:rPr>
              <a:t>		IEEE-SA Standards Boards Bylaws</a:t>
            </a:r>
          </a:p>
          <a:p>
            <a:pPr lvl="1">
              <a:lnSpc>
                <a:spcPct val="90000"/>
              </a:lnSpc>
              <a:buNone/>
            </a:pPr>
            <a:r>
              <a:rPr lang="en-US" altLang="en-US" sz="2100" dirty="0" smtClean="0">
                <a:solidFill>
                  <a:srgbClr val="262699"/>
                </a:solidFill>
              </a:rPr>
              <a:t>		</a:t>
            </a:r>
            <a:r>
              <a:rPr lang="en-US" altLang="en-US" sz="2100" i="1" dirty="0" smtClean="0">
                <a:solidFill>
                  <a:srgbClr val="262699"/>
                </a:solidFill>
              </a:rPr>
              <a:t>http://standards.ieee.org/develop/policies/bylaws/sect6-7.html#6</a:t>
            </a:r>
          </a:p>
          <a:p>
            <a:pPr lvl="1">
              <a:lnSpc>
                <a:spcPct val="90000"/>
              </a:lnSpc>
              <a:buNone/>
            </a:pPr>
            <a:r>
              <a:rPr lang="en-GB" altLang="en-US" sz="2400" dirty="0" smtClean="0">
                <a:solidFill>
                  <a:srgbClr val="262699"/>
                </a:solidFill>
              </a:rPr>
              <a:t>		IEEE-SA Standards Board Operations Manual</a:t>
            </a:r>
          </a:p>
          <a:p>
            <a:pPr lvl="1">
              <a:lnSpc>
                <a:spcPct val="90000"/>
              </a:lnSpc>
              <a:buNone/>
            </a:pPr>
            <a:r>
              <a:rPr lang="en-US" altLang="en-US" sz="2400" dirty="0" smtClean="0">
                <a:solidFill>
                  <a:srgbClr val="262699"/>
                </a:solidFill>
              </a:rPr>
              <a:t>		</a:t>
            </a:r>
            <a:r>
              <a:rPr lang="en-US" altLang="en-US" sz="2100" i="1" dirty="0" smtClean="0">
                <a:solidFill>
                  <a:srgbClr val="262699"/>
                </a:solidFill>
              </a:rPr>
              <a:t>http://standards.ieee.org/develop/policies/opman/sect6.html#6.3</a:t>
            </a:r>
            <a:endParaRPr lang="en-US" altLang="en-US" sz="2400" dirty="0" smtClean="0">
              <a:solidFill>
                <a:srgbClr val="262699"/>
              </a:solidFill>
            </a:endParaRPr>
          </a:p>
          <a:p>
            <a:pPr lvl="1">
              <a:lnSpc>
                <a:spcPct val="90000"/>
              </a:lnSpc>
              <a:buNone/>
            </a:pPr>
            <a:r>
              <a:rPr lang="en-US" altLang="en-US" sz="2400" dirty="0" smtClean="0">
                <a:solidFill>
                  <a:srgbClr val="262699"/>
                </a:solidFill>
                <a:cs typeface="Times New Roman" pitchFamily="18" charset="0"/>
              </a:rPr>
              <a:t>Material about the patent policy is available at</a:t>
            </a:r>
            <a:r>
              <a:rPr lang="en-US" altLang="en-US" sz="2400" dirty="0" smtClean="0">
                <a:solidFill>
                  <a:srgbClr val="262699"/>
                </a:solidFill>
              </a:rPr>
              <a:t> </a:t>
            </a:r>
          </a:p>
          <a:p>
            <a:pPr lvl="1">
              <a:lnSpc>
                <a:spcPct val="90000"/>
              </a:lnSpc>
              <a:buNone/>
            </a:pPr>
            <a:r>
              <a:rPr lang="en-US" altLang="en-US" sz="2400" dirty="0" smtClean="0">
                <a:solidFill>
                  <a:srgbClr val="262699"/>
                </a:solidFill>
              </a:rPr>
              <a:t>		</a:t>
            </a:r>
            <a:r>
              <a:rPr lang="en-US" altLang="en-US" sz="2100" i="1" dirty="0" smtClean="0">
                <a:solidFill>
                  <a:srgbClr val="262699"/>
                </a:solidFill>
              </a:rPr>
              <a:t>http://standards.ieee.org/about/sasb/patcom/materials.html</a:t>
            </a:r>
            <a:endParaRPr lang="en-US" altLang="en-US" sz="1200" dirty="0" smtClean="0"/>
          </a:p>
        </p:txBody>
      </p:sp>
      <p:sp>
        <p:nvSpPr>
          <p:cNvPr id="9" name="Text Box 5"/>
          <p:cNvSpPr txBox="1">
            <a:spLocks noChangeArrowheads="1"/>
          </p:cNvSpPr>
          <p:nvPr/>
        </p:nvSpPr>
        <p:spPr bwMode="auto">
          <a:xfrm>
            <a:off x="0" y="6172200"/>
            <a:ext cx="960519" cy="369332"/>
          </a:xfrm>
          <a:prstGeom prst="rect">
            <a:avLst/>
          </a:prstGeom>
          <a:noFill/>
          <a:ln w="9525">
            <a:noFill/>
            <a:miter lim="800000"/>
            <a:headEnd/>
            <a:tailEnd/>
          </a:ln>
        </p:spPr>
        <p:txBody>
          <a:bodyPr wrap="none">
            <a:spAutoFit/>
          </a:bodyPr>
          <a:lstStyle/>
          <a:p>
            <a:r>
              <a:rPr lang="en-US" altLang="en-US" sz="1800" b="1" u="sng" dirty="0"/>
              <a:t>Slide </a:t>
            </a:r>
            <a:r>
              <a:rPr lang="en-US" altLang="en-US" sz="1800" b="1" u="sng" dirty="0" smtClean="0"/>
              <a:t>#2</a:t>
            </a:r>
            <a:endParaRPr lang="en-US" altLang="en-US" sz="2400" dirty="0"/>
          </a:p>
        </p:txBody>
      </p:sp>
      <p:sp>
        <p:nvSpPr>
          <p:cNvPr id="10" name="Rectangle 9"/>
          <p:cNvSpPr>
            <a:spLocks noChangeArrowheads="1"/>
          </p:cNvSpPr>
          <p:nvPr/>
        </p:nvSpPr>
        <p:spPr bwMode="auto">
          <a:xfrm>
            <a:off x="990600" y="4800600"/>
            <a:ext cx="7239000" cy="979487"/>
          </a:xfrm>
          <a:prstGeom prst="rect">
            <a:avLst/>
          </a:prstGeom>
          <a:noFill/>
          <a:ln w="9525">
            <a:noFill/>
            <a:miter lim="800000"/>
            <a:headEnd/>
            <a:tailEnd/>
          </a:ln>
        </p:spPr>
        <p:txBody>
          <a:bodyPr>
            <a:spAutoFit/>
          </a:bodyPr>
          <a:lstStyle/>
          <a:p>
            <a:r>
              <a:rPr lang="en-US" altLang="en-US" b="1" dirty="0">
                <a:solidFill>
                  <a:srgbClr val="000099"/>
                </a:solidFill>
                <a:latin typeface="Arial" pitchFamily="34" charset="0"/>
              </a:rPr>
              <a:t>If you have questions, contact the IEEE-SA Standards Board Patent Committee Administrator at patcom@ieee.org or visit http://standards.ieee.org/about/sasb/patcom/index.html</a:t>
            </a:r>
          </a:p>
          <a:p>
            <a:pPr algn="ctr">
              <a:lnSpc>
                <a:spcPct val="80000"/>
              </a:lnSpc>
              <a:spcBef>
                <a:spcPct val="20000"/>
              </a:spcBef>
              <a:buClr>
                <a:srgbClr val="CC3300"/>
              </a:buClr>
              <a:buSzPct val="50000"/>
            </a:pPr>
            <a:endParaRPr lang="en-US" altLang="en-US" b="1" dirty="0">
              <a:solidFill>
                <a:srgbClr val="000099"/>
              </a:solidFill>
              <a:latin typeface="Arial" pitchFamily="34" charset="0"/>
            </a:endParaRPr>
          </a:p>
          <a:p>
            <a:pPr algn="ctr">
              <a:lnSpc>
                <a:spcPct val="80000"/>
              </a:lnSpc>
              <a:spcBef>
                <a:spcPct val="20000"/>
              </a:spcBef>
              <a:buClr>
                <a:srgbClr val="CC3300"/>
              </a:buClr>
              <a:buSzPct val="50000"/>
            </a:pPr>
            <a:r>
              <a:rPr lang="en-US" altLang="en-US" b="1" dirty="0">
                <a:solidFill>
                  <a:srgbClr val="000099"/>
                </a:solidFill>
                <a:latin typeface="Arial" pitchFamily="34" charset="0"/>
              </a:rPr>
              <a:t>This slide set is available at https://development.standards.ieee.org/myproject/Public/mytools/mob/slideset.ppt</a:t>
            </a:r>
          </a:p>
        </p:txBody>
      </p:sp>
      <p:sp>
        <p:nvSpPr>
          <p:cNvPr id="11"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1514066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6</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dirty="0" smtClean="0">
                <a:solidFill>
                  <a:schemeClr val="accent2">
                    <a:lumMod val="75000"/>
                  </a:schemeClr>
                </a:solidFill>
              </a:rPr>
              <a:t>Call for Potentially Essential Patents</a:t>
            </a:r>
            <a:endParaRPr lang="zh-CN" altLang="en-US" dirty="0"/>
          </a:p>
        </p:txBody>
      </p:sp>
      <p:sp>
        <p:nvSpPr>
          <p:cNvPr id="8" name="内容占位符 2"/>
          <p:cNvSpPr>
            <a:spLocks noGrp="1"/>
          </p:cNvSpPr>
          <p:nvPr>
            <p:ph idx="1"/>
          </p:nvPr>
        </p:nvSpPr>
        <p:spPr>
          <a:xfrm>
            <a:off x="685800" y="1981200"/>
            <a:ext cx="7772400" cy="4114800"/>
          </a:xfrm>
        </p:spPr>
        <p:txBody>
          <a:bodyPr/>
          <a:lstStyle/>
          <a:p>
            <a:pPr>
              <a:buFont typeface="Arial" pitchFamily="34" charset="0"/>
              <a:buChar char="•"/>
              <a:defRPr/>
            </a:pPr>
            <a:r>
              <a:rPr lang="en-US" altLang="en-US" sz="2800" dirty="0" smtClean="0">
                <a:solidFill>
                  <a:schemeClr val="accent2">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defRPr/>
            </a:pPr>
            <a:r>
              <a:rPr lang="en-US" altLang="en-US" dirty="0" smtClean="0">
                <a:solidFill>
                  <a:schemeClr val="accent2">
                    <a:lumMod val="75000"/>
                  </a:schemeClr>
                </a:solidFill>
              </a:rPr>
              <a:t>Either speak up now or</a:t>
            </a:r>
          </a:p>
          <a:p>
            <a:pPr lvl="1">
              <a:buFont typeface="Arial" pitchFamily="34" charset="0"/>
              <a:buChar char="•"/>
              <a:defRPr/>
            </a:pPr>
            <a:r>
              <a:rPr lang="en-US" altLang="en-US" dirty="0" smtClean="0">
                <a:solidFill>
                  <a:schemeClr val="accent2">
                    <a:lumMod val="75000"/>
                  </a:schemeClr>
                </a:solidFill>
              </a:rPr>
              <a:t>Provide the chair of this group with the identity of the holder(s) of any and all such claims as soon as possible or</a:t>
            </a:r>
          </a:p>
          <a:p>
            <a:pPr lvl="1">
              <a:buFont typeface="Arial" pitchFamily="34" charset="0"/>
              <a:buChar char="•"/>
              <a:defRPr/>
            </a:pPr>
            <a:r>
              <a:rPr lang="en-US" altLang="en-US" dirty="0" smtClean="0">
                <a:solidFill>
                  <a:schemeClr val="accent2">
                    <a:lumMod val="75000"/>
                  </a:schemeClr>
                </a:solidFill>
              </a:rPr>
              <a:t>Cause an LOA to be submitted</a:t>
            </a:r>
          </a:p>
        </p:txBody>
      </p:sp>
      <p:sp>
        <p:nvSpPr>
          <p:cNvPr id="9" name="Text Box 4"/>
          <p:cNvSpPr txBox="1">
            <a:spLocks noChangeArrowheads="1"/>
          </p:cNvSpPr>
          <p:nvPr/>
        </p:nvSpPr>
        <p:spPr bwMode="auto">
          <a:xfrm>
            <a:off x="0" y="6172200"/>
            <a:ext cx="952500" cy="366713"/>
          </a:xfrm>
          <a:prstGeom prst="rect">
            <a:avLst/>
          </a:prstGeom>
          <a:noFill/>
          <a:ln w="9525">
            <a:noFill/>
            <a:miter lim="800000"/>
            <a:headEnd/>
            <a:tailEnd/>
          </a:ln>
        </p:spPr>
        <p:txBody>
          <a:bodyPr wrap="none">
            <a:spAutoFit/>
          </a:bodyPr>
          <a:lstStyle/>
          <a:p>
            <a:r>
              <a:rPr lang="en-US" altLang="en-US" sz="1800" b="1" u="sng" dirty="0"/>
              <a:t>Slide #3</a:t>
            </a:r>
          </a:p>
        </p:txBody>
      </p:sp>
      <p:sp>
        <p:nvSpPr>
          <p:cNvPr id="10"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306130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7</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zh-CN" u="sng" dirty="0" smtClean="0">
                <a:solidFill>
                  <a:schemeClr val="accent2">
                    <a:lumMod val="75000"/>
                  </a:schemeClr>
                </a:solidFill>
              </a:rPr>
              <a:t>Other Guidelines for IEEE WG Meetings</a:t>
            </a:r>
            <a:endParaRPr lang="zh-CN" altLang="en-US" dirty="0"/>
          </a:p>
        </p:txBody>
      </p:sp>
      <p:sp>
        <p:nvSpPr>
          <p:cNvPr id="8" name="内容占位符 2"/>
          <p:cNvSpPr>
            <a:spLocks noGrp="1"/>
          </p:cNvSpPr>
          <p:nvPr>
            <p:ph idx="1"/>
          </p:nvPr>
        </p:nvSpPr>
        <p:spPr>
          <a:xfrm>
            <a:off x="685800" y="1981200"/>
            <a:ext cx="7772400" cy="4114800"/>
          </a:xfrm>
        </p:spPr>
        <p:txBody>
          <a:bodyPr>
            <a:normAutofit fontScale="92500" lnSpcReduction="10000"/>
          </a:bodyPr>
          <a:lstStyle/>
          <a:p>
            <a:pPr marL="230188" indent="-230188">
              <a:lnSpc>
                <a:spcPct val="80000"/>
              </a:lnSpc>
              <a:buClr>
                <a:srgbClr val="CC3300"/>
              </a:buClr>
              <a:buSzPct val="50000"/>
              <a:buFont typeface="Monotype Sorts"/>
              <a:buChar char="l"/>
            </a:pPr>
            <a:endParaRPr lang="en-US" altLang="en-US" sz="700" u="sng" dirty="0" smtClean="0">
              <a:solidFill>
                <a:srgbClr val="FF0000"/>
              </a:solidFill>
              <a:latin typeface="Arial" pitchFamily="34" charset="0"/>
            </a:endParaRPr>
          </a:p>
          <a:p>
            <a:pPr marL="230188" indent="-230188">
              <a:lnSpc>
                <a:spcPct val="80000"/>
              </a:lnSpc>
              <a:spcAft>
                <a:spcPct val="40000"/>
              </a:spcAft>
              <a:buClr>
                <a:srgbClr val="CC3300"/>
              </a:buClr>
              <a:buSzPct val="50000"/>
            </a:pPr>
            <a:r>
              <a:rPr lang="en-US" altLang="en-US" sz="1800" dirty="0" smtClean="0">
                <a:solidFill>
                  <a:srgbClr val="000099"/>
                </a:solidFill>
                <a:latin typeface="Arial" pitchFamily="34" charset="0"/>
              </a:rPr>
              <a:t>All IEEE-SA standards meetings shall be conducted in compliance with all applicable laws, including antitrust and competition laws. </a:t>
            </a: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discuss the interpretation, validity, or essentiality of patents/patent claims. </a:t>
            </a: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discuss specific license rates, terms, or conditions.</a:t>
            </a:r>
          </a:p>
          <a:p>
            <a:pPr marL="1143000" lvl="2">
              <a:lnSpc>
                <a:spcPct val="80000"/>
              </a:lnSpc>
              <a:spcAft>
                <a:spcPct val="40000"/>
              </a:spcAft>
              <a:buClr>
                <a:srgbClr val="CC3300"/>
              </a:buClr>
              <a:buSzPct val="50000"/>
            </a:pPr>
            <a:r>
              <a:rPr lang="en-US" altLang="en-US" sz="1400" dirty="0" smtClean="0">
                <a:solidFill>
                  <a:srgbClr val="000099"/>
                </a:solidFill>
                <a:latin typeface="Arial" pitchFamily="34" charset="0"/>
              </a:rPr>
              <a:t>Relative costs, including licensing costs of essential patent claims, of different technical approaches January be discussed in standards development meetings. </a:t>
            </a:r>
          </a:p>
          <a:p>
            <a:pPr marL="1600200" lvl="3">
              <a:lnSpc>
                <a:spcPct val="80000"/>
              </a:lnSpc>
              <a:spcAft>
                <a:spcPct val="40000"/>
              </a:spcAft>
              <a:buClr>
                <a:srgbClr val="CC3300"/>
              </a:buClr>
              <a:buSzPct val="50000"/>
              <a:buFont typeface="Arial" pitchFamily="34" charset="0"/>
              <a:buChar char="•"/>
            </a:pPr>
            <a:r>
              <a:rPr lang="en-GB" altLang="en-US" sz="1400" dirty="0" smtClean="0">
                <a:solidFill>
                  <a:srgbClr val="000099"/>
                </a:solidFill>
                <a:latin typeface="Arial" pitchFamily="34" charset="0"/>
              </a:rPr>
              <a:t>Technical considerations remain primary focus</a:t>
            </a:r>
            <a:endParaRPr lang="en-US" altLang="en-US" sz="1400" dirty="0" smtClean="0">
              <a:solidFill>
                <a:srgbClr val="000099"/>
              </a:solidFill>
              <a:latin typeface="Arial" pitchFamily="34" charset="0"/>
            </a:endParaRP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discuss or engage in the fixing of product prices, allocation of customers, or division of sales markets.</a:t>
            </a: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discuss the status or substance of ongoing or threatened litigation.</a:t>
            </a:r>
          </a:p>
          <a:p>
            <a:pPr marL="630238" lvl="1">
              <a:lnSpc>
                <a:spcPct val="80000"/>
              </a:lnSpc>
              <a:spcAft>
                <a:spcPct val="40000"/>
              </a:spcAft>
              <a:buClr>
                <a:srgbClr val="CC3300"/>
              </a:buClr>
              <a:buSzPct val="50000"/>
              <a:buFont typeface="Arial" pitchFamily="34" charset="0"/>
              <a:buChar char="•"/>
            </a:pPr>
            <a:r>
              <a:rPr lang="en-US" altLang="en-US" sz="1600" b="1" dirty="0" smtClean="0">
                <a:solidFill>
                  <a:srgbClr val="000099"/>
                </a:solidFill>
                <a:latin typeface="Arial" pitchFamily="34" charset="0"/>
              </a:rPr>
              <a:t>Don’t be silent if inappropriate topics are discussed … do formally object.</a:t>
            </a:r>
          </a:p>
          <a:p>
            <a:pPr marL="230188" indent="-230188" algn="ctr">
              <a:lnSpc>
                <a:spcPct val="80000"/>
              </a:lnSpc>
              <a:buClr>
                <a:srgbClr val="CC3300"/>
              </a:buClr>
              <a:buSzPct val="50000"/>
              <a:buNone/>
            </a:pPr>
            <a:r>
              <a:rPr lang="en-US" altLang="en-US" sz="1000" dirty="0" smtClean="0">
                <a:solidFill>
                  <a:srgbClr val="000099"/>
                </a:solidFill>
                <a:latin typeface="Arial" pitchFamily="34" charset="0"/>
              </a:rPr>
              <a:t>---------------------------------------------------------------   </a:t>
            </a:r>
          </a:p>
          <a:p>
            <a:pPr marL="230188" indent="-230188" algn="ctr">
              <a:lnSpc>
                <a:spcPct val="80000"/>
              </a:lnSpc>
              <a:buClr>
                <a:srgbClr val="CC3300"/>
              </a:buClr>
              <a:buSzPct val="50000"/>
              <a:buNone/>
            </a:pPr>
            <a:endParaRPr lang="en-US" altLang="en-US" dirty="0" smtClean="0">
              <a:solidFill>
                <a:srgbClr val="000099"/>
              </a:solidFill>
              <a:latin typeface="Arial" pitchFamily="34" charset="0"/>
            </a:endParaRPr>
          </a:p>
          <a:p>
            <a:pPr marL="230188" indent="-230188" algn="ctr">
              <a:lnSpc>
                <a:spcPct val="80000"/>
              </a:lnSpc>
              <a:buClr>
                <a:srgbClr val="CC3300"/>
              </a:buClr>
              <a:buSzPct val="50000"/>
              <a:buNone/>
            </a:pPr>
            <a:r>
              <a:rPr lang="en-US" altLang="en-US" sz="1500" dirty="0" smtClean="0">
                <a:solidFill>
                  <a:srgbClr val="000099"/>
                </a:solidFill>
                <a:latin typeface="Arial" pitchFamily="34" charset="0"/>
              </a:rPr>
              <a:t>See </a:t>
            </a:r>
            <a:r>
              <a:rPr lang="en-US" altLang="en-US" sz="1500" i="1" dirty="0" smtClean="0">
                <a:solidFill>
                  <a:srgbClr val="000099"/>
                </a:solidFill>
                <a:latin typeface="Arial" pitchFamily="34" charset="0"/>
              </a:rPr>
              <a:t>IEEE-SA Standards Board Operations Manual</a:t>
            </a:r>
            <a:r>
              <a:rPr lang="en-US" altLang="en-US" sz="1500" dirty="0" smtClean="0">
                <a:solidFill>
                  <a:srgbClr val="000099"/>
                </a:solidFill>
                <a:latin typeface="Arial" pitchFamily="34" charset="0"/>
              </a:rPr>
              <a:t>, clause 5.3.10 and </a:t>
            </a:r>
            <a:r>
              <a:rPr lang="en-GB" altLang="en-US" sz="1500" dirty="0" smtClean="0">
                <a:solidFill>
                  <a:srgbClr val="000099"/>
                </a:solidFill>
                <a:latin typeface="Arial" pitchFamily="34" charset="0"/>
              </a:rPr>
              <a:t>“Promoting Competition and Innovation: What You Need to Know about the IEEE Standards Association's Antitrust and Competition Policy”</a:t>
            </a:r>
            <a:r>
              <a:rPr lang="en-US" altLang="en-US" sz="1500" dirty="0" smtClean="0">
                <a:solidFill>
                  <a:srgbClr val="000099"/>
                </a:solidFill>
                <a:latin typeface="Arial" pitchFamily="34" charset="0"/>
              </a:rPr>
              <a:t> for more details.</a:t>
            </a:r>
          </a:p>
          <a:p>
            <a:endParaRPr lang="zh-CN" altLang="en-US" dirty="0"/>
          </a:p>
        </p:txBody>
      </p:sp>
      <p:sp>
        <p:nvSpPr>
          <p:cNvPr id="9" name="Text Box 5"/>
          <p:cNvSpPr txBox="1">
            <a:spLocks noChangeArrowheads="1"/>
          </p:cNvSpPr>
          <p:nvPr/>
        </p:nvSpPr>
        <p:spPr bwMode="auto">
          <a:xfrm>
            <a:off x="0" y="6172200"/>
            <a:ext cx="952500" cy="366713"/>
          </a:xfrm>
          <a:prstGeom prst="rect">
            <a:avLst/>
          </a:prstGeom>
          <a:noFill/>
          <a:ln w="9525">
            <a:noFill/>
            <a:miter lim="800000"/>
            <a:headEnd/>
            <a:tailEnd/>
          </a:ln>
        </p:spPr>
        <p:txBody>
          <a:bodyPr wrap="none">
            <a:spAutoFit/>
          </a:bodyPr>
          <a:lstStyle/>
          <a:p>
            <a:r>
              <a:rPr lang="en-US" altLang="en-US" sz="1800" b="1" u="sng" dirty="0"/>
              <a:t>Slide #4</a:t>
            </a:r>
            <a:endParaRPr lang="en-US" altLang="en-US" sz="2400" dirty="0"/>
          </a:p>
        </p:txBody>
      </p:sp>
      <p:sp>
        <p:nvSpPr>
          <p:cNvPr id="10"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2923449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8</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a:spLocks noGrp="1"/>
          </p:cNvSpPr>
          <p:nvPr>
            <p:ph type="title"/>
          </p:nvPr>
        </p:nvSpPr>
        <p:spPr>
          <a:xfrm>
            <a:off x="685800" y="685800"/>
            <a:ext cx="7772400" cy="1066800"/>
          </a:xfrm>
        </p:spPr>
        <p:txBody>
          <a:bodyPr/>
          <a:lstStyle/>
          <a:p>
            <a:r>
              <a:rPr lang="en-US" altLang="en-US" dirty="0" smtClean="0"/>
              <a:t>Participation in IEEE 802 Meetings</a:t>
            </a:r>
            <a:endParaRPr lang="zh-CN" altLang="en-US" dirty="0"/>
          </a:p>
        </p:txBody>
      </p:sp>
      <p:sp>
        <p:nvSpPr>
          <p:cNvPr id="8" name="内容占位符 2"/>
          <p:cNvSpPr>
            <a:spLocks noGrp="1"/>
          </p:cNvSpPr>
          <p:nvPr>
            <p:ph idx="1"/>
          </p:nvPr>
        </p:nvSpPr>
        <p:spPr>
          <a:xfrm>
            <a:off x="533400" y="1752600"/>
            <a:ext cx="8077200" cy="4267200"/>
          </a:xfrm>
        </p:spPr>
        <p:txBody>
          <a:bodyPr>
            <a:normAutofit fontScale="62500" lnSpcReduction="20000"/>
          </a:bodyPr>
          <a:lstStyle/>
          <a:p>
            <a:r>
              <a:rPr lang="en-US" altLang="zh-CN" sz="2800" dirty="0" smtClean="0"/>
              <a:t>All participation in IEEE 802 Working Group meetings is on an individual basis</a:t>
            </a:r>
          </a:p>
          <a:p>
            <a:pPr>
              <a:buFontTx/>
              <a:buNone/>
            </a:pPr>
            <a:r>
              <a:rPr lang="en-GB" altLang="zh-CN" i="1" dirty="0" smtClean="0"/>
              <a:t>•     Participants in the IEEE standards development individual process shall act based on their qualifications and experience. (</a:t>
            </a:r>
            <a:r>
              <a:rPr lang="en-GB" altLang="zh-CN" i="1" dirty="0" smtClean="0">
                <a:hlinkClick r:id="rId2"/>
              </a:rPr>
              <a:t>https://standards.ieee.org/develop/policies/bylaws/sb_bylaws.pdf</a:t>
            </a:r>
            <a:r>
              <a:rPr lang="en-GB" altLang="zh-CN" i="1" dirty="0" smtClean="0"/>
              <a:t>  section 5.2.1)</a:t>
            </a:r>
            <a:endParaRPr lang="en-US" altLang="zh-CN" dirty="0" smtClean="0"/>
          </a:p>
          <a:p>
            <a:pPr>
              <a:buFontTx/>
              <a:buNone/>
            </a:pPr>
            <a:r>
              <a:rPr lang="en-US" altLang="zh-CN" dirty="0" smtClean="0"/>
              <a:t>•    </a:t>
            </a:r>
            <a:r>
              <a:rPr lang="en-US" altLang="zh-CN" i="1" dirty="0" smtClean="0"/>
              <a:t>IEEE 802 </a:t>
            </a:r>
            <a:r>
              <a:rPr lang="en-GB" altLang="zh-CN" i="1" dirty="0" smtClean="0"/>
              <a:t>Working Group membership is by individual; “Working Group members shall participate in the consensus process in a manner consistent with their professional expert opinion as individuals, and not as organizational representatives”. (</a:t>
            </a:r>
            <a:r>
              <a:rPr lang="en-GB" altLang="zh-CN" i="1" u="sng" dirty="0" smtClean="0">
                <a:hlinkClick r:id="rId3"/>
              </a:rPr>
              <a:t>http://ieee802.org/PNP/approved/IEEE_802_WG_PandP_v19.pdf</a:t>
            </a:r>
            <a:r>
              <a:rPr lang="en-GB" altLang="zh-CN" i="1" dirty="0" smtClean="0"/>
              <a:t> section 4.2.1)</a:t>
            </a:r>
            <a:endParaRPr lang="en-US" altLang="zh-CN" dirty="0" smtClean="0"/>
          </a:p>
          <a:p>
            <a:r>
              <a:rPr lang="en-US" altLang="zh-CN" dirty="0" smtClean="0"/>
              <a:t>You have an obligation to act and vote as an individual and not under the direction of any other individual or group. Your obligation to act and vote as an individual applies in all cases, regardless of any external commitments, agreements, contracts, or orders. </a:t>
            </a:r>
          </a:p>
          <a:p>
            <a:r>
              <a:rPr lang="en-US" altLang="zh-CN" dirty="0" smtClean="0"/>
              <a:t>You shall not direct the actions or votes of any other member of an IEEE 802 Working Group or retaliate against any other member for their actions or votes within IEEE 802 Working Group meetings, see </a:t>
            </a:r>
            <a:r>
              <a:rPr lang="en-US" altLang="zh-CN" u="sng" dirty="0" smtClean="0">
                <a:hlinkClick r:id="rId4"/>
              </a:rPr>
              <a:t>https://standards.ieee.org/develop/policies/bylaws/sb_bylaws.pdf </a:t>
            </a:r>
            <a:r>
              <a:rPr lang="en-US" altLang="zh-CN" dirty="0" smtClean="0"/>
              <a:t> section 5.2.1.3 and </a:t>
            </a:r>
            <a:r>
              <a:rPr lang="en-GB" altLang="zh-CN" u="sng" dirty="0" smtClean="0">
                <a:hlinkClick r:id="rId3"/>
              </a:rPr>
              <a:t>http://ieee802.org/PNP/approved/IEEE_802_WG_PandP_v19.pdf</a:t>
            </a:r>
            <a:r>
              <a:rPr lang="en-GB" altLang="zh-CN" dirty="0" smtClean="0"/>
              <a:t>  section 3.4.1, list item x</a:t>
            </a:r>
            <a:endParaRPr lang="en-US" altLang="zh-CN" dirty="0" smtClean="0"/>
          </a:p>
          <a:p>
            <a:pPr>
              <a:buFontTx/>
              <a:buNone/>
            </a:pPr>
            <a:r>
              <a:rPr lang="en-US" altLang="zh-CN" sz="2800" dirty="0" smtClean="0"/>
              <a:t>By participating in IEEE 802 meetings, you accept these requirements.  If you do not agree to these policies then you shall not participate.</a:t>
            </a:r>
          </a:p>
          <a:p>
            <a:endParaRPr lang="zh-CN" altLang="en-US" dirty="0"/>
          </a:p>
        </p:txBody>
      </p:sp>
      <p:sp>
        <p:nvSpPr>
          <p:cNvPr id="9" name="Text Box 5"/>
          <p:cNvSpPr txBox="1">
            <a:spLocks noChangeArrowheads="1"/>
          </p:cNvSpPr>
          <p:nvPr/>
        </p:nvSpPr>
        <p:spPr bwMode="auto">
          <a:xfrm>
            <a:off x="0" y="6172200"/>
            <a:ext cx="960519" cy="369332"/>
          </a:xfrm>
          <a:prstGeom prst="rect">
            <a:avLst/>
          </a:prstGeom>
          <a:noFill/>
          <a:ln w="9525">
            <a:noFill/>
            <a:miter lim="800000"/>
            <a:headEnd/>
            <a:tailEnd/>
          </a:ln>
        </p:spPr>
        <p:txBody>
          <a:bodyPr wrap="none">
            <a:spAutoFit/>
          </a:bodyPr>
          <a:lstStyle/>
          <a:p>
            <a:r>
              <a:rPr lang="en-US" altLang="en-US" sz="1800" b="1" u="sng" dirty="0"/>
              <a:t>Slide </a:t>
            </a:r>
            <a:r>
              <a:rPr lang="en-US" altLang="en-US" sz="1800" b="1" u="sng" dirty="0" smtClean="0"/>
              <a:t>#5</a:t>
            </a:r>
            <a:endParaRPr lang="en-US" altLang="en-US" sz="2400" dirty="0"/>
          </a:p>
        </p:txBody>
      </p:sp>
      <p:sp>
        <p:nvSpPr>
          <p:cNvPr id="10"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2266740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r>
              <a:rPr lang="en-US" altLang="en-US" smtClean="0"/>
              <a:t>Slide </a:t>
            </a:r>
            <a:fld id="{8B9CC4A4-AD29-475B-8067-76907FC008B3}" type="slidenum">
              <a:rPr lang="en-US" altLang="en-US" smtClean="0"/>
              <a:pPr/>
              <a:t>9</a:t>
            </a:fld>
            <a:endParaRPr lang="en-US" altLang="en-US"/>
          </a:p>
        </p:txBody>
      </p:sp>
      <p:sp>
        <p:nvSpPr>
          <p:cNvPr id="6" name="页脚占位符 5"/>
          <p:cNvSpPr>
            <a:spLocks noGrp="1"/>
          </p:cNvSpPr>
          <p:nvPr>
            <p:ph type="ftr" sz="quarter" idx="3"/>
          </p:nvPr>
        </p:nvSpPr>
        <p:spPr/>
        <p:txBody>
          <a:bodyPr/>
          <a:lstStyle/>
          <a:p>
            <a:pPr>
              <a:defRPr/>
            </a:pPr>
            <a:r>
              <a:rPr lang="en-US" smtClean="0"/>
              <a:t>Bo Sun (ZTE), et al</a:t>
            </a:r>
            <a:endParaRPr lang="en-US" dirty="0"/>
          </a:p>
        </p:txBody>
      </p:sp>
      <p:sp>
        <p:nvSpPr>
          <p:cNvPr id="7" name="标题 1"/>
          <p:cNvSpPr txBox="1">
            <a:spLocks/>
          </p:cNvSpPr>
          <p:nvPr/>
        </p:nvSpPr>
        <p:spPr bwMode="auto">
          <a:xfrm>
            <a:off x="838200" y="8382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S PGothic" pitchFamily="34" charset="-128"/>
                <a:cs typeface="ＭＳ Ｐゴシック"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smtClean="0"/>
              <a:t>Ad Hoc Groups Operation</a:t>
            </a:r>
            <a:endParaRPr lang="zh-CN" altLang="en-US" kern="0" dirty="0"/>
          </a:p>
        </p:txBody>
      </p:sp>
      <p:sp>
        <p:nvSpPr>
          <p:cNvPr id="8" name="内容占位符 2"/>
          <p:cNvSpPr txBox="1">
            <a:spLocks/>
          </p:cNvSpPr>
          <p:nvPr/>
        </p:nvSpPr>
        <p:spPr bwMode="auto">
          <a:xfrm>
            <a:off x="838200" y="2133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altLang="en-US" kern="0" smtClean="0"/>
              <a:t>Straw Polls are only allowed during Ad Hoc group meeting // no motions, anyone can vote</a:t>
            </a:r>
          </a:p>
          <a:p>
            <a:r>
              <a:rPr lang="en-US" altLang="en-US" kern="0" smtClean="0"/>
              <a:t>A straw poll needs to achieves at least 75% to be converted to a motion at the TG level.</a:t>
            </a:r>
          </a:p>
          <a:p>
            <a:r>
              <a:rPr lang="en-US" altLang="en-US" kern="0" smtClean="0"/>
              <a:t>Each Presentation is suggested to have 20 minutes including presenting and Q&amp;A.</a:t>
            </a:r>
          </a:p>
          <a:p>
            <a:endParaRPr lang="zh-CN" altLang="en-US" kern="0" dirty="0"/>
          </a:p>
        </p:txBody>
      </p:sp>
      <p:sp>
        <p:nvSpPr>
          <p:cNvPr id="9" name="日期占位符 3"/>
          <p:cNvSpPr>
            <a:spLocks noGrp="1"/>
          </p:cNvSpPr>
          <p:nvPr>
            <p:ph type="dt" sz="half" idx="10"/>
          </p:nvPr>
        </p:nvSpPr>
        <p:spPr>
          <a:xfrm>
            <a:off x="696913" y="332601"/>
            <a:ext cx="916918" cy="276999"/>
          </a:xfrm>
        </p:spPr>
        <p:txBody>
          <a:bodyPr/>
          <a:lstStyle/>
          <a:p>
            <a:pPr>
              <a:defRPr/>
            </a:pPr>
            <a:r>
              <a:rPr lang="en-US" dirty="0" smtClean="0"/>
              <a:t>Nov 2018</a:t>
            </a:r>
            <a:endParaRPr lang="en-US" dirty="0"/>
          </a:p>
        </p:txBody>
      </p:sp>
    </p:spTree>
    <p:extLst>
      <p:ext uri="{BB962C8B-B14F-4D97-AF65-F5344CB8AC3E}">
        <p14:creationId xmlns:p14="http://schemas.microsoft.com/office/powerpoint/2010/main" val="1528424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54917</TotalTime>
  <Words>2722</Words>
  <Application>Microsoft Office PowerPoint</Application>
  <PresentationFormat>全屏显示(4:3)</PresentationFormat>
  <Paragraphs>452</Paragraphs>
  <Slides>29</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29</vt:i4>
      </vt:variant>
    </vt:vector>
  </HeadingPairs>
  <TitlesOfParts>
    <vt:vector size="39" baseType="lpstr">
      <vt:lpstr>MS PGothic</vt:lpstr>
      <vt:lpstr>MS PGothic</vt:lpstr>
      <vt:lpstr>宋体</vt:lpstr>
      <vt:lpstr>Arial</vt:lpstr>
      <vt:lpstr>Arial Black</vt:lpstr>
      <vt:lpstr>Calibri</vt:lpstr>
      <vt:lpstr>Monotype Sorts</vt:lpstr>
      <vt:lpstr>Times New Roman</vt:lpstr>
      <vt:lpstr>802-11-Submission</vt:lpstr>
      <vt:lpstr>Document</vt:lpstr>
      <vt:lpstr>PowerPoint 演示文稿</vt:lpstr>
      <vt:lpstr>IEEE 802.11 Tgax Meeting High Efficiency WLAN PHY Ad Hoc Hotel Amber Plaza, Shenzhen, China Meeting Room: Granada Nov 8-9, 2018</vt:lpstr>
      <vt:lpstr>Patent Policy and Other Guidelines</vt:lpstr>
      <vt:lpstr>Participants, Patents, and Duty to Inform</vt:lpstr>
      <vt:lpstr>Patent Related Links</vt:lpstr>
      <vt:lpstr>Call for Potentially Essential Patents</vt:lpstr>
      <vt:lpstr>Other Guidelines for IEEE WG Meetings</vt:lpstr>
      <vt:lpstr>Participation in IEEE 802 Meetings</vt:lpstr>
      <vt:lpstr>PowerPoint 演示文稿</vt:lpstr>
      <vt:lpstr>Agenda items for PHY adhoc on Nov 8th</vt:lpstr>
      <vt:lpstr>Agenda items for PHY adhoc on Nov 8th</vt:lpstr>
      <vt:lpstr>Agenda items for PHY adhoc on Nov 9th</vt:lpstr>
      <vt:lpstr>PHY Adhoc Comments Status After Sep Meeting</vt:lpstr>
      <vt:lpstr>Assignment for Unassigned CIDs</vt:lpstr>
      <vt:lpstr>Assignment for Unassigned CIDs</vt:lpstr>
      <vt:lpstr>Assignment for Unassigned CIDs</vt:lpstr>
      <vt:lpstr>PHY Submissions</vt:lpstr>
      <vt:lpstr>Straw-poll 1 (cr, 11-18/1832r0)</vt:lpstr>
      <vt:lpstr>Straw-poll 2 (cr, 11-18/1764r0)</vt:lpstr>
      <vt:lpstr>Straw-poll 3 (cr, 11-18/1735r0)</vt:lpstr>
      <vt:lpstr>Straw-poll 4 (cr, 11-18/1759r1)</vt:lpstr>
      <vt:lpstr>Straw-poll 5 (cr, 11-18/1849r1)</vt:lpstr>
      <vt:lpstr>Straw-poll 6 (cr, 11-18/1841r1)</vt:lpstr>
      <vt:lpstr>Straw-poll 7 (cr, 11-18/1842r2)</vt:lpstr>
      <vt:lpstr>Straw-poll 8 (cr, 11-18/1534r3)</vt:lpstr>
      <vt:lpstr>Straw-poll 9 (cr, 11-18/1848r1)</vt:lpstr>
      <vt:lpstr>Straw-poll 10 (cr, 11-18/1734r1)</vt:lpstr>
      <vt:lpstr>Straw-poll 11 (cr, 11-18/1790r1)</vt:lpstr>
      <vt:lpstr>Straw-poll 12 (cr, 11-18/1759r2)</vt:lpstr>
    </vt:vector>
  </TitlesOfParts>
  <Company>Cisco 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MAC ad hoc  meeting agenda</dc:title>
  <dc:creator>Brian Hart</dc:creator>
  <cp:lastModifiedBy>孙波10013985</cp:lastModifiedBy>
  <cp:revision>2682</cp:revision>
  <cp:lastPrinted>1998-02-10T13:28:06Z</cp:lastPrinted>
  <dcterms:created xsi:type="dcterms:W3CDTF">2007-04-17T18:10:23Z</dcterms:created>
  <dcterms:modified xsi:type="dcterms:W3CDTF">2018-11-09T10:30:34Z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(11)O48q+nWDiKNAVXoAwq58w7ATF5BZpxUzus1FEuepahc6BRLUWdfXeHQFTCUY0LJynFgfmRNU_x000d_
PZlAVy+j0r6pbdmCRncynI9/Aaf8AO/s5Z/cQrhsqm+/ilxCTptQKV2KGHnGNsKrsfiqTB7o_x000d_
nk1NZFjLmsdN3EIA+nFCDPLxB+rwPfkyuQuKxC1SHK8+gkXrhd5XuRgWoU+k7Kr21OEQYYVo_x000d_
bcxrJtGls6+SGcfdxl</vt:lpwstr>
  </property>
  <property fmtid="{D5CDD505-2E9C-101B-9397-08002B2CF9AE}" pid="3" name="_ms_pID_7253431">
    <vt:lpwstr>K0qCLm5hNNHntgVAX1YU6nQ2gfWxEqcbblzHmHAfHcf/Tr88k+xYjW_x000d_
jXwzYLZdGDR58Bt2TMD6KwB/pidXZI0t4eTVn62kFTRlKSek2wU4tFYwOIHDOL4/TF95PXSz_x000d_
YzQjeEbYZeZ8NA4BkgQkrYOVhie3oGG8BduXfuqQpwtRlm/U02j2lws529RgjcpGPPoJ7opd_x000d_
0QYrRdn5tuOrPS27+SWpyz+V5FnRaWtpxsb+</vt:lpwstr>
  </property>
  <property fmtid="{D5CDD505-2E9C-101B-9397-08002B2CF9AE}" pid="4" name="_ms_pID_7253432">
    <vt:lpwstr>z+wS3Lso7rCsk2u5NeSdz1mgAhBlIKPm/6Vt_x000d_
9SelwiGPWJl2e/L+mnGBFwHGXGa+csQarF7br81kk2LVNPg6yD/DC8wlIpbq2K7VUww14u8k_x000d_
0iGXh6tprVo8LoW0qiUwOeVz06HJGnkjqAlM1d4ZbjndxKeTrirxG+HR41WRHASbvCRtyJGJ_x000d_
++4bgm12ABvUM3w0pT8GtTg7W044LQCb9yYxc57ndLDCfychoQXgQK</vt:lpwstr>
  </property>
  <property fmtid="{D5CDD505-2E9C-101B-9397-08002B2CF9AE}" pid="5" name="_ms_pID_7253433">
    <vt:lpwstr>GlasUOdPGeoqYPypWe_x000d_
IqLqMyBUZS1gXBZWYHMs+w2AXBxaewrqw+UrSPetciY4AAcIv8tZY1ADuj3TwBHMwaM9FSw/_x000d_
0AHQaS3Q0aB6A5ig3WkPwTpMkngmVYwD8N8wnGJrC/A44Ltr5Mv4/tg9VI8Y2GY872s0Qqdm_x000d_
dJg9BKHEmWfdgaZ3RKkJaunONvMnmYpZY6f1T/2TLX3GQZOZ3Uc+RBGS+lJkkVJ1zuQiRagO</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_x000d_
20mkNSLxbw5eM5B39cTseO0z1chv9l7xRG3Ch8Mxed6BDaF0eY/geGzEfHyO5D5IQC/5jKFS_x000d_
RyK0yUdQ4tNfVx3Ds6FV/rLfrFSHWYyWAkxrCfVtFHuBal2Pj4k88HEJWP3uHdwwKhfuqWq3_x000d_
KdfFjJCpIcERaWS31O1F6UeMnejKQHqPUprpG8dF4k6pnjGFiAloZBouYxFs5iROTheRHOkV_x000d_
8Jqj0cI85KZlFHEp</vt:lpwstr>
  </property>
  <property fmtid="{D5CDD505-2E9C-101B-9397-08002B2CF9AE}" pid="11" name="_ms_pID_7253434_00">
    <vt:lpwstr>_ms_pID_7253434</vt:lpwstr>
  </property>
  <property fmtid="{D5CDD505-2E9C-101B-9397-08002B2CF9AE}" pid="12" name="_ms_pID_7253435">
    <vt:lpwstr>VdJmx+I++wq7gK07vfGTigxcFRtRmEGux54d1Q69LNV8sD9ayTdcMUdR_x000d_
72ftdvdkin2icDoWiYTEV044DqDlIxDJCWmYCe9TXmdK418IXDWl81n6Q+xsL9yknXJOXBlm_x000d_
NZSOQK4S5F2VnRePXW7L80GN5Z21jR0wZRnbhrjnKH5fMMbilmchaAn6T4y1Oe7qM6CE8qxe_x000d_
06t8AhgmAFp6iBQrSP1Z5K8eWZILSqmzeM</vt:lpwstr>
  </property>
  <property fmtid="{D5CDD505-2E9C-101B-9397-08002B2CF9AE}" pid="13" name="_ms_pID_7253435_00">
    <vt:lpwstr>_ms_pID_7253435</vt:lpwstr>
  </property>
  <property fmtid="{D5CDD505-2E9C-101B-9397-08002B2CF9AE}" pid="14" name="_ms_pID_7253436">
    <vt:lpwstr>qYyZh4aZvPVX2T643EWnDJYv5yAmOPUwDmyf73_x000d_
bioyVR4Wf4A58Lj86J1XiPwbuK6rb9U36U1xLLQww+ywIxjGrLQOkim+UxYaiPHgB0aJtcMj_x000d_
olX7fx4lXom7J52vFo20EDRrAq6hWNnD5ovnm9dJ6dNY87eaRnZE0Kz3ZPj9qkxjzZAItqBJ_x000d_
DhO2FA4wdc7W4x4zG22Ki3G17H6eQ9F4iahaBYajfkzThkefmfsq</vt:lpwstr>
  </property>
  <property fmtid="{D5CDD505-2E9C-101B-9397-08002B2CF9AE}" pid="15" name="_ms_pID_7253436_00">
    <vt:lpwstr>_ms_pID_7253436</vt:lpwstr>
  </property>
  <property fmtid="{D5CDD505-2E9C-101B-9397-08002B2CF9AE}" pid="16" name="_ms_pID_7253437">
    <vt:lpwstr>H7aPvH8y7N/tdtmBqe7/_x000d_
T36vWXIcSVKwtkaBkYub7QrwBF1bc+MQEhZqNdRs7ScWpeqYSylLMFIPRJfeRaskz9z1f3Lv_x000d_
fsTmhGYxbcMBV+B/61ddIQkoykAvod8T/5zmAGe/aDKPKKfX8h3Q2iuFkB4r4AVVqCfPLnf8_x000d_
V+Aq/oiy3bzIgIu3oLBV3rK8Q9L66WjNzbM/YUEcvrIUodruzv11OsF1VtOw9/3Q2Z4Uep</vt:lpwstr>
  </property>
  <property fmtid="{D5CDD505-2E9C-101B-9397-08002B2CF9AE}" pid="17" name="_ms_pID_7253437_00">
    <vt:lpwstr>_ms_pID_7253437</vt:lpwstr>
  </property>
  <property fmtid="{D5CDD505-2E9C-101B-9397-08002B2CF9AE}" pid="18" name="_ms_pID_7253438">
    <vt:lpwstr>5o_x000d_
sJssTYv3qE6KeKIJR60naGv96xwmW0kj0Eec6fCSAhf6n96X4AFHJRz2ys7x9bfs0GhMsZ80_x000d_
EvDHXSeXaymUz/tZ6NEguhSBE1aISyRDOGyPFN0J4BFTelacMeDH0TXhOMGSYVCinzY/OctP_x000d_
vHiNscBq6X8L5ZviMgp2T/fY0n2AWj+kuM/kwydnZTwbw/biPfEOXRrt6UE9xtUflYcIjeCL_x000d_
lJSgg2Heg1nosm</vt:lpwstr>
  </property>
  <property fmtid="{D5CDD505-2E9C-101B-9397-08002B2CF9AE}" pid="19" name="_ms_pID_7253438_00">
    <vt:lpwstr>_ms_pID_7253438</vt:lpwstr>
  </property>
  <property fmtid="{D5CDD505-2E9C-101B-9397-08002B2CF9AE}" pid="20" name="_ms_pID_7253439">
    <vt:lpwstr>9R8sxW2bsK1FuCqk5FdU7CDMor8wwvepYlV1OZdpMryR174BfJDtInDL2Z_x000d_
8Ed0MM9hIhSiOjgU4tR4e7HeivI8hZYswqXpb0oE39b2Ap5OjuGZN9mChq+X6H2vcKo9txIx_x000d_
C1jDtQiM4aR6nOBBJbkS0yyXcIX1xpRNUSnpLaSiXJNKw5jzhS9yyLVoHVqkcWGc7MXAW5Jx_x000d_
WnWFALeEn9RZV2ybTDiWr+dPHKEt5iRD</vt:lpwstr>
  </property>
  <property fmtid="{D5CDD505-2E9C-101B-9397-08002B2CF9AE}" pid="21" name="_ms_pID_7253439_00">
    <vt:lpwstr>_ms_pID_7253439</vt:lpwstr>
  </property>
  <property fmtid="{D5CDD505-2E9C-101B-9397-08002B2CF9AE}" pid="22" name="_ms_pID_72534310">
    <vt:lpwstr>Gl8g9ICRyndh1BlxnkTjPekp8R6OLPX2VD1ztnzt_x000d_
uwyMtIkMkVOK7fJ4sWxcJA9UCi+jLoZBE6+S6/VkHtYovU6nX9XQwy+h</vt:lpwstr>
  </property>
  <property fmtid="{D5CDD505-2E9C-101B-9397-08002B2CF9AE}" pid="23" name="_ms_pID_72534310_00">
    <vt:lpwstr>_ms_pID_72534310</vt:lpwstr>
  </property>
  <property fmtid="{D5CDD505-2E9C-101B-9397-08002B2CF9AE}" pid="24" name="_ms_pID_72534311">
    <vt:lpwstr>Swl1/EnGLpPg==</vt:lpwstr>
  </property>
  <property fmtid="{D5CDD505-2E9C-101B-9397-08002B2CF9AE}" pid="25" name="_ms_pID_72534311_00">
    <vt:lpwstr>_ms_pID_72534311</vt:lpwstr>
  </property>
  <property fmtid="{D5CDD505-2E9C-101B-9397-08002B2CF9AE}" pid="26" name="_new_ms_pID_72543">
    <vt:lpwstr>(3)g3ML3zeCEnekj/OwYCtSqurJc/8d2QDUUEeEIYws5+DSc2+BPFlTxp5WekezXaVWhBL/gcJB_x000d_
NHEF7KwwQIvx42IUY9qjF20yJMqr5jJSk8iLzG34HfySO+raz35+XsifBAb++TCa7yr/yN1y_x000d_
hdkR8CeLCH3MfjBDevQnAUbY+3pGohalfzjSTCr/S9GlfNW4+PDSz/xHjYCzSAhNYK5qaoul_x000d_
jGKRR8TOqiAFAF8fDJ</vt:lpwstr>
  </property>
  <property fmtid="{D5CDD505-2E9C-101B-9397-08002B2CF9AE}" pid="27" name="_new_ms_pID_72543_00">
    <vt:lpwstr>_new_ms_pID_72543</vt:lpwstr>
  </property>
  <property fmtid="{D5CDD505-2E9C-101B-9397-08002B2CF9AE}" pid="28" name="_new_ms_pID_725431">
    <vt:lpwstr>mNl4kJZ3YE5dgxkd7qV9lz6De23mvwo2kgmYO9N1kGhMqSjEY3riet_x000d_
UOliK0zjlBaq+L0v+8+Y4lNg3XNUjpoB4bz05O067EsZ2pYXro90APKWsZ6V36T2C+tKgdn+_x000d_
9T35rh3Z3bc865uLvJx6A63EBpddOIVC5S/UgSO+5oe5Qopa6djCCcnL2PwEmXjl8PEaR4VP_x000d_
VuS2bhFtOojlp0855GF1LETQD05fR4uj64fm</vt:lpwstr>
  </property>
  <property fmtid="{D5CDD505-2E9C-101B-9397-08002B2CF9AE}" pid="29" name="_new_ms_pID_725431_00">
    <vt:lpwstr>_new_ms_pID_725431</vt:lpwstr>
  </property>
  <property fmtid="{D5CDD505-2E9C-101B-9397-08002B2CF9AE}" pid="30" name="_new_ms_pID_725432">
    <vt:lpwstr>D1XB9di89gjbSV9Q9VMhuKhmY65QpwW+OGFQ_x000d_
q2+b9914k4Xr0HfmMvisx0BVTbD8JzjFAvDVWs1Dl5K3KsFQtuY=</vt:lpwstr>
  </property>
  <property fmtid="{D5CDD505-2E9C-101B-9397-08002B2CF9AE}" pid="31" name="_new_ms_pID_725432_00">
    <vt:lpwstr>_new_ms_pID_725432</vt:lpwstr>
  </property>
  <property fmtid="{D5CDD505-2E9C-101B-9397-08002B2CF9AE}" pid="32" name="sflag">
    <vt:lpwstr>1425870505</vt:lpwstr>
  </property>
</Properties>
</file>