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bookmarkIdSeed="2">
  <p:sldMasterIdLst>
    <p:sldMasterId id="2147483648" r:id="rId1"/>
  </p:sldMasterIdLst>
  <p:notesMasterIdLst>
    <p:notesMasterId r:id="rId80"/>
  </p:notesMasterIdLst>
  <p:handoutMasterIdLst>
    <p:handoutMasterId r:id="rId81"/>
  </p:handoutMasterIdLst>
  <p:sldIdLst>
    <p:sldId id="269" r:id="rId2"/>
    <p:sldId id="302" r:id="rId3"/>
    <p:sldId id="300" r:id="rId4"/>
    <p:sldId id="295" r:id="rId5"/>
    <p:sldId id="298" r:id="rId6"/>
    <p:sldId id="503" r:id="rId7"/>
    <p:sldId id="738" r:id="rId8"/>
    <p:sldId id="301" r:id="rId9"/>
    <p:sldId id="306" r:id="rId10"/>
    <p:sldId id="516" r:id="rId11"/>
    <p:sldId id="515" r:id="rId12"/>
    <p:sldId id="1095" r:id="rId13"/>
    <p:sldId id="1096" r:id="rId14"/>
    <p:sldId id="913" r:id="rId15"/>
    <p:sldId id="914" r:id="rId16"/>
    <p:sldId id="1098" r:id="rId17"/>
    <p:sldId id="1102" r:id="rId18"/>
    <p:sldId id="1103" r:id="rId19"/>
    <p:sldId id="1136" r:id="rId20"/>
    <p:sldId id="1101" r:id="rId21"/>
    <p:sldId id="1100" r:id="rId22"/>
    <p:sldId id="1121" r:id="rId23"/>
    <p:sldId id="1137" r:id="rId24"/>
    <p:sldId id="1138" r:id="rId25"/>
    <p:sldId id="1139" r:id="rId26"/>
    <p:sldId id="1141" r:id="rId27"/>
    <p:sldId id="1143" r:id="rId28"/>
    <p:sldId id="1142" r:id="rId29"/>
    <p:sldId id="1144" r:id="rId30"/>
    <p:sldId id="1146" r:id="rId31"/>
    <p:sldId id="1145" r:id="rId32"/>
    <p:sldId id="1147" r:id="rId33"/>
    <p:sldId id="1148" r:id="rId34"/>
    <p:sldId id="1149" r:id="rId35"/>
    <p:sldId id="1140" r:id="rId36"/>
    <p:sldId id="1154" r:id="rId37"/>
    <p:sldId id="1155" r:id="rId38"/>
    <p:sldId id="1115" r:id="rId39"/>
    <p:sldId id="1153" r:id="rId40"/>
    <p:sldId id="1114" r:id="rId41"/>
    <p:sldId id="1150" r:id="rId42"/>
    <p:sldId id="1152" r:id="rId43"/>
    <p:sldId id="1122" r:id="rId44"/>
    <p:sldId id="1156" r:id="rId45"/>
    <p:sldId id="1157" r:id="rId46"/>
    <p:sldId id="1159" r:id="rId47"/>
    <p:sldId id="1160" r:id="rId48"/>
    <p:sldId id="1162" r:id="rId49"/>
    <p:sldId id="1163" r:id="rId50"/>
    <p:sldId id="1164" r:id="rId51"/>
    <p:sldId id="1093" r:id="rId52"/>
    <p:sldId id="1094" r:id="rId53"/>
    <p:sldId id="1177" r:id="rId54"/>
    <p:sldId id="1089" r:id="rId55"/>
    <p:sldId id="1090" r:id="rId56"/>
    <p:sldId id="1097" r:id="rId57"/>
    <p:sldId id="1130" r:id="rId58"/>
    <p:sldId id="1043" r:id="rId59"/>
    <p:sldId id="1044" r:id="rId60"/>
    <p:sldId id="1045" r:id="rId61"/>
    <p:sldId id="1161" r:id="rId62"/>
    <p:sldId id="1165" r:id="rId63"/>
    <p:sldId id="1167" r:id="rId64"/>
    <p:sldId id="1179" r:id="rId65"/>
    <p:sldId id="1180" r:id="rId66"/>
    <p:sldId id="1181" r:id="rId67"/>
    <p:sldId id="1182" r:id="rId68"/>
    <p:sldId id="1166" r:id="rId69"/>
    <p:sldId id="1183" r:id="rId70"/>
    <p:sldId id="1184" r:id="rId71"/>
    <p:sldId id="1185" r:id="rId72"/>
    <p:sldId id="1186" r:id="rId73"/>
    <p:sldId id="1187" r:id="rId74"/>
    <p:sldId id="1176" r:id="rId75"/>
    <p:sldId id="1178" r:id="rId76"/>
    <p:sldId id="868" r:id="rId77"/>
    <p:sldId id="874" r:id="rId78"/>
    <p:sldId id="305" r:id="rId79"/>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2B2B2"/>
    <a:srgbClr val="FFCCCC"/>
    <a:srgbClr val="FF9999"/>
    <a:srgbClr val="FF6600"/>
    <a:srgbClr val="FF0000"/>
    <a:srgbClr val="2D2DB9"/>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06" autoAdjust="0"/>
    <p:restoredTop sz="71403" autoAdjust="0"/>
  </p:normalViewPr>
  <p:slideViewPr>
    <p:cSldViewPr>
      <p:cViewPr varScale="1">
        <p:scale>
          <a:sx n="66" d="100"/>
          <a:sy n="66" d="100"/>
        </p:scale>
        <p:origin x="1196" y="32"/>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2299" y="-1027"/>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commentAuthors" Target="commentAuthor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handoutMaster" Target="handoutMasters/handoutMaster1.xml"/><Relationship Id="rId86"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9" y="177284"/>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a:t>
            </a:r>
            <a:r>
              <a:rPr lang="en-US" dirty="0" smtClean="0"/>
              <a:t>802.11-17/0291r0</a:t>
            </a:r>
            <a:endParaRPr lang="en-US" dirty="0"/>
          </a:p>
        </p:txBody>
      </p:sp>
      <p:sp>
        <p:nvSpPr>
          <p:cNvPr id="3075" name="Rectangle 3"/>
          <p:cNvSpPr>
            <a:spLocks noGrp="1" noChangeArrowheads="1"/>
          </p:cNvSpPr>
          <p:nvPr>
            <p:ph type="dt" sz="quarter" idx="1"/>
          </p:nvPr>
        </p:nvSpPr>
        <p:spPr bwMode="auto">
          <a:xfrm>
            <a:off x="695325" y="177284"/>
            <a:ext cx="655629"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Mar 2017</a:t>
            </a:r>
            <a:endParaRPr lang="en-US" dirty="0"/>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2" y="97909"/>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smtClean="0"/>
              <a:t>doc.: IEEE 802.11-17/0291r0</a:t>
            </a:r>
            <a:endParaRPr lang="en-US" dirty="0"/>
          </a:p>
        </p:txBody>
      </p:sp>
      <p:sp>
        <p:nvSpPr>
          <p:cNvPr id="2051" name="Rectangle 3"/>
          <p:cNvSpPr>
            <a:spLocks noGrp="1" noChangeArrowheads="1"/>
          </p:cNvSpPr>
          <p:nvPr>
            <p:ph type="dt" idx="1"/>
          </p:nvPr>
        </p:nvSpPr>
        <p:spPr bwMode="auto">
          <a:xfrm>
            <a:off x="654050" y="97909"/>
            <a:ext cx="655629"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Mar 2017</a:t>
            </a:r>
            <a:endParaRPr lang="en-US" dirty="0"/>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smtClean="0"/>
              <a:t>Andrew Myles, Cisco</a:t>
            </a:r>
          </a:p>
        </p:txBody>
      </p:sp>
      <p:sp>
        <p:nvSpPr>
          <p:cNvPr id="51205" name="Rectangle 7"/>
          <p:cNvSpPr>
            <a:spLocks noGrp="1" noChangeArrowheads="1"/>
          </p:cNvSpPr>
          <p:nvPr>
            <p:ph type="sldNum" sz="quarter" idx="5"/>
          </p:nvPr>
        </p:nvSpPr>
        <p:spPr/>
        <p:txBody>
          <a:bodyPr/>
          <a:lstStyle/>
          <a:p>
            <a:pPr>
              <a:defRPr/>
            </a:pPr>
            <a:r>
              <a:rPr lang="en-US" smtClean="0"/>
              <a:t>Page </a:t>
            </a:r>
            <a:fld id="{BFD8823A-E707-449B-AE25-47FA80230A05}" type="slidenum">
              <a:rPr lang="en-US" smtClean="0"/>
              <a:pPr>
                <a:defRPr/>
              </a:pPr>
              <a:t>1</a:t>
            </a:fld>
            <a:endParaRPr lang="en-US" smtClean="0"/>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577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8372" name="Rectangle 6"/>
          <p:cNvSpPr>
            <a:spLocks noGrp="1" noChangeArrowheads="1"/>
          </p:cNvSpPr>
          <p:nvPr>
            <p:ph type="ftr" sz="quarter" idx="4"/>
          </p:nvPr>
        </p:nvSpPr>
        <p:spPr/>
        <p:txBody>
          <a:bodyPr/>
          <a:lstStyle/>
          <a:p>
            <a:pPr lvl="4">
              <a:defRPr/>
            </a:pPr>
            <a:r>
              <a:rPr lang="en-US" smtClean="0"/>
              <a:t>Andrew Myles, Cisco</a:t>
            </a:r>
          </a:p>
        </p:txBody>
      </p:sp>
      <p:sp>
        <p:nvSpPr>
          <p:cNvPr id="58373" name="Rectangle 7"/>
          <p:cNvSpPr>
            <a:spLocks noGrp="1" noChangeArrowheads="1"/>
          </p:cNvSpPr>
          <p:nvPr>
            <p:ph type="sldNum" sz="quarter" idx="5"/>
          </p:nvPr>
        </p:nvSpPr>
        <p:spPr/>
        <p:txBody>
          <a:bodyPr/>
          <a:lstStyle/>
          <a:p>
            <a:pPr>
              <a:defRPr/>
            </a:pPr>
            <a:r>
              <a:rPr lang="en-US" smtClean="0"/>
              <a:t>Page </a:t>
            </a:r>
            <a:fld id="{D0B0B235-776B-46DB-AFBD-00C204351477}" type="slidenum">
              <a:rPr lang="en-US" smtClean="0"/>
              <a:pPr>
                <a:defRPr/>
              </a:pPr>
              <a:t>5</a:t>
            </a:fld>
            <a:endParaRPr lang="en-US" smtClean="0"/>
          </a:p>
        </p:txBody>
      </p:sp>
      <p:sp>
        <p:nvSpPr>
          <p:cNvPr id="75782" name="Rectangle 2"/>
          <p:cNvSpPr>
            <a:spLocks noGrp="1" noChangeArrowheads="1"/>
          </p:cNvSpPr>
          <p:nvPr>
            <p:ph type="body" idx="1"/>
          </p:nvPr>
        </p:nvSpPr>
        <p:spPr>
          <a:xfrm>
            <a:off x="923925" y="4254500"/>
            <a:ext cx="5086350" cy="417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58" tIns="44779" rIns="91158" bIns="44779"/>
          <a:lstStyle/>
          <a:p>
            <a:pPr defTabSz="914400"/>
            <a:endParaRPr lang="en-US" smtClean="0"/>
          </a:p>
        </p:txBody>
      </p:sp>
      <p:sp>
        <p:nvSpPr>
          <p:cNvPr id="75783" name="Rectangle 3"/>
          <p:cNvSpPr>
            <a:spLocks noGrp="1" noRot="1" noChangeAspect="1" noChangeArrowheads="1" noTextEdit="1"/>
          </p:cNvSpPr>
          <p:nvPr>
            <p:ph type="sldImg"/>
          </p:nvPr>
        </p:nvSpPr>
        <p:spPr>
          <a:xfrm>
            <a:off x="1146175" y="695325"/>
            <a:ext cx="4641850" cy="3481388"/>
          </a:xfrm>
          <a:ln cap="flat"/>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ec-16-0149-00-00EC</a:t>
            </a:r>
            <a:endParaRPr lang="en-US"/>
          </a:p>
        </p:txBody>
      </p:sp>
      <p:sp>
        <p:nvSpPr>
          <p:cNvPr id="5" name="Rectangle 3"/>
          <p:cNvSpPr>
            <a:spLocks noGrp="1" noChangeArrowheads="1"/>
          </p:cNvSpPr>
          <p:nvPr>
            <p:ph type="dt"/>
          </p:nvPr>
        </p:nvSpPr>
        <p:spPr>
          <a:ln/>
        </p:spPr>
        <p:txBody>
          <a:bodyPr/>
          <a:lstStyle/>
          <a:p>
            <a:r>
              <a:rPr lang="en-US" dirty="0" smtClean="0"/>
              <a:t>November 2016</a:t>
            </a:r>
            <a:endParaRPr lang="en-US" dirty="0"/>
          </a:p>
        </p:txBody>
      </p:sp>
      <p:sp>
        <p:nvSpPr>
          <p:cNvPr id="6" name="Rectangle 6"/>
          <p:cNvSpPr>
            <a:spLocks noGrp="1" noChangeArrowheads="1"/>
          </p:cNvSpPr>
          <p:nvPr>
            <p:ph type="ftr"/>
          </p:nvPr>
        </p:nvSpPr>
        <p:spPr>
          <a:ln/>
        </p:spPr>
        <p:txBody>
          <a:bodyPr/>
          <a:lstStyle/>
          <a:p>
            <a:r>
              <a:rPr lang="en-US" smtClean="0"/>
              <a:t>Dorothy Stanley, HP Enterprise</a:t>
            </a:r>
            <a:endParaRPr lang="en-US"/>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6</a:t>
            </a:fld>
            <a:endParaRPr lang="en-US"/>
          </a:p>
        </p:txBody>
      </p:sp>
      <p:sp>
        <p:nvSpPr>
          <p:cNvPr id="19457"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0015703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981200"/>
            <a:ext cx="7772400" cy="1981200"/>
          </a:xfrm>
        </p:spPr>
        <p:txBody>
          <a:bodyPr anchor="ctr" anchorCtr="0"/>
          <a:lstStyle>
            <a:lvl1pPr algn="ctr">
              <a:defRPr sz="2400" b="1"/>
            </a:lvl1pPr>
          </a:lstStyle>
          <a:p>
            <a:pPr lvl="0"/>
            <a:r>
              <a:rPr lang="en-US" dirty="0"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172731656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290592558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178708" y="363379"/>
            <a:ext cx="32667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a:t>
            </a:r>
            <a:r>
              <a:rPr lang="en-US" sz="1600" b="1" dirty="0" smtClean="0">
                <a:latin typeface="Arial" pitchFamily="34" charset="0"/>
              </a:rPr>
              <a:t>802.11-18/1729r2</a:t>
            </a:r>
            <a:endParaRPr lang="en-US" sz="1600" b="1" dirty="0" smtClean="0">
              <a:latin typeface="Arial" pitchFamily="34" charset="0"/>
            </a:endParaRP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dirty="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380842"/>
            <a:ext cx="89928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smtClean="0">
                <a:latin typeface="Arial" pitchFamily="34" charset="0"/>
              </a:rPr>
              <a:t>Nov 2018</a:t>
            </a:r>
            <a:endParaRPr lang="en-US" sz="1600" b="1" dirty="0">
              <a:latin typeface="Arial" pitchFamily="34" charset="0"/>
            </a:endParaRPr>
          </a:p>
        </p:txBody>
      </p:sp>
    </p:spTree>
  </p:cSld>
  <p:clrMap bg1="lt1" tx1="dk1" bg2="lt2" tx2="dk2" accent1="accent1" accent2="accent2" accent3="accent3" accent4="accent4" accent5="accent5" accent6="accent6" hlink="hlink" folHlink="folHlink"/>
  <p:sldLayoutIdLst>
    <p:sldLayoutId id="2147483651" r:id="rId1"/>
    <p:sldLayoutId id="2147483649" r:id="rId2"/>
    <p:sldLayoutId id="2147483652" r:id="rId3"/>
    <p:sldLayoutId id="2147483650" r:id="rId4"/>
  </p:sldLayoutIdLst>
  <p:timing>
    <p:tnLst>
      <p:par>
        <p:cTn id="1" dur="indefinite" restart="never" nodeType="tmRoot"/>
      </p:par>
    </p:tnLst>
  </p:timing>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hyperlink" Target="https://mentor.ieee.org/802.11/dcn/18/11-18-1744-00-coex-september-2018-minutes.docx"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wmf"/><Relationship Id="rId4" Type="http://schemas.openxmlformats.org/officeDocument/2006/relationships/oleObject" Target="../embeddings/oleObject1.bin"/></Relationships>
</file>

<file path=ppt/slides/_rels/slide18.xml.rels><?xml version="1.0" encoding="UTF-8" standalone="yes"?>
<Relationships xmlns="http://schemas.openxmlformats.org/package/2006/relationships"><Relationship Id="rId2" Type="http://schemas.openxmlformats.org/officeDocument/2006/relationships/hyperlink" Target="https://ec.europa.eu/growth/single-market/goods/building-blocks/notified-bodies_en"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www.etsi.org/deliver/etsi_eg/203300_203399/203336/01.01.01_50/eg_203336v010101m.pdf"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www.ieee802.org/11/private/ETSI_documents/BRAN"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6.wmf"/></Relationships>
</file>

<file path=ppt/slides/_rels/slide39.xml.rels><?xml version="1.0" encoding="UTF-8" standalone="yes"?>
<Relationships xmlns="http://schemas.openxmlformats.org/package/2006/relationships"><Relationship Id="rId2" Type="http://schemas.openxmlformats.org/officeDocument/2006/relationships/hyperlink" Target="http://www.ieee802.org/11/private/ETSI_documents/BRAN"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7.wmf"/></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8.wmf"/></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9.wmf"/></Relationships>
</file>

<file path=ppt/slides/_rels/slide43.xml.rels><?xml version="1.0" encoding="UTF-8" standalone="yes"?>
<Relationships xmlns="http://schemas.openxmlformats.org/package/2006/relationships"><Relationship Id="rId2" Type="http://schemas.openxmlformats.org/officeDocument/2006/relationships/hyperlink" Target="http://www.ieee802.org/11/private/ETSI_documents/BRAN"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hyperlink" Target="https://mentor.ieee.org/802.11/dcn/18/11-18-1305-00-coex-proposed-ls-to-3gpp-ran4-on-certain-channel-combinations-in-laa.docx" TargetMode="Externa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10.wmf"/><Relationship Id="rId4" Type="http://schemas.openxmlformats.org/officeDocument/2006/relationships/oleObject" Target="../embeddings/oleObject6.bin"/></Relationships>
</file>

<file path=ppt/slides/_rels/slide56.xml.rels><?xml version="1.0" encoding="UTF-8" standalone="yes"?>
<Relationships xmlns="http://schemas.openxmlformats.org/package/2006/relationships"><Relationship Id="rId3" Type="http://schemas.openxmlformats.org/officeDocument/2006/relationships/hyperlink" Target="https://mentor.ieee.org/802.11/dcn/18/11-18-1642-00-coex-3gpp-ran1-ran2-and-ran4-status-on-nr-unlicensed-and-laa.pptx" TargetMode="External"/><Relationship Id="rId2" Type="http://schemas.openxmlformats.org/officeDocument/2006/relationships/hyperlink" Target="https://mentor.ieee.org/802.11/dcn/18/11-18-1561-00-0000-3gpp-ran-wg4-reply-ls-to-ieee-802-11-wg-regarding-certain-channel-combinations-for-laa-in-5ghz.docx" TargetMode="External"/><Relationship Id="rId1" Type="http://schemas.openxmlformats.org/officeDocument/2006/relationships/slideLayout" Target="../slideLayouts/slideLayout2.xml"/><Relationship Id="rId4" Type="http://schemas.openxmlformats.org/officeDocument/2006/relationships/hyperlink" Target="https://mentor.ieee.org/802.11/dcn/18/11-18-1687-00-0000-2018-09-liaison-from-3gpp-ran-re-certain-channel-combinations-for-laa-in-5ghz.docx" TargetMode="Externa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hyperlink" Target="https://mentor.ieee.org/802.11/dcn/18/11-18-1139-01-coex-coexistence-workshop-proposal.docx" TargetMode="External"/><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11.wmf"/><Relationship Id="rId4" Type="http://schemas.openxmlformats.org/officeDocument/2006/relationships/oleObject" Target="../embeddings/oleObject7.bin"/></Relationships>
</file>

<file path=ppt/slides/_rels/slide6.xml.rels><?xml version="1.0" encoding="UTF-8" standalone="yes"?>
<Relationships xmlns="http://schemas.openxmlformats.org/package/2006/relationships"><Relationship Id="rId3" Type="http://schemas.openxmlformats.org/officeDocument/2006/relationships/hyperlink" Target="https://standards.ieee.org/develop/policies/bylaws/sb_bylaws.pdf"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hyperlink" Target="https://mentor.ieee.org/802.11/dcn/18/11-18-1686-00-0000-2018-09-liaison-from-3gpp-ran-re-proposed-joint-coexistence-workshop.docx" TargetMode="Externa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smtClean="0"/>
              <a:t>Andrew Myles, Cisco</a:t>
            </a:r>
            <a:endParaRPr lang="en-US"/>
          </a:p>
        </p:txBody>
      </p:sp>
      <p:sp>
        <p:nvSpPr>
          <p:cNvPr id="8" name="Slide Number Placeholder 5"/>
          <p:cNvSpPr>
            <a:spLocks noGrp="1"/>
          </p:cNvSpPr>
          <p:nvPr>
            <p:ph type="sldNum" sz="quarter" idx="11"/>
          </p:nvPr>
        </p:nvSpPr>
        <p:spPr/>
        <p:txBody>
          <a:bodyPr/>
          <a:lstStyle/>
          <a:p>
            <a:pPr>
              <a:defRPr/>
            </a:pPr>
            <a:r>
              <a:rPr lang="en-US" smtClean="0"/>
              <a:t>Slide </a:t>
            </a:r>
            <a:fld id="{C81347C9-C12F-43D2-B3D1-D523E0829A79}" type="slidenum">
              <a:rPr lang="en-US" smtClean="0"/>
              <a:pPr>
                <a:defRPr/>
              </a:pPr>
              <a:t>1</a:t>
            </a:fld>
            <a:endParaRPr lang="en-US"/>
          </a:p>
        </p:txBody>
      </p:sp>
      <p:sp>
        <p:nvSpPr>
          <p:cNvPr id="1029" name="Rectangle 2"/>
          <p:cNvSpPr>
            <a:spLocks noGrp="1" noChangeArrowheads="1"/>
          </p:cNvSpPr>
          <p:nvPr>
            <p:ph type="title"/>
          </p:nvPr>
        </p:nvSpPr>
        <p:spPr/>
        <p:txBody>
          <a:bodyPr anchor="ctr"/>
          <a:lstStyle/>
          <a:p>
            <a:pPr algn="ctr">
              <a:defRPr/>
            </a:pPr>
            <a:r>
              <a:rPr lang="en-US" dirty="0" smtClean="0">
                <a:solidFill>
                  <a:schemeClr val="accent6"/>
                </a:solidFill>
              </a:rPr>
              <a:t>Agenda for </a:t>
            </a:r>
            <a:r>
              <a:rPr lang="en-US" i="1" dirty="0" smtClean="0">
                <a:solidFill>
                  <a:schemeClr val="accent6"/>
                </a:solidFill>
              </a:rPr>
              <a:t>IEEE 802.11 Coexistence SC </a:t>
            </a:r>
            <a:r>
              <a:rPr lang="en-US" dirty="0" smtClean="0">
                <a:solidFill>
                  <a:schemeClr val="accent6"/>
                </a:solidFill>
              </a:rPr>
              <a:t>meeting in </a:t>
            </a:r>
            <a:r>
              <a:rPr lang="en-AU" dirty="0" smtClean="0">
                <a:solidFill>
                  <a:schemeClr val="accent6"/>
                </a:solidFill>
              </a:rPr>
              <a:t>Bangkok </a:t>
            </a:r>
            <a:r>
              <a:rPr lang="en-US" dirty="0" smtClean="0">
                <a:solidFill>
                  <a:schemeClr val="accent6"/>
                </a:solidFill>
              </a:rPr>
              <a:t>in Nov 2018</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smtClean="0">
                <a:solidFill>
                  <a:schemeClr val="accent2">
                    <a:lumMod val="50000"/>
                  </a:schemeClr>
                </a:solidFill>
              </a:rPr>
              <a:t>8 November 2018</a:t>
            </a:r>
            <a:endParaRPr lang="en-US" b="0" dirty="0" smtClean="0">
              <a:solidFill>
                <a:schemeClr val="accent2">
                  <a:lumMod val="50000"/>
                </a:schemeClr>
              </a:solidFill>
            </a:endParaRP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a:latin typeface="Arial" pitchFamily="34" charset="0"/>
              </a:rPr>
              <a:t>Authors:</a:t>
            </a:r>
            <a:endParaRPr lang="en-US" sz="160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883578594"/>
              </p:ext>
            </p:extLst>
          </p:nvPr>
        </p:nvGraphicFramePr>
        <p:xfrm>
          <a:off x="685800" y="3429000"/>
          <a:ext cx="7696200" cy="762000"/>
        </p:xfrm>
        <a:graphic>
          <a:graphicData uri="http://schemas.openxmlformats.org/drawingml/2006/table">
            <a:tbl>
              <a:tblPr firstRow="1" bandRow="1">
                <a:tableStyleId>{21E4AEA4-8DFA-4A89-87EB-49C32662AFE0}</a:tableStyleId>
              </a:tblPr>
              <a:tblGrid>
                <a:gridCol w="1924050">
                  <a:extLst>
                    <a:ext uri="{9D8B030D-6E8A-4147-A177-3AD203B41FA5}">
                      <a16:colId xmlns:a16="http://schemas.microsoft.com/office/drawing/2014/main" val="20000"/>
                    </a:ext>
                  </a:extLst>
                </a:gridCol>
                <a:gridCol w="1924050">
                  <a:extLst>
                    <a:ext uri="{9D8B030D-6E8A-4147-A177-3AD203B41FA5}">
                      <a16:colId xmlns:a16="http://schemas.microsoft.com/office/drawing/2014/main" val="20001"/>
                    </a:ext>
                  </a:extLst>
                </a:gridCol>
                <a:gridCol w="1924050">
                  <a:extLst>
                    <a:ext uri="{9D8B030D-6E8A-4147-A177-3AD203B41FA5}">
                      <a16:colId xmlns:a16="http://schemas.microsoft.com/office/drawing/2014/main" val="20002"/>
                    </a:ext>
                  </a:extLst>
                </a:gridCol>
                <a:gridCol w="1924050">
                  <a:extLst>
                    <a:ext uri="{9D8B030D-6E8A-4147-A177-3AD203B41FA5}">
                      <a16:colId xmlns:a16="http://schemas.microsoft.com/office/drawing/2014/main" val="20003"/>
                    </a:ext>
                  </a:extLst>
                </a:gridCol>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391318">
                <a:tc>
                  <a:txBody>
                    <a:bodyPr/>
                    <a:lstStyle/>
                    <a:p>
                      <a:pPr>
                        <a:spcAft>
                          <a:spcPts val="0"/>
                        </a:spcAft>
                      </a:pPr>
                      <a:r>
                        <a:rPr lang="en-US" sz="1200" dirty="0">
                          <a:effectLst/>
                        </a:rPr>
                        <a:t>Andrew </a:t>
                      </a:r>
                      <a:r>
                        <a:rPr lang="en-US" sz="1200" dirty="0" smtClean="0">
                          <a:effectLst/>
                        </a:rPr>
                        <a:t>Myles </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tc>
                  <a:txBody>
                    <a:bodyPr/>
                    <a:lstStyle/>
                    <a:p>
                      <a:pPr>
                        <a:spcAft>
                          <a:spcPts val="0"/>
                        </a:spcAft>
                      </a:pPr>
                      <a:r>
                        <a:rPr lang="en-US" sz="1200" dirty="0">
                          <a:effectLst/>
                        </a:rPr>
                        <a:t>Cisco</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tc>
                  <a:txBody>
                    <a:bodyPr/>
                    <a:lstStyle/>
                    <a:p>
                      <a:pPr marL="21590" indent="-21590">
                        <a:spcAft>
                          <a:spcPts val="0"/>
                        </a:spcAft>
                      </a:pPr>
                      <a:r>
                        <a:rPr lang="en-US" sz="1200" dirty="0" smtClean="0">
                          <a:effectLst/>
                        </a:rPr>
                        <a:t>+</a:t>
                      </a:r>
                      <a:r>
                        <a:rPr lang="en-US" sz="1200" dirty="0">
                          <a:effectLst/>
                        </a:rPr>
                        <a:t>61 418 656587</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extLst>
                  <a:ext uri="{0D108BD9-81ED-4DB2-BD59-A6C34878D82A}">
                    <a16:rowId xmlns:a16="http://schemas.microsoft.com/office/drawing/2014/main" val="10001"/>
                  </a:ext>
                </a:extLst>
              </a:tr>
            </a:tbl>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458200" cy="1066800"/>
          </a:xfrm>
        </p:spPr>
        <p:txBody>
          <a:bodyPr/>
          <a:lstStyle/>
          <a:p>
            <a:r>
              <a:rPr lang="en-AU" dirty="0" smtClean="0"/>
              <a:t>The agreed </a:t>
            </a:r>
            <a:r>
              <a:rPr lang="en-AU" i="1" dirty="0" smtClean="0"/>
              <a:t>Coexistence SC </a:t>
            </a:r>
            <a:r>
              <a:rPr lang="en-AU" dirty="0" smtClean="0"/>
              <a:t>scope focuses on ensuring 802.11ax has fair access to </a:t>
            </a:r>
            <a:r>
              <a:rPr lang="en-AU" dirty="0"/>
              <a:t>global unlicensed spectrum </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10</a:t>
            </a:fld>
            <a:endParaRPr lang="en-US"/>
          </a:p>
        </p:txBody>
      </p:sp>
      <p:sp>
        <p:nvSpPr>
          <p:cNvPr id="6" name="Rectangle 5"/>
          <p:cNvSpPr/>
          <p:nvPr/>
        </p:nvSpPr>
        <p:spPr bwMode="auto">
          <a:xfrm>
            <a:off x="404812" y="1828800"/>
            <a:ext cx="4114800" cy="1143001"/>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eaLnBrk="0" hangingPunct="0"/>
            <a:r>
              <a:rPr lang="en-AU" sz="1600" b="1" dirty="0">
                <a:latin typeface="+mj-lt"/>
              </a:rPr>
              <a:t>Discuss the use of PD, ED or other 802.11 coexistence mechanisms with the goal of promoting “fair” use of unlicensed </a:t>
            </a:r>
            <a:r>
              <a:rPr lang="en-AU" sz="1600" b="1" dirty="0" smtClean="0">
                <a:latin typeface="+mj-lt"/>
              </a:rPr>
              <a:t>spectrum</a:t>
            </a:r>
            <a:endParaRPr kumimoji="0" lang="en-AU" sz="1600" b="1" u="none" strike="noStrike" cap="none" normalizeH="0" baseline="0" dirty="0" smtClean="0">
              <a:ln>
                <a:noFill/>
              </a:ln>
              <a:solidFill>
                <a:schemeClr val="tx1"/>
              </a:solidFill>
              <a:effectLst/>
              <a:latin typeface="+mj-lt"/>
            </a:endParaRPr>
          </a:p>
        </p:txBody>
      </p:sp>
      <p:sp>
        <p:nvSpPr>
          <p:cNvPr id="7" name="Rectangle 6"/>
          <p:cNvSpPr/>
          <p:nvPr/>
        </p:nvSpPr>
        <p:spPr bwMode="auto">
          <a:xfrm>
            <a:off x="4724400" y="1828800"/>
            <a:ext cx="4114800" cy="1143001"/>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eaLnBrk="0" hangingPunct="0"/>
            <a:r>
              <a:rPr lang="en-AU" sz="1600" b="1" dirty="0">
                <a:latin typeface="+mj-lt"/>
              </a:rPr>
              <a:t>Promote an environment that allow IEEE 802.11ax “fair access” to global unlicensed spectrum </a:t>
            </a:r>
          </a:p>
        </p:txBody>
      </p:sp>
      <p:sp>
        <p:nvSpPr>
          <p:cNvPr id="8" name="Rectangle 7"/>
          <p:cNvSpPr/>
          <p:nvPr/>
        </p:nvSpPr>
        <p:spPr bwMode="auto">
          <a:xfrm>
            <a:off x="404812" y="2971801"/>
            <a:ext cx="4114800" cy="3048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179388" indent="-179388">
              <a:spcBef>
                <a:spcPts val="800"/>
              </a:spcBef>
              <a:buFont typeface="Arial" panose="020B0604020202020204" pitchFamily="34" charset="0"/>
              <a:buChar char="•"/>
            </a:pPr>
            <a:r>
              <a:rPr lang="en-AU" sz="1600" dirty="0" smtClean="0">
                <a:latin typeface="+mj-lt"/>
              </a:rPr>
              <a:t>Will </a:t>
            </a:r>
            <a:r>
              <a:rPr lang="en-AU" sz="1600" dirty="0">
                <a:latin typeface="+mj-lt"/>
              </a:rPr>
              <a:t>initially focus on liaising with 3GPP RAN/RAN1/RAN4 but may also lead to interactions with regulators and other stakeholders</a:t>
            </a:r>
          </a:p>
          <a:p>
            <a:pPr marL="179388" indent="-179388">
              <a:spcBef>
                <a:spcPts val="800"/>
              </a:spcBef>
              <a:buFont typeface="Arial" panose="020B0604020202020204" pitchFamily="34" charset="0"/>
              <a:buChar char="•"/>
            </a:pPr>
            <a:r>
              <a:rPr lang="en-AU" sz="1600" dirty="0">
                <a:latin typeface="+mj-lt"/>
              </a:rPr>
              <a:t>Will probably not conclude at least until RAN4’s 802.11/LAA coexistence testing is defined and successfully executed</a:t>
            </a:r>
          </a:p>
          <a:p>
            <a:pPr marL="179388" indent="-179388">
              <a:spcBef>
                <a:spcPts val="800"/>
              </a:spcBef>
              <a:buFont typeface="Arial" panose="020B0604020202020204" pitchFamily="34" charset="0"/>
              <a:buChar char="•"/>
            </a:pPr>
            <a:r>
              <a:rPr lang="en-AU" sz="1600" dirty="0">
                <a:latin typeface="+mj-lt"/>
              </a:rPr>
              <a:t>May require the SC to consider other simulations and results of tests of potential LAA/802.11 coexistence </a:t>
            </a:r>
            <a:r>
              <a:rPr lang="en-AU" sz="1600" dirty="0" smtClean="0">
                <a:latin typeface="+mj-lt"/>
              </a:rPr>
              <a:t>mechanisms</a:t>
            </a:r>
            <a:endParaRPr lang="en-AU" sz="1600" dirty="0">
              <a:latin typeface="+mj-lt"/>
            </a:endParaRPr>
          </a:p>
        </p:txBody>
      </p:sp>
      <p:sp>
        <p:nvSpPr>
          <p:cNvPr id="9" name="Rectangle 8"/>
          <p:cNvSpPr/>
          <p:nvPr/>
        </p:nvSpPr>
        <p:spPr bwMode="auto">
          <a:xfrm>
            <a:off x="4724400" y="2971801"/>
            <a:ext cx="4114800" cy="3048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179388" indent="-179388">
              <a:spcBef>
                <a:spcPts val="800"/>
              </a:spcBef>
              <a:buFont typeface="Arial" panose="020B0604020202020204" pitchFamily="34" charset="0"/>
              <a:buChar char="•"/>
            </a:pPr>
            <a:r>
              <a:rPr lang="en-AU" sz="1600" dirty="0" smtClean="0">
                <a:latin typeface="+mj-lt"/>
              </a:rPr>
              <a:t>Will </a:t>
            </a:r>
            <a:r>
              <a:rPr lang="en-AU" sz="1600" dirty="0">
                <a:latin typeface="+mj-lt"/>
              </a:rPr>
              <a:t>initially focus on encouraging a “technology neutral” solution in the next revision of EN 301 893 that allows IEEE 802.11ax fair access to unlicensed spectrum in Europe (noting the European approach is likely to have global impact)</a:t>
            </a:r>
          </a:p>
          <a:p>
            <a:pPr marL="179388" indent="-179388">
              <a:spcBef>
                <a:spcPts val="800"/>
              </a:spcBef>
              <a:buFont typeface="Arial" panose="020B0604020202020204" pitchFamily="34" charset="0"/>
              <a:buChar char="•"/>
            </a:pPr>
            <a:r>
              <a:rPr lang="en-AU" sz="1600" dirty="0">
                <a:latin typeface="+mj-lt"/>
              </a:rPr>
              <a:t>The effort will also focus on allowing 802.11ax to use innovative mechanisms for frequency reuse without compromising the goal of fair access</a:t>
            </a:r>
          </a:p>
        </p:txBody>
      </p:sp>
    </p:spTree>
    <p:extLst>
      <p:ext uri="{BB962C8B-B14F-4D97-AF65-F5344CB8AC3E}">
        <p14:creationId xmlns:p14="http://schemas.microsoft.com/office/powerpoint/2010/main" val="37649715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i="1" dirty="0" smtClean="0"/>
              <a:t>Coexistence SC </a:t>
            </a:r>
            <a:r>
              <a:rPr lang="en-AU" dirty="0" smtClean="0"/>
              <a:t>will close when determined by the 802.11 WG or 802.11ax is ratified</a:t>
            </a:r>
            <a:endParaRPr lang="en-AU" dirty="0"/>
          </a:p>
        </p:txBody>
      </p:sp>
      <p:sp>
        <p:nvSpPr>
          <p:cNvPr id="3" name="Content Placeholder 2"/>
          <p:cNvSpPr>
            <a:spLocks noGrp="1"/>
          </p:cNvSpPr>
          <p:nvPr>
            <p:ph idx="1"/>
          </p:nvPr>
        </p:nvSpPr>
        <p:spPr/>
        <p:txBody>
          <a:bodyPr/>
          <a:lstStyle/>
          <a:p>
            <a:r>
              <a:rPr lang="en-AU" dirty="0"/>
              <a:t>IEEE 802.11 Coexistence SC </a:t>
            </a:r>
            <a:r>
              <a:rPr lang="en-AU" dirty="0" smtClean="0"/>
              <a:t>close down criteria</a:t>
            </a:r>
            <a:endParaRPr lang="en-AU" i="1" dirty="0"/>
          </a:p>
          <a:p>
            <a:pPr lvl="1"/>
            <a:r>
              <a:rPr lang="en-AU" i="1" dirty="0" smtClean="0"/>
              <a:t>The SC is closed by the IEEE 802.11 WG </a:t>
            </a:r>
          </a:p>
          <a:p>
            <a:pPr lvl="2"/>
            <a:r>
              <a:rPr lang="en-AU" i="1" dirty="0" smtClean="0"/>
              <a:t>… </a:t>
            </a:r>
            <a:r>
              <a:rPr lang="en-AU" i="1" dirty="0"/>
              <a:t>after it is determined </a:t>
            </a:r>
            <a:r>
              <a:rPr lang="en-AU" i="1" dirty="0" smtClean="0"/>
              <a:t>that </a:t>
            </a:r>
            <a:r>
              <a:rPr lang="en-AU" i="1" dirty="0"/>
              <a:t>the SC is unlikely to make further progress towards its goals</a:t>
            </a:r>
          </a:p>
          <a:p>
            <a:pPr lvl="1"/>
            <a:r>
              <a:rPr lang="en-AU" i="1" dirty="0" smtClean="0"/>
              <a:t>IEEE 802.11ax completes Sponsor Ballot</a:t>
            </a:r>
          </a:p>
          <a:p>
            <a:pPr lvl="2"/>
            <a:r>
              <a:rPr lang="en-AU" i="1" dirty="0" smtClean="0"/>
              <a:t>… noting that the Coexistence SC ad hoc is unlikely to be relevant at that point anyway</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11</a:t>
            </a:fld>
            <a:endParaRPr lang="en-US"/>
          </a:p>
        </p:txBody>
      </p:sp>
    </p:spTree>
    <p:extLst>
      <p:ext uri="{BB962C8B-B14F-4D97-AF65-F5344CB8AC3E}">
        <p14:creationId xmlns:p14="http://schemas.microsoft.com/office/powerpoint/2010/main" val="29419208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i="1" dirty="0" smtClean="0">
                <a:solidFill>
                  <a:schemeClr val="accent2"/>
                </a:solidFill>
              </a:rPr>
              <a:t>Minutes</a:t>
            </a:r>
            <a:endParaRPr lang="en-AU" sz="2400" b="1" i="1" dirty="0">
              <a:solidFill>
                <a:schemeClr val="accent2"/>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12</a:t>
            </a:fld>
            <a:endParaRPr lang="en-US"/>
          </a:p>
        </p:txBody>
      </p:sp>
    </p:spTree>
    <p:extLst>
      <p:ext uri="{BB962C8B-B14F-4D97-AF65-F5344CB8AC3E}">
        <p14:creationId xmlns:p14="http://schemas.microsoft.com/office/powerpoint/2010/main" val="27717284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Coexistence SC will consider approval of the meeting minutes from Hawaii</a:t>
            </a:r>
            <a:endParaRPr lang="en-AU" dirty="0"/>
          </a:p>
        </p:txBody>
      </p:sp>
      <p:sp>
        <p:nvSpPr>
          <p:cNvPr id="3" name="Content Placeholder 2"/>
          <p:cNvSpPr>
            <a:spLocks noGrp="1"/>
          </p:cNvSpPr>
          <p:nvPr>
            <p:ph idx="1"/>
          </p:nvPr>
        </p:nvSpPr>
        <p:spPr/>
        <p:txBody>
          <a:bodyPr/>
          <a:lstStyle/>
          <a:p>
            <a:pPr lvl="1"/>
            <a:r>
              <a:rPr lang="en-AU" dirty="0" smtClean="0"/>
              <a:t>The minutes for the Coexistence SC at the Hawaii meeting in Sept 2018 are available on Mentor:</a:t>
            </a:r>
          </a:p>
          <a:p>
            <a:pPr lvl="2"/>
            <a:r>
              <a:rPr lang="en-AU" dirty="0" smtClean="0">
                <a:hlinkClick r:id="rId2"/>
              </a:rPr>
              <a:t>11-18-1744-00</a:t>
            </a:r>
            <a:endParaRPr lang="en-AU" dirty="0" smtClean="0"/>
          </a:p>
          <a:p>
            <a:pPr lvl="1"/>
            <a:r>
              <a:rPr lang="en-AU" dirty="0" smtClean="0"/>
              <a:t>Motion:</a:t>
            </a:r>
          </a:p>
          <a:p>
            <a:pPr lvl="2"/>
            <a:r>
              <a:rPr lang="en-AU" i="1" dirty="0" smtClean="0"/>
              <a:t>The IEEE 802 </a:t>
            </a:r>
            <a:r>
              <a:rPr lang="en-AU" i="1" dirty="0" err="1" smtClean="0"/>
              <a:t>Coex</a:t>
            </a:r>
            <a:r>
              <a:rPr lang="en-AU" i="1" dirty="0" smtClean="0"/>
              <a:t> SC approves </a:t>
            </a:r>
            <a:r>
              <a:rPr lang="en-AU" i="1" dirty="0" smtClean="0">
                <a:hlinkClick r:id="rId2"/>
              </a:rPr>
              <a:t>11-18-1744-00</a:t>
            </a:r>
            <a:r>
              <a:rPr lang="en-AU" i="1" dirty="0" smtClean="0"/>
              <a:t> </a:t>
            </a:r>
            <a:r>
              <a:rPr lang="en-AU" i="1" dirty="0" smtClean="0">
                <a:solidFill>
                  <a:srgbClr val="FF0000"/>
                </a:solidFill>
              </a:rPr>
              <a:t> </a:t>
            </a:r>
            <a:r>
              <a:rPr lang="en-AU" i="1" dirty="0" smtClean="0"/>
              <a:t>as minutes of its meeting in Hawaii in Sept 2018</a:t>
            </a:r>
          </a:p>
          <a:p>
            <a:pPr lvl="2"/>
            <a:r>
              <a:rPr lang="en-AU" dirty="0" smtClean="0"/>
              <a:t>Moved: </a:t>
            </a:r>
          </a:p>
          <a:p>
            <a:pPr lvl="2"/>
            <a:r>
              <a:rPr lang="en-AU" dirty="0" smtClean="0"/>
              <a:t>Seconded:</a:t>
            </a:r>
          </a:p>
          <a:p>
            <a:pPr lvl="2"/>
            <a:r>
              <a:rPr lang="en-AU" dirty="0" smtClean="0"/>
              <a:t>Result:</a:t>
            </a:r>
          </a:p>
          <a:p>
            <a:pPr lvl="1"/>
            <a:endParaRPr lang="en-AU" dirty="0" smtClean="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13</a:t>
            </a:fld>
            <a:endParaRPr lang="en-US"/>
          </a:p>
        </p:txBody>
      </p:sp>
    </p:spTree>
    <p:extLst>
      <p:ext uri="{BB962C8B-B14F-4D97-AF65-F5344CB8AC3E}">
        <p14:creationId xmlns:p14="http://schemas.microsoft.com/office/powerpoint/2010/main" val="10244884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smtClean="0">
                <a:solidFill>
                  <a:schemeClr val="accent2"/>
                </a:solidFill>
              </a:rPr>
              <a:t>Agenda items</a:t>
            </a:r>
          </a:p>
          <a:p>
            <a:pPr marL="342900" lvl="1" indent="-342900" algn="ctr">
              <a:buNone/>
            </a:pPr>
            <a:r>
              <a:rPr lang="en-AU" sz="2400" b="1" dirty="0" smtClean="0">
                <a:solidFill>
                  <a:srgbClr val="FF0000"/>
                </a:solidFill>
              </a:rPr>
              <a:t>Review of last ETSI BRAN meeting</a:t>
            </a:r>
            <a:endParaRPr lang="en-AU" sz="2400" b="1" dirty="0">
              <a:solidFill>
                <a:srgbClr val="FF0000"/>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14</a:t>
            </a:fld>
            <a:endParaRPr lang="en-US"/>
          </a:p>
        </p:txBody>
      </p:sp>
    </p:spTree>
    <p:extLst>
      <p:ext uri="{BB962C8B-B14F-4D97-AF65-F5344CB8AC3E}">
        <p14:creationId xmlns:p14="http://schemas.microsoft.com/office/powerpoint/2010/main" val="5806037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dirty="0" err="1" smtClean="0"/>
              <a:t>Coex</a:t>
            </a:r>
            <a:r>
              <a:rPr lang="en-AU" dirty="0" smtClean="0"/>
              <a:t> SC will discuss the ETSI BRAN meeting to held next week</a:t>
            </a:r>
            <a:endParaRPr lang="en-AU" dirty="0"/>
          </a:p>
        </p:txBody>
      </p:sp>
      <p:sp>
        <p:nvSpPr>
          <p:cNvPr id="3" name="Content Placeholder 2"/>
          <p:cNvSpPr>
            <a:spLocks noGrp="1"/>
          </p:cNvSpPr>
          <p:nvPr>
            <p:ph idx="1"/>
          </p:nvPr>
        </p:nvSpPr>
        <p:spPr/>
        <p:txBody>
          <a:bodyPr/>
          <a:lstStyle/>
          <a:p>
            <a:pPr lvl="1"/>
            <a:r>
              <a:rPr lang="en-AU" dirty="0"/>
              <a:t>The </a:t>
            </a:r>
            <a:r>
              <a:rPr lang="en-AU" dirty="0" smtClean="0"/>
              <a:t>last </a:t>
            </a:r>
            <a:r>
              <a:rPr lang="en-AU" dirty="0"/>
              <a:t>meeting of ETSI BRAN </a:t>
            </a:r>
            <a:r>
              <a:rPr lang="en-AU" dirty="0" smtClean="0"/>
              <a:t>were held the week after our last </a:t>
            </a:r>
            <a:r>
              <a:rPr lang="en-AU" dirty="0" err="1" smtClean="0"/>
              <a:t>Coex</a:t>
            </a:r>
            <a:r>
              <a:rPr lang="en-AU" dirty="0" smtClean="0"/>
              <a:t> SC meeting in Hawaii</a:t>
            </a:r>
            <a:endParaRPr lang="en-AU" dirty="0"/>
          </a:p>
          <a:p>
            <a:pPr lvl="2"/>
            <a:r>
              <a:rPr lang="en-AU" dirty="0"/>
              <a:t>Dates: </a:t>
            </a:r>
            <a:r>
              <a:rPr lang="en-AU" dirty="0" smtClean="0"/>
              <a:t>18-21 Sept 2018</a:t>
            </a:r>
            <a:endParaRPr lang="en-AU" dirty="0"/>
          </a:p>
          <a:p>
            <a:pPr lvl="2"/>
            <a:r>
              <a:rPr lang="en-AU" dirty="0"/>
              <a:t>Location: Sophia </a:t>
            </a:r>
            <a:r>
              <a:rPr lang="en-AU" dirty="0" smtClean="0"/>
              <a:t>Antipolis</a:t>
            </a:r>
          </a:p>
          <a:p>
            <a:pPr lvl="1"/>
            <a:r>
              <a:rPr lang="en-AU" dirty="0" smtClean="0"/>
              <a:t>The </a:t>
            </a:r>
            <a:r>
              <a:rPr lang="en-AU" dirty="0" err="1" smtClean="0"/>
              <a:t>Coex</a:t>
            </a:r>
            <a:r>
              <a:rPr lang="en-AU" dirty="0" smtClean="0"/>
              <a:t> SC will hear a full report of the meeting results &amp; submissions particularly on issues related to:</a:t>
            </a:r>
          </a:p>
          <a:p>
            <a:pPr lvl="2"/>
            <a:r>
              <a:rPr lang="en-AU" dirty="0" smtClean="0"/>
              <a:t>Timeline</a:t>
            </a:r>
          </a:p>
          <a:p>
            <a:pPr lvl="2"/>
            <a:r>
              <a:rPr lang="en-AU" dirty="0" smtClean="0"/>
              <a:t>Adaptivity</a:t>
            </a:r>
          </a:p>
          <a:p>
            <a:pPr lvl="2"/>
            <a:r>
              <a:rPr lang="en-AU" dirty="0" smtClean="0"/>
              <a:t>Paused “COT” feature</a:t>
            </a:r>
          </a:p>
          <a:p>
            <a:pPr lvl="2"/>
            <a:r>
              <a:rPr lang="en-AU" dirty="0" smtClean="0"/>
              <a:t>Editorial issues</a:t>
            </a:r>
          </a:p>
          <a:p>
            <a:pPr lvl="2"/>
            <a:r>
              <a:rPr lang="en-AU" dirty="0"/>
              <a:t>Blocking </a:t>
            </a:r>
            <a:r>
              <a:rPr lang="en-AU" dirty="0" smtClean="0"/>
              <a:t>energy</a:t>
            </a:r>
          </a:p>
          <a:p>
            <a:pPr lvl="2"/>
            <a:r>
              <a:rPr lang="en-AU" dirty="0" smtClean="0"/>
              <a:t>…</a:t>
            </a:r>
          </a:p>
          <a:p>
            <a:pPr lvl="2"/>
            <a:endParaRPr lang="en-AU" dirty="0"/>
          </a:p>
          <a:p>
            <a:pPr marL="184150" lvl="2" indent="0">
              <a:buNone/>
            </a:pPr>
            <a:endParaRPr lang="en-AU"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15</a:t>
            </a:fld>
            <a:endParaRPr lang="en-US"/>
          </a:p>
        </p:txBody>
      </p:sp>
    </p:spTree>
    <p:extLst>
      <p:ext uri="{BB962C8B-B14F-4D97-AF65-F5344CB8AC3E}">
        <p14:creationId xmlns:p14="http://schemas.microsoft.com/office/powerpoint/2010/main" val="5520779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ETSI BRAN meeting focused on EN 301 893 topics, particularly adaptivity … again</a:t>
            </a:r>
            <a:endParaRPr lang="en-AU" dirty="0"/>
          </a:p>
        </p:txBody>
      </p:sp>
      <p:sp>
        <p:nvSpPr>
          <p:cNvPr id="3" name="Content Placeholder 2"/>
          <p:cNvSpPr>
            <a:spLocks noGrp="1"/>
          </p:cNvSpPr>
          <p:nvPr>
            <p:ph idx="1"/>
          </p:nvPr>
        </p:nvSpPr>
        <p:spPr/>
        <p:txBody>
          <a:bodyPr/>
          <a:lstStyle/>
          <a:p>
            <a:pPr lvl="1"/>
            <a:r>
              <a:rPr lang="en-GB" dirty="0" smtClean="0"/>
              <a:t>The ETSI BRAN meeting focused on </a:t>
            </a:r>
            <a:r>
              <a:rPr lang="en-GB" dirty="0"/>
              <a:t>EN 301 </a:t>
            </a:r>
            <a:r>
              <a:rPr lang="en-GB" dirty="0" smtClean="0"/>
              <a:t>893</a:t>
            </a:r>
          </a:p>
          <a:p>
            <a:pPr lvl="1"/>
            <a:r>
              <a:rPr lang="en-GB" dirty="0" smtClean="0"/>
              <a:t>The ETSI BRAN Chair noted before the meeting:</a:t>
            </a:r>
          </a:p>
          <a:p>
            <a:pPr lvl="2"/>
            <a:r>
              <a:rPr lang="en-GB" i="1" dirty="0" smtClean="0"/>
              <a:t>For </a:t>
            </a:r>
            <a:r>
              <a:rPr lang="en-GB" i="1" dirty="0"/>
              <a:t>this standard we have been concentrating mainly on Adaptivity so far, but we need now also to focus on the other parts. </a:t>
            </a:r>
            <a:endParaRPr lang="en-AU" sz="1800" i="1" dirty="0"/>
          </a:p>
          <a:p>
            <a:pPr lvl="1"/>
            <a:r>
              <a:rPr lang="en-GB" dirty="0" smtClean="0"/>
              <a:t>He therefore put forward an agenda in three </a:t>
            </a:r>
            <a:r>
              <a:rPr lang="en-GB" dirty="0"/>
              <a:t>parts:</a:t>
            </a:r>
            <a:endParaRPr lang="en-AU" sz="2000" dirty="0"/>
          </a:p>
          <a:p>
            <a:pPr lvl="2"/>
            <a:r>
              <a:rPr lang="en-GB" i="1" dirty="0"/>
              <a:t>Adaptivity</a:t>
            </a:r>
            <a:endParaRPr lang="en-AU" sz="1800" i="1" dirty="0"/>
          </a:p>
          <a:p>
            <a:pPr lvl="2"/>
            <a:r>
              <a:rPr lang="en-GB" i="1" dirty="0"/>
              <a:t>RX Requirements to be revised and/or included</a:t>
            </a:r>
            <a:endParaRPr lang="en-AU" sz="1800" i="1" dirty="0"/>
          </a:p>
          <a:p>
            <a:pPr lvl="2"/>
            <a:r>
              <a:rPr lang="en-GB" i="1" dirty="0"/>
              <a:t>How to include the 5.8 GHz UK frequencies into EN 301 893</a:t>
            </a:r>
            <a:endParaRPr lang="en-AU" sz="1800" i="1" dirty="0"/>
          </a:p>
          <a:p>
            <a:pPr lvl="1"/>
            <a:r>
              <a:rPr lang="en-GB" dirty="0" smtClean="0"/>
              <a:t>The Coexistence SC is mostly interested in the adaptivity aspects, and indeed it turned out so was ETSI BRAN</a:t>
            </a:r>
            <a:endParaRPr lang="en-AU" sz="2000"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16</a:t>
            </a:fld>
            <a:endParaRPr lang="en-US"/>
          </a:p>
        </p:txBody>
      </p:sp>
    </p:spTree>
    <p:extLst>
      <p:ext uri="{BB962C8B-B14F-4D97-AF65-F5344CB8AC3E}">
        <p14:creationId xmlns:p14="http://schemas.microsoft.com/office/powerpoint/2010/main" val="9837291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It is important for ETSI BRAN to move past the adaptivity aspects of EN 301 893</a:t>
            </a:r>
            <a:endParaRPr lang="en-AU" dirty="0"/>
          </a:p>
        </p:txBody>
      </p:sp>
      <p:sp>
        <p:nvSpPr>
          <p:cNvPr id="3" name="Content Placeholder 2"/>
          <p:cNvSpPr>
            <a:spLocks noGrp="1"/>
          </p:cNvSpPr>
          <p:nvPr>
            <p:ph idx="1"/>
          </p:nvPr>
        </p:nvSpPr>
        <p:spPr>
          <a:xfrm>
            <a:off x="685799" y="1981200"/>
            <a:ext cx="4206875" cy="4114800"/>
          </a:xfrm>
        </p:spPr>
        <p:txBody>
          <a:bodyPr/>
          <a:lstStyle/>
          <a:p>
            <a:pPr lvl="1"/>
            <a:r>
              <a:rPr lang="en-AU" dirty="0" smtClean="0"/>
              <a:t>In BRAN (18)099004, Cisco made the case that ETSI BRAN needs to complete EN 301 893 ASAP …</a:t>
            </a:r>
          </a:p>
          <a:p>
            <a:pPr lvl="1"/>
            <a:r>
              <a:rPr lang="en-AU" dirty="0" smtClean="0"/>
              <a:t>… and not just the adaptivity part</a:t>
            </a:r>
          </a:p>
          <a:p>
            <a:pPr lvl="1"/>
            <a:r>
              <a:rPr lang="en-AU" dirty="0" smtClean="0"/>
              <a:t>While the Coexistence SC should continue to assist ETSI BRAN to refine adaptivity in EN 301 893 …</a:t>
            </a:r>
          </a:p>
          <a:p>
            <a:pPr lvl="1"/>
            <a:r>
              <a:rPr lang="en-AU" dirty="0" smtClean="0"/>
              <a:t>… we should also be aware of the risk of too much delay …</a:t>
            </a:r>
          </a:p>
          <a:p>
            <a:pPr lvl="1"/>
            <a:r>
              <a:rPr lang="en-AU" dirty="0" smtClean="0"/>
              <a:t>… which is the long term use of Notified Bodies by vendors</a:t>
            </a:r>
          </a:p>
          <a:p>
            <a:pPr lvl="1"/>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17</a:t>
            </a:fld>
            <a:endParaRPr lang="en-US"/>
          </a:p>
        </p:txBody>
      </p:sp>
      <p:pic>
        <p:nvPicPr>
          <p:cNvPr id="6" name="Picture 5"/>
          <p:cNvPicPr>
            <a:picLocks noChangeAspect="1"/>
          </p:cNvPicPr>
          <p:nvPr/>
        </p:nvPicPr>
        <p:blipFill>
          <a:blip r:embed="rId3"/>
          <a:stretch>
            <a:fillRect/>
          </a:stretch>
        </p:blipFill>
        <p:spPr>
          <a:xfrm>
            <a:off x="4795316" y="2133600"/>
            <a:ext cx="3759838" cy="2819879"/>
          </a:xfrm>
          <a:prstGeom prst="rect">
            <a:avLst/>
          </a:prstGeom>
        </p:spPr>
      </p:pic>
      <p:graphicFrame>
        <p:nvGraphicFramePr>
          <p:cNvPr id="7" name="Object 6">
            <a:hlinkClick r:id="" action="ppaction://ole?verb=0"/>
          </p:cNvPr>
          <p:cNvGraphicFramePr>
            <a:graphicFrameLocks noChangeAspect="1"/>
          </p:cNvGraphicFramePr>
          <p:nvPr>
            <p:extLst>
              <p:ext uri="{D42A27DB-BD31-4B8C-83A1-F6EECF244321}">
                <p14:modId xmlns:p14="http://schemas.microsoft.com/office/powerpoint/2010/main" val="315698679"/>
              </p:ext>
            </p:extLst>
          </p:nvPr>
        </p:nvGraphicFramePr>
        <p:xfrm>
          <a:off x="5181600" y="5143973"/>
          <a:ext cx="914400" cy="806450"/>
        </p:xfrm>
        <a:graphic>
          <a:graphicData uri="http://schemas.openxmlformats.org/presentationml/2006/ole">
            <mc:AlternateContent xmlns:mc="http://schemas.openxmlformats.org/markup-compatibility/2006">
              <mc:Choice xmlns:v="urn:schemas-microsoft-com:vml" Requires="v">
                <p:oleObj spid="_x0000_s18512" name="Presentation" showAsIcon="1" r:id="rId4" imgW="914400" imgH="806400" progId="PowerPoint.Show.12">
                  <p:embed/>
                </p:oleObj>
              </mc:Choice>
              <mc:Fallback>
                <p:oleObj name="Presentation" showAsIcon="1" r:id="rId4" imgW="914400" imgH="806400" progId="PowerPoint.Show.12">
                  <p:embed/>
                  <p:pic>
                    <p:nvPicPr>
                      <p:cNvPr id="0" name=""/>
                      <p:cNvPicPr/>
                      <p:nvPr/>
                    </p:nvPicPr>
                    <p:blipFill>
                      <a:blip r:embed="rId5"/>
                      <a:stretch>
                        <a:fillRect/>
                      </a:stretch>
                    </p:blipFill>
                    <p:spPr>
                      <a:xfrm>
                        <a:off x="5181600" y="5143973"/>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28242801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long term use of Notified Bodies has cost and delay impacts on the industry</a:t>
            </a:r>
            <a:endParaRPr lang="en-AU" dirty="0"/>
          </a:p>
        </p:txBody>
      </p:sp>
      <p:sp>
        <p:nvSpPr>
          <p:cNvPr id="3" name="Content Placeholder 2"/>
          <p:cNvSpPr>
            <a:spLocks noGrp="1"/>
          </p:cNvSpPr>
          <p:nvPr>
            <p:ph idx="1"/>
          </p:nvPr>
        </p:nvSpPr>
        <p:spPr>
          <a:xfrm>
            <a:off x="685800" y="1981200"/>
            <a:ext cx="3962400" cy="4114800"/>
          </a:xfrm>
        </p:spPr>
        <p:txBody>
          <a:bodyPr/>
          <a:lstStyle/>
          <a:p>
            <a:pPr lvl="1"/>
            <a:r>
              <a:rPr lang="en-AU" dirty="0" smtClean="0"/>
              <a:t>Notified bodies can undertake conformance assessments against European legislation with using a Harmonised Standard</a:t>
            </a:r>
          </a:p>
          <a:p>
            <a:pPr lvl="2"/>
            <a:r>
              <a:rPr lang="en-AU" dirty="0"/>
              <a:t>S</a:t>
            </a:r>
            <a:r>
              <a:rPr lang="en-AU" dirty="0" smtClean="0"/>
              <a:t>uch as EN 301 893</a:t>
            </a:r>
          </a:p>
          <a:p>
            <a:pPr lvl="1"/>
            <a:r>
              <a:rPr lang="en-AU" dirty="0" smtClean="0"/>
              <a:t>The main problem with using a Notified Body without a </a:t>
            </a:r>
            <a:r>
              <a:rPr lang="en-AU" dirty="0"/>
              <a:t>Harmonised </a:t>
            </a:r>
            <a:r>
              <a:rPr lang="en-AU" dirty="0" smtClean="0"/>
              <a:t>Standard is that it is a slow &amp; very expensive process</a:t>
            </a:r>
          </a:p>
          <a:p>
            <a:pPr lvl="2"/>
            <a:r>
              <a:rPr lang="en-AU" dirty="0" smtClean="0"/>
              <a:t>It requires the Notified Body determine &amp; test conformance without the benefit of a </a:t>
            </a:r>
            <a:r>
              <a:rPr lang="en-AU" dirty="0"/>
              <a:t>Harmonised Standard</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18</a:t>
            </a:fld>
            <a:endParaRPr lang="en-US"/>
          </a:p>
        </p:txBody>
      </p:sp>
      <p:sp>
        <p:nvSpPr>
          <p:cNvPr id="6" name="Rectangle 5"/>
          <p:cNvSpPr/>
          <p:nvPr/>
        </p:nvSpPr>
        <p:spPr bwMode="auto">
          <a:xfrm>
            <a:off x="4892675" y="1981200"/>
            <a:ext cx="3565524" cy="4572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smtClean="0">
                <a:ln>
                  <a:noFill/>
                </a:ln>
                <a:solidFill>
                  <a:schemeClr val="tx1"/>
                </a:solidFill>
                <a:effectLst/>
                <a:latin typeface="+mj-lt"/>
              </a:rPr>
              <a:t>What</a:t>
            </a:r>
            <a:r>
              <a:rPr kumimoji="0" lang="en-AU" sz="1800" b="1" i="0" u="none" strike="noStrike" cap="none" normalizeH="0" dirty="0" smtClean="0">
                <a:ln>
                  <a:noFill/>
                </a:ln>
                <a:solidFill>
                  <a:schemeClr val="tx1"/>
                </a:solidFill>
                <a:effectLst/>
                <a:latin typeface="+mj-lt"/>
              </a:rPr>
              <a:t> is a Notified Body?</a:t>
            </a:r>
            <a:endParaRPr kumimoji="0" lang="en-AU" sz="1800" b="1" i="0" u="none" strike="noStrike" cap="none" normalizeH="0" baseline="0" dirty="0" smtClean="0">
              <a:ln>
                <a:noFill/>
              </a:ln>
              <a:solidFill>
                <a:schemeClr val="tx1"/>
              </a:solidFill>
              <a:effectLst/>
              <a:latin typeface="+mj-lt"/>
            </a:endParaRPr>
          </a:p>
        </p:txBody>
      </p:sp>
      <p:sp>
        <p:nvSpPr>
          <p:cNvPr id="7" name="Rectangle 6"/>
          <p:cNvSpPr/>
          <p:nvPr/>
        </p:nvSpPr>
        <p:spPr bwMode="auto">
          <a:xfrm>
            <a:off x="4892675" y="2438400"/>
            <a:ext cx="3565524" cy="36576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hangingPunct="0">
              <a:spcBef>
                <a:spcPts val="800"/>
              </a:spcBef>
            </a:pPr>
            <a:r>
              <a:rPr lang="en-AU" sz="1600" i="1" dirty="0">
                <a:latin typeface="+mj-lt"/>
              </a:rPr>
              <a:t>A notified body is an organisation designated by an EU country to assess the conformity of certain products before being placed on the </a:t>
            </a:r>
            <a:r>
              <a:rPr lang="en-AU" sz="1600" i="1" dirty="0" smtClean="0">
                <a:latin typeface="+mj-lt"/>
              </a:rPr>
              <a:t>market</a:t>
            </a:r>
          </a:p>
          <a:p>
            <a:pPr eaLnBrk="0" hangingPunct="0">
              <a:spcBef>
                <a:spcPts val="800"/>
              </a:spcBef>
            </a:pPr>
            <a:r>
              <a:rPr lang="en-AU" sz="1600" i="1" dirty="0" smtClean="0">
                <a:latin typeface="+mj-lt"/>
              </a:rPr>
              <a:t>These </a:t>
            </a:r>
            <a:r>
              <a:rPr lang="en-AU" sz="1600" i="1" dirty="0">
                <a:latin typeface="+mj-lt"/>
              </a:rPr>
              <a:t>bodies carry out tasks related to conformity assessment procedures set out in the applicable legislation, when a third party is </a:t>
            </a:r>
            <a:r>
              <a:rPr lang="en-AU" sz="1600" i="1" dirty="0" smtClean="0">
                <a:latin typeface="+mj-lt"/>
              </a:rPr>
              <a:t>required.</a:t>
            </a:r>
          </a:p>
          <a:p>
            <a:pPr eaLnBrk="0" hangingPunct="0">
              <a:spcBef>
                <a:spcPts val="800"/>
              </a:spcBef>
            </a:pPr>
            <a:r>
              <a:rPr lang="en-AU" sz="1600" i="1" dirty="0" smtClean="0">
                <a:latin typeface="+mj-lt"/>
              </a:rPr>
              <a:t>The </a:t>
            </a:r>
            <a:r>
              <a:rPr lang="en-AU" sz="1600" i="1" dirty="0">
                <a:latin typeface="+mj-lt"/>
              </a:rPr>
              <a:t>European Commission publishes a list of such notified bodies</a:t>
            </a:r>
            <a:r>
              <a:rPr lang="en-AU" sz="1600" i="1" dirty="0" smtClean="0">
                <a:latin typeface="+mj-lt"/>
              </a:rPr>
              <a:t>.</a:t>
            </a:r>
          </a:p>
          <a:p>
            <a:pPr eaLnBrk="0" hangingPunct="0">
              <a:spcBef>
                <a:spcPts val="800"/>
              </a:spcBef>
            </a:pPr>
            <a:r>
              <a:rPr lang="en-AU" sz="1600" dirty="0">
                <a:latin typeface="+mj-lt"/>
              </a:rPr>
              <a:t>Source: </a:t>
            </a:r>
            <a:r>
              <a:rPr lang="en-AU" sz="1600" dirty="0" smtClean="0">
                <a:latin typeface="+mj-lt"/>
                <a:hlinkClick r:id="rId2"/>
              </a:rPr>
              <a:t>ec.europa.eu</a:t>
            </a:r>
            <a:endParaRPr lang="en-AU" sz="1600" dirty="0" smtClean="0">
              <a:latin typeface="+mj-lt"/>
            </a:endParaRPr>
          </a:p>
          <a:p>
            <a:pPr eaLnBrk="0" hangingPunct="0"/>
            <a:endParaRPr kumimoji="0" lang="en-AU" sz="1600" i="0" u="none" strike="noStrike" cap="none" normalizeH="0" baseline="0" dirty="0" smtClean="0">
              <a:ln>
                <a:noFill/>
              </a:ln>
              <a:solidFill>
                <a:schemeClr val="tx1"/>
              </a:solidFill>
              <a:effectLst/>
              <a:latin typeface="+mj-lt"/>
            </a:endParaRPr>
          </a:p>
        </p:txBody>
      </p:sp>
    </p:spTree>
    <p:extLst>
      <p:ext uri="{BB962C8B-B14F-4D97-AF65-F5344CB8AC3E}">
        <p14:creationId xmlns:p14="http://schemas.microsoft.com/office/powerpoint/2010/main" val="36832279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best case completion date for EN 301 893 is now almost certainly beyond Sept 2019</a:t>
            </a:r>
            <a:endParaRPr lang="en-AU" dirty="0"/>
          </a:p>
        </p:txBody>
      </p:sp>
      <p:sp>
        <p:nvSpPr>
          <p:cNvPr id="3" name="Content Placeholder 2"/>
          <p:cNvSpPr>
            <a:spLocks noGrp="1"/>
          </p:cNvSpPr>
          <p:nvPr>
            <p:ph idx="1"/>
          </p:nvPr>
        </p:nvSpPr>
        <p:spPr>
          <a:xfrm>
            <a:off x="685800" y="1981200"/>
            <a:ext cx="3429000" cy="3733800"/>
          </a:xfrm>
        </p:spPr>
        <p:txBody>
          <a:bodyPr/>
          <a:lstStyle/>
          <a:p>
            <a:pPr lvl="1"/>
            <a:r>
              <a:rPr lang="en-AU" dirty="0" smtClean="0"/>
              <a:t>The best case schedule to approve EN 301 893 was Sept 2019 based on ENAP starting in Dec 2018</a:t>
            </a:r>
          </a:p>
          <a:p>
            <a:pPr lvl="1"/>
            <a:r>
              <a:rPr lang="en-AU" dirty="0" smtClean="0"/>
              <a:t>This seems very unlikely as this stage …</a:t>
            </a:r>
          </a:p>
          <a:p>
            <a:pPr lvl="2"/>
            <a:r>
              <a:rPr lang="en-AU" dirty="0" smtClean="0"/>
              <a:t>Completion in Dec 2018 would require all open issues to have solutions now …</a:t>
            </a:r>
          </a:p>
          <a:p>
            <a:pPr lvl="2"/>
            <a:r>
              <a:rPr lang="en-AU" dirty="0" smtClean="0"/>
              <a:t>… but they don’t as we will see later in today’s review</a:t>
            </a:r>
          </a:p>
          <a:p>
            <a:pPr lvl="1"/>
            <a:r>
              <a:rPr lang="en-AU" dirty="0" smtClean="0"/>
              <a:t>… which means early access to the market in Europe is going to require use of Notified Bodies</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19</a:t>
            </a:fld>
            <a:endParaRPr lang="en-US"/>
          </a:p>
        </p:txBody>
      </p:sp>
      <p:pic>
        <p:nvPicPr>
          <p:cNvPr id="6" name="Picture 5"/>
          <p:cNvPicPr>
            <a:picLocks noChangeAspect="1"/>
          </p:cNvPicPr>
          <p:nvPr/>
        </p:nvPicPr>
        <p:blipFill>
          <a:blip r:embed="rId2"/>
          <a:stretch>
            <a:fillRect/>
          </a:stretch>
        </p:blipFill>
        <p:spPr>
          <a:xfrm>
            <a:off x="4191000" y="2057400"/>
            <a:ext cx="4267200" cy="3200401"/>
          </a:xfrm>
          <a:prstGeom prst="rect">
            <a:avLst/>
          </a:prstGeom>
          <a:ln>
            <a:solidFill>
              <a:schemeClr val="tx1"/>
            </a:solidFill>
          </a:ln>
        </p:spPr>
      </p:pic>
      <p:cxnSp>
        <p:nvCxnSpPr>
          <p:cNvPr id="8" name="Straight Arrow Connector 7"/>
          <p:cNvCxnSpPr>
            <a:endCxn id="9" idx="1"/>
          </p:cNvCxnSpPr>
          <p:nvPr/>
        </p:nvCxnSpPr>
        <p:spPr bwMode="auto">
          <a:xfrm>
            <a:off x="3048000" y="3048000"/>
            <a:ext cx="1676400" cy="502200"/>
          </a:xfrm>
          <a:prstGeom prst="straightConnector1">
            <a:avLst/>
          </a:prstGeom>
          <a:solidFill>
            <a:schemeClr val="accent1"/>
          </a:solidFill>
          <a:ln w="12700" cap="flat" cmpd="sng" algn="ctr">
            <a:solidFill>
              <a:srgbClr val="FF0000"/>
            </a:solidFill>
            <a:prstDash val="solid"/>
            <a:round/>
            <a:headEnd type="none" w="sm" len="sm"/>
            <a:tailEnd type="triangle"/>
          </a:ln>
          <a:effectLst/>
        </p:spPr>
      </p:cxnSp>
      <p:sp>
        <p:nvSpPr>
          <p:cNvPr id="9" name="Rounded Rectangle 8"/>
          <p:cNvSpPr/>
          <p:nvPr/>
        </p:nvSpPr>
        <p:spPr bwMode="auto">
          <a:xfrm>
            <a:off x="4724400" y="3474000"/>
            <a:ext cx="1981200" cy="152400"/>
          </a:xfrm>
          <a:prstGeom prst="roundRect">
            <a:avLst>
              <a:gd name="adj" fmla="val 0"/>
            </a:avLst>
          </a:prstGeom>
          <a:no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4175855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Welcome to the 9th F2F meeting of the </a:t>
            </a:r>
            <a:r>
              <a:rPr lang="en-AU" i="1" dirty="0" smtClean="0"/>
              <a:t>Coexistence Standing Committee </a:t>
            </a:r>
            <a:r>
              <a:rPr lang="en-AU" dirty="0" smtClean="0"/>
              <a:t>in Bangkok in November 2018</a:t>
            </a:r>
            <a:endParaRPr lang="en-AU" dirty="0"/>
          </a:p>
        </p:txBody>
      </p:sp>
      <p:sp>
        <p:nvSpPr>
          <p:cNvPr id="3" name="Content Placeholder 2"/>
          <p:cNvSpPr>
            <a:spLocks noGrp="1"/>
          </p:cNvSpPr>
          <p:nvPr>
            <p:ph idx="1"/>
          </p:nvPr>
        </p:nvSpPr>
        <p:spPr/>
        <p:txBody>
          <a:bodyPr/>
          <a:lstStyle/>
          <a:p>
            <a:pPr lvl="1"/>
            <a:r>
              <a:rPr lang="en-AU" dirty="0" smtClean="0"/>
              <a:t>The </a:t>
            </a:r>
            <a:r>
              <a:rPr lang="en-AU" i="1" dirty="0" smtClean="0"/>
              <a:t>IEEE 802.11 PDED ad hoc </a:t>
            </a:r>
            <a:r>
              <a:rPr lang="en-AU" dirty="0" smtClean="0"/>
              <a:t>was formed in September 2016 at the Warsaw interim meeting</a:t>
            </a:r>
          </a:p>
          <a:p>
            <a:pPr lvl="2"/>
            <a:r>
              <a:rPr lang="en-AU" dirty="0" smtClean="0"/>
              <a:t>To </a:t>
            </a:r>
            <a:r>
              <a:rPr lang="en-AU" dirty="0"/>
              <a:t>discuss issues related to the 3GPP RAN1 request to IEEE 802.11 WG to adopt an ED of -</a:t>
            </a:r>
            <a:r>
              <a:rPr lang="en-AU" dirty="0" smtClean="0"/>
              <a:t>72dBm</a:t>
            </a:r>
          </a:p>
          <a:p>
            <a:pPr lvl="1"/>
            <a:r>
              <a:rPr lang="en-AU" dirty="0" smtClean="0"/>
              <a:t>The </a:t>
            </a:r>
            <a:r>
              <a:rPr lang="en-AU" i="1" dirty="0"/>
              <a:t>IEEE 802.11 PDED ad hoc </a:t>
            </a:r>
            <a:r>
              <a:rPr lang="en-AU" dirty="0" smtClean="0"/>
              <a:t>met in San Antonio (Nov 2016), Atlanta (Jan 2017), Vancouver (Mar 2017</a:t>
            </a:r>
            <a:r>
              <a:rPr lang="en-AU" dirty="0"/>
              <a:t>) and Daejeon (May 2017)</a:t>
            </a:r>
          </a:p>
          <a:p>
            <a:pPr lvl="1"/>
            <a:r>
              <a:rPr lang="en-AU" dirty="0"/>
              <a:t>In </a:t>
            </a:r>
            <a:r>
              <a:rPr lang="en-AU" dirty="0" smtClean="0"/>
              <a:t>Daejeon in May 2017 it was decided to convert the </a:t>
            </a:r>
            <a:r>
              <a:rPr lang="en-AU" i="1" dirty="0"/>
              <a:t>IEEE 802.11 PDED ad </a:t>
            </a:r>
            <a:r>
              <a:rPr lang="en-AU" i="1" dirty="0" smtClean="0"/>
              <a:t>hoc </a:t>
            </a:r>
            <a:r>
              <a:rPr lang="en-AU" dirty="0" smtClean="0"/>
              <a:t>into the </a:t>
            </a:r>
            <a:r>
              <a:rPr lang="en-AU" i="1" dirty="0" smtClean="0"/>
              <a:t>IEEE 802.11 Coexistence SC</a:t>
            </a:r>
            <a:endParaRPr lang="en-AU" dirty="0"/>
          </a:p>
          <a:p>
            <a:pPr lvl="1"/>
            <a:r>
              <a:rPr lang="en-AU" dirty="0" smtClean="0"/>
              <a:t>The </a:t>
            </a:r>
            <a:r>
              <a:rPr lang="en-AU" i="1" dirty="0"/>
              <a:t>IEEE 802.11 Coexistence </a:t>
            </a:r>
            <a:r>
              <a:rPr lang="en-AU" i="1" dirty="0" smtClean="0"/>
              <a:t>SC </a:t>
            </a:r>
            <a:r>
              <a:rPr lang="en-AU" dirty="0" smtClean="0"/>
              <a:t>met in Berlin (July 2017), Hawaii (Sept 2017), Orlando (Nov 2017), Irvine (Jan 2018), Chicago (Mar 2018), Warsaw (May 2018), San Diego (July 2018), Hawaii (Sept 2018) and will meet once or twice this week</a:t>
            </a:r>
          </a:p>
          <a:p>
            <a:pPr lvl="2"/>
            <a:r>
              <a:rPr lang="en-AU" dirty="0" smtClean="0"/>
              <a:t>Wed PM1</a:t>
            </a:r>
          </a:p>
          <a:p>
            <a:pPr lvl="2"/>
            <a:r>
              <a:rPr lang="en-AU" dirty="0" smtClean="0"/>
              <a:t>Thu PM1 (if required)</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a:t>
            </a:fld>
            <a:endParaRPr lang="en-US"/>
          </a:p>
        </p:txBody>
      </p:sp>
    </p:spTree>
    <p:extLst>
      <p:ext uri="{BB962C8B-B14F-4D97-AF65-F5344CB8AC3E}">
        <p14:creationId xmlns:p14="http://schemas.microsoft.com/office/powerpoint/2010/main" val="27342218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EN 301 893 is now less likely to be held up by the question of how to provide for </a:t>
            </a:r>
            <a:r>
              <a:rPr lang="en-AU" dirty="0" smtClean="0"/>
              <a:t>inclusion </a:t>
            </a:r>
            <a:r>
              <a:rPr lang="en-AU" dirty="0" smtClean="0"/>
              <a:t>of </a:t>
            </a:r>
            <a:r>
              <a:rPr lang="en-GB" dirty="0" smtClean="0"/>
              <a:t>5.8 GHz</a:t>
            </a:r>
            <a:endParaRPr lang="en-AU" dirty="0"/>
          </a:p>
        </p:txBody>
      </p:sp>
      <p:sp>
        <p:nvSpPr>
          <p:cNvPr id="3" name="Content Placeholder 2"/>
          <p:cNvSpPr>
            <a:spLocks noGrp="1"/>
          </p:cNvSpPr>
          <p:nvPr>
            <p:ph idx="1"/>
          </p:nvPr>
        </p:nvSpPr>
        <p:spPr/>
        <p:txBody>
          <a:bodyPr/>
          <a:lstStyle/>
          <a:p>
            <a:pPr lvl="1"/>
            <a:r>
              <a:rPr lang="en-GB" dirty="0" smtClean="0"/>
              <a:t>The current ETSI BRAN 5GHz WI includes the incorporation of 5.8 GHz frequencies into EN 301 893</a:t>
            </a:r>
          </a:p>
          <a:p>
            <a:pPr lvl="2"/>
            <a:r>
              <a:rPr lang="en-GB" dirty="0" smtClean="0"/>
              <a:t>The problem is that currently 5.8GHz is only allowed in the UK and other administrations are concerned that equipment not adversely affect the 5.8 </a:t>
            </a:r>
            <a:r>
              <a:rPr lang="en-GB" dirty="0" err="1" smtClean="0"/>
              <a:t>Ghz</a:t>
            </a:r>
            <a:r>
              <a:rPr lang="en-GB" dirty="0" smtClean="0"/>
              <a:t> band in </a:t>
            </a:r>
            <a:r>
              <a:rPr lang="en-GB" dirty="0" err="1" smtClean="0"/>
              <a:t>oter</a:t>
            </a:r>
            <a:r>
              <a:rPr lang="en-GB" dirty="0" smtClean="0"/>
              <a:t> countries </a:t>
            </a:r>
          </a:p>
          <a:p>
            <a:pPr lvl="1"/>
            <a:r>
              <a:rPr lang="en-GB" dirty="0" smtClean="0"/>
              <a:t>ETSI BRAN discussed a number of options:</a:t>
            </a:r>
          </a:p>
          <a:p>
            <a:pPr lvl="2"/>
            <a:r>
              <a:rPr lang="en-US" i="1" dirty="0"/>
              <a:t>Leave the text as it is</a:t>
            </a:r>
            <a:endParaRPr lang="en-AU" i="1" dirty="0"/>
          </a:p>
          <a:p>
            <a:pPr lvl="2"/>
            <a:r>
              <a:rPr lang="en-US" i="1" dirty="0"/>
              <a:t>Create a normative annex to include 5.8 GHz</a:t>
            </a:r>
            <a:endParaRPr lang="en-AU" i="1" dirty="0"/>
          </a:p>
          <a:p>
            <a:pPr lvl="2"/>
            <a:r>
              <a:rPr lang="en-US" i="1" dirty="0"/>
              <a:t>Make a multipart standard</a:t>
            </a:r>
            <a:endParaRPr lang="en-AU" i="1" dirty="0" smtClean="0"/>
          </a:p>
          <a:p>
            <a:pPr lvl="1"/>
            <a:r>
              <a:rPr lang="en-GB" dirty="0" smtClean="0"/>
              <a:t>Ultimately, it was decided create a normative annex </a:t>
            </a:r>
            <a:r>
              <a:rPr lang="en-US" dirty="0"/>
              <a:t>to include </a:t>
            </a:r>
            <a:r>
              <a:rPr lang="en-US" dirty="0" smtClean="0"/>
              <a:t>provision for 5.8 GHz in EN 301 893</a:t>
            </a:r>
          </a:p>
          <a:p>
            <a:pPr lvl="1"/>
            <a:r>
              <a:rPr lang="en-US" dirty="0" smtClean="0"/>
              <a:t>This aspect of EN 301 893 now has an agreed solution meaning it is less likely to hold </a:t>
            </a:r>
            <a:r>
              <a:rPr lang="en-US" dirty="0"/>
              <a:t>up EN 301 </a:t>
            </a:r>
            <a:r>
              <a:rPr lang="en-US" dirty="0" smtClean="0"/>
              <a:t>893’s </a:t>
            </a:r>
            <a:r>
              <a:rPr lang="en-US" dirty="0" smtClean="0"/>
              <a:t>completion</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20</a:t>
            </a:fld>
            <a:endParaRPr lang="en-US"/>
          </a:p>
        </p:txBody>
      </p:sp>
    </p:spTree>
    <p:extLst>
      <p:ext uri="{BB962C8B-B14F-4D97-AF65-F5344CB8AC3E}">
        <p14:creationId xmlns:p14="http://schemas.microsoft.com/office/powerpoint/2010/main" val="11857319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receiver sensitivity issue in </a:t>
            </a:r>
            <a:r>
              <a:rPr lang="en-GB" dirty="0"/>
              <a:t>EN 301 </a:t>
            </a:r>
            <a:r>
              <a:rPr lang="en-GB" dirty="0" smtClean="0"/>
              <a:t>893 is still not resolved suggesting it may delay completion</a:t>
            </a:r>
            <a:endParaRPr lang="en-AU" dirty="0"/>
          </a:p>
        </p:txBody>
      </p:sp>
      <p:sp>
        <p:nvSpPr>
          <p:cNvPr id="3" name="Content Placeholder 2"/>
          <p:cNvSpPr>
            <a:spLocks noGrp="1"/>
          </p:cNvSpPr>
          <p:nvPr>
            <p:ph idx="1"/>
          </p:nvPr>
        </p:nvSpPr>
        <p:spPr/>
        <p:txBody>
          <a:bodyPr/>
          <a:lstStyle/>
          <a:p>
            <a:pPr lvl="1"/>
            <a:r>
              <a:rPr lang="en-AU" dirty="0" smtClean="0">
                <a:hlinkClick r:id="rId2"/>
              </a:rPr>
              <a:t>EG 2013 336 v1.1.1</a:t>
            </a:r>
            <a:r>
              <a:rPr lang="en-AU" dirty="0" smtClean="0"/>
              <a:t> lists a selection </a:t>
            </a:r>
            <a:r>
              <a:rPr lang="en-AU" dirty="0"/>
              <a:t>of technical receiver sensitivity </a:t>
            </a:r>
            <a:r>
              <a:rPr lang="en-AU" dirty="0" smtClean="0"/>
              <a:t>parameters required for </a:t>
            </a:r>
            <a:r>
              <a:rPr lang="en-AU" dirty="0"/>
              <a:t>the production of Harmonised Standards </a:t>
            </a:r>
            <a:r>
              <a:rPr lang="en-AU" dirty="0" smtClean="0"/>
              <a:t>to satisfy Article </a:t>
            </a:r>
            <a:r>
              <a:rPr lang="en-AU" dirty="0"/>
              <a:t>3.1(b) and </a:t>
            </a:r>
            <a:r>
              <a:rPr lang="en-AU" dirty="0" smtClean="0"/>
              <a:t>Article </a:t>
            </a:r>
            <a:r>
              <a:rPr lang="en-AU" dirty="0"/>
              <a:t>3.2 of </a:t>
            </a:r>
            <a:r>
              <a:rPr lang="en-AU" dirty="0" smtClean="0"/>
              <a:t>RE-D</a:t>
            </a:r>
            <a:endParaRPr lang="en-GB" dirty="0" smtClean="0"/>
          </a:p>
          <a:p>
            <a:pPr lvl="1"/>
            <a:r>
              <a:rPr lang="en-GB" dirty="0" smtClean="0"/>
              <a:t>It is believed by many in ETSI BRAN that many of these parameters are irrelevant to EN 301 893, but their non inclusion will need to be justified to the appropriate authorities</a:t>
            </a:r>
          </a:p>
          <a:p>
            <a:pPr lvl="2"/>
            <a:r>
              <a:rPr lang="en-GB" dirty="0" smtClean="0"/>
              <a:t>BRAN(18)099010 notes that EN 301 893 v2.1.1 only includes one of eleven </a:t>
            </a:r>
            <a:r>
              <a:rPr lang="en-GB" dirty="0" err="1" smtClean="0"/>
              <a:t>paramaters</a:t>
            </a:r>
            <a:endParaRPr lang="en-GB" dirty="0" smtClean="0"/>
          </a:p>
          <a:p>
            <a:pPr lvl="1"/>
            <a:r>
              <a:rPr lang="en-GB" dirty="0" smtClean="0"/>
              <a:t>A drafting group has been set up to </a:t>
            </a:r>
            <a:r>
              <a:rPr lang="en-US" i="1" dirty="0"/>
              <a:t>come up with justifications on why some receiver parameters are not included in EN 301 893 </a:t>
            </a:r>
            <a:endParaRPr lang="en-AU" dirty="0"/>
          </a:p>
          <a:p>
            <a:pPr lvl="1"/>
            <a:r>
              <a:rPr lang="en-AU" dirty="0" smtClean="0"/>
              <a:t>The question of which receiver sensitivity parameters to include in EN 301 893 may take some time</a:t>
            </a:r>
            <a:endParaRPr lang="en-GB"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21</a:t>
            </a:fld>
            <a:endParaRPr lang="en-US"/>
          </a:p>
        </p:txBody>
      </p:sp>
    </p:spTree>
    <p:extLst>
      <p:ext uri="{BB962C8B-B14F-4D97-AF65-F5344CB8AC3E}">
        <p14:creationId xmlns:p14="http://schemas.microsoft.com/office/powerpoint/2010/main" val="40343187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ETSI BRAN discussed a submission from Cisco that explained why EN 301 893 is so important</a:t>
            </a:r>
            <a:endParaRPr lang="en-AU" dirty="0"/>
          </a:p>
        </p:txBody>
      </p:sp>
      <p:sp>
        <p:nvSpPr>
          <p:cNvPr id="3" name="Content Placeholder 2"/>
          <p:cNvSpPr>
            <a:spLocks noGrp="1"/>
          </p:cNvSpPr>
          <p:nvPr>
            <p:ph idx="1"/>
          </p:nvPr>
        </p:nvSpPr>
        <p:spPr/>
        <p:txBody>
          <a:bodyPr/>
          <a:lstStyle/>
          <a:p>
            <a:pPr lvl="1"/>
            <a:r>
              <a:rPr lang="en-AU" dirty="0" smtClean="0"/>
              <a:t>This SC has spent a lot of time considering the activities in ETSI BRAN, particularly the development of adaptivity rules for 5GHz in Europe</a:t>
            </a:r>
          </a:p>
          <a:p>
            <a:pPr lvl="1"/>
            <a:r>
              <a:rPr lang="en-US" kern="1200" dirty="0" smtClean="0">
                <a:solidFill>
                  <a:schemeClr val="dk1"/>
                </a:solidFill>
              </a:rPr>
              <a:t>BRAN(18)0990023r1 from Cisco asserted that the ETSI BRAN process has proven very valuable in promoting technology neutral sharing of 5 GHz, and “letting the market decide” would have been insufficient</a:t>
            </a:r>
          </a:p>
          <a:p>
            <a:pPr lvl="2"/>
            <a:r>
              <a:rPr lang="en-AU" i="1" dirty="0"/>
              <a:t>LTE-U would have dominated Wi-Fi without the regulatory oversight provided by the FCC and the US Congress </a:t>
            </a:r>
            <a:r>
              <a:rPr lang="en-AU" dirty="0" smtClean="0"/>
              <a:t>(driven by Wi-Fi Alliance </a:t>
            </a:r>
            <a:r>
              <a:rPr lang="en-AU" i="1" dirty="0" smtClean="0"/>
              <a:t>et al</a:t>
            </a:r>
            <a:r>
              <a:rPr lang="en-AU" dirty="0" smtClean="0"/>
              <a:t>)</a:t>
            </a:r>
            <a:endParaRPr lang="en-AU" dirty="0"/>
          </a:p>
          <a:p>
            <a:pPr lvl="2"/>
            <a:r>
              <a:rPr lang="en-AU" i="1" dirty="0"/>
              <a:t>3GPP was on course to chose a much less fair mechanism (and/or ED threshold) than EDCA based LBT before ETSI BRAN became involved</a:t>
            </a:r>
          </a:p>
          <a:p>
            <a:pPr lvl="2"/>
            <a:r>
              <a:rPr lang="en-AU" i="1" dirty="0"/>
              <a:t>It appears (maybe) at least Vendor A believes it can get away with ignoring the sharing requirements encapsulated by EN 301 893 in markets not subject to European </a:t>
            </a:r>
            <a:r>
              <a:rPr lang="en-AU" i="1" dirty="0" smtClean="0"/>
              <a:t>regulations</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22</a:t>
            </a:fld>
            <a:endParaRPr lang="en-US"/>
          </a:p>
        </p:txBody>
      </p:sp>
    </p:spTree>
    <p:extLst>
      <p:ext uri="{BB962C8B-B14F-4D97-AF65-F5344CB8AC3E}">
        <p14:creationId xmlns:p14="http://schemas.microsoft.com/office/powerpoint/2010/main" val="615186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AU" dirty="0"/>
              <a:t>ETSI BRAN discussed a submission from Cisco that explained why EN 301 893 is so important</a:t>
            </a:r>
          </a:p>
        </p:txBody>
      </p:sp>
      <p:sp>
        <p:nvSpPr>
          <p:cNvPr id="7" name="Content Placeholder 6"/>
          <p:cNvSpPr>
            <a:spLocks noGrp="1"/>
          </p:cNvSpPr>
          <p:nvPr>
            <p:ph idx="1"/>
          </p:nvPr>
        </p:nvSpPr>
        <p:spPr>
          <a:xfrm>
            <a:off x="685800" y="1981200"/>
            <a:ext cx="2590800" cy="4114800"/>
          </a:xfrm>
        </p:spPr>
        <p:txBody>
          <a:bodyPr/>
          <a:lstStyle/>
          <a:p>
            <a:pPr lvl="1"/>
            <a:r>
              <a:rPr lang="en-AU" kern="1200" dirty="0">
                <a:solidFill>
                  <a:schemeClr val="dk1"/>
                </a:solidFill>
              </a:rPr>
              <a:t>We discussed </a:t>
            </a:r>
            <a:r>
              <a:rPr lang="en-US" kern="1200" dirty="0" smtClean="0">
                <a:solidFill>
                  <a:schemeClr val="dk1"/>
                </a:solidFill>
              </a:rPr>
              <a:t>BRAN(18)0990023r0 at length</a:t>
            </a:r>
            <a:r>
              <a:rPr lang="en-AU" kern="1200" dirty="0" smtClean="0">
                <a:solidFill>
                  <a:schemeClr val="dk1"/>
                </a:solidFill>
              </a:rPr>
              <a:t> </a:t>
            </a:r>
            <a:r>
              <a:rPr lang="en-AU" kern="1200" dirty="0">
                <a:solidFill>
                  <a:schemeClr val="dk1"/>
                </a:solidFill>
              </a:rPr>
              <a:t>in </a:t>
            </a:r>
            <a:r>
              <a:rPr lang="en-AU" kern="1200" dirty="0" smtClean="0">
                <a:solidFill>
                  <a:schemeClr val="dk1"/>
                </a:solidFill>
              </a:rPr>
              <a:t>Hawaii …</a:t>
            </a:r>
          </a:p>
          <a:p>
            <a:pPr lvl="2"/>
            <a:r>
              <a:rPr lang="en-US" kern="1200" dirty="0">
                <a:solidFill>
                  <a:schemeClr val="dk1"/>
                </a:solidFill>
              </a:rPr>
              <a:t>r1 was discussed by ETSI BRAN </a:t>
            </a:r>
            <a:endParaRPr lang="en-AU" kern="1200" dirty="0" smtClean="0">
              <a:solidFill>
                <a:schemeClr val="dk1"/>
              </a:solidFill>
            </a:endParaRPr>
          </a:p>
          <a:p>
            <a:pPr lvl="1"/>
            <a:r>
              <a:rPr lang="en-AU" kern="1200" dirty="0" smtClean="0">
                <a:solidFill>
                  <a:schemeClr val="dk1"/>
                </a:solidFill>
              </a:rPr>
              <a:t>… including </a:t>
            </a:r>
            <a:r>
              <a:rPr lang="en-AU" kern="1200" dirty="0">
                <a:solidFill>
                  <a:schemeClr val="dk1"/>
                </a:solidFill>
              </a:rPr>
              <a:t>the test results that show at least one “LAA” vendor equipment thinks it can get away with being very unfair in a regulatory domain without sharing rules </a:t>
            </a:r>
            <a:endParaRPr lang="en-US" kern="1200" dirty="0">
              <a:solidFill>
                <a:schemeClr val="dk1"/>
              </a:solidFill>
            </a:endParaRPr>
          </a:p>
          <a:p>
            <a:endParaRPr lang="en-AU" dirty="0"/>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23</a:t>
            </a:fld>
            <a:endParaRPr lang="en-US"/>
          </a:p>
        </p:txBody>
      </p:sp>
      <p:pic>
        <p:nvPicPr>
          <p:cNvPr id="5" name="Picture 4"/>
          <p:cNvPicPr>
            <a:picLocks noChangeAspect="1"/>
          </p:cNvPicPr>
          <p:nvPr/>
        </p:nvPicPr>
        <p:blipFill>
          <a:blip r:embed="rId2"/>
          <a:stretch>
            <a:fillRect/>
          </a:stretch>
        </p:blipFill>
        <p:spPr>
          <a:xfrm>
            <a:off x="3275962" y="2057400"/>
            <a:ext cx="5182238" cy="3886679"/>
          </a:xfrm>
          <a:prstGeom prst="rect">
            <a:avLst/>
          </a:prstGeom>
          <a:ln>
            <a:solidFill>
              <a:schemeClr val="tx1"/>
            </a:solidFill>
          </a:ln>
        </p:spPr>
      </p:pic>
    </p:spTree>
    <p:extLst>
      <p:ext uri="{BB962C8B-B14F-4D97-AF65-F5344CB8AC3E}">
        <p14:creationId xmlns:p14="http://schemas.microsoft.com/office/powerpoint/2010/main" val="20168419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ETSI BRAN discussions highlighted the importance of basing coexistence work on actual test data </a:t>
            </a:r>
            <a:endParaRPr lang="en-AU" dirty="0"/>
          </a:p>
        </p:txBody>
      </p:sp>
      <p:sp>
        <p:nvSpPr>
          <p:cNvPr id="3" name="Content Placeholder 2"/>
          <p:cNvSpPr>
            <a:spLocks noGrp="1"/>
          </p:cNvSpPr>
          <p:nvPr>
            <p:ph idx="1"/>
          </p:nvPr>
        </p:nvSpPr>
        <p:spPr/>
        <p:txBody>
          <a:bodyPr/>
          <a:lstStyle/>
          <a:p>
            <a:pPr lvl="1"/>
            <a:r>
              <a:rPr lang="en-AU" dirty="0" smtClean="0"/>
              <a:t>Ericsson provided a response to </a:t>
            </a:r>
            <a:r>
              <a:rPr lang="en-US" kern="1200" dirty="0" smtClean="0">
                <a:solidFill>
                  <a:schemeClr val="dk1"/>
                </a:solidFill>
              </a:rPr>
              <a:t>BRAN(18)0990023r0 in BRAN(18)0990028</a:t>
            </a:r>
          </a:p>
          <a:p>
            <a:pPr lvl="2"/>
            <a:r>
              <a:rPr lang="en-US" kern="1200" dirty="0" smtClean="0">
                <a:solidFill>
                  <a:schemeClr val="dk1"/>
                </a:solidFill>
              </a:rPr>
              <a:t>Ericsson objected to various details to do with differing interpretation of events &amp; definitions; these issues were addressed by Cisco during discussions</a:t>
            </a:r>
            <a:endParaRPr lang="en-US" kern="1200" dirty="0">
              <a:solidFill>
                <a:schemeClr val="dk1"/>
              </a:solidFill>
            </a:endParaRPr>
          </a:p>
          <a:p>
            <a:pPr lvl="1"/>
            <a:r>
              <a:rPr lang="en-US" kern="1200" dirty="0" smtClean="0">
                <a:solidFill>
                  <a:schemeClr val="dk1"/>
                </a:solidFill>
              </a:rPr>
              <a:t>The most important aspect of BRAN(18)0990028 was the conclusion that more data is required from real coexistence testing, both for LAA &amp; Wi-Fi</a:t>
            </a:r>
          </a:p>
          <a:p>
            <a:pPr lvl="2"/>
            <a:r>
              <a:rPr lang="en-US" kern="1200" dirty="0" smtClean="0">
                <a:solidFill>
                  <a:schemeClr val="dk1"/>
                </a:solidFill>
              </a:rPr>
              <a:t>It requested ETSI BRAN members make coexistence test reports available</a:t>
            </a:r>
          </a:p>
          <a:p>
            <a:pPr lvl="2"/>
            <a:r>
              <a:rPr lang="en-US" kern="1200" dirty="0" smtClean="0">
                <a:solidFill>
                  <a:schemeClr val="dk1"/>
                </a:solidFill>
              </a:rPr>
              <a:t>It also requested the WFA to make Wi-Fi CCA compliance test reports available</a:t>
            </a:r>
          </a:p>
          <a:p>
            <a:pPr lvl="3"/>
            <a:r>
              <a:rPr lang="en-US" kern="1200" dirty="0" smtClean="0">
                <a:solidFill>
                  <a:schemeClr val="dk1"/>
                </a:solidFill>
              </a:rPr>
              <a:t>Note: the WFA does not actually do this type of testing</a:t>
            </a:r>
          </a:p>
          <a:p>
            <a:pPr lvl="1"/>
            <a:r>
              <a:rPr lang="en-US" kern="1200" dirty="0" smtClean="0">
                <a:solidFill>
                  <a:schemeClr val="dk1"/>
                </a:solidFill>
              </a:rPr>
              <a:t>During discussion, multiple people noted that coexistence testing of real deployments is going to provide the industry the best hints on what to do next to promote good coexistence</a:t>
            </a:r>
          </a:p>
          <a:p>
            <a:pPr lvl="1"/>
            <a:r>
              <a:rPr lang="en-US" kern="1200" dirty="0" smtClean="0">
                <a:solidFill>
                  <a:schemeClr val="dk1"/>
                </a:solidFill>
              </a:rPr>
              <a:t>That could considered be a “call to action” for  IEEE 802.11 </a:t>
            </a:r>
            <a:r>
              <a:rPr lang="en-US" kern="1200" dirty="0" err="1" smtClean="0">
                <a:solidFill>
                  <a:schemeClr val="dk1"/>
                </a:solidFill>
              </a:rPr>
              <a:t>Coex</a:t>
            </a:r>
            <a:r>
              <a:rPr lang="en-US" kern="1200" dirty="0" smtClean="0">
                <a:solidFill>
                  <a:schemeClr val="dk1"/>
                </a:solidFill>
              </a:rPr>
              <a:t> SC participants too …</a:t>
            </a:r>
            <a:endParaRPr lang="en-US" kern="1200" dirty="0">
              <a:solidFill>
                <a:schemeClr val="dk1"/>
              </a:solidFill>
            </a:endParaRPr>
          </a:p>
          <a:p>
            <a:pPr lvl="1"/>
            <a:endParaRPr lang="en-US" kern="1200" dirty="0" smtClean="0">
              <a:solidFill>
                <a:schemeClr val="dk1"/>
              </a:solidFill>
            </a:endParaRP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24</a:t>
            </a:fld>
            <a:endParaRPr lang="en-US"/>
          </a:p>
        </p:txBody>
      </p:sp>
    </p:spTree>
    <p:extLst>
      <p:ext uri="{BB962C8B-B14F-4D97-AF65-F5344CB8AC3E}">
        <p14:creationId xmlns:p14="http://schemas.microsoft.com/office/powerpoint/2010/main" val="19736537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ETSI BRAN has rewritten &amp; refined parts of the adaptivity clause again</a:t>
            </a:r>
            <a:endParaRPr lang="en-AU" dirty="0"/>
          </a:p>
        </p:txBody>
      </p:sp>
      <p:sp>
        <p:nvSpPr>
          <p:cNvPr id="3" name="Content Placeholder 2"/>
          <p:cNvSpPr>
            <a:spLocks noGrp="1"/>
          </p:cNvSpPr>
          <p:nvPr>
            <p:ph idx="1"/>
          </p:nvPr>
        </p:nvSpPr>
        <p:spPr/>
        <p:txBody>
          <a:bodyPr/>
          <a:lstStyle/>
          <a:p>
            <a:pPr lvl="1"/>
            <a:r>
              <a:rPr lang="en-AU" dirty="0" smtClean="0"/>
              <a:t>In Hawaii, the </a:t>
            </a:r>
            <a:r>
              <a:rPr lang="en-AU" dirty="0" err="1" smtClean="0"/>
              <a:t>Coex</a:t>
            </a:r>
            <a:r>
              <a:rPr lang="en-AU" dirty="0" smtClean="0"/>
              <a:t> SC discussed two submissions related to the interpretation of clause 4.2.7.3.2.5</a:t>
            </a:r>
          </a:p>
          <a:p>
            <a:pPr lvl="2"/>
            <a:r>
              <a:rPr lang="en-US" dirty="0" smtClean="0"/>
              <a:t>BRAN(18)099002: </a:t>
            </a:r>
            <a:r>
              <a:rPr lang="en-AU" dirty="0" smtClean="0"/>
              <a:t>Clarifications of adaptivity ambiguities in EN 301 893</a:t>
            </a:r>
          </a:p>
          <a:p>
            <a:pPr lvl="2"/>
            <a:r>
              <a:rPr lang="en-US" dirty="0" smtClean="0"/>
              <a:t>BRAN(18)099018: a response to BRAN(18)099002</a:t>
            </a:r>
          </a:p>
          <a:p>
            <a:pPr lvl="1"/>
            <a:r>
              <a:rPr lang="en-US" dirty="0" smtClean="0"/>
              <a:t>At the time it was agreed that </a:t>
            </a:r>
            <a:r>
              <a:rPr lang="en-AU" dirty="0" smtClean="0"/>
              <a:t>the disagreement highlighted by the two presentations was the result a misreading/understanding of the proposed text (</a:t>
            </a:r>
            <a:r>
              <a:rPr lang="en-AU" dirty="0" err="1" smtClean="0"/>
              <a:t>ie</a:t>
            </a:r>
            <a:r>
              <a:rPr lang="en-AU" dirty="0" smtClean="0"/>
              <a:t> Guido was right!)</a:t>
            </a:r>
          </a:p>
          <a:p>
            <a:pPr lvl="1"/>
            <a:r>
              <a:rPr lang="en-AU" dirty="0" smtClean="0"/>
              <a:t>A similar discussion was held at the ETSI BRAN meeting that highlighted  the clause also does </a:t>
            </a:r>
            <a:r>
              <a:rPr lang="en-GB" i="1" dirty="0"/>
              <a:t>not reflect the primary and secondary channel interpretations and PSD spreading relaxation</a:t>
            </a:r>
            <a:endParaRPr lang="en-AU" i="1" dirty="0" smtClean="0"/>
          </a:p>
          <a:p>
            <a:pPr lvl="1"/>
            <a:r>
              <a:rPr lang="en-AU" dirty="0" smtClean="0"/>
              <a:t>The discussion resulted in clause 4.2.7.3.2.5 (part of adaptivity) being completely rewritten/refined ... </a:t>
            </a:r>
          </a:p>
          <a:p>
            <a:pPr lvl="1"/>
            <a:r>
              <a:rPr lang="en-AU" dirty="0" smtClean="0"/>
              <a:t>… hopefully in a manner that is more accurate &amp; clear!</a:t>
            </a:r>
            <a:endParaRPr lang="en-AU" dirty="0"/>
          </a:p>
          <a:p>
            <a:pPr lvl="1"/>
            <a:endParaRPr lang="en-AU" dirty="0" smtClean="0"/>
          </a:p>
          <a:p>
            <a:endParaRPr lang="en-AU" dirty="0" smtClean="0"/>
          </a:p>
          <a:p>
            <a:endParaRPr lang="en-US" dirty="0" smtClean="0"/>
          </a:p>
          <a:p>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25</a:t>
            </a:fld>
            <a:endParaRPr lang="en-US"/>
          </a:p>
        </p:txBody>
      </p:sp>
    </p:spTree>
    <p:extLst>
      <p:ext uri="{BB962C8B-B14F-4D97-AF65-F5344CB8AC3E}">
        <p14:creationId xmlns:p14="http://schemas.microsoft.com/office/powerpoint/2010/main" val="36968989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077200" cy="1066800"/>
          </a:xfrm>
        </p:spPr>
        <p:txBody>
          <a:bodyPr/>
          <a:lstStyle/>
          <a:p>
            <a:pPr lvl="1"/>
            <a:r>
              <a:rPr lang="en-AU" dirty="0"/>
              <a:t>D</a:t>
            </a:r>
            <a:r>
              <a:rPr lang="en-AU" dirty="0" smtClean="0"/>
              <a:t>raft </a:t>
            </a:r>
            <a:r>
              <a:rPr lang="en-AU" dirty="0"/>
              <a:t>text for a revised adaptivity </a:t>
            </a:r>
            <a:r>
              <a:rPr lang="en-AU" dirty="0" smtClean="0"/>
              <a:t>clause</a:t>
            </a:r>
            <a:r>
              <a:rPr lang="de-DE" dirty="0" smtClean="0"/>
              <a:t> </a:t>
            </a:r>
            <a:r>
              <a:rPr lang="en-AU" dirty="0"/>
              <a:t>in EN 301 893 </a:t>
            </a:r>
            <a:r>
              <a:rPr lang="en-AU" dirty="0" smtClean="0"/>
              <a:t>was </a:t>
            </a:r>
            <a:r>
              <a:rPr lang="en-AU" dirty="0"/>
              <a:t>preliminarily agreed </a:t>
            </a:r>
            <a:r>
              <a:rPr lang="en-AU" dirty="0" smtClean="0"/>
              <a:t>by ETSI BRAN in </a:t>
            </a:r>
            <a:r>
              <a:rPr lang="en-AU" dirty="0"/>
              <a:t>June 2018</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26</a:t>
            </a:fld>
            <a:endParaRPr lang="en-US"/>
          </a:p>
        </p:txBody>
      </p:sp>
      <p:sp>
        <p:nvSpPr>
          <p:cNvPr id="8" name="Rectangle 7"/>
          <p:cNvSpPr/>
          <p:nvPr/>
        </p:nvSpPr>
        <p:spPr bwMode="auto">
          <a:xfrm>
            <a:off x="152400" y="1730961"/>
            <a:ext cx="8839200" cy="4724399"/>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a:spcBef>
                <a:spcPts val="800"/>
              </a:spcBef>
            </a:pPr>
            <a:r>
              <a:rPr lang="de-DE" sz="1600" b="1" dirty="0">
                <a:latin typeface="+mj-lt"/>
              </a:rPr>
              <a:t>Clause 4.2.7.3.2.5 in </a:t>
            </a:r>
            <a:r>
              <a:rPr lang="de-DE" sz="1600" b="1" dirty="0" smtClean="0">
                <a:latin typeface="+mj-lt"/>
              </a:rPr>
              <a:t>revised EN </a:t>
            </a:r>
            <a:r>
              <a:rPr lang="de-DE" sz="1600" b="1" dirty="0">
                <a:latin typeface="+mj-lt"/>
              </a:rPr>
              <a:t>301 </a:t>
            </a:r>
            <a:r>
              <a:rPr lang="de-DE" sz="1600" b="1" dirty="0" smtClean="0">
                <a:latin typeface="+mj-lt"/>
              </a:rPr>
              <a:t>893</a:t>
            </a:r>
          </a:p>
          <a:p>
            <a:pPr>
              <a:spcBef>
                <a:spcPts val="800"/>
              </a:spcBef>
            </a:pPr>
            <a:r>
              <a:rPr lang="en-US" sz="1600" dirty="0" smtClean="0">
                <a:latin typeface="+mj-lt"/>
              </a:rPr>
              <a:t>Equipment </a:t>
            </a:r>
            <a:r>
              <a:rPr lang="en-US" sz="1600" dirty="0">
                <a:latin typeface="+mj-lt"/>
              </a:rPr>
              <a:t>shall consider a channel to be occupied as long as other RLAN transmissions are detected at a level greater than the ED Threshold Level (TL). The ED Threshold Level (TL) is integrated over the total Nominal Channel Bandwidth of all Operating Channels used by the equipment. Equipment shall not change the ED Threshold Level (TL) for a contiguous period of at least </a:t>
            </a:r>
            <a:r>
              <a:rPr lang="en-US" sz="1600" dirty="0" smtClean="0">
                <a:latin typeface="+mj-lt"/>
              </a:rPr>
              <a:t>60 </a:t>
            </a:r>
            <a:r>
              <a:rPr lang="en-US" sz="1600" dirty="0">
                <a:latin typeface="+mj-lt"/>
              </a:rPr>
              <a:t>s. The ED Threshold Level (TL) is expressed assuming a 0 </a:t>
            </a:r>
            <a:r>
              <a:rPr lang="en-US" sz="1600" dirty="0" err="1">
                <a:latin typeface="+mj-lt"/>
              </a:rPr>
              <a:t>dBi</a:t>
            </a:r>
            <a:r>
              <a:rPr lang="en-US" sz="1600" dirty="0">
                <a:latin typeface="+mj-lt"/>
              </a:rPr>
              <a:t> receive antenna.</a:t>
            </a:r>
          </a:p>
          <a:p>
            <a:pPr marL="0" indent="0">
              <a:spcBef>
                <a:spcPts val="800"/>
              </a:spcBef>
              <a:buNone/>
            </a:pPr>
            <a:r>
              <a:rPr lang="en-US" sz="1600" dirty="0">
                <a:latin typeface="+mj-lt"/>
              </a:rPr>
              <a:t>The ED Threshold Level (TL) shall either be proportional to the equipment's maximum transmit power (PH):</a:t>
            </a:r>
          </a:p>
          <a:p>
            <a:pPr marL="722313" indent="-722313">
              <a:spcBef>
                <a:spcPts val="400"/>
              </a:spcBef>
              <a:buNone/>
            </a:pPr>
            <a:r>
              <a:rPr lang="en-US" sz="1600" dirty="0">
                <a:latin typeface="+mj-lt"/>
              </a:rPr>
              <a:t>	For P</a:t>
            </a:r>
            <a:r>
              <a:rPr lang="en-US" sz="1600" baseline="-25000" dirty="0">
                <a:latin typeface="+mj-lt"/>
              </a:rPr>
              <a:t>H</a:t>
            </a:r>
            <a:r>
              <a:rPr lang="en-US" sz="1600" dirty="0">
                <a:latin typeface="+mj-lt"/>
              </a:rPr>
              <a:t> ≤ 13 dBm:		TL = -75 dBm/MHz</a:t>
            </a:r>
          </a:p>
          <a:p>
            <a:pPr marL="722313" indent="-722313">
              <a:spcBef>
                <a:spcPts val="400"/>
              </a:spcBef>
              <a:buNone/>
            </a:pPr>
            <a:r>
              <a:rPr lang="en-US" sz="1600" dirty="0">
                <a:latin typeface="+mj-lt"/>
              </a:rPr>
              <a:t>	For 13 dBm &lt; P</a:t>
            </a:r>
            <a:r>
              <a:rPr lang="en-US" sz="1600" baseline="-25000" dirty="0">
                <a:latin typeface="+mj-lt"/>
              </a:rPr>
              <a:t>H</a:t>
            </a:r>
            <a:r>
              <a:rPr lang="en-US" sz="1600" dirty="0">
                <a:latin typeface="+mj-lt"/>
              </a:rPr>
              <a:t> &lt; 23 dBm: 	TL = -85 dBm/MHz + (23 dBm - P</a:t>
            </a:r>
            <a:r>
              <a:rPr lang="en-US" sz="1600" baseline="-25000" dirty="0">
                <a:latin typeface="+mj-lt"/>
              </a:rPr>
              <a:t>H</a:t>
            </a:r>
            <a:r>
              <a:rPr lang="en-US" sz="1600" dirty="0">
                <a:latin typeface="+mj-lt"/>
              </a:rPr>
              <a:t>)</a:t>
            </a:r>
          </a:p>
          <a:p>
            <a:pPr marL="722313" indent="-722313">
              <a:spcBef>
                <a:spcPts val="400"/>
              </a:spcBef>
              <a:buNone/>
            </a:pPr>
            <a:r>
              <a:rPr lang="en-US" sz="1600" dirty="0">
                <a:latin typeface="+mj-lt"/>
              </a:rPr>
              <a:t>	For P</a:t>
            </a:r>
            <a:r>
              <a:rPr lang="en-US" sz="1600" baseline="-25000" dirty="0">
                <a:latin typeface="+mj-lt"/>
              </a:rPr>
              <a:t>H</a:t>
            </a:r>
            <a:r>
              <a:rPr lang="en-US" sz="1600" dirty="0">
                <a:latin typeface="+mj-lt"/>
              </a:rPr>
              <a:t> ≥ 23 dBm:		TL = -85 dBm/MHz</a:t>
            </a:r>
          </a:p>
          <a:p>
            <a:pPr marL="0" indent="0">
              <a:spcBef>
                <a:spcPts val="800"/>
              </a:spcBef>
              <a:buNone/>
            </a:pPr>
            <a:r>
              <a:rPr lang="en-US" sz="1600" dirty="0">
                <a:latin typeface="+mj-lt"/>
              </a:rPr>
              <a:t>Or, if the equipment determines per IEEE </a:t>
            </a:r>
            <a:r>
              <a:rPr lang="en-US" sz="1600" dirty="0" smtClean="0">
                <a:latin typeface="+mj-lt"/>
              </a:rPr>
              <a:t>802.11-2016 </a:t>
            </a:r>
            <a:r>
              <a:rPr lang="en-US" sz="1600" dirty="0">
                <a:latin typeface="+mj-lt"/>
              </a:rPr>
              <a:t>[9], clause 17.3 that the channel is occupied, the ED Threshold Level (TL) shall be independent of the equipment's maximum transmit power (P</a:t>
            </a:r>
            <a:r>
              <a:rPr lang="en-US" sz="1600" baseline="-25000" dirty="0">
                <a:latin typeface="+mj-lt"/>
              </a:rPr>
              <a:t>H</a:t>
            </a:r>
            <a:r>
              <a:rPr lang="en-US" sz="1600" dirty="0">
                <a:latin typeface="+mj-lt"/>
              </a:rPr>
              <a:t>):</a:t>
            </a:r>
          </a:p>
          <a:p>
            <a:pPr marL="1081088" indent="-1081088">
              <a:spcBef>
                <a:spcPts val="400"/>
              </a:spcBef>
              <a:buNone/>
            </a:pPr>
            <a:r>
              <a:rPr lang="en-US" sz="1600" dirty="0">
                <a:latin typeface="+mj-lt"/>
              </a:rPr>
              <a:t>	TL = -75 </a:t>
            </a:r>
            <a:r>
              <a:rPr lang="en-US" sz="1600" dirty="0" smtClean="0">
                <a:latin typeface="+mj-lt"/>
              </a:rPr>
              <a:t>dBm/MHz</a:t>
            </a:r>
            <a:endParaRPr lang="en-US" sz="1600" dirty="0">
              <a:latin typeface="+mj-lt"/>
            </a:endParaRPr>
          </a:p>
          <a:p>
            <a:endParaRPr lang="en-AU" sz="1600" dirty="0">
              <a:latin typeface="+mj-lt"/>
            </a:endParaRPr>
          </a:p>
        </p:txBody>
      </p:sp>
    </p:spTree>
    <p:extLst>
      <p:ext uri="{BB962C8B-B14F-4D97-AF65-F5344CB8AC3E}">
        <p14:creationId xmlns:p14="http://schemas.microsoft.com/office/powerpoint/2010/main" val="15590848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152400" y="1730960"/>
            <a:ext cx="8839200" cy="47244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a:spcBef>
                <a:spcPts val="800"/>
              </a:spcBef>
            </a:pPr>
            <a:r>
              <a:rPr lang="de-DE" sz="1600" b="1" dirty="0">
                <a:latin typeface="+mj-lt"/>
              </a:rPr>
              <a:t>Clause 4.2.7.3.2.5 in </a:t>
            </a:r>
            <a:r>
              <a:rPr lang="de-DE" sz="1600" b="1" dirty="0" smtClean="0">
                <a:latin typeface="+mj-lt"/>
              </a:rPr>
              <a:t>revised EN </a:t>
            </a:r>
            <a:r>
              <a:rPr lang="de-DE" sz="1600" b="1" dirty="0">
                <a:latin typeface="+mj-lt"/>
              </a:rPr>
              <a:t>301 </a:t>
            </a:r>
            <a:r>
              <a:rPr lang="de-DE" sz="1600" b="1" dirty="0" smtClean="0">
                <a:latin typeface="+mj-lt"/>
              </a:rPr>
              <a:t>893</a:t>
            </a:r>
          </a:p>
          <a:p>
            <a:pPr>
              <a:spcBef>
                <a:spcPts val="800"/>
              </a:spcBef>
            </a:pPr>
            <a:r>
              <a:rPr lang="en-US" sz="1600" dirty="0" smtClean="0">
                <a:latin typeface="+mj-lt"/>
              </a:rPr>
              <a:t>Equipment </a:t>
            </a:r>
            <a:r>
              <a:rPr lang="en-US" sz="1600" dirty="0">
                <a:latin typeface="+mj-lt"/>
              </a:rPr>
              <a:t>shall consider a</a:t>
            </a:r>
            <a:r>
              <a:rPr lang="en-US" sz="1600" dirty="0" smtClean="0">
                <a:latin typeface="+mj-lt"/>
              </a:rPr>
              <a:t> channel or a combination of channels to </a:t>
            </a:r>
            <a:r>
              <a:rPr lang="en-US" sz="1600" dirty="0">
                <a:latin typeface="+mj-lt"/>
              </a:rPr>
              <a:t>be occupied as long as </a:t>
            </a:r>
            <a:r>
              <a:rPr lang="en-US" sz="1600" dirty="0" smtClean="0">
                <a:latin typeface="+mj-lt"/>
              </a:rPr>
              <a:t>transmissions in </a:t>
            </a:r>
            <a:r>
              <a:rPr lang="en-AU" sz="1600" dirty="0">
                <a:latin typeface="+mj-lt"/>
              </a:rPr>
              <a:t>the </a:t>
            </a:r>
            <a:r>
              <a:rPr lang="en-US" sz="1600" dirty="0">
                <a:latin typeface="+mj-lt"/>
              </a:rPr>
              <a:t>channel or </a:t>
            </a:r>
            <a:r>
              <a:rPr lang="en-US" sz="1600" dirty="0" smtClean="0">
                <a:latin typeface="+mj-lt"/>
              </a:rPr>
              <a:t>the combination </a:t>
            </a:r>
            <a:r>
              <a:rPr lang="en-US" sz="1600" dirty="0">
                <a:latin typeface="+mj-lt"/>
              </a:rPr>
              <a:t>of channels</a:t>
            </a:r>
            <a:r>
              <a:rPr lang="en-US" sz="1600" dirty="0" smtClean="0">
                <a:latin typeface="+mj-lt"/>
              </a:rPr>
              <a:t> </a:t>
            </a:r>
            <a:r>
              <a:rPr lang="en-US" sz="1600" dirty="0">
                <a:latin typeface="+mj-lt"/>
              </a:rPr>
              <a:t>are </a:t>
            </a:r>
            <a:r>
              <a:rPr lang="en-US" sz="1600" dirty="0" smtClean="0">
                <a:latin typeface="+mj-lt"/>
              </a:rPr>
              <a:t>present at </a:t>
            </a:r>
            <a:r>
              <a:rPr lang="en-US" sz="1600" dirty="0">
                <a:latin typeface="+mj-lt"/>
              </a:rPr>
              <a:t>a </a:t>
            </a:r>
            <a:r>
              <a:rPr lang="en-US" sz="1600" dirty="0" smtClean="0">
                <a:latin typeface="+mj-lt"/>
              </a:rPr>
              <a:t>power level greater </a:t>
            </a:r>
            <a:r>
              <a:rPr lang="en-US" sz="1600" dirty="0">
                <a:latin typeface="+mj-lt"/>
              </a:rPr>
              <a:t>than the ED Threshold </a:t>
            </a:r>
            <a:r>
              <a:rPr lang="en-US" sz="1600" dirty="0" smtClean="0">
                <a:latin typeface="+mj-lt"/>
              </a:rPr>
              <a:t>(EDT). </a:t>
            </a:r>
            <a:r>
              <a:rPr lang="en-AU" sz="1600" dirty="0" smtClean="0">
                <a:latin typeface="+mj-lt"/>
              </a:rPr>
              <a:t>The power level is determined by integrating the </a:t>
            </a:r>
            <a:r>
              <a:rPr lang="en-US" sz="1600" dirty="0">
                <a:latin typeface="+mj-lt"/>
              </a:rPr>
              <a:t>received </a:t>
            </a:r>
            <a:r>
              <a:rPr lang="en-US" sz="1600" dirty="0" smtClean="0">
                <a:latin typeface="+mj-lt"/>
              </a:rPr>
              <a:t>power</a:t>
            </a:r>
            <a:r>
              <a:rPr lang="en-AU" sz="1600" dirty="0">
                <a:latin typeface="+mj-lt"/>
              </a:rPr>
              <a:t> </a:t>
            </a:r>
            <a:r>
              <a:rPr lang="en-AU" sz="1600" dirty="0" smtClean="0">
                <a:latin typeface="+mj-lt"/>
              </a:rPr>
              <a:t>over the </a:t>
            </a:r>
            <a:r>
              <a:rPr lang="en-US" sz="1600" dirty="0" smtClean="0">
                <a:latin typeface="+mj-lt"/>
              </a:rPr>
              <a:t>channel or the </a:t>
            </a:r>
            <a:r>
              <a:rPr lang="en-US" sz="1600" dirty="0">
                <a:latin typeface="+mj-lt"/>
              </a:rPr>
              <a:t>combination </a:t>
            </a:r>
            <a:r>
              <a:rPr lang="en-US" sz="1600" dirty="0" smtClean="0">
                <a:latin typeface="+mj-lt"/>
              </a:rPr>
              <a:t>of channels then normalized to per MHz power. T</a:t>
            </a:r>
            <a:r>
              <a:rPr lang="en-AU" sz="1600" dirty="0" smtClean="0">
                <a:latin typeface="+mj-lt"/>
              </a:rPr>
              <a:t>he </a:t>
            </a:r>
            <a:r>
              <a:rPr lang="en-US" sz="1600" dirty="0" smtClean="0">
                <a:latin typeface="+mj-lt"/>
              </a:rPr>
              <a:t>received power</a:t>
            </a:r>
            <a:r>
              <a:rPr lang="en-AU" sz="1600" dirty="0" smtClean="0">
                <a:latin typeface="+mj-lt"/>
              </a:rPr>
              <a:t> shall be measured at the interface between the equipment and the antenna assembly.</a:t>
            </a:r>
          </a:p>
          <a:p>
            <a:pPr>
              <a:spcBef>
                <a:spcPts val="800"/>
              </a:spcBef>
            </a:pPr>
            <a:r>
              <a:rPr lang="en-AU" sz="1600" dirty="0" smtClean="0">
                <a:latin typeface="+mj-lt"/>
              </a:rPr>
              <a:t>Equipment </a:t>
            </a:r>
            <a:r>
              <a:rPr lang="en-AU" sz="1600" dirty="0">
                <a:latin typeface="+mj-lt"/>
              </a:rPr>
              <a:t>shall not change the EDT for </a:t>
            </a:r>
            <a:r>
              <a:rPr lang="en-AU" sz="1600" dirty="0" smtClean="0">
                <a:latin typeface="+mj-lt"/>
              </a:rPr>
              <a:t>a contiguous </a:t>
            </a:r>
            <a:r>
              <a:rPr lang="en-AU" sz="1600" dirty="0">
                <a:latin typeface="+mj-lt"/>
              </a:rPr>
              <a:t>period of at least 60 </a:t>
            </a:r>
            <a:r>
              <a:rPr lang="en-AU" sz="1600" dirty="0" smtClean="0">
                <a:latin typeface="+mj-lt"/>
              </a:rPr>
              <a:t>s.</a:t>
            </a:r>
            <a:endParaRPr lang="en-US" sz="1600" dirty="0">
              <a:latin typeface="+mj-lt"/>
            </a:endParaRPr>
          </a:p>
          <a:p>
            <a:pPr marL="0" indent="0">
              <a:spcBef>
                <a:spcPts val="800"/>
              </a:spcBef>
              <a:buNone/>
            </a:pPr>
            <a:r>
              <a:rPr lang="en-US" sz="1600" dirty="0">
                <a:latin typeface="+mj-lt"/>
              </a:rPr>
              <a:t>The </a:t>
            </a:r>
            <a:r>
              <a:rPr lang="en-US" sz="1600" dirty="0" smtClean="0">
                <a:latin typeface="+mj-lt"/>
              </a:rPr>
              <a:t>EDT is either proportional to the equipment's maximum transmit power (P</a:t>
            </a:r>
            <a:r>
              <a:rPr lang="en-US" sz="1600" baseline="-25000" dirty="0" smtClean="0">
                <a:latin typeface="+mj-lt"/>
              </a:rPr>
              <a:t>H</a:t>
            </a:r>
            <a:r>
              <a:rPr lang="en-US" sz="1600" dirty="0" smtClean="0">
                <a:latin typeface="+mj-lt"/>
              </a:rPr>
              <a:t>):</a:t>
            </a:r>
            <a:endParaRPr lang="en-US" sz="1600" dirty="0">
              <a:latin typeface="+mj-lt"/>
            </a:endParaRPr>
          </a:p>
          <a:p>
            <a:pPr marL="722313" indent="-722313">
              <a:spcBef>
                <a:spcPts val="400"/>
              </a:spcBef>
              <a:buNone/>
            </a:pPr>
            <a:r>
              <a:rPr lang="en-US" sz="1600" dirty="0">
                <a:latin typeface="+mj-lt"/>
              </a:rPr>
              <a:t>	</a:t>
            </a:r>
            <a:r>
              <a:rPr lang="en-US" sz="1600" dirty="0" smtClean="0">
                <a:latin typeface="+mj-lt"/>
              </a:rPr>
              <a:t>For </a:t>
            </a:r>
            <a:r>
              <a:rPr lang="en-US" sz="1600" dirty="0">
                <a:latin typeface="+mj-lt"/>
              </a:rPr>
              <a:t>P</a:t>
            </a:r>
            <a:r>
              <a:rPr lang="en-US" sz="1600" baseline="-25000" dirty="0">
                <a:latin typeface="+mj-lt"/>
              </a:rPr>
              <a:t>H</a:t>
            </a:r>
            <a:r>
              <a:rPr lang="en-US" sz="1600" dirty="0">
                <a:latin typeface="+mj-lt"/>
              </a:rPr>
              <a:t> ≤ 13 dBm:		</a:t>
            </a:r>
            <a:r>
              <a:rPr lang="en-US" sz="1600" dirty="0" smtClean="0">
                <a:latin typeface="+mj-lt"/>
              </a:rPr>
              <a:t>EDT </a:t>
            </a:r>
            <a:r>
              <a:rPr lang="en-US" sz="1600" dirty="0">
                <a:latin typeface="+mj-lt"/>
              </a:rPr>
              <a:t>= -75 dBm/MHz</a:t>
            </a:r>
          </a:p>
          <a:p>
            <a:pPr marL="722313" indent="-722313">
              <a:spcBef>
                <a:spcPts val="400"/>
              </a:spcBef>
              <a:buNone/>
            </a:pPr>
            <a:r>
              <a:rPr lang="en-US" sz="1600" dirty="0">
                <a:latin typeface="+mj-lt"/>
              </a:rPr>
              <a:t>	For 13 dBm &lt; P</a:t>
            </a:r>
            <a:r>
              <a:rPr lang="en-US" sz="1600" baseline="-25000" dirty="0">
                <a:latin typeface="+mj-lt"/>
              </a:rPr>
              <a:t>H</a:t>
            </a:r>
            <a:r>
              <a:rPr lang="en-US" sz="1600" dirty="0">
                <a:latin typeface="+mj-lt"/>
              </a:rPr>
              <a:t> &lt; 23 dBm: 	</a:t>
            </a:r>
            <a:r>
              <a:rPr lang="en-US" sz="1600" dirty="0" smtClean="0">
                <a:latin typeface="+mj-lt"/>
              </a:rPr>
              <a:t>EDT </a:t>
            </a:r>
            <a:r>
              <a:rPr lang="en-US" sz="1600" dirty="0">
                <a:latin typeface="+mj-lt"/>
              </a:rPr>
              <a:t>= -85 dBm/MHz + (23 dBm - P</a:t>
            </a:r>
            <a:r>
              <a:rPr lang="en-US" sz="1600" baseline="-25000" dirty="0">
                <a:latin typeface="+mj-lt"/>
              </a:rPr>
              <a:t>H</a:t>
            </a:r>
            <a:r>
              <a:rPr lang="en-US" sz="1600" dirty="0">
                <a:latin typeface="+mj-lt"/>
              </a:rPr>
              <a:t>)</a:t>
            </a:r>
          </a:p>
          <a:p>
            <a:pPr marL="722313" indent="-722313">
              <a:spcBef>
                <a:spcPts val="400"/>
              </a:spcBef>
              <a:buNone/>
            </a:pPr>
            <a:r>
              <a:rPr lang="en-US" sz="1600" dirty="0">
                <a:latin typeface="+mj-lt"/>
              </a:rPr>
              <a:t>	For P</a:t>
            </a:r>
            <a:r>
              <a:rPr lang="en-US" sz="1600" baseline="-25000" dirty="0">
                <a:latin typeface="+mj-lt"/>
              </a:rPr>
              <a:t>H</a:t>
            </a:r>
            <a:r>
              <a:rPr lang="en-US" sz="1600" dirty="0">
                <a:latin typeface="+mj-lt"/>
              </a:rPr>
              <a:t> ≥ 23 dBm:		</a:t>
            </a:r>
            <a:r>
              <a:rPr lang="en-US" sz="1600" dirty="0" smtClean="0">
                <a:latin typeface="+mj-lt"/>
              </a:rPr>
              <a:t>EDT </a:t>
            </a:r>
            <a:r>
              <a:rPr lang="en-US" sz="1600" dirty="0">
                <a:latin typeface="+mj-lt"/>
              </a:rPr>
              <a:t>= -85 dBm/MHz</a:t>
            </a:r>
          </a:p>
          <a:p>
            <a:pPr marL="0" indent="0">
              <a:spcBef>
                <a:spcPts val="800"/>
              </a:spcBef>
              <a:buNone/>
            </a:pPr>
            <a:r>
              <a:rPr lang="en-US" sz="1600" dirty="0">
                <a:latin typeface="+mj-lt"/>
              </a:rPr>
              <a:t>Or, if the equipment </a:t>
            </a:r>
            <a:r>
              <a:rPr lang="en-US" sz="1600" dirty="0" smtClean="0">
                <a:latin typeface="+mj-lt"/>
              </a:rPr>
              <a:t>uses </a:t>
            </a:r>
            <a:r>
              <a:rPr lang="en-US" sz="1600" dirty="0">
                <a:latin typeface="+mj-lt"/>
              </a:rPr>
              <a:t>IEEE 802.11-2016 [9], clause </a:t>
            </a:r>
            <a:r>
              <a:rPr lang="en-US" sz="1600" dirty="0" smtClean="0">
                <a:latin typeface="+mj-lt"/>
              </a:rPr>
              <a:t>17.3.6 </a:t>
            </a:r>
            <a:r>
              <a:rPr lang="en-US" sz="1600" dirty="0">
                <a:latin typeface="+mj-lt"/>
              </a:rPr>
              <a:t>to determine that </a:t>
            </a:r>
            <a:r>
              <a:rPr lang="en-US" sz="1600" dirty="0" smtClean="0">
                <a:latin typeface="+mj-lt"/>
              </a:rPr>
              <a:t>the primary channel </a:t>
            </a:r>
            <a:r>
              <a:rPr lang="en-US" sz="1600" dirty="0">
                <a:latin typeface="+mj-lt"/>
              </a:rPr>
              <a:t>is occupied, the </a:t>
            </a:r>
            <a:r>
              <a:rPr lang="en-US" sz="1600" dirty="0" smtClean="0">
                <a:latin typeface="+mj-lt"/>
              </a:rPr>
              <a:t>EDT is </a:t>
            </a:r>
            <a:r>
              <a:rPr lang="en-US" sz="1600" dirty="0">
                <a:latin typeface="+mj-lt"/>
              </a:rPr>
              <a:t>independent of </a:t>
            </a:r>
            <a:r>
              <a:rPr lang="en-US" sz="1600" dirty="0" smtClean="0">
                <a:latin typeface="+mj-lt"/>
              </a:rPr>
              <a:t>P</a:t>
            </a:r>
            <a:r>
              <a:rPr lang="en-US" sz="1600" baseline="-25000" dirty="0" smtClean="0">
                <a:latin typeface="+mj-lt"/>
              </a:rPr>
              <a:t>H</a:t>
            </a:r>
            <a:r>
              <a:rPr lang="en-US" sz="1600" dirty="0" smtClean="0">
                <a:latin typeface="+mj-lt"/>
              </a:rPr>
              <a:t>:</a:t>
            </a:r>
            <a:endParaRPr lang="en-US" sz="1600" dirty="0">
              <a:latin typeface="+mj-lt"/>
            </a:endParaRPr>
          </a:p>
          <a:p>
            <a:pPr marL="722313" indent="-722313">
              <a:spcBef>
                <a:spcPts val="400"/>
              </a:spcBef>
              <a:buNone/>
            </a:pPr>
            <a:r>
              <a:rPr lang="en-US" sz="1600" dirty="0">
                <a:latin typeface="+mj-lt"/>
              </a:rPr>
              <a:t>	</a:t>
            </a:r>
            <a:r>
              <a:rPr lang="en-US" sz="1600" dirty="0" smtClean="0">
                <a:latin typeface="+mj-lt"/>
              </a:rPr>
              <a:t>EDT </a:t>
            </a:r>
            <a:r>
              <a:rPr lang="en-US" sz="1600" dirty="0">
                <a:latin typeface="+mj-lt"/>
              </a:rPr>
              <a:t>= -75 </a:t>
            </a:r>
            <a:r>
              <a:rPr lang="en-US" sz="1600" dirty="0" smtClean="0">
                <a:latin typeface="+mj-lt"/>
              </a:rPr>
              <a:t>dBm/MHz</a:t>
            </a:r>
            <a:endParaRPr lang="en-US" sz="1600" dirty="0">
              <a:latin typeface="+mj-lt"/>
            </a:endParaRPr>
          </a:p>
          <a:p>
            <a:endParaRPr lang="en-AU" sz="1600" dirty="0" smtClean="0">
              <a:latin typeface="+mj-lt"/>
            </a:endParaRPr>
          </a:p>
        </p:txBody>
      </p:sp>
      <p:sp>
        <p:nvSpPr>
          <p:cNvPr id="2" name="Title 1"/>
          <p:cNvSpPr>
            <a:spLocks noGrp="1"/>
          </p:cNvSpPr>
          <p:nvPr>
            <p:ph type="title"/>
          </p:nvPr>
        </p:nvSpPr>
        <p:spPr>
          <a:xfrm>
            <a:off x="685800" y="685800"/>
            <a:ext cx="8305800" cy="1066800"/>
          </a:xfrm>
        </p:spPr>
        <p:txBody>
          <a:bodyPr/>
          <a:lstStyle/>
          <a:p>
            <a:pPr lvl="1"/>
            <a:r>
              <a:rPr lang="en-AU" dirty="0"/>
              <a:t>Draft text for a revised adaptivity clause</a:t>
            </a:r>
            <a:r>
              <a:rPr lang="de-DE" dirty="0"/>
              <a:t> </a:t>
            </a:r>
            <a:r>
              <a:rPr lang="en-AU" dirty="0"/>
              <a:t>in EN 301 893 was </a:t>
            </a:r>
            <a:r>
              <a:rPr lang="en-AU" dirty="0" smtClean="0"/>
              <a:t>significantly refined by </a:t>
            </a:r>
            <a:r>
              <a:rPr lang="en-AU" dirty="0"/>
              <a:t>ETSI BRAN in </a:t>
            </a:r>
            <a:r>
              <a:rPr lang="en-AU" dirty="0" smtClean="0"/>
              <a:t>Sept </a:t>
            </a:r>
            <a:r>
              <a:rPr lang="en-AU" dirty="0"/>
              <a:t>2018</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27</a:t>
            </a:fld>
            <a:endParaRPr lang="en-US"/>
          </a:p>
        </p:txBody>
      </p:sp>
    </p:spTree>
    <p:extLst>
      <p:ext uri="{BB962C8B-B14F-4D97-AF65-F5344CB8AC3E}">
        <p14:creationId xmlns:p14="http://schemas.microsoft.com/office/powerpoint/2010/main" val="75732118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152400" y="1730960"/>
            <a:ext cx="8839200" cy="47244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a:spcBef>
                <a:spcPts val="800"/>
              </a:spcBef>
            </a:pPr>
            <a:r>
              <a:rPr lang="de-DE" sz="1600" b="1" dirty="0">
                <a:solidFill>
                  <a:srgbClr val="B2B2B2"/>
                </a:solidFill>
                <a:latin typeface="+mj-lt"/>
              </a:rPr>
              <a:t>Clause 4.2.7.3.2.5 in </a:t>
            </a:r>
            <a:r>
              <a:rPr lang="de-DE" sz="1600" b="1" dirty="0" smtClean="0">
                <a:solidFill>
                  <a:srgbClr val="B2B2B2"/>
                </a:solidFill>
                <a:latin typeface="+mj-lt"/>
              </a:rPr>
              <a:t>revised EN </a:t>
            </a:r>
            <a:r>
              <a:rPr lang="de-DE" sz="1600" b="1" dirty="0">
                <a:solidFill>
                  <a:srgbClr val="B2B2B2"/>
                </a:solidFill>
                <a:latin typeface="+mj-lt"/>
              </a:rPr>
              <a:t>301 </a:t>
            </a:r>
            <a:r>
              <a:rPr lang="de-DE" sz="1600" b="1" dirty="0" smtClean="0">
                <a:solidFill>
                  <a:srgbClr val="B2B2B2"/>
                </a:solidFill>
                <a:latin typeface="+mj-lt"/>
              </a:rPr>
              <a:t>893</a:t>
            </a:r>
          </a:p>
          <a:p>
            <a:pPr>
              <a:spcBef>
                <a:spcPts val="800"/>
              </a:spcBef>
            </a:pPr>
            <a:r>
              <a:rPr lang="en-US" sz="1600" dirty="0" smtClean="0">
                <a:latin typeface="+mj-lt"/>
              </a:rPr>
              <a:t>Equipment </a:t>
            </a:r>
            <a:r>
              <a:rPr lang="en-US" sz="1600" dirty="0">
                <a:latin typeface="+mj-lt"/>
              </a:rPr>
              <a:t>shall consider a</a:t>
            </a:r>
            <a:r>
              <a:rPr lang="en-US" sz="1600" dirty="0" smtClean="0">
                <a:latin typeface="+mj-lt"/>
              </a:rPr>
              <a:t> channel or a combination of channels to </a:t>
            </a:r>
            <a:r>
              <a:rPr lang="en-US" sz="1600" dirty="0">
                <a:latin typeface="+mj-lt"/>
              </a:rPr>
              <a:t>be occupied as long as </a:t>
            </a:r>
            <a:r>
              <a:rPr lang="en-US" sz="1600" dirty="0" smtClean="0">
                <a:latin typeface="+mj-lt"/>
              </a:rPr>
              <a:t>transmissions in </a:t>
            </a:r>
            <a:r>
              <a:rPr lang="en-AU" sz="1600" dirty="0">
                <a:latin typeface="+mj-lt"/>
              </a:rPr>
              <a:t>the </a:t>
            </a:r>
            <a:r>
              <a:rPr lang="en-US" sz="1600" dirty="0">
                <a:latin typeface="+mj-lt"/>
              </a:rPr>
              <a:t>channel or </a:t>
            </a:r>
            <a:r>
              <a:rPr lang="en-US" sz="1600" dirty="0" smtClean="0">
                <a:latin typeface="+mj-lt"/>
              </a:rPr>
              <a:t>the combination </a:t>
            </a:r>
            <a:r>
              <a:rPr lang="en-US" sz="1600" dirty="0">
                <a:latin typeface="+mj-lt"/>
              </a:rPr>
              <a:t>of channels</a:t>
            </a:r>
            <a:r>
              <a:rPr lang="en-US" sz="1600" dirty="0" smtClean="0">
                <a:latin typeface="+mj-lt"/>
              </a:rPr>
              <a:t> </a:t>
            </a:r>
            <a:r>
              <a:rPr lang="en-US" sz="1600" dirty="0">
                <a:latin typeface="+mj-lt"/>
              </a:rPr>
              <a:t>are </a:t>
            </a:r>
            <a:r>
              <a:rPr lang="en-US" sz="1600" dirty="0" smtClean="0">
                <a:latin typeface="+mj-lt"/>
              </a:rPr>
              <a:t>present at </a:t>
            </a:r>
            <a:r>
              <a:rPr lang="en-US" sz="1600" dirty="0">
                <a:latin typeface="+mj-lt"/>
              </a:rPr>
              <a:t>a </a:t>
            </a:r>
            <a:r>
              <a:rPr lang="en-US" sz="1600" dirty="0" smtClean="0">
                <a:latin typeface="+mj-lt"/>
              </a:rPr>
              <a:t>power level greater </a:t>
            </a:r>
            <a:r>
              <a:rPr lang="en-US" sz="1600" dirty="0">
                <a:latin typeface="+mj-lt"/>
              </a:rPr>
              <a:t>than the ED Threshold </a:t>
            </a:r>
            <a:r>
              <a:rPr lang="en-US" sz="1600" dirty="0" smtClean="0">
                <a:latin typeface="+mj-lt"/>
              </a:rPr>
              <a:t>(EDT). </a:t>
            </a:r>
            <a:r>
              <a:rPr lang="en-AU" sz="1600" dirty="0" smtClean="0">
                <a:solidFill>
                  <a:srgbClr val="B2B2B2"/>
                </a:solidFill>
                <a:latin typeface="+mj-lt"/>
              </a:rPr>
              <a:t>The power level is determined by integrating the </a:t>
            </a:r>
            <a:r>
              <a:rPr lang="en-US" sz="1600" dirty="0">
                <a:solidFill>
                  <a:srgbClr val="B2B2B2"/>
                </a:solidFill>
                <a:latin typeface="+mj-lt"/>
              </a:rPr>
              <a:t>received </a:t>
            </a:r>
            <a:r>
              <a:rPr lang="en-US" sz="1600" dirty="0" smtClean="0">
                <a:solidFill>
                  <a:srgbClr val="B2B2B2"/>
                </a:solidFill>
                <a:latin typeface="+mj-lt"/>
              </a:rPr>
              <a:t>power</a:t>
            </a:r>
            <a:r>
              <a:rPr lang="en-AU" sz="1600" dirty="0">
                <a:solidFill>
                  <a:srgbClr val="B2B2B2"/>
                </a:solidFill>
                <a:latin typeface="+mj-lt"/>
              </a:rPr>
              <a:t> </a:t>
            </a:r>
            <a:r>
              <a:rPr lang="en-AU" sz="1600" dirty="0" smtClean="0">
                <a:solidFill>
                  <a:srgbClr val="B2B2B2"/>
                </a:solidFill>
                <a:latin typeface="+mj-lt"/>
              </a:rPr>
              <a:t>over the </a:t>
            </a:r>
            <a:r>
              <a:rPr lang="en-US" sz="1600" dirty="0" smtClean="0">
                <a:solidFill>
                  <a:srgbClr val="B2B2B2"/>
                </a:solidFill>
                <a:latin typeface="+mj-lt"/>
              </a:rPr>
              <a:t>channel or the </a:t>
            </a:r>
            <a:r>
              <a:rPr lang="en-US" sz="1600" dirty="0">
                <a:solidFill>
                  <a:srgbClr val="B2B2B2"/>
                </a:solidFill>
                <a:latin typeface="+mj-lt"/>
              </a:rPr>
              <a:t>combination </a:t>
            </a:r>
            <a:r>
              <a:rPr lang="en-US" sz="1600" dirty="0" smtClean="0">
                <a:solidFill>
                  <a:srgbClr val="B2B2B2"/>
                </a:solidFill>
                <a:latin typeface="+mj-lt"/>
              </a:rPr>
              <a:t>of channels then normalized to per MHz power. T</a:t>
            </a:r>
            <a:r>
              <a:rPr lang="en-AU" sz="1600" dirty="0" smtClean="0">
                <a:solidFill>
                  <a:srgbClr val="B2B2B2"/>
                </a:solidFill>
                <a:latin typeface="+mj-lt"/>
              </a:rPr>
              <a:t>he </a:t>
            </a:r>
            <a:r>
              <a:rPr lang="en-US" sz="1600" dirty="0" smtClean="0">
                <a:solidFill>
                  <a:srgbClr val="B2B2B2"/>
                </a:solidFill>
                <a:latin typeface="+mj-lt"/>
              </a:rPr>
              <a:t>received power</a:t>
            </a:r>
            <a:r>
              <a:rPr lang="en-AU" sz="1600" dirty="0" smtClean="0">
                <a:solidFill>
                  <a:srgbClr val="B2B2B2"/>
                </a:solidFill>
                <a:latin typeface="+mj-lt"/>
              </a:rPr>
              <a:t> shall be measured at the interface between the equipment and the antenna assembly.</a:t>
            </a:r>
          </a:p>
          <a:p>
            <a:pPr>
              <a:spcBef>
                <a:spcPts val="800"/>
              </a:spcBef>
            </a:pPr>
            <a:r>
              <a:rPr lang="en-AU" sz="1600" dirty="0" smtClean="0">
                <a:solidFill>
                  <a:srgbClr val="B2B2B2"/>
                </a:solidFill>
                <a:latin typeface="+mj-lt"/>
              </a:rPr>
              <a:t>Equipment </a:t>
            </a:r>
            <a:r>
              <a:rPr lang="en-AU" sz="1600" dirty="0">
                <a:solidFill>
                  <a:srgbClr val="B2B2B2"/>
                </a:solidFill>
                <a:latin typeface="+mj-lt"/>
              </a:rPr>
              <a:t>shall not change the EDT for </a:t>
            </a:r>
            <a:r>
              <a:rPr lang="en-AU" sz="1600" dirty="0" smtClean="0">
                <a:solidFill>
                  <a:srgbClr val="B2B2B2"/>
                </a:solidFill>
                <a:latin typeface="+mj-lt"/>
              </a:rPr>
              <a:t>a contiguous </a:t>
            </a:r>
            <a:r>
              <a:rPr lang="en-AU" sz="1600" dirty="0">
                <a:solidFill>
                  <a:srgbClr val="B2B2B2"/>
                </a:solidFill>
                <a:latin typeface="+mj-lt"/>
              </a:rPr>
              <a:t>period of at least 60 </a:t>
            </a:r>
            <a:r>
              <a:rPr lang="en-AU" sz="1600" dirty="0" smtClean="0">
                <a:solidFill>
                  <a:srgbClr val="B2B2B2"/>
                </a:solidFill>
                <a:latin typeface="+mj-lt"/>
              </a:rPr>
              <a:t>s.</a:t>
            </a:r>
            <a:endParaRPr lang="en-US" sz="1600" dirty="0">
              <a:solidFill>
                <a:srgbClr val="B2B2B2"/>
              </a:solidFill>
              <a:latin typeface="+mj-lt"/>
            </a:endParaRPr>
          </a:p>
          <a:p>
            <a:pPr marL="0" indent="0">
              <a:spcBef>
                <a:spcPts val="800"/>
              </a:spcBef>
              <a:buNone/>
            </a:pPr>
            <a:r>
              <a:rPr lang="en-US" sz="1600" dirty="0">
                <a:solidFill>
                  <a:srgbClr val="B2B2B2"/>
                </a:solidFill>
                <a:latin typeface="+mj-lt"/>
              </a:rPr>
              <a:t>The </a:t>
            </a:r>
            <a:r>
              <a:rPr lang="en-US" sz="1600" dirty="0" smtClean="0">
                <a:solidFill>
                  <a:srgbClr val="B2B2B2"/>
                </a:solidFill>
                <a:latin typeface="+mj-lt"/>
              </a:rPr>
              <a:t>EDT is either proportional to the equipment's maximum transmit power (P</a:t>
            </a:r>
            <a:r>
              <a:rPr lang="en-US" sz="1600" baseline="-25000" dirty="0" smtClean="0">
                <a:solidFill>
                  <a:srgbClr val="B2B2B2"/>
                </a:solidFill>
                <a:latin typeface="+mj-lt"/>
              </a:rPr>
              <a:t>H</a:t>
            </a:r>
            <a:r>
              <a:rPr lang="en-US" sz="1600" dirty="0" smtClean="0">
                <a:solidFill>
                  <a:srgbClr val="B2B2B2"/>
                </a:solidFill>
                <a:latin typeface="+mj-lt"/>
              </a:rPr>
              <a:t>):</a:t>
            </a:r>
            <a:endParaRPr lang="en-US" sz="1600" dirty="0">
              <a:solidFill>
                <a:srgbClr val="B2B2B2"/>
              </a:solidFill>
              <a:latin typeface="+mj-lt"/>
            </a:endParaRPr>
          </a:p>
          <a:p>
            <a:pPr marL="722313" indent="-722313">
              <a:spcBef>
                <a:spcPts val="400"/>
              </a:spcBef>
              <a:buNone/>
            </a:pPr>
            <a:r>
              <a:rPr lang="en-US" sz="1600" dirty="0">
                <a:solidFill>
                  <a:srgbClr val="B2B2B2"/>
                </a:solidFill>
                <a:latin typeface="+mj-lt"/>
              </a:rPr>
              <a:t>	</a:t>
            </a:r>
            <a:r>
              <a:rPr lang="en-US" sz="1600" dirty="0" smtClean="0">
                <a:solidFill>
                  <a:srgbClr val="B2B2B2"/>
                </a:solidFill>
                <a:latin typeface="+mj-lt"/>
              </a:rPr>
              <a:t>For </a:t>
            </a:r>
            <a:r>
              <a:rPr lang="en-US" sz="1600" dirty="0">
                <a:solidFill>
                  <a:srgbClr val="B2B2B2"/>
                </a:solidFill>
                <a:latin typeface="+mj-lt"/>
              </a:rPr>
              <a:t>P</a:t>
            </a:r>
            <a:r>
              <a:rPr lang="en-US" sz="1600" baseline="-25000" dirty="0">
                <a:solidFill>
                  <a:srgbClr val="B2B2B2"/>
                </a:solidFill>
                <a:latin typeface="+mj-lt"/>
              </a:rPr>
              <a:t>H</a:t>
            </a:r>
            <a:r>
              <a:rPr lang="en-US" sz="1600" dirty="0">
                <a:solidFill>
                  <a:srgbClr val="B2B2B2"/>
                </a:solidFill>
                <a:latin typeface="+mj-lt"/>
              </a:rPr>
              <a:t> ≤ 13 dBm:		</a:t>
            </a:r>
            <a:r>
              <a:rPr lang="en-US" sz="1600" dirty="0" smtClean="0">
                <a:solidFill>
                  <a:srgbClr val="B2B2B2"/>
                </a:solidFill>
                <a:latin typeface="+mj-lt"/>
              </a:rPr>
              <a:t>EDT </a:t>
            </a:r>
            <a:r>
              <a:rPr lang="en-US" sz="1600" dirty="0">
                <a:solidFill>
                  <a:srgbClr val="B2B2B2"/>
                </a:solidFill>
                <a:latin typeface="+mj-lt"/>
              </a:rPr>
              <a:t>= -75 dBm/MHz</a:t>
            </a:r>
          </a:p>
          <a:p>
            <a:pPr marL="722313" indent="-722313">
              <a:spcBef>
                <a:spcPts val="400"/>
              </a:spcBef>
              <a:buNone/>
            </a:pPr>
            <a:r>
              <a:rPr lang="en-US" sz="1600" dirty="0">
                <a:solidFill>
                  <a:srgbClr val="B2B2B2"/>
                </a:solidFill>
                <a:latin typeface="+mj-lt"/>
              </a:rPr>
              <a:t>	For 13 dBm &lt; P</a:t>
            </a:r>
            <a:r>
              <a:rPr lang="en-US" sz="1600" baseline="-25000" dirty="0">
                <a:solidFill>
                  <a:srgbClr val="B2B2B2"/>
                </a:solidFill>
                <a:latin typeface="+mj-lt"/>
              </a:rPr>
              <a:t>H</a:t>
            </a:r>
            <a:r>
              <a:rPr lang="en-US" sz="1600" dirty="0">
                <a:solidFill>
                  <a:srgbClr val="B2B2B2"/>
                </a:solidFill>
                <a:latin typeface="+mj-lt"/>
              </a:rPr>
              <a:t> &lt; 23 dBm: 	</a:t>
            </a:r>
            <a:r>
              <a:rPr lang="en-US" sz="1600" dirty="0" smtClean="0">
                <a:solidFill>
                  <a:srgbClr val="B2B2B2"/>
                </a:solidFill>
                <a:latin typeface="+mj-lt"/>
              </a:rPr>
              <a:t>EDT </a:t>
            </a:r>
            <a:r>
              <a:rPr lang="en-US" sz="1600" dirty="0">
                <a:solidFill>
                  <a:srgbClr val="B2B2B2"/>
                </a:solidFill>
                <a:latin typeface="+mj-lt"/>
              </a:rPr>
              <a:t>= -85 dBm/MHz + (23 dBm - P</a:t>
            </a:r>
            <a:r>
              <a:rPr lang="en-US" sz="1600" baseline="-25000" dirty="0">
                <a:solidFill>
                  <a:srgbClr val="B2B2B2"/>
                </a:solidFill>
                <a:latin typeface="+mj-lt"/>
              </a:rPr>
              <a:t>H</a:t>
            </a:r>
            <a:r>
              <a:rPr lang="en-US" sz="1600" dirty="0">
                <a:solidFill>
                  <a:srgbClr val="B2B2B2"/>
                </a:solidFill>
                <a:latin typeface="+mj-lt"/>
              </a:rPr>
              <a:t>)</a:t>
            </a:r>
          </a:p>
          <a:p>
            <a:pPr marL="722313" indent="-722313">
              <a:spcBef>
                <a:spcPts val="400"/>
              </a:spcBef>
              <a:buNone/>
            </a:pPr>
            <a:r>
              <a:rPr lang="en-US" sz="1600" dirty="0">
                <a:solidFill>
                  <a:srgbClr val="B2B2B2"/>
                </a:solidFill>
                <a:latin typeface="+mj-lt"/>
              </a:rPr>
              <a:t>	For P</a:t>
            </a:r>
            <a:r>
              <a:rPr lang="en-US" sz="1600" baseline="-25000" dirty="0">
                <a:solidFill>
                  <a:srgbClr val="B2B2B2"/>
                </a:solidFill>
                <a:latin typeface="+mj-lt"/>
              </a:rPr>
              <a:t>H</a:t>
            </a:r>
            <a:r>
              <a:rPr lang="en-US" sz="1600" dirty="0">
                <a:solidFill>
                  <a:srgbClr val="B2B2B2"/>
                </a:solidFill>
                <a:latin typeface="+mj-lt"/>
              </a:rPr>
              <a:t> ≥ 23 dBm:		</a:t>
            </a:r>
            <a:r>
              <a:rPr lang="en-US" sz="1600" dirty="0" smtClean="0">
                <a:solidFill>
                  <a:srgbClr val="B2B2B2"/>
                </a:solidFill>
                <a:latin typeface="+mj-lt"/>
              </a:rPr>
              <a:t>EDT </a:t>
            </a:r>
            <a:r>
              <a:rPr lang="en-US" sz="1600" dirty="0">
                <a:solidFill>
                  <a:srgbClr val="B2B2B2"/>
                </a:solidFill>
                <a:latin typeface="+mj-lt"/>
              </a:rPr>
              <a:t>= -85 dBm/MHz</a:t>
            </a:r>
          </a:p>
          <a:p>
            <a:pPr marL="0" indent="0">
              <a:spcBef>
                <a:spcPts val="800"/>
              </a:spcBef>
              <a:buNone/>
            </a:pPr>
            <a:r>
              <a:rPr lang="en-US" sz="1600" dirty="0">
                <a:solidFill>
                  <a:srgbClr val="B2B2B2"/>
                </a:solidFill>
                <a:latin typeface="+mj-lt"/>
              </a:rPr>
              <a:t>Or, if the equipment </a:t>
            </a:r>
            <a:r>
              <a:rPr lang="en-US" sz="1600" dirty="0" smtClean="0">
                <a:solidFill>
                  <a:srgbClr val="B2B2B2"/>
                </a:solidFill>
                <a:latin typeface="+mj-lt"/>
              </a:rPr>
              <a:t>uses </a:t>
            </a:r>
            <a:r>
              <a:rPr lang="en-US" sz="1600" dirty="0">
                <a:solidFill>
                  <a:srgbClr val="B2B2B2"/>
                </a:solidFill>
                <a:latin typeface="+mj-lt"/>
              </a:rPr>
              <a:t>IEEE 802.11-2016 [9], clause </a:t>
            </a:r>
            <a:r>
              <a:rPr lang="en-US" sz="1600" dirty="0" smtClean="0">
                <a:solidFill>
                  <a:srgbClr val="B2B2B2"/>
                </a:solidFill>
                <a:latin typeface="+mj-lt"/>
              </a:rPr>
              <a:t>17.3.6 </a:t>
            </a:r>
            <a:r>
              <a:rPr lang="en-US" sz="1600" dirty="0">
                <a:solidFill>
                  <a:srgbClr val="B2B2B2"/>
                </a:solidFill>
                <a:latin typeface="+mj-lt"/>
              </a:rPr>
              <a:t>to determine that </a:t>
            </a:r>
            <a:r>
              <a:rPr lang="en-US" sz="1600" dirty="0" smtClean="0">
                <a:solidFill>
                  <a:srgbClr val="B2B2B2"/>
                </a:solidFill>
                <a:latin typeface="+mj-lt"/>
              </a:rPr>
              <a:t>the primary channel </a:t>
            </a:r>
            <a:r>
              <a:rPr lang="en-US" sz="1600" dirty="0">
                <a:solidFill>
                  <a:srgbClr val="B2B2B2"/>
                </a:solidFill>
                <a:latin typeface="+mj-lt"/>
              </a:rPr>
              <a:t>is occupied, the </a:t>
            </a:r>
            <a:r>
              <a:rPr lang="en-US" sz="1600" dirty="0" smtClean="0">
                <a:solidFill>
                  <a:srgbClr val="B2B2B2"/>
                </a:solidFill>
                <a:latin typeface="+mj-lt"/>
              </a:rPr>
              <a:t>EDT is </a:t>
            </a:r>
            <a:r>
              <a:rPr lang="en-US" sz="1600" dirty="0">
                <a:solidFill>
                  <a:srgbClr val="B2B2B2"/>
                </a:solidFill>
                <a:latin typeface="+mj-lt"/>
              </a:rPr>
              <a:t>independent of </a:t>
            </a:r>
            <a:r>
              <a:rPr lang="en-US" sz="1600" dirty="0" smtClean="0">
                <a:solidFill>
                  <a:srgbClr val="B2B2B2"/>
                </a:solidFill>
                <a:latin typeface="+mj-lt"/>
              </a:rPr>
              <a:t>P</a:t>
            </a:r>
            <a:r>
              <a:rPr lang="en-US" sz="1600" baseline="-25000" dirty="0" smtClean="0">
                <a:solidFill>
                  <a:srgbClr val="B2B2B2"/>
                </a:solidFill>
                <a:latin typeface="+mj-lt"/>
              </a:rPr>
              <a:t>H</a:t>
            </a:r>
            <a:r>
              <a:rPr lang="en-US" sz="1600" dirty="0" smtClean="0">
                <a:solidFill>
                  <a:srgbClr val="B2B2B2"/>
                </a:solidFill>
                <a:latin typeface="+mj-lt"/>
              </a:rPr>
              <a:t>:</a:t>
            </a:r>
            <a:endParaRPr lang="en-US" sz="1600" dirty="0">
              <a:solidFill>
                <a:srgbClr val="B2B2B2"/>
              </a:solidFill>
              <a:latin typeface="+mj-lt"/>
            </a:endParaRPr>
          </a:p>
          <a:p>
            <a:pPr marL="722313" indent="-722313">
              <a:spcBef>
                <a:spcPts val="400"/>
              </a:spcBef>
              <a:buNone/>
            </a:pPr>
            <a:r>
              <a:rPr lang="en-US" sz="1600" dirty="0">
                <a:solidFill>
                  <a:srgbClr val="B2B2B2"/>
                </a:solidFill>
                <a:latin typeface="+mj-lt"/>
              </a:rPr>
              <a:t>	</a:t>
            </a:r>
            <a:r>
              <a:rPr lang="en-US" sz="1600" dirty="0" smtClean="0">
                <a:solidFill>
                  <a:srgbClr val="B2B2B2"/>
                </a:solidFill>
                <a:latin typeface="+mj-lt"/>
              </a:rPr>
              <a:t>EDT </a:t>
            </a:r>
            <a:r>
              <a:rPr lang="en-US" sz="1600" dirty="0">
                <a:solidFill>
                  <a:srgbClr val="B2B2B2"/>
                </a:solidFill>
                <a:latin typeface="+mj-lt"/>
              </a:rPr>
              <a:t>= -75 </a:t>
            </a:r>
            <a:r>
              <a:rPr lang="en-US" sz="1600" dirty="0" smtClean="0">
                <a:solidFill>
                  <a:srgbClr val="B2B2B2"/>
                </a:solidFill>
                <a:latin typeface="+mj-lt"/>
              </a:rPr>
              <a:t>dBm/MHz</a:t>
            </a:r>
            <a:endParaRPr lang="en-US" sz="1600" dirty="0">
              <a:solidFill>
                <a:srgbClr val="B2B2B2"/>
              </a:solidFill>
              <a:latin typeface="+mj-lt"/>
            </a:endParaRPr>
          </a:p>
          <a:p>
            <a:endParaRPr lang="en-AU" sz="1600" dirty="0" smtClean="0">
              <a:solidFill>
                <a:srgbClr val="B2B2B2"/>
              </a:solidFill>
              <a:latin typeface="+mj-lt"/>
            </a:endParaRPr>
          </a:p>
        </p:txBody>
      </p:sp>
      <p:sp>
        <p:nvSpPr>
          <p:cNvPr id="2" name="Title 1"/>
          <p:cNvSpPr>
            <a:spLocks noGrp="1"/>
          </p:cNvSpPr>
          <p:nvPr>
            <p:ph type="title"/>
          </p:nvPr>
        </p:nvSpPr>
        <p:spPr/>
        <p:txBody>
          <a:bodyPr/>
          <a:lstStyle/>
          <a:p>
            <a:pPr lvl="1"/>
            <a:r>
              <a:rPr lang="en-AU" dirty="0" smtClean="0"/>
              <a:t>A variety of ambiguities were addressed in the first sentence of the refined text</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28</a:t>
            </a:fld>
            <a:endParaRPr lang="en-US"/>
          </a:p>
        </p:txBody>
      </p:sp>
      <p:sp>
        <p:nvSpPr>
          <p:cNvPr id="3" name="Rectangle 2"/>
          <p:cNvSpPr/>
          <p:nvPr/>
        </p:nvSpPr>
        <p:spPr bwMode="auto">
          <a:xfrm>
            <a:off x="304800" y="3810000"/>
            <a:ext cx="8534400" cy="25146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182563" indent="-182563" eaLnBrk="0" hangingPunct="0">
              <a:spcBef>
                <a:spcPts val="800"/>
              </a:spcBef>
              <a:buFont typeface="Arial" panose="020B0604020202020204" pitchFamily="34" charset="0"/>
              <a:buChar char="•"/>
            </a:pPr>
            <a:r>
              <a:rPr lang="en-US" sz="1600" dirty="0">
                <a:solidFill>
                  <a:schemeClr val="accent6"/>
                </a:solidFill>
                <a:latin typeface="+mj-lt"/>
              </a:rPr>
              <a:t>O</a:t>
            </a:r>
            <a:r>
              <a:rPr lang="en-US" sz="1600" dirty="0" smtClean="0">
                <a:solidFill>
                  <a:schemeClr val="accent6"/>
                </a:solidFill>
                <a:latin typeface="+mj-lt"/>
              </a:rPr>
              <a:t>riginal text: </a:t>
            </a:r>
            <a:r>
              <a:rPr lang="en-US" sz="1600" i="1" dirty="0" smtClean="0">
                <a:solidFill>
                  <a:schemeClr val="accent6"/>
                </a:solidFill>
                <a:latin typeface="+mj-lt"/>
              </a:rPr>
              <a:t>Equipment </a:t>
            </a:r>
            <a:r>
              <a:rPr lang="en-US" sz="1600" i="1" dirty="0">
                <a:solidFill>
                  <a:schemeClr val="accent6"/>
                </a:solidFill>
                <a:latin typeface="+mj-lt"/>
              </a:rPr>
              <a:t>shall consider a channel to be occupied as long as other RLAN transmissions are detected at a level greater than the ED Threshold Level (TL</a:t>
            </a:r>
            <a:r>
              <a:rPr lang="en-US" sz="1600" i="1" dirty="0" smtClean="0">
                <a:solidFill>
                  <a:schemeClr val="accent6"/>
                </a:solidFill>
                <a:latin typeface="+mj-lt"/>
              </a:rPr>
              <a:t>)</a:t>
            </a:r>
            <a:endParaRPr lang="en-US" sz="1600" dirty="0" smtClean="0">
              <a:solidFill>
                <a:schemeClr val="accent6"/>
              </a:solidFill>
              <a:latin typeface="+mj-lt"/>
            </a:endParaRPr>
          </a:p>
          <a:p>
            <a:pPr marL="182563" indent="-182563" eaLnBrk="0" hangingPunct="0">
              <a:spcBef>
                <a:spcPts val="800"/>
              </a:spcBef>
              <a:buFont typeface="Arial" panose="020B0604020202020204" pitchFamily="34" charset="0"/>
              <a:buChar char="•"/>
            </a:pPr>
            <a:r>
              <a:rPr kumimoji="0" lang="en-AU" sz="1600" b="0" i="0" u="none" strike="noStrike" cap="none" normalizeH="0" baseline="0" dirty="0" smtClean="0">
                <a:ln>
                  <a:noFill/>
                </a:ln>
                <a:solidFill>
                  <a:schemeClr val="accent6"/>
                </a:solidFill>
                <a:effectLst/>
                <a:latin typeface="+mj-lt"/>
              </a:rPr>
              <a:t>It was decided to</a:t>
            </a:r>
            <a:r>
              <a:rPr kumimoji="0" lang="en-AU" sz="1600" b="0" i="0" u="none" strike="noStrike" cap="none" normalizeH="0" dirty="0" smtClean="0">
                <a:ln>
                  <a:noFill/>
                </a:ln>
                <a:solidFill>
                  <a:schemeClr val="accent6"/>
                </a:solidFill>
                <a:effectLst/>
                <a:latin typeface="+mj-lt"/>
              </a:rPr>
              <a:t> refine the original text so that:</a:t>
            </a:r>
          </a:p>
          <a:p>
            <a:pPr marL="355600" lvl="1" indent="-174625" eaLnBrk="0" hangingPunct="0">
              <a:spcBef>
                <a:spcPts val="800"/>
              </a:spcBef>
              <a:buFont typeface="Arial" panose="020B0604020202020204" pitchFamily="34" charset="0"/>
              <a:buChar char="-"/>
            </a:pPr>
            <a:r>
              <a:rPr lang="en-AU" sz="1600" dirty="0">
                <a:solidFill>
                  <a:schemeClr val="accent6"/>
                </a:solidFill>
                <a:latin typeface="+mj-lt"/>
              </a:rPr>
              <a:t>I</a:t>
            </a:r>
            <a:r>
              <a:rPr kumimoji="0" lang="en-AU" sz="1600" b="0" i="0" u="none" strike="noStrike" cap="none" normalizeH="0" dirty="0" smtClean="0">
                <a:ln>
                  <a:noFill/>
                </a:ln>
                <a:solidFill>
                  <a:schemeClr val="accent6"/>
                </a:solidFill>
                <a:effectLst/>
                <a:latin typeface="+mj-lt"/>
              </a:rPr>
              <a:t>t was clearer that it was addressing one 20 MHz channel or a combination of 20 MHz channels, as required by the multi-channel clauses</a:t>
            </a:r>
          </a:p>
          <a:p>
            <a:pPr marL="355600" lvl="1" indent="-174625" eaLnBrk="0" hangingPunct="0">
              <a:spcBef>
                <a:spcPts val="800"/>
              </a:spcBef>
              <a:buFont typeface="Arial" panose="020B0604020202020204" pitchFamily="34" charset="0"/>
              <a:buChar char="-"/>
            </a:pPr>
            <a:r>
              <a:rPr lang="en-AU" sz="1600" dirty="0" smtClean="0">
                <a:solidFill>
                  <a:schemeClr val="accent6"/>
                </a:solidFill>
                <a:latin typeface="+mj-lt"/>
              </a:rPr>
              <a:t>Energy other than just </a:t>
            </a:r>
            <a:r>
              <a:rPr lang="en-AU" sz="1600" i="1" dirty="0" smtClean="0">
                <a:solidFill>
                  <a:schemeClr val="accent6"/>
                </a:solidFill>
                <a:latin typeface="+mj-lt"/>
              </a:rPr>
              <a:t>RLAN</a:t>
            </a:r>
            <a:r>
              <a:rPr lang="en-AU" sz="1600" dirty="0" smtClean="0">
                <a:solidFill>
                  <a:schemeClr val="accent6"/>
                </a:solidFill>
                <a:latin typeface="+mj-lt"/>
              </a:rPr>
              <a:t> </a:t>
            </a:r>
            <a:r>
              <a:rPr lang="en-AU" sz="1600" i="1" dirty="0" smtClean="0">
                <a:solidFill>
                  <a:schemeClr val="accent6"/>
                </a:solidFill>
                <a:latin typeface="+mj-lt"/>
              </a:rPr>
              <a:t>transmissions</a:t>
            </a:r>
            <a:r>
              <a:rPr lang="en-AU" sz="1600" dirty="0" smtClean="0">
                <a:solidFill>
                  <a:schemeClr val="accent6"/>
                </a:solidFill>
                <a:latin typeface="+mj-lt"/>
              </a:rPr>
              <a:t> </a:t>
            </a:r>
            <a:r>
              <a:rPr lang="en-AU" sz="1600" dirty="0" smtClean="0">
                <a:solidFill>
                  <a:schemeClr val="accent6"/>
                </a:solidFill>
                <a:latin typeface="+mj-lt"/>
              </a:rPr>
              <a:t>is considered!</a:t>
            </a:r>
          </a:p>
          <a:p>
            <a:pPr marL="355600" lvl="1" indent="-174625" eaLnBrk="0" hangingPunct="0">
              <a:spcBef>
                <a:spcPts val="800"/>
              </a:spcBef>
              <a:buFont typeface="Arial" panose="020B0604020202020204" pitchFamily="34" charset="0"/>
              <a:buChar char="-"/>
            </a:pPr>
            <a:r>
              <a:rPr lang="en-AU" sz="1600" i="1" dirty="0">
                <a:solidFill>
                  <a:schemeClr val="accent6"/>
                </a:solidFill>
                <a:latin typeface="+mj-lt"/>
              </a:rPr>
              <a:t>ED Threshold (EDT) </a:t>
            </a:r>
            <a:r>
              <a:rPr lang="en-AU" sz="1600" dirty="0" smtClean="0">
                <a:solidFill>
                  <a:schemeClr val="accent6"/>
                </a:solidFill>
                <a:latin typeface="+mj-lt"/>
              </a:rPr>
              <a:t>is used rather </a:t>
            </a:r>
            <a:r>
              <a:rPr lang="en-AU" sz="1600" dirty="0">
                <a:solidFill>
                  <a:schemeClr val="accent6"/>
                </a:solidFill>
                <a:latin typeface="+mj-lt"/>
              </a:rPr>
              <a:t>than </a:t>
            </a:r>
            <a:r>
              <a:rPr lang="en-AU" sz="1600" i="1" dirty="0">
                <a:solidFill>
                  <a:schemeClr val="accent6"/>
                </a:solidFill>
                <a:latin typeface="+mj-lt"/>
              </a:rPr>
              <a:t>ED Threshold Level (TL) </a:t>
            </a:r>
            <a:r>
              <a:rPr lang="en-AU" sz="1600" dirty="0" smtClean="0">
                <a:solidFill>
                  <a:schemeClr val="accent6"/>
                </a:solidFill>
                <a:latin typeface="+mj-lt"/>
              </a:rPr>
              <a:t>because TL is used in the context of DFS</a:t>
            </a:r>
            <a:endParaRPr kumimoji="0" lang="en-AU" sz="1600" b="0" u="none" strike="noStrike" cap="none" normalizeH="0" baseline="0" dirty="0" smtClean="0">
              <a:ln>
                <a:noFill/>
              </a:ln>
              <a:solidFill>
                <a:schemeClr val="accent6"/>
              </a:solidFill>
              <a:effectLst/>
              <a:latin typeface="+mj-lt"/>
            </a:endParaRPr>
          </a:p>
        </p:txBody>
      </p:sp>
    </p:spTree>
    <p:extLst>
      <p:ext uri="{BB962C8B-B14F-4D97-AF65-F5344CB8AC3E}">
        <p14:creationId xmlns:p14="http://schemas.microsoft.com/office/powerpoint/2010/main" val="376064692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152400" y="1730960"/>
            <a:ext cx="8839200" cy="47244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a:spcBef>
                <a:spcPts val="800"/>
              </a:spcBef>
            </a:pPr>
            <a:r>
              <a:rPr lang="de-DE" sz="1600" b="1" dirty="0">
                <a:solidFill>
                  <a:srgbClr val="B2B2B2"/>
                </a:solidFill>
                <a:latin typeface="+mj-lt"/>
              </a:rPr>
              <a:t>Clause 4.2.7.3.2.5 in </a:t>
            </a:r>
            <a:r>
              <a:rPr lang="de-DE" sz="1600" b="1" dirty="0" smtClean="0">
                <a:solidFill>
                  <a:srgbClr val="B2B2B2"/>
                </a:solidFill>
                <a:latin typeface="+mj-lt"/>
              </a:rPr>
              <a:t>revised EN </a:t>
            </a:r>
            <a:r>
              <a:rPr lang="de-DE" sz="1600" b="1" dirty="0">
                <a:solidFill>
                  <a:srgbClr val="B2B2B2"/>
                </a:solidFill>
                <a:latin typeface="+mj-lt"/>
              </a:rPr>
              <a:t>301 </a:t>
            </a:r>
            <a:r>
              <a:rPr lang="de-DE" sz="1600" b="1" dirty="0" smtClean="0">
                <a:solidFill>
                  <a:srgbClr val="B2B2B2"/>
                </a:solidFill>
                <a:latin typeface="+mj-lt"/>
              </a:rPr>
              <a:t>893</a:t>
            </a:r>
          </a:p>
          <a:p>
            <a:pPr>
              <a:spcBef>
                <a:spcPts val="800"/>
              </a:spcBef>
            </a:pPr>
            <a:r>
              <a:rPr lang="en-US" sz="1600" dirty="0" smtClean="0">
                <a:solidFill>
                  <a:srgbClr val="B2B2B2"/>
                </a:solidFill>
                <a:latin typeface="+mj-lt"/>
              </a:rPr>
              <a:t>Equipment </a:t>
            </a:r>
            <a:r>
              <a:rPr lang="en-US" sz="1600" dirty="0">
                <a:solidFill>
                  <a:srgbClr val="B2B2B2"/>
                </a:solidFill>
                <a:latin typeface="+mj-lt"/>
              </a:rPr>
              <a:t>shall consider a</a:t>
            </a:r>
            <a:r>
              <a:rPr lang="en-US" sz="1600" dirty="0" smtClean="0">
                <a:solidFill>
                  <a:srgbClr val="B2B2B2"/>
                </a:solidFill>
                <a:latin typeface="+mj-lt"/>
              </a:rPr>
              <a:t> channel or a combination of channels to </a:t>
            </a:r>
            <a:r>
              <a:rPr lang="en-US" sz="1600" dirty="0">
                <a:solidFill>
                  <a:srgbClr val="B2B2B2"/>
                </a:solidFill>
                <a:latin typeface="+mj-lt"/>
              </a:rPr>
              <a:t>be occupied as long as </a:t>
            </a:r>
            <a:r>
              <a:rPr lang="en-US" sz="1600" dirty="0" smtClean="0">
                <a:solidFill>
                  <a:srgbClr val="B2B2B2"/>
                </a:solidFill>
                <a:latin typeface="+mj-lt"/>
              </a:rPr>
              <a:t>transmissions in </a:t>
            </a:r>
            <a:r>
              <a:rPr lang="en-AU" sz="1600" dirty="0">
                <a:solidFill>
                  <a:srgbClr val="B2B2B2"/>
                </a:solidFill>
                <a:latin typeface="+mj-lt"/>
              </a:rPr>
              <a:t>the </a:t>
            </a:r>
            <a:r>
              <a:rPr lang="en-US" sz="1600" dirty="0">
                <a:solidFill>
                  <a:srgbClr val="B2B2B2"/>
                </a:solidFill>
                <a:latin typeface="+mj-lt"/>
              </a:rPr>
              <a:t>channel or </a:t>
            </a:r>
            <a:r>
              <a:rPr lang="en-US" sz="1600" dirty="0" smtClean="0">
                <a:solidFill>
                  <a:srgbClr val="B2B2B2"/>
                </a:solidFill>
                <a:latin typeface="+mj-lt"/>
              </a:rPr>
              <a:t>the combination </a:t>
            </a:r>
            <a:r>
              <a:rPr lang="en-US" sz="1600" dirty="0">
                <a:solidFill>
                  <a:srgbClr val="B2B2B2"/>
                </a:solidFill>
                <a:latin typeface="+mj-lt"/>
              </a:rPr>
              <a:t>of channels</a:t>
            </a:r>
            <a:r>
              <a:rPr lang="en-US" sz="1600" dirty="0" smtClean="0">
                <a:solidFill>
                  <a:srgbClr val="B2B2B2"/>
                </a:solidFill>
                <a:latin typeface="+mj-lt"/>
              </a:rPr>
              <a:t> </a:t>
            </a:r>
            <a:r>
              <a:rPr lang="en-US" sz="1600" dirty="0">
                <a:solidFill>
                  <a:srgbClr val="B2B2B2"/>
                </a:solidFill>
                <a:latin typeface="+mj-lt"/>
              </a:rPr>
              <a:t>are </a:t>
            </a:r>
            <a:r>
              <a:rPr lang="en-US" sz="1600" dirty="0" smtClean="0">
                <a:solidFill>
                  <a:srgbClr val="B2B2B2"/>
                </a:solidFill>
                <a:latin typeface="+mj-lt"/>
              </a:rPr>
              <a:t>present at </a:t>
            </a:r>
            <a:r>
              <a:rPr lang="en-US" sz="1600" dirty="0">
                <a:solidFill>
                  <a:srgbClr val="B2B2B2"/>
                </a:solidFill>
                <a:latin typeface="+mj-lt"/>
              </a:rPr>
              <a:t>a </a:t>
            </a:r>
            <a:r>
              <a:rPr lang="en-US" sz="1600" dirty="0" smtClean="0">
                <a:solidFill>
                  <a:srgbClr val="B2B2B2"/>
                </a:solidFill>
                <a:latin typeface="+mj-lt"/>
              </a:rPr>
              <a:t>power level greater </a:t>
            </a:r>
            <a:r>
              <a:rPr lang="en-US" sz="1600" dirty="0">
                <a:solidFill>
                  <a:srgbClr val="B2B2B2"/>
                </a:solidFill>
                <a:latin typeface="+mj-lt"/>
              </a:rPr>
              <a:t>than the ED Threshold </a:t>
            </a:r>
            <a:r>
              <a:rPr lang="en-US" sz="1600" dirty="0" smtClean="0">
                <a:solidFill>
                  <a:srgbClr val="B2B2B2"/>
                </a:solidFill>
                <a:latin typeface="+mj-lt"/>
              </a:rPr>
              <a:t>(EDT). </a:t>
            </a:r>
            <a:r>
              <a:rPr lang="en-AU" sz="1600" dirty="0" smtClean="0">
                <a:latin typeface="+mj-lt"/>
              </a:rPr>
              <a:t>The power level is determined by integrating the </a:t>
            </a:r>
            <a:r>
              <a:rPr lang="en-US" sz="1600" dirty="0">
                <a:latin typeface="+mj-lt"/>
              </a:rPr>
              <a:t>received </a:t>
            </a:r>
            <a:r>
              <a:rPr lang="en-US" sz="1600" dirty="0" smtClean="0">
                <a:latin typeface="+mj-lt"/>
              </a:rPr>
              <a:t>power</a:t>
            </a:r>
            <a:r>
              <a:rPr lang="en-AU" sz="1600" dirty="0">
                <a:latin typeface="+mj-lt"/>
              </a:rPr>
              <a:t> </a:t>
            </a:r>
            <a:r>
              <a:rPr lang="en-AU" sz="1600" dirty="0" smtClean="0">
                <a:latin typeface="+mj-lt"/>
              </a:rPr>
              <a:t>over the </a:t>
            </a:r>
            <a:r>
              <a:rPr lang="en-US" sz="1600" dirty="0" smtClean="0">
                <a:latin typeface="+mj-lt"/>
              </a:rPr>
              <a:t>channel or the </a:t>
            </a:r>
            <a:r>
              <a:rPr lang="en-US" sz="1600" dirty="0">
                <a:latin typeface="+mj-lt"/>
              </a:rPr>
              <a:t>combination </a:t>
            </a:r>
            <a:r>
              <a:rPr lang="en-US" sz="1600" dirty="0" smtClean="0">
                <a:latin typeface="+mj-lt"/>
              </a:rPr>
              <a:t>of channels then normalized to per MHz power. </a:t>
            </a:r>
            <a:r>
              <a:rPr lang="en-US" sz="1600" dirty="0" smtClean="0">
                <a:solidFill>
                  <a:srgbClr val="B2B2B2"/>
                </a:solidFill>
                <a:latin typeface="+mj-lt"/>
              </a:rPr>
              <a:t>T</a:t>
            </a:r>
            <a:r>
              <a:rPr lang="en-AU" sz="1600" dirty="0" smtClean="0">
                <a:solidFill>
                  <a:srgbClr val="B2B2B2"/>
                </a:solidFill>
                <a:latin typeface="+mj-lt"/>
              </a:rPr>
              <a:t>he </a:t>
            </a:r>
            <a:r>
              <a:rPr lang="en-US" sz="1600" dirty="0" smtClean="0">
                <a:solidFill>
                  <a:srgbClr val="B2B2B2"/>
                </a:solidFill>
                <a:latin typeface="+mj-lt"/>
              </a:rPr>
              <a:t>received power</a:t>
            </a:r>
            <a:r>
              <a:rPr lang="en-AU" sz="1600" dirty="0" smtClean="0">
                <a:solidFill>
                  <a:srgbClr val="B2B2B2"/>
                </a:solidFill>
                <a:latin typeface="+mj-lt"/>
              </a:rPr>
              <a:t> shall be measured at the interface between the equipment and the antenna assembly.</a:t>
            </a:r>
          </a:p>
          <a:p>
            <a:pPr>
              <a:spcBef>
                <a:spcPts val="800"/>
              </a:spcBef>
            </a:pPr>
            <a:r>
              <a:rPr lang="en-AU" sz="1600" dirty="0" smtClean="0">
                <a:solidFill>
                  <a:srgbClr val="B2B2B2"/>
                </a:solidFill>
                <a:latin typeface="+mj-lt"/>
              </a:rPr>
              <a:t>Equipment </a:t>
            </a:r>
            <a:r>
              <a:rPr lang="en-AU" sz="1600" dirty="0">
                <a:solidFill>
                  <a:srgbClr val="B2B2B2"/>
                </a:solidFill>
                <a:latin typeface="+mj-lt"/>
              </a:rPr>
              <a:t>shall not change the EDT for </a:t>
            </a:r>
            <a:r>
              <a:rPr lang="en-AU" sz="1600" dirty="0" smtClean="0">
                <a:solidFill>
                  <a:srgbClr val="B2B2B2"/>
                </a:solidFill>
                <a:latin typeface="+mj-lt"/>
              </a:rPr>
              <a:t>a contiguous </a:t>
            </a:r>
            <a:r>
              <a:rPr lang="en-AU" sz="1600" dirty="0">
                <a:solidFill>
                  <a:srgbClr val="B2B2B2"/>
                </a:solidFill>
                <a:latin typeface="+mj-lt"/>
              </a:rPr>
              <a:t>period of at least 60 </a:t>
            </a:r>
            <a:r>
              <a:rPr lang="en-AU" sz="1600" dirty="0" smtClean="0">
                <a:solidFill>
                  <a:srgbClr val="B2B2B2"/>
                </a:solidFill>
                <a:latin typeface="+mj-lt"/>
              </a:rPr>
              <a:t>s.</a:t>
            </a:r>
            <a:endParaRPr lang="en-US" sz="1600" dirty="0">
              <a:solidFill>
                <a:srgbClr val="B2B2B2"/>
              </a:solidFill>
              <a:latin typeface="+mj-lt"/>
            </a:endParaRPr>
          </a:p>
          <a:p>
            <a:pPr marL="0" indent="0">
              <a:spcBef>
                <a:spcPts val="800"/>
              </a:spcBef>
              <a:buNone/>
            </a:pPr>
            <a:r>
              <a:rPr lang="en-US" sz="1600" dirty="0">
                <a:solidFill>
                  <a:srgbClr val="B2B2B2"/>
                </a:solidFill>
                <a:latin typeface="+mj-lt"/>
              </a:rPr>
              <a:t>The </a:t>
            </a:r>
            <a:r>
              <a:rPr lang="en-US" sz="1600" dirty="0" smtClean="0">
                <a:solidFill>
                  <a:srgbClr val="B2B2B2"/>
                </a:solidFill>
                <a:latin typeface="+mj-lt"/>
              </a:rPr>
              <a:t>EDT is either proportional to the equipment's maximum transmit power (P</a:t>
            </a:r>
            <a:r>
              <a:rPr lang="en-US" sz="1600" baseline="-25000" dirty="0" smtClean="0">
                <a:solidFill>
                  <a:srgbClr val="B2B2B2"/>
                </a:solidFill>
                <a:latin typeface="+mj-lt"/>
              </a:rPr>
              <a:t>H</a:t>
            </a:r>
            <a:r>
              <a:rPr lang="en-US" sz="1600" dirty="0" smtClean="0">
                <a:solidFill>
                  <a:srgbClr val="B2B2B2"/>
                </a:solidFill>
                <a:latin typeface="+mj-lt"/>
              </a:rPr>
              <a:t>):</a:t>
            </a:r>
            <a:endParaRPr lang="en-US" sz="1600" dirty="0">
              <a:solidFill>
                <a:srgbClr val="B2B2B2"/>
              </a:solidFill>
              <a:latin typeface="+mj-lt"/>
            </a:endParaRPr>
          </a:p>
          <a:p>
            <a:pPr marL="722313" indent="-722313">
              <a:spcBef>
                <a:spcPts val="400"/>
              </a:spcBef>
              <a:buNone/>
            </a:pPr>
            <a:r>
              <a:rPr lang="en-US" sz="1600" dirty="0">
                <a:solidFill>
                  <a:srgbClr val="B2B2B2"/>
                </a:solidFill>
                <a:latin typeface="+mj-lt"/>
              </a:rPr>
              <a:t>	</a:t>
            </a:r>
            <a:r>
              <a:rPr lang="en-US" sz="1600" dirty="0" smtClean="0">
                <a:solidFill>
                  <a:srgbClr val="B2B2B2"/>
                </a:solidFill>
                <a:latin typeface="+mj-lt"/>
              </a:rPr>
              <a:t>For </a:t>
            </a:r>
            <a:r>
              <a:rPr lang="en-US" sz="1600" dirty="0">
                <a:solidFill>
                  <a:srgbClr val="B2B2B2"/>
                </a:solidFill>
                <a:latin typeface="+mj-lt"/>
              </a:rPr>
              <a:t>P</a:t>
            </a:r>
            <a:r>
              <a:rPr lang="en-US" sz="1600" baseline="-25000" dirty="0">
                <a:solidFill>
                  <a:srgbClr val="B2B2B2"/>
                </a:solidFill>
                <a:latin typeface="+mj-lt"/>
              </a:rPr>
              <a:t>H</a:t>
            </a:r>
            <a:r>
              <a:rPr lang="en-US" sz="1600" dirty="0">
                <a:solidFill>
                  <a:srgbClr val="B2B2B2"/>
                </a:solidFill>
                <a:latin typeface="+mj-lt"/>
              </a:rPr>
              <a:t> ≤ 13 dBm:		</a:t>
            </a:r>
            <a:r>
              <a:rPr lang="en-US" sz="1600" dirty="0" smtClean="0">
                <a:solidFill>
                  <a:srgbClr val="B2B2B2"/>
                </a:solidFill>
                <a:latin typeface="+mj-lt"/>
              </a:rPr>
              <a:t>EDT </a:t>
            </a:r>
            <a:r>
              <a:rPr lang="en-US" sz="1600" dirty="0">
                <a:solidFill>
                  <a:srgbClr val="B2B2B2"/>
                </a:solidFill>
                <a:latin typeface="+mj-lt"/>
              </a:rPr>
              <a:t>= -75 dBm/MHz</a:t>
            </a:r>
          </a:p>
          <a:p>
            <a:pPr marL="722313" indent="-722313">
              <a:spcBef>
                <a:spcPts val="400"/>
              </a:spcBef>
              <a:buNone/>
            </a:pPr>
            <a:r>
              <a:rPr lang="en-US" sz="1600" dirty="0">
                <a:solidFill>
                  <a:srgbClr val="B2B2B2"/>
                </a:solidFill>
                <a:latin typeface="+mj-lt"/>
              </a:rPr>
              <a:t>	For 13 dBm &lt; P</a:t>
            </a:r>
            <a:r>
              <a:rPr lang="en-US" sz="1600" baseline="-25000" dirty="0">
                <a:solidFill>
                  <a:srgbClr val="B2B2B2"/>
                </a:solidFill>
                <a:latin typeface="+mj-lt"/>
              </a:rPr>
              <a:t>H</a:t>
            </a:r>
            <a:r>
              <a:rPr lang="en-US" sz="1600" dirty="0">
                <a:solidFill>
                  <a:srgbClr val="B2B2B2"/>
                </a:solidFill>
                <a:latin typeface="+mj-lt"/>
              </a:rPr>
              <a:t> &lt; 23 dBm: 	</a:t>
            </a:r>
            <a:r>
              <a:rPr lang="en-US" sz="1600" dirty="0" smtClean="0">
                <a:solidFill>
                  <a:srgbClr val="B2B2B2"/>
                </a:solidFill>
                <a:latin typeface="+mj-lt"/>
              </a:rPr>
              <a:t>EDT </a:t>
            </a:r>
            <a:r>
              <a:rPr lang="en-US" sz="1600" dirty="0">
                <a:solidFill>
                  <a:srgbClr val="B2B2B2"/>
                </a:solidFill>
                <a:latin typeface="+mj-lt"/>
              </a:rPr>
              <a:t>= -85 dBm/MHz + (23 dBm - P</a:t>
            </a:r>
            <a:r>
              <a:rPr lang="en-US" sz="1600" baseline="-25000" dirty="0">
                <a:solidFill>
                  <a:srgbClr val="B2B2B2"/>
                </a:solidFill>
                <a:latin typeface="+mj-lt"/>
              </a:rPr>
              <a:t>H</a:t>
            </a:r>
            <a:r>
              <a:rPr lang="en-US" sz="1600" dirty="0">
                <a:solidFill>
                  <a:srgbClr val="B2B2B2"/>
                </a:solidFill>
                <a:latin typeface="+mj-lt"/>
              </a:rPr>
              <a:t>)</a:t>
            </a:r>
          </a:p>
          <a:p>
            <a:pPr marL="722313" indent="-722313">
              <a:spcBef>
                <a:spcPts val="400"/>
              </a:spcBef>
              <a:buNone/>
            </a:pPr>
            <a:r>
              <a:rPr lang="en-US" sz="1600" dirty="0">
                <a:solidFill>
                  <a:srgbClr val="B2B2B2"/>
                </a:solidFill>
                <a:latin typeface="+mj-lt"/>
              </a:rPr>
              <a:t>	For P</a:t>
            </a:r>
            <a:r>
              <a:rPr lang="en-US" sz="1600" baseline="-25000" dirty="0">
                <a:solidFill>
                  <a:srgbClr val="B2B2B2"/>
                </a:solidFill>
                <a:latin typeface="+mj-lt"/>
              </a:rPr>
              <a:t>H</a:t>
            </a:r>
            <a:r>
              <a:rPr lang="en-US" sz="1600" dirty="0">
                <a:solidFill>
                  <a:srgbClr val="B2B2B2"/>
                </a:solidFill>
                <a:latin typeface="+mj-lt"/>
              </a:rPr>
              <a:t> ≥ 23 dBm:		</a:t>
            </a:r>
            <a:r>
              <a:rPr lang="en-US" sz="1600" dirty="0" smtClean="0">
                <a:solidFill>
                  <a:srgbClr val="B2B2B2"/>
                </a:solidFill>
                <a:latin typeface="+mj-lt"/>
              </a:rPr>
              <a:t>EDT </a:t>
            </a:r>
            <a:r>
              <a:rPr lang="en-US" sz="1600" dirty="0">
                <a:solidFill>
                  <a:srgbClr val="B2B2B2"/>
                </a:solidFill>
                <a:latin typeface="+mj-lt"/>
              </a:rPr>
              <a:t>= -85 dBm/MHz</a:t>
            </a:r>
          </a:p>
          <a:p>
            <a:pPr marL="0" indent="0">
              <a:spcBef>
                <a:spcPts val="800"/>
              </a:spcBef>
              <a:buNone/>
            </a:pPr>
            <a:r>
              <a:rPr lang="en-US" sz="1600" dirty="0">
                <a:solidFill>
                  <a:srgbClr val="B2B2B2"/>
                </a:solidFill>
                <a:latin typeface="+mj-lt"/>
              </a:rPr>
              <a:t>Or, if the equipment </a:t>
            </a:r>
            <a:r>
              <a:rPr lang="en-US" sz="1600" dirty="0" smtClean="0">
                <a:solidFill>
                  <a:srgbClr val="B2B2B2"/>
                </a:solidFill>
                <a:latin typeface="+mj-lt"/>
              </a:rPr>
              <a:t>uses </a:t>
            </a:r>
            <a:r>
              <a:rPr lang="en-US" sz="1600" dirty="0">
                <a:solidFill>
                  <a:srgbClr val="B2B2B2"/>
                </a:solidFill>
                <a:latin typeface="+mj-lt"/>
              </a:rPr>
              <a:t>IEEE 802.11-2016 [9], clause </a:t>
            </a:r>
            <a:r>
              <a:rPr lang="en-US" sz="1600" dirty="0" smtClean="0">
                <a:solidFill>
                  <a:srgbClr val="B2B2B2"/>
                </a:solidFill>
                <a:latin typeface="+mj-lt"/>
              </a:rPr>
              <a:t>17.3.6 </a:t>
            </a:r>
            <a:r>
              <a:rPr lang="en-US" sz="1600" dirty="0">
                <a:solidFill>
                  <a:srgbClr val="B2B2B2"/>
                </a:solidFill>
                <a:latin typeface="+mj-lt"/>
              </a:rPr>
              <a:t>to determine that </a:t>
            </a:r>
            <a:r>
              <a:rPr lang="en-US" sz="1600" dirty="0" smtClean="0">
                <a:solidFill>
                  <a:srgbClr val="B2B2B2"/>
                </a:solidFill>
                <a:latin typeface="+mj-lt"/>
              </a:rPr>
              <a:t>the primary channel </a:t>
            </a:r>
            <a:r>
              <a:rPr lang="en-US" sz="1600" dirty="0">
                <a:solidFill>
                  <a:srgbClr val="B2B2B2"/>
                </a:solidFill>
                <a:latin typeface="+mj-lt"/>
              </a:rPr>
              <a:t>is occupied, the </a:t>
            </a:r>
            <a:r>
              <a:rPr lang="en-US" sz="1600" dirty="0" smtClean="0">
                <a:solidFill>
                  <a:srgbClr val="B2B2B2"/>
                </a:solidFill>
                <a:latin typeface="+mj-lt"/>
              </a:rPr>
              <a:t>EDT is </a:t>
            </a:r>
            <a:r>
              <a:rPr lang="en-US" sz="1600" dirty="0">
                <a:solidFill>
                  <a:srgbClr val="B2B2B2"/>
                </a:solidFill>
                <a:latin typeface="+mj-lt"/>
              </a:rPr>
              <a:t>independent of </a:t>
            </a:r>
            <a:r>
              <a:rPr lang="en-US" sz="1600" dirty="0" smtClean="0">
                <a:solidFill>
                  <a:srgbClr val="B2B2B2"/>
                </a:solidFill>
                <a:latin typeface="+mj-lt"/>
              </a:rPr>
              <a:t>P</a:t>
            </a:r>
            <a:r>
              <a:rPr lang="en-US" sz="1600" baseline="-25000" dirty="0" smtClean="0">
                <a:solidFill>
                  <a:srgbClr val="B2B2B2"/>
                </a:solidFill>
                <a:latin typeface="+mj-lt"/>
              </a:rPr>
              <a:t>H</a:t>
            </a:r>
            <a:r>
              <a:rPr lang="en-US" sz="1600" dirty="0" smtClean="0">
                <a:solidFill>
                  <a:srgbClr val="B2B2B2"/>
                </a:solidFill>
                <a:latin typeface="+mj-lt"/>
              </a:rPr>
              <a:t>:</a:t>
            </a:r>
            <a:endParaRPr lang="en-US" sz="1600" dirty="0">
              <a:solidFill>
                <a:srgbClr val="B2B2B2"/>
              </a:solidFill>
              <a:latin typeface="+mj-lt"/>
            </a:endParaRPr>
          </a:p>
          <a:p>
            <a:pPr marL="722313" indent="-722313">
              <a:spcBef>
                <a:spcPts val="400"/>
              </a:spcBef>
              <a:buNone/>
            </a:pPr>
            <a:r>
              <a:rPr lang="en-US" sz="1600" dirty="0">
                <a:solidFill>
                  <a:srgbClr val="B2B2B2"/>
                </a:solidFill>
                <a:latin typeface="+mj-lt"/>
              </a:rPr>
              <a:t>	</a:t>
            </a:r>
            <a:r>
              <a:rPr lang="en-US" sz="1600" dirty="0" smtClean="0">
                <a:solidFill>
                  <a:srgbClr val="B2B2B2"/>
                </a:solidFill>
                <a:latin typeface="+mj-lt"/>
              </a:rPr>
              <a:t>EDT </a:t>
            </a:r>
            <a:r>
              <a:rPr lang="en-US" sz="1600" dirty="0">
                <a:solidFill>
                  <a:srgbClr val="B2B2B2"/>
                </a:solidFill>
                <a:latin typeface="+mj-lt"/>
              </a:rPr>
              <a:t>= -75 </a:t>
            </a:r>
            <a:r>
              <a:rPr lang="en-US" sz="1600" dirty="0" smtClean="0">
                <a:solidFill>
                  <a:srgbClr val="B2B2B2"/>
                </a:solidFill>
                <a:latin typeface="+mj-lt"/>
              </a:rPr>
              <a:t>dBm/MHz</a:t>
            </a:r>
            <a:endParaRPr lang="en-US" sz="1600" dirty="0">
              <a:solidFill>
                <a:srgbClr val="B2B2B2"/>
              </a:solidFill>
              <a:latin typeface="+mj-lt"/>
            </a:endParaRPr>
          </a:p>
          <a:p>
            <a:endParaRPr lang="en-AU" sz="1600" dirty="0" smtClean="0">
              <a:solidFill>
                <a:srgbClr val="B2B2B2"/>
              </a:solidFill>
              <a:latin typeface="+mj-lt"/>
            </a:endParaRPr>
          </a:p>
        </p:txBody>
      </p:sp>
      <p:sp>
        <p:nvSpPr>
          <p:cNvPr id="2" name="Title 1"/>
          <p:cNvSpPr>
            <a:spLocks noGrp="1"/>
          </p:cNvSpPr>
          <p:nvPr>
            <p:ph type="title"/>
          </p:nvPr>
        </p:nvSpPr>
        <p:spPr/>
        <p:txBody>
          <a:bodyPr/>
          <a:lstStyle/>
          <a:p>
            <a:pPr lvl="1"/>
            <a:r>
              <a:rPr lang="en-AU" dirty="0" smtClean="0"/>
              <a:t>The scope of the energy integration was made clearer in the refined text</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29</a:t>
            </a:fld>
            <a:endParaRPr lang="en-US"/>
          </a:p>
        </p:txBody>
      </p:sp>
      <p:sp>
        <p:nvSpPr>
          <p:cNvPr id="3" name="Rectangle 2"/>
          <p:cNvSpPr/>
          <p:nvPr/>
        </p:nvSpPr>
        <p:spPr bwMode="auto">
          <a:xfrm>
            <a:off x="304800" y="3810000"/>
            <a:ext cx="8534400" cy="25146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182563" indent="-182563" eaLnBrk="0" hangingPunct="0">
              <a:spcBef>
                <a:spcPts val="800"/>
              </a:spcBef>
              <a:buFont typeface="Arial" panose="020B0604020202020204" pitchFamily="34" charset="0"/>
              <a:buChar char="•"/>
            </a:pPr>
            <a:r>
              <a:rPr lang="en-AU" sz="1600" dirty="0">
                <a:solidFill>
                  <a:schemeClr val="accent6"/>
                </a:solidFill>
                <a:latin typeface="+mj-lt"/>
              </a:rPr>
              <a:t>O</a:t>
            </a:r>
            <a:r>
              <a:rPr kumimoji="0" lang="en-AU" sz="1600" b="0" u="none" strike="noStrike" cap="none" normalizeH="0" baseline="0" dirty="0" smtClean="0">
                <a:ln>
                  <a:noFill/>
                </a:ln>
                <a:solidFill>
                  <a:schemeClr val="accent6"/>
                </a:solidFill>
                <a:effectLst/>
                <a:latin typeface="+mj-lt"/>
              </a:rPr>
              <a:t>riginal text</a:t>
            </a:r>
            <a:r>
              <a:rPr lang="en-AU" sz="1600" dirty="0" smtClean="0">
                <a:solidFill>
                  <a:schemeClr val="accent6"/>
                </a:solidFill>
                <a:latin typeface="+mj-lt"/>
              </a:rPr>
              <a:t>: </a:t>
            </a:r>
            <a:r>
              <a:rPr lang="en-AU" sz="1600" i="1" dirty="0">
                <a:solidFill>
                  <a:schemeClr val="accent6"/>
                </a:solidFill>
                <a:latin typeface="+mj-lt"/>
              </a:rPr>
              <a:t>The ED Threshold Level (TL) is integrated over the total Nominal Channel Bandwidth of all Operating Channels used by the </a:t>
            </a:r>
            <a:r>
              <a:rPr lang="en-AU" sz="1600" i="1" dirty="0" smtClean="0">
                <a:solidFill>
                  <a:schemeClr val="accent6"/>
                </a:solidFill>
                <a:latin typeface="+mj-lt"/>
              </a:rPr>
              <a:t>equipment</a:t>
            </a:r>
            <a:endParaRPr lang="en-US" sz="1600" i="1" dirty="0" smtClean="0"/>
          </a:p>
          <a:p>
            <a:pPr marL="182563" indent="-182563" eaLnBrk="0" hangingPunct="0">
              <a:spcBef>
                <a:spcPts val="800"/>
              </a:spcBef>
              <a:buFont typeface="Arial" panose="020B0604020202020204" pitchFamily="34" charset="0"/>
              <a:buChar char="•"/>
            </a:pPr>
            <a:r>
              <a:rPr kumimoji="0" lang="en-AU" sz="1600" b="0" u="none" strike="noStrike" cap="none" normalizeH="0" baseline="0" dirty="0" smtClean="0">
                <a:ln>
                  <a:noFill/>
                </a:ln>
                <a:solidFill>
                  <a:schemeClr val="accent6"/>
                </a:solidFill>
                <a:effectLst/>
                <a:latin typeface="+mj-lt"/>
              </a:rPr>
              <a:t>The</a:t>
            </a:r>
            <a:r>
              <a:rPr kumimoji="0" lang="en-AU" sz="1600" b="0" u="none" strike="noStrike" cap="none" normalizeH="0" dirty="0" smtClean="0">
                <a:ln>
                  <a:noFill/>
                </a:ln>
                <a:solidFill>
                  <a:schemeClr val="accent6"/>
                </a:solidFill>
                <a:effectLst/>
                <a:latin typeface="+mj-lt"/>
              </a:rPr>
              <a:t> original</a:t>
            </a:r>
            <a:r>
              <a:rPr kumimoji="0" lang="en-AU" sz="1600" b="0" u="none" strike="noStrike" cap="none" normalizeH="0" baseline="0" dirty="0" smtClean="0">
                <a:ln>
                  <a:noFill/>
                </a:ln>
                <a:solidFill>
                  <a:schemeClr val="accent6"/>
                </a:solidFill>
                <a:effectLst/>
                <a:latin typeface="+mj-lt"/>
              </a:rPr>
              <a:t> tex</a:t>
            </a:r>
            <a:r>
              <a:rPr lang="en-AU" sz="1600" dirty="0" smtClean="0">
                <a:solidFill>
                  <a:schemeClr val="accent6"/>
                </a:solidFill>
                <a:latin typeface="+mj-lt"/>
              </a:rPr>
              <a:t>t required the integration to  always occur over all the channels used by the equipment, whereas in some multi-channel cases the intent is to allow the integration to occur over various subsets of </a:t>
            </a:r>
            <a:r>
              <a:rPr lang="en-AU" sz="1600" dirty="0" smtClean="0">
                <a:solidFill>
                  <a:schemeClr val="accent6"/>
                </a:solidFill>
                <a:latin typeface="+mj-lt"/>
              </a:rPr>
              <a:t>channels </a:t>
            </a:r>
            <a:r>
              <a:rPr lang="en-AU" sz="1600" dirty="0" smtClean="0">
                <a:solidFill>
                  <a:schemeClr val="accent6"/>
                </a:solidFill>
                <a:latin typeface="+mj-lt"/>
              </a:rPr>
              <a:t>independently</a:t>
            </a:r>
          </a:p>
          <a:p>
            <a:pPr marL="639763" lvl="1" indent="-182563" eaLnBrk="0" hangingPunct="0">
              <a:spcBef>
                <a:spcPts val="800"/>
              </a:spcBef>
              <a:buFont typeface="Arial" panose="020B0604020202020204" pitchFamily="34" charset="0"/>
              <a:buChar char="•"/>
            </a:pPr>
            <a:r>
              <a:rPr lang="en-AU" sz="1600" dirty="0" err="1" smtClean="0">
                <a:solidFill>
                  <a:schemeClr val="accent6"/>
                </a:solidFill>
                <a:latin typeface="+mj-lt"/>
              </a:rPr>
              <a:t>eg</a:t>
            </a:r>
            <a:r>
              <a:rPr lang="en-AU" sz="1600" dirty="0" smtClean="0">
                <a:solidFill>
                  <a:schemeClr val="accent6"/>
                </a:solidFill>
                <a:latin typeface="+mj-lt"/>
              </a:rPr>
              <a:t> a 20 MHz primary channel, and a 20Mhz secondary channel</a:t>
            </a:r>
          </a:p>
          <a:p>
            <a:pPr marL="182563" indent="-182563" eaLnBrk="0" hangingPunct="0">
              <a:spcBef>
                <a:spcPts val="800"/>
              </a:spcBef>
              <a:buFont typeface="Arial" panose="020B0604020202020204" pitchFamily="34" charset="0"/>
              <a:buChar char="•"/>
            </a:pPr>
            <a:r>
              <a:rPr lang="en-AU" sz="1600" dirty="0" smtClean="0">
                <a:solidFill>
                  <a:schemeClr val="accent6"/>
                </a:solidFill>
                <a:latin typeface="+mj-lt"/>
              </a:rPr>
              <a:t>The new text makes it clear that the power level is averaged over a specified channel or combination of channels, with the combinations defined elsewhere in EN 301 893</a:t>
            </a:r>
            <a:endParaRPr kumimoji="0" lang="en-AU" sz="1600" b="0" u="none" strike="noStrike" cap="none" normalizeH="0" baseline="0" dirty="0" smtClean="0">
              <a:ln>
                <a:noFill/>
              </a:ln>
              <a:solidFill>
                <a:schemeClr val="accent6"/>
              </a:solidFill>
              <a:effectLst/>
              <a:latin typeface="+mj-lt"/>
            </a:endParaRPr>
          </a:p>
        </p:txBody>
      </p:sp>
    </p:spTree>
    <p:extLst>
      <p:ext uri="{BB962C8B-B14F-4D97-AF65-F5344CB8AC3E}">
        <p14:creationId xmlns:p14="http://schemas.microsoft.com/office/powerpoint/2010/main" val="37400645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The first task for the Coexistence SC today is not to appoint a secretary</a:t>
            </a:r>
            <a:endParaRPr lang="en-AU" dirty="0"/>
          </a:p>
        </p:txBody>
      </p:sp>
      <p:sp>
        <p:nvSpPr>
          <p:cNvPr id="3" name="Content Placeholder 2"/>
          <p:cNvSpPr>
            <a:spLocks noGrp="1"/>
          </p:cNvSpPr>
          <p:nvPr>
            <p:ph idx="1"/>
          </p:nvPr>
        </p:nvSpPr>
        <p:spPr/>
        <p:txBody>
          <a:bodyPr/>
          <a:lstStyle/>
          <a:p>
            <a:pPr lvl="1"/>
            <a:r>
              <a:rPr lang="en-AU" dirty="0" smtClean="0"/>
              <a:t>It is important to keep proper minutes of all Coexistence SC meetings</a:t>
            </a:r>
          </a:p>
          <a:p>
            <a:pPr lvl="1"/>
            <a:r>
              <a:rPr lang="en-AU" dirty="0" smtClean="0">
                <a:sym typeface="Wingdings" panose="05000000000000000000" pitchFamily="2" charset="2"/>
              </a:rPr>
              <a:t>Fortunately, Guido Hiertz (Ericsson) agreed in Berlin to be appointed the IEEE 802.11 Coexistence SC’s permanent Secretary …</a:t>
            </a:r>
          </a:p>
          <a:p>
            <a:pPr lvl="1"/>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3</a:t>
            </a:fld>
            <a:endParaRPr lang="en-US"/>
          </a:p>
        </p:txBody>
      </p:sp>
    </p:spTree>
    <p:extLst>
      <p:ext uri="{BB962C8B-B14F-4D97-AF65-F5344CB8AC3E}">
        <p14:creationId xmlns:p14="http://schemas.microsoft.com/office/powerpoint/2010/main" val="412203043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152400" y="1730960"/>
            <a:ext cx="8839200" cy="47244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a:spcBef>
                <a:spcPts val="800"/>
              </a:spcBef>
            </a:pPr>
            <a:r>
              <a:rPr lang="de-DE" sz="1600" b="1" dirty="0">
                <a:solidFill>
                  <a:srgbClr val="B2B2B2"/>
                </a:solidFill>
                <a:latin typeface="+mj-lt"/>
              </a:rPr>
              <a:t>Clause 4.2.7.3.2.5 in </a:t>
            </a:r>
            <a:r>
              <a:rPr lang="de-DE" sz="1600" b="1" dirty="0" smtClean="0">
                <a:solidFill>
                  <a:srgbClr val="B2B2B2"/>
                </a:solidFill>
                <a:latin typeface="+mj-lt"/>
              </a:rPr>
              <a:t>revised EN </a:t>
            </a:r>
            <a:r>
              <a:rPr lang="de-DE" sz="1600" b="1" dirty="0">
                <a:solidFill>
                  <a:srgbClr val="B2B2B2"/>
                </a:solidFill>
                <a:latin typeface="+mj-lt"/>
              </a:rPr>
              <a:t>301 </a:t>
            </a:r>
            <a:r>
              <a:rPr lang="de-DE" sz="1600" b="1" dirty="0" smtClean="0">
                <a:solidFill>
                  <a:srgbClr val="B2B2B2"/>
                </a:solidFill>
                <a:latin typeface="+mj-lt"/>
              </a:rPr>
              <a:t>893</a:t>
            </a:r>
          </a:p>
          <a:p>
            <a:pPr>
              <a:spcBef>
                <a:spcPts val="800"/>
              </a:spcBef>
            </a:pPr>
            <a:r>
              <a:rPr lang="en-US" sz="1600" dirty="0" smtClean="0">
                <a:solidFill>
                  <a:srgbClr val="B2B2B2"/>
                </a:solidFill>
                <a:latin typeface="+mj-lt"/>
              </a:rPr>
              <a:t>Equipment </a:t>
            </a:r>
            <a:r>
              <a:rPr lang="en-US" sz="1600" dirty="0">
                <a:solidFill>
                  <a:srgbClr val="B2B2B2"/>
                </a:solidFill>
                <a:latin typeface="+mj-lt"/>
              </a:rPr>
              <a:t>shall consider a</a:t>
            </a:r>
            <a:r>
              <a:rPr lang="en-US" sz="1600" dirty="0" smtClean="0">
                <a:solidFill>
                  <a:srgbClr val="B2B2B2"/>
                </a:solidFill>
                <a:latin typeface="+mj-lt"/>
              </a:rPr>
              <a:t> channel or a combination of channels to </a:t>
            </a:r>
            <a:r>
              <a:rPr lang="en-US" sz="1600" dirty="0">
                <a:solidFill>
                  <a:srgbClr val="B2B2B2"/>
                </a:solidFill>
                <a:latin typeface="+mj-lt"/>
              </a:rPr>
              <a:t>be occupied as long as </a:t>
            </a:r>
            <a:r>
              <a:rPr lang="en-US" sz="1600" dirty="0" smtClean="0">
                <a:solidFill>
                  <a:srgbClr val="B2B2B2"/>
                </a:solidFill>
                <a:latin typeface="+mj-lt"/>
              </a:rPr>
              <a:t>transmissions in </a:t>
            </a:r>
            <a:r>
              <a:rPr lang="en-AU" sz="1600" dirty="0">
                <a:solidFill>
                  <a:srgbClr val="B2B2B2"/>
                </a:solidFill>
                <a:latin typeface="+mj-lt"/>
              </a:rPr>
              <a:t>the </a:t>
            </a:r>
            <a:r>
              <a:rPr lang="en-US" sz="1600" dirty="0">
                <a:solidFill>
                  <a:srgbClr val="B2B2B2"/>
                </a:solidFill>
                <a:latin typeface="+mj-lt"/>
              </a:rPr>
              <a:t>channel or </a:t>
            </a:r>
            <a:r>
              <a:rPr lang="en-US" sz="1600" dirty="0" smtClean="0">
                <a:solidFill>
                  <a:srgbClr val="B2B2B2"/>
                </a:solidFill>
                <a:latin typeface="+mj-lt"/>
              </a:rPr>
              <a:t>the combination </a:t>
            </a:r>
            <a:r>
              <a:rPr lang="en-US" sz="1600" dirty="0">
                <a:solidFill>
                  <a:srgbClr val="B2B2B2"/>
                </a:solidFill>
                <a:latin typeface="+mj-lt"/>
              </a:rPr>
              <a:t>of channels</a:t>
            </a:r>
            <a:r>
              <a:rPr lang="en-US" sz="1600" dirty="0" smtClean="0">
                <a:solidFill>
                  <a:srgbClr val="B2B2B2"/>
                </a:solidFill>
                <a:latin typeface="+mj-lt"/>
              </a:rPr>
              <a:t> </a:t>
            </a:r>
            <a:r>
              <a:rPr lang="en-US" sz="1600" dirty="0">
                <a:solidFill>
                  <a:srgbClr val="B2B2B2"/>
                </a:solidFill>
                <a:latin typeface="+mj-lt"/>
              </a:rPr>
              <a:t>are </a:t>
            </a:r>
            <a:r>
              <a:rPr lang="en-US" sz="1600" dirty="0" smtClean="0">
                <a:solidFill>
                  <a:srgbClr val="B2B2B2"/>
                </a:solidFill>
                <a:latin typeface="+mj-lt"/>
              </a:rPr>
              <a:t>present at </a:t>
            </a:r>
            <a:r>
              <a:rPr lang="en-US" sz="1600" dirty="0">
                <a:solidFill>
                  <a:srgbClr val="B2B2B2"/>
                </a:solidFill>
                <a:latin typeface="+mj-lt"/>
              </a:rPr>
              <a:t>a </a:t>
            </a:r>
            <a:r>
              <a:rPr lang="en-US" sz="1600" dirty="0" smtClean="0">
                <a:solidFill>
                  <a:srgbClr val="B2B2B2"/>
                </a:solidFill>
                <a:latin typeface="+mj-lt"/>
              </a:rPr>
              <a:t>power level greater </a:t>
            </a:r>
            <a:r>
              <a:rPr lang="en-US" sz="1600" dirty="0">
                <a:solidFill>
                  <a:srgbClr val="B2B2B2"/>
                </a:solidFill>
                <a:latin typeface="+mj-lt"/>
              </a:rPr>
              <a:t>than the ED Threshold </a:t>
            </a:r>
            <a:r>
              <a:rPr lang="en-US" sz="1600" dirty="0" smtClean="0">
                <a:solidFill>
                  <a:srgbClr val="B2B2B2"/>
                </a:solidFill>
                <a:latin typeface="+mj-lt"/>
              </a:rPr>
              <a:t>(EDT). </a:t>
            </a:r>
            <a:r>
              <a:rPr lang="en-AU" sz="1600" dirty="0" smtClean="0">
                <a:solidFill>
                  <a:srgbClr val="B2B2B2"/>
                </a:solidFill>
                <a:latin typeface="+mj-lt"/>
              </a:rPr>
              <a:t>The power level is determined by integrating the </a:t>
            </a:r>
            <a:r>
              <a:rPr lang="en-US" sz="1600" dirty="0" smtClean="0">
                <a:solidFill>
                  <a:srgbClr val="B2B2B2"/>
                </a:solidFill>
                <a:latin typeface="+mj-lt"/>
              </a:rPr>
              <a:t>received power</a:t>
            </a:r>
            <a:r>
              <a:rPr lang="en-AU" sz="1600" dirty="0" smtClean="0">
                <a:solidFill>
                  <a:srgbClr val="B2B2B2"/>
                </a:solidFill>
                <a:latin typeface="+mj-lt"/>
              </a:rPr>
              <a:t> over the </a:t>
            </a:r>
            <a:r>
              <a:rPr lang="en-US" sz="1600" dirty="0" smtClean="0">
                <a:solidFill>
                  <a:srgbClr val="B2B2B2"/>
                </a:solidFill>
                <a:latin typeface="+mj-lt"/>
              </a:rPr>
              <a:t>channel or the combination of channels then normalized to per MHz power. </a:t>
            </a:r>
            <a:r>
              <a:rPr lang="en-US" sz="1600" dirty="0" smtClean="0">
                <a:latin typeface="+mj-lt"/>
              </a:rPr>
              <a:t>T</a:t>
            </a:r>
            <a:r>
              <a:rPr lang="en-AU" sz="1600" dirty="0" smtClean="0">
                <a:latin typeface="+mj-lt"/>
              </a:rPr>
              <a:t>he </a:t>
            </a:r>
            <a:r>
              <a:rPr lang="en-US" sz="1600" dirty="0" smtClean="0">
                <a:latin typeface="+mj-lt"/>
              </a:rPr>
              <a:t>received power</a:t>
            </a:r>
            <a:r>
              <a:rPr lang="en-AU" sz="1600" dirty="0" smtClean="0">
                <a:latin typeface="+mj-lt"/>
              </a:rPr>
              <a:t> shall be measured at the interface between the equipment and the antenna assembly.</a:t>
            </a:r>
          </a:p>
          <a:p>
            <a:pPr>
              <a:spcBef>
                <a:spcPts val="800"/>
              </a:spcBef>
            </a:pPr>
            <a:r>
              <a:rPr lang="en-AU" sz="1600" dirty="0" smtClean="0">
                <a:solidFill>
                  <a:srgbClr val="B2B2B2"/>
                </a:solidFill>
                <a:latin typeface="+mj-lt"/>
              </a:rPr>
              <a:t>Equipment </a:t>
            </a:r>
            <a:r>
              <a:rPr lang="en-AU" sz="1600" dirty="0">
                <a:solidFill>
                  <a:srgbClr val="B2B2B2"/>
                </a:solidFill>
                <a:latin typeface="+mj-lt"/>
              </a:rPr>
              <a:t>shall not change the EDT for </a:t>
            </a:r>
            <a:r>
              <a:rPr lang="en-AU" sz="1600" dirty="0" smtClean="0">
                <a:solidFill>
                  <a:srgbClr val="B2B2B2"/>
                </a:solidFill>
                <a:latin typeface="+mj-lt"/>
              </a:rPr>
              <a:t>a contiguous </a:t>
            </a:r>
            <a:r>
              <a:rPr lang="en-AU" sz="1600" dirty="0">
                <a:solidFill>
                  <a:srgbClr val="B2B2B2"/>
                </a:solidFill>
                <a:latin typeface="+mj-lt"/>
              </a:rPr>
              <a:t>period of at least 60 </a:t>
            </a:r>
            <a:r>
              <a:rPr lang="en-AU" sz="1600" dirty="0" smtClean="0">
                <a:solidFill>
                  <a:srgbClr val="B2B2B2"/>
                </a:solidFill>
                <a:latin typeface="+mj-lt"/>
              </a:rPr>
              <a:t>s.</a:t>
            </a:r>
            <a:endParaRPr lang="en-US" sz="1600" dirty="0">
              <a:solidFill>
                <a:srgbClr val="B2B2B2"/>
              </a:solidFill>
              <a:latin typeface="+mj-lt"/>
            </a:endParaRPr>
          </a:p>
          <a:p>
            <a:pPr marL="0" indent="0">
              <a:spcBef>
                <a:spcPts val="800"/>
              </a:spcBef>
              <a:buNone/>
            </a:pPr>
            <a:r>
              <a:rPr lang="en-US" sz="1600" dirty="0">
                <a:solidFill>
                  <a:srgbClr val="B2B2B2"/>
                </a:solidFill>
                <a:latin typeface="+mj-lt"/>
              </a:rPr>
              <a:t>The </a:t>
            </a:r>
            <a:r>
              <a:rPr lang="en-US" sz="1600" dirty="0" smtClean="0">
                <a:solidFill>
                  <a:srgbClr val="B2B2B2"/>
                </a:solidFill>
                <a:latin typeface="+mj-lt"/>
              </a:rPr>
              <a:t>EDT is either proportional to the equipment's maximum transmit power (P</a:t>
            </a:r>
            <a:r>
              <a:rPr lang="en-US" sz="1600" baseline="-25000" dirty="0" smtClean="0">
                <a:solidFill>
                  <a:srgbClr val="B2B2B2"/>
                </a:solidFill>
                <a:latin typeface="+mj-lt"/>
              </a:rPr>
              <a:t>H</a:t>
            </a:r>
            <a:r>
              <a:rPr lang="en-US" sz="1600" dirty="0" smtClean="0">
                <a:solidFill>
                  <a:srgbClr val="B2B2B2"/>
                </a:solidFill>
                <a:latin typeface="+mj-lt"/>
              </a:rPr>
              <a:t>):</a:t>
            </a:r>
            <a:endParaRPr lang="en-US" sz="1600" dirty="0">
              <a:solidFill>
                <a:srgbClr val="B2B2B2"/>
              </a:solidFill>
              <a:latin typeface="+mj-lt"/>
            </a:endParaRPr>
          </a:p>
          <a:p>
            <a:pPr marL="722313" indent="-722313">
              <a:spcBef>
                <a:spcPts val="400"/>
              </a:spcBef>
              <a:buNone/>
            </a:pPr>
            <a:r>
              <a:rPr lang="en-US" sz="1600" dirty="0">
                <a:solidFill>
                  <a:srgbClr val="B2B2B2"/>
                </a:solidFill>
                <a:latin typeface="+mj-lt"/>
              </a:rPr>
              <a:t>	</a:t>
            </a:r>
            <a:r>
              <a:rPr lang="en-US" sz="1600" dirty="0" smtClean="0">
                <a:solidFill>
                  <a:srgbClr val="B2B2B2"/>
                </a:solidFill>
                <a:latin typeface="+mj-lt"/>
              </a:rPr>
              <a:t>For </a:t>
            </a:r>
            <a:r>
              <a:rPr lang="en-US" sz="1600" dirty="0">
                <a:solidFill>
                  <a:srgbClr val="B2B2B2"/>
                </a:solidFill>
                <a:latin typeface="+mj-lt"/>
              </a:rPr>
              <a:t>P</a:t>
            </a:r>
            <a:r>
              <a:rPr lang="en-US" sz="1600" baseline="-25000" dirty="0">
                <a:solidFill>
                  <a:srgbClr val="B2B2B2"/>
                </a:solidFill>
                <a:latin typeface="+mj-lt"/>
              </a:rPr>
              <a:t>H</a:t>
            </a:r>
            <a:r>
              <a:rPr lang="en-US" sz="1600" dirty="0">
                <a:solidFill>
                  <a:srgbClr val="B2B2B2"/>
                </a:solidFill>
                <a:latin typeface="+mj-lt"/>
              </a:rPr>
              <a:t> ≤ 13 dBm:		</a:t>
            </a:r>
            <a:r>
              <a:rPr lang="en-US" sz="1600" dirty="0" smtClean="0">
                <a:solidFill>
                  <a:srgbClr val="B2B2B2"/>
                </a:solidFill>
                <a:latin typeface="+mj-lt"/>
              </a:rPr>
              <a:t>EDT </a:t>
            </a:r>
            <a:r>
              <a:rPr lang="en-US" sz="1600" dirty="0">
                <a:solidFill>
                  <a:srgbClr val="B2B2B2"/>
                </a:solidFill>
                <a:latin typeface="+mj-lt"/>
              </a:rPr>
              <a:t>= -75 dBm/MHz</a:t>
            </a:r>
          </a:p>
          <a:p>
            <a:pPr marL="722313" indent="-722313">
              <a:spcBef>
                <a:spcPts val="400"/>
              </a:spcBef>
              <a:buNone/>
            </a:pPr>
            <a:r>
              <a:rPr lang="en-US" sz="1600" dirty="0">
                <a:solidFill>
                  <a:srgbClr val="B2B2B2"/>
                </a:solidFill>
                <a:latin typeface="+mj-lt"/>
              </a:rPr>
              <a:t>	For 13 dBm &lt; P</a:t>
            </a:r>
            <a:r>
              <a:rPr lang="en-US" sz="1600" baseline="-25000" dirty="0">
                <a:solidFill>
                  <a:srgbClr val="B2B2B2"/>
                </a:solidFill>
                <a:latin typeface="+mj-lt"/>
              </a:rPr>
              <a:t>H</a:t>
            </a:r>
            <a:r>
              <a:rPr lang="en-US" sz="1600" dirty="0">
                <a:solidFill>
                  <a:srgbClr val="B2B2B2"/>
                </a:solidFill>
                <a:latin typeface="+mj-lt"/>
              </a:rPr>
              <a:t> &lt; 23 dBm: 	</a:t>
            </a:r>
            <a:r>
              <a:rPr lang="en-US" sz="1600" dirty="0" smtClean="0">
                <a:solidFill>
                  <a:srgbClr val="B2B2B2"/>
                </a:solidFill>
                <a:latin typeface="+mj-lt"/>
              </a:rPr>
              <a:t>EDT </a:t>
            </a:r>
            <a:r>
              <a:rPr lang="en-US" sz="1600" dirty="0">
                <a:solidFill>
                  <a:srgbClr val="B2B2B2"/>
                </a:solidFill>
                <a:latin typeface="+mj-lt"/>
              </a:rPr>
              <a:t>= -85 dBm/MHz + (23 dBm - P</a:t>
            </a:r>
            <a:r>
              <a:rPr lang="en-US" sz="1600" baseline="-25000" dirty="0">
                <a:solidFill>
                  <a:srgbClr val="B2B2B2"/>
                </a:solidFill>
                <a:latin typeface="+mj-lt"/>
              </a:rPr>
              <a:t>H</a:t>
            </a:r>
            <a:r>
              <a:rPr lang="en-US" sz="1600" dirty="0">
                <a:solidFill>
                  <a:srgbClr val="B2B2B2"/>
                </a:solidFill>
                <a:latin typeface="+mj-lt"/>
              </a:rPr>
              <a:t>)</a:t>
            </a:r>
          </a:p>
          <a:p>
            <a:pPr marL="722313" indent="-722313">
              <a:spcBef>
                <a:spcPts val="400"/>
              </a:spcBef>
              <a:buNone/>
            </a:pPr>
            <a:r>
              <a:rPr lang="en-US" sz="1600" dirty="0">
                <a:solidFill>
                  <a:srgbClr val="B2B2B2"/>
                </a:solidFill>
                <a:latin typeface="+mj-lt"/>
              </a:rPr>
              <a:t>	For P</a:t>
            </a:r>
            <a:r>
              <a:rPr lang="en-US" sz="1600" baseline="-25000" dirty="0">
                <a:solidFill>
                  <a:srgbClr val="B2B2B2"/>
                </a:solidFill>
                <a:latin typeface="+mj-lt"/>
              </a:rPr>
              <a:t>H</a:t>
            </a:r>
            <a:r>
              <a:rPr lang="en-US" sz="1600" dirty="0">
                <a:solidFill>
                  <a:srgbClr val="B2B2B2"/>
                </a:solidFill>
                <a:latin typeface="+mj-lt"/>
              </a:rPr>
              <a:t> ≥ 23 dBm:		</a:t>
            </a:r>
            <a:r>
              <a:rPr lang="en-US" sz="1600" dirty="0" smtClean="0">
                <a:solidFill>
                  <a:srgbClr val="B2B2B2"/>
                </a:solidFill>
                <a:latin typeface="+mj-lt"/>
              </a:rPr>
              <a:t>EDT </a:t>
            </a:r>
            <a:r>
              <a:rPr lang="en-US" sz="1600" dirty="0">
                <a:solidFill>
                  <a:srgbClr val="B2B2B2"/>
                </a:solidFill>
                <a:latin typeface="+mj-lt"/>
              </a:rPr>
              <a:t>= -85 dBm/MHz</a:t>
            </a:r>
          </a:p>
          <a:p>
            <a:pPr marL="0" indent="0">
              <a:spcBef>
                <a:spcPts val="800"/>
              </a:spcBef>
              <a:buNone/>
            </a:pPr>
            <a:r>
              <a:rPr lang="en-US" sz="1600" dirty="0">
                <a:solidFill>
                  <a:srgbClr val="B2B2B2"/>
                </a:solidFill>
                <a:latin typeface="+mj-lt"/>
              </a:rPr>
              <a:t>Or, if the equipment </a:t>
            </a:r>
            <a:r>
              <a:rPr lang="en-US" sz="1600" dirty="0" smtClean="0">
                <a:solidFill>
                  <a:srgbClr val="B2B2B2"/>
                </a:solidFill>
                <a:latin typeface="+mj-lt"/>
              </a:rPr>
              <a:t>uses </a:t>
            </a:r>
            <a:r>
              <a:rPr lang="en-US" sz="1600" dirty="0">
                <a:solidFill>
                  <a:srgbClr val="B2B2B2"/>
                </a:solidFill>
                <a:latin typeface="+mj-lt"/>
              </a:rPr>
              <a:t>IEEE 802.11-2016 [9], clause </a:t>
            </a:r>
            <a:r>
              <a:rPr lang="en-US" sz="1600" dirty="0" smtClean="0">
                <a:solidFill>
                  <a:srgbClr val="B2B2B2"/>
                </a:solidFill>
                <a:latin typeface="+mj-lt"/>
              </a:rPr>
              <a:t>17.3.6 </a:t>
            </a:r>
            <a:r>
              <a:rPr lang="en-US" sz="1600" dirty="0">
                <a:solidFill>
                  <a:srgbClr val="B2B2B2"/>
                </a:solidFill>
                <a:latin typeface="+mj-lt"/>
              </a:rPr>
              <a:t>to determine that </a:t>
            </a:r>
            <a:r>
              <a:rPr lang="en-US" sz="1600" dirty="0" smtClean="0">
                <a:solidFill>
                  <a:srgbClr val="B2B2B2"/>
                </a:solidFill>
                <a:latin typeface="+mj-lt"/>
              </a:rPr>
              <a:t>the primary channel </a:t>
            </a:r>
            <a:r>
              <a:rPr lang="en-US" sz="1600" dirty="0">
                <a:solidFill>
                  <a:srgbClr val="B2B2B2"/>
                </a:solidFill>
                <a:latin typeface="+mj-lt"/>
              </a:rPr>
              <a:t>is occupied, the </a:t>
            </a:r>
            <a:r>
              <a:rPr lang="en-US" sz="1600" dirty="0" smtClean="0">
                <a:solidFill>
                  <a:srgbClr val="B2B2B2"/>
                </a:solidFill>
                <a:latin typeface="+mj-lt"/>
              </a:rPr>
              <a:t>EDT is </a:t>
            </a:r>
            <a:r>
              <a:rPr lang="en-US" sz="1600" dirty="0">
                <a:solidFill>
                  <a:srgbClr val="B2B2B2"/>
                </a:solidFill>
                <a:latin typeface="+mj-lt"/>
              </a:rPr>
              <a:t>independent of </a:t>
            </a:r>
            <a:r>
              <a:rPr lang="en-US" sz="1600" dirty="0" smtClean="0">
                <a:solidFill>
                  <a:srgbClr val="B2B2B2"/>
                </a:solidFill>
                <a:latin typeface="+mj-lt"/>
              </a:rPr>
              <a:t>P</a:t>
            </a:r>
            <a:r>
              <a:rPr lang="en-US" sz="1600" baseline="-25000" dirty="0" smtClean="0">
                <a:solidFill>
                  <a:srgbClr val="B2B2B2"/>
                </a:solidFill>
                <a:latin typeface="+mj-lt"/>
              </a:rPr>
              <a:t>H</a:t>
            </a:r>
            <a:r>
              <a:rPr lang="en-US" sz="1600" dirty="0" smtClean="0">
                <a:solidFill>
                  <a:srgbClr val="B2B2B2"/>
                </a:solidFill>
                <a:latin typeface="+mj-lt"/>
              </a:rPr>
              <a:t>:</a:t>
            </a:r>
            <a:endParaRPr lang="en-US" sz="1600" dirty="0">
              <a:solidFill>
                <a:srgbClr val="B2B2B2"/>
              </a:solidFill>
              <a:latin typeface="+mj-lt"/>
            </a:endParaRPr>
          </a:p>
          <a:p>
            <a:pPr marL="722313" indent="-722313">
              <a:spcBef>
                <a:spcPts val="400"/>
              </a:spcBef>
              <a:buNone/>
            </a:pPr>
            <a:r>
              <a:rPr lang="en-US" sz="1600" dirty="0">
                <a:solidFill>
                  <a:srgbClr val="B2B2B2"/>
                </a:solidFill>
                <a:latin typeface="+mj-lt"/>
              </a:rPr>
              <a:t>	</a:t>
            </a:r>
            <a:r>
              <a:rPr lang="en-US" sz="1600" dirty="0" smtClean="0">
                <a:solidFill>
                  <a:srgbClr val="B2B2B2"/>
                </a:solidFill>
                <a:latin typeface="+mj-lt"/>
              </a:rPr>
              <a:t>EDT </a:t>
            </a:r>
            <a:r>
              <a:rPr lang="en-US" sz="1600" dirty="0">
                <a:solidFill>
                  <a:srgbClr val="B2B2B2"/>
                </a:solidFill>
                <a:latin typeface="+mj-lt"/>
              </a:rPr>
              <a:t>= -75 </a:t>
            </a:r>
            <a:r>
              <a:rPr lang="en-US" sz="1600" dirty="0" smtClean="0">
                <a:solidFill>
                  <a:srgbClr val="B2B2B2"/>
                </a:solidFill>
                <a:latin typeface="+mj-lt"/>
              </a:rPr>
              <a:t>dBm/MHz</a:t>
            </a:r>
            <a:endParaRPr lang="en-US" sz="1600" dirty="0">
              <a:solidFill>
                <a:srgbClr val="B2B2B2"/>
              </a:solidFill>
              <a:latin typeface="+mj-lt"/>
            </a:endParaRPr>
          </a:p>
          <a:p>
            <a:endParaRPr lang="en-AU" sz="1600" dirty="0" smtClean="0">
              <a:solidFill>
                <a:srgbClr val="B2B2B2"/>
              </a:solidFill>
              <a:latin typeface="+mj-lt"/>
            </a:endParaRPr>
          </a:p>
        </p:txBody>
      </p:sp>
      <p:sp>
        <p:nvSpPr>
          <p:cNvPr id="2" name="Title 1"/>
          <p:cNvSpPr>
            <a:spLocks noGrp="1"/>
          </p:cNvSpPr>
          <p:nvPr>
            <p:ph type="title"/>
          </p:nvPr>
        </p:nvSpPr>
        <p:spPr/>
        <p:txBody>
          <a:bodyPr/>
          <a:lstStyle/>
          <a:p>
            <a:pPr lvl="1"/>
            <a:r>
              <a:rPr lang="en-AU" dirty="0" smtClean="0"/>
              <a:t>The specification of where the received power is measured was changed in the refined text</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30</a:t>
            </a:fld>
            <a:endParaRPr lang="en-US"/>
          </a:p>
        </p:txBody>
      </p:sp>
      <p:sp>
        <p:nvSpPr>
          <p:cNvPr id="3" name="Rectangle 2"/>
          <p:cNvSpPr/>
          <p:nvPr/>
        </p:nvSpPr>
        <p:spPr bwMode="auto">
          <a:xfrm>
            <a:off x="304800" y="5562600"/>
            <a:ext cx="8534400" cy="762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182563" indent="-182563" eaLnBrk="0" hangingPunct="0">
              <a:spcBef>
                <a:spcPts val="800"/>
              </a:spcBef>
              <a:buFont typeface="Arial" panose="020B0604020202020204" pitchFamily="34" charset="0"/>
              <a:buChar char="•"/>
            </a:pPr>
            <a:r>
              <a:rPr lang="en-AU" sz="1600" dirty="0" smtClean="0">
                <a:solidFill>
                  <a:schemeClr val="accent6"/>
                </a:solidFill>
                <a:latin typeface="+mj-lt"/>
              </a:rPr>
              <a:t>Original text: </a:t>
            </a:r>
            <a:r>
              <a:rPr lang="en-AU" sz="1600" i="1" dirty="0">
                <a:solidFill>
                  <a:schemeClr val="accent6"/>
                </a:solidFill>
                <a:latin typeface="+mj-lt"/>
              </a:rPr>
              <a:t>The ED Threshold Level (TL) is expressed assuming a 0 </a:t>
            </a:r>
            <a:r>
              <a:rPr lang="en-AU" sz="1600" i="1" dirty="0" err="1">
                <a:solidFill>
                  <a:schemeClr val="accent6"/>
                </a:solidFill>
                <a:latin typeface="+mj-lt"/>
              </a:rPr>
              <a:t>dBi</a:t>
            </a:r>
            <a:r>
              <a:rPr lang="en-AU" sz="1600" i="1" dirty="0">
                <a:solidFill>
                  <a:schemeClr val="accent6"/>
                </a:solidFill>
                <a:latin typeface="+mj-lt"/>
              </a:rPr>
              <a:t> receive antenna</a:t>
            </a:r>
          </a:p>
          <a:p>
            <a:pPr marL="182563" indent="-182563" eaLnBrk="0" hangingPunct="0">
              <a:spcBef>
                <a:spcPts val="800"/>
              </a:spcBef>
              <a:buFont typeface="Arial" panose="020B0604020202020204" pitchFamily="34" charset="0"/>
              <a:buChar char="•"/>
            </a:pPr>
            <a:r>
              <a:rPr kumimoji="0" lang="en-AU" sz="1600" b="0" u="none" strike="noStrike" cap="none" normalizeH="0" baseline="0" dirty="0" smtClean="0">
                <a:ln>
                  <a:noFill/>
                </a:ln>
                <a:solidFill>
                  <a:schemeClr val="accent6"/>
                </a:solidFill>
                <a:effectLst/>
                <a:latin typeface="+mj-lt"/>
              </a:rPr>
              <a:t>Someone</a:t>
            </a:r>
            <a:r>
              <a:rPr kumimoji="0" lang="en-AU" sz="1600" b="0" u="none" strike="noStrike" cap="none" normalizeH="0" dirty="0" smtClean="0">
                <a:ln>
                  <a:noFill/>
                </a:ln>
                <a:solidFill>
                  <a:schemeClr val="accent6"/>
                </a:solidFill>
                <a:effectLst/>
                <a:latin typeface="+mj-lt"/>
              </a:rPr>
              <a:t> liked this better </a:t>
            </a:r>
            <a:r>
              <a:rPr kumimoji="0" lang="en-AU" sz="1600" b="0" u="none" strike="noStrike" cap="none" normalizeH="0" dirty="0" smtClean="0">
                <a:ln>
                  <a:noFill/>
                </a:ln>
                <a:solidFill>
                  <a:schemeClr val="accent6"/>
                </a:solidFill>
                <a:effectLst/>
                <a:latin typeface="+mj-lt"/>
                <a:sym typeface="Wingdings" panose="05000000000000000000" pitchFamily="2" charset="2"/>
              </a:rPr>
              <a:t></a:t>
            </a:r>
            <a:endParaRPr kumimoji="0" lang="en-AU" sz="1600" b="0" u="none" strike="noStrike" cap="none" normalizeH="0" baseline="0" dirty="0" smtClean="0">
              <a:ln>
                <a:noFill/>
              </a:ln>
              <a:solidFill>
                <a:schemeClr val="accent6"/>
              </a:solidFill>
              <a:effectLst/>
              <a:latin typeface="+mj-lt"/>
            </a:endParaRPr>
          </a:p>
        </p:txBody>
      </p:sp>
    </p:spTree>
    <p:extLst>
      <p:ext uri="{BB962C8B-B14F-4D97-AF65-F5344CB8AC3E}">
        <p14:creationId xmlns:p14="http://schemas.microsoft.com/office/powerpoint/2010/main" val="215993398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152400" y="1730960"/>
            <a:ext cx="8839200" cy="47244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a:spcBef>
                <a:spcPts val="800"/>
              </a:spcBef>
            </a:pPr>
            <a:r>
              <a:rPr lang="de-DE" sz="1600" b="1" dirty="0">
                <a:solidFill>
                  <a:srgbClr val="B2B2B2"/>
                </a:solidFill>
                <a:latin typeface="+mj-lt"/>
              </a:rPr>
              <a:t>Clause 4.2.7.3.2.5 in </a:t>
            </a:r>
            <a:r>
              <a:rPr lang="de-DE" sz="1600" b="1" dirty="0" smtClean="0">
                <a:solidFill>
                  <a:srgbClr val="B2B2B2"/>
                </a:solidFill>
                <a:latin typeface="+mj-lt"/>
              </a:rPr>
              <a:t>revised EN </a:t>
            </a:r>
            <a:r>
              <a:rPr lang="de-DE" sz="1600" b="1" dirty="0">
                <a:solidFill>
                  <a:srgbClr val="B2B2B2"/>
                </a:solidFill>
                <a:latin typeface="+mj-lt"/>
              </a:rPr>
              <a:t>301 </a:t>
            </a:r>
            <a:r>
              <a:rPr lang="de-DE" sz="1600" b="1" dirty="0" smtClean="0">
                <a:solidFill>
                  <a:srgbClr val="B2B2B2"/>
                </a:solidFill>
                <a:latin typeface="+mj-lt"/>
              </a:rPr>
              <a:t>893</a:t>
            </a:r>
          </a:p>
          <a:p>
            <a:pPr>
              <a:spcBef>
                <a:spcPts val="800"/>
              </a:spcBef>
            </a:pPr>
            <a:r>
              <a:rPr lang="en-US" sz="1600" dirty="0" smtClean="0">
                <a:solidFill>
                  <a:srgbClr val="B2B2B2"/>
                </a:solidFill>
                <a:latin typeface="+mj-lt"/>
              </a:rPr>
              <a:t>Equipment </a:t>
            </a:r>
            <a:r>
              <a:rPr lang="en-US" sz="1600" dirty="0">
                <a:solidFill>
                  <a:srgbClr val="B2B2B2"/>
                </a:solidFill>
                <a:latin typeface="+mj-lt"/>
              </a:rPr>
              <a:t>shall consider a</a:t>
            </a:r>
            <a:r>
              <a:rPr lang="en-US" sz="1600" dirty="0" smtClean="0">
                <a:solidFill>
                  <a:srgbClr val="B2B2B2"/>
                </a:solidFill>
                <a:latin typeface="+mj-lt"/>
              </a:rPr>
              <a:t> channel or a combination of channels to </a:t>
            </a:r>
            <a:r>
              <a:rPr lang="en-US" sz="1600" dirty="0">
                <a:solidFill>
                  <a:srgbClr val="B2B2B2"/>
                </a:solidFill>
                <a:latin typeface="+mj-lt"/>
              </a:rPr>
              <a:t>be occupied as long as </a:t>
            </a:r>
            <a:r>
              <a:rPr lang="en-US" sz="1600" dirty="0" smtClean="0">
                <a:solidFill>
                  <a:srgbClr val="B2B2B2"/>
                </a:solidFill>
                <a:latin typeface="+mj-lt"/>
              </a:rPr>
              <a:t>transmissions in </a:t>
            </a:r>
            <a:r>
              <a:rPr lang="en-AU" sz="1600" dirty="0">
                <a:solidFill>
                  <a:srgbClr val="B2B2B2"/>
                </a:solidFill>
                <a:latin typeface="+mj-lt"/>
              </a:rPr>
              <a:t>the </a:t>
            </a:r>
            <a:r>
              <a:rPr lang="en-US" sz="1600" dirty="0">
                <a:solidFill>
                  <a:srgbClr val="B2B2B2"/>
                </a:solidFill>
                <a:latin typeface="+mj-lt"/>
              </a:rPr>
              <a:t>channel or </a:t>
            </a:r>
            <a:r>
              <a:rPr lang="en-US" sz="1600" dirty="0" smtClean="0">
                <a:solidFill>
                  <a:srgbClr val="B2B2B2"/>
                </a:solidFill>
                <a:latin typeface="+mj-lt"/>
              </a:rPr>
              <a:t>the combination </a:t>
            </a:r>
            <a:r>
              <a:rPr lang="en-US" sz="1600" dirty="0">
                <a:solidFill>
                  <a:srgbClr val="B2B2B2"/>
                </a:solidFill>
                <a:latin typeface="+mj-lt"/>
              </a:rPr>
              <a:t>of channels</a:t>
            </a:r>
            <a:r>
              <a:rPr lang="en-US" sz="1600" dirty="0" smtClean="0">
                <a:solidFill>
                  <a:srgbClr val="B2B2B2"/>
                </a:solidFill>
                <a:latin typeface="+mj-lt"/>
              </a:rPr>
              <a:t> </a:t>
            </a:r>
            <a:r>
              <a:rPr lang="en-US" sz="1600" dirty="0">
                <a:solidFill>
                  <a:srgbClr val="B2B2B2"/>
                </a:solidFill>
                <a:latin typeface="+mj-lt"/>
              </a:rPr>
              <a:t>are </a:t>
            </a:r>
            <a:r>
              <a:rPr lang="en-US" sz="1600" dirty="0" smtClean="0">
                <a:solidFill>
                  <a:srgbClr val="B2B2B2"/>
                </a:solidFill>
                <a:latin typeface="+mj-lt"/>
              </a:rPr>
              <a:t>present at </a:t>
            </a:r>
            <a:r>
              <a:rPr lang="en-US" sz="1600" dirty="0">
                <a:solidFill>
                  <a:srgbClr val="B2B2B2"/>
                </a:solidFill>
                <a:latin typeface="+mj-lt"/>
              </a:rPr>
              <a:t>a </a:t>
            </a:r>
            <a:r>
              <a:rPr lang="en-US" sz="1600" dirty="0" smtClean="0">
                <a:solidFill>
                  <a:srgbClr val="B2B2B2"/>
                </a:solidFill>
                <a:latin typeface="+mj-lt"/>
              </a:rPr>
              <a:t>power level greater </a:t>
            </a:r>
            <a:r>
              <a:rPr lang="en-US" sz="1600" dirty="0">
                <a:solidFill>
                  <a:srgbClr val="B2B2B2"/>
                </a:solidFill>
                <a:latin typeface="+mj-lt"/>
              </a:rPr>
              <a:t>than the ED Threshold </a:t>
            </a:r>
            <a:r>
              <a:rPr lang="en-US" sz="1600" dirty="0" smtClean="0">
                <a:solidFill>
                  <a:srgbClr val="B2B2B2"/>
                </a:solidFill>
                <a:latin typeface="+mj-lt"/>
              </a:rPr>
              <a:t>(EDT). </a:t>
            </a:r>
            <a:r>
              <a:rPr lang="en-AU" sz="1600" dirty="0" smtClean="0">
                <a:solidFill>
                  <a:srgbClr val="B2B2B2"/>
                </a:solidFill>
                <a:latin typeface="+mj-lt"/>
              </a:rPr>
              <a:t>The power level is determined by integrating the </a:t>
            </a:r>
            <a:r>
              <a:rPr lang="en-US" sz="1600" dirty="0" smtClean="0">
                <a:solidFill>
                  <a:srgbClr val="B2B2B2"/>
                </a:solidFill>
                <a:latin typeface="+mj-lt"/>
              </a:rPr>
              <a:t>received power</a:t>
            </a:r>
            <a:r>
              <a:rPr lang="en-AU" sz="1600" dirty="0" smtClean="0">
                <a:solidFill>
                  <a:srgbClr val="B2B2B2"/>
                </a:solidFill>
                <a:latin typeface="+mj-lt"/>
              </a:rPr>
              <a:t> over the </a:t>
            </a:r>
            <a:r>
              <a:rPr lang="en-US" sz="1600" dirty="0" smtClean="0">
                <a:solidFill>
                  <a:srgbClr val="B2B2B2"/>
                </a:solidFill>
                <a:latin typeface="+mj-lt"/>
              </a:rPr>
              <a:t>channel or the combination of channels then normalized to per MHz power. T</a:t>
            </a:r>
            <a:r>
              <a:rPr lang="en-AU" sz="1600" dirty="0" smtClean="0">
                <a:solidFill>
                  <a:srgbClr val="B2B2B2"/>
                </a:solidFill>
                <a:latin typeface="+mj-lt"/>
              </a:rPr>
              <a:t>he </a:t>
            </a:r>
            <a:r>
              <a:rPr lang="en-US" sz="1600" dirty="0" smtClean="0">
                <a:solidFill>
                  <a:srgbClr val="B2B2B2"/>
                </a:solidFill>
                <a:latin typeface="+mj-lt"/>
              </a:rPr>
              <a:t>received power</a:t>
            </a:r>
            <a:r>
              <a:rPr lang="en-AU" sz="1600" dirty="0" smtClean="0">
                <a:solidFill>
                  <a:srgbClr val="B2B2B2"/>
                </a:solidFill>
                <a:latin typeface="+mj-lt"/>
              </a:rPr>
              <a:t> shall be measured at the interface between the equipment and the antenna assembly.</a:t>
            </a:r>
          </a:p>
          <a:p>
            <a:pPr>
              <a:spcBef>
                <a:spcPts val="800"/>
              </a:spcBef>
            </a:pPr>
            <a:r>
              <a:rPr lang="en-AU" sz="1600" dirty="0" smtClean="0">
                <a:latin typeface="+mj-lt"/>
              </a:rPr>
              <a:t>Equipment </a:t>
            </a:r>
            <a:r>
              <a:rPr lang="en-AU" sz="1600" dirty="0">
                <a:latin typeface="+mj-lt"/>
              </a:rPr>
              <a:t>shall not change the EDT for </a:t>
            </a:r>
            <a:r>
              <a:rPr lang="en-AU" sz="1600" dirty="0" smtClean="0">
                <a:latin typeface="+mj-lt"/>
              </a:rPr>
              <a:t>a contiguous </a:t>
            </a:r>
            <a:r>
              <a:rPr lang="en-AU" sz="1600" dirty="0">
                <a:latin typeface="+mj-lt"/>
              </a:rPr>
              <a:t>period of at least 60 </a:t>
            </a:r>
            <a:r>
              <a:rPr lang="en-AU" sz="1600" dirty="0" smtClean="0">
                <a:latin typeface="+mj-lt"/>
              </a:rPr>
              <a:t>s.</a:t>
            </a:r>
            <a:endParaRPr lang="en-US" sz="1600" dirty="0">
              <a:latin typeface="+mj-lt"/>
            </a:endParaRPr>
          </a:p>
          <a:p>
            <a:pPr marL="0" indent="0">
              <a:spcBef>
                <a:spcPts val="800"/>
              </a:spcBef>
              <a:buNone/>
            </a:pPr>
            <a:r>
              <a:rPr lang="en-US" sz="1600" dirty="0">
                <a:solidFill>
                  <a:srgbClr val="B2B2B2"/>
                </a:solidFill>
                <a:latin typeface="+mj-lt"/>
              </a:rPr>
              <a:t>The </a:t>
            </a:r>
            <a:r>
              <a:rPr lang="en-US" sz="1600" dirty="0" smtClean="0">
                <a:solidFill>
                  <a:srgbClr val="B2B2B2"/>
                </a:solidFill>
                <a:latin typeface="+mj-lt"/>
              </a:rPr>
              <a:t>EDT is either proportional to the equipment's maximum transmit power (P</a:t>
            </a:r>
            <a:r>
              <a:rPr lang="en-US" sz="1600" baseline="-25000" dirty="0" smtClean="0">
                <a:solidFill>
                  <a:srgbClr val="B2B2B2"/>
                </a:solidFill>
                <a:latin typeface="+mj-lt"/>
              </a:rPr>
              <a:t>H</a:t>
            </a:r>
            <a:r>
              <a:rPr lang="en-US" sz="1600" dirty="0" smtClean="0">
                <a:solidFill>
                  <a:srgbClr val="B2B2B2"/>
                </a:solidFill>
                <a:latin typeface="+mj-lt"/>
              </a:rPr>
              <a:t>):</a:t>
            </a:r>
            <a:endParaRPr lang="en-US" sz="1600" dirty="0">
              <a:solidFill>
                <a:srgbClr val="B2B2B2"/>
              </a:solidFill>
              <a:latin typeface="+mj-lt"/>
            </a:endParaRPr>
          </a:p>
          <a:p>
            <a:pPr marL="722313" indent="-722313">
              <a:spcBef>
                <a:spcPts val="400"/>
              </a:spcBef>
              <a:buNone/>
            </a:pPr>
            <a:r>
              <a:rPr lang="en-US" sz="1600" dirty="0">
                <a:solidFill>
                  <a:srgbClr val="B2B2B2"/>
                </a:solidFill>
                <a:latin typeface="+mj-lt"/>
              </a:rPr>
              <a:t>	</a:t>
            </a:r>
            <a:r>
              <a:rPr lang="en-US" sz="1600" dirty="0" smtClean="0">
                <a:solidFill>
                  <a:srgbClr val="B2B2B2"/>
                </a:solidFill>
                <a:latin typeface="+mj-lt"/>
              </a:rPr>
              <a:t>For </a:t>
            </a:r>
            <a:r>
              <a:rPr lang="en-US" sz="1600" dirty="0">
                <a:solidFill>
                  <a:srgbClr val="B2B2B2"/>
                </a:solidFill>
                <a:latin typeface="+mj-lt"/>
              </a:rPr>
              <a:t>P</a:t>
            </a:r>
            <a:r>
              <a:rPr lang="en-US" sz="1600" baseline="-25000" dirty="0">
                <a:solidFill>
                  <a:srgbClr val="B2B2B2"/>
                </a:solidFill>
                <a:latin typeface="+mj-lt"/>
              </a:rPr>
              <a:t>H</a:t>
            </a:r>
            <a:r>
              <a:rPr lang="en-US" sz="1600" dirty="0">
                <a:solidFill>
                  <a:srgbClr val="B2B2B2"/>
                </a:solidFill>
                <a:latin typeface="+mj-lt"/>
              </a:rPr>
              <a:t> ≤ 13 dBm:		</a:t>
            </a:r>
            <a:r>
              <a:rPr lang="en-US" sz="1600" dirty="0" smtClean="0">
                <a:solidFill>
                  <a:srgbClr val="B2B2B2"/>
                </a:solidFill>
                <a:latin typeface="+mj-lt"/>
              </a:rPr>
              <a:t>EDT </a:t>
            </a:r>
            <a:r>
              <a:rPr lang="en-US" sz="1600" dirty="0">
                <a:solidFill>
                  <a:srgbClr val="B2B2B2"/>
                </a:solidFill>
                <a:latin typeface="+mj-lt"/>
              </a:rPr>
              <a:t>= -75 dBm/MHz</a:t>
            </a:r>
          </a:p>
          <a:p>
            <a:pPr marL="722313" indent="-722313">
              <a:spcBef>
                <a:spcPts val="400"/>
              </a:spcBef>
              <a:buNone/>
            </a:pPr>
            <a:r>
              <a:rPr lang="en-US" sz="1600" dirty="0">
                <a:solidFill>
                  <a:srgbClr val="B2B2B2"/>
                </a:solidFill>
                <a:latin typeface="+mj-lt"/>
              </a:rPr>
              <a:t>	For 13 dBm &lt; P</a:t>
            </a:r>
            <a:r>
              <a:rPr lang="en-US" sz="1600" baseline="-25000" dirty="0">
                <a:solidFill>
                  <a:srgbClr val="B2B2B2"/>
                </a:solidFill>
                <a:latin typeface="+mj-lt"/>
              </a:rPr>
              <a:t>H</a:t>
            </a:r>
            <a:r>
              <a:rPr lang="en-US" sz="1600" dirty="0">
                <a:solidFill>
                  <a:srgbClr val="B2B2B2"/>
                </a:solidFill>
                <a:latin typeface="+mj-lt"/>
              </a:rPr>
              <a:t> &lt; 23 dBm: 	</a:t>
            </a:r>
            <a:r>
              <a:rPr lang="en-US" sz="1600" dirty="0" smtClean="0">
                <a:solidFill>
                  <a:srgbClr val="B2B2B2"/>
                </a:solidFill>
                <a:latin typeface="+mj-lt"/>
              </a:rPr>
              <a:t>EDT </a:t>
            </a:r>
            <a:r>
              <a:rPr lang="en-US" sz="1600" dirty="0">
                <a:solidFill>
                  <a:srgbClr val="B2B2B2"/>
                </a:solidFill>
                <a:latin typeface="+mj-lt"/>
              </a:rPr>
              <a:t>= -85 dBm/MHz + (23 dBm - P</a:t>
            </a:r>
            <a:r>
              <a:rPr lang="en-US" sz="1600" baseline="-25000" dirty="0">
                <a:solidFill>
                  <a:srgbClr val="B2B2B2"/>
                </a:solidFill>
                <a:latin typeface="+mj-lt"/>
              </a:rPr>
              <a:t>H</a:t>
            </a:r>
            <a:r>
              <a:rPr lang="en-US" sz="1600" dirty="0">
                <a:solidFill>
                  <a:srgbClr val="B2B2B2"/>
                </a:solidFill>
                <a:latin typeface="+mj-lt"/>
              </a:rPr>
              <a:t>)</a:t>
            </a:r>
          </a:p>
          <a:p>
            <a:pPr marL="722313" indent="-722313">
              <a:spcBef>
                <a:spcPts val="400"/>
              </a:spcBef>
              <a:buNone/>
            </a:pPr>
            <a:r>
              <a:rPr lang="en-US" sz="1600" dirty="0">
                <a:solidFill>
                  <a:srgbClr val="B2B2B2"/>
                </a:solidFill>
                <a:latin typeface="+mj-lt"/>
              </a:rPr>
              <a:t>	For P</a:t>
            </a:r>
            <a:r>
              <a:rPr lang="en-US" sz="1600" baseline="-25000" dirty="0">
                <a:solidFill>
                  <a:srgbClr val="B2B2B2"/>
                </a:solidFill>
                <a:latin typeface="+mj-lt"/>
              </a:rPr>
              <a:t>H</a:t>
            </a:r>
            <a:r>
              <a:rPr lang="en-US" sz="1600" dirty="0">
                <a:solidFill>
                  <a:srgbClr val="B2B2B2"/>
                </a:solidFill>
                <a:latin typeface="+mj-lt"/>
              </a:rPr>
              <a:t> ≥ 23 dBm:		</a:t>
            </a:r>
            <a:r>
              <a:rPr lang="en-US" sz="1600" dirty="0" smtClean="0">
                <a:solidFill>
                  <a:srgbClr val="B2B2B2"/>
                </a:solidFill>
                <a:latin typeface="+mj-lt"/>
              </a:rPr>
              <a:t>EDT </a:t>
            </a:r>
            <a:r>
              <a:rPr lang="en-US" sz="1600" dirty="0">
                <a:solidFill>
                  <a:srgbClr val="B2B2B2"/>
                </a:solidFill>
                <a:latin typeface="+mj-lt"/>
              </a:rPr>
              <a:t>= -85 dBm/MHz</a:t>
            </a:r>
          </a:p>
          <a:p>
            <a:pPr marL="0" indent="0">
              <a:spcBef>
                <a:spcPts val="800"/>
              </a:spcBef>
              <a:buNone/>
            </a:pPr>
            <a:r>
              <a:rPr lang="en-US" sz="1600" dirty="0">
                <a:solidFill>
                  <a:srgbClr val="B2B2B2"/>
                </a:solidFill>
                <a:latin typeface="+mj-lt"/>
              </a:rPr>
              <a:t>Or, if the equipment </a:t>
            </a:r>
            <a:r>
              <a:rPr lang="en-US" sz="1600" dirty="0" smtClean="0">
                <a:solidFill>
                  <a:srgbClr val="B2B2B2"/>
                </a:solidFill>
                <a:latin typeface="+mj-lt"/>
              </a:rPr>
              <a:t>uses </a:t>
            </a:r>
            <a:r>
              <a:rPr lang="en-US" sz="1600" dirty="0">
                <a:solidFill>
                  <a:srgbClr val="B2B2B2"/>
                </a:solidFill>
                <a:latin typeface="+mj-lt"/>
              </a:rPr>
              <a:t>IEEE 802.11-2016 [9], clause </a:t>
            </a:r>
            <a:r>
              <a:rPr lang="en-US" sz="1600" dirty="0" smtClean="0">
                <a:solidFill>
                  <a:srgbClr val="B2B2B2"/>
                </a:solidFill>
                <a:latin typeface="+mj-lt"/>
              </a:rPr>
              <a:t>17.3.6 </a:t>
            </a:r>
            <a:r>
              <a:rPr lang="en-US" sz="1600" dirty="0">
                <a:solidFill>
                  <a:srgbClr val="B2B2B2"/>
                </a:solidFill>
                <a:latin typeface="+mj-lt"/>
              </a:rPr>
              <a:t>to determine that </a:t>
            </a:r>
            <a:r>
              <a:rPr lang="en-US" sz="1600" dirty="0" smtClean="0">
                <a:solidFill>
                  <a:srgbClr val="B2B2B2"/>
                </a:solidFill>
                <a:latin typeface="+mj-lt"/>
              </a:rPr>
              <a:t>the primary channel </a:t>
            </a:r>
            <a:r>
              <a:rPr lang="en-US" sz="1600" dirty="0">
                <a:solidFill>
                  <a:srgbClr val="B2B2B2"/>
                </a:solidFill>
                <a:latin typeface="+mj-lt"/>
              </a:rPr>
              <a:t>is occupied, the </a:t>
            </a:r>
            <a:r>
              <a:rPr lang="en-US" sz="1600" dirty="0" smtClean="0">
                <a:solidFill>
                  <a:srgbClr val="B2B2B2"/>
                </a:solidFill>
                <a:latin typeface="+mj-lt"/>
              </a:rPr>
              <a:t>EDT is </a:t>
            </a:r>
            <a:r>
              <a:rPr lang="en-US" sz="1600" dirty="0">
                <a:solidFill>
                  <a:srgbClr val="B2B2B2"/>
                </a:solidFill>
                <a:latin typeface="+mj-lt"/>
              </a:rPr>
              <a:t>independent of </a:t>
            </a:r>
            <a:r>
              <a:rPr lang="en-US" sz="1600" dirty="0" smtClean="0">
                <a:solidFill>
                  <a:srgbClr val="B2B2B2"/>
                </a:solidFill>
                <a:latin typeface="+mj-lt"/>
              </a:rPr>
              <a:t>P</a:t>
            </a:r>
            <a:r>
              <a:rPr lang="en-US" sz="1600" baseline="-25000" dirty="0" smtClean="0">
                <a:solidFill>
                  <a:srgbClr val="B2B2B2"/>
                </a:solidFill>
                <a:latin typeface="+mj-lt"/>
              </a:rPr>
              <a:t>H</a:t>
            </a:r>
            <a:r>
              <a:rPr lang="en-US" sz="1600" dirty="0" smtClean="0">
                <a:solidFill>
                  <a:srgbClr val="B2B2B2"/>
                </a:solidFill>
                <a:latin typeface="+mj-lt"/>
              </a:rPr>
              <a:t>:</a:t>
            </a:r>
            <a:endParaRPr lang="en-US" sz="1600" dirty="0">
              <a:solidFill>
                <a:srgbClr val="B2B2B2"/>
              </a:solidFill>
              <a:latin typeface="+mj-lt"/>
            </a:endParaRPr>
          </a:p>
          <a:p>
            <a:pPr marL="722313" indent="-722313">
              <a:spcBef>
                <a:spcPts val="400"/>
              </a:spcBef>
              <a:buNone/>
            </a:pPr>
            <a:r>
              <a:rPr lang="en-US" sz="1600" dirty="0">
                <a:solidFill>
                  <a:srgbClr val="B2B2B2"/>
                </a:solidFill>
                <a:latin typeface="+mj-lt"/>
              </a:rPr>
              <a:t>	</a:t>
            </a:r>
            <a:r>
              <a:rPr lang="en-US" sz="1600" dirty="0" smtClean="0">
                <a:solidFill>
                  <a:srgbClr val="B2B2B2"/>
                </a:solidFill>
                <a:latin typeface="+mj-lt"/>
              </a:rPr>
              <a:t>EDT </a:t>
            </a:r>
            <a:r>
              <a:rPr lang="en-US" sz="1600" dirty="0">
                <a:solidFill>
                  <a:srgbClr val="B2B2B2"/>
                </a:solidFill>
                <a:latin typeface="+mj-lt"/>
              </a:rPr>
              <a:t>= -75 </a:t>
            </a:r>
            <a:r>
              <a:rPr lang="en-US" sz="1600" dirty="0" smtClean="0">
                <a:solidFill>
                  <a:srgbClr val="B2B2B2"/>
                </a:solidFill>
                <a:latin typeface="+mj-lt"/>
              </a:rPr>
              <a:t>dBm/MHz</a:t>
            </a:r>
            <a:endParaRPr lang="en-US" sz="1600" dirty="0">
              <a:solidFill>
                <a:srgbClr val="B2B2B2"/>
              </a:solidFill>
              <a:latin typeface="+mj-lt"/>
            </a:endParaRPr>
          </a:p>
          <a:p>
            <a:endParaRPr lang="en-AU" sz="1600" dirty="0" smtClean="0">
              <a:solidFill>
                <a:srgbClr val="B2B2B2"/>
              </a:solidFill>
              <a:latin typeface="+mj-lt"/>
            </a:endParaRPr>
          </a:p>
        </p:txBody>
      </p:sp>
      <p:sp>
        <p:nvSpPr>
          <p:cNvPr id="2" name="Title 1"/>
          <p:cNvSpPr>
            <a:spLocks noGrp="1"/>
          </p:cNvSpPr>
          <p:nvPr>
            <p:ph type="title"/>
          </p:nvPr>
        </p:nvSpPr>
        <p:spPr/>
        <p:txBody>
          <a:bodyPr/>
          <a:lstStyle/>
          <a:p>
            <a:pPr lvl="1"/>
            <a:r>
              <a:rPr lang="en-AU" dirty="0" smtClean="0"/>
              <a:t>The ability to flip between modes was not changed in the refined text</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31</a:t>
            </a:fld>
            <a:endParaRPr lang="en-US"/>
          </a:p>
        </p:txBody>
      </p:sp>
      <p:sp>
        <p:nvSpPr>
          <p:cNvPr id="3" name="Rectangle 2"/>
          <p:cNvSpPr/>
          <p:nvPr/>
        </p:nvSpPr>
        <p:spPr bwMode="auto">
          <a:xfrm>
            <a:off x="304800" y="5562600"/>
            <a:ext cx="8534400" cy="762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182563" indent="-182563" eaLnBrk="0" hangingPunct="0">
              <a:spcBef>
                <a:spcPts val="800"/>
              </a:spcBef>
              <a:buFont typeface="Arial" panose="020B0604020202020204" pitchFamily="34" charset="0"/>
              <a:buChar char="•"/>
            </a:pPr>
            <a:r>
              <a:rPr lang="en-AU" sz="1600" dirty="0" smtClean="0">
                <a:solidFill>
                  <a:schemeClr val="accent6"/>
                </a:solidFill>
                <a:latin typeface="+mj-lt"/>
              </a:rPr>
              <a:t>No change in semantics</a:t>
            </a:r>
          </a:p>
          <a:p>
            <a:pPr marL="182563" indent="-182563" eaLnBrk="0" hangingPunct="0">
              <a:spcBef>
                <a:spcPts val="800"/>
              </a:spcBef>
              <a:buFont typeface="Arial" panose="020B0604020202020204" pitchFamily="34" charset="0"/>
              <a:buChar char="•"/>
            </a:pPr>
            <a:r>
              <a:rPr kumimoji="0" lang="en-AU" sz="1600" b="0" u="none" strike="noStrike" cap="none" normalizeH="0" baseline="0" dirty="0" smtClean="0">
                <a:ln>
                  <a:noFill/>
                </a:ln>
                <a:solidFill>
                  <a:schemeClr val="accent6"/>
                </a:solidFill>
                <a:effectLst/>
                <a:latin typeface="+mj-lt"/>
              </a:rPr>
              <a:t>This</a:t>
            </a:r>
            <a:r>
              <a:rPr kumimoji="0" lang="en-AU" sz="1600" b="0" u="none" strike="noStrike" cap="none" normalizeH="0" dirty="0" smtClean="0">
                <a:ln>
                  <a:noFill/>
                </a:ln>
                <a:solidFill>
                  <a:schemeClr val="accent6"/>
                </a:solidFill>
                <a:effectLst/>
                <a:latin typeface="+mj-lt"/>
              </a:rPr>
              <a:t> restriction remains a device can’t “play games’” by quickly flipping from mode to mode</a:t>
            </a:r>
            <a:endParaRPr kumimoji="0" lang="en-AU" sz="1600" b="0" u="none" strike="noStrike" cap="none" normalizeH="0" baseline="0" dirty="0" smtClean="0">
              <a:ln>
                <a:noFill/>
              </a:ln>
              <a:solidFill>
                <a:schemeClr val="accent6"/>
              </a:solidFill>
              <a:effectLst/>
              <a:latin typeface="+mj-lt"/>
            </a:endParaRPr>
          </a:p>
        </p:txBody>
      </p:sp>
    </p:spTree>
    <p:extLst>
      <p:ext uri="{BB962C8B-B14F-4D97-AF65-F5344CB8AC3E}">
        <p14:creationId xmlns:p14="http://schemas.microsoft.com/office/powerpoint/2010/main" val="180325641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152400" y="1730960"/>
            <a:ext cx="8839200" cy="47244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a:spcBef>
                <a:spcPts val="800"/>
              </a:spcBef>
            </a:pPr>
            <a:r>
              <a:rPr lang="de-DE" sz="1600" b="1" dirty="0">
                <a:solidFill>
                  <a:srgbClr val="B2B2B2"/>
                </a:solidFill>
                <a:latin typeface="+mj-lt"/>
              </a:rPr>
              <a:t>Clause 4.2.7.3.2.5 in </a:t>
            </a:r>
            <a:r>
              <a:rPr lang="de-DE" sz="1600" b="1" dirty="0" smtClean="0">
                <a:solidFill>
                  <a:srgbClr val="B2B2B2"/>
                </a:solidFill>
                <a:latin typeface="+mj-lt"/>
              </a:rPr>
              <a:t>revised EN </a:t>
            </a:r>
            <a:r>
              <a:rPr lang="de-DE" sz="1600" b="1" dirty="0">
                <a:solidFill>
                  <a:srgbClr val="B2B2B2"/>
                </a:solidFill>
                <a:latin typeface="+mj-lt"/>
              </a:rPr>
              <a:t>301 </a:t>
            </a:r>
            <a:r>
              <a:rPr lang="de-DE" sz="1600" b="1" dirty="0" smtClean="0">
                <a:solidFill>
                  <a:srgbClr val="B2B2B2"/>
                </a:solidFill>
                <a:latin typeface="+mj-lt"/>
              </a:rPr>
              <a:t>893</a:t>
            </a:r>
          </a:p>
          <a:p>
            <a:pPr>
              <a:spcBef>
                <a:spcPts val="800"/>
              </a:spcBef>
            </a:pPr>
            <a:r>
              <a:rPr lang="en-US" sz="1600" dirty="0" smtClean="0">
                <a:solidFill>
                  <a:srgbClr val="B2B2B2"/>
                </a:solidFill>
                <a:latin typeface="+mj-lt"/>
              </a:rPr>
              <a:t>Equipment </a:t>
            </a:r>
            <a:r>
              <a:rPr lang="en-US" sz="1600" dirty="0">
                <a:solidFill>
                  <a:srgbClr val="B2B2B2"/>
                </a:solidFill>
                <a:latin typeface="+mj-lt"/>
              </a:rPr>
              <a:t>shall consider a</a:t>
            </a:r>
            <a:r>
              <a:rPr lang="en-US" sz="1600" dirty="0" smtClean="0">
                <a:solidFill>
                  <a:srgbClr val="B2B2B2"/>
                </a:solidFill>
                <a:latin typeface="+mj-lt"/>
              </a:rPr>
              <a:t> channel or a combination of channels to </a:t>
            </a:r>
            <a:r>
              <a:rPr lang="en-US" sz="1600" dirty="0">
                <a:solidFill>
                  <a:srgbClr val="B2B2B2"/>
                </a:solidFill>
                <a:latin typeface="+mj-lt"/>
              </a:rPr>
              <a:t>be occupied as long as </a:t>
            </a:r>
            <a:r>
              <a:rPr lang="en-US" sz="1600" dirty="0" smtClean="0">
                <a:solidFill>
                  <a:srgbClr val="B2B2B2"/>
                </a:solidFill>
                <a:latin typeface="+mj-lt"/>
              </a:rPr>
              <a:t>transmissions in </a:t>
            </a:r>
            <a:r>
              <a:rPr lang="en-AU" sz="1600" dirty="0">
                <a:solidFill>
                  <a:srgbClr val="B2B2B2"/>
                </a:solidFill>
                <a:latin typeface="+mj-lt"/>
              </a:rPr>
              <a:t>the </a:t>
            </a:r>
            <a:r>
              <a:rPr lang="en-US" sz="1600" dirty="0">
                <a:solidFill>
                  <a:srgbClr val="B2B2B2"/>
                </a:solidFill>
                <a:latin typeface="+mj-lt"/>
              </a:rPr>
              <a:t>channel or </a:t>
            </a:r>
            <a:r>
              <a:rPr lang="en-US" sz="1600" dirty="0" smtClean="0">
                <a:solidFill>
                  <a:srgbClr val="B2B2B2"/>
                </a:solidFill>
                <a:latin typeface="+mj-lt"/>
              </a:rPr>
              <a:t>the combination </a:t>
            </a:r>
            <a:r>
              <a:rPr lang="en-US" sz="1600" dirty="0">
                <a:solidFill>
                  <a:srgbClr val="B2B2B2"/>
                </a:solidFill>
                <a:latin typeface="+mj-lt"/>
              </a:rPr>
              <a:t>of channels</a:t>
            </a:r>
            <a:r>
              <a:rPr lang="en-US" sz="1600" dirty="0" smtClean="0">
                <a:solidFill>
                  <a:srgbClr val="B2B2B2"/>
                </a:solidFill>
                <a:latin typeface="+mj-lt"/>
              </a:rPr>
              <a:t> </a:t>
            </a:r>
            <a:r>
              <a:rPr lang="en-US" sz="1600" dirty="0">
                <a:solidFill>
                  <a:srgbClr val="B2B2B2"/>
                </a:solidFill>
                <a:latin typeface="+mj-lt"/>
              </a:rPr>
              <a:t>are </a:t>
            </a:r>
            <a:r>
              <a:rPr lang="en-US" sz="1600" dirty="0" smtClean="0">
                <a:solidFill>
                  <a:srgbClr val="B2B2B2"/>
                </a:solidFill>
                <a:latin typeface="+mj-lt"/>
              </a:rPr>
              <a:t>present at </a:t>
            </a:r>
            <a:r>
              <a:rPr lang="en-US" sz="1600" dirty="0">
                <a:solidFill>
                  <a:srgbClr val="B2B2B2"/>
                </a:solidFill>
                <a:latin typeface="+mj-lt"/>
              </a:rPr>
              <a:t>a </a:t>
            </a:r>
            <a:r>
              <a:rPr lang="en-US" sz="1600" dirty="0" smtClean="0">
                <a:solidFill>
                  <a:srgbClr val="B2B2B2"/>
                </a:solidFill>
                <a:latin typeface="+mj-lt"/>
              </a:rPr>
              <a:t>power level greater </a:t>
            </a:r>
            <a:r>
              <a:rPr lang="en-US" sz="1600" dirty="0">
                <a:solidFill>
                  <a:srgbClr val="B2B2B2"/>
                </a:solidFill>
                <a:latin typeface="+mj-lt"/>
              </a:rPr>
              <a:t>than the ED Threshold </a:t>
            </a:r>
            <a:r>
              <a:rPr lang="en-US" sz="1600" dirty="0" smtClean="0">
                <a:solidFill>
                  <a:srgbClr val="B2B2B2"/>
                </a:solidFill>
                <a:latin typeface="+mj-lt"/>
              </a:rPr>
              <a:t>(EDT). </a:t>
            </a:r>
            <a:r>
              <a:rPr lang="en-AU" sz="1600" dirty="0" smtClean="0">
                <a:solidFill>
                  <a:srgbClr val="B2B2B2"/>
                </a:solidFill>
                <a:latin typeface="+mj-lt"/>
              </a:rPr>
              <a:t>The power level is determined by integrating the </a:t>
            </a:r>
            <a:r>
              <a:rPr lang="en-US" sz="1600" dirty="0" smtClean="0">
                <a:solidFill>
                  <a:srgbClr val="B2B2B2"/>
                </a:solidFill>
                <a:latin typeface="+mj-lt"/>
              </a:rPr>
              <a:t>received power</a:t>
            </a:r>
            <a:r>
              <a:rPr lang="en-AU" sz="1600" dirty="0" smtClean="0">
                <a:solidFill>
                  <a:srgbClr val="B2B2B2"/>
                </a:solidFill>
                <a:latin typeface="+mj-lt"/>
              </a:rPr>
              <a:t> over the </a:t>
            </a:r>
            <a:r>
              <a:rPr lang="en-US" sz="1600" dirty="0" smtClean="0">
                <a:solidFill>
                  <a:srgbClr val="B2B2B2"/>
                </a:solidFill>
                <a:latin typeface="+mj-lt"/>
              </a:rPr>
              <a:t>channel or the combination of channels then normalized to per MHz power. T</a:t>
            </a:r>
            <a:r>
              <a:rPr lang="en-AU" sz="1600" dirty="0" smtClean="0">
                <a:solidFill>
                  <a:srgbClr val="B2B2B2"/>
                </a:solidFill>
                <a:latin typeface="+mj-lt"/>
              </a:rPr>
              <a:t>he </a:t>
            </a:r>
            <a:r>
              <a:rPr lang="en-US" sz="1600" dirty="0" smtClean="0">
                <a:solidFill>
                  <a:srgbClr val="B2B2B2"/>
                </a:solidFill>
                <a:latin typeface="+mj-lt"/>
              </a:rPr>
              <a:t>received power</a:t>
            </a:r>
            <a:r>
              <a:rPr lang="en-AU" sz="1600" dirty="0" smtClean="0">
                <a:solidFill>
                  <a:srgbClr val="B2B2B2"/>
                </a:solidFill>
                <a:latin typeface="+mj-lt"/>
              </a:rPr>
              <a:t> shall be measured at the interface between the equipment and the antenna assembly.</a:t>
            </a:r>
          </a:p>
          <a:p>
            <a:pPr>
              <a:spcBef>
                <a:spcPts val="800"/>
              </a:spcBef>
            </a:pPr>
            <a:r>
              <a:rPr lang="en-AU" sz="1600" dirty="0" smtClean="0">
                <a:solidFill>
                  <a:srgbClr val="B2B2B2"/>
                </a:solidFill>
                <a:latin typeface="+mj-lt"/>
              </a:rPr>
              <a:t>Equipment </a:t>
            </a:r>
            <a:r>
              <a:rPr lang="en-AU" sz="1600" dirty="0">
                <a:solidFill>
                  <a:srgbClr val="B2B2B2"/>
                </a:solidFill>
                <a:latin typeface="+mj-lt"/>
              </a:rPr>
              <a:t>shall not change the EDT for </a:t>
            </a:r>
            <a:r>
              <a:rPr lang="en-AU" sz="1600" dirty="0" smtClean="0">
                <a:solidFill>
                  <a:srgbClr val="B2B2B2"/>
                </a:solidFill>
                <a:latin typeface="+mj-lt"/>
              </a:rPr>
              <a:t>a contiguous </a:t>
            </a:r>
            <a:r>
              <a:rPr lang="en-AU" sz="1600" dirty="0">
                <a:solidFill>
                  <a:srgbClr val="B2B2B2"/>
                </a:solidFill>
                <a:latin typeface="+mj-lt"/>
              </a:rPr>
              <a:t>period of at least 60 </a:t>
            </a:r>
            <a:r>
              <a:rPr lang="en-AU" sz="1600" dirty="0" smtClean="0">
                <a:solidFill>
                  <a:srgbClr val="B2B2B2"/>
                </a:solidFill>
                <a:latin typeface="+mj-lt"/>
              </a:rPr>
              <a:t>s.</a:t>
            </a:r>
            <a:endParaRPr lang="en-US" sz="1600" dirty="0">
              <a:solidFill>
                <a:srgbClr val="B2B2B2"/>
              </a:solidFill>
              <a:latin typeface="+mj-lt"/>
            </a:endParaRPr>
          </a:p>
          <a:p>
            <a:pPr marL="0" indent="0">
              <a:spcBef>
                <a:spcPts val="800"/>
              </a:spcBef>
              <a:buNone/>
            </a:pPr>
            <a:r>
              <a:rPr lang="en-US" sz="1600" dirty="0">
                <a:latin typeface="+mj-lt"/>
              </a:rPr>
              <a:t>The </a:t>
            </a:r>
            <a:r>
              <a:rPr lang="en-US" sz="1600" dirty="0" smtClean="0">
                <a:latin typeface="+mj-lt"/>
              </a:rPr>
              <a:t>EDT is either proportional to the equipment's maximum transmit power (P</a:t>
            </a:r>
            <a:r>
              <a:rPr lang="en-US" sz="1600" baseline="-25000" dirty="0" smtClean="0">
                <a:latin typeface="+mj-lt"/>
              </a:rPr>
              <a:t>H</a:t>
            </a:r>
            <a:r>
              <a:rPr lang="en-US" sz="1600" dirty="0" smtClean="0">
                <a:latin typeface="+mj-lt"/>
              </a:rPr>
              <a:t>):</a:t>
            </a:r>
            <a:endParaRPr lang="en-US" sz="1600" dirty="0">
              <a:latin typeface="+mj-lt"/>
            </a:endParaRPr>
          </a:p>
          <a:p>
            <a:pPr marL="722313" indent="-722313">
              <a:spcBef>
                <a:spcPts val="400"/>
              </a:spcBef>
              <a:buNone/>
            </a:pPr>
            <a:r>
              <a:rPr lang="en-US" sz="1600" dirty="0">
                <a:latin typeface="+mj-lt"/>
              </a:rPr>
              <a:t>	</a:t>
            </a:r>
            <a:r>
              <a:rPr lang="en-US" sz="1600" dirty="0" smtClean="0">
                <a:latin typeface="+mj-lt"/>
              </a:rPr>
              <a:t>For </a:t>
            </a:r>
            <a:r>
              <a:rPr lang="en-US" sz="1600" dirty="0">
                <a:latin typeface="+mj-lt"/>
              </a:rPr>
              <a:t>P</a:t>
            </a:r>
            <a:r>
              <a:rPr lang="en-US" sz="1600" baseline="-25000" dirty="0">
                <a:latin typeface="+mj-lt"/>
              </a:rPr>
              <a:t>H</a:t>
            </a:r>
            <a:r>
              <a:rPr lang="en-US" sz="1600" dirty="0">
                <a:latin typeface="+mj-lt"/>
              </a:rPr>
              <a:t> ≤ 13 dBm:		</a:t>
            </a:r>
            <a:r>
              <a:rPr lang="en-US" sz="1600" dirty="0" smtClean="0">
                <a:latin typeface="+mj-lt"/>
              </a:rPr>
              <a:t>EDT </a:t>
            </a:r>
            <a:r>
              <a:rPr lang="en-US" sz="1600" dirty="0">
                <a:latin typeface="+mj-lt"/>
              </a:rPr>
              <a:t>= -75 dBm/MHz</a:t>
            </a:r>
          </a:p>
          <a:p>
            <a:pPr marL="722313" indent="-722313">
              <a:spcBef>
                <a:spcPts val="400"/>
              </a:spcBef>
              <a:buNone/>
            </a:pPr>
            <a:r>
              <a:rPr lang="en-US" sz="1600" dirty="0">
                <a:latin typeface="+mj-lt"/>
              </a:rPr>
              <a:t>	For 13 dBm &lt; P</a:t>
            </a:r>
            <a:r>
              <a:rPr lang="en-US" sz="1600" baseline="-25000" dirty="0">
                <a:latin typeface="+mj-lt"/>
              </a:rPr>
              <a:t>H</a:t>
            </a:r>
            <a:r>
              <a:rPr lang="en-US" sz="1600" dirty="0">
                <a:latin typeface="+mj-lt"/>
              </a:rPr>
              <a:t> &lt; 23 dBm: 	</a:t>
            </a:r>
            <a:r>
              <a:rPr lang="en-US" sz="1600" dirty="0" smtClean="0">
                <a:latin typeface="+mj-lt"/>
              </a:rPr>
              <a:t>EDT </a:t>
            </a:r>
            <a:r>
              <a:rPr lang="en-US" sz="1600" dirty="0">
                <a:latin typeface="+mj-lt"/>
              </a:rPr>
              <a:t>= -85 dBm/MHz + (23 dBm - P</a:t>
            </a:r>
            <a:r>
              <a:rPr lang="en-US" sz="1600" baseline="-25000" dirty="0">
                <a:latin typeface="+mj-lt"/>
              </a:rPr>
              <a:t>H</a:t>
            </a:r>
            <a:r>
              <a:rPr lang="en-US" sz="1600" dirty="0">
                <a:latin typeface="+mj-lt"/>
              </a:rPr>
              <a:t>)</a:t>
            </a:r>
          </a:p>
          <a:p>
            <a:pPr marL="722313" indent="-722313">
              <a:spcBef>
                <a:spcPts val="400"/>
              </a:spcBef>
              <a:buNone/>
            </a:pPr>
            <a:r>
              <a:rPr lang="en-US" sz="1600" dirty="0">
                <a:latin typeface="+mj-lt"/>
              </a:rPr>
              <a:t>	For P</a:t>
            </a:r>
            <a:r>
              <a:rPr lang="en-US" sz="1600" baseline="-25000" dirty="0">
                <a:latin typeface="+mj-lt"/>
              </a:rPr>
              <a:t>H</a:t>
            </a:r>
            <a:r>
              <a:rPr lang="en-US" sz="1600" dirty="0">
                <a:latin typeface="+mj-lt"/>
              </a:rPr>
              <a:t> ≥ 23 dBm:		</a:t>
            </a:r>
            <a:r>
              <a:rPr lang="en-US" sz="1600" dirty="0" smtClean="0">
                <a:latin typeface="+mj-lt"/>
              </a:rPr>
              <a:t>EDT </a:t>
            </a:r>
            <a:r>
              <a:rPr lang="en-US" sz="1600" dirty="0">
                <a:latin typeface="+mj-lt"/>
              </a:rPr>
              <a:t>= -85 dBm/MHz</a:t>
            </a:r>
          </a:p>
          <a:p>
            <a:pPr marL="0" indent="0">
              <a:spcBef>
                <a:spcPts val="800"/>
              </a:spcBef>
              <a:buNone/>
            </a:pPr>
            <a:r>
              <a:rPr lang="en-US" sz="1600" dirty="0">
                <a:solidFill>
                  <a:srgbClr val="B2B2B2"/>
                </a:solidFill>
                <a:latin typeface="+mj-lt"/>
              </a:rPr>
              <a:t>Or, if the equipment </a:t>
            </a:r>
            <a:r>
              <a:rPr lang="en-US" sz="1600" dirty="0" smtClean="0">
                <a:solidFill>
                  <a:srgbClr val="B2B2B2"/>
                </a:solidFill>
                <a:latin typeface="+mj-lt"/>
              </a:rPr>
              <a:t>uses </a:t>
            </a:r>
            <a:r>
              <a:rPr lang="en-US" sz="1600" dirty="0">
                <a:solidFill>
                  <a:srgbClr val="B2B2B2"/>
                </a:solidFill>
                <a:latin typeface="+mj-lt"/>
              </a:rPr>
              <a:t>IEEE 802.11-2016 [9], clause </a:t>
            </a:r>
            <a:r>
              <a:rPr lang="en-US" sz="1600" dirty="0" smtClean="0">
                <a:solidFill>
                  <a:srgbClr val="B2B2B2"/>
                </a:solidFill>
                <a:latin typeface="+mj-lt"/>
              </a:rPr>
              <a:t>17.3.6 </a:t>
            </a:r>
            <a:r>
              <a:rPr lang="en-US" sz="1600" dirty="0">
                <a:solidFill>
                  <a:srgbClr val="B2B2B2"/>
                </a:solidFill>
                <a:latin typeface="+mj-lt"/>
              </a:rPr>
              <a:t>to determine that </a:t>
            </a:r>
            <a:r>
              <a:rPr lang="en-US" sz="1600" dirty="0" smtClean="0">
                <a:solidFill>
                  <a:srgbClr val="B2B2B2"/>
                </a:solidFill>
                <a:latin typeface="+mj-lt"/>
              </a:rPr>
              <a:t>the primary channel </a:t>
            </a:r>
            <a:r>
              <a:rPr lang="en-US" sz="1600" dirty="0">
                <a:solidFill>
                  <a:srgbClr val="B2B2B2"/>
                </a:solidFill>
                <a:latin typeface="+mj-lt"/>
              </a:rPr>
              <a:t>is occupied, the </a:t>
            </a:r>
            <a:r>
              <a:rPr lang="en-US" sz="1600" dirty="0" smtClean="0">
                <a:solidFill>
                  <a:srgbClr val="B2B2B2"/>
                </a:solidFill>
                <a:latin typeface="+mj-lt"/>
              </a:rPr>
              <a:t>EDT is </a:t>
            </a:r>
            <a:r>
              <a:rPr lang="en-US" sz="1600" dirty="0">
                <a:solidFill>
                  <a:srgbClr val="B2B2B2"/>
                </a:solidFill>
                <a:latin typeface="+mj-lt"/>
              </a:rPr>
              <a:t>independent of </a:t>
            </a:r>
            <a:r>
              <a:rPr lang="en-US" sz="1600" dirty="0" smtClean="0">
                <a:solidFill>
                  <a:srgbClr val="B2B2B2"/>
                </a:solidFill>
                <a:latin typeface="+mj-lt"/>
              </a:rPr>
              <a:t>P</a:t>
            </a:r>
            <a:r>
              <a:rPr lang="en-US" sz="1600" baseline="-25000" dirty="0" smtClean="0">
                <a:solidFill>
                  <a:srgbClr val="B2B2B2"/>
                </a:solidFill>
                <a:latin typeface="+mj-lt"/>
              </a:rPr>
              <a:t>H</a:t>
            </a:r>
            <a:r>
              <a:rPr lang="en-US" sz="1600" dirty="0" smtClean="0">
                <a:solidFill>
                  <a:srgbClr val="B2B2B2"/>
                </a:solidFill>
                <a:latin typeface="+mj-lt"/>
              </a:rPr>
              <a:t>:</a:t>
            </a:r>
            <a:endParaRPr lang="en-US" sz="1600" dirty="0">
              <a:solidFill>
                <a:srgbClr val="B2B2B2"/>
              </a:solidFill>
              <a:latin typeface="+mj-lt"/>
            </a:endParaRPr>
          </a:p>
          <a:p>
            <a:pPr marL="722313" indent="-722313">
              <a:spcBef>
                <a:spcPts val="400"/>
              </a:spcBef>
              <a:buNone/>
            </a:pPr>
            <a:r>
              <a:rPr lang="en-US" sz="1600" dirty="0">
                <a:solidFill>
                  <a:srgbClr val="B2B2B2"/>
                </a:solidFill>
                <a:latin typeface="+mj-lt"/>
              </a:rPr>
              <a:t>	</a:t>
            </a:r>
            <a:r>
              <a:rPr lang="en-US" sz="1600" dirty="0" smtClean="0">
                <a:solidFill>
                  <a:srgbClr val="B2B2B2"/>
                </a:solidFill>
                <a:latin typeface="+mj-lt"/>
              </a:rPr>
              <a:t>EDT </a:t>
            </a:r>
            <a:r>
              <a:rPr lang="en-US" sz="1600" dirty="0">
                <a:solidFill>
                  <a:srgbClr val="B2B2B2"/>
                </a:solidFill>
                <a:latin typeface="+mj-lt"/>
              </a:rPr>
              <a:t>= -75 </a:t>
            </a:r>
            <a:r>
              <a:rPr lang="en-US" sz="1600" dirty="0" smtClean="0">
                <a:solidFill>
                  <a:srgbClr val="B2B2B2"/>
                </a:solidFill>
                <a:latin typeface="+mj-lt"/>
              </a:rPr>
              <a:t>dBm/MHz</a:t>
            </a:r>
            <a:endParaRPr lang="en-US" sz="1600" dirty="0">
              <a:solidFill>
                <a:srgbClr val="B2B2B2"/>
              </a:solidFill>
              <a:latin typeface="+mj-lt"/>
            </a:endParaRPr>
          </a:p>
          <a:p>
            <a:endParaRPr lang="en-AU" sz="1600" dirty="0" smtClean="0">
              <a:solidFill>
                <a:srgbClr val="B2B2B2"/>
              </a:solidFill>
              <a:latin typeface="+mj-lt"/>
            </a:endParaRPr>
          </a:p>
        </p:txBody>
      </p:sp>
      <p:sp>
        <p:nvSpPr>
          <p:cNvPr id="2" name="Title 1"/>
          <p:cNvSpPr>
            <a:spLocks noGrp="1"/>
          </p:cNvSpPr>
          <p:nvPr>
            <p:ph type="title"/>
          </p:nvPr>
        </p:nvSpPr>
        <p:spPr/>
        <p:txBody>
          <a:bodyPr/>
          <a:lstStyle/>
          <a:p>
            <a:pPr lvl="1"/>
            <a:r>
              <a:rPr lang="en-AU" dirty="0" smtClean="0"/>
              <a:t>The ability of Wi-Fi to use the ED only mode was not changed in the refined text</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32</a:t>
            </a:fld>
            <a:endParaRPr lang="en-US"/>
          </a:p>
        </p:txBody>
      </p:sp>
      <p:sp>
        <p:nvSpPr>
          <p:cNvPr id="3" name="Rectangle 2"/>
          <p:cNvSpPr/>
          <p:nvPr/>
        </p:nvSpPr>
        <p:spPr bwMode="auto">
          <a:xfrm>
            <a:off x="304800" y="1905000"/>
            <a:ext cx="8534400" cy="10668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182563" indent="-182563" eaLnBrk="0" hangingPunct="0">
              <a:spcBef>
                <a:spcPts val="800"/>
              </a:spcBef>
              <a:buFont typeface="Arial" panose="020B0604020202020204" pitchFamily="34" charset="0"/>
              <a:buChar char="•"/>
            </a:pPr>
            <a:r>
              <a:rPr lang="en-AU" sz="1600" dirty="0" smtClean="0">
                <a:solidFill>
                  <a:schemeClr val="accent6"/>
                </a:solidFill>
                <a:latin typeface="+mj-lt"/>
              </a:rPr>
              <a:t>No change in semantics</a:t>
            </a:r>
          </a:p>
          <a:p>
            <a:pPr marL="182563" indent="-182563" eaLnBrk="0" hangingPunct="0">
              <a:spcBef>
                <a:spcPts val="800"/>
              </a:spcBef>
              <a:buFont typeface="Arial" panose="020B0604020202020204" pitchFamily="34" charset="0"/>
              <a:buChar char="•"/>
            </a:pPr>
            <a:r>
              <a:rPr kumimoji="0" lang="en-AU" sz="1600" b="0" u="none" strike="noStrike" cap="none" normalizeH="0" baseline="0" dirty="0" smtClean="0">
                <a:ln>
                  <a:noFill/>
                </a:ln>
                <a:solidFill>
                  <a:schemeClr val="accent6"/>
                </a:solidFill>
                <a:effectLst/>
                <a:latin typeface="+mj-lt"/>
              </a:rPr>
              <a:t>This</a:t>
            </a:r>
            <a:r>
              <a:rPr kumimoji="0" lang="en-AU" sz="1600" b="0" u="none" strike="noStrike" cap="none" normalizeH="0" dirty="0" smtClean="0">
                <a:ln>
                  <a:noFill/>
                </a:ln>
                <a:solidFill>
                  <a:schemeClr val="accent6"/>
                </a:solidFill>
                <a:effectLst/>
                <a:latin typeface="+mj-lt"/>
              </a:rPr>
              <a:t> option is primarily in place for LAA, MulteFire, </a:t>
            </a:r>
            <a:r>
              <a:rPr kumimoji="0" lang="en-AU" sz="1600" b="0" u="none" strike="noStrike" cap="none" normalizeH="0" dirty="0" err="1" smtClean="0">
                <a:ln>
                  <a:noFill/>
                </a:ln>
                <a:solidFill>
                  <a:schemeClr val="accent6"/>
                </a:solidFill>
                <a:effectLst/>
                <a:latin typeface="+mj-lt"/>
              </a:rPr>
              <a:t>etc</a:t>
            </a:r>
            <a:r>
              <a:rPr kumimoji="0" lang="en-AU" sz="1600" b="0" u="none" strike="noStrike" cap="none" normalizeH="0" dirty="0" smtClean="0">
                <a:ln>
                  <a:noFill/>
                </a:ln>
                <a:solidFill>
                  <a:schemeClr val="accent6"/>
                </a:solidFill>
                <a:effectLst/>
                <a:latin typeface="+mj-lt"/>
              </a:rPr>
              <a:t> but the text is written in such a way that it could be used by Wi-Fi too, </a:t>
            </a:r>
            <a:r>
              <a:rPr kumimoji="0" lang="en-AU" sz="1600" b="0" u="none" strike="noStrike" cap="none" normalizeH="0" dirty="0" err="1" smtClean="0">
                <a:ln>
                  <a:noFill/>
                </a:ln>
                <a:solidFill>
                  <a:schemeClr val="accent6"/>
                </a:solidFill>
                <a:effectLst/>
                <a:latin typeface="+mj-lt"/>
              </a:rPr>
              <a:t>eg</a:t>
            </a:r>
            <a:r>
              <a:rPr kumimoji="0" lang="en-AU" sz="1600" b="0" u="none" strike="noStrike" cap="none" normalizeH="0" dirty="0" smtClean="0">
                <a:ln>
                  <a:noFill/>
                </a:ln>
                <a:solidFill>
                  <a:schemeClr val="accent6"/>
                </a:solidFill>
                <a:effectLst/>
                <a:latin typeface="+mj-lt"/>
              </a:rPr>
              <a:t> if implementing spatial reuse</a:t>
            </a:r>
            <a:endParaRPr kumimoji="0" lang="en-AU" sz="1600" b="0" u="none" strike="noStrike" cap="none" normalizeH="0" baseline="0" dirty="0" smtClean="0">
              <a:ln>
                <a:noFill/>
              </a:ln>
              <a:solidFill>
                <a:schemeClr val="accent6"/>
              </a:solidFill>
              <a:effectLst/>
              <a:latin typeface="+mj-lt"/>
            </a:endParaRPr>
          </a:p>
        </p:txBody>
      </p:sp>
    </p:spTree>
    <p:extLst>
      <p:ext uri="{BB962C8B-B14F-4D97-AF65-F5344CB8AC3E}">
        <p14:creationId xmlns:p14="http://schemas.microsoft.com/office/powerpoint/2010/main" val="328420906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152400" y="1730960"/>
            <a:ext cx="8839200" cy="47244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a:spcBef>
                <a:spcPts val="800"/>
              </a:spcBef>
            </a:pPr>
            <a:r>
              <a:rPr lang="de-DE" sz="1600" b="1" dirty="0">
                <a:solidFill>
                  <a:srgbClr val="B2B2B2"/>
                </a:solidFill>
                <a:latin typeface="+mj-lt"/>
              </a:rPr>
              <a:t>Clause 4.2.7.3.2.5 in </a:t>
            </a:r>
            <a:r>
              <a:rPr lang="de-DE" sz="1600" b="1" dirty="0" smtClean="0">
                <a:solidFill>
                  <a:srgbClr val="B2B2B2"/>
                </a:solidFill>
                <a:latin typeface="+mj-lt"/>
              </a:rPr>
              <a:t>revised EN </a:t>
            </a:r>
            <a:r>
              <a:rPr lang="de-DE" sz="1600" b="1" dirty="0">
                <a:solidFill>
                  <a:srgbClr val="B2B2B2"/>
                </a:solidFill>
                <a:latin typeface="+mj-lt"/>
              </a:rPr>
              <a:t>301 </a:t>
            </a:r>
            <a:r>
              <a:rPr lang="de-DE" sz="1600" b="1" dirty="0" smtClean="0">
                <a:solidFill>
                  <a:srgbClr val="B2B2B2"/>
                </a:solidFill>
                <a:latin typeface="+mj-lt"/>
              </a:rPr>
              <a:t>893</a:t>
            </a:r>
          </a:p>
          <a:p>
            <a:pPr>
              <a:spcBef>
                <a:spcPts val="800"/>
              </a:spcBef>
            </a:pPr>
            <a:r>
              <a:rPr lang="en-US" sz="1600" dirty="0" smtClean="0">
                <a:solidFill>
                  <a:srgbClr val="B2B2B2"/>
                </a:solidFill>
                <a:latin typeface="+mj-lt"/>
              </a:rPr>
              <a:t>Equipment </a:t>
            </a:r>
            <a:r>
              <a:rPr lang="en-US" sz="1600" dirty="0">
                <a:solidFill>
                  <a:srgbClr val="B2B2B2"/>
                </a:solidFill>
                <a:latin typeface="+mj-lt"/>
              </a:rPr>
              <a:t>shall consider a</a:t>
            </a:r>
            <a:r>
              <a:rPr lang="en-US" sz="1600" dirty="0" smtClean="0">
                <a:solidFill>
                  <a:srgbClr val="B2B2B2"/>
                </a:solidFill>
                <a:latin typeface="+mj-lt"/>
              </a:rPr>
              <a:t> channel or a combination of channels to </a:t>
            </a:r>
            <a:r>
              <a:rPr lang="en-US" sz="1600" dirty="0">
                <a:solidFill>
                  <a:srgbClr val="B2B2B2"/>
                </a:solidFill>
                <a:latin typeface="+mj-lt"/>
              </a:rPr>
              <a:t>be occupied as long as </a:t>
            </a:r>
            <a:r>
              <a:rPr lang="en-US" sz="1600" dirty="0" smtClean="0">
                <a:solidFill>
                  <a:srgbClr val="B2B2B2"/>
                </a:solidFill>
                <a:latin typeface="+mj-lt"/>
              </a:rPr>
              <a:t>transmissions in </a:t>
            </a:r>
            <a:r>
              <a:rPr lang="en-AU" sz="1600" dirty="0">
                <a:solidFill>
                  <a:srgbClr val="B2B2B2"/>
                </a:solidFill>
                <a:latin typeface="+mj-lt"/>
              </a:rPr>
              <a:t>the </a:t>
            </a:r>
            <a:r>
              <a:rPr lang="en-US" sz="1600" dirty="0">
                <a:solidFill>
                  <a:srgbClr val="B2B2B2"/>
                </a:solidFill>
                <a:latin typeface="+mj-lt"/>
              </a:rPr>
              <a:t>channel or </a:t>
            </a:r>
            <a:r>
              <a:rPr lang="en-US" sz="1600" dirty="0" smtClean="0">
                <a:solidFill>
                  <a:srgbClr val="B2B2B2"/>
                </a:solidFill>
                <a:latin typeface="+mj-lt"/>
              </a:rPr>
              <a:t>the combination </a:t>
            </a:r>
            <a:r>
              <a:rPr lang="en-US" sz="1600" dirty="0">
                <a:solidFill>
                  <a:srgbClr val="B2B2B2"/>
                </a:solidFill>
                <a:latin typeface="+mj-lt"/>
              </a:rPr>
              <a:t>of channels</a:t>
            </a:r>
            <a:r>
              <a:rPr lang="en-US" sz="1600" dirty="0" smtClean="0">
                <a:solidFill>
                  <a:srgbClr val="B2B2B2"/>
                </a:solidFill>
                <a:latin typeface="+mj-lt"/>
              </a:rPr>
              <a:t> </a:t>
            </a:r>
            <a:r>
              <a:rPr lang="en-US" sz="1600" dirty="0">
                <a:solidFill>
                  <a:srgbClr val="B2B2B2"/>
                </a:solidFill>
                <a:latin typeface="+mj-lt"/>
              </a:rPr>
              <a:t>are </a:t>
            </a:r>
            <a:r>
              <a:rPr lang="en-US" sz="1600" dirty="0" smtClean="0">
                <a:solidFill>
                  <a:srgbClr val="B2B2B2"/>
                </a:solidFill>
                <a:latin typeface="+mj-lt"/>
              </a:rPr>
              <a:t>present at </a:t>
            </a:r>
            <a:r>
              <a:rPr lang="en-US" sz="1600" dirty="0">
                <a:solidFill>
                  <a:srgbClr val="B2B2B2"/>
                </a:solidFill>
                <a:latin typeface="+mj-lt"/>
              </a:rPr>
              <a:t>a </a:t>
            </a:r>
            <a:r>
              <a:rPr lang="en-US" sz="1600" dirty="0" smtClean="0">
                <a:solidFill>
                  <a:srgbClr val="B2B2B2"/>
                </a:solidFill>
                <a:latin typeface="+mj-lt"/>
              </a:rPr>
              <a:t>power level greater </a:t>
            </a:r>
            <a:r>
              <a:rPr lang="en-US" sz="1600" dirty="0">
                <a:solidFill>
                  <a:srgbClr val="B2B2B2"/>
                </a:solidFill>
                <a:latin typeface="+mj-lt"/>
              </a:rPr>
              <a:t>than the ED Threshold </a:t>
            </a:r>
            <a:r>
              <a:rPr lang="en-US" sz="1600" dirty="0" smtClean="0">
                <a:solidFill>
                  <a:srgbClr val="B2B2B2"/>
                </a:solidFill>
                <a:latin typeface="+mj-lt"/>
              </a:rPr>
              <a:t>(EDT). </a:t>
            </a:r>
            <a:r>
              <a:rPr lang="en-AU" sz="1600" dirty="0" smtClean="0">
                <a:solidFill>
                  <a:srgbClr val="B2B2B2"/>
                </a:solidFill>
                <a:latin typeface="+mj-lt"/>
              </a:rPr>
              <a:t>The power level is determined by integrating the </a:t>
            </a:r>
            <a:r>
              <a:rPr lang="en-US" sz="1600" dirty="0" smtClean="0">
                <a:solidFill>
                  <a:srgbClr val="B2B2B2"/>
                </a:solidFill>
                <a:latin typeface="+mj-lt"/>
              </a:rPr>
              <a:t>received power</a:t>
            </a:r>
            <a:r>
              <a:rPr lang="en-AU" sz="1600" dirty="0" smtClean="0">
                <a:solidFill>
                  <a:srgbClr val="B2B2B2"/>
                </a:solidFill>
                <a:latin typeface="+mj-lt"/>
              </a:rPr>
              <a:t> over the </a:t>
            </a:r>
            <a:r>
              <a:rPr lang="en-US" sz="1600" dirty="0" smtClean="0">
                <a:solidFill>
                  <a:srgbClr val="B2B2B2"/>
                </a:solidFill>
                <a:latin typeface="+mj-lt"/>
              </a:rPr>
              <a:t>channel or the combination of channels then normalized to per MHz power. T</a:t>
            </a:r>
            <a:r>
              <a:rPr lang="en-AU" sz="1600" dirty="0" smtClean="0">
                <a:solidFill>
                  <a:srgbClr val="B2B2B2"/>
                </a:solidFill>
                <a:latin typeface="+mj-lt"/>
              </a:rPr>
              <a:t>he </a:t>
            </a:r>
            <a:r>
              <a:rPr lang="en-US" sz="1600" dirty="0" smtClean="0">
                <a:solidFill>
                  <a:srgbClr val="B2B2B2"/>
                </a:solidFill>
                <a:latin typeface="+mj-lt"/>
              </a:rPr>
              <a:t>received power</a:t>
            </a:r>
            <a:r>
              <a:rPr lang="en-AU" sz="1600" dirty="0" smtClean="0">
                <a:solidFill>
                  <a:srgbClr val="B2B2B2"/>
                </a:solidFill>
                <a:latin typeface="+mj-lt"/>
              </a:rPr>
              <a:t> shall be measured at the interface between the equipment and the antenna assembly.</a:t>
            </a:r>
          </a:p>
          <a:p>
            <a:pPr>
              <a:spcBef>
                <a:spcPts val="800"/>
              </a:spcBef>
            </a:pPr>
            <a:r>
              <a:rPr lang="en-AU" sz="1600" dirty="0" smtClean="0">
                <a:solidFill>
                  <a:srgbClr val="B2B2B2"/>
                </a:solidFill>
                <a:latin typeface="+mj-lt"/>
              </a:rPr>
              <a:t>Equipment </a:t>
            </a:r>
            <a:r>
              <a:rPr lang="en-AU" sz="1600" dirty="0">
                <a:solidFill>
                  <a:srgbClr val="B2B2B2"/>
                </a:solidFill>
                <a:latin typeface="+mj-lt"/>
              </a:rPr>
              <a:t>shall not change the EDT for </a:t>
            </a:r>
            <a:r>
              <a:rPr lang="en-AU" sz="1600" dirty="0" smtClean="0">
                <a:solidFill>
                  <a:srgbClr val="B2B2B2"/>
                </a:solidFill>
                <a:latin typeface="+mj-lt"/>
              </a:rPr>
              <a:t>a contiguous </a:t>
            </a:r>
            <a:r>
              <a:rPr lang="en-AU" sz="1600" dirty="0">
                <a:solidFill>
                  <a:srgbClr val="B2B2B2"/>
                </a:solidFill>
                <a:latin typeface="+mj-lt"/>
              </a:rPr>
              <a:t>period of at least 60 </a:t>
            </a:r>
            <a:r>
              <a:rPr lang="en-AU" sz="1600" dirty="0" smtClean="0">
                <a:solidFill>
                  <a:srgbClr val="B2B2B2"/>
                </a:solidFill>
                <a:latin typeface="+mj-lt"/>
              </a:rPr>
              <a:t>s.</a:t>
            </a:r>
            <a:endParaRPr lang="en-US" sz="1600" dirty="0">
              <a:solidFill>
                <a:srgbClr val="B2B2B2"/>
              </a:solidFill>
              <a:latin typeface="+mj-lt"/>
            </a:endParaRPr>
          </a:p>
          <a:p>
            <a:pPr marL="0" indent="0">
              <a:spcBef>
                <a:spcPts val="800"/>
              </a:spcBef>
              <a:buNone/>
            </a:pPr>
            <a:r>
              <a:rPr lang="en-US" sz="1600" dirty="0">
                <a:solidFill>
                  <a:schemeClr val="bg2"/>
                </a:solidFill>
                <a:latin typeface="+mj-lt"/>
              </a:rPr>
              <a:t>The </a:t>
            </a:r>
            <a:r>
              <a:rPr lang="en-US" sz="1600" dirty="0" smtClean="0">
                <a:solidFill>
                  <a:schemeClr val="bg2"/>
                </a:solidFill>
                <a:latin typeface="+mj-lt"/>
              </a:rPr>
              <a:t>EDT is either proportional to the equipment's maximum transmit power (P</a:t>
            </a:r>
            <a:r>
              <a:rPr lang="en-US" sz="1600" baseline="-25000" dirty="0" smtClean="0">
                <a:solidFill>
                  <a:schemeClr val="bg2"/>
                </a:solidFill>
                <a:latin typeface="+mj-lt"/>
              </a:rPr>
              <a:t>H</a:t>
            </a:r>
            <a:r>
              <a:rPr lang="en-US" sz="1600" dirty="0" smtClean="0">
                <a:solidFill>
                  <a:schemeClr val="bg2"/>
                </a:solidFill>
                <a:latin typeface="+mj-lt"/>
              </a:rPr>
              <a:t>):</a:t>
            </a:r>
            <a:endParaRPr lang="en-US" sz="1600" dirty="0">
              <a:solidFill>
                <a:schemeClr val="bg2"/>
              </a:solidFill>
              <a:latin typeface="+mj-lt"/>
            </a:endParaRPr>
          </a:p>
          <a:p>
            <a:pPr marL="722313" indent="-722313">
              <a:spcBef>
                <a:spcPts val="400"/>
              </a:spcBef>
              <a:buNone/>
            </a:pPr>
            <a:r>
              <a:rPr lang="en-US" sz="1600" dirty="0">
                <a:solidFill>
                  <a:schemeClr val="bg2"/>
                </a:solidFill>
                <a:latin typeface="+mj-lt"/>
              </a:rPr>
              <a:t>	</a:t>
            </a:r>
            <a:r>
              <a:rPr lang="en-US" sz="1600" dirty="0" smtClean="0">
                <a:solidFill>
                  <a:schemeClr val="bg2"/>
                </a:solidFill>
                <a:latin typeface="+mj-lt"/>
              </a:rPr>
              <a:t>For </a:t>
            </a:r>
            <a:r>
              <a:rPr lang="en-US" sz="1600" dirty="0">
                <a:solidFill>
                  <a:schemeClr val="bg2"/>
                </a:solidFill>
                <a:latin typeface="+mj-lt"/>
              </a:rPr>
              <a:t>P</a:t>
            </a:r>
            <a:r>
              <a:rPr lang="en-US" sz="1600" baseline="-25000" dirty="0">
                <a:solidFill>
                  <a:schemeClr val="bg2"/>
                </a:solidFill>
                <a:latin typeface="+mj-lt"/>
              </a:rPr>
              <a:t>H</a:t>
            </a:r>
            <a:r>
              <a:rPr lang="en-US" sz="1600" dirty="0">
                <a:solidFill>
                  <a:schemeClr val="bg2"/>
                </a:solidFill>
                <a:latin typeface="+mj-lt"/>
              </a:rPr>
              <a:t> ≤ 13 dBm:		</a:t>
            </a:r>
            <a:r>
              <a:rPr lang="en-US" sz="1600" dirty="0" smtClean="0">
                <a:solidFill>
                  <a:schemeClr val="bg2"/>
                </a:solidFill>
                <a:latin typeface="+mj-lt"/>
              </a:rPr>
              <a:t>EDT </a:t>
            </a:r>
            <a:r>
              <a:rPr lang="en-US" sz="1600" dirty="0">
                <a:solidFill>
                  <a:schemeClr val="bg2"/>
                </a:solidFill>
                <a:latin typeface="+mj-lt"/>
              </a:rPr>
              <a:t>= -75 dBm/MHz</a:t>
            </a:r>
          </a:p>
          <a:p>
            <a:pPr marL="722313" indent="-722313">
              <a:spcBef>
                <a:spcPts val="400"/>
              </a:spcBef>
              <a:buNone/>
            </a:pPr>
            <a:r>
              <a:rPr lang="en-US" sz="1600" dirty="0">
                <a:solidFill>
                  <a:schemeClr val="bg2"/>
                </a:solidFill>
                <a:latin typeface="+mj-lt"/>
              </a:rPr>
              <a:t>	For 13 dBm &lt; P</a:t>
            </a:r>
            <a:r>
              <a:rPr lang="en-US" sz="1600" baseline="-25000" dirty="0">
                <a:solidFill>
                  <a:schemeClr val="bg2"/>
                </a:solidFill>
                <a:latin typeface="+mj-lt"/>
              </a:rPr>
              <a:t>H</a:t>
            </a:r>
            <a:r>
              <a:rPr lang="en-US" sz="1600" dirty="0">
                <a:solidFill>
                  <a:schemeClr val="bg2"/>
                </a:solidFill>
                <a:latin typeface="+mj-lt"/>
              </a:rPr>
              <a:t> &lt; 23 dBm: 	</a:t>
            </a:r>
            <a:r>
              <a:rPr lang="en-US" sz="1600" dirty="0" smtClean="0">
                <a:solidFill>
                  <a:schemeClr val="bg2"/>
                </a:solidFill>
                <a:latin typeface="+mj-lt"/>
              </a:rPr>
              <a:t>EDT </a:t>
            </a:r>
            <a:r>
              <a:rPr lang="en-US" sz="1600" dirty="0">
                <a:solidFill>
                  <a:schemeClr val="bg2"/>
                </a:solidFill>
                <a:latin typeface="+mj-lt"/>
              </a:rPr>
              <a:t>= -85 dBm/MHz + (23 dBm - P</a:t>
            </a:r>
            <a:r>
              <a:rPr lang="en-US" sz="1600" baseline="-25000" dirty="0">
                <a:solidFill>
                  <a:schemeClr val="bg2"/>
                </a:solidFill>
                <a:latin typeface="+mj-lt"/>
              </a:rPr>
              <a:t>H</a:t>
            </a:r>
            <a:r>
              <a:rPr lang="en-US" sz="1600" dirty="0">
                <a:solidFill>
                  <a:schemeClr val="bg2"/>
                </a:solidFill>
                <a:latin typeface="+mj-lt"/>
              </a:rPr>
              <a:t>)</a:t>
            </a:r>
          </a:p>
          <a:p>
            <a:pPr marL="722313" indent="-722313">
              <a:spcBef>
                <a:spcPts val="400"/>
              </a:spcBef>
              <a:buNone/>
            </a:pPr>
            <a:r>
              <a:rPr lang="en-US" sz="1600" dirty="0">
                <a:solidFill>
                  <a:schemeClr val="bg2"/>
                </a:solidFill>
                <a:latin typeface="+mj-lt"/>
              </a:rPr>
              <a:t>	For P</a:t>
            </a:r>
            <a:r>
              <a:rPr lang="en-US" sz="1600" baseline="-25000" dirty="0">
                <a:solidFill>
                  <a:schemeClr val="bg2"/>
                </a:solidFill>
                <a:latin typeface="+mj-lt"/>
              </a:rPr>
              <a:t>H</a:t>
            </a:r>
            <a:r>
              <a:rPr lang="en-US" sz="1600" dirty="0">
                <a:solidFill>
                  <a:schemeClr val="bg2"/>
                </a:solidFill>
                <a:latin typeface="+mj-lt"/>
              </a:rPr>
              <a:t> ≥ 23 dBm:		</a:t>
            </a:r>
            <a:r>
              <a:rPr lang="en-US" sz="1600" dirty="0" smtClean="0">
                <a:solidFill>
                  <a:schemeClr val="bg2"/>
                </a:solidFill>
                <a:latin typeface="+mj-lt"/>
              </a:rPr>
              <a:t>EDT </a:t>
            </a:r>
            <a:r>
              <a:rPr lang="en-US" sz="1600" dirty="0">
                <a:solidFill>
                  <a:schemeClr val="bg2"/>
                </a:solidFill>
                <a:latin typeface="+mj-lt"/>
              </a:rPr>
              <a:t>= -85 dBm/MHz</a:t>
            </a:r>
          </a:p>
          <a:p>
            <a:pPr marL="0" indent="0">
              <a:spcBef>
                <a:spcPts val="800"/>
              </a:spcBef>
              <a:buNone/>
            </a:pPr>
            <a:r>
              <a:rPr lang="en-US" sz="1600" dirty="0">
                <a:latin typeface="+mj-lt"/>
              </a:rPr>
              <a:t>Or, if the equipment </a:t>
            </a:r>
            <a:r>
              <a:rPr lang="en-US" sz="1600" dirty="0" smtClean="0">
                <a:latin typeface="+mj-lt"/>
              </a:rPr>
              <a:t>uses </a:t>
            </a:r>
            <a:r>
              <a:rPr lang="en-US" sz="1600" dirty="0">
                <a:latin typeface="+mj-lt"/>
              </a:rPr>
              <a:t>IEEE 802.11-2016 [9], clause </a:t>
            </a:r>
            <a:r>
              <a:rPr lang="en-US" sz="1600" dirty="0" smtClean="0">
                <a:latin typeface="+mj-lt"/>
              </a:rPr>
              <a:t>17.3.6 </a:t>
            </a:r>
            <a:r>
              <a:rPr lang="en-US" sz="1600" dirty="0">
                <a:latin typeface="+mj-lt"/>
              </a:rPr>
              <a:t>to determine that </a:t>
            </a:r>
            <a:r>
              <a:rPr lang="en-US" sz="1600" dirty="0" smtClean="0">
                <a:latin typeface="+mj-lt"/>
              </a:rPr>
              <a:t>the primary channel </a:t>
            </a:r>
            <a:r>
              <a:rPr lang="en-US" sz="1600" dirty="0">
                <a:latin typeface="+mj-lt"/>
              </a:rPr>
              <a:t>is occupied, the </a:t>
            </a:r>
            <a:r>
              <a:rPr lang="en-US" sz="1600" dirty="0" smtClean="0">
                <a:latin typeface="+mj-lt"/>
              </a:rPr>
              <a:t>EDT is </a:t>
            </a:r>
            <a:r>
              <a:rPr lang="en-US" sz="1600" dirty="0">
                <a:latin typeface="+mj-lt"/>
              </a:rPr>
              <a:t>independent of </a:t>
            </a:r>
            <a:r>
              <a:rPr lang="en-US" sz="1600" dirty="0" smtClean="0">
                <a:latin typeface="+mj-lt"/>
              </a:rPr>
              <a:t>P</a:t>
            </a:r>
            <a:r>
              <a:rPr lang="en-US" sz="1600" baseline="-25000" dirty="0" smtClean="0">
                <a:latin typeface="+mj-lt"/>
              </a:rPr>
              <a:t>H</a:t>
            </a:r>
            <a:r>
              <a:rPr lang="en-US" sz="1600" dirty="0" smtClean="0">
                <a:latin typeface="+mj-lt"/>
              </a:rPr>
              <a:t>:</a:t>
            </a:r>
            <a:endParaRPr lang="en-US" sz="1600" dirty="0">
              <a:latin typeface="+mj-lt"/>
            </a:endParaRPr>
          </a:p>
          <a:p>
            <a:pPr marL="722313" indent="-722313">
              <a:spcBef>
                <a:spcPts val="400"/>
              </a:spcBef>
              <a:buNone/>
            </a:pPr>
            <a:r>
              <a:rPr lang="en-US" sz="1600" dirty="0">
                <a:latin typeface="+mj-lt"/>
              </a:rPr>
              <a:t>	</a:t>
            </a:r>
            <a:r>
              <a:rPr lang="en-US" sz="1600" dirty="0" smtClean="0">
                <a:latin typeface="+mj-lt"/>
              </a:rPr>
              <a:t>EDT </a:t>
            </a:r>
            <a:r>
              <a:rPr lang="en-US" sz="1600" dirty="0">
                <a:latin typeface="+mj-lt"/>
              </a:rPr>
              <a:t>= -75 </a:t>
            </a:r>
            <a:r>
              <a:rPr lang="en-US" sz="1600" dirty="0" smtClean="0">
                <a:latin typeface="+mj-lt"/>
              </a:rPr>
              <a:t>dBm/MHz</a:t>
            </a:r>
            <a:endParaRPr lang="en-US" sz="1600" dirty="0">
              <a:latin typeface="+mj-lt"/>
            </a:endParaRPr>
          </a:p>
          <a:p>
            <a:endParaRPr lang="en-AU" sz="1600" dirty="0" smtClean="0">
              <a:solidFill>
                <a:srgbClr val="B2B2B2"/>
              </a:solidFill>
              <a:latin typeface="+mj-lt"/>
            </a:endParaRPr>
          </a:p>
        </p:txBody>
      </p:sp>
      <p:sp>
        <p:nvSpPr>
          <p:cNvPr id="2" name="Title 1"/>
          <p:cNvSpPr>
            <a:spLocks noGrp="1"/>
          </p:cNvSpPr>
          <p:nvPr>
            <p:ph type="title"/>
          </p:nvPr>
        </p:nvSpPr>
        <p:spPr/>
        <p:txBody>
          <a:bodyPr/>
          <a:lstStyle/>
          <a:p>
            <a:pPr lvl="1"/>
            <a:r>
              <a:rPr lang="en-AU" dirty="0"/>
              <a:t>The ability of </a:t>
            </a:r>
            <a:r>
              <a:rPr lang="en-AU" dirty="0" smtClean="0"/>
              <a:t>other technologies </a:t>
            </a:r>
            <a:r>
              <a:rPr lang="en-AU" dirty="0"/>
              <a:t>to use the </a:t>
            </a:r>
            <a:r>
              <a:rPr lang="en-AU" dirty="0" smtClean="0"/>
              <a:t>ED/PD mode </a:t>
            </a:r>
            <a:r>
              <a:rPr lang="en-AU" dirty="0"/>
              <a:t>was not changed in the refined text</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33</a:t>
            </a:fld>
            <a:endParaRPr lang="en-US"/>
          </a:p>
        </p:txBody>
      </p:sp>
      <p:sp>
        <p:nvSpPr>
          <p:cNvPr id="3" name="Rectangle 2"/>
          <p:cNvSpPr/>
          <p:nvPr/>
        </p:nvSpPr>
        <p:spPr bwMode="auto">
          <a:xfrm>
            <a:off x="304800" y="1905000"/>
            <a:ext cx="8534400" cy="22098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182563" indent="-182563" eaLnBrk="0" hangingPunct="0">
              <a:spcBef>
                <a:spcPts val="800"/>
              </a:spcBef>
              <a:buFont typeface="Arial" panose="020B0604020202020204" pitchFamily="34" charset="0"/>
              <a:buChar char="•"/>
            </a:pPr>
            <a:r>
              <a:rPr lang="en-AU" sz="1600" dirty="0" smtClean="0">
                <a:solidFill>
                  <a:schemeClr val="accent6"/>
                </a:solidFill>
                <a:latin typeface="+mj-lt"/>
              </a:rPr>
              <a:t>No change in semantics</a:t>
            </a:r>
          </a:p>
          <a:p>
            <a:pPr marL="182563" indent="-182563" eaLnBrk="0" hangingPunct="0">
              <a:spcBef>
                <a:spcPts val="800"/>
              </a:spcBef>
              <a:buFont typeface="Arial" panose="020B0604020202020204" pitchFamily="34" charset="0"/>
              <a:buChar char="•"/>
            </a:pPr>
            <a:r>
              <a:rPr kumimoji="0" lang="en-AU" sz="1600" b="0" u="none" strike="noStrike" cap="none" normalizeH="0" baseline="0" dirty="0" smtClean="0">
                <a:ln>
                  <a:noFill/>
                </a:ln>
                <a:solidFill>
                  <a:schemeClr val="accent6"/>
                </a:solidFill>
                <a:effectLst/>
                <a:latin typeface="+mj-lt"/>
              </a:rPr>
              <a:t>This</a:t>
            </a:r>
            <a:r>
              <a:rPr kumimoji="0" lang="en-AU" sz="1600" b="0" u="none" strike="noStrike" cap="none" normalizeH="0" dirty="0" smtClean="0">
                <a:ln>
                  <a:noFill/>
                </a:ln>
                <a:solidFill>
                  <a:schemeClr val="accent6"/>
                </a:solidFill>
                <a:effectLst/>
                <a:latin typeface="+mj-lt"/>
              </a:rPr>
              <a:t> option is primarily in place for Wi-Fi but the text is written in such a way that it could be used by LAA, NR-U, </a:t>
            </a:r>
            <a:r>
              <a:rPr kumimoji="0" lang="en-AU" sz="1600" b="0" u="none" strike="noStrike" cap="none" normalizeH="0" dirty="0" err="1" smtClean="0">
                <a:ln>
                  <a:noFill/>
                </a:ln>
                <a:solidFill>
                  <a:schemeClr val="accent6"/>
                </a:solidFill>
                <a:effectLst/>
                <a:latin typeface="+mj-lt"/>
              </a:rPr>
              <a:t>etc</a:t>
            </a:r>
            <a:r>
              <a:rPr kumimoji="0" lang="en-AU" sz="1600" b="0" u="none" strike="noStrike" cap="none" normalizeH="0" dirty="0" smtClean="0">
                <a:ln>
                  <a:noFill/>
                </a:ln>
                <a:solidFill>
                  <a:schemeClr val="accent6"/>
                </a:solidFill>
                <a:effectLst/>
                <a:latin typeface="+mj-lt"/>
              </a:rPr>
              <a:t> too, </a:t>
            </a:r>
            <a:r>
              <a:rPr kumimoji="0" lang="en-AU" sz="1600" b="0" u="none" strike="noStrike" cap="none" normalizeH="0" dirty="0" err="1" smtClean="0">
                <a:ln>
                  <a:noFill/>
                </a:ln>
                <a:solidFill>
                  <a:schemeClr val="accent6"/>
                </a:solidFill>
                <a:effectLst/>
                <a:latin typeface="+mj-lt"/>
              </a:rPr>
              <a:t>eg</a:t>
            </a:r>
            <a:r>
              <a:rPr kumimoji="0" lang="en-AU" sz="1600" b="0" u="none" strike="noStrike" cap="none" normalizeH="0" dirty="0" smtClean="0">
                <a:ln>
                  <a:noFill/>
                </a:ln>
                <a:solidFill>
                  <a:schemeClr val="accent6"/>
                </a:solidFill>
                <a:effectLst/>
                <a:latin typeface="+mj-lt"/>
              </a:rPr>
              <a:t> 3GPP are discussing using 802.11 PD in NR-U</a:t>
            </a:r>
          </a:p>
          <a:p>
            <a:pPr marL="182563" indent="-182563" eaLnBrk="0" hangingPunct="0">
              <a:spcBef>
                <a:spcPts val="800"/>
              </a:spcBef>
              <a:buFont typeface="Arial" panose="020B0604020202020204" pitchFamily="34" charset="0"/>
              <a:buChar char="•"/>
            </a:pPr>
            <a:r>
              <a:rPr lang="en-AU" sz="1600" baseline="0" dirty="0" smtClean="0">
                <a:solidFill>
                  <a:schemeClr val="accent6"/>
                </a:solidFill>
                <a:latin typeface="+mj-lt"/>
              </a:rPr>
              <a:t>The</a:t>
            </a:r>
            <a:r>
              <a:rPr lang="en-AU" sz="1600" dirty="0" smtClean="0">
                <a:solidFill>
                  <a:schemeClr val="accent6"/>
                </a:solidFill>
                <a:latin typeface="+mj-lt"/>
              </a:rPr>
              <a:t> IEEE 802.11 clause reference has been changed from 17.3 to 17.3.6 to make it more specific</a:t>
            </a:r>
          </a:p>
          <a:p>
            <a:pPr marL="182563" indent="-182563" eaLnBrk="0" hangingPunct="0">
              <a:spcBef>
                <a:spcPts val="800"/>
              </a:spcBef>
              <a:buFont typeface="Arial" panose="020B0604020202020204" pitchFamily="34" charset="0"/>
              <a:buChar char="•"/>
            </a:pPr>
            <a:r>
              <a:rPr kumimoji="0" lang="en-AU" sz="1600" b="0" u="none" strike="noStrike" cap="none" normalizeH="0" baseline="0" dirty="0" smtClean="0">
                <a:ln>
                  <a:noFill/>
                </a:ln>
                <a:solidFill>
                  <a:schemeClr val="accent6"/>
                </a:solidFill>
                <a:effectLst/>
                <a:latin typeface="+mj-lt"/>
              </a:rPr>
              <a:t>The</a:t>
            </a:r>
            <a:r>
              <a:rPr lang="en-AU" sz="1600" dirty="0">
                <a:solidFill>
                  <a:schemeClr val="accent6"/>
                </a:solidFill>
                <a:latin typeface="+mj-lt"/>
              </a:rPr>
              <a:t> </a:t>
            </a:r>
            <a:r>
              <a:rPr lang="en-AU" sz="1600" dirty="0" smtClean="0">
                <a:solidFill>
                  <a:schemeClr val="accent6"/>
                </a:solidFill>
                <a:latin typeface="+mj-lt"/>
              </a:rPr>
              <a:t>reference to the primary channel means -62 dBm can be used in secondary channel under multi-channel rules (which is what Wi-Fi does today)</a:t>
            </a:r>
            <a:endParaRPr kumimoji="0" lang="en-AU" sz="1600" b="0" u="none" strike="noStrike" cap="none" normalizeH="0" baseline="0" dirty="0" smtClean="0">
              <a:ln>
                <a:noFill/>
              </a:ln>
              <a:solidFill>
                <a:schemeClr val="accent6"/>
              </a:solidFill>
              <a:effectLst/>
              <a:latin typeface="+mj-lt"/>
            </a:endParaRPr>
          </a:p>
        </p:txBody>
      </p:sp>
    </p:spTree>
    <p:extLst>
      <p:ext uri="{BB962C8B-B14F-4D97-AF65-F5344CB8AC3E}">
        <p14:creationId xmlns:p14="http://schemas.microsoft.com/office/powerpoint/2010/main" val="25015058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152400" y="1730960"/>
            <a:ext cx="8839200" cy="47244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a:spcBef>
                <a:spcPts val="800"/>
              </a:spcBef>
            </a:pPr>
            <a:r>
              <a:rPr lang="de-DE" sz="1600" b="1" dirty="0">
                <a:latin typeface="+mj-lt"/>
              </a:rPr>
              <a:t>Clause 4.2.7.3.2.5 in </a:t>
            </a:r>
            <a:r>
              <a:rPr lang="de-DE" sz="1600" b="1" dirty="0" smtClean="0">
                <a:latin typeface="+mj-lt"/>
              </a:rPr>
              <a:t>revised EN </a:t>
            </a:r>
            <a:r>
              <a:rPr lang="de-DE" sz="1600" b="1" dirty="0">
                <a:latin typeface="+mj-lt"/>
              </a:rPr>
              <a:t>301 </a:t>
            </a:r>
            <a:r>
              <a:rPr lang="de-DE" sz="1600" b="1" dirty="0" smtClean="0">
                <a:latin typeface="+mj-lt"/>
              </a:rPr>
              <a:t>893</a:t>
            </a:r>
          </a:p>
          <a:p>
            <a:pPr>
              <a:spcBef>
                <a:spcPts val="800"/>
              </a:spcBef>
            </a:pPr>
            <a:r>
              <a:rPr lang="en-US" sz="1600" dirty="0" smtClean="0">
                <a:latin typeface="+mj-lt"/>
              </a:rPr>
              <a:t>Equipment </a:t>
            </a:r>
            <a:r>
              <a:rPr lang="en-US" sz="1600" dirty="0">
                <a:latin typeface="+mj-lt"/>
              </a:rPr>
              <a:t>shall consider a</a:t>
            </a:r>
            <a:r>
              <a:rPr lang="en-US" sz="1600" dirty="0" smtClean="0">
                <a:latin typeface="+mj-lt"/>
              </a:rPr>
              <a:t> channel or a combination of channels to </a:t>
            </a:r>
            <a:r>
              <a:rPr lang="en-US" sz="1600" dirty="0">
                <a:latin typeface="+mj-lt"/>
              </a:rPr>
              <a:t>be occupied as long as </a:t>
            </a:r>
            <a:r>
              <a:rPr lang="en-US" sz="1600" dirty="0" smtClean="0">
                <a:latin typeface="+mj-lt"/>
              </a:rPr>
              <a:t>transmissions in </a:t>
            </a:r>
            <a:r>
              <a:rPr lang="en-AU" sz="1600" dirty="0">
                <a:latin typeface="+mj-lt"/>
              </a:rPr>
              <a:t>the </a:t>
            </a:r>
            <a:r>
              <a:rPr lang="en-US" sz="1600" dirty="0">
                <a:latin typeface="+mj-lt"/>
              </a:rPr>
              <a:t>channel or </a:t>
            </a:r>
            <a:r>
              <a:rPr lang="en-US" sz="1600" dirty="0" smtClean="0">
                <a:latin typeface="+mj-lt"/>
              </a:rPr>
              <a:t>the combination </a:t>
            </a:r>
            <a:r>
              <a:rPr lang="en-US" sz="1600" dirty="0">
                <a:latin typeface="+mj-lt"/>
              </a:rPr>
              <a:t>of channels</a:t>
            </a:r>
            <a:r>
              <a:rPr lang="en-US" sz="1600" dirty="0" smtClean="0">
                <a:latin typeface="+mj-lt"/>
              </a:rPr>
              <a:t> </a:t>
            </a:r>
            <a:r>
              <a:rPr lang="en-US" sz="1600" dirty="0">
                <a:latin typeface="+mj-lt"/>
              </a:rPr>
              <a:t>are </a:t>
            </a:r>
            <a:r>
              <a:rPr lang="en-US" sz="1600" dirty="0" smtClean="0">
                <a:latin typeface="+mj-lt"/>
              </a:rPr>
              <a:t>present at </a:t>
            </a:r>
            <a:r>
              <a:rPr lang="en-US" sz="1600" dirty="0">
                <a:latin typeface="+mj-lt"/>
              </a:rPr>
              <a:t>a </a:t>
            </a:r>
            <a:r>
              <a:rPr lang="en-US" sz="1600" dirty="0" smtClean="0">
                <a:latin typeface="+mj-lt"/>
              </a:rPr>
              <a:t>power level greater </a:t>
            </a:r>
            <a:r>
              <a:rPr lang="en-US" sz="1600" dirty="0">
                <a:latin typeface="+mj-lt"/>
              </a:rPr>
              <a:t>than the ED Threshold </a:t>
            </a:r>
            <a:r>
              <a:rPr lang="en-US" sz="1600" dirty="0" smtClean="0">
                <a:latin typeface="+mj-lt"/>
              </a:rPr>
              <a:t>(EDT). </a:t>
            </a:r>
            <a:r>
              <a:rPr lang="en-AU" sz="1600" dirty="0" smtClean="0">
                <a:latin typeface="+mj-lt"/>
              </a:rPr>
              <a:t>The power level is determined by integrating the </a:t>
            </a:r>
            <a:r>
              <a:rPr lang="en-US" sz="1600" dirty="0" smtClean="0">
                <a:latin typeface="+mj-lt"/>
              </a:rPr>
              <a:t>received power</a:t>
            </a:r>
            <a:r>
              <a:rPr lang="en-AU" sz="1600" dirty="0" smtClean="0">
                <a:latin typeface="+mj-lt"/>
              </a:rPr>
              <a:t> over the </a:t>
            </a:r>
            <a:r>
              <a:rPr lang="en-US" sz="1600" dirty="0" smtClean="0">
                <a:latin typeface="+mj-lt"/>
              </a:rPr>
              <a:t>channel or the combination of channels then normalized to per MHz power. T</a:t>
            </a:r>
            <a:r>
              <a:rPr lang="en-AU" sz="1600" dirty="0" smtClean="0">
                <a:latin typeface="+mj-lt"/>
              </a:rPr>
              <a:t>he </a:t>
            </a:r>
            <a:r>
              <a:rPr lang="en-US" sz="1600" dirty="0" smtClean="0">
                <a:latin typeface="+mj-lt"/>
              </a:rPr>
              <a:t>received power</a:t>
            </a:r>
            <a:r>
              <a:rPr lang="en-AU" sz="1600" dirty="0" smtClean="0">
                <a:latin typeface="+mj-lt"/>
              </a:rPr>
              <a:t> shall be measured at the interface between the equipment and the antenna assembly.</a:t>
            </a:r>
          </a:p>
          <a:p>
            <a:pPr>
              <a:spcBef>
                <a:spcPts val="800"/>
              </a:spcBef>
            </a:pPr>
            <a:r>
              <a:rPr lang="en-AU" sz="1600" dirty="0" smtClean="0">
                <a:latin typeface="+mj-lt"/>
              </a:rPr>
              <a:t>Equipment </a:t>
            </a:r>
            <a:r>
              <a:rPr lang="en-AU" sz="1600" dirty="0">
                <a:latin typeface="+mj-lt"/>
              </a:rPr>
              <a:t>shall not change the EDT for </a:t>
            </a:r>
            <a:r>
              <a:rPr lang="en-AU" sz="1600" dirty="0" smtClean="0">
                <a:latin typeface="+mj-lt"/>
              </a:rPr>
              <a:t>a contiguous </a:t>
            </a:r>
            <a:r>
              <a:rPr lang="en-AU" sz="1600" dirty="0">
                <a:latin typeface="+mj-lt"/>
              </a:rPr>
              <a:t>period of at least 60 </a:t>
            </a:r>
            <a:r>
              <a:rPr lang="en-AU" sz="1600" dirty="0" smtClean="0">
                <a:latin typeface="+mj-lt"/>
              </a:rPr>
              <a:t>s.</a:t>
            </a:r>
            <a:endParaRPr lang="en-US" sz="1600" dirty="0">
              <a:latin typeface="+mj-lt"/>
            </a:endParaRPr>
          </a:p>
          <a:p>
            <a:pPr marL="0" indent="0">
              <a:spcBef>
                <a:spcPts val="800"/>
              </a:spcBef>
              <a:buNone/>
            </a:pPr>
            <a:r>
              <a:rPr lang="en-US" sz="1600" dirty="0">
                <a:latin typeface="+mj-lt"/>
              </a:rPr>
              <a:t>The </a:t>
            </a:r>
            <a:r>
              <a:rPr lang="en-US" sz="1600" dirty="0" smtClean="0">
                <a:latin typeface="+mj-lt"/>
              </a:rPr>
              <a:t>EDT is either proportional to the equipment's maximum transmit power (P</a:t>
            </a:r>
            <a:r>
              <a:rPr lang="en-US" sz="1600" baseline="-25000" dirty="0" smtClean="0">
                <a:latin typeface="+mj-lt"/>
              </a:rPr>
              <a:t>H</a:t>
            </a:r>
            <a:r>
              <a:rPr lang="en-US" sz="1600" dirty="0" smtClean="0">
                <a:latin typeface="+mj-lt"/>
              </a:rPr>
              <a:t>):</a:t>
            </a:r>
            <a:endParaRPr lang="en-US" sz="1600" dirty="0">
              <a:latin typeface="+mj-lt"/>
            </a:endParaRPr>
          </a:p>
          <a:p>
            <a:pPr marL="722313" indent="-722313">
              <a:spcBef>
                <a:spcPts val="400"/>
              </a:spcBef>
              <a:buNone/>
            </a:pPr>
            <a:r>
              <a:rPr lang="en-US" sz="1600" dirty="0">
                <a:latin typeface="+mj-lt"/>
              </a:rPr>
              <a:t>	</a:t>
            </a:r>
            <a:r>
              <a:rPr lang="en-US" sz="1600" dirty="0" smtClean="0">
                <a:latin typeface="+mj-lt"/>
              </a:rPr>
              <a:t>For </a:t>
            </a:r>
            <a:r>
              <a:rPr lang="en-US" sz="1600" dirty="0">
                <a:latin typeface="+mj-lt"/>
              </a:rPr>
              <a:t>P</a:t>
            </a:r>
            <a:r>
              <a:rPr lang="en-US" sz="1600" baseline="-25000" dirty="0">
                <a:latin typeface="+mj-lt"/>
              </a:rPr>
              <a:t>H</a:t>
            </a:r>
            <a:r>
              <a:rPr lang="en-US" sz="1600" dirty="0">
                <a:latin typeface="+mj-lt"/>
              </a:rPr>
              <a:t> ≤ 13 dBm:		</a:t>
            </a:r>
            <a:r>
              <a:rPr lang="en-US" sz="1600" dirty="0" smtClean="0">
                <a:latin typeface="+mj-lt"/>
              </a:rPr>
              <a:t>EDT </a:t>
            </a:r>
            <a:r>
              <a:rPr lang="en-US" sz="1600" dirty="0">
                <a:latin typeface="+mj-lt"/>
              </a:rPr>
              <a:t>= -75 dBm/MHz</a:t>
            </a:r>
          </a:p>
          <a:p>
            <a:pPr marL="722313" indent="-722313">
              <a:spcBef>
                <a:spcPts val="400"/>
              </a:spcBef>
              <a:buNone/>
            </a:pPr>
            <a:r>
              <a:rPr lang="en-US" sz="1600" dirty="0">
                <a:latin typeface="+mj-lt"/>
              </a:rPr>
              <a:t>	For 13 dBm &lt; P</a:t>
            </a:r>
            <a:r>
              <a:rPr lang="en-US" sz="1600" baseline="-25000" dirty="0">
                <a:latin typeface="+mj-lt"/>
              </a:rPr>
              <a:t>H</a:t>
            </a:r>
            <a:r>
              <a:rPr lang="en-US" sz="1600" dirty="0">
                <a:latin typeface="+mj-lt"/>
              </a:rPr>
              <a:t> &lt; 23 dBm: 	</a:t>
            </a:r>
            <a:r>
              <a:rPr lang="en-US" sz="1600" dirty="0" smtClean="0">
                <a:latin typeface="+mj-lt"/>
              </a:rPr>
              <a:t>EDT </a:t>
            </a:r>
            <a:r>
              <a:rPr lang="en-US" sz="1600" dirty="0">
                <a:latin typeface="+mj-lt"/>
              </a:rPr>
              <a:t>= -85 dBm/MHz + (23 dBm - P</a:t>
            </a:r>
            <a:r>
              <a:rPr lang="en-US" sz="1600" baseline="-25000" dirty="0">
                <a:latin typeface="+mj-lt"/>
              </a:rPr>
              <a:t>H</a:t>
            </a:r>
            <a:r>
              <a:rPr lang="en-US" sz="1600" dirty="0">
                <a:latin typeface="+mj-lt"/>
              </a:rPr>
              <a:t>)</a:t>
            </a:r>
          </a:p>
          <a:p>
            <a:pPr marL="722313" indent="-722313">
              <a:spcBef>
                <a:spcPts val="400"/>
              </a:spcBef>
              <a:buNone/>
            </a:pPr>
            <a:r>
              <a:rPr lang="en-US" sz="1600" dirty="0">
                <a:latin typeface="+mj-lt"/>
              </a:rPr>
              <a:t>	For P</a:t>
            </a:r>
            <a:r>
              <a:rPr lang="en-US" sz="1600" baseline="-25000" dirty="0">
                <a:latin typeface="+mj-lt"/>
              </a:rPr>
              <a:t>H</a:t>
            </a:r>
            <a:r>
              <a:rPr lang="en-US" sz="1600" dirty="0">
                <a:latin typeface="+mj-lt"/>
              </a:rPr>
              <a:t> ≥ 23 dBm:		</a:t>
            </a:r>
            <a:r>
              <a:rPr lang="en-US" sz="1600" dirty="0" smtClean="0">
                <a:latin typeface="+mj-lt"/>
              </a:rPr>
              <a:t>EDT </a:t>
            </a:r>
            <a:r>
              <a:rPr lang="en-US" sz="1600" dirty="0">
                <a:latin typeface="+mj-lt"/>
              </a:rPr>
              <a:t>= -85 dBm/MHz</a:t>
            </a:r>
          </a:p>
          <a:p>
            <a:pPr marL="0" indent="0">
              <a:spcBef>
                <a:spcPts val="800"/>
              </a:spcBef>
              <a:buNone/>
            </a:pPr>
            <a:r>
              <a:rPr lang="en-US" sz="1600" dirty="0" smtClean="0">
                <a:latin typeface="+mj-lt"/>
              </a:rPr>
              <a:t>Or, if the equipment uses IEEE 802.11-2016 [9], clause 17.3.6 to determine that the primary channel is occupied</a:t>
            </a:r>
            <a:r>
              <a:rPr lang="en-AU" sz="1600" dirty="0" smtClean="0">
                <a:latin typeface="+mj-lt"/>
              </a:rPr>
              <a:t>, </a:t>
            </a:r>
            <a:r>
              <a:rPr lang="en-AU" sz="1600" dirty="0">
                <a:solidFill>
                  <a:srgbClr val="FF0000"/>
                </a:solidFill>
                <a:latin typeface="+mj-lt"/>
              </a:rPr>
              <a:t>an exception is warranted. </a:t>
            </a:r>
            <a:r>
              <a:rPr lang="en-AU" sz="1600" dirty="0" smtClean="0">
                <a:solidFill>
                  <a:srgbClr val="FF0000"/>
                </a:solidFill>
                <a:latin typeface="+mj-lt"/>
              </a:rPr>
              <a:t>Then</a:t>
            </a:r>
            <a:r>
              <a:rPr lang="en-US" sz="1600" dirty="0" smtClean="0">
                <a:solidFill>
                  <a:srgbClr val="FF0000"/>
                </a:solidFill>
                <a:latin typeface="+mj-lt"/>
              </a:rPr>
              <a:t> </a:t>
            </a:r>
            <a:r>
              <a:rPr lang="en-US" sz="1600" dirty="0" smtClean="0">
                <a:latin typeface="+mj-lt"/>
              </a:rPr>
              <a:t>the EDT is independent of P</a:t>
            </a:r>
            <a:r>
              <a:rPr lang="en-US" sz="1600" baseline="-25000" dirty="0" smtClean="0">
                <a:latin typeface="+mj-lt"/>
              </a:rPr>
              <a:t>H</a:t>
            </a:r>
            <a:r>
              <a:rPr lang="en-US" sz="1600" dirty="0" smtClean="0">
                <a:latin typeface="+mj-lt"/>
              </a:rPr>
              <a:t>:</a:t>
            </a:r>
          </a:p>
          <a:p>
            <a:pPr marL="722313" indent="-722313">
              <a:spcBef>
                <a:spcPts val="400"/>
              </a:spcBef>
              <a:buNone/>
            </a:pPr>
            <a:r>
              <a:rPr lang="en-US" sz="1600" dirty="0">
                <a:latin typeface="+mj-lt"/>
              </a:rPr>
              <a:t>	</a:t>
            </a:r>
            <a:r>
              <a:rPr lang="en-US" sz="1600" dirty="0" smtClean="0">
                <a:latin typeface="+mj-lt"/>
              </a:rPr>
              <a:t>EDT </a:t>
            </a:r>
            <a:r>
              <a:rPr lang="en-US" sz="1600" dirty="0">
                <a:latin typeface="+mj-lt"/>
              </a:rPr>
              <a:t>= -75 </a:t>
            </a:r>
            <a:r>
              <a:rPr lang="en-US" sz="1600" dirty="0" smtClean="0">
                <a:latin typeface="+mj-lt"/>
              </a:rPr>
              <a:t>dBm/MHz</a:t>
            </a:r>
            <a:endParaRPr lang="en-US" sz="1600" dirty="0">
              <a:latin typeface="+mj-lt"/>
            </a:endParaRPr>
          </a:p>
          <a:p>
            <a:endParaRPr lang="en-AU" sz="1600" dirty="0" smtClean="0">
              <a:solidFill>
                <a:srgbClr val="B2B2B2"/>
              </a:solidFill>
              <a:latin typeface="+mj-lt"/>
            </a:endParaRPr>
          </a:p>
        </p:txBody>
      </p:sp>
      <p:sp>
        <p:nvSpPr>
          <p:cNvPr id="2" name="Title 1"/>
          <p:cNvSpPr>
            <a:spLocks noGrp="1"/>
          </p:cNvSpPr>
          <p:nvPr>
            <p:ph type="title"/>
          </p:nvPr>
        </p:nvSpPr>
        <p:spPr/>
        <p:txBody>
          <a:bodyPr/>
          <a:lstStyle/>
          <a:p>
            <a:pPr lvl="1"/>
            <a:r>
              <a:rPr lang="en-AU" dirty="0" smtClean="0"/>
              <a:t>Ericsson again proposed that the ED/PD option be defined as an “exception” …</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34</a:t>
            </a:fld>
            <a:endParaRPr lang="en-US"/>
          </a:p>
        </p:txBody>
      </p:sp>
    </p:spTree>
    <p:extLst>
      <p:ext uri="{BB962C8B-B14F-4D97-AF65-F5344CB8AC3E}">
        <p14:creationId xmlns:p14="http://schemas.microsoft.com/office/powerpoint/2010/main" val="126725749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 but the proposal to define PD/ED option as an exception was not accepted by ETSI BRAN</a:t>
            </a:r>
            <a:endParaRPr lang="en-AU" dirty="0"/>
          </a:p>
        </p:txBody>
      </p:sp>
      <p:sp>
        <p:nvSpPr>
          <p:cNvPr id="3" name="Content Placeholder 2"/>
          <p:cNvSpPr>
            <a:spLocks noGrp="1"/>
          </p:cNvSpPr>
          <p:nvPr>
            <p:ph idx="1"/>
          </p:nvPr>
        </p:nvSpPr>
        <p:spPr/>
        <p:txBody>
          <a:bodyPr/>
          <a:lstStyle/>
          <a:p>
            <a:pPr lvl="1"/>
            <a:r>
              <a:rPr lang="en-AU" dirty="0" smtClean="0"/>
              <a:t>At the June 2018 meeting of ETSI BRAN, Ericsson reserved the right to propose that the PD/ED option be defined as an “exception”</a:t>
            </a:r>
          </a:p>
          <a:p>
            <a:pPr lvl="1"/>
            <a:r>
              <a:rPr lang="en-AU" dirty="0" smtClean="0"/>
              <a:t>At the September 2018 meeting of ETSI BRAN, Ericson exercised their option as part of BRAN(18)099033r3</a:t>
            </a:r>
          </a:p>
          <a:p>
            <a:pPr lvl="2"/>
            <a:r>
              <a:rPr lang="en-AU" dirty="0" smtClean="0"/>
              <a:t>The explanation provided by Ericsson was </a:t>
            </a:r>
            <a:r>
              <a:rPr lang="en-US" i="1" dirty="0"/>
              <a:t>the use of the word “exception” should be maintained since there are indeed RLAN equipment benefiting from this relaxation of the </a:t>
            </a:r>
            <a:r>
              <a:rPr lang="en-US" i="1" dirty="0" smtClean="0"/>
              <a:t>requirements</a:t>
            </a:r>
          </a:p>
          <a:p>
            <a:pPr lvl="1"/>
            <a:r>
              <a:rPr lang="en-US" dirty="0" smtClean="0"/>
              <a:t>There were objections from Cisco, Broadcom, </a:t>
            </a:r>
            <a:r>
              <a:rPr lang="en-US" dirty="0" err="1" smtClean="0"/>
              <a:t>CableLabs</a:t>
            </a:r>
            <a:r>
              <a:rPr lang="en-US" dirty="0" smtClean="0"/>
              <a:t>, German Federal </a:t>
            </a:r>
            <a:r>
              <a:rPr lang="en-US" dirty="0"/>
              <a:t>Ministry of Economic Affairs </a:t>
            </a:r>
            <a:r>
              <a:rPr lang="en-US" dirty="0" smtClean="0"/>
              <a:t>&amp; Energy and Qualcomm</a:t>
            </a:r>
          </a:p>
          <a:p>
            <a:pPr lvl="2"/>
            <a:r>
              <a:rPr lang="en-US" dirty="0" smtClean="0"/>
              <a:t>The PD/ED mechanism is not an exception, it is an option available to all technologies, no better or worse than the other option</a:t>
            </a:r>
          </a:p>
          <a:p>
            <a:pPr lvl="2"/>
            <a:r>
              <a:rPr lang="en-US" dirty="0" smtClean="0"/>
              <a:t>The use of the word “exception” will almost guarantee EN 301 893 will be rejected by the Commission</a:t>
            </a:r>
          </a:p>
          <a:p>
            <a:pPr lvl="1"/>
            <a:r>
              <a:rPr lang="en-US" dirty="0" smtClean="0"/>
              <a:t>It appears Ericsson’s position has not changed … yet! </a:t>
            </a:r>
            <a:endParaRPr lang="en-AU" dirty="0" smtClean="0"/>
          </a:p>
          <a:p>
            <a:pPr lvl="1"/>
            <a:endParaRPr lang="en-AU" dirty="0"/>
          </a:p>
          <a:p>
            <a:pPr lvl="2"/>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35</a:t>
            </a:fld>
            <a:endParaRPr lang="en-US"/>
          </a:p>
        </p:txBody>
      </p:sp>
    </p:spTree>
    <p:extLst>
      <p:ext uri="{BB962C8B-B14F-4D97-AF65-F5344CB8AC3E}">
        <p14:creationId xmlns:p14="http://schemas.microsoft.com/office/powerpoint/2010/main" val="30750533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ETSI BRAN </a:t>
            </a:r>
            <a:r>
              <a:rPr lang="en-AU" dirty="0" smtClean="0"/>
              <a:t>will remove the “test by declaration” options</a:t>
            </a:r>
            <a:endParaRPr lang="en-AU" dirty="0"/>
          </a:p>
        </p:txBody>
      </p:sp>
      <p:sp>
        <p:nvSpPr>
          <p:cNvPr id="3" name="Content Placeholder 2"/>
          <p:cNvSpPr>
            <a:spLocks noGrp="1"/>
          </p:cNvSpPr>
          <p:nvPr>
            <p:ph idx="1"/>
          </p:nvPr>
        </p:nvSpPr>
        <p:spPr/>
        <p:txBody>
          <a:bodyPr/>
          <a:lstStyle/>
          <a:p>
            <a:r>
              <a:rPr lang="en-AU" dirty="0" smtClean="0"/>
              <a:t>Submission to ETSI BRAN</a:t>
            </a:r>
            <a:endParaRPr lang="en-AU" dirty="0"/>
          </a:p>
          <a:p>
            <a:pPr lvl="1"/>
            <a:r>
              <a:rPr lang="en-AU" dirty="0" smtClean="0"/>
              <a:t>BRAN(18)099017 –</a:t>
            </a:r>
            <a:r>
              <a:rPr lang="en-AU" i="1" dirty="0" smtClean="0"/>
              <a:t> Removal of declaration option</a:t>
            </a:r>
          </a:p>
          <a:p>
            <a:pPr lvl="2"/>
            <a:r>
              <a:rPr lang="en-AU" dirty="0" smtClean="0"/>
              <a:t>Author</a:t>
            </a:r>
            <a:r>
              <a:rPr lang="en-AU" dirty="0"/>
              <a:t>: </a:t>
            </a:r>
            <a:r>
              <a:rPr lang="en-AU" dirty="0" smtClean="0"/>
              <a:t>Ericsson</a:t>
            </a:r>
          </a:p>
          <a:p>
            <a:pPr lvl="2"/>
            <a:r>
              <a:rPr lang="en-AU" dirty="0" smtClean="0"/>
              <a:t>Proposes removing the option to “test” the channel access mechanism and the maximum channel occupancy time by “declaration”</a:t>
            </a:r>
          </a:p>
          <a:p>
            <a:pPr lvl="2"/>
            <a:r>
              <a:rPr lang="en-AU" dirty="0" smtClean="0"/>
              <a:t>Justifies on basis that:</a:t>
            </a:r>
          </a:p>
          <a:p>
            <a:pPr lvl="3"/>
            <a:r>
              <a:rPr lang="en-US" dirty="0" smtClean="0"/>
              <a:t>Test </a:t>
            </a:r>
            <a:r>
              <a:rPr lang="en-US" dirty="0"/>
              <a:t>equipment vendors and test labs are prepared to certify products under version 2.1.1 of EN 301 </a:t>
            </a:r>
            <a:r>
              <a:rPr lang="en-US" dirty="0" smtClean="0"/>
              <a:t>893</a:t>
            </a:r>
          </a:p>
          <a:p>
            <a:pPr lvl="3"/>
            <a:r>
              <a:rPr lang="en-US" dirty="0" smtClean="0"/>
              <a:t>An </a:t>
            </a:r>
            <a:r>
              <a:rPr lang="en-US" dirty="0"/>
              <a:t>option to declare compliance is prone to be questioned during the EC’s </a:t>
            </a:r>
            <a:r>
              <a:rPr lang="en-US" dirty="0" smtClean="0"/>
              <a:t>review</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36</a:t>
            </a:fld>
            <a:endParaRPr lang="en-US"/>
          </a:p>
        </p:txBody>
      </p:sp>
      <p:sp>
        <p:nvSpPr>
          <p:cNvPr id="6" name="Rectangle 5"/>
          <p:cNvSpPr/>
          <p:nvPr/>
        </p:nvSpPr>
        <p:spPr bwMode="auto">
          <a:xfrm>
            <a:off x="76200" y="2133600"/>
            <a:ext cx="533400" cy="609600"/>
          </a:xfrm>
          <a:prstGeom prst="rect">
            <a:avLst/>
          </a:prstGeom>
          <a:solidFill>
            <a:schemeClr val="bg1"/>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400" b="0" i="0" u="none" strike="noStrike" cap="none" normalizeH="0" baseline="0" dirty="0" smtClean="0">
                <a:ln>
                  <a:noFill/>
                </a:ln>
                <a:solidFill>
                  <a:srgbClr val="FF0000"/>
                </a:solidFill>
                <a:effectLst/>
                <a:latin typeface="+mj-lt"/>
                <a:hlinkClick r:id="rId2"/>
              </a:rPr>
              <a:t>File link</a:t>
            </a:r>
            <a:endParaRPr kumimoji="0" lang="en-AU" sz="1400" b="0" i="0" u="none" strike="noStrike" cap="none" normalizeH="0" baseline="0" dirty="0" smtClean="0">
              <a:ln>
                <a:noFill/>
              </a:ln>
              <a:solidFill>
                <a:srgbClr val="FF0000"/>
              </a:solidFill>
              <a:effectLst/>
              <a:latin typeface="+mj-lt"/>
            </a:endParaRPr>
          </a:p>
        </p:txBody>
      </p:sp>
    </p:spTree>
    <p:extLst>
      <p:ext uri="{BB962C8B-B14F-4D97-AF65-F5344CB8AC3E}">
        <p14:creationId xmlns:p14="http://schemas.microsoft.com/office/powerpoint/2010/main" val="3104058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ETSI BRAN will remove the “test by declaration” options</a:t>
            </a:r>
          </a:p>
        </p:txBody>
      </p:sp>
      <p:sp>
        <p:nvSpPr>
          <p:cNvPr id="3" name="Content Placeholder 2"/>
          <p:cNvSpPr>
            <a:spLocks noGrp="1"/>
          </p:cNvSpPr>
          <p:nvPr>
            <p:ph idx="1"/>
          </p:nvPr>
        </p:nvSpPr>
        <p:spPr/>
        <p:txBody>
          <a:bodyPr/>
          <a:lstStyle/>
          <a:p>
            <a:r>
              <a:rPr lang="en-AU" dirty="0"/>
              <a:t>Discussion at ETSI BRAN</a:t>
            </a:r>
          </a:p>
          <a:p>
            <a:pPr lvl="1"/>
            <a:r>
              <a:rPr lang="en-AU" dirty="0"/>
              <a:t>ETSI BRAN agreed to remove the declaration option mainly because of the risk of EN 301 893 failing EC review</a:t>
            </a:r>
          </a:p>
          <a:p>
            <a:pPr lvl="1"/>
            <a:r>
              <a:rPr lang="en-AU" dirty="0"/>
              <a:t>Question for the </a:t>
            </a:r>
            <a:r>
              <a:rPr lang="en-AU" dirty="0" err="1"/>
              <a:t>Coex</a:t>
            </a:r>
            <a:r>
              <a:rPr lang="en-AU" dirty="0"/>
              <a:t> SC: given the lack of testing of some requirements, might there be a case for </a:t>
            </a:r>
            <a:r>
              <a:rPr lang="en-AU" dirty="0" smtClean="0"/>
              <a:t>a declaration of compliance </a:t>
            </a:r>
            <a:r>
              <a:rPr lang="en-AU" dirty="0"/>
              <a:t>in addition to (rather than </a:t>
            </a:r>
            <a:r>
              <a:rPr lang="en-AU" dirty="0" smtClean="0"/>
              <a:t>instead of) </a:t>
            </a:r>
            <a:r>
              <a:rPr lang="en-AU" dirty="0"/>
              <a:t>any </a:t>
            </a:r>
            <a:r>
              <a:rPr lang="en-AU" dirty="0" smtClean="0"/>
              <a:t>testing?</a:t>
            </a:r>
          </a:p>
          <a:p>
            <a:pPr lvl="2"/>
            <a:r>
              <a:rPr lang="en-AU" dirty="0" smtClean="0"/>
              <a:t>The problem with no declaration is that vendors may build to the test rather then to the intent of the requirements</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37</a:t>
            </a:fld>
            <a:endParaRPr lang="en-US"/>
          </a:p>
        </p:txBody>
      </p:sp>
    </p:spTree>
    <p:extLst>
      <p:ext uri="{BB962C8B-B14F-4D97-AF65-F5344CB8AC3E}">
        <p14:creationId xmlns:p14="http://schemas.microsoft.com/office/powerpoint/2010/main" val="29575522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229600" cy="1066800"/>
          </a:xfrm>
        </p:spPr>
        <p:txBody>
          <a:bodyPr/>
          <a:lstStyle/>
          <a:p>
            <a:r>
              <a:rPr lang="en-AU" dirty="0"/>
              <a:t>ETSI BRAN </a:t>
            </a:r>
            <a:r>
              <a:rPr lang="en-AU" dirty="0" smtClean="0"/>
              <a:t>could not agree on a proposal to stop low power devices passing control to high power devices</a:t>
            </a:r>
            <a:endParaRPr lang="en-AU" dirty="0"/>
          </a:p>
        </p:txBody>
      </p:sp>
      <p:sp>
        <p:nvSpPr>
          <p:cNvPr id="3" name="Content Placeholder 2"/>
          <p:cNvSpPr>
            <a:spLocks noGrp="1"/>
          </p:cNvSpPr>
          <p:nvPr>
            <p:ph idx="1"/>
          </p:nvPr>
        </p:nvSpPr>
        <p:spPr/>
        <p:txBody>
          <a:bodyPr/>
          <a:lstStyle/>
          <a:p>
            <a:r>
              <a:rPr lang="en-AU" dirty="0" smtClean="0"/>
              <a:t>Submission to ETSI BRAN</a:t>
            </a:r>
            <a:endParaRPr lang="en-AU" dirty="0"/>
          </a:p>
          <a:p>
            <a:pPr lvl="1"/>
            <a:r>
              <a:rPr lang="en-AU" dirty="0" smtClean="0"/>
              <a:t>BRAN(18)099014r1 -</a:t>
            </a:r>
            <a:r>
              <a:rPr lang="en-AU" i="1" dirty="0" smtClean="0"/>
              <a:t> </a:t>
            </a:r>
            <a:r>
              <a:rPr lang="en-AU" i="1" dirty="0" err="1"/>
              <a:t>SharingCOT_for_EN</a:t>
            </a:r>
            <a:r>
              <a:rPr lang="en-AU" i="1" dirty="0"/>
              <a:t> 301 893 </a:t>
            </a:r>
          </a:p>
          <a:p>
            <a:pPr lvl="2"/>
            <a:r>
              <a:rPr lang="en-AU" dirty="0"/>
              <a:t>Author: </a:t>
            </a:r>
            <a:r>
              <a:rPr lang="en-AU" dirty="0" smtClean="0"/>
              <a:t>Broadcom</a:t>
            </a:r>
            <a:endParaRPr lang="en-AU" dirty="0"/>
          </a:p>
          <a:p>
            <a:pPr lvl="2"/>
            <a:r>
              <a:rPr lang="en-AU" dirty="0" smtClean="0"/>
              <a:t>Notes that a device using a low max </a:t>
            </a:r>
            <a:r>
              <a:rPr lang="en-AU" dirty="0" err="1" smtClean="0"/>
              <a:t>tx</a:t>
            </a:r>
            <a:r>
              <a:rPr lang="en-AU" dirty="0" smtClean="0"/>
              <a:t> power (and thus a high ED threshold) to gain access to the medium could pass control of the COT to device using a much higher max </a:t>
            </a:r>
            <a:r>
              <a:rPr lang="en-AU" dirty="0" err="1" smtClean="0"/>
              <a:t>tx</a:t>
            </a:r>
            <a:r>
              <a:rPr lang="en-AU" dirty="0" smtClean="0"/>
              <a:t> power – and this would provide unfair access to the high mx </a:t>
            </a:r>
            <a:r>
              <a:rPr lang="en-AU" dirty="0" err="1" smtClean="0"/>
              <a:t>tx</a:t>
            </a:r>
            <a:r>
              <a:rPr lang="en-AU" dirty="0" smtClean="0"/>
              <a:t> power device </a:t>
            </a:r>
          </a:p>
          <a:p>
            <a:pPr lvl="2"/>
            <a:r>
              <a:rPr lang="en-AU" dirty="0" smtClean="0"/>
              <a:t>Proposes </a:t>
            </a:r>
            <a:r>
              <a:rPr lang="en-AU" dirty="0"/>
              <a:t>that </a:t>
            </a:r>
            <a:r>
              <a:rPr lang="en-AU" dirty="0" smtClean="0"/>
              <a:t>the responding device use a max </a:t>
            </a:r>
            <a:r>
              <a:rPr lang="en-AU" dirty="0" err="1" smtClean="0"/>
              <a:t>tx</a:t>
            </a:r>
            <a:r>
              <a:rPr lang="en-AU" dirty="0" smtClean="0"/>
              <a:t> power no higher than the initiating device that gained control of the medium</a:t>
            </a:r>
            <a:endParaRPr lang="en-AU" dirty="0"/>
          </a:p>
          <a:p>
            <a:r>
              <a:rPr lang="en-AU" dirty="0" smtClean="0"/>
              <a:t>Discussion at ETSI BRAN</a:t>
            </a:r>
            <a:endParaRPr lang="en-AU" dirty="0"/>
          </a:p>
          <a:p>
            <a:pPr lvl="1"/>
            <a:r>
              <a:rPr lang="en-AU" dirty="0" smtClean="0"/>
              <a:t>There was no consensus on the proposal, with some objecting on the basis it will be hard to test</a:t>
            </a:r>
          </a:p>
          <a:p>
            <a:pPr lvl="1"/>
            <a:r>
              <a:rPr lang="en-AU" dirty="0" smtClean="0"/>
              <a:t>The proposal will probably be discussed again at the ETSI BRAN meeting in Dec 2018</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38</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376201570"/>
              </p:ext>
            </p:extLst>
          </p:nvPr>
        </p:nvGraphicFramePr>
        <p:xfrm>
          <a:off x="0" y="2514600"/>
          <a:ext cx="914400" cy="806450"/>
        </p:xfrm>
        <a:graphic>
          <a:graphicData uri="http://schemas.openxmlformats.org/presentationml/2006/ole">
            <mc:AlternateContent xmlns:mc="http://schemas.openxmlformats.org/markup-compatibility/2006">
              <mc:Choice xmlns:v="urn:schemas-microsoft-com:vml" Requires="v">
                <p:oleObj spid="_x0000_s19525" name="Document" showAsIcon="1" r:id="rId3" imgW="914400" imgH="806400" progId="Word.Document.12">
                  <p:embed/>
                </p:oleObj>
              </mc:Choice>
              <mc:Fallback>
                <p:oleObj name="Document" showAsIcon="1" r:id="rId3" imgW="914400" imgH="806400" progId="Word.Document.12">
                  <p:embed/>
                  <p:pic>
                    <p:nvPicPr>
                      <p:cNvPr id="0" name=""/>
                      <p:cNvPicPr/>
                      <p:nvPr/>
                    </p:nvPicPr>
                    <p:blipFill>
                      <a:blip r:embed="rId4"/>
                      <a:stretch>
                        <a:fillRect/>
                      </a:stretch>
                    </p:blipFill>
                    <p:spPr>
                      <a:xfrm>
                        <a:off x="0" y="25146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17427564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ETSI BRAN </a:t>
            </a:r>
            <a:r>
              <a:rPr lang="en-AU" dirty="0" smtClean="0"/>
              <a:t>heard a proposal to test the use of PD but deferred any decision to at least Dec 2018</a:t>
            </a:r>
            <a:endParaRPr lang="en-AU" dirty="0"/>
          </a:p>
        </p:txBody>
      </p:sp>
      <p:sp>
        <p:nvSpPr>
          <p:cNvPr id="3" name="Content Placeholder 2"/>
          <p:cNvSpPr>
            <a:spLocks noGrp="1"/>
          </p:cNvSpPr>
          <p:nvPr>
            <p:ph idx="1"/>
          </p:nvPr>
        </p:nvSpPr>
        <p:spPr/>
        <p:txBody>
          <a:bodyPr/>
          <a:lstStyle/>
          <a:p>
            <a:r>
              <a:rPr lang="en-AU" dirty="0" smtClean="0"/>
              <a:t>Submission to ETSI BRAN</a:t>
            </a:r>
            <a:endParaRPr lang="en-AU" dirty="0"/>
          </a:p>
          <a:p>
            <a:pPr lvl="1"/>
            <a:r>
              <a:rPr lang="en-AU" dirty="0" smtClean="0"/>
              <a:t>BRAN(18)099020 –</a:t>
            </a:r>
            <a:r>
              <a:rPr lang="en-AU" i="1" dirty="0" smtClean="0"/>
              <a:t> Details on PD testing</a:t>
            </a:r>
          </a:p>
          <a:p>
            <a:pPr lvl="2"/>
            <a:r>
              <a:rPr lang="en-AU" dirty="0" smtClean="0"/>
              <a:t>Author</a:t>
            </a:r>
            <a:r>
              <a:rPr lang="en-AU" dirty="0"/>
              <a:t>: </a:t>
            </a:r>
            <a:r>
              <a:rPr lang="en-AU" dirty="0" smtClean="0"/>
              <a:t>Ericsson</a:t>
            </a:r>
          </a:p>
          <a:p>
            <a:pPr lvl="2"/>
            <a:r>
              <a:rPr lang="en-AU" dirty="0" smtClean="0"/>
              <a:t>Suggests specifying a test for the use of the PD mechanism at -82dBm</a:t>
            </a:r>
          </a:p>
          <a:p>
            <a:r>
              <a:rPr lang="en-AU" dirty="0" smtClean="0"/>
              <a:t>Discussion at ETSI BRAN</a:t>
            </a:r>
            <a:endParaRPr lang="en-AU" dirty="0"/>
          </a:p>
          <a:p>
            <a:pPr lvl="1"/>
            <a:r>
              <a:rPr lang="en-AU" dirty="0" smtClean="0"/>
              <a:t>Ericsson introduced the proposal</a:t>
            </a:r>
          </a:p>
          <a:p>
            <a:pPr lvl="1"/>
            <a:r>
              <a:rPr lang="en-AU" dirty="0" smtClean="0"/>
              <a:t>ETSI BRAN noted the proposal but deferred discussion until December 2018</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39</a:t>
            </a:fld>
            <a:endParaRPr lang="en-US"/>
          </a:p>
        </p:txBody>
      </p:sp>
      <p:sp>
        <p:nvSpPr>
          <p:cNvPr id="6" name="Rectangle 5"/>
          <p:cNvSpPr/>
          <p:nvPr/>
        </p:nvSpPr>
        <p:spPr bwMode="auto">
          <a:xfrm>
            <a:off x="76200" y="2133600"/>
            <a:ext cx="533400" cy="609600"/>
          </a:xfrm>
          <a:prstGeom prst="rect">
            <a:avLst/>
          </a:prstGeom>
          <a:solidFill>
            <a:schemeClr val="bg1"/>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400" b="0" i="0" u="none" strike="noStrike" cap="none" normalizeH="0" baseline="0" dirty="0" smtClean="0">
                <a:ln>
                  <a:noFill/>
                </a:ln>
                <a:solidFill>
                  <a:srgbClr val="FF0000"/>
                </a:solidFill>
                <a:effectLst/>
                <a:latin typeface="+mj-lt"/>
                <a:hlinkClick r:id="rId2"/>
              </a:rPr>
              <a:t>File link</a:t>
            </a:r>
            <a:endParaRPr kumimoji="0" lang="en-AU" sz="1400" b="0" i="0" u="none" strike="noStrike" cap="none" normalizeH="0" baseline="0" dirty="0" smtClean="0">
              <a:ln>
                <a:noFill/>
              </a:ln>
              <a:solidFill>
                <a:srgbClr val="FF0000"/>
              </a:solidFill>
              <a:effectLst/>
              <a:latin typeface="+mj-lt"/>
            </a:endParaRPr>
          </a:p>
        </p:txBody>
      </p:sp>
    </p:spTree>
    <p:extLst>
      <p:ext uri="{BB962C8B-B14F-4D97-AF65-F5344CB8AC3E}">
        <p14:creationId xmlns:p14="http://schemas.microsoft.com/office/powerpoint/2010/main" val="31741193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a:t>
            </a:r>
            <a:r>
              <a:rPr lang="en-AU" i="1" dirty="0"/>
              <a:t>Coexistence SC </a:t>
            </a:r>
            <a:r>
              <a:rPr lang="en-AU" dirty="0" smtClean="0"/>
              <a:t>will review the official IEEE-SA patent material for pre-PAR groups</a:t>
            </a:r>
            <a:endParaRPr lang="en-AU" dirty="0"/>
          </a:p>
        </p:txBody>
      </p:sp>
      <p:sp>
        <p:nvSpPr>
          <p:cNvPr id="4" name="Footer Placeholder 3"/>
          <p:cNvSpPr>
            <a:spLocks noGrp="1"/>
          </p:cNvSpPr>
          <p:nvPr>
            <p:ph type="ftr" sz="quarter" idx="10"/>
          </p:nvPr>
        </p:nvSpPr>
        <p:spPr/>
        <p:txBody>
          <a:bodyPr/>
          <a:lstStyle/>
          <a:p>
            <a:r>
              <a:rPr lang="en-US" dirty="0" smtClean="0"/>
              <a:t>Andrew Myles, Cisco</a:t>
            </a:r>
            <a:endParaRPr lang="en-US" dirty="0"/>
          </a:p>
        </p:txBody>
      </p:sp>
      <p:sp>
        <p:nvSpPr>
          <p:cNvPr id="5" name="Slide Number Placeholder 4"/>
          <p:cNvSpPr>
            <a:spLocks noGrp="1"/>
          </p:cNvSpPr>
          <p:nvPr>
            <p:ph type="sldNum" sz="quarter" idx="11"/>
          </p:nvPr>
        </p:nvSpPr>
        <p:spPr/>
        <p:txBody>
          <a:bodyPr/>
          <a:lstStyle/>
          <a:p>
            <a:r>
              <a:rPr lang="en-US" dirty="0" smtClean="0"/>
              <a:t>Slide </a:t>
            </a:r>
            <a:fld id="{EF4002E7-DB4D-4CC3-8382-1939D19420D8}" type="slidenum">
              <a:rPr lang="en-US" smtClean="0"/>
              <a:pPr/>
              <a:t>4</a:t>
            </a:fld>
            <a:endParaRPr lang="en-US" dirty="0"/>
          </a:p>
        </p:txBody>
      </p:sp>
      <p:pic>
        <p:nvPicPr>
          <p:cNvPr id="6" name="Picture 5"/>
          <p:cNvPicPr>
            <a:picLocks noChangeAspect="1"/>
          </p:cNvPicPr>
          <p:nvPr/>
        </p:nvPicPr>
        <p:blipFill>
          <a:blip r:embed="rId2"/>
          <a:stretch>
            <a:fillRect/>
          </a:stretch>
        </p:blipFill>
        <p:spPr>
          <a:xfrm>
            <a:off x="1219200" y="1466850"/>
            <a:ext cx="6629400" cy="4972051"/>
          </a:xfrm>
          <a:prstGeom prst="rect">
            <a:avLst/>
          </a:prstGeom>
          <a:ln>
            <a:solidFill>
              <a:schemeClr val="tx1"/>
            </a:solidFill>
          </a:ln>
        </p:spPr>
      </p:pic>
    </p:spTree>
    <p:extLst>
      <p:ext uri="{BB962C8B-B14F-4D97-AF65-F5344CB8AC3E}">
        <p14:creationId xmlns:p14="http://schemas.microsoft.com/office/powerpoint/2010/main" val="267617810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ETSI BRAN </a:t>
            </a:r>
            <a:r>
              <a:rPr lang="en-AU" dirty="0" smtClean="0"/>
              <a:t>did not consider a proposal to restrict a initiating devices from restarting after a “pause” </a:t>
            </a:r>
            <a:endParaRPr lang="en-AU" dirty="0"/>
          </a:p>
        </p:txBody>
      </p:sp>
      <p:sp>
        <p:nvSpPr>
          <p:cNvPr id="3" name="Content Placeholder 2"/>
          <p:cNvSpPr>
            <a:spLocks noGrp="1"/>
          </p:cNvSpPr>
          <p:nvPr>
            <p:ph idx="1"/>
          </p:nvPr>
        </p:nvSpPr>
        <p:spPr/>
        <p:txBody>
          <a:bodyPr/>
          <a:lstStyle/>
          <a:p>
            <a:r>
              <a:rPr lang="en-AU" dirty="0" smtClean="0"/>
              <a:t>Submission to ETSI BRAN</a:t>
            </a:r>
            <a:endParaRPr lang="en-AU" dirty="0"/>
          </a:p>
          <a:p>
            <a:pPr lvl="1"/>
            <a:r>
              <a:rPr lang="en-AU" dirty="0" smtClean="0"/>
              <a:t>BRAN(18)099015r2 -</a:t>
            </a:r>
            <a:r>
              <a:rPr lang="en-AU" i="1" dirty="0"/>
              <a:t> Multiple UL DL Switching for EN 301 893 </a:t>
            </a:r>
          </a:p>
          <a:p>
            <a:pPr lvl="2"/>
            <a:r>
              <a:rPr lang="en-AU" dirty="0"/>
              <a:t>Author: </a:t>
            </a:r>
            <a:r>
              <a:rPr lang="en-AU" dirty="0" smtClean="0"/>
              <a:t>Broadcom</a:t>
            </a:r>
          </a:p>
          <a:p>
            <a:pPr lvl="2"/>
            <a:r>
              <a:rPr lang="en-AU" dirty="0" smtClean="0"/>
              <a:t>Observes that RAN1 is discussing the possibility of multiple “paused” UL/DL transitions (each with only a 25us LBT) contrary to the intent of the “paused COT”</a:t>
            </a:r>
            <a:endParaRPr lang="en-AU" dirty="0"/>
          </a:p>
          <a:p>
            <a:pPr lvl="2"/>
            <a:r>
              <a:rPr lang="en-AU" dirty="0" smtClean="0"/>
              <a:t>Proposes making it clear that an initiating device cannot regain control of the medium after a pause in a COT</a:t>
            </a:r>
          </a:p>
          <a:p>
            <a:r>
              <a:rPr lang="en-AU" dirty="0" smtClean="0"/>
              <a:t>Discussion at ETSI BRAN</a:t>
            </a:r>
            <a:endParaRPr lang="en-AU" dirty="0"/>
          </a:p>
          <a:p>
            <a:pPr lvl="1"/>
            <a:r>
              <a:rPr lang="en-AU" dirty="0" smtClean="0"/>
              <a:t>BRAN(18)099015r2 was not presented or discussed in Sept 2018</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40</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785600964"/>
              </p:ext>
            </p:extLst>
          </p:nvPr>
        </p:nvGraphicFramePr>
        <p:xfrm>
          <a:off x="0" y="2514600"/>
          <a:ext cx="914400" cy="806450"/>
        </p:xfrm>
        <a:graphic>
          <a:graphicData uri="http://schemas.openxmlformats.org/presentationml/2006/ole">
            <mc:AlternateContent xmlns:mc="http://schemas.openxmlformats.org/markup-compatibility/2006">
              <mc:Choice xmlns:v="urn:schemas-microsoft-com:vml" Requires="v">
                <p:oleObj spid="_x0000_s20550" name="Document" showAsIcon="1" r:id="rId3" imgW="914400" imgH="806400" progId="Word.Document.12">
                  <p:embed/>
                </p:oleObj>
              </mc:Choice>
              <mc:Fallback>
                <p:oleObj name="Document" showAsIcon="1" r:id="rId3" imgW="914400" imgH="806400" progId="Word.Document.12">
                  <p:embed/>
                  <p:pic>
                    <p:nvPicPr>
                      <p:cNvPr id="0" name=""/>
                      <p:cNvPicPr/>
                      <p:nvPr/>
                    </p:nvPicPr>
                    <p:blipFill>
                      <a:blip r:embed="rId4"/>
                      <a:stretch>
                        <a:fillRect/>
                      </a:stretch>
                    </p:blipFill>
                    <p:spPr>
                      <a:xfrm>
                        <a:off x="0" y="25146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24474786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ETSI BRAN </a:t>
            </a:r>
            <a:r>
              <a:rPr lang="en-AU" dirty="0" smtClean="0"/>
              <a:t>did not </a:t>
            </a:r>
            <a:r>
              <a:rPr lang="en-AU" dirty="0"/>
              <a:t>consider </a:t>
            </a:r>
            <a:r>
              <a:rPr lang="en-AU" dirty="0" smtClean="0"/>
              <a:t>a proposal to refine the “paused COT” requirements</a:t>
            </a:r>
            <a:endParaRPr lang="en-AU" dirty="0"/>
          </a:p>
        </p:txBody>
      </p:sp>
      <p:sp>
        <p:nvSpPr>
          <p:cNvPr id="3" name="Content Placeholder 2"/>
          <p:cNvSpPr>
            <a:spLocks noGrp="1"/>
          </p:cNvSpPr>
          <p:nvPr>
            <p:ph idx="1"/>
          </p:nvPr>
        </p:nvSpPr>
        <p:spPr/>
        <p:txBody>
          <a:bodyPr/>
          <a:lstStyle/>
          <a:p>
            <a:r>
              <a:rPr lang="en-AU" dirty="0" smtClean="0"/>
              <a:t>Submission to ETSI BRAN</a:t>
            </a:r>
          </a:p>
          <a:p>
            <a:pPr lvl="1"/>
            <a:r>
              <a:rPr lang="en-US" dirty="0" smtClean="0"/>
              <a:t>BRAN(18)099003r1: </a:t>
            </a:r>
            <a:r>
              <a:rPr lang="en-AU" i="1" dirty="0"/>
              <a:t>Paused COT in EN 301 893</a:t>
            </a:r>
            <a:endParaRPr lang="en-US" dirty="0"/>
          </a:p>
          <a:p>
            <a:pPr lvl="2"/>
            <a:r>
              <a:rPr lang="en-US" dirty="0" smtClean="0"/>
              <a:t>Authors: </a:t>
            </a:r>
            <a:r>
              <a:rPr lang="en-US" dirty="0"/>
              <a:t>Cisco, Intel, Broadcom</a:t>
            </a:r>
          </a:p>
          <a:p>
            <a:pPr lvl="2"/>
            <a:r>
              <a:rPr lang="en-AU" dirty="0" smtClean="0"/>
              <a:t>Proposes refining the “paused COT” feature requirements to:</a:t>
            </a:r>
          </a:p>
          <a:p>
            <a:pPr lvl="3"/>
            <a:r>
              <a:rPr lang="en-AU" dirty="0"/>
              <a:t>A</a:t>
            </a:r>
            <a:r>
              <a:rPr lang="en-AU" dirty="0" smtClean="0"/>
              <a:t>ccount </a:t>
            </a:r>
            <a:r>
              <a:rPr lang="en-AU" dirty="0"/>
              <a:t>for the revised adaptivity clause </a:t>
            </a:r>
            <a:r>
              <a:rPr lang="en-AU" dirty="0" smtClean="0"/>
              <a:t>(as agreed at the last ETSI BRAN meeting)</a:t>
            </a:r>
            <a:endParaRPr lang="en-AU" dirty="0"/>
          </a:p>
          <a:p>
            <a:pPr lvl="3"/>
            <a:r>
              <a:rPr lang="en-AU" dirty="0"/>
              <a:t>E</a:t>
            </a:r>
            <a:r>
              <a:rPr lang="en-AU" dirty="0" smtClean="0"/>
              <a:t>nsure </a:t>
            </a:r>
            <a:r>
              <a:rPr lang="en-AU" dirty="0"/>
              <a:t>that a system using the “paused COT” feature cannot interfere with another COT during a 16 µs gap</a:t>
            </a:r>
          </a:p>
          <a:p>
            <a:r>
              <a:rPr lang="en-AU" dirty="0"/>
              <a:t>Discussion at ETSI BRAN</a:t>
            </a:r>
          </a:p>
          <a:p>
            <a:pPr lvl="1"/>
            <a:r>
              <a:rPr lang="en-AU" dirty="0" smtClean="0"/>
              <a:t>BRAN(18)099003r1 </a:t>
            </a:r>
            <a:r>
              <a:rPr lang="en-AU" dirty="0"/>
              <a:t>was not presented or </a:t>
            </a:r>
            <a:r>
              <a:rPr lang="en-AU" dirty="0" smtClean="0"/>
              <a:t>discussed in </a:t>
            </a:r>
            <a:r>
              <a:rPr lang="en-AU" dirty="0"/>
              <a:t>Sept 2018</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41</a:t>
            </a:fld>
            <a:endParaRPr lang="en-US"/>
          </a:p>
        </p:txBody>
      </p:sp>
      <p:graphicFrame>
        <p:nvGraphicFramePr>
          <p:cNvPr id="6" name="Object 5">
            <a:hlinkClick r:id="" action="ppaction://ole?verb=0"/>
          </p:cNvPr>
          <p:cNvGraphicFramePr>
            <a:graphicFrameLocks noChangeAspect="1"/>
          </p:cNvGraphicFramePr>
          <p:nvPr>
            <p:extLst/>
          </p:nvPr>
        </p:nvGraphicFramePr>
        <p:xfrm>
          <a:off x="0" y="2438400"/>
          <a:ext cx="914400" cy="806450"/>
        </p:xfrm>
        <a:graphic>
          <a:graphicData uri="http://schemas.openxmlformats.org/presentationml/2006/ole">
            <mc:AlternateContent xmlns:mc="http://schemas.openxmlformats.org/markup-compatibility/2006">
              <mc:Choice xmlns:v="urn:schemas-microsoft-com:vml" Requires="v">
                <p:oleObj spid="_x0000_s28710" name="Presentation" showAsIcon="1" r:id="rId3" imgW="914400" imgH="806400" progId="PowerPoint.Show.12">
                  <p:embed/>
                </p:oleObj>
              </mc:Choice>
              <mc:Fallback>
                <p:oleObj name="Presentation" showAsIcon="1" r:id="rId3" imgW="914400" imgH="806400" progId="PowerPoint.Show.12">
                  <p:embed/>
                  <p:pic>
                    <p:nvPicPr>
                      <p:cNvPr id="6" name="Object 5">
                        <a:hlinkClick r:id="" action="ppaction://ole?verb=0"/>
                      </p:cNvPr>
                      <p:cNvPicPr/>
                      <p:nvPr/>
                    </p:nvPicPr>
                    <p:blipFill>
                      <a:blip r:embed="rId4"/>
                      <a:stretch>
                        <a:fillRect/>
                      </a:stretch>
                    </p:blipFill>
                    <p:spPr>
                      <a:xfrm>
                        <a:off x="0" y="24384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49253416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ETSI BRAN </a:t>
            </a:r>
            <a:r>
              <a:rPr lang="en-AU" dirty="0" smtClean="0"/>
              <a:t>did not consider a proposal to revise the </a:t>
            </a:r>
            <a:r>
              <a:rPr lang="en-AU" i="1" dirty="0"/>
              <a:t>Channel Occupancy Time </a:t>
            </a:r>
            <a:r>
              <a:rPr lang="en-AU" dirty="0"/>
              <a:t>definition</a:t>
            </a:r>
          </a:p>
        </p:txBody>
      </p:sp>
      <p:sp>
        <p:nvSpPr>
          <p:cNvPr id="3" name="Content Placeholder 2"/>
          <p:cNvSpPr>
            <a:spLocks noGrp="1"/>
          </p:cNvSpPr>
          <p:nvPr>
            <p:ph idx="1"/>
          </p:nvPr>
        </p:nvSpPr>
        <p:spPr/>
        <p:txBody>
          <a:bodyPr/>
          <a:lstStyle/>
          <a:p>
            <a:r>
              <a:rPr lang="en-AU" dirty="0" smtClean="0"/>
              <a:t>Submission to </a:t>
            </a:r>
            <a:r>
              <a:rPr lang="en-AU" dirty="0"/>
              <a:t>ETSI BRAN</a:t>
            </a:r>
          </a:p>
          <a:p>
            <a:pPr lvl="1"/>
            <a:r>
              <a:rPr lang="en-AU" dirty="0" smtClean="0"/>
              <a:t>BRAN(18)099013r1 – </a:t>
            </a:r>
            <a:r>
              <a:rPr lang="en-AU" i="1" dirty="0" smtClean="0"/>
              <a:t>Definition of COT for EN 301 893</a:t>
            </a:r>
            <a:endParaRPr lang="en-AU" i="1" dirty="0"/>
          </a:p>
          <a:p>
            <a:pPr lvl="2"/>
            <a:r>
              <a:rPr lang="en-AU" dirty="0"/>
              <a:t>Author: </a:t>
            </a:r>
            <a:r>
              <a:rPr lang="en-AU" dirty="0" smtClean="0"/>
              <a:t>Broadcom</a:t>
            </a:r>
          </a:p>
          <a:p>
            <a:pPr lvl="2"/>
            <a:r>
              <a:rPr lang="en-AU" dirty="0" smtClean="0"/>
              <a:t>Proposes a </a:t>
            </a:r>
            <a:r>
              <a:rPr lang="en-AU" dirty="0"/>
              <a:t>revised </a:t>
            </a:r>
            <a:r>
              <a:rPr lang="en-AU" i="1" dirty="0"/>
              <a:t>Channel Occupancy Time </a:t>
            </a:r>
            <a:r>
              <a:rPr lang="en-AU" dirty="0" smtClean="0"/>
              <a:t>definition</a:t>
            </a:r>
          </a:p>
          <a:p>
            <a:r>
              <a:rPr lang="en-AU" dirty="0"/>
              <a:t>Discussion at ETSI BRAN</a:t>
            </a:r>
          </a:p>
          <a:p>
            <a:pPr lvl="1"/>
            <a:r>
              <a:rPr lang="en-AU" dirty="0" smtClean="0"/>
              <a:t>BRAN(18)099013r1 </a:t>
            </a:r>
            <a:r>
              <a:rPr lang="en-AU" dirty="0"/>
              <a:t>was not presented or discussed in Sept </a:t>
            </a:r>
            <a:r>
              <a:rPr lang="en-AU" dirty="0" smtClean="0"/>
              <a:t>2018</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42</a:t>
            </a:fld>
            <a:endParaRPr lang="en-US"/>
          </a:p>
        </p:txBody>
      </p:sp>
      <p:graphicFrame>
        <p:nvGraphicFramePr>
          <p:cNvPr id="6" name="Object 5"/>
          <p:cNvGraphicFramePr>
            <a:graphicFrameLocks noChangeAspect="1"/>
          </p:cNvGraphicFramePr>
          <p:nvPr>
            <p:extLst/>
          </p:nvPr>
        </p:nvGraphicFramePr>
        <p:xfrm>
          <a:off x="0" y="2438400"/>
          <a:ext cx="914400" cy="806450"/>
        </p:xfrm>
        <a:graphic>
          <a:graphicData uri="http://schemas.openxmlformats.org/presentationml/2006/ole">
            <mc:AlternateContent xmlns:mc="http://schemas.openxmlformats.org/markup-compatibility/2006">
              <mc:Choice xmlns:v="urn:schemas-microsoft-com:vml" Requires="v">
                <p:oleObj spid="_x0000_s29735" name="Document" showAsIcon="1" r:id="rId3" imgW="914400" imgH="806400" progId="Word.Document.12">
                  <p:embed/>
                </p:oleObj>
              </mc:Choice>
              <mc:Fallback>
                <p:oleObj name="Document" showAsIcon="1" r:id="rId3" imgW="914400" imgH="806400" progId="Word.Document.12">
                  <p:embed/>
                  <p:pic>
                    <p:nvPicPr>
                      <p:cNvPr id="6" name="Object 5"/>
                      <p:cNvPicPr/>
                      <p:nvPr/>
                    </p:nvPicPr>
                    <p:blipFill>
                      <a:blip r:embed="rId4"/>
                      <a:stretch>
                        <a:fillRect/>
                      </a:stretch>
                    </p:blipFill>
                    <p:spPr>
                      <a:xfrm>
                        <a:off x="0" y="24384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11005652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ETSI BRAN </a:t>
            </a:r>
            <a:r>
              <a:rPr lang="en-AU" dirty="0" smtClean="0"/>
              <a:t>did not consider a proposal to inject noise during ED tests</a:t>
            </a:r>
            <a:endParaRPr lang="en-AU" dirty="0"/>
          </a:p>
        </p:txBody>
      </p:sp>
      <p:sp>
        <p:nvSpPr>
          <p:cNvPr id="3" name="Content Placeholder 2"/>
          <p:cNvSpPr>
            <a:spLocks noGrp="1"/>
          </p:cNvSpPr>
          <p:nvPr>
            <p:ph idx="1"/>
          </p:nvPr>
        </p:nvSpPr>
        <p:spPr/>
        <p:txBody>
          <a:bodyPr/>
          <a:lstStyle/>
          <a:p>
            <a:r>
              <a:rPr lang="en-AU" dirty="0" smtClean="0"/>
              <a:t>Submission to ETSI BRAN</a:t>
            </a:r>
            <a:endParaRPr lang="en-AU" dirty="0"/>
          </a:p>
          <a:p>
            <a:pPr lvl="1"/>
            <a:r>
              <a:rPr lang="en-AU" dirty="0" smtClean="0"/>
              <a:t>BRAN(18)099021 – </a:t>
            </a:r>
            <a:r>
              <a:rPr lang="en-AU" i="1" dirty="0" smtClean="0"/>
              <a:t>Modification to ED threshold test</a:t>
            </a:r>
          </a:p>
          <a:p>
            <a:pPr lvl="2"/>
            <a:r>
              <a:rPr lang="en-AU" dirty="0" smtClean="0"/>
              <a:t>Author</a:t>
            </a:r>
            <a:r>
              <a:rPr lang="en-AU" dirty="0"/>
              <a:t>: </a:t>
            </a:r>
            <a:r>
              <a:rPr lang="en-AU" dirty="0" smtClean="0"/>
              <a:t>Ericsson</a:t>
            </a:r>
          </a:p>
          <a:p>
            <a:pPr lvl="2"/>
            <a:r>
              <a:rPr lang="en-AU" dirty="0" smtClean="0"/>
              <a:t>Proposes the injection of noise at -92dBm when undertaking ED tests to simulate “real world conditions”</a:t>
            </a:r>
          </a:p>
          <a:p>
            <a:r>
              <a:rPr lang="en-AU" dirty="0" smtClean="0"/>
              <a:t>Discussion at ETSI BRAN</a:t>
            </a:r>
            <a:endParaRPr lang="en-AU" dirty="0"/>
          </a:p>
          <a:p>
            <a:pPr lvl="1"/>
            <a:r>
              <a:rPr lang="en-AU" dirty="0" smtClean="0"/>
              <a:t>BRAN(18)099021 </a:t>
            </a:r>
            <a:r>
              <a:rPr lang="en-AU" dirty="0"/>
              <a:t>was not presented or discussed in Sept 2018</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43</a:t>
            </a:fld>
            <a:endParaRPr lang="en-US"/>
          </a:p>
        </p:txBody>
      </p:sp>
      <p:sp>
        <p:nvSpPr>
          <p:cNvPr id="6" name="Rectangle 5"/>
          <p:cNvSpPr/>
          <p:nvPr/>
        </p:nvSpPr>
        <p:spPr bwMode="auto">
          <a:xfrm>
            <a:off x="76200" y="2133600"/>
            <a:ext cx="533400" cy="609600"/>
          </a:xfrm>
          <a:prstGeom prst="rect">
            <a:avLst/>
          </a:prstGeom>
          <a:solidFill>
            <a:schemeClr val="bg1"/>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400" b="0" i="0" u="none" strike="noStrike" cap="none" normalizeH="0" baseline="0" dirty="0" smtClean="0">
                <a:ln>
                  <a:noFill/>
                </a:ln>
                <a:solidFill>
                  <a:srgbClr val="FF0000"/>
                </a:solidFill>
                <a:effectLst/>
                <a:latin typeface="+mj-lt"/>
                <a:hlinkClick r:id="rId2"/>
              </a:rPr>
              <a:t>File link</a:t>
            </a:r>
            <a:endParaRPr kumimoji="0" lang="en-AU" sz="1400" b="0" i="0" u="none" strike="noStrike" cap="none" normalizeH="0" baseline="0" dirty="0" smtClean="0">
              <a:ln>
                <a:noFill/>
              </a:ln>
              <a:solidFill>
                <a:srgbClr val="FF0000"/>
              </a:solidFill>
              <a:effectLst/>
              <a:latin typeface="+mj-lt"/>
            </a:endParaRPr>
          </a:p>
        </p:txBody>
      </p:sp>
    </p:spTree>
    <p:extLst>
      <p:ext uri="{BB962C8B-B14F-4D97-AF65-F5344CB8AC3E}">
        <p14:creationId xmlns:p14="http://schemas.microsoft.com/office/powerpoint/2010/main" val="224397433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ETSI BRAN are not very keen on dealing with the blocking energy issue</a:t>
            </a:r>
            <a:endParaRPr lang="en-AU" dirty="0"/>
          </a:p>
        </p:txBody>
      </p:sp>
      <p:sp>
        <p:nvSpPr>
          <p:cNvPr id="3" name="Content Placeholder 2"/>
          <p:cNvSpPr>
            <a:spLocks noGrp="1"/>
          </p:cNvSpPr>
          <p:nvPr>
            <p:ph idx="1"/>
          </p:nvPr>
        </p:nvSpPr>
        <p:spPr/>
        <p:txBody>
          <a:bodyPr/>
          <a:lstStyle/>
          <a:p>
            <a:r>
              <a:rPr lang="en-AU" dirty="0" smtClean="0"/>
              <a:t>Submissions to ETSI BRAN</a:t>
            </a:r>
          </a:p>
          <a:p>
            <a:pPr lvl="1"/>
            <a:r>
              <a:rPr lang="en-AU" dirty="0" smtClean="0"/>
              <a:t>BRAN(18)099005r1 - </a:t>
            </a:r>
            <a:r>
              <a:rPr lang="en-AU" i="1" dirty="0" smtClean="0"/>
              <a:t>Blocking energy update </a:t>
            </a:r>
          </a:p>
          <a:p>
            <a:pPr lvl="2"/>
            <a:r>
              <a:rPr lang="en-AU" dirty="0" smtClean="0"/>
              <a:t>Author: Cisco</a:t>
            </a:r>
          </a:p>
          <a:p>
            <a:pPr lvl="2"/>
            <a:r>
              <a:rPr lang="en-AU" dirty="0" smtClean="0"/>
              <a:t>Proposes that ETSI BRAN notify 3GPP RAN1 that the use of </a:t>
            </a:r>
            <a:r>
              <a:rPr lang="en-AU" i="1" dirty="0" smtClean="0"/>
              <a:t>blocking energy </a:t>
            </a:r>
            <a:r>
              <a:rPr lang="en-AU" dirty="0" smtClean="0"/>
              <a:t>by some LAA implementations is not allowed </a:t>
            </a:r>
          </a:p>
          <a:p>
            <a:pPr lvl="1"/>
            <a:r>
              <a:rPr lang="en-AU" dirty="0" smtClean="0"/>
              <a:t>BRAN(18)099007 - </a:t>
            </a:r>
            <a:r>
              <a:rPr lang="en-AU" i="1" dirty="0" smtClean="0"/>
              <a:t>Clarifications on blocking energy </a:t>
            </a:r>
          </a:p>
          <a:p>
            <a:pPr lvl="2"/>
            <a:r>
              <a:rPr lang="en-AU" dirty="0" smtClean="0"/>
              <a:t>Author: </a:t>
            </a:r>
            <a:r>
              <a:rPr lang="en-AU" dirty="0" err="1" smtClean="0"/>
              <a:t>BMWi</a:t>
            </a:r>
            <a:endParaRPr lang="en-AU" dirty="0" smtClean="0"/>
          </a:p>
          <a:p>
            <a:pPr lvl="2"/>
            <a:r>
              <a:rPr lang="en-AU" dirty="0" smtClean="0"/>
              <a:t>Clarifies that German regulations do not disallow the use of </a:t>
            </a:r>
            <a:r>
              <a:rPr lang="en-AU" i="1" dirty="0" smtClean="0"/>
              <a:t>blocking energy </a:t>
            </a:r>
            <a:r>
              <a:rPr lang="en-AU" dirty="0" smtClean="0"/>
              <a:t>as used by LAA, but do disallow jammers, including effective jamming by </a:t>
            </a:r>
            <a:r>
              <a:rPr lang="en-AU" dirty="0" err="1" smtClean="0"/>
              <a:t>deauthers</a:t>
            </a:r>
            <a:endParaRPr lang="en-AU"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44</a:t>
            </a:fld>
            <a:endParaRPr lang="en-US"/>
          </a:p>
        </p:txBody>
      </p:sp>
    </p:spTree>
    <p:extLst>
      <p:ext uri="{BB962C8B-B14F-4D97-AF65-F5344CB8AC3E}">
        <p14:creationId xmlns:p14="http://schemas.microsoft.com/office/powerpoint/2010/main" val="154416353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ETSI BRAN are not very keen on dealing with the blocking energy issue</a:t>
            </a:r>
            <a:endParaRPr lang="en-AU" dirty="0"/>
          </a:p>
        </p:txBody>
      </p:sp>
      <p:sp>
        <p:nvSpPr>
          <p:cNvPr id="3" name="Content Placeholder 2"/>
          <p:cNvSpPr>
            <a:spLocks noGrp="1"/>
          </p:cNvSpPr>
          <p:nvPr>
            <p:ph idx="1"/>
          </p:nvPr>
        </p:nvSpPr>
        <p:spPr/>
        <p:txBody>
          <a:bodyPr/>
          <a:lstStyle/>
          <a:p>
            <a:r>
              <a:rPr lang="en-AU" dirty="0" smtClean="0"/>
              <a:t>Discussion at ETSI BRAN</a:t>
            </a:r>
          </a:p>
          <a:p>
            <a:pPr lvl="1"/>
            <a:r>
              <a:rPr lang="en-AU" dirty="0" smtClean="0"/>
              <a:t>BRAN(18)099007 was presented; the author noted:</a:t>
            </a:r>
          </a:p>
          <a:p>
            <a:pPr lvl="2"/>
            <a:r>
              <a:rPr lang="en-GB" dirty="0" smtClean="0"/>
              <a:t>Current policy in Germany does not speak against the use of “blocking energy”</a:t>
            </a:r>
          </a:p>
          <a:p>
            <a:pPr lvl="2"/>
            <a:r>
              <a:rPr lang="en-GB" dirty="0" smtClean="0"/>
              <a:t>“Blocking energy” is different from </a:t>
            </a:r>
            <a:r>
              <a:rPr lang="en-AU" i="1" dirty="0"/>
              <a:t>energy sent into the channel for synchronization purposes after applying the LBT procedure</a:t>
            </a:r>
            <a:endParaRPr lang="en-GB" i="1" dirty="0" smtClean="0"/>
          </a:p>
          <a:p>
            <a:pPr lvl="2"/>
            <a:r>
              <a:rPr lang="en-GB" dirty="0" smtClean="0"/>
              <a:t>He does not like the term “blocking energy”</a:t>
            </a:r>
          </a:p>
          <a:p>
            <a:pPr lvl="1"/>
            <a:r>
              <a:rPr lang="en-AU" dirty="0" smtClean="0"/>
              <a:t>BRAN(18)099005r1 was not presented; but the author noted:</a:t>
            </a:r>
          </a:p>
          <a:p>
            <a:pPr lvl="2"/>
            <a:r>
              <a:rPr lang="en-AU" dirty="0" smtClean="0"/>
              <a:t>Cisco was no proposing any text in EN 301 893 related to blocking energy</a:t>
            </a:r>
          </a:p>
          <a:p>
            <a:pPr lvl="2"/>
            <a:r>
              <a:rPr lang="en-AU" dirty="0" smtClean="0"/>
              <a:t>There was not a lot of love in the room for dealing with this issue </a:t>
            </a:r>
            <a:r>
              <a:rPr lang="en-AU" dirty="0" smtClean="0">
                <a:sym typeface="Wingdings" panose="05000000000000000000" pitchFamily="2" charset="2"/>
              </a:rPr>
              <a:t></a:t>
            </a:r>
          </a:p>
          <a:p>
            <a:pPr lvl="1"/>
            <a:r>
              <a:rPr lang="en-AU" dirty="0" smtClean="0">
                <a:sym typeface="Wingdings" panose="05000000000000000000" pitchFamily="2" charset="2"/>
              </a:rPr>
              <a:t>Note for </a:t>
            </a:r>
            <a:r>
              <a:rPr lang="en-AU" dirty="0" err="1" smtClean="0">
                <a:sym typeface="Wingdings" panose="05000000000000000000" pitchFamily="2" charset="2"/>
              </a:rPr>
              <a:t>Coex</a:t>
            </a:r>
            <a:r>
              <a:rPr lang="en-AU" dirty="0" smtClean="0">
                <a:sym typeface="Wingdings" panose="05000000000000000000" pitchFamily="2" charset="2"/>
              </a:rPr>
              <a:t> SC: IEEE 802.11 has an approved positon in relation to blocking energy as used by LAA; does anyone want to propose an alternative policy? </a:t>
            </a:r>
            <a:endParaRPr lang="en-GB" dirty="0" smtClean="0"/>
          </a:p>
          <a:p>
            <a:pPr lvl="1"/>
            <a:endParaRPr lang="en-GB" dirty="0" smtClean="0"/>
          </a:p>
          <a:p>
            <a:pPr lvl="2"/>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45</a:t>
            </a:fld>
            <a:endParaRPr lang="en-US"/>
          </a:p>
        </p:txBody>
      </p:sp>
    </p:spTree>
    <p:extLst>
      <p:ext uri="{BB962C8B-B14F-4D97-AF65-F5344CB8AC3E}">
        <p14:creationId xmlns:p14="http://schemas.microsoft.com/office/powerpoint/2010/main" val="77629828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What does this mean? Why do we care?</a:t>
            </a:r>
            <a:endParaRPr lang="en-AU" dirty="0"/>
          </a:p>
        </p:txBody>
      </p:sp>
      <p:sp>
        <p:nvSpPr>
          <p:cNvPr id="3" name="Content Placeholder 2"/>
          <p:cNvSpPr>
            <a:spLocks noGrp="1"/>
          </p:cNvSpPr>
          <p:nvPr>
            <p:ph idx="1"/>
          </p:nvPr>
        </p:nvSpPr>
        <p:spPr/>
        <p:txBody>
          <a:bodyPr/>
          <a:lstStyle/>
          <a:p>
            <a:pPr lvl="1"/>
            <a:r>
              <a:rPr lang="en-AU" dirty="0" smtClean="0"/>
              <a:t>What does this all mean?</a:t>
            </a:r>
          </a:p>
          <a:p>
            <a:pPr lvl="2"/>
            <a:r>
              <a:rPr lang="en-AU" dirty="0" smtClean="0"/>
              <a:t>ETSI BRAN has a lot of work to do  before EN  301 893 is complete</a:t>
            </a:r>
          </a:p>
          <a:p>
            <a:pPr lvl="1"/>
            <a:r>
              <a:rPr lang="en-AU" dirty="0" smtClean="0"/>
              <a:t>Why do we care when EN 301 893 is complete?</a:t>
            </a:r>
          </a:p>
          <a:p>
            <a:pPr lvl="2"/>
            <a:r>
              <a:rPr lang="en-AU" dirty="0" smtClean="0"/>
              <a:t>Slow approval means more use of Notified Bodies, with more expense and longer time to market</a:t>
            </a:r>
          </a:p>
          <a:p>
            <a:pPr lvl="1"/>
            <a:r>
              <a:rPr lang="en-AU" dirty="0" smtClean="0"/>
              <a:t>Why do we care about adaptivity clauses in EN 301 893?</a:t>
            </a:r>
          </a:p>
          <a:p>
            <a:pPr lvl="2"/>
            <a:r>
              <a:rPr lang="en-AU" dirty="0" smtClean="0"/>
              <a:t>The are helping support the idea of “fair” access using agreed rules in Europe, but with global impact</a:t>
            </a:r>
          </a:p>
          <a:p>
            <a:pPr lvl="2"/>
            <a:r>
              <a:rPr lang="en-AU" dirty="0" smtClean="0"/>
              <a:t>No rules risk other technologies designing around Wi-Fi, putting at risk:</a:t>
            </a:r>
          </a:p>
          <a:p>
            <a:pPr lvl="3"/>
            <a:r>
              <a:rPr lang="en-AU" dirty="0" smtClean="0"/>
              <a:t>A multi-billion dollar industry (the Wi-Fi industry should care about this!)</a:t>
            </a:r>
          </a:p>
          <a:p>
            <a:pPr lvl="3"/>
            <a:r>
              <a:rPr lang="en-AU" dirty="0" smtClean="0"/>
              <a:t>The trillion dollar economic impact of Wi-Fi (the world should care about this!)</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46</a:t>
            </a:fld>
            <a:endParaRPr lang="en-US"/>
          </a:p>
        </p:txBody>
      </p:sp>
    </p:spTree>
    <p:extLst>
      <p:ext uri="{BB962C8B-B14F-4D97-AF65-F5344CB8AC3E}">
        <p14:creationId xmlns:p14="http://schemas.microsoft.com/office/powerpoint/2010/main" val="397298411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What needs to be done? Who is going to do it?</a:t>
            </a:r>
            <a:endParaRPr lang="en-AU" dirty="0"/>
          </a:p>
        </p:txBody>
      </p:sp>
      <p:sp>
        <p:nvSpPr>
          <p:cNvPr id="3" name="Content Placeholder 2"/>
          <p:cNvSpPr>
            <a:spLocks noGrp="1"/>
          </p:cNvSpPr>
          <p:nvPr>
            <p:ph idx="1"/>
          </p:nvPr>
        </p:nvSpPr>
        <p:spPr/>
        <p:txBody>
          <a:bodyPr/>
          <a:lstStyle/>
          <a:p>
            <a:pPr lvl="1"/>
            <a:r>
              <a:rPr lang="en-AU" dirty="0" smtClean="0"/>
              <a:t>What needs to be done to finish EN 301 893?</a:t>
            </a:r>
          </a:p>
          <a:p>
            <a:pPr lvl="2"/>
            <a:r>
              <a:rPr lang="en-AU" dirty="0" smtClean="0"/>
              <a:t>Conclude all the issues discussed in this agenda</a:t>
            </a:r>
          </a:p>
          <a:p>
            <a:pPr lvl="2"/>
            <a:r>
              <a:rPr lang="en-AU" dirty="0" smtClean="0"/>
              <a:t>Essentially finalise the adaptivity requirements in EN 301 893 …</a:t>
            </a:r>
          </a:p>
          <a:p>
            <a:pPr lvl="2"/>
            <a:r>
              <a:rPr lang="en-AU" dirty="0" smtClean="0"/>
              <a:t>… and then finalise associated testing</a:t>
            </a:r>
          </a:p>
          <a:p>
            <a:pPr lvl="1"/>
            <a:r>
              <a:rPr lang="en-AU" dirty="0" smtClean="0"/>
              <a:t>Who is going to do it?</a:t>
            </a:r>
          </a:p>
          <a:p>
            <a:pPr lvl="2"/>
            <a:r>
              <a:rPr lang="en-AU" dirty="0" smtClean="0"/>
              <a:t>Anyone who volunteers, but so far it has been limited to a few companies; Cisco, Broadcom, Qualcomm, Ericsson, </a:t>
            </a:r>
            <a:r>
              <a:rPr lang="en-AU" dirty="0" err="1" smtClean="0"/>
              <a:t>CableLabs</a:t>
            </a:r>
            <a:r>
              <a:rPr lang="en-AU" dirty="0" smtClean="0"/>
              <a:t>, …</a:t>
            </a:r>
          </a:p>
          <a:p>
            <a:pPr lvl="2"/>
            <a:r>
              <a:rPr lang="en-AU" dirty="0" smtClean="0"/>
              <a:t>An ad hoc is probably going to form in ETSI BRAN to work on the text but there is no reason others can’t get involved too</a:t>
            </a:r>
          </a:p>
          <a:p>
            <a:pPr lvl="1"/>
            <a:r>
              <a:rPr lang="en-AU" dirty="0" smtClean="0"/>
              <a:t>Why should “others” get involved?</a:t>
            </a:r>
          </a:p>
          <a:p>
            <a:pPr lvl="2"/>
            <a:r>
              <a:rPr lang="en-AU" dirty="0" smtClean="0"/>
              <a:t>To ensure rules are not put in place that cause a problem with existing 802,11ac gear or 802.11ax gear</a:t>
            </a:r>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47</a:t>
            </a:fld>
            <a:endParaRPr lang="en-US"/>
          </a:p>
        </p:txBody>
      </p:sp>
    </p:spTree>
    <p:extLst>
      <p:ext uri="{BB962C8B-B14F-4D97-AF65-F5344CB8AC3E}">
        <p14:creationId xmlns:p14="http://schemas.microsoft.com/office/powerpoint/2010/main" val="109341204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smtClean="0">
                <a:solidFill>
                  <a:schemeClr val="accent2"/>
                </a:solidFill>
              </a:rPr>
              <a:t>Agenda items</a:t>
            </a:r>
          </a:p>
          <a:p>
            <a:pPr marL="342900" lvl="1" indent="-342900" algn="ctr">
              <a:buNone/>
            </a:pPr>
            <a:r>
              <a:rPr lang="en-AU" sz="2400" b="1" dirty="0" smtClean="0">
                <a:solidFill>
                  <a:srgbClr val="FF0000"/>
                </a:solidFill>
              </a:rPr>
              <a:t>Review of next ETSI BRAN meeting</a:t>
            </a:r>
            <a:endParaRPr lang="en-AU" sz="2400" b="1" dirty="0">
              <a:solidFill>
                <a:srgbClr val="FF0000"/>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48</a:t>
            </a:fld>
            <a:endParaRPr lang="en-US"/>
          </a:p>
        </p:txBody>
      </p:sp>
    </p:spTree>
    <p:extLst>
      <p:ext uri="{BB962C8B-B14F-4D97-AF65-F5344CB8AC3E}">
        <p14:creationId xmlns:p14="http://schemas.microsoft.com/office/powerpoint/2010/main" val="341557941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will review any known submissions to the next ETSI BRAN meeting</a:t>
            </a:r>
            <a:endParaRPr lang="en-AU" dirty="0"/>
          </a:p>
        </p:txBody>
      </p:sp>
      <p:sp>
        <p:nvSpPr>
          <p:cNvPr id="3" name="Content Placeholder 2"/>
          <p:cNvSpPr>
            <a:spLocks noGrp="1"/>
          </p:cNvSpPr>
          <p:nvPr>
            <p:ph idx="1"/>
          </p:nvPr>
        </p:nvSpPr>
        <p:spPr/>
        <p:txBody>
          <a:bodyPr/>
          <a:lstStyle/>
          <a:p>
            <a:pPr lvl="1"/>
            <a:r>
              <a:rPr lang="en-AU" dirty="0" smtClean="0"/>
              <a:t>The next ETSI BRAN meeting (</a:t>
            </a:r>
            <a:r>
              <a:rPr lang="en-GB" dirty="0" smtClean="0"/>
              <a:t>BRAN </a:t>
            </a:r>
            <a:r>
              <a:rPr lang="en-GB" dirty="0"/>
              <a:t>#</a:t>
            </a:r>
            <a:r>
              <a:rPr lang="en-GB" dirty="0" smtClean="0"/>
              <a:t>100) will be held 17-20 </a:t>
            </a:r>
            <a:r>
              <a:rPr lang="en-GB" dirty="0"/>
              <a:t>December 2018 </a:t>
            </a:r>
            <a:r>
              <a:rPr lang="en-GB" dirty="0" smtClean="0"/>
              <a:t>in Sophia </a:t>
            </a:r>
            <a:r>
              <a:rPr lang="en-GB" dirty="0"/>
              <a:t>Antipolis</a:t>
            </a:r>
            <a:endParaRPr lang="en-AU" dirty="0"/>
          </a:p>
          <a:p>
            <a:pPr lvl="2"/>
            <a:r>
              <a:rPr lang="en-GB" dirty="0" smtClean="0"/>
              <a:t>The deadline </a:t>
            </a:r>
            <a:r>
              <a:rPr lang="en-GB" dirty="0"/>
              <a:t>for </a:t>
            </a:r>
            <a:r>
              <a:rPr lang="en-GB" dirty="0" smtClean="0"/>
              <a:t>contributions is 3 December 2018 @ </a:t>
            </a:r>
            <a:r>
              <a:rPr lang="en-GB" dirty="0"/>
              <a:t>14h00 </a:t>
            </a:r>
            <a:r>
              <a:rPr lang="en-GB" dirty="0" smtClean="0"/>
              <a:t>CET</a:t>
            </a:r>
          </a:p>
          <a:p>
            <a:pPr lvl="1"/>
            <a:r>
              <a:rPr lang="en-GB" dirty="0" smtClean="0"/>
              <a:t>Submissions so far include:</a:t>
            </a:r>
          </a:p>
          <a:p>
            <a:pPr lvl="2"/>
            <a:r>
              <a:rPr lang="en-GB" dirty="0" smtClean="0"/>
              <a:t>&lt;</a:t>
            </a:r>
            <a:r>
              <a:rPr lang="en-GB" dirty="0" err="1" smtClean="0"/>
              <a:t>tbd</a:t>
            </a:r>
            <a:r>
              <a:rPr lang="en-GB" dirty="0" smtClean="0"/>
              <a:t>&gt;</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49</a:t>
            </a:fld>
            <a:endParaRPr lang="en-US"/>
          </a:p>
        </p:txBody>
      </p:sp>
    </p:spTree>
    <p:extLst>
      <p:ext uri="{BB962C8B-B14F-4D97-AF65-F5344CB8AC3E}">
        <p14:creationId xmlns:p14="http://schemas.microsoft.com/office/powerpoint/2010/main" val="19469934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dirty="0" smtClean="0"/>
              <a:t>Slide </a:t>
            </a:r>
            <a:fld id="{CE9E285F-F601-43F1-B60E-9449BADFF5FA}" type="slidenum">
              <a:rPr lang="en-US" smtClean="0"/>
              <a:pPr>
                <a:defRPr/>
              </a:pPr>
              <a:t>5</a:t>
            </a:fld>
            <a:endParaRPr lang="en-US" dirty="0"/>
          </a:p>
        </p:txBody>
      </p:sp>
      <p:sp>
        <p:nvSpPr>
          <p:cNvPr id="9220" name="Rectangle 6"/>
          <p:cNvSpPr>
            <a:spLocks noGrp="1" noChangeArrowheads="1"/>
          </p:cNvSpPr>
          <p:nvPr>
            <p:ph type="title"/>
          </p:nvPr>
        </p:nvSpPr>
        <p:spPr/>
        <p:txBody>
          <a:bodyPr/>
          <a:lstStyle/>
          <a:p>
            <a:r>
              <a:rPr lang="en-US" dirty="0" smtClean="0"/>
              <a:t>The </a:t>
            </a:r>
            <a:r>
              <a:rPr lang="en-AU" i="1" dirty="0"/>
              <a:t>Coexistence SC hoc </a:t>
            </a:r>
            <a:r>
              <a:rPr lang="en-US" dirty="0" smtClean="0"/>
              <a:t>will operate using accepted principles of meeting etiquette</a:t>
            </a:r>
          </a:p>
        </p:txBody>
      </p:sp>
      <p:sp>
        <p:nvSpPr>
          <p:cNvPr id="9221" name="Rectangle 7"/>
          <p:cNvSpPr>
            <a:spLocks noGrp="1" noChangeArrowheads="1"/>
          </p:cNvSpPr>
          <p:nvPr>
            <p:ph type="body" idx="1"/>
          </p:nvPr>
        </p:nvSpPr>
        <p:spPr/>
        <p:txBody>
          <a:bodyPr/>
          <a:lstStyle/>
          <a:p>
            <a:pPr lvl="1"/>
            <a:r>
              <a:rPr lang="en-US" dirty="0" smtClean="0"/>
              <a:t>IEEE 802 is a world-wide professional technical organization </a:t>
            </a:r>
          </a:p>
          <a:p>
            <a:pPr lvl="1"/>
            <a:r>
              <a:rPr lang="en-US" dirty="0" smtClean="0"/>
              <a:t>Meetings shall be conducted in an orderly and professional manner in accordance with the policies and procedures governed by the organization</a:t>
            </a:r>
          </a:p>
          <a:p>
            <a:pPr lvl="1"/>
            <a:r>
              <a:rPr lang="en-US" dirty="0" smtClean="0"/>
              <a:t>Individuals shall address the “technical” content of the subject under consideration and refrain from making “personal” comments to or about others</a:t>
            </a:r>
          </a:p>
        </p:txBody>
      </p:sp>
    </p:spTree>
    <p:extLst>
      <p:ext uri="{BB962C8B-B14F-4D97-AF65-F5344CB8AC3E}">
        <p14:creationId xmlns:p14="http://schemas.microsoft.com/office/powerpoint/2010/main" val="2963085173"/>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ETSI BRAN has confirmed plans for future meetings &amp; teleconferences</a:t>
            </a:r>
            <a:endParaRPr lang="en-AU" dirty="0"/>
          </a:p>
        </p:txBody>
      </p:sp>
      <p:sp>
        <p:nvSpPr>
          <p:cNvPr id="3" name="Content Placeholder 2"/>
          <p:cNvSpPr>
            <a:spLocks noGrp="1"/>
          </p:cNvSpPr>
          <p:nvPr>
            <p:ph idx="1"/>
          </p:nvPr>
        </p:nvSpPr>
        <p:spPr/>
        <p:txBody>
          <a:bodyPr/>
          <a:lstStyle/>
          <a:p>
            <a:r>
              <a:rPr lang="en-GB" dirty="0" smtClean="0"/>
              <a:t>ETSI BRAN plans</a:t>
            </a:r>
          </a:p>
          <a:p>
            <a:pPr lvl="1"/>
            <a:r>
              <a:rPr lang="en-GB" dirty="0" smtClean="0"/>
              <a:t>GoToMeeting on EN 302 567</a:t>
            </a:r>
          </a:p>
          <a:p>
            <a:pPr lvl="2"/>
            <a:r>
              <a:rPr lang="en-GB" dirty="0" smtClean="0"/>
              <a:t>Details: tbc</a:t>
            </a:r>
          </a:p>
          <a:p>
            <a:pPr lvl="1"/>
            <a:r>
              <a:rPr lang="en-GB" dirty="0" smtClean="0"/>
              <a:t>GoToMeeting on missing receiver requirements:</a:t>
            </a:r>
          </a:p>
          <a:p>
            <a:pPr lvl="2"/>
            <a:r>
              <a:rPr lang="en-GB" dirty="0"/>
              <a:t>Details: tbc</a:t>
            </a:r>
          </a:p>
          <a:p>
            <a:pPr lvl="1"/>
            <a:r>
              <a:rPr lang="en-GB" dirty="0" smtClean="0"/>
              <a:t> BRAN #100</a:t>
            </a:r>
          </a:p>
          <a:p>
            <a:pPr lvl="2"/>
            <a:r>
              <a:rPr lang="en-GB" dirty="0" smtClean="0"/>
              <a:t>17 to 20 December 2018 – Sophia Antipolis</a:t>
            </a:r>
            <a:endParaRPr lang="en-AU" dirty="0" smtClean="0"/>
          </a:p>
          <a:p>
            <a:pPr lvl="2"/>
            <a:r>
              <a:rPr lang="en-GB" dirty="0" smtClean="0"/>
              <a:t>Deadline for contributions: 3 December – 14h00 CET</a:t>
            </a:r>
            <a:endParaRPr lang="en-AU" dirty="0"/>
          </a:p>
          <a:p>
            <a:pPr lvl="1"/>
            <a:r>
              <a:rPr lang="en-GB" dirty="0" smtClean="0"/>
              <a:t>BRAN #101</a:t>
            </a:r>
          </a:p>
          <a:p>
            <a:pPr lvl="2"/>
            <a:r>
              <a:rPr lang="en-GB" dirty="0" smtClean="0"/>
              <a:t>25 – 28 February 2019 – Sophia Antipolis</a:t>
            </a:r>
            <a:endParaRPr lang="en-AU" dirty="0"/>
          </a:p>
          <a:p>
            <a:pPr lvl="1"/>
            <a:r>
              <a:rPr lang="en-GB" dirty="0" smtClean="0"/>
              <a:t>BRAN #102</a:t>
            </a:r>
          </a:p>
          <a:p>
            <a:pPr lvl="2"/>
            <a:r>
              <a:rPr lang="en-GB" dirty="0" smtClean="0"/>
              <a:t>18 – 21 June 2019 – Sophia Antipolis</a:t>
            </a:r>
            <a:endParaRPr lang="en-AU" dirty="0" smtClean="0"/>
          </a:p>
          <a:p>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50</a:t>
            </a:fld>
            <a:endParaRPr lang="en-US"/>
          </a:p>
        </p:txBody>
      </p:sp>
    </p:spTree>
    <p:extLst>
      <p:ext uri="{BB962C8B-B14F-4D97-AF65-F5344CB8AC3E}">
        <p14:creationId xmlns:p14="http://schemas.microsoft.com/office/powerpoint/2010/main" val="95459303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smtClean="0">
                <a:solidFill>
                  <a:schemeClr val="accent2"/>
                </a:solidFill>
              </a:rPr>
              <a:t>3GPP NR-U</a:t>
            </a:r>
          </a:p>
          <a:p>
            <a:pPr marL="342900" lvl="1" indent="-342900" algn="ctr">
              <a:buNone/>
            </a:pPr>
            <a:r>
              <a:rPr lang="en-AU" sz="2400" b="1" i="1" dirty="0">
                <a:solidFill>
                  <a:srgbClr val="FF0000"/>
                </a:solidFill>
              </a:rPr>
              <a:t>S</a:t>
            </a:r>
            <a:r>
              <a:rPr lang="en-AU" sz="2400" b="1" i="1" dirty="0" smtClean="0">
                <a:solidFill>
                  <a:srgbClr val="FF0000"/>
                </a:solidFill>
              </a:rPr>
              <a:t>tatus report on the most recent 3GPP RAN1 meeting</a:t>
            </a:r>
            <a:endParaRPr lang="en-AU" sz="2400" b="1" i="1" dirty="0">
              <a:solidFill>
                <a:srgbClr val="FF0000"/>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51</a:t>
            </a:fld>
            <a:endParaRPr lang="en-US"/>
          </a:p>
        </p:txBody>
      </p:sp>
    </p:spTree>
    <p:extLst>
      <p:ext uri="{BB962C8B-B14F-4D97-AF65-F5344CB8AC3E}">
        <p14:creationId xmlns:p14="http://schemas.microsoft.com/office/powerpoint/2010/main" val="369346098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dirty="0" err="1" smtClean="0"/>
              <a:t>Coex</a:t>
            </a:r>
            <a:r>
              <a:rPr lang="en-AU" dirty="0" smtClean="0"/>
              <a:t> SC may hear an update on coexistence relevant activities at the recent 3GPP RAN1 meeting</a:t>
            </a:r>
            <a:endParaRPr lang="en-AU" dirty="0"/>
          </a:p>
        </p:txBody>
      </p:sp>
      <p:sp>
        <p:nvSpPr>
          <p:cNvPr id="3" name="Content Placeholder 2"/>
          <p:cNvSpPr>
            <a:spLocks noGrp="1"/>
          </p:cNvSpPr>
          <p:nvPr>
            <p:ph idx="1"/>
          </p:nvPr>
        </p:nvSpPr>
        <p:spPr/>
        <p:txBody>
          <a:bodyPr/>
          <a:lstStyle/>
          <a:p>
            <a:pPr lvl="1"/>
            <a:r>
              <a:rPr lang="en-AU" dirty="0" smtClean="0"/>
              <a:t>The </a:t>
            </a:r>
            <a:r>
              <a:rPr lang="en-AU" dirty="0" err="1" smtClean="0"/>
              <a:t>Coex</a:t>
            </a:r>
            <a:r>
              <a:rPr lang="en-AU" dirty="0" smtClean="0"/>
              <a:t> SC may hear a status update … focused on coexistence issues of course!</a:t>
            </a:r>
          </a:p>
          <a:p>
            <a:pPr lvl="2"/>
            <a:r>
              <a:rPr lang="en-US" dirty="0" smtClean="0"/>
              <a:t>Sindhu Verma (Broadcom) &amp; </a:t>
            </a:r>
            <a:r>
              <a:rPr lang="en-US" dirty="0" err="1" smtClean="0"/>
              <a:t>Shubho</a:t>
            </a:r>
            <a:r>
              <a:rPr lang="en-US" dirty="0" smtClean="0"/>
              <a:t> </a:t>
            </a:r>
            <a:r>
              <a:rPr lang="en-US" dirty="0" err="1" smtClean="0"/>
              <a:t>Adhikari</a:t>
            </a:r>
            <a:r>
              <a:rPr lang="en-US" dirty="0" smtClean="0"/>
              <a:t> (Broadcom) </a:t>
            </a:r>
            <a:r>
              <a:rPr lang="en-US" dirty="0" smtClean="0"/>
              <a:t>have provided </a:t>
            </a:r>
            <a:r>
              <a:rPr lang="en-US" dirty="0" smtClean="0"/>
              <a:t>a </a:t>
            </a:r>
            <a:r>
              <a:rPr lang="en-US" dirty="0" smtClean="0"/>
              <a:t>report – see </a:t>
            </a:r>
            <a:r>
              <a:rPr lang="en-US" dirty="0" smtClean="0">
                <a:solidFill>
                  <a:srgbClr val="FF0000"/>
                </a:solidFill>
              </a:rPr>
              <a:t>11-18-1888-00</a:t>
            </a:r>
            <a:endParaRPr lang="en-US" dirty="0" smtClean="0">
              <a:solidFill>
                <a:srgbClr val="FF0000"/>
              </a:solidFill>
            </a:endParaRPr>
          </a:p>
          <a:p>
            <a:pPr lvl="1"/>
            <a:r>
              <a:rPr lang="en-US" dirty="0" smtClean="0"/>
              <a:t>Possible topics include:</a:t>
            </a:r>
          </a:p>
          <a:p>
            <a:pPr lvl="2"/>
            <a:r>
              <a:rPr lang="en-AU" dirty="0" smtClean="0"/>
              <a:t>There </a:t>
            </a:r>
            <a:r>
              <a:rPr lang="en-AU" dirty="0"/>
              <a:t>is not consensus on the use of 11a preambles in NR-U</a:t>
            </a:r>
            <a:endParaRPr lang="en-AU" dirty="0" smtClean="0"/>
          </a:p>
          <a:p>
            <a:pPr lvl="2"/>
            <a:r>
              <a:rPr lang="en-AU" dirty="0"/>
              <a:t>There is not consensus on the use of no LBT or limited LBT by NR-U for control </a:t>
            </a:r>
            <a:r>
              <a:rPr lang="en-AU" dirty="0" smtClean="0"/>
              <a:t>frames</a:t>
            </a:r>
          </a:p>
          <a:p>
            <a:pPr lvl="2"/>
            <a:r>
              <a:rPr lang="en-AU" dirty="0"/>
              <a:t>There is not consensus on the unrestricted use of UL-DL </a:t>
            </a:r>
            <a:r>
              <a:rPr lang="en-AU" dirty="0" smtClean="0"/>
              <a:t>switches</a:t>
            </a:r>
          </a:p>
          <a:p>
            <a:pPr lvl="2"/>
            <a:r>
              <a:rPr lang="en-AU" dirty="0"/>
              <a:t>Wi-Fi stakeholder presence at 3GPP RAN1 meetings is vital</a:t>
            </a:r>
            <a:endParaRPr lang="en-US" dirty="0" smtClean="0"/>
          </a:p>
          <a:p>
            <a:pPr lvl="2"/>
            <a:endParaRPr lang="en-US" dirty="0" smtClean="0"/>
          </a:p>
          <a:p>
            <a:pPr lvl="2"/>
            <a:endParaRPr lang="en-AU" dirty="0"/>
          </a:p>
          <a:p>
            <a:pPr lvl="1"/>
            <a:endParaRPr lang="en-AU"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52</a:t>
            </a:fld>
            <a:endParaRPr lang="en-US"/>
          </a:p>
        </p:txBody>
      </p:sp>
    </p:spTree>
    <p:extLst>
      <p:ext uri="{BB962C8B-B14F-4D97-AF65-F5344CB8AC3E}">
        <p14:creationId xmlns:p14="http://schemas.microsoft.com/office/powerpoint/2010/main" val="229976383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Wi-Fi stakeholder presence at 3GPP RAN1 meetings is vital</a:t>
            </a:r>
            <a:endParaRPr lang="en-AU" dirty="0"/>
          </a:p>
        </p:txBody>
      </p:sp>
      <p:sp>
        <p:nvSpPr>
          <p:cNvPr id="3" name="Content Placeholder 2"/>
          <p:cNvSpPr>
            <a:spLocks noGrp="1"/>
          </p:cNvSpPr>
          <p:nvPr>
            <p:ph idx="1"/>
          </p:nvPr>
        </p:nvSpPr>
        <p:spPr/>
        <p:txBody>
          <a:bodyPr/>
          <a:lstStyle/>
          <a:p>
            <a:pPr lvl="1"/>
            <a:r>
              <a:rPr lang="en-AU" dirty="0"/>
              <a:t>The current NR-U effort is a Study </a:t>
            </a:r>
            <a:r>
              <a:rPr lang="en-AU" dirty="0" smtClean="0"/>
              <a:t>Item (SI) </a:t>
            </a:r>
            <a:r>
              <a:rPr lang="en-AU" dirty="0"/>
              <a:t>which is scheduled to end </a:t>
            </a:r>
            <a:r>
              <a:rPr lang="en-AU" dirty="0" smtClean="0"/>
              <a:t>at this week’s </a:t>
            </a:r>
            <a:r>
              <a:rPr lang="en-AU" dirty="0"/>
              <a:t>RAN1 </a:t>
            </a:r>
            <a:r>
              <a:rPr lang="en-AU" dirty="0" smtClean="0"/>
              <a:t>meeting</a:t>
            </a:r>
          </a:p>
          <a:p>
            <a:pPr lvl="1"/>
            <a:r>
              <a:rPr lang="en-AU" dirty="0"/>
              <a:t>T</a:t>
            </a:r>
            <a:r>
              <a:rPr lang="en-AU" dirty="0" smtClean="0"/>
              <a:t>he </a:t>
            </a:r>
            <a:r>
              <a:rPr lang="en-AU" dirty="0"/>
              <a:t>following are </a:t>
            </a:r>
            <a:r>
              <a:rPr lang="en-AU" dirty="0" smtClean="0"/>
              <a:t>possible outcomes:</a:t>
            </a:r>
            <a:endParaRPr lang="en-AU" dirty="0"/>
          </a:p>
          <a:p>
            <a:pPr marL="539750" lvl="2" indent="-355600">
              <a:buAutoNum type="alphaLcParenR"/>
            </a:pPr>
            <a:r>
              <a:rPr lang="en-AU" dirty="0" smtClean="0"/>
              <a:t>Decisions unfavourable </a:t>
            </a:r>
            <a:r>
              <a:rPr lang="en-AU" dirty="0"/>
              <a:t>to fair coexistence with Wi-Fi get pushed through </a:t>
            </a:r>
            <a:r>
              <a:rPr lang="en-AU" dirty="0" smtClean="0"/>
              <a:t>this week.</a:t>
            </a:r>
          </a:p>
          <a:p>
            <a:pPr marL="539750" lvl="2" indent="-355600">
              <a:buAutoNum type="alphaLcParenR"/>
            </a:pPr>
            <a:r>
              <a:rPr lang="en-AU" dirty="0" smtClean="0"/>
              <a:t>Both </a:t>
            </a:r>
            <a:r>
              <a:rPr lang="en-AU" dirty="0"/>
              <a:t>the Wi-Fi friendly and the Wi-Fi unfriendly positions are captured in the </a:t>
            </a:r>
            <a:r>
              <a:rPr lang="en-AU" dirty="0" smtClean="0"/>
              <a:t>SI with </a:t>
            </a:r>
            <a:r>
              <a:rPr lang="en-AU" dirty="0"/>
              <a:t>the final choice to be made in the Work Item that starts immediately after the conclusion of the </a:t>
            </a:r>
            <a:r>
              <a:rPr lang="en-AU" dirty="0" smtClean="0"/>
              <a:t>SI.</a:t>
            </a:r>
          </a:p>
          <a:p>
            <a:pPr marL="539750" lvl="2" indent="-355600">
              <a:buAutoNum type="alphaLcParenR"/>
            </a:pPr>
            <a:r>
              <a:rPr lang="en-AU" dirty="0" smtClean="0"/>
              <a:t>The SI completion </a:t>
            </a:r>
            <a:r>
              <a:rPr lang="en-AU" dirty="0"/>
              <a:t>is postponed by a couple of more meetings due to </a:t>
            </a:r>
            <a:r>
              <a:rPr lang="en-AU" dirty="0" smtClean="0"/>
              <a:t>some stakeholders opposing </a:t>
            </a:r>
            <a:r>
              <a:rPr lang="en-AU" dirty="0"/>
              <a:t>the inclusion of any Wi-Fi friendly position in option b).</a:t>
            </a:r>
          </a:p>
          <a:p>
            <a:pPr lvl="1"/>
            <a:r>
              <a:rPr lang="en-AU" dirty="0" smtClean="0"/>
              <a:t>We are hoping the presence of </a:t>
            </a:r>
            <a:r>
              <a:rPr lang="en-AU" dirty="0" smtClean="0"/>
              <a:t>Wi-Fi </a:t>
            </a:r>
            <a:r>
              <a:rPr lang="en-AU" dirty="0" smtClean="0"/>
              <a:t>friendly companies at RAN1 this week make a</a:t>
            </a:r>
            <a:r>
              <a:rPr lang="en-AU" dirty="0"/>
              <a:t>) is not very probable; </a:t>
            </a:r>
            <a:r>
              <a:rPr lang="en-AU" dirty="0" smtClean="0"/>
              <a:t>leaving </a:t>
            </a:r>
            <a:r>
              <a:rPr lang="en-AU" dirty="0"/>
              <a:t>either b) or c</a:t>
            </a:r>
            <a:r>
              <a:rPr lang="en-AU" dirty="0" smtClean="0"/>
              <a:t>)</a:t>
            </a:r>
          </a:p>
          <a:p>
            <a:pPr lvl="1"/>
            <a:r>
              <a:rPr lang="en-AU" dirty="0" smtClean="0"/>
              <a:t>Both b) and c) will require ongoing Wi-Fi friendly participation at RAN1 meetings – because </a:t>
            </a:r>
            <a:r>
              <a:rPr lang="en-AU" dirty="0" smtClean="0"/>
              <a:t>otherwise IEEE </a:t>
            </a:r>
            <a:r>
              <a:rPr lang="en-AU" dirty="0" smtClean="0"/>
              <a:t>802.11 WG LS’s </a:t>
            </a:r>
            <a:r>
              <a:rPr lang="en-AU" dirty="0" smtClean="0"/>
              <a:t>may</a:t>
            </a:r>
            <a:r>
              <a:rPr lang="en-AU" dirty="0" smtClean="0"/>
              <a:t> </a:t>
            </a:r>
            <a:r>
              <a:rPr lang="en-AU" dirty="0" smtClean="0"/>
              <a:t>be ignored</a:t>
            </a:r>
          </a:p>
          <a:p>
            <a:r>
              <a:rPr lang="en-AU" dirty="0"/>
              <a:t> </a:t>
            </a:r>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53</a:t>
            </a:fld>
            <a:endParaRPr lang="en-US"/>
          </a:p>
        </p:txBody>
      </p:sp>
    </p:spTree>
    <p:extLst>
      <p:ext uri="{BB962C8B-B14F-4D97-AF65-F5344CB8AC3E}">
        <p14:creationId xmlns:p14="http://schemas.microsoft.com/office/powerpoint/2010/main" val="251384867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smtClean="0">
                <a:solidFill>
                  <a:schemeClr val="accent2"/>
                </a:solidFill>
              </a:rPr>
              <a:t>3GPP NR-U</a:t>
            </a:r>
          </a:p>
          <a:p>
            <a:pPr marL="342900" lvl="1" indent="-342900" algn="ctr">
              <a:buNone/>
            </a:pPr>
            <a:r>
              <a:rPr lang="en-AU" sz="2400" b="1" i="1" dirty="0" smtClean="0">
                <a:solidFill>
                  <a:srgbClr val="FF0000"/>
                </a:solidFill>
              </a:rPr>
              <a:t>Response to LS to RAN4</a:t>
            </a:r>
            <a:endParaRPr lang="en-AU" sz="2400" b="1" i="1" dirty="0">
              <a:solidFill>
                <a:srgbClr val="FF0000"/>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54</a:t>
            </a:fld>
            <a:endParaRPr lang="en-US"/>
          </a:p>
        </p:txBody>
      </p:sp>
    </p:spTree>
    <p:extLst>
      <p:ext uri="{BB962C8B-B14F-4D97-AF65-F5344CB8AC3E}">
        <p14:creationId xmlns:p14="http://schemas.microsoft.com/office/powerpoint/2010/main" val="390176167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sent an LS to 3GPP RAN4 out of San Diego</a:t>
            </a:r>
            <a:endParaRPr lang="en-AU" dirty="0"/>
          </a:p>
        </p:txBody>
      </p:sp>
      <p:sp>
        <p:nvSpPr>
          <p:cNvPr id="3" name="Content Placeholder 2"/>
          <p:cNvSpPr>
            <a:spLocks noGrp="1"/>
          </p:cNvSpPr>
          <p:nvPr>
            <p:ph idx="1"/>
          </p:nvPr>
        </p:nvSpPr>
        <p:spPr/>
        <p:txBody>
          <a:bodyPr/>
          <a:lstStyle/>
          <a:p>
            <a:pPr lvl="1"/>
            <a:r>
              <a:rPr lang="en-AU" dirty="0" smtClean="0"/>
              <a:t>During our San Diego meeting (July 2018), an apparent contradiction between RAN1/2 and RAN4 specs was highlighted, with a potential adverse affect on 802.11 operation</a:t>
            </a:r>
          </a:p>
          <a:p>
            <a:pPr lvl="1"/>
            <a:r>
              <a:rPr lang="en-AU" dirty="0" smtClean="0"/>
              <a:t>A proposal to send a LS was approved</a:t>
            </a:r>
            <a:endParaRPr lang="en-US" dirty="0" smtClean="0"/>
          </a:p>
          <a:p>
            <a:pPr lvl="2"/>
            <a:r>
              <a:rPr lang="en-US" i="1" dirty="0" smtClean="0"/>
              <a:t>The IEEE 802 </a:t>
            </a:r>
            <a:r>
              <a:rPr lang="en-US" i="1" dirty="0" err="1" smtClean="0"/>
              <a:t>Coex</a:t>
            </a:r>
            <a:r>
              <a:rPr lang="en-US" i="1" dirty="0" smtClean="0"/>
              <a:t> SC recommends to IEEE 802.11 WG that the contents of </a:t>
            </a:r>
            <a:r>
              <a:rPr lang="en-US" i="1" dirty="0" smtClean="0">
                <a:hlinkClick r:id="rId3"/>
              </a:rPr>
              <a:t>18-11-1305r0</a:t>
            </a:r>
            <a:r>
              <a:rPr lang="en-US" i="1" dirty="0" smtClean="0"/>
              <a:t> be sent to 3GPP RAN4 as a Liaison Statement</a:t>
            </a:r>
            <a:endParaRPr lang="en-US" i="1" dirty="0"/>
          </a:p>
          <a:p>
            <a:pPr lvl="2"/>
            <a:r>
              <a:rPr lang="en-AU" dirty="0" smtClean="0"/>
              <a:t>Moved: Sindhu</a:t>
            </a:r>
          </a:p>
          <a:p>
            <a:pPr lvl="2"/>
            <a:r>
              <a:rPr lang="en-AU" dirty="0" smtClean="0"/>
              <a:t>Seconded: Jim P</a:t>
            </a:r>
          </a:p>
          <a:p>
            <a:pPr lvl="2"/>
            <a:r>
              <a:rPr lang="en-AU" dirty="0" smtClean="0"/>
              <a:t>22/0/8</a:t>
            </a:r>
          </a:p>
          <a:p>
            <a:pPr lvl="1"/>
            <a:r>
              <a:rPr lang="en-AU" dirty="0" smtClean="0"/>
              <a:t>Ultimately the following was sent</a:t>
            </a:r>
          </a:p>
          <a:p>
            <a:pPr lvl="2"/>
            <a:r>
              <a:rPr lang="en-AU" dirty="0" smtClean="0"/>
              <a:t>See embedded</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55</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3023088335"/>
              </p:ext>
            </p:extLst>
          </p:nvPr>
        </p:nvGraphicFramePr>
        <p:xfrm>
          <a:off x="4435475" y="4800600"/>
          <a:ext cx="914400" cy="806450"/>
        </p:xfrm>
        <a:graphic>
          <a:graphicData uri="http://schemas.openxmlformats.org/presentationml/2006/ole">
            <mc:AlternateContent xmlns:mc="http://schemas.openxmlformats.org/markup-compatibility/2006">
              <mc:Choice xmlns:v="urn:schemas-microsoft-com:vml" Requires="v">
                <p:oleObj spid="_x0000_s16469" name="Acrobat Document" showAsIcon="1" r:id="rId4" imgW="914400" imgH="806400" progId="AcroExch.Document.DC">
                  <p:embed/>
                </p:oleObj>
              </mc:Choice>
              <mc:Fallback>
                <p:oleObj name="Acrobat Document" showAsIcon="1" r:id="rId4" imgW="914400" imgH="806400" progId="AcroExch.Document.DC">
                  <p:embed/>
                  <p:pic>
                    <p:nvPicPr>
                      <p:cNvPr id="0" name=""/>
                      <p:cNvPicPr/>
                      <p:nvPr/>
                    </p:nvPicPr>
                    <p:blipFill>
                      <a:blip r:embed="rId5"/>
                      <a:stretch>
                        <a:fillRect/>
                      </a:stretch>
                    </p:blipFill>
                    <p:spPr>
                      <a:xfrm>
                        <a:off x="4435475" y="48006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115388692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We are still awaiting for a reply to our LS to RAN4 after the initial reply was withdrawn</a:t>
            </a:r>
            <a:endParaRPr lang="en-AU" dirty="0"/>
          </a:p>
        </p:txBody>
      </p:sp>
      <p:sp>
        <p:nvSpPr>
          <p:cNvPr id="3" name="Content Placeholder 2"/>
          <p:cNvSpPr>
            <a:spLocks noGrp="1"/>
          </p:cNvSpPr>
          <p:nvPr>
            <p:ph idx="1"/>
          </p:nvPr>
        </p:nvSpPr>
        <p:spPr/>
        <p:txBody>
          <a:bodyPr/>
          <a:lstStyle/>
          <a:p>
            <a:pPr lvl="1"/>
            <a:r>
              <a:rPr lang="en-US" dirty="0" smtClean="0"/>
              <a:t>A reply was received from RAN4 before our Hawaii meeting </a:t>
            </a:r>
          </a:p>
          <a:p>
            <a:pPr lvl="2"/>
            <a:r>
              <a:rPr lang="en-US" dirty="0" smtClean="0"/>
              <a:t>See </a:t>
            </a:r>
            <a:r>
              <a:rPr lang="en-AU" u="sng" dirty="0" smtClean="0">
                <a:hlinkClick r:id="rId2"/>
              </a:rPr>
              <a:t>11-18-1561-00</a:t>
            </a:r>
            <a:endParaRPr lang="en-AU" u="sng" dirty="0" smtClean="0"/>
          </a:p>
          <a:p>
            <a:pPr lvl="2"/>
            <a:r>
              <a:rPr lang="en-AU" dirty="0" smtClean="0"/>
              <a:t>Some discussion of the reply in </a:t>
            </a:r>
            <a:r>
              <a:rPr lang="en-US" dirty="0" smtClean="0">
                <a:hlinkClick r:id="rId3"/>
              </a:rPr>
              <a:t>11-18-1642-00</a:t>
            </a:r>
            <a:r>
              <a:rPr lang="en-US" dirty="0" smtClean="0"/>
              <a:t> (slides 8-10)</a:t>
            </a:r>
          </a:p>
          <a:p>
            <a:pPr lvl="1"/>
            <a:r>
              <a:rPr lang="en-US" dirty="0" smtClean="0"/>
              <a:t>A further reply was then officially received from RAN after our Hawaii meeting telling us to ignore the reply from RAN4</a:t>
            </a:r>
          </a:p>
          <a:p>
            <a:pPr lvl="2"/>
            <a:r>
              <a:rPr lang="en-US" dirty="0"/>
              <a:t>It appears the reply was withdrawn by RAN based on objections by Nokia (supported by Huawei &amp; T-Mobile)</a:t>
            </a:r>
          </a:p>
          <a:p>
            <a:pPr lvl="2"/>
            <a:r>
              <a:rPr lang="en-US" dirty="0" smtClean="0"/>
              <a:t>See </a:t>
            </a:r>
            <a:r>
              <a:rPr lang="en-US" dirty="0" smtClean="0">
                <a:hlinkClick r:id="rId4"/>
              </a:rPr>
              <a:t>11-18-1687-00</a:t>
            </a:r>
            <a:endParaRPr lang="en-US" dirty="0" smtClean="0"/>
          </a:p>
          <a:p>
            <a:pPr lvl="3"/>
            <a:r>
              <a:rPr lang="en-GB" i="1" dirty="0"/>
              <a:t>3GPP TSG RAN understands that 3GPP RAN WG4 had sent RP-181526 (R4-1811880) to IEEE in response to IEEE’s LS in R4-1809644 titled “IEEE 802.11 Working Group Liaison Statement to 3GPP RAN4 on certain channel combinations for LAA in </a:t>
            </a:r>
            <a:r>
              <a:rPr lang="en-GB" i="1" dirty="0" smtClean="0"/>
              <a:t>5GHz”</a:t>
            </a:r>
          </a:p>
          <a:p>
            <a:pPr lvl="3"/>
            <a:r>
              <a:rPr lang="en-GB" i="1" dirty="0" smtClean="0"/>
              <a:t>Subsequent </a:t>
            </a:r>
            <a:r>
              <a:rPr lang="en-GB" i="1" dirty="0"/>
              <a:t>to RP-181526 (R4-1811880) there have been additional discussions in 3GPP TSG </a:t>
            </a:r>
            <a:r>
              <a:rPr lang="en-GB" i="1" dirty="0" smtClean="0"/>
              <a:t>RAN</a:t>
            </a:r>
          </a:p>
          <a:p>
            <a:pPr lvl="3"/>
            <a:r>
              <a:rPr lang="en-GB" i="1" dirty="0" smtClean="0"/>
              <a:t>Consequently</a:t>
            </a:r>
            <a:r>
              <a:rPr lang="en-GB" i="1" dirty="0"/>
              <a:t>, 3GPP TSG RAN humbly requests IEEE to await an update following TSG-RAN#82 (10-13 Dec 2018</a:t>
            </a:r>
            <a:r>
              <a:rPr lang="en-GB" i="1" dirty="0" smtClean="0"/>
              <a:t>)</a:t>
            </a:r>
            <a:endParaRPr lang="en-US" dirty="0"/>
          </a:p>
          <a:p>
            <a:pPr lvl="1"/>
            <a:endParaRPr lang="en-US" dirty="0" smtClean="0">
              <a:solidFill>
                <a:srgbClr val="FF0000"/>
              </a:solidFill>
            </a:endParaRP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56</a:t>
            </a:fld>
            <a:endParaRPr lang="en-US"/>
          </a:p>
        </p:txBody>
      </p:sp>
    </p:spTree>
    <p:extLst>
      <p:ext uri="{BB962C8B-B14F-4D97-AF65-F5344CB8AC3E}">
        <p14:creationId xmlns:p14="http://schemas.microsoft.com/office/powerpoint/2010/main" val="156360246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smtClean="0">
                <a:solidFill>
                  <a:schemeClr val="accent2"/>
                </a:solidFill>
              </a:rPr>
              <a:t>Agenda items</a:t>
            </a:r>
          </a:p>
          <a:p>
            <a:pPr marL="342900" lvl="1" indent="-342900" algn="ctr">
              <a:buNone/>
            </a:pPr>
            <a:r>
              <a:rPr lang="en-AU" sz="2400" b="1" dirty="0" smtClean="0">
                <a:solidFill>
                  <a:srgbClr val="FF0000"/>
                </a:solidFill>
              </a:rPr>
              <a:t>A workshop?</a:t>
            </a:r>
            <a:endParaRPr lang="en-AU" sz="2400" b="1" dirty="0">
              <a:solidFill>
                <a:srgbClr val="FF0000"/>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57</a:t>
            </a:fld>
            <a:endParaRPr lang="en-US"/>
          </a:p>
        </p:txBody>
      </p:sp>
    </p:spTree>
    <p:extLst>
      <p:ext uri="{BB962C8B-B14F-4D97-AF65-F5344CB8AC3E}">
        <p14:creationId xmlns:p14="http://schemas.microsoft.com/office/powerpoint/2010/main" val="234706169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802.11 WG will probably need to work with 3GPP RAN1 on “fair” access in 6GHz</a:t>
            </a:r>
            <a:endParaRPr lang="en-AU" dirty="0"/>
          </a:p>
        </p:txBody>
      </p:sp>
      <p:sp>
        <p:nvSpPr>
          <p:cNvPr id="3" name="Content Placeholder 2"/>
          <p:cNvSpPr>
            <a:spLocks noGrp="1"/>
          </p:cNvSpPr>
          <p:nvPr>
            <p:ph idx="1"/>
          </p:nvPr>
        </p:nvSpPr>
        <p:spPr/>
        <p:txBody>
          <a:bodyPr/>
          <a:lstStyle/>
          <a:p>
            <a:pPr lvl="1"/>
            <a:r>
              <a:rPr lang="en-AU" dirty="0" smtClean="0"/>
              <a:t>It was noted in Chicago (March 2018) that 3GPP is treating 802.11 as an incumbent in the 5GHz band, which they have agreed to protect with a “one way definition”</a:t>
            </a:r>
          </a:p>
          <a:p>
            <a:pPr lvl="2"/>
            <a:r>
              <a:rPr lang="en-AU" dirty="0" err="1" smtClean="0"/>
              <a:t>ie</a:t>
            </a:r>
            <a:r>
              <a:rPr lang="en-AU" dirty="0" smtClean="0"/>
              <a:t>, the addition of an LAA systems will not cause any more loss of performance on a Wi-Fi system that the addition of a Wi-Fi system will cause </a:t>
            </a:r>
          </a:p>
          <a:p>
            <a:pPr lvl="2"/>
            <a:r>
              <a:rPr lang="en-AU" dirty="0" err="1"/>
              <a:t>i</a:t>
            </a:r>
            <a:r>
              <a:rPr lang="en-AU" dirty="0" err="1" smtClean="0"/>
              <a:t>e</a:t>
            </a:r>
            <a:r>
              <a:rPr lang="en-AU" dirty="0" smtClean="0"/>
              <a:t>, there is no expectation that Wi-Fi (with possible exception of 802.11ax) will do the same to LAA</a:t>
            </a:r>
          </a:p>
          <a:p>
            <a:pPr lvl="1"/>
            <a:r>
              <a:rPr lang="en-AU" dirty="0" smtClean="0"/>
              <a:t>It was also noted that 3GPP consider 6 GHz to be greenfield spectrum and so Wi-Fi should expect no “incumbency” based protection </a:t>
            </a:r>
          </a:p>
          <a:p>
            <a:pPr lvl="1"/>
            <a:r>
              <a:rPr lang="en-AU" dirty="0" smtClean="0"/>
              <a:t>This highlighted the need for 3GPP RAN1 and IEEE 802.11 to engage with the goal of agreeing on how fair access between all technologies can be maintained in the 6GHz band … hopefully avoiding any public battles (like those that occurred with LTE-U)</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58</a:t>
            </a:fld>
            <a:endParaRPr lang="en-US"/>
          </a:p>
        </p:txBody>
      </p:sp>
    </p:spTree>
    <p:extLst>
      <p:ext uri="{BB962C8B-B14F-4D97-AF65-F5344CB8AC3E}">
        <p14:creationId xmlns:p14="http://schemas.microsoft.com/office/powerpoint/2010/main" val="411798467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discussed the possibility of a workshop to engage with 3GPP RAN1 on sharing of 5/6GHz</a:t>
            </a:r>
            <a:endParaRPr lang="en-AU" dirty="0"/>
          </a:p>
        </p:txBody>
      </p:sp>
      <p:sp>
        <p:nvSpPr>
          <p:cNvPr id="3" name="Content Placeholder 2"/>
          <p:cNvSpPr>
            <a:spLocks noGrp="1"/>
          </p:cNvSpPr>
          <p:nvPr>
            <p:ph idx="1"/>
          </p:nvPr>
        </p:nvSpPr>
        <p:spPr/>
        <p:txBody>
          <a:bodyPr/>
          <a:lstStyle/>
          <a:p>
            <a:pPr lvl="1"/>
            <a:r>
              <a:rPr lang="en-AU" dirty="0" smtClean="0"/>
              <a:t>In Chicago (March 2018), it was suggested that IEEE 802.11 WG be proactive about engaging with 3GPP on 6GHz “fair” sharing mechanisms</a:t>
            </a:r>
          </a:p>
          <a:p>
            <a:pPr lvl="1"/>
            <a:r>
              <a:rPr lang="en-AU" dirty="0"/>
              <a:t>I</a:t>
            </a:r>
            <a:r>
              <a:rPr lang="en-AU" dirty="0" smtClean="0"/>
              <a:t>t was further suggested that IEEE 802 could invite 3GPP RAN1 to participate in a workshop on this topic (as well as 5GHz)</a:t>
            </a:r>
          </a:p>
          <a:p>
            <a:pPr lvl="2"/>
            <a:r>
              <a:rPr lang="en-AU" dirty="0" smtClean="0"/>
              <a:t>Possibly at the IEEE 802.11 interim in Sept 2018 or the plenary in Nov 2018 (with invitation in July 2018) – although obviously this did not happen!</a:t>
            </a:r>
          </a:p>
          <a:p>
            <a:pPr lvl="1"/>
            <a:r>
              <a:rPr lang="en-AU" dirty="0" smtClean="0"/>
              <a:t>There was some positive feedback </a:t>
            </a:r>
            <a:r>
              <a:rPr lang="en-AU" dirty="0"/>
              <a:t>to the suggestion for a </a:t>
            </a:r>
            <a:r>
              <a:rPr lang="en-AU" dirty="0" smtClean="0"/>
              <a:t>workshop but no one has really stepped up … </a:t>
            </a:r>
            <a:endParaRPr lang="en-AU" dirty="0"/>
          </a:p>
          <a:p>
            <a:pPr lvl="1"/>
            <a:r>
              <a:rPr lang="en-AU" dirty="0" smtClean="0"/>
              <a:t>… until San Diego (July 2018) at which Lili </a:t>
            </a:r>
            <a:r>
              <a:rPr lang="en-AU" dirty="0" err="1"/>
              <a:t>Hervieu</a:t>
            </a:r>
            <a:r>
              <a:rPr lang="en-AU" dirty="0"/>
              <a:t> (</a:t>
            </a:r>
            <a:r>
              <a:rPr lang="en-AU" dirty="0" err="1"/>
              <a:t>Cablelabs</a:t>
            </a:r>
            <a:r>
              <a:rPr lang="en-AU" dirty="0" smtClean="0"/>
              <a:t>) formally proposed a workshop with 3GPP RAN</a:t>
            </a:r>
            <a:endParaRPr lang="en-AU" dirty="0"/>
          </a:p>
          <a:p>
            <a:pPr lvl="2"/>
            <a:r>
              <a:rPr lang="en-AU" dirty="0" smtClean="0"/>
              <a:t>See </a:t>
            </a:r>
            <a:r>
              <a:rPr lang="en-AU" dirty="0" smtClean="0">
                <a:hlinkClick r:id="rId3"/>
              </a:rPr>
              <a:t>11-18-1139-01</a:t>
            </a:r>
            <a:endParaRPr lang="en-AU" dirty="0" smtClean="0"/>
          </a:p>
          <a:p>
            <a:pPr lvl="1"/>
            <a:r>
              <a:rPr lang="en-AU" dirty="0" smtClean="0"/>
              <a:t>Ultimately a Workshop invitation was sent</a:t>
            </a:r>
          </a:p>
          <a:p>
            <a:pPr lvl="2"/>
            <a:r>
              <a:rPr lang="en-AU" dirty="0" smtClean="0"/>
              <a:t>See embedded</a:t>
            </a:r>
            <a:endParaRPr lang="en-AU" dirty="0" smtClean="0">
              <a:solidFill>
                <a:srgbClr val="FF0000"/>
              </a:solidFill>
            </a:endParaRP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59</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2197684546"/>
              </p:ext>
            </p:extLst>
          </p:nvPr>
        </p:nvGraphicFramePr>
        <p:xfrm>
          <a:off x="5410200" y="5692775"/>
          <a:ext cx="914400" cy="806450"/>
        </p:xfrm>
        <a:graphic>
          <a:graphicData uri="http://schemas.openxmlformats.org/presentationml/2006/ole">
            <mc:AlternateContent xmlns:mc="http://schemas.openxmlformats.org/markup-compatibility/2006">
              <mc:Choice xmlns:v="urn:schemas-microsoft-com:vml" Requires="v">
                <p:oleObj spid="_x0000_s17503" name="Acrobat Document" showAsIcon="1" r:id="rId4" imgW="914400" imgH="806400" progId="AcroExch.Document.DC">
                  <p:embed/>
                </p:oleObj>
              </mc:Choice>
              <mc:Fallback>
                <p:oleObj name="Acrobat Document" showAsIcon="1" r:id="rId4" imgW="914400" imgH="806400" progId="AcroExch.Document.DC">
                  <p:embed/>
                  <p:pic>
                    <p:nvPicPr>
                      <p:cNvPr id="0" name=""/>
                      <p:cNvPicPr/>
                      <p:nvPr/>
                    </p:nvPicPr>
                    <p:blipFill>
                      <a:blip r:embed="rId5"/>
                      <a:stretch>
                        <a:fillRect/>
                      </a:stretch>
                    </p:blipFill>
                    <p:spPr>
                      <a:xfrm>
                        <a:off x="5410200" y="5692775"/>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40494128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p:txBody>
          <a:bodyPr/>
          <a:lstStyle/>
          <a:p>
            <a:r>
              <a:rPr lang="en-US" dirty="0" smtClean="0"/>
              <a:t>The </a:t>
            </a:r>
            <a:r>
              <a:rPr lang="en-AU" i="1" dirty="0"/>
              <a:t>Coexistence SC </a:t>
            </a:r>
            <a:r>
              <a:rPr lang="en-US" dirty="0" smtClean="0"/>
              <a:t>will review the modified “Participation in IEEE 802 Meetings” slide</a:t>
            </a:r>
            <a:endParaRPr lang="en-US" dirty="0"/>
          </a:p>
        </p:txBody>
      </p:sp>
      <p:sp>
        <p:nvSpPr>
          <p:cNvPr id="10242" name="Rectangle 2"/>
          <p:cNvSpPr>
            <a:spLocks noGrp="1" noChangeArrowheads="1"/>
          </p:cNvSpPr>
          <p:nvPr>
            <p:ph type="body" idx="1"/>
          </p:nvPr>
        </p:nvSpPr>
        <p:spPr>
          <a:xfrm>
            <a:off x="685800" y="1828800"/>
            <a:ext cx="7772400" cy="4495800"/>
          </a:xfrm>
        </p:spPr>
        <p:txBody>
          <a:bodyPr/>
          <a:lstStyle/>
          <a:p>
            <a:pPr marL="0" indent="0"/>
            <a:r>
              <a:rPr lang="en-AU" altLang="en-US" sz="1400" dirty="0"/>
              <a:t>Participation in any IEEE 802 meeting (Sponsor, Sponsor subgroup, Working Group, Working Group subgroup, etc.) is on an individual basis</a:t>
            </a:r>
          </a:p>
          <a:p>
            <a:pPr lvl="1"/>
            <a:r>
              <a:rPr lang="en-AU" altLang="en-US" sz="1400" dirty="0"/>
              <a:t>Participants in the IEEE standards development individual process shall act based on their qualifications and experience (</a:t>
            </a:r>
            <a:r>
              <a:rPr lang="en-AU" altLang="en-US" sz="1400" dirty="0">
                <a:hlinkClick r:id="rId3"/>
              </a:rPr>
              <a:t>IEEE-SA By-Laws</a:t>
            </a:r>
            <a:r>
              <a:rPr lang="en-AU" altLang="en-US" sz="1400" dirty="0"/>
              <a:t> section 5.2.1)</a:t>
            </a:r>
          </a:p>
          <a:p>
            <a:pPr lvl="1"/>
            <a:r>
              <a:rPr lang="en-AU" altLang="en-US" sz="1400" dirty="0"/>
              <a:t>IEEE 802 Working Group membership is by individual; “Working Group members shall participate in the consensus process in a manner consistent with their professional expert opinion as individuals, and not as organizational representatives”. (sub-clause 4.2.1 “Establishment”, of the IEEE 802 LMSC Working Group Policies and Procedures)</a:t>
            </a:r>
          </a:p>
          <a:p>
            <a:pPr lvl="1"/>
            <a:r>
              <a:rPr lang="en-AU" altLang="en-US" sz="1400" dirty="0"/>
              <a:t>Participants have an obligation to act and vote as an individual and not under the direction of any other individual or group</a:t>
            </a:r>
            <a:r>
              <a:rPr lang="en-AU" altLang="en-US" sz="1400" dirty="0" smtClean="0"/>
              <a:t>. A </a:t>
            </a:r>
            <a:r>
              <a:rPr lang="en-AU" altLang="en-US" sz="1400" dirty="0"/>
              <a:t>Participant’s obligation to act and vote as an individual applies in all cases, regardless of any external commitments, agreements, contracts, or orders</a:t>
            </a:r>
          </a:p>
          <a:p>
            <a:pPr lvl="1"/>
            <a:r>
              <a:rPr lang="en-AU" altLang="en-US" sz="1400" dirty="0"/>
              <a:t>Participants shall not direct the actions or votes of any other member of an IEEE 802 Working Group or retaliate against any other member for their actions or votes within IEEE 802 Working Group meetings, (</a:t>
            </a:r>
            <a:r>
              <a:rPr lang="en-AU" altLang="en-US" sz="1400" dirty="0">
                <a:hlinkClick r:id="rId3"/>
              </a:rPr>
              <a:t>IEEE-SA By-Laws</a:t>
            </a:r>
            <a:r>
              <a:rPr lang="en-AU" altLang="en-US" sz="1400" dirty="0"/>
              <a:t> section 5.2.1.3 and the IEEE 802 LMSC Working Group Policies and Procedures, subclause 3.4.1 “Chair”, list item x)</a:t>
            </a:r>
          </a:p>
          <a:p>
            <a:pPr marL="0" indent="0"/>
            <a:r>
              <a:rPr lang="en-GB" altLang="en-US" sz="1400" dirty="0"/>
              <a:t>By participating in IEEE 802 meetings, you accept these requirements</a:t>
            </a:r>
            <a:r>
              <a:rPr lang="en-GB" altLang="en-US" sz="1400" dirty="0" smtClean="0"/>
              <a:t>. If </a:t>
            </a:r>
            <a:r>
              <a:rPr lang="en-GB" altLang="en-US" sz="1400" dirty="0"/>
              <a:t>you do not agree to these policies then you shall not participate</a:t>
            </a:r>
          </a:p>
        </p:txBody>
      </p:sp>
      <p:sp>
        <p:nvSpPr>
          <p:cNvPr id="5" name="Footer Placeholder 4"/>
          <p:cNvSpPr>
            <a:spLocks noGrp="1"/>
          </p:cNvSpPr>
          <p:nvPr>
            <p:ph type="ftr" idx="10"/>
          </p:nvPr>
        </p:nvSpPr>
        <p:spPr/>
        <p:txBody>
          <a:bodyPr/>
          <a:lstStyle/>
          <a:p>
            <a:r>
              <a:rPr lang="en-GB" smtClean="0"/>
              <a:t>Dorothy Stanley, HP Enterprise</a:t>
            </a:r>
            <a:endParaRPr lang="en-GB" dirty="0"/>
          </a:p>
        </p:txBody>
      </p:sp>
      <p:sp>
        <p:nvSpPr>
          <p:cNvPr id="6" name="Slide Number Placeholder 5"/>
          <p:cNvSpPr>
            <a:spLocks noGrp="1"/>
          </p:cNvSpPr>
          <p:nvPr>
            <p:ph type="sldNum" idx="11"/>
          </p:nvPr>
        </p:nvSpPr>
        <p:spPr/>
        <p:txBody>
          <a:bodyPr/>
          <a:lstStyle/>
          <a:p>
            <a:r>
              <a:rPr lang="en-GB" smtClean="0"/>
              <a:t>Slide </a:t>
            </a:r>
            <a:fld id="{DC83D890-10BB-4905-98E9-EC5FFEC1B9BB}" type="slidenum">
              <a:rPr lang="en-GB" smtClean="0"/>
              <a:pPr/>
              <a:t>6</a:t>
            </a:fld>
            <a:endParaRPr lang="en-GB"/>
          </a:p>
        </p:txBody>
      </p:sp>
    </p:spTree>
    <p:extLst>
      <p:ext uri="{BB962C8B-B14F-4D97-AF65-F5344CB8AC3E}">
        <p14:creationId xmlns:p14="http://schemas.microsoft.com/office/powerpoint/2010/main" val="172227120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RAN agreed to a coexistence Workshop but want to hold it coincident with a RAN meeting in June 2019</a:t>
            </a:r>
            <a:endParaRPr lang="en-AU" dirty="0"/>
          </a:p>
        </p:txBody>
      </p:sp>
      <p:sp>
        <p:nvSpPr>
          <p:cNvPr id="3" name="Content Placeholder 2"/>
          <p:cNvSpPr>
            <a:spLocks noGrp="1"/>
          </p:cNvSpPr>
          <p:nvPr>
            <p:ph idx="1"/>
          </p:nvPr>
        </p:nvSpPr>
        <p:spPr/>
        <p:txBody>
          <a:bodyPr/>
          <a:lstStyle/>
          <a:p>
            <a:pPr lvl="1"/>
            <a:r>
              <a:rPr lang="en-US" dirty="0" smtClean="0"/>
              <a:t>Our Workshop invitation was discussed at the RAN plenary on the Gold Coast (Australia), which occurred the same week as our Hawaii meeting</a:t>
            </a:r>
          </a:p>
          <a:p>
            <a:pPr lvl="1"/>
            <a:r>
              <a:rPr lang="en-US" dirty="0" smtClean="0"/>
              <a:t>A reply to our LS was subsequently received </a:t>
            </a:r>
          </a:p>
          <a:p>
            <a:pPr lvl="2"/>
            <a:r>
              <a:rPr lang="en-US" dirty="0"/>
              <a:t>See </a:t>
            </a:r>
            <a:r>
              <a:rPr lang="en-US" dirty="0" smtClean="0">
                <a:hlinkClick r:id="rId2"/>
              </a:rPr>
              <a:t>11-18-1686-00</a:t>
            </a:r>
            <a:endParaRPr lang="en-US" dirty="0"/>
          </a:p>
          <a:p>
            <a:pPr lvl="2"/>
            <a:r>
              <a:rPr lang="en-US" dirty="0" smtClean="0"/>
              <a:t>Reproduced on following page</a:t>
            </a:r>
          </a:p>
          <a:p>
            <a:pPr lvl="1"/>
            <a:r>
              <a:rPr lang="en-US" dirty="0" smtClean="0"/>
              <a:t>The key messages are:</a:t>
            </a:r>
          </a:p>
          <a:p>
            <a:pPr lvl="2"/>
            <a:r>
              <a:rPr lang="en-US" dirty="0" smtClean="0"/>
              <a:t>RAN wants to collaborate </a:t>
            </a:r>
            <a:r>
              <a:rPr lang="en-US" dirty="0"/>
              <a:t>on the coexistence in the 6GHz </a:t>
            </a:r>
            <a:r>
              <a:rPr lang="en-US" dirty="0" smtClean="0"/>
              <a:t>band</a:t>
            </a:r>
          </a:p>
          <a:p>
            <a:pPr lvl="2"/>
            <a:r>
              <a:rPr lang="en-US" dirty="0" smtClean="0"/>
              <a:t>RAN want to hold the workshop coincident with a RAN meeting</a:t>
            </a:r>
          </a:p>
          <a:p>
            <a:pPr lvl="2"/>
            <a:r>
              <a:rPr lang="en-US" dirty="0" smtClean="0"/>
              <a:t>RAN suggested 7 June 2019 in &lt;</a:t>
            </a:r>
            <a:r>
              <a:rPr lang="en-US" dirty="0" err="1" smtClean="0"/>
              <a:t>tbd</a:t>
            </a:r>
            <a:r>
              <a:rPr lang="en-US" dirty="0" smtClean="0"/>
              <a:t>&gt; in the US</a:t>
            </a:r>
          </a:p>
          <a:p>
            <a:pPr lvl="2"/>
            <a:r>
              <a:rPr lang="en-US" dirty="0" smtClean="0"/>
              <a:t>The time &amp; place is up for discussion between leaderships</a:t>
            </a:r>
          </a:p>
          <a:p>
            <a:pPr lvl="1"/>
            <a:r>
              <a:rPr lang="en-AU" dirty="0" smtClean="0"/>
              <a:t>They ignored our suggestions for</a:t>
            </a:r>
          </a:p>
          <a:p>
            <a:pPr lvl="2"/>
            <a:r>
              <a:rPr lang="en-AU" dirty="0" smtClean="0"/>
              <a:t>Time and place</a:t>
            </a:r>
          </a:p>
          <a:p>
            <a:pPr lvl="2"/>
            <a:r>
              <a:rPr lang="en-AU" dirty="0" smtClean="0"/>
              <a:t>Inclusion of 5GHz topics</a:t>
            </a:r>
            <a:endParaRPr lang="en-AU" dirty="0"/>
          </a:p>
          <a:p>
            <a:pPr lvl="2"/>
            <a:endParaRPr lang="en-US" dirty="0" smtClean="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60</a:t>
            </a:fld>
            <a:endParaRPr lang="en-US"/>
          </a:p>
        </p:txBody>
      </p:sp>
    </p:spTree>
    <p:extLst>
      <p:ext uri="{BB962C8B-B14F-4D97-AF65-F5344CB8AC3E}">
        <p14:creationId xmlns:p14="http://schemas.microsoft.com/office/powerpoint/2010/main" val="299674927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RAN agreed to a coexistence Workshop but want to hold it coincident with a RAN meeting in June 2019</a:t>
            </a:r>
            <a:endParaRPr lang="en-AU" dirty="0"/>
          </a:p>
        </p:txBody>
      </p:sp>
      <p:sp>
        <p:nvSpPr>
          <p:cNvPr id="3" name="Content Placeholder 2"/>
          <p:cNvSpPr>
            <a:spLocks noGrp="1"/>
          </p:cNvSpPr>
          <p:nvPr>
            <p:ph idx="1"/>
          </p:nvPr>
        </p:nvSpPr>
        <p:spPr/>
        <p:txBody>
          <a:bodyPr/>
          <a:lstStyle/>
          <a:p>
            <a:r>
              <a:rPr lang="en-US" dirty="0" smtClean="0"/>
              <a:t>3GPP RAN reply to workshop invitation</a:t>
            </a:r>
          </a:p>
          <a:p>
            <a:pPr lvl="1"/>
            <a:r>
              <a:rPr lang="en-US" i="1" dirty="0" smtClean="0"/>
              <a:t>3GPP RAN would like to thank IEEE 802.11 Working Group for their LS (RP-181515 “IEEE 802.11 Working Group Liaison Statement to 3GPP RAN in relation to a proposed joint Coexistence Workshop”). 3GPP RAN agrees it would be beneficial to collaborate on the coexistence in the 6GHz band to enable fair and efficient sharing of the unlicensed spectrum between different technologies. </a:t>
            </a:r>
            <a:endParaRPr lang="en-AU" i="1" dirty="0" smtClean="0"/>
          </a:p>
          <a:p>
            <a:pPr lvl="1"/>
            <a:r>
              <a:rPr lang="en-US" i="1" dirty="0" smtClean="0"/>
              <a:t>For the time and location of the coexistence workshop, 3GPP RAN would propose the event to be co-located with one of the RAN plenary meetings. It is proposed to hold the workshop on Friday June 7th, 2019, the day after the 3GPP RAN #84. The 3GPP RAN #84 meeting is to be held in the United States, though the city is not yet determined. </a:t>
            </a:r>
            <a:endParaRPr lang="en-AU" i="1" dirty="0" smtClean="0"/>
          </a:p>
          <a:p>
            <a:pPr lvl="1"/>
            <a:r>
              <a:rPr lang="en-US" i="1" dirty="0" smtClean="0"/>
              <a:t>It is expected that the meeting place and time would be confirmed after discussion between the respective leaderships</a:t>
            </a:r>
            <a:endParaRPr lang="en-AU" i="1"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61</a:t>
            </a:fld>
            <a:endParaRPr lang="en-US"/>
          </a:p>
        </p:txBody>
      </p:sp>
    </p:spTree>
    <p:extLst>
      <p:ext uri="{BB962C8B-B14F-4D97-AF65-F5344CB8AC3E}">
        <p14:creationId xmlns:p14="http://schemas.microsoft.com/office/powerpoint/2010/main" val="252518670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RAN proposed location for the workshop does not align with our proposal</a:t>
            </a:r>
            <a:endParaRPr lang="en-AU" dirty="0"/>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62</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2871992758"/>
              </p:ext>
            </p:extLst>
          </p:nvPr>
        </p:nvGraphicFramePr>
        <p:xfrm>
          <a:off x="76198" y="2057400"/>
          <a:ext cx="8991602" cy="4165600"/>
        </p:xfrm>
        <a:graphic>
          <a:graphicData uri="http://schemas.openxmlformats.org/drawingml/2006/table">
            <a:tbl>
              <a:tblPr firstRow="1" firstCol="1" bandRow="1">
                <a:tableStyleId>{21E4AEA4-8DFA-4A89-87EB-49C32662AFE0}</a:tableStyleId>
              </a:tblPr>
              <a:tblGrid>
                <a:gridCol w="469127">
                  <a:extLst>
                    <a:ext uri="{9D8B030D-6E8A-4147-A177-3AD203B41FA5}">
                      <a16:colId xmlns:a16="http://schemas.microsoft.com/office/drawing/2014/main" val="1726181458"/>
                    </a:ext>
                  </a:extLst>
                </a:gridCol>
                <a:gridCol w="1704495">
                  <a:extLst>
                    <a:ext uri="{9D8B030D-6E8A-4147-A177-3AD203B41FA5}">
                      <a16:colId xmlns:a16="http://schemas.microsoft.com/office/drawing/2014/main" val="3956467777"/>
                    </a:ext>
                  </a:extLst>
                </a:gridCol>
                <a:gridCol w="1704495">
                  <a:extLst>
                    <a:ext uri="{9D8B030D-6E8A-4147-A177-3AD203B41FA5}">
                      <a16:colId xmlns:a16="http://schemas.microsoft.com/office/drawing/2014/main" val="3911543441"/>
                    </a:ext>
                  </a:extLst>
                </a:gridCol>
                <a:gridCol w="1704495">
                  <a:extLst>
                    <a:ext uri="{9D8B030D-6E8A-4147-A177-3AD203B41FA5}">
                      <a16:colId xmlns:a16="http://schemas.microsoft.com/office/drawing/2014/main" val="853525256"/>
                    </a:ext>
                  </a:extLst>
                </a:gridCol>
                <a:gridCol w="1704495">
                  <a:extLst>
                    <a:ext uri="{9D8B030D-6E8A-4147-A177-3AD203B41FA5}">
                      <a16:colId xmlns:a16="http://schemas.microsoft.com/office/drawing/2014/main" val="117346652"/>
                    </a:ext>
                  </a:extLst>
                </a:gridCol>
                <a:gridCol w="1704495">
                  <a:extLst>
                    <a:ext uri="{9D8B030D-6E8A-4147-A177-3AD203B41FA5}">
                      <a16:colId xmlns:a16="http://schemas.microsoft.com/office/drawing/2014/main" val="2258381664"/>
                    </a:ext>
                  </a:extLst>
                </a:gridCol>
              </a:tblGrid>
              <a:tr h="190500">
                <a:tc>
                  <a:txBody>
                    <a:bodyPr/>
                    <a:lstStyle/>
                    <a:p>
                      <a:pPr algn="ctr"/>
                      <a:endParaRPr lang="en-AU" sz="1200" dirty="0">
                        <a:effectLst/>
                        <a:latin typeface="+mj-lt"/>
                        <a:cs typeface="Times New Roman" panose="02020603050405020304" pitchFamily="18" charset="0"/>
                      </a:endParaRPr>
                    </a:p>
                  </a:txBody>
                  <a:tcPr marL="25400" marR="25400" marT="25400" marB="25400" anchor="b"/>
                </a:tc>
                <a:tc>
                  <a:txBody>
                    <a:bodyPr/>
                    <a:lstStyle/>
                    <a:p>
                      <a:pPr algn="ctr">
                        <a:spcAft>
                          <a:spcPts val="0"/>
                        </a:spcAft>
                      </a:pPr>
                      <a:r>
                        <a:rPr lang="en-AU" sz="1200" kern="1200" dirty="0" smtClean="0">
                          <a:effectLst/>
                        </a:rPr>
                        <a:t>Week1</a:t>
                      </a:r>
                      <a:endParaRPr lang="en-AU" sz="1200" dirty="0">
                        <a:effectLst/>
                        <a:latin typeface="+mj-lt"/>
                        <a:ea typeface="Calibri" panose="020F0502020204030204" pitchFamily="34" charset="0"/>
                        <a:cs typeface="Times New Roman" panose="02020603050405020304" pitchFamily="18" charset="0"/>
                      </a:endParaRPr>
                    </a:p>
                  </a:txBody>
                  <a:tcPr marL="25400" marR="25400" marT="25400" marB="25400" anchor="ctr"/>
                </a:tc>
                <a:tc>
                  <a:txBody>
                    <a:bodyPr/>
                    <a:lstStyle/>
                    <a:p>
                      <a:pPr algn="ctr">
                        <a:spcAft>
                          <a:spcPts val="0"/>
                        </a:spcAft>
                      </a:pPr>
                      <a:r>
                        <a:rPr lang="en-AU" sz="1200" dirty="0">
                          <a:effectLst/>
                        </a:rPr>
                        <a:t>Week2</a:t>
                      </a:r>
                      <a:endParaRPr lang="en-AU" sz="1200" dirty="0">
                        <a:effectLst/>
                        <a:latin typeface="+mj-lt"/>
                        <a:ea typeface="Calibri" panose="020F0502020204030204" pitchFamily="34" charset="0"/>
                        <a:cs typeface="Times New Roman" panose="02020603050405020304" pitchFamily="18" charset="0"/>
                      </a:endParaRPr>
                    </a:p>
                  </a:txBody>
                  <a:tcPr marL="25400" marR="25400" marT="25400" marB="25400" anchor="ctr"/>
                </a:tc>
                <a:tc>
                  <a:txBody>
                    <a:bodyPr/>
                    <a:lstStyle/>
                    <a:p>
                      <a:pPr algn="ctr">
                        <a:spcAft>
                          <a:spcPts val="0"/>
                        </a:spcAft>
                      </a:pPr>
                      <a:r>
                        <a:rPr lang="en-AU" sz="1200">
                          <a:effectLst/>
                        </a:rPr>
                        <a:t>Week3</a:t>
                      </a:r>
                      <a:endParaRPr lang="en-AU" sz="1200">
                        <a:effectLst/>
                        <a:latin typeface="+mj-lt"/>
                        <a:ea typeface="Calibri" panose="020F0502020204030204" pitchFamily="34" charset="0"/>
                        <a:cs typeface="Times New Roman" panose="02020603050405020304" pitchFamily="18" charset="0"/>
                      </a:endParaRPr>
                    </a:p>
                  </a:txBody>
                  <a:tcPr marL="25400" marR="25400" marT="25400" marB="25400" anchor="ctr"/>
                </a:tc>
                <a:tc>
                  <a:txBody>
                    <a:bodyPr/>
                    <a:lstStyle/>
                    <a:p>
                      <a:pPr algn="ctr">
                        <a:spcAft>
                          <a:spcPts val="0"/>
                        </a:spcAft>
                      </a:pPr>
                      <a:r>
                        <a:rPr lang="en-AU" sz="1200">
                          <a:effectLst/>
                        </a:rPr>
                        <a:t>Week4</a:t>
                      </a:r>
                      <a:endParaRPr lang="en-AU" sz="1200">
                        <a:effectLst/>
                        <a:latin typeface="+mj-lt"/>
                        <a:ea typeface="Calibri" panose="020F0502020204030204" pitchFamily="34" charset="0"/>
                        <a:cs typeface="Times New Roman" panose="02020603050405020304" pitchFamily="18" charset="0"/>
                      </a:endParaRPr>
                    </a:p>
                  </a:txBody>
                  <a:tcPr marL="25400" marR="25400" marT="25400" marB="25400" anchor="ctr"/>
                </a:tc>
                <a:tc>
                  <a:txBody>
                    <a:bodyPr/>
                    <a:lstStyle/>
                    <a:p>
                      <a:pPr algn="ctr">
                        <a:spcAft>
                          <a:spcPts val="0"/>
                        </a:spcAft>
                      </a:pPr>
                      <a:r>
                        <a:rPr lang="en-AU" sz="1200">
                          <a:effectLst/>
                        </a:rPr>
                        <a:t>Week5</a:t>
                      </a:r>
                      <a:endParaRPr lang="en-AU" sz="1200">
                        <a:effectLst/>
                        <a:latin typeface="+mj-lt"/>
                        <a:ea typeface="Calibri" panose="020F0502020204030204" pitchFamily="34" charset="0"/>
                        <a:cs typeface="Times New Roman" panose="02020603050405020304" pitchFamily="18" charset="0"/>
                      </a:endParaRPr>
                    </a:p>
                  </a:txBody>
                  <a:tcPr marL="25400" marR="25400" marT="25400" marB="25400" anchor="ctr"/>
                </a:tc>
                <a:extLst>
                  <a:ext uri="{0D108BD9-81ED-4DB2-BD59-A6C34878D82A}">
                    <a16:rowId xmlns:a16="http://schemas.microsoft.com/office/drawing/2014/main" val="4290195844"/>
                  </a:ext>
                </a:extLst>
              </a:tr>
              <a:tr h="482600">
                <a:tc>
                  <a:txBody>
                    <a:bodyPr/>
                    <a:lstStyle/>
                    <a:p>
                      <a:pPr algn="ctr">
                        <a:spcAft>
                          <a:spcPts val="0"/>
                        </a:spcAft>
                      </a:pPr>
                      <a:r>
                        <a:rPr lang="en-AU" sz="1200" dirty="0" smtClean="0">
                          <a:effectLst/>
                        </a:rPr>
                        <a:t>Nov</a:t>
                      </a:r>
                      <a:endParaRPr lang="en-AU" sz="1200" dirty="0">
                        <a:effectLst/>
                        <a:latin typeface="+mj-lt"/>
                        <a:ea typeface="Calibri" panose="020F0502020204030204" pitchFamily="34" charset="0"/>
                        <a:cs typeface="Times New Roman" panose="02020603050405020304" pitchFamily="18" charset="0"/>
                      </a:endParaRPr>
                    </a:p>
                  </a:txBody>
                  <a:tcPr marL="25400" marR="25400" marT="25400" marB="25400" anchor="b"/>
                </a:tc>
                <a:tc>
                  <a:txBody>
                    <a:bodyPr/>
                    <a:lstStyle/>
                    <a:p>
                      <a:pPr algn="ctr"/>
                      <a:endParaRPr lang="en-AU" sz="1200" dirty="0">
                        <a:effectLst/>
                        <a:latin typeface="+mj-lt"/>
                        <a:cs typeface="Times New Roman" panose="02020603050405020304" pitchFamily="18" charset="0"/>
                      </a:endParaRPr>
                    </a:p>
                  </a:txBody>
                  <a:tcPr marL="25400" marR="25400" marT="25400" marB="25400" anchor="b"/>
                </a:tc>
                <a:tc>
                  <a:txBody>
                    <a:bodyPr/>
                    <a:lstStyle/>
                    <a:p>
                      <a:pPr algn="ctr"/>
                      <a:endParaRPr lang="en-AU" sz="1200">
                        <a:effectLst/>
                        <a:latin typeface="+mj-lt"/>
                        <a:cs typeface="Times New Roman" panose="02020603050405020304" pitchFamily="18" charset="0"/>
                      </a:endParaRPr>
                    </a:p>
                  </a:txBody>
                  <a:tcPr marL="25400" marR="25400" marT="25400" marB="25400" anchor="b"/>
                </a:tc>
                <a:tc>
                  <a:txBody>
                    <a:bodyPr/>
                    <a:lstStyle/>
                    <a:p>
                      <a:pPr algn="ctr">
                        <a:spcAft>
                          <a:spcPts val="0"/>
                        </a:spcAft>
                      </a:pPr>
                      <a:r>
                        <a:rPr lang="en-AU" sz="1200" dirty="0" smtClean="0">
                          <a:effectLst/>
                        </a:rPr>
                        <a:t>RAN1 </a:t>
                      </a:r>
                      <a:r>
                        <a:rPr lang="en-AU" sz="1200" dirty="0">
                          <a:effectLst/>
                        </a:rPr>
                        <a:t>(</a:t>
                      </a:r>
                      <a:r>
                        <a:rPr lang="en-AU" sz="1200" dirty="0" smtClean="0">
                          <a:effectLst/>
                        </a:rPr>
                        <a:t>Spokane)  12-16</a:t>
                      </a:r>
                      <a:br>
                        <a:rPr lang="en-AU" sz="1200" dirty="0" smtClean="0">
                          <a:effectLst/>
                        </a:rPr>
                      </a:br>
                      <a:r>
                        <a:rPr lang="en-AU" sz="1200" dirty="0" smtClean="0">
                          <a:effectLst/>
                        </a:rPr>
                        <a:t>802.11 </a:t>
                      </a:r>
                      <a:r>
                        <a:rPr lang="en-AU" sz="1200" dirty="0">
                          <a:effectLst/>
                        </a:rPr>
                        <a:t>(</a:t>
                      </a:r>
                      <a:r>
                        <a:rPr lang="en-AU" sz="1200" dirty="0" smtClean="0">
                          <a:effectLst/>
                        </a:rPr>
                        <a:t>Bangkok) 12-16</a:t>
                      </a:r>
                      <a:endParaRPr lang="en-AU" sz="1200" dirty="0">
                        <a:effectLst/>
                        <a:latin typeface="+mj-lt"/>
                        <a:ea typeface="Calibri" panose="020F0502020204030204" pitchFamily="34" charset="0"/>
                        <a:cs typeface="Times New Roman" panose="02020603050405020304" pitchFamily="18" charset="0"/>
                      </a:endParaRPr>
                    </a:p>
                  </a:txBody>
                  <a:tcPr marL="25400" marR="25400" marT="25400" marB="25400" anchor="b"/>
                </a:tc>
                <a:tc>
                  <a:txBody>
                    <a:bodyPr/>
                    <a:lstStyle/>
                    <a:p>
                      <a:pPr algn="ctr"/>
                      <a:endParaRPr lang="en-AU" sz="1200">
                        <a:effectLst/>
                        <a:latin typeface="+mj-lt"/>
                        <a:cs typeface="Times New Roman" panose="02020603050405020304" pitchFamily="18" charset="0"/>
                      </a:endParaRPr>
                    </a:p>
                  </a:txBody>
                  <a:tcPr marL="25400" marR="25400" marT="25400" marB="25400" anchor="b"/>
                </a:tc>
                <a:tc>
                  <a:txBody>
                    <a:bodyPr/>
                    <a:lstStyle/>
                    <a:p>
                      <a:pPr algn="ctr"/>
                      <a:endParaRPr lang="en-AU" sz="1200">
                        <a:effectLst/>
                        <a:latin typeface="+mj-lt"/>
                        <a:cs typeface="Times New Roman" panose="02020603050405020304" pitchFamily="18" charset="0"/>
                      </a:endParaRPr>
                    </a:p>
                  </a:txBody>
                  <a:tcPr marL="25400" marR="25400" marT="25400" marB="25400" anchor="b"/>
                </a:tc>
                <a:extLst>
                  <a:ext uri="{0D108BD9-81ED-4DB2-BD59-A6C34878D82A}">
                    <a16:rowId xmlns:a16="http://schemas.microsoft.com/office/drawing/2014/main" val="3501424145"/>
                  </a:ext>
                </a:extLst>
              </a:tr>
              <a:tr h="190500">
                <a:tc>
                  <a:txBody>
                    <a:bodyPr/>
                    <a:lstStyle/>
                    <a:p>
                      <a:pPr algn="ctr">
                        <a:spcAft>
                          <a:spcPts val="0"/>
                        </a:spcAft>
                      </a:pPr>
                      <a:r>
                        <a:rPr lang="en-AU" sz="1200" dirty="0" smtClean="0">
                          <a:effectLst/>
                        </a:rPr>
                        <a:t>Dec</a:t>
                      </a:r>
                      <a:endParaRPr lang="en-AU" sz="1200" dirty="0">
                        <a:effectLst/>
                        <a:latin typeface="+mj-lt"/>
                        <a:ea typeface="Calibri" panose="020F0502020204030204" pitchFamily="34" charset="0"/>
                        <a:cs typeface="Times New Roman" panose="02020603050405020304" pitchFamily="18" charset="0"/>
                      </a:endParaRPr>
                    </a:p>
                  </a:txBody>
                  <a:tcPr marL="25400" marR="25400" marT="25400" marB="25400" anchor="b"/>
                </a:tc>
                <a:tc>
                  <a:txBody>
                    <a:bodyPr/>
                    <a:lstStyle/>
                    <a:p>
                      <a:pPr algn="ctr"/>
                      <a:endParaRPr lang="en-AU" sz="1200" dirty="0">
                        <a:effectLst/>
                        <a:latin typeface="+mj-lt"/>
                        <a:cs typeface="Times New Roman" panose="02020603050405020304" pitchFamily="18" charset="0"/>
                      </a:endParaRPr>
                    </a:p>
                  </a:txBody>
                  <a:tcPr marL="25400" marR="25400" marT="25400" marB="25400" anchor="b"/>
                </a:tc>
                <a:tc>
                  <a:txBody>
                    <a:bodyPr/>
                    <a:lstStyle/>
                    <a:p>
                      <a:pPr algn="ctr"/>
                      <a:endParaRPr lang="en-AU" sz="1200">
                        <a:effectLst/>
                        <a:latin typeface="+mj-lt"/>
                        <a:cs typeface="Times New Roman" panose="02020603050405020304" pitchFamily="18" charset="0"/>
                      </a:endParaRPr>
                    </a:p>
                  </a:txBody>
                  <a:tcPr marL="25400" marR="25400" marT="25400" marB="25400" anchor="b"/>
                </a:tc>
                <a:tc>
                  <a:txBody>
                    <a:bodyPr/>
                    <a:lstStyle/>
                    <a:p>
                      <a:pPr algn="ctr"/>
                      <a:r>
                        <a:rPr lang="en-AU" sz="1200" dirty="0" smtClean="0">
                          <a:effectLst/>
                        </a:rPr>
                        <a:t>RAN (Sorrento) 10-13</a:t>
                      </a:r>
                      <a:endParaRPr lang="en-AU" sz="1200" dirty="0">
                        <a:effectLst/>
                        <a:latin typeface="+mj-lt"/>
                        <a:cs typeface="Times New Roman" panose="02020603050405020304" pitchFamily="18" charset="0"/>
                      </a:endParaRPr>
                    </a:p>
                  </a:txBody>
                  <a:tcPr marL="25400" marR="25400" marT="25400" marB="25400" anchor="b">
                    <a:lnB w="12700" cap="flat" cmpd="sng" algn="ctr">
                      <a:solidFill>
                        <a:srgbClr val="FF0000"/>
                      </a:solidFill>
                      <a:prstDash val="solid"/>
                      <a:round/>
                      <a:headEnd type="none" w="med" len="med"/>
                      <a:tailEnd type="none" w="med" len="med"/>
                    </a:lnB>
                  </a:tcPr>
                </a:tc>
                <a:tc>
                  <a:txBody>
                    <a:bodyPr/>
                    <a:lstStyle/>
                    <a:p>
                      <a:pPr algn="ctr"/>
                      <a:endParaRPr lang="en-AU" sz="1200">
                        <a:effectLst/>
                        <a:latin typeface="+mj-lt"/>
                        <a:cs typeface="Times New Roman" panose="02020603050405020304" pitchFamily="18" charset="0"/>
                      </a:endParaRPr>
                    </a:p>
                  </a:txBody>
                  <a:tcPr marL="25400" marR="25400" marT="25400" marB="25400" anchor="b"/>
                </a:tc>
                <a:tc>
                  <a:txBody>
                    <a:bodyPr/>
                    <a:lstStyle/>
                    <a:p>
                      <a:pPr algn="ctr"/>
                      <a:endParaRPr lang="en-AU" sz="1200">
                        <a:effectLst/>
                        <a:latin typeface="+mj-lt"/>
                        <a:cs typeface="Times New Roman" panose="02020603050405020304" pitchFamily="18" charset="0"/>
                      </a:endParaRPr>
                    </a:p>
                  </a:txBody>
                  <a:tcPr marL="25400" marR="25400" marT="25400" marB="25400" anchor="b"/>
                </a:tc>
                <a:extLst>
                  <a:ext uri="{0D108BD9-81ED-4DB2-BD59-A6C34878D82A}">
                    <a16:rowId xmlns:a16="http://schemas.microsoft.com/office/drawing/2014/main" val="221993808"/>
                  </a:ext>
                </a:extLst>
              </a:tr>
              <a:tr h="215900">
                <a:tc>
                  <a:txBody>
                    <a:bodyPr/>
                    <a:lstStyle/>
                    <a:p>
                      <a:pPr algn="ctr">
                        <a:spcAft>
                          <a:spcPts val="0"/>
                        </a:spcAft>
                      </a:pPr>
                      <a:r>
                        <a:rPr lang="en-AU" sz="1200" dirty="0" smtClean="0">
                          <a:effectLst/>
                        </a:rPr>
                        <a:t>Jan</a:t>
                      </a:r>
                      <a:endParaRPr lang="en-AU" sz="1200" dirty="0">
                        <a:effectLst/>
                        <a:latin typeface="+mj-lt"/>
                        <a:ea typeface="Calibri" panose="020F0502020204030204" pitchFamily="34" charset="0"/>
                        <a:cs typeface="Times New Roman" panose="02020603050405020304" pitchFamily="18" charset="0"/>
                      </a:endParaRPr>
                    </a:p>
                  </a:txBody>
                  <a:tcPr marL="25400" marR="25400" marT="25400" marB="25400" anchor="b"/>
                </a:tc>
                <a:tc>
                  <a:txBody>
                    <a:bodyPr/>
                    <a:lstStyle/>
                    <a:p>
                      <a:pPr algn="ctr"/>
                      <a:endParaRPr lang="en-AU" sz="1200" dirty="0">
                        <a:effectLst/>
                        <a:latin typeface="+mj-lt"/>
                        <a:cs typeface="Times New Roman" panose="02020603050405020304" pitchFamily="18" charset="0"/>
                      </a:endParaRPr>
                    </a:p>
                  </a:txBody>
                  <a:tcPr marL="25400" marR="25400" marT="25400" marB="25400" anchor="b"/>
                </a:tc>
                <a:tc>
                  <a:txBody>
                    <a:bodyPr/>
                    <a:lstStyle/>
                    <a:p>
                      <a:pPr algn="ctr"/>
                      <a:endParaRPr lang="en-AU" sz="1200" dirty="0">
                        <a:effectLst/>
                        <a:latin typeface="+mj-lt"/>
                        <a:cs typeface="Times New Roman" panose="02020603050405020304" pitchFamily="18" charset="0"/>
                      </a:endParaRPr>
                    </a:p>
                  </a:txBody>
                  <a:tcPr marL="25400" marR="25400" marT="25400" marB="25400" anchor="b">
                    <a:lnR w="12700" cap="flat" cmpd="sng" algn="ctr">
                      <a:solidFill>
                        <a:srgbClr val="FF0000"/>
                      </a:solidFill>
                      <a:prstDash val="solid"/>
                      <a:round/>
                      <a:headEnd type="none" w="med" len="med"/>
                      <a:tailEnd type="none" w="med" len="med"/>
                    </a:lnR>
                  </a:tcPr>
                </a:tc>
                <a:tc>
                  <a:txBody>
                    <a:bodyPr/>
                    <a:lstStyle/>
                    <a:p>
                      <a:pPr algn="ctr">
                        <a:spcAft>
                          <a:spcPts val="0"/>
                        </a:spcAft>
                      </a:pPr>
                      <a:r>
                        <a:rPr lang="en-AU" sz="1200" dirty="0" smtClean="0">
                          <a:effectLst/>
                        </a:rPr>
                        <a:t>802.11 (St</a:t>
                      </a:r>
                      <a:r>
                        <a:rPr lang="en-AU" sz="1200" dirty="0">
                          <a:effectLst/>
                        </a:rPr>
                        <a:t>. </a:t>
                      </a:r>
                      <a:r>
                        <a:rPr lang="en-AU" sz="1200" dirty="0" smtClean="0">
                          <a:effectLst/>
                        </a:rPr>
                        <a:t>Louis) 14-18</a:t>
                      </a:r>
                      <a:endParaRPr lang="en-AU" sz="1200" dirty="0">
                        <a:effectLst/>
                        <a:latin typeface="+mj-lt"/>
                        <a:ea typeface="Calibri" panose="020F0502020204030204" pitchFamily="34" charset="0"/>
                        <a:cs typeface="Times New Roman" panose="02020603050405020304" pitchFamily="18" charset="0"/>
                      </a:endParaRPr>
                    </a:p>
                  </a:txBody>
                  <a:tcPr marL="25400" marR="25400" marT="25400" marB="25400" anchor="b">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a:spcAft>
                          <a:spcPts val="0"/>
                        </a:spcAft>
                      </a:pPr>
                      <a:r>
                        <a:rPr lang="en-AU" sz="1200" dirty="0" smtClean="0">
                          <a:effectLst/>
                        </a:rPr>
                        <a:t>RAN1</a:t>
                      </a:r>
                      <a:r>
                        <a:rPr lang="en-AU" sz="1200" baseline="0" dirty="0" smtClean="0">
                          <a:effectLst/>
                        </a:rPr>
                        <a:t> (</a:t>
                      </a:r>
                      <a:r>
                        <a:rPr lang="en-AU" sz="1200" dirty="0" smtClean="0">
                          <a:effectLst/>
                        </a:rPr>
                        <a:t>Taipei) 21-25</a:t>
                      </a:r>
                      <a:endParaRPr lang="en-AU" sz="1200" dirty="0">
                        <a:effectLst/>
                        <a:latin typeface="+mj-lt"/>
                        <a:ea typeface="Calibri" panose="020F0502020204030204" pitchFamily="34" charset="0"/>
                        <a:cs typeface="Times New Roman" panose="02020603050405020304" pitchFamily="18" charset="0"/>
                      </a:endParaRPr>
                    </a:p>
                  </a:txBody>
                  <a:tcPr marL="25400" marR="25400" marT="25400" marB="25400" anchor="b">
                    <a:lnL w="12700" cap="flat" cmpd="sng" algn="ctr">
                      <a:solidFill>
                        <a:srgbClr val="FF0000"/>
                      </a:solidFill>
                      <a:prstDash val="solid"/>
                      <a:round/>
                      <a:headEnd type="none" w="med" len="med"/>
                      <a:tailEnd type="none" w="med" len="med"/>
                    </a:lnL>
                  </a:tcPr>
                </a:tc>
                <a:tc>
                  <a:txBody>
                    <a:bodyPr/>
                    <a:lstStyle/>
                    <a:p>
                      <a:pPr algn="ctr"/>
                      <a:endParaRPr lang="en-AU" sz="1200">
                        <a:effectLst/>
                        <a:latin typeface="+mj-lt"/>
                        <a:cs typeface="Times New Roman" panose="02020603050405020304" pitchFamily="18" charset="0"/>
                      </a:endParaRPr>
                    </a:p>
                  </a:txBody>
                  <a:tcPr marL="25400" marR="25400" marT="25400" marB="25400" anchor="b"/>
                </a:tc>
                <a:extLst>
                  <a:ext uri="{0D108BD9-81ED-4DB2-BD59-A6C34878D82A}">
                    <a16:rowId xmlns:a16="http://schemas.microsoft.com/office/drawing/2014/main" val="3668565901"/>
                  </a:ext>
                </a:extLst>
              </a:tr>
              <a:tr h="330200">
                <a:tc>
                  <a:txBody>
                    <a:bodyPr/>
                    <a:lstStyle/>
                    <a:p>
                      <a:pPr algn="ctr">
                        <a:spcAft>
                          <a:spcPts val="0"/>
                        </a:spcAft>
                      </a:pPr>
                      <a:r>
                        <a:rPr lang="en-AU" sz="1200" dirty="0" smtClean="0">
                          <a:effectLst/>
                        </a:rPr>
                        <a:t>Feb</a:t>
                      </a:r>
                      <a:endParaRPr lang="en-AU" sz="1200" dirty="0">
                        <a:effectLst/>
                        <a:latin typeface="+mj-lt"/>
                        <a:ea typeface="Calibri" panose="020F0502020204030204" pitchFamily="34" charset="0"/>
                        <a:cs typeface="Times New Roman" panose="02020603050405020304" pitchFamily="18" charset="0"/>
                      </a:endParaRPr>
                    </a:p>
                  </a:txBody>
                  <a:tcPr marL="25400" marR="25400" marT="25400" marB="25400" anchor="b"/>
                </a:tc>
                <a:tc>
                  <a:txBody>
                    <a:bodyPr/>
                    <a:lstStyle/>
                    <a:p>
                      <a:pPr algn="ctr"/>
                      <a:endParaRPr lang="en-AU" sz="1200" dirty="0">
                        <a:effectLst/>
                        <a:latin typeface="+mj-lt"/>
                        <a:cs typeface="Times New Roman" panose="02020603050405020304" pitchFamily="18" charset="0"/>
                      </a:endParaRPr>
                    </a:p>
                  </a:txBody>
                  <a:tcPr marL="25400" marR="25400" marT="25400" marB="25400" anchor="b"/>
                </a:tc>
                <a:tc>
                  <a:txBody>
                    <a:bodyPr/>
                    <a:lstStyle/>
                    <a:p>
                      <a:pPr algn="ctr"/>
                      <a:endParaRPr lang="en-AU" sz="1200" dirty="0">
                        <a:effectLst/>
                        <a:latin typeface="+mj-lt"/>
                        <a:cs typeface="Times New Roman" panose="02020603050405020304" pitchFamily="18" charset="0"/>
                      </a:endParaRPr>
                    </a:p>
                  </a:txBody>
                  <a:tcPr marL="25400" marR="25400" marT="25400" marB="25400" anchor="b"/>
                </a:tc>
                <a:tc>
                  <a:txBody>
                    <a:bodyPr/>
                    <a:lstStyle/>
                    <a:p>
                      <a:pPr algn="ctr"/>
                      <a:endParaRPr lang="en-AU" sz="1200" dirty="0">
                        <a:effectLst/>
                        <a:latin typeface="+mj-lt"/>
                        <a:cs typeface="Times New Roman" panose="02020603050405020304" pitchFamily="18" charset="0"/>
                      </a:endParaRPr>
                    </a:p>
                  </a:txBody>
                  <a:tcPr marL="25400" marR="25400" marT="25400" marB="25400" anchor="b">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a:endParaRPr lang="en-AU" sz="1200">
                        <a:effectLst/>
                        <a:latin typeface="+mj-lt"/>
                        <a:cs typeface="Times New Roman" panose="02020603050405020304" pitchFamily="18" charset="0"/>
                      </a:endParaRPr>
                    </a:p>
                  </a:txBody>
                  <a:tcPr marL="25400" marR="25400" marT="25400" marB="25400" anchor="b"/>
                </a:tc>
                <a:tc>
                  <a:txBody>
                    <a:bodyPr/>
                    <a:lstStyle/>
                    <a:p>
                      <a:pPr algn="ctr">
                        <a:spcAft>
                          <a:spcPts val="0"/>
                        </a:spcAft>
                      </a:pPr>
                      <a:r>
                        <a:rPr lang="en-AU" sz="1200" dirty="0" smtClean="0">
                          <a:effectLst/>
                        </a:rPr>
                        <a:t>RAN1 (Athens) 25-1</a:t>
                      </a:r>
                      <a:endParaRPr lang="en-AU" sz="1200" dirty="0">
                        <a:effectLst/>
                        <a:latin typeface="+mj-lt"/>
                        <a:ea typeface="Calibri" panose="020F0502020204030204" pitchFamily="34" charset="0"/>
                        <a:cs typeface="Times New Roman" panose="02020603050405020304" pitchFamily="18" charset="0"/>
                      </a:endParaRPr>
                    </a:p>
                  </a:txBody>
                  <a:tcPr marL="25400" marR="25400" marT="25400" marB="25400" anchor="b"/>
                </a:tc>
                <a:extLst>
                  <a:ext uri="{0D108BD9-81ED-4DB2-BD59-A6C34878D82A}">
                    <a16:rowId xmlns:a16="http://schemas.microsoft.com/office/drawing/2014/main" val="754932299"/>
                  </a:ext>
                </a:extLst>
              </a:tr>
              <a:tr h="190500">
                <a:tc>
                  <a:txBody>
                    <a:bodyPr/>
                    <a:lstStyle/>
                    <a:p>
                      <a:pPr algn="ctr">
                        <a:spcAft>
                          <a:spcPts val="0"/>
                        </a:spcAft>
                      </a:pPr>
                      <a:r>
                        <a:rPr lang="en-AU" sz="1200" dirty="0" smtClean="0">
                          <a:effectLst/>
                        </a:rPr>
                        <a:t>Mar</a:t>
                      </a:r>
                      <a:endParaRPr lang="en-AU" sz="1200" dirty="0">
                        <a:effectLst/>
                        <a:latin typeface="+mj-lt"/>
                        <a:ea typeface="Calibri" panose="020F0502020204030204" pitchFamily="34" charset="0"/>
                        <a:cs typeface="Times New Roman" panose="02020603050405020304" pitchFamily="18" charset="0"/>
                      </a:endParaRPr>
                    </a:p>
                  </a:txBody>
                  <a:tcPr marL="25400" marR="25400" marT="25400" marB="25400" anchor="b"/>
                </a:tc>
                <a:tc>
                  <a:txBody>
                    <a:bodyPr/>
                    <a:lstStyle/>
                    <a:p>
                      <a:pPr algn="ctr"/>
                      <a:endParaRPr lang="en-AU" sz="1200" dirty="0">
                        <a:effectLst/>
                        <a:latin typeface="+mj-lt"/>
                        <a:cs typeface="Times New Roman" panose="02020603050405020304" pitchFamily="18" charset="0"/>
                      </a:endParaRPr>
                    </a:p>
                  </a:txBody>
                  <a:tcPr marL="25400" marR="25400" marT="25400" marB="25400" anchor="b"/>
                </a:tc>
                <a:tc>
                  <a:txBody>
                    <a:bodyPr/>
                    <a:lstStyle/>
                    <a:p>
                      <a:pPr algn="ctr"/>
                      <a:r>
                        <a:rPr lang="en-AU" sz="1200" dirty="0" smtClean="0">
                          <a:effectLst/>
                        </a:rPr>
                        <a:t>WFA (China) 5-7</a:t>
                      </a:r>
                      <a:endParaRPr lang="en-AU" sz="1200" dirty="0">
                        <a:effectLst/>
                        <a:latin typeface="+mj-lt"/>
                        <a:cs typeface="Times New Roman" panose="02020603050405020304" pitchFamily="18" charset="0"/>
                      </a:endParaRPr>
                    </a:p>
                  </a:txBody>
                  <a:tcPr marL="25400" marR="25400" marT="25400" marB="25400" anchor="b">
                    <a:lnR w="12700" cap="flat" cmpd="sng" algn="ctr">
                      <a:solidFill>
                        <a:srgbClr val="FF0000"/>
                      </a:solidFill>
                      <a:prstDash val="solid"/>
                      <a:round/>
                      <a:headEnd type="none" w="med" len="med"/>
                      <a:tailEnd type="none" w="med" len="med"/>
                    </a:lnR>
                  </a:tcPr>
                </a:tc>
                <a:tc>
                  <a:txBody>
                    <a:bodyPr/>
                    <a:lstStyle/>
                    <a:p>
                      <a:pPr algn="ctr">
                        <a:spcAft>
                          <a:spcPts val="0"/>
                        </a:spcAft>
                      </a:pPr>
                      <a:r>
                        <a:rPr lang="en-AU" sz="1200" dirty="0" smtClean="0">
                          <a:effectLst/>
                        </a:rPr>
                        <a:t>802.11 (Van.) 11-15</a:t>
                      </a:r>
                      <a:endParaRPr lang="en-AU" sz="1200" dirty="0">
                        <a:effectLst/>
                        <a:latin typeface="+mj-lt"/>
                        <a:ea typeface="Calibri" panose="020F0502020204030204" pitchFamily="34" charset="0"/>
                        <a:cs typeface="Times New Roman" panose="02020603050405020304" pitchFamily="18" charset="0"/>
                      </a:endParaRPr>
                    </a:p>
                  </a:txBody>
                  <a:tcPr marL="25400" marR="25400" marT="25400" marB="25400" anchor="b">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a:r>
                        <a:rPr lang="en-AU" sz="1200" dirty="0" smtClean="0">
                          <a:effectLst/>
                        </a:rPr>
                        <a:t>RAN (China)</a:t>
                      </a:r>
                      <a:r>
                        <a:rPr lang="en-AU" sz="1200" baseline="0" dirty="0" smtClean="0">
                          <a:effectLst/>
                        </a:rPr>
                        <a:t> 18-21</a:t>
                      </a:r>
                      <a:endParaRPr lang="en-AU" sz="1200" dirty="0">
                        <a:effectLst/>
                        <a:latin typeface="+mj-lt"/>
                        <a:cs typeface="Times New Roman" panose="02020603050405020304" pitchFamily="18" charset="0"/>
                      </a:endParaRPr>
                    </a:p>
                  </a:txBody>
                  <a:tcPr marL="25400" marR="25400" marT="25400" marB="25400" anchor="b">
                    <a:lnL w="12700" cap="flat" cmpd="sng" algn="ctr">
                      <a:solidFill>
                        <a:srgbClr val="FF0000"/>
                      </a:solidFill>
                      <a:prstDash val="solid"/>
                      <a:round/>
                      <a:headEnd type="none" w="med" len="med"/>
                      <a:tailEnd type="none" w="med" len="med"/>
                    </a:lnL>
                  </a:tcPr>
                </a:tc>
                <a:tc>
                  <a:txBody>
                    <a:bodyPr/>
                    <a:lstStyle/>
                    <a:p>
                      <a:pPr algn="ctr"/>
                      <a:endParaRPr lang="en-AU" sz="1200">
                        <a:effectLst/>
                        <a:latin typeface="+mj-lt"/>
                        <a:cs typeface="Times New Roman" panose="02020603050405020304" pitchFamily="18" charset="0"/>
                      </a:endParaRPr>
                    </a:p>
                  </a:txBody>
                  <a:tcPr marL="25400" marR="25400" marT="25400" marB="25400" anchor="b"/>
                </a:tc>
                <a:extLst>
                  <a:ext uri="{0D108BD9-81ED-4DB2-BD59-A6C34878D82A}">
                    <a16:rowId xmlns:a16="http://schemas.microsoft.com/office/drawing/2014/main" val="2263521664"/>
                  </a:ext>
                </a:extLst>
              </a:tr>
              <a:tr h="190500">
                <a:tc>
                  <a:txBody>
                    <a:bodyPr/>
                    <a:lstStyle/>
                    <a:p>
                      <a:pPr algn="ctr">
                        <a:spcAft>
                          <a:spcPts val="0"/>
                        </a:spcAft>
                      </a:pPr>
                      <a:r>
                        <a:rPr lang="en-AU" sz="1200" dirty="0" smtClean="0">
                          <a:effectLst/>
                        </a:rPr>
                        <a:t>Apr</a:t>
                      </a:r>
                      <a:endParaRPr lang="en-AU" sz="1200" dirty="0">
                        <a:effectLst/>
                        <a:latin typeface="+mj-lt"/>
                        <a:ea typeface="Calibri" panose="020F0502020204030204" pitchFamily="34" charset="0"/>
                        <a:cs typeface="Times New Roman" panose="02020603050405020304" pitchFamily="18" charset="0"/>
                      </a:endParaRPr>
                    </a:p>
                  </a:txBody>
                  <a:tcPr marL="25400" marR="25400" marT="25400" marB="25400" anchor="b"/>
                </a:tc>
                <a:tc>
                  <a:txBody>
                    <a:bodyPr/>
                    <a:lstStyle/>
                    <a:p>
                      <a:pPr algn="ctr">
                        <a:spcAft>
                          <a:spcPts val="0"/>
                        </a:spcAft>
                      </a:pPr>
                      <a:endParaRPr lang="en-AU" sz="1200" dirty="0">
                        <a:effectLst/>
                        <a:latin typeface="+mj-lt"/>
                        <a:ea typeface="Calibri" panose="020F0502020204030204" pitchFamily="34" charset="0"/>
                        <a:cs typeface="Times New Roman" panose="02020603050405020304" pitchFamily="18" charset="0"/>
                      </a:endParaRPr>
                    </a:p>
                  </a:txBody>
                  <a:tcPr marL="25400" marR="25400" marT="25400" marB="25400" anchor="b"/>
                </a:tc>
                <a:tc>
                  <a:txBody>
                    <a:bodyPr/>
                    <a:lstStyle/>
                    <a:p>
                      <a:pPr algn="ctr">
                        <a:spcAft>
                          <a:spcPts val="0"/>
                        </a:spcAft>
                      </a:pPr>
                      <a:r>
                        <a:rPr lang="en-AU" sz="1200" dirty="0" smtClean="0">
                          <a:effectLst/>
                        </a:rPr>
                        <a:t>RAN1 (China) 8-12</a:t>
                      </a:r>
                      <a:endParaRPr lang="en-AU" sz="1200" dirty="0">
                        <a:effectLst/>
                        <a:latin typeface="+mj-lt"/>
                        <a:ea typeface="Calibri" panose="020F0502020204030204" pitchFamily="34" charset="0"/>
                        <a:cs typeface="Times New Roman" panose="02020603050405020304" pitchFamily="18" charset="0"/>
                      </a:endParaRPr>
                    </a:p>
                  </a:txBody>
                  <a:tcPr marL="25400" marR="25400" marT="25400" marB="25400" anchor="b"/>
                </a:tc>
                <a:tc>
                  <a:txBody>
                    <a:bodyPr/>
                    <a:lstStyle/>
                    <a:p>
                      <a:pPr algn="ctr"/>
                      <a:endParaRPr lang="en-AU" sz="1200" dirty="0">
                        <a:effectLst/>
                        <a:latin typeface="+mj-lt"/>
                        <a:cs typeface="Times New Roman" panose="02020603050405020304" pitchFamily="18" charset="0"/>
                      </a:endParaRPr>
                    </a:p>
                  </a:txBody>
                  <a:tcPr marL="25400" marR="25400" marT="25400" marB="25400" anchor="b">
                    <a:lnT w="12700" cap="flat" cmpd="sng" algn="ctr">
                      <a:solidFill>
                        <a:srgbClr val="FF0000"/>
                      </a:solidFill>
                      <a:prstDash val="solid"/>
                      <a:round/>
                      <a:headEnd type="none" w="med" len="med"/>
                      <a:tailEnd type="none" w="med" len="med"/>
                    </a:lnT>
                  </a:tcPr>
                </a:tc>
                <a:tc>
                  <a:txBody>
                    <a:bodyPr/>
                    <a:lstStyle/>
                    <a:p>
                      <a:pPr algn="ctr"/>
                      <a:endParaRPr lang="en-AU" sz="1200" dirty="0">
                        <a:effectLst/>
                        <a:latin typeface="+mj-lt"/>
                        <a:cs typeface="Times New Roman" panose="02020603050405020304" pitchFamily="18" charset="0"/>
                      </a:endParaRPr>
                    </a:p>
                  </a:txBody>
                  <a:tcPr marL="25400" marR="25400" marT="25400" marB="25400" anchor="b"/>
                </a:tc>
                <a:tc>
                  <a:txBody>
                    <a:bodyPr/>
                    <a:lstStyle/>
                    <a:p>
                      <a:pPr algn="ctr"/>
                      <a:endParaRPr lang="en-AU" sz="1200">
                        <a:effectLst/>
                        <a:latin typeface="+mj-lt"/>
                        <a:cs typeface="Times New Roman" panose="02020603050405020304" pitchFamily="18" charset="0"/>
                      </a:endParaRPr>
                    </a:p>
                  </a:txBody>
                  <a:tcPr marL="25400" marR="25400" marT="25400" marB="25400" anchor="b"/>
                </a:tc>
                <a:extLst>
                  <a:ext uri="{0D108BD9-81ED-4DB2-BD59-A6C34878D82A}">
                    <a16:rowId xmlns:a16="http://schemas.microsoft.com/office/drawing/2014/main" val="1646389952"/>
                  </a:ext>
                </a:extLst>
              </a:tr>
              <a:tr h="330200">
                <a:tc>
                  <a:txBody>
                    <a:bodyPr/>
                    <a:lstStyle/>
                    <a:p>
                      <a:pPr algn="ctr">
                        <a:spcAft>
                          <a:spcPts val="0"/>
                        </a:spcAft>
                      </a:pPr>
                      <a:r>
                        <a:rPr lang="en-AU" sz="1200" dirty="0">
                          <a:effectLst/>
                        </a:rPr>
                        <a:t>May</a:t>
                      </a:r>
                      <a:endParaRPr lang="en-AU" sz="1200" dirty="0">
                        <a:effectLst/>
                        <a:latin typeface="+mj-lt"/>
                        <a:ea typeface="Calibri" panose="020F0502020204030204" pitchFamily="34" charset="0"/>
                        <a:cs typeface="Times New Roman" panose="02020603050405020304" pitchFamily="18" charset="0"/>
                      </a:endParaRPr>
                    </a:p>
                  </a:txBody>
                  <a:tcPr marL="25400" marR="25400" marT="25400" marB="25400" anchor="b"/>
                </a:tc>
                <a:tc>
                  <a:txBody>
                    <a:bodyPr/>
                    <a:lstStyle/>
                    <a:p>
                      <a:pPr algn="ctr"/>
                      <a:endParaRPr lang="en-AU" sz="1200" dirty="0">
                        <a:effectLst/>
                        <a:latin typeface="+mj-lt"/>
                        <a:cs typeface="Times New Roman" panose="02020603050405020304" pitchFamily="18" charset="0"/>
                      </a:endParaRPr>
                    </a:p>
                  </a:txBody>
                  <a:tcPr marL="25400" marR="25400" marT="25400" marB="25400" anchor="b">
                    <a:lnB w="12700" cap="flat" cmpd="sng" algn="ctr">
                      <a:solidFill>
                        <a:srgbClr val="C00000"/>
                      </a:solidFill>
                      <a:prstDash val="solid"/>
                      <a:round/>
                      <a:headEnd type="none" w="med" len="med"/>
                      <a:tailEnd type="none" w="med" len="med"/>
                    </a:lnB>
                  </a:tcPr>
                </a:tc>
                <a:tc>
                  <a:txBody>
                    <a:bodyPr/>
                    <a:lstStyle/>
                    <a:p>
                      <a:pPr algn="ctr"/>
                      <a:endParaRPr lang="en-AU" sz="1200" dirty="0">
                        <a:effectLst/>
                        <a:latin typeface="+mj-lt"/>
                        <a:cs typeface="Times New Roman" panose="02020603050405020304" pitchFamily="18" charset="0"/>
                      </a:endParaRPr>
                    </a:p>
                  </a:txBody>
                  <a:tcPr marL="25400" marR="25400" marT="25400" marB="25400" anchor="b"/>
                </a:tc>
                <a:tc>
                  <a:txBody>
                    <a:bodyPr/>
                    <a:lstStyle/>
                    <a:p>
                      <a:pPr algn="ctr">
                        <a:spcAft>
                          <a:spcPts val="0"/>
                        </a:spcAft>
                      </a:pPr>
                      <a:r>
                        <a:rPr lang="en-AU" sz="1200" dirty="0" smtClean="0">
                          <a:effectLst/>
                        </a:rPr>
                        <a:t>RAN1 </a:t>
                      </a:r>
                      <a:r>
                        <a:rPr lang="en-AU" sz="1200" dirty="0">
                          <a:effectLst/>
                        </a:rPr>
                        <a:t>(</a:t>
                      </a:r>
                      <a:r>
                        <a:rPr lang="en-AU" sz="1200" dirty="0" smtClean="0">
                          <a:effectLst/>
                        </a:rPr>
                        <a:t>US) 13-17</a:t>
                      </a:r>
                    </a:p>
                    <a:p>
                      <a:pPr algn="ctr">
                        <a:spcAft>
                          <a:spcPts val="0"/>
                        </a:spcAft>
                      </a:pPr>
                      <a:r>
                        <a:rPr lang="en-AU" sz="1200" dirty="0" smtClean="0">
                          <a:effectLst/>
                        </a:rPr>
                        <a:t>802.11</a:t>
                      </a:r>
                      <a:r>
                        <a:rPr lang="en-AU" sz="1200" baseline="0" dirty="0" smtClean="0">
                          <a:effectLst/>
                        </a:rPr>
                        <a:t> (</a:t>
                      </a:r>
                      <a:r>
                        <a:rPr lang="en-AU" sz="1200" dirty="0" smtClean="0">
                          <a:effectLst/>
                        </a:rPr>
                        <a:t>Atlanta) 13-17</a:t>
                      </a:r>
                      <a:endParaRPr lang="en-AU" sz="1200" dirty="0">
                        <a:effectLst/>
                        <a:latin typeface="+mj-lt"/>
                        <a:ea typeface="Calibri" panose="020F0502020204030204" pitchFamily="34" charset="0"/>
                        <a:cs typeface="Times New Roman" panose="02020603050405020304" pitchFamily="18" charset="0"/>
                      </a:endParaRPr>
                    </a:p>
                  </a:txBody>
                  <a:tcPr marL="25400" marR="25400" marT="25400" marB="25400" anchor="b"/>
                </a:tc>
                <a:tc>
                  <a:txBody>
                    <a:bodyPr/>
                    <a:lstStyle/>
                    <a:p>
                      <a:pPr algn="ctr"/>
                      <a:endParaRPr lang="en-AU" sz="1200" dirty="0">
                        <a:effectLst/>
                        <a:latin typeface="+mj-lt"/>
                        <a:cs typeface="Times New Roman" panose="02020603050405020304" pitchFamily="18" charset="0"/>
                      </a:endParaRPr>
                    </a:p>
                  </a:txBody>
                  <a:tcPr marL="25400" marR="25400" marT="25400" marB="25400" anchor="b"/>
                </a:tc>
                <a:tc>
                  <a:txBody>
                    <a:bodyPr/>
                    <a:lstStyle/>
                    <a:p>
                      <a:pPr algn="ctr"/>
                      <a:endParaRPr lang="en-AU" sz="1200">
                        <a:effectLst/>
                        <a:latin typeface="+mj-lt"/>
                        <a:cs typeface="Times New Roman" panose="02020603050405020304" pitchFamily="18" charset="0"/>
                      </a:endParaRPr>
                    </a:p>
                  </a:txBody>
                  <a:tcPr marL="25400" marR="25400" marT="25400" marB="25400" anchor="b"/>
                </a:tc>
                <a:extLst>
                  <a:ext uri="{0D108BD9-81ED-4DB2-BD59-A6C34878D82A}">
                    <a16:rowId xmlns:a16="http://schemas.microsoft.com/office/drawing/2014/main" val="1808215233"/>
                  </a:ext>
                </a:extLst>
              </a:tr>
              <a:tr h="190500">
                <a:tc>
                  <a:txBody>
                    <a:bodyPr/>
                    <a:lstStyle/>
                    <a:p>
                      <a:pPr algn="ctr">
                        <a:spcAft>
                          <a:spcPts val="0"/>
                        </a:spcAft>
                      </a:pPr>
                      <a:r>
                        <a:rPr lang="en-AU" sz="1200" dirty="0" smtClean="0">
                          <a:effectLst/>
                        </a:rPr>
                        <a:t>Jun</a:t>
                      </a:r>
                      <a:endParaRPr lang="en-AU" sz="1200" dirty="0">
                        <a:effectLst/>
                        <a:latin typeface="+mj-lt"/>
                        <a:ea typeface="Calibri" panose="020F0502020204030204" pitchFamily="34" charset="0"/>
                        <a:cs typeface="Times New Roman" panose="02020603050405020304" pitchFamily="18" charset="0"/>
                      </a:endParaRPr>
                    </a:p>
                  </a:txBody>
                  <a:tcPr marL="25400" marR="25400" marT="25400" marB="25400" anchor="b">
                    <a:lnR w="12700" cap="flat" cmpd="sng" algn="ctr">
                      <a:solidFill>
                        <a:srgbClr val="C00000"/>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kern="1200" dirty="0" smtClean="0">
                          <a:effectLst/>
                        </a:rPr>
                        <a:t>RAN (US) 3-6</a:t>
                      </a:r>
                    </a:p>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kern="1200" dirty="0" smtClean="0">
                          <a:effectLst/>
                        </a:rPr>
                        <a:t>WFA (DC) 4-6</a:t>
                      </a:r>
                      <a:endParaRPr lang="en-AU" sz="1200" kern="1200" dirty="0" smtClean="0">
                        <a:solidFill>
                          <a:schemeClr val="dk1"/>
                        </a:solidFill>
                        <a:effectLst/>
                        <a:latin typeface="+mn-lt"/>
                        <a:ea typeface="+mn-ea"/>
                        <a:cs typeface="Times New Roman" panose="02020603050405020304" pitchFamily="18" charset="0"/>
                      </a:endParaRPr>
                    </a:p>
                  </a:txBody>
                  <a:tcPr marL="25400" marR="25400" marT="25400" marB="25400" anchor="b">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c>
                  <a:txBody>
                    <a:bodyPr/>
                    <a:lstStyle/>
                    <a:p>
                      <a:pPr algn="ctr"/>
                      <a:endParaRPr lang="en-AU" sz="1200" dirty="0">
                        <a:effectLst/>
                        <a:latin typeface="+mj-lt"/>
                        <a:cs typeface="Times New Roman" panose="02020603050405020304" pitchFamily="18" charset="0"/>
                      </a:endParaRPr>
                    </a:p>
                  </a:txBody>
                  <a:tcPr marL="25400" marR="25400" marT="25400" marB="25400" anchor="b">
                    <a:lnL w="12700" cap="flat" cmpd="sng" algn="ctr">
                      <a:solidFill>
                        <a:srgbClr val="C00000"/>
                      </a:solidFill>
                      <a:prstDash val="solid"/>
                      <a:round/>
                      <a:headEnd type="none" w="med" len="med"/>
                      <a:tailEnd type="none" w="med" len="med"/>
                    </a:lnL>
                  </a:tcPr>
                </a:tc>
                <a:tc>
                  <a:txBody>
                    <a:bodyPr/>
                    <a:lstStyle/>
                    <a:p>
                      <a:pPr algn="ctr"/>
                      <a:endParaRPr lang="en-AU" sz="1200" dirty="0">
                        <a:effectLst/>
                        <a:latin typeface="+mj-lt"/>
                        <a:cs typeface="Times New Roman" panose="02020603050405020304" pitchFamily="18" charset="0"/>
                      </a:endParaRPr>
                    </a:p>
                  </a:txBody>
                  <a:tcPr marL="25400" marR="25400" marT="25400" marB="25400" anchor="b">
                    <a:lnB w="12700" cap="flat" cmpd="sng" algn="ctr">
                      <a:solidFill>
                        <a:srgbClr val="C00000"/>
                      </a:solidFill>
                      <a:prstDash val="solid"/>
                      <a:round/>
                      <a:headEnd type="none" w="med" len="med"/>
                      <a:tailEnd type="none" w="med" len="med"/>
                    </a:lnB>
                  </a:tcPr>
                </a:tc>
                <a:tc>
                  <a:txBody>
                    <a:bodyPr/>
                    <a:lstStyle/>
                    <a:p>
                      <a:pPr algn="ctr"/>
                      <a:endParaRPr lang="en-AU" sz="1200" dirty="0">
                        <a:effectLst/>
                        <a:latin typeface="+mj-lt"/>
                        <a:cs typeface="Times New Roman" panose="02020603050405020304" pitchFamily="18" charset="0"/>
                      </a:endParaRPr>
                    </a:p>
                  </a:txBody>
                  <a:tcPr marL="25400" marR="25400" marT="25400" marB="25400" anchor="b"/>
                </a:tc>
                <a:tc>
                  <a:txBody>
                    <a:bodyPr/>
                    <a:lstStyle/>
                    <a:p>
                      <a:pPr algn="ctr"/>
                      <a:endParaRPr lang="en-AU" sz="1200">
                        <a:effectLst/>
                        <a:latin typeface="+mj-lt"/>
                        <a:cs typeface="Times New Roman" panose="02020603050405020304" pitchFamily="18" charset="0"/>
                      </a:endParaRPr>
                    </a:p>
                  </a:txBody>
                  <a:tcPr marL="25400" marR="25400" marT="25400" marB="25400" anchor="b"/>
                </a:tc>
                <a:extLst>
                  <a:ext uri="{0D108BD9-81ED-4DB2-BD59-A6C34878D82A}">
                    <a16:rowId xmlns:a16="http://schemas.microsoft.com/office/drawing/2014/main" val="608372628"/>
                  </a:ext>
                </a:extLst>
              </a:tr>
              <a:tr h="190500">
                <a:tc>
                  <a:txBody>
                    <a:bodyPr/>
                    <a:lstStyle/>
                    <a:p>
                      <a:pPr algn="ctr">
                        <a:spcAft>
                          <a:spcPts val="0"/>
                        </a:spcAft>
                      </a:pPr>
                      <a:r>
                        <a:rPr lang="en-AU" sz="1200" dirty="0" smtClean="0">
                          <a:effectLst/>
                        </a:rPr>
                        <a:t>Jul</a:t>
                      </a:r>
                      <a:endParaRPr lang="en-AU" sz="1200" dirty="0">
                        <a:effectLst/>
                        <a:latin typeface="+mj-lt"/>
                        <a:ea typeface="Calibri" panose="020F0502020204030204" pitchFamily="34" charset="0"/>
                        <a:cs typeface="Times New Roman" panose="02020603050405020304" pitchFamily="18" charset="0"/>
                      </a:endParaRPr>
                    </a:p>
                  </a:txBody>
                  <a:tcPr marL="25400" marR="25400" marT="25400" marB="25400" anchor="b"/>
                </a:tc>
                <a:tc>
                  <a:txBody>
                    <a:bodyPr/>
                    <a:lstStyle/>
                    <a:p>
                      <a:pPr algn="ctr"/>
                      <a:endParaRPr lang="en-AU" sz="1200">
                        <a:effectLst/>
                        <a:latin typeface="+mj-lt"/>
                        <a:cs typeface="Times New Roman" panose="02020603050405020304" pitchFamily="18" charset="0"/>
                      </a:endParaRPr>
                    </a:p>
                  </a:txBody>
                  <a:tcPr marL="25400" marR="25400" marT="25400" marB="25400" anchor="b">
                    <a:lnT w="12700" cap="flat" cmpd="sng" algn="ctr">
                      <a:solidFill>
                        <a:srgbClr val="C00000"/>
                      </a:solidFill>
                      <a:prstDash val="solid"/>
                      <a:round/>
                      <a:headEnd type="none" w="med" len="med"/>
                      <a:tailEnd type="none" w="med" len="med"/>
                    </a:lnT>
                  </a:tcPr>
                </a:tc>
                <a:tc>
                  <a:txBody>
                    <a:bodyPr/>
                    <a:lstStyle/>
                    <a:p>
                      <a:pPr algn="ctr"/>
                      <a:endParaRPr lang="en-AU" sz="1200">
                        <a:effectLst/>
                        <a:latin typeface="+mj-lt"/>
                        <a:cs typeface="Times New Roman" panose="02020603050405020304" pitchFamily="18" charset="0"/>
                      </a:endParaRPr>
                    </a:p>
                  </a:txBody>
                  <a:tcPr marL="25400" marR="25400" marT="25400" marB="25400" anchor="b">
                    <a:lnR w="12700" cap="flat" cmpd="sng" algn="ctr">
                      <a:solidFill>
                        <a:srgbClr val="C00000"/>
                      </a:solidFill>
                      <a:prstDash val="solid"/>
                      <a:round/>
                      <a:headEnd type="none" w="med" len="med"/>
                      <a:tailEnd type="none" w="med" len="med"/>
                    </a:lnR>
                  </a:tcPr>
                </a:tc>
                <a:tc>
                  <a:txBody>
                    <a:bodyPr/>
                    <a:lstStyle/>
                    <a:p>
                      <a:pPr algn="ctr">
                        <a:spcAft>
                          <a:spcPts val="0"/>
                        </a:spcAft>
                      </a:pPr>
                      <a:r>
                        <a:rPr lang="en-AU" sz="1200" dirty="0" smtClean="0">
                          <a:effectLst/>
                        </a:rPr>
                        <a:t>802.11 (Vienna) 15-19</a:t>
                      </a:r>
                      <a:endParaRPr lang="en-AU" sz="1200" dirty="0">
                        <a:effectLst/>
                        <a:latin typeface="+mj-lt"/>
                        <a:ea typeface="Calibri" panose="020F0502020204030204" pitchFamily="34" charset="0"/>
                        <a:cs typeface="Times New Roman" panose="02020603050405020304" pitchFamily="18" charset="0"/>
                      </a:endParaRPr>
                    </a:p>
                  </a:txBody>
                  <a:tcPr marL="25400" marR="25400" marT="25400" marB="25400" anchor="b">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c>
                  <a:txBody>
                    <a:bodyPr/>
                    <a:lstStyle/>
                    <a:p>
                      <a:pPr algn="ctr"/>
                      <a:endParaRPr lang="en-AU" sz="1200" dirty="0">
                        <a:effectLst/>
                        <a:latin typeface="+mj-lt"/>
                        <a:cs typeface="Times New Roman" panose="02020603050405020304" pitchFamily="18" charset="0"/>
                      </a:endParaRPr>
                    </a:p>
                  </a:txBody>
                  <a:tcPr marL="25400" marR="25400" marT="25400" marB="25400" anchor="b">
                    <a:lnL w="12700" cap="flat" cmpd="sng" algn="ctr">
                      <a:solidFill>
                        <a:srgbClr val="C00000"/>
                      </a:solidFill>
                      <a:prstDash val="solid"/>
                      <a:round/>
                      <a:headEnd type="none" w="med" len="med"/>
                      <a:tailEnd type="none" w="med" len="med"/>
                    </a:lnL>
                  </a:tcPr>
                </a:tc>
                <a:tc>
                  <a:txBody>
                    <a:bodyPr/>
                    <a:lstStyle/>
                    <a:p>
                      <a:pPr algn="ctr"/>
                      <a:endParaRPr lang="en-AU" sz="1200">
                        <a:effectLst/>
                        <a:latin typeface="+mj-lt"/>
                        <a:cs typeface="Times New Roman" panose="02020603050405020304" pitchFamily="18" charset="0"/>
                      </a:endParaRPr>
                    </a:p>
                  </a:txBody>
                  <a:tcPr marL="25400" marR="25400" marT="25400" marB="25400" anchor="b"/>
                </a:tc>
                <a:extLst>
                  <a:ext uri="{0D108BD9-81ED-4DB2-BD59-A6C34878D82A}">
                    <a16:rowId xmlns:a16="http://schemas.microsoft.com/office/drawing/2014/main" val="3255297774"/>
                  </a:ext>
                </a:extLst>
              </a:tr>
              <a:tr h="190500">
                <a:tc>
                  <a:txBody>
                    <a:bodyPr/>
                    <a:lstStyle/>
                    <a:p>
                      <a:pPr algn="ctr">
                        <a:spcAft>
                          <a:spcPts val="0"/>
                        </a:spcAft>
                      </a:pPr>
                      <a:r>
                        <a:rPr lang="en-AU" sz="1200" dirty="0" smtClean="0">
                          <a:effectLst/>
                        </a:rPr>
                        <a:t>Aug</a:t>
                      </a:r>
                      <a:endParaRPr lang="en-AU" sz="1200" dirty="0">
                        <a:effectLst/>
                        <a:latin typeface="+mj-lt"/>
                        <a:ea typeface="Calibri" panose="020F0502020204030204" pitchFamily="34" charset="0"/>
                        <a:cs typeface="Times New Roman" panose="02020603050405020304" pitchFamily="18" charset="0"/>
                      </a:endParaRPr>
                    </a:p>
                  </a:txBody>
                  <a:tcPr marL="25400" marR="25400" marT="25400" marB="25400" anchor="b"/>
                </a:tc>
                <a:tc>
                  <a:txBody>
                    <a:bodyPr/>
                    <a:lstStyle/>
                    <a:p>
                      <a:pPr algn="ctr"/>
                      <a:endParaRPr lang="en-AU" sz="1200">
                        <a:effectLst/>
                        <a:latin typeface="+mj-lt"/>
                        <a:cs typeface="Times New Roman" panose="02020603050405020304" pitchFamily="18" charset="0"/>
                      </a:endParaRPr>
                    </a:p>
                  </a:txBody>
                  <a:tcPr marL="25400" marR="25400" marT="25400" marB="25400" anchor="b"/>
                </a:tc>
                <a:tc>
                  <a:txBody>
                    <a:bodyPr/>
                    <a:lstStyle/>
                    <a:p>
                      <a:pPr algn="ctr"/>
                      <a:endParaRPr lang="en-AU" sz="1200">
                        <a:effectLst/>
                        <a:latin typeface="+mj-lt"/>
                        <a:cs typeface="Times New Roman" panose="02020603050405020304" pitchFamily="18" charset="0"/>
                      </a:endParaRPr>
                    </a:p>
                  </a:txBody>
                  <a:tcPr marL="25400" marR="25400" marT="25400" marB="25400" anchor="b"/>
                </a:tc>
                <a:tc>
                  <a:txBody>
                    <a:bodyPr/>
                    <a:lstStyle/>
                    <a:p>
                      <a:pPr algn="ctr"/>
                      <a:endParaRPr lang="en-AU" sz="1200" dirty="0">
                        <a:effectLst/>
                        <a:latin typeface="+mj-lt"/>
                        <a:cs typeface="Times New Roman" panose="02020603050405020304" pitchFamily="18" charset="0"/>
                      </a:endParaRPr>
                    </a:p>
                  </a:txBody>
                  <a:tcPr marL="25400" marR="25400" marT="25400" marB="25400" anchor="b">
                    <a:lnT w="12700" cap="flat" cmpd="sng" algn="ctr">
                      <a:solidFill>
                        <a:srgbClr val="C00000"/>
                      </a:solidFill>
                      <a:prstDash val="solid"/>
                      <a:round/>
                      <a:headEnd type="none" w="med" len="med"/>
                      <a:tailEnd type="none" w="med" len="med"/>
                    </a:lnT>
                  </a:tcPr>
                </a:tc>
                <a:tc>
                  <a:txBody>
                    <a:bodyPr/>
                    <a:lstStyle/>
                    <a:p>
                      <a:pPr algn="ctr"/>
                      <a:endParaRPr lang="en-AU" sz="1200" dirty="0">
                        <a:effectLst/>
                        <a:latin typeface="+mj-lt"/>
                        <a:cs typeface="Times New Roman" panose="02020603050405020304" pitchFamily="18" charset="0"/>
                      </a:endParaRPr>
                    </a:p>
                  </a:txBody>
                  <a:tcPr marL="25400" marR="25400" marT="25400" marB="25400" anchor="b"/>
                </a:tc>
                <a:tc>
                  <a:txBody>
                    <a:bodyPr/>
                    <a:lstStyle/>
                    <a:p>
                      <a:pPr algn="ctr">
                        <a:spcAft>
                          <a:spcPts val="0"/>
                        </a:spcAft>
                      </a:pPr>
                      <a:r>
                        <a:rPr lang="en-AU" sz="1200" dirty="0" smtClean="0">
                          <a:effectLst/>
                        </a:rPr>
                        <a:t>RAN1 (Prague) 26-30</a:t>
                      </a:r>
                      <a:endParaRPr lang="en-AU" sz="1200" dirty="0">
                        <a:effectLst/>
                        <a:latin typeface="+mj-lt"/>
                        <a:ea typeface="Calibri" panose="020F0502020204030204" pitchFamily="34" charset="0"/>
                        <a:cs typeface="Times New Roman" panose="02020603050405020304" pitchFamily="18" charset="0"/>
                      </a:endParaRPr>
                    </a:p>
                  </a:txBody>
                  <a:tcPr marL="25400" marR="25400" marT="25400" marB="25400" anchor="b"/>
                </a:tc>
                <a:extLst>
                  <a:ext uri="{0D108BD9-81ED-4DB2-BD59-A6C34878D82A}">
                    <a16:rowId xmlns:a16="http://schemas.microsoft.com/office/drawing/2014/main" val="823064366"/>
                  </a:ext>
                </a:extLst>
              </a:tr>
              <a:tr h="190500">
                <a:tc>
                  <a:txBody>
                    <a:bodyPr/>
                    <a:lstStyle/>
                    <a:p>
                      <a:pPr algn="ctr">
                        <a:spcAft>
                          <a:spcPts val="0"/>
                        </a:spcAft>
                      </a:pPr>
                      <a:r>
                        <a:rPr lang="en-AU" sz="1200" dirty="0" smtClean="0">
                          <a:effectLst/>
                        </a:rPr>
                        <a:t>Sep</a:t>
                      </a:r>
                      <a:endParaRPr lang="en-AU" sz="1200" dirty="0">
                        <a:effectLst/>
                        <a:latin typeface="+mj-lt"/>
                        <a:ea typeface="Calibri" panose="020F0502020204030204" pitchFamily="34" charset="0"/>
                        <a:cs typeface="Times New Roman" panose="02020603050405020304" pitchFamily="18" charset="0"/>
                      </a:endParaRPr>
                    </a:p>
                  </a:txBody>
                  <a:tcPr marL="25400" marR="25400" marT="25400" marB="25400" anchor="b"/>
                </a:tc>
                <a:tc>
                  <a:txBody>
                    <a:bodyPr/>
                    <a:lstStyle/>
                    <a:p>
                      <a:pPr algn="ctr"/>
                      <a:endParaRPr lang="en-AU" sz="1200">
                        <a:effectLst/>
                        <a:latin typeface="+mj-lt"/>
                        <a:cs typeface="Times New Roman" panose="02020603050405020304" pitchFamily="18" charset="0"/>
                      </a:endParaRPr>
                    </a:p>
                  </a:txBody>
                  <a:tcPr marL="25400" marR="25400" marT="25400" marB="25400" anchor="b"/>
                </a:tc>
                <a:tc>
                  <a:txBody>
                    <a:bodyPr/>
                    <a:lstStyle/>
                    <a:p>
                      <a:pPr algn="ctr"/>
                      <a:endParaRPr lang="en-AU" sz="1200">
                        <a:effectLst/>
                        <a:latin typeface="+mj-lt"/>
                        <a:cs typeface="Times New Roman" panose="02020603050405020304" pitchFamily="18" charset="0"/>
                      </a:endParaRPr>
                    </a:p>
                  </a:txBody>
                  <a:tcPr marL="25400" marR="25400" marT="25400" marB="25400" anchor="b"/>
                </a:tc>
                <a:tc>
                  <a:txBody>
                    <a:bodyPr/>
                    <a:lstStyle/>
                    <a:p>
                      <a:pPr algn="ctr">
                        <a:spcAft>
                          <a:spcPts val="0"/>
                        </a:spcAft>
                      </a:pPr>
                      <a:r>
                        <a:rPr lang="en-AU" sz="1200" dirty="0" smtClean="0">
                          <a:effectLst/>
                        </a:rPr>
                        <a:t>802.11 (Hanoi) 16-20</a:t>
                      </a:r>
                    </a:p>
                    <a:p>
                      <a:pPr algn="ctr">
                        <a:spcAft>
                          <a:spcPts val="0"/>
                        </a:spcAft>
                      </a:pPr>
                      <a:r>
                        <a:rPr lang="en-AU" sz="1200" dirty="0" smtClean="0">
                          <a:effectLst/>
                        </a:rPr>
                        <a:t>RAN (US) 16-19</a:t>
                      </a:r>
                      <a:endParaRPr lang="en-AU" sz="1200" dirty="0">
                        <a:effectLst/>
                        <a:latin typeface="+mj-lt"/>
                        <a:ea typeface="Calibri" panose="020F0502020204030204" pitchFamily="34" charset="0"/>
                        <a:cs typeface="Times New Roman" panose="02020603050405020304" pitchFamily="18" charset="0"/>
                      </a:endParaRPr>
                    </a:p>
                  </a:txBody>
                  <a:tcPr marL="25400" marR="25400" marT="25400" marB="25400" anchor="b"/>
                </a:tc>
                <a:tc>
                  <a:txBody>
                    <a:bodyPr/>
                    <a:lstStyle/>
                    <a:p>
                      <a:pPr algn="ctr"/>
                      <a:endParaRPr lang="en-AU" sz="1200" dirty="0">
                        <a:effectLst/>
                        <a:latin typeface="+mj-lt"/>
                        <a:cs typeface="Times New Roman" panose="02020603050405020304" pitchFamily="18" charset="0"/>
                      </a:endParaRPr>
                    </a:p>
                  </a:txBody>
                  <a:tcPr marL="25400" marR="25400" marT="25400" marB="25400" anchor="b"/>
                </a:tc>
                <a:tc>
                  <a:txBody>
                    <a:bodyPr/>
                    <a:lstStyle/>
                    <a:p>
                      <a:pPr algn="ctr"/>
                      <a:endParaRPr lang="en-AU" sz="1200" dirty="0">
                        <a:effectLst/>
                        <a:latin typeface="+mj-lt"/>
                        <a:cs typeface="Times New Roman" panose="02020603050405020304" pitchFamily="18" charset="0"/>
                      </a:endParaRPr>
                    </a:p>
                  </a:txBody>
                  <a:tcPr marL="25400" marR="25400" marT="25400" marB="25400" anchor="b"/>
                </a:tc>
                <a:extLst>
                  <a:ext uri="{0D108BD9-81ED-4DB2-BD59-A6C34878D82A}">
                    <a16:rowId xmlns:a16="http://schemas.microsoft.com/office/drawing/2014/main" val="505133733"/>
                  </a:ext>
                </a:extLst>
              </a:tr>
              <a:tr h="190500">
                <a:tc>
                  <a:txBody>
                    <a:bodyPr/>
                    <a:lstStyle/>
                    <a:p>
                      <a:pPr algn="ctr">
                        <a:spcAft>
                          <a:spcPts val="0"/>
                        </a:spcAft>
                      </a:pPr>
                      <a:r>
                        <a:rPr lang="en-AU" sz="1200" dirty="0" smtClean="0">
                          <a:effectLst/>
                        </a:rPr>
                        <a:t>Oct</a:t>
                      </a:r>
                      <a:endParaRPr lang="en-AU" sz="1200" dirty="0">
                        <a:effectLst/>
                        <a:latin typeface="+mj-lt"/>
                        <a:ea typeface="Calibri" panose="020F0502020204030204" pitchFamily="34" charset="0"/>
                        <a:cs typeface="Times New Roman" panose="02020603050405020304" pitchFamily="18" charset="0"/>
                      </a:endParaRPr>
                    </a:p>
                  </a:txBody>
                  <a:tcPr marL="25400" marR="25400" marT="25400" marB="25400" anchor="b"/>
                </a:tc>
                <a:tc>
                  <a:txBody>
                    <a:bodyPr/>
                    <a:lstStyle/>
                    <a:p>
                      <a:pPr algn="ctr"/>
                      <a:endParaRPr lang="en-AU" sz="1200">
                        <a:effectLst/>
                        <a:latin typeface="+mj-lt"/>
                        <a:cs typeface="Times New Roman" panose="02020603050405020304" pitchFamily="18" charset="0"/>
                      </a:endParaRPr>
                    </a:p>
                  </a:txBody>
                  <a:tcPr marL="25400" marR="25400" marT="25400" marB="25400" anchor="b"/>
                </a:tc>
                <a:tc>
                  <a:txBody>
                    <a:bodyPr/>
                    <a:lstStyle/>
                    <a:p>
                      <a:pPr algn="ctr"/>
                      <a:endParaRPr lang="en-AU" sz="1200">
                        <a:effectLst/>
                        <a:latin typeface="+mj-lt"/>
                        <a:cs typeface="Times New Roman" panose="02020603050405020304" pitchFamily="18" charset="0"/>
                      </a:endParaRPr>
                    </a:p>
                  </a:txBody>
                  <a:tcPr marL="25400" marR="25400" marT="25400" marB="25400" anchor="b"/>
                </a:tc>
                <a:tc>
                  <a:txBody>
                    <a:bodyPr/>
                    <a:lstStyle/>
                    <a:p>
                      <a:pPr algn="ctr">
                        <a:spcAft>
                          <a:spcPts val="0"/>
                        </a:spcAft>
                      </a:pPr>
                      <a:r>
                        <a:rPr lang="en-AU" sz="1200" dirty="0" smtClean="0">
                          <a:effectLst/>
                        </a:rPr>
                        <a:t>RAN1 (China) 14-18</a:t>
                      </a:r>
                      <a:endParaRPr lang="en-AU" sz="1200" dirty="0">
                        <a:effectLst/>
                        <a:latin typeface="+mj-lt"/>
                        <a:ea typeface="Calibri" panose="020F0502020204030204" pitchFamily="34" charset="0"/>
                        <a:cs typeface="Times New Roman" panose="02020603050405020304" pitchFamily="18" charset="0"/>
                      </a:endParaRPr>
                    </a:p>
                  </a:txBody>
                  <a:tcPr marL="25400" marR="25400" marT="25400" marB="25400" anchor="b"/>
                </a:tc>
                <a:tc>
                  <a:txBody>
                    <a:bodyPr/>
                    <a:lstStyle/>
                    <a:p>
                      <a:pPr algn="ctr"/>
                      <a:endParaRPr lang="en-AU" sz="1200" dirty="0">
                        <a:effectLst/>
                        <a:latin typeface="+mj-lt"/>
                        <a:cs typeface="Times New Roman" panose="02020603050405020304" pitchFamily="18" charset="0"/>
                      </a:endParaRPr>
                    </a:p>
                  </a:txBody>
                  <a:tcPr marL="25400" marR="25400" marT="25400" marB="25400" anchor="b"/>
                </a:tc>
                <a:tc>
                  <a:txBody>
                    <a:bodyPr/>
                    <a:lstStyle/>
                    <a:p>
                      <a:pPr algn="ctr"/>
                      <a:endParaRPr lang="en-AU" sz="1200" dirty="0">
                        <a:effectLst/>
                        <a:latin typeface="+mj-lt"/>
                        <a:cs typeface="Times New Roman" panose="02020603050405020304" pitchFamily="18" charset="0"/>
                      </a:endParaRPr>
                    </a:p>
                  </a:txBody>
                  <a:tcPr marL="25400" marR="25400" marT="25400" marB="25400" anchor="b"/>
                </a:tc>
                <a:extLst>
                  <a:ext uri="{0D108BD9-81ED-4DB2-BD59-A6C34878D82A}">
                    <a16:rowId xmlns:a16="http://schemas.microsoft.com/office/drawing/2014/main" val="3180996350"/>
                  </a:ext>
                </a:extLst>
              </a:tr>
              <a:tr h="190500">
                <a:tc>
                  <a:txBody>
                    <a:bodyPr/>
                    <a:lstStyle/>
                    <a:p>
                      <a:pPr algn="ctr">
                        <a:spcAft>
                          <a:spcPts val="0"/>
                        </a:spcAft>
                      </a:pPr>
                      <a:r>
                        <a:rPr lang="en-AU" sz="1200" dirty="0" smtClean="0">
                          <a:effectLst/>
                        </a:rPr>
                        <a:t>Nov</a:t>
                      </a:r>
                      <a:endParaRPr lang="en-AU" sz="1200" dirty="0">
                        <a:effectLst/>
                        <a:latin typeface="+mj-lt"/>
                        <a:ea typeface="Calibri" panose="020F0502020204030204" pitchFamily="34" charset="0"/>
                        <a:cs typeface="Times New Roman" panose="02020603050405020304" pitchFamily="18" charset="0"/>
                      </a:endParaRPr>
                    </a:p>
                  </a:txBody>
                  <a:tcPr marL="25400" marR="25400" marT="25400" marB="25400" anchor="b"/>
                </a:tc>
                <a:tc>
                  <a:txBody>
                    <a:bodyPr/>
                    <a:lstStyle/>
                    <a:p>
                      <a:pPr algn="ctr"/>
                      <a:endParaRPr lang="en-AU" sz="1200" dirty="0">
                        <a:effectLst/>
                        <a:latin typeface="+mj-lt"/>
                        <a:cs typeface="Times New Roman" panose="02020603050405020304" pitchFamily="18" charset="0"/>
                      </a:endParaRPr>
                    </a:p>
                  </a:txBody>
                  <a:tcPr marL="25400" marR="25400" marT="25400" marB="25400" anchor="b"/>
                </a:tc>
                <a:tc>
                  <a:txBody>
                    <a:bodyPr/>
                    <a:lstStyle/>
                    <a:p>
                      <a:pPr algn="ctr"/>
                      <a:endParaRPr lang="en-AU" sz="1200" dirty="0">
                        <a:effectLst/>
                        <a:latin typeface="+mj-lt"/>
                        <a:cs typeface="Times New Roman" panose="02020603050405020304" pitchFamily="18" charset="0"/>
                      </a:endParaRPr>
                    </a:p>
                  </a:txBody>
                  <a:tcPr marL="25400" marR="25400" marT="25400" marB="25400" anchor="b"/>
                </a:tc>
                <a:tc>
                  <a:txBody>
                    <a:bodyPr/>
                    <a:lstStyle/>
                    <a:p>
                      <a:pPr algn="ctr">
                        <a:spcAft>
                          <a:spcPts val="0"/>
                        </a:spcAft>
                      </a:pPr>
                      <a:r>
                        <a:rPr lang="en-AU" sz="1200" dirty="0" smtClean="0">
                          <a:effectLst/>
                        </a:rPr>
                        <a:t>802.11 (Hawaii) 11-15</a:t>
                      </a:r>
                      <a:endParaRPr lang="en-AU" sz="1200" dirty="0">
                        <a:effectLst/>
                        <a:latin typeface="+mj-lt"/>
                        <a:ea typeface="Calibri" panose="020F0502020204030204" pitchFamily="34" charset="0"/>
                        <a:cs typeface="Times New Roman" panose="02020603050405020304" pitchFamily="18" charset="0"/>
                      </a:endParaRPr>
                    </a:p>
                  </a:txBody>
                  <a:tcPr marL="25400" marR="25400" marT="25400" marB="25400" anchor="b"/>
                </a:tc>
                <a:tc>
                  <a:txBody>
                    <a:bodyPr/>
                    <a:lstStyle/>
                    <a:p>
                      <a:pPr algn="ctr">
                        <a:spcAft>
                          <a:spcPts val="0"/>
                        </a:spcAft>
                      </a:pPr>
                      <a:r>
                        <a:rPr lang="en-AU" sz="1200" dirty="0" smtClean="0">
                          <a:effectLst/>
                        </a:rPr>
                        <a:t>RAN1</a:t>
                      </a:r>
                      <a:r>
                        <a:rPr lang="en-AU" sz="1200" baseline="0" dirty="0" smtClean="0">
                          <a:effectLst/>
                        </a:rPr>
                        <a:t> (</a:t>
                      </a:r>
                      <a:r>
                        <a:rPr lang="en-AU" sz="1200" dirty="0" smtClean="0">
                          <a:effectLst/>
                        </a:rPr>
                        <a:t>US) 18</a:t>
                      </a:r>
                      <a:r>
                        <a:rPr lang="en-AU" sz="1200" baseline="0" dirty="0" smtClean="0">
                          <a:effectLst/>
                        </a:rPr>
                        <a:t>-22</a:t>
                      </a:r>
                      <a:endParaRPr lang="en-AU" sz="1200" dirty="0">
                        <a:effectLst/>
                        <a:latin typeface="+mj-lt"/>
                        <a:ea typeface="Calibri" panose="020F0502020204030204" pitchFamily="34" charset="0"/>
                        <a:cs typeface="Times New Roman" panose="02020603050405020304" pitchFamily="18" charset="0"/>
                      </a:endParaRPr>
                    </a:p>
                  </a:txBody>
                  <a:tcPr marL="25400" marR="25400" marT="25400" marB="25400" anchor="b"/>
                </a:tc>
                <a:tc>
                  <a:txBody>
                    <a:bodyPr/>
                    <a:lstStyle/>
                    <a:p>
                      <a:pPr algn="ctr"/>
                      <a:endParaRPr lang="en-AU" sz="1200" dirty="0">
                        <a:effectLst/>
                        <a:latin typeface="+mj-lt"/>
                        <a:cs typeface="Times New Roman" panose="02020603050405020304" pitchFamily="18" charset="0"/>
                      </a:endParaRPr>
                    </a:p>
                  </a:txBody>
                  <a:tcPr marL="25400" marR="25400" marT="25400" marB="25400" anchor="b"/>
                </a:tc>
                <a:extLst>
                  <a:ext uri="{0D108BD9-81ED-4DB2-BD59-A6C34878D82A}">
                    <a16:rowId xmlns:a16="http://schemas.microsoft.com/office/drawing/2014/main" val="2926406645"/>
                  </a:ext>
                </a:extLst>
              </a:tr>
            </a:tbl>
          </a:graphicData>
        </a:graphic>
      </p:graphicFrame>
      <p:sp>
        <p:nvSpPr>
          <p:cNvPr id="6" name="Rectangle 5"/>
          <p:cNvSpPr/>
          <p:nvPr/>
        </p:nvSpPr>
        <p:spPr bwMode="auto">
          <a:xfrm>
            <a:off x="1219200" y="2286000"/>
            <a:ext cx="1752600" cy="609600"/>
          </a:xfrm>
          <a:prstGeom prst="rect">
            <a:avLst/>
          </a:prstGeom>
          <a:solidFill>
            <a:schemeClr val="bg1"/>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600" b="0" i="0" u="none" strike="noStrike" cap="none" normalizeH="0" baseline="0" dirty="0" smtClean="0">
                <a:ln>
                  <a:noFill/>
                </a:ln>
                <a:solidFill>
                  <a:srgbClr val="FF0000"/>
                </a:solidFill>
                <a:effectLst/>
                <a:latin typeface="+mj-lt"/>
              </a:rPr>
              <a:t>SC original suggestions</a:t>
            </a:r>
          </a:p>
        </p:txBody>
      </p:sp>
      <p:cxnSp>
        <p:nvCxnSpPr>
          <p:cNvPr id="8" name="Straight Arrow Connector 7"/>
          <p:cNvCxnSpPr/>
          <p:nvPr/>
        </p:nvCxnSpPr>
        <p:spPr bwMode="auto">
          <a:xfrm>
            <a:off x="2971800" y="2667000"/>
            <a:ext cx="990600" cy="457200"/>
          </a:xfrm>
          <a:prstGeom prst="straightConnector1">
            <a:avLst/>
          </a:prstGeom>
          <a:solidFill>
            <a:schemeClr val="accent1"/>
          </a:solidFill>
          <a:ln w="12700" cap="flat" cmpd="sng" algn="ctr">
            <a:solidFill>
              <a:srgbClr val="FF0000"/>
            </a:solidFill>
            <a:prstDash val="solid"/>
            <a:round/>
            <a:headEnd type="none" w="sm" len="sm"/>
            <a:tailEnd type="triangle"/>
          </a:ln>
          <a:effectLst/>
        </p:spPr>
      </p:cxnSp>
      <p:cxnSp>
        <p:nvCxnSpPr>
          <p:cNvPr id="9" name="Straight Arrow Connector 8"/>
          <p:cNvCxnSpPr/>
          <p:nvPr/>
        </p:nvCxnSpPr>
        <p:spPr bwMode="auto">
          <a:xfrm>
            <a:off x="2971800" y="2667000"/>
            <a:ext cx="990600" cy="990600"/>
          </a:xfrm>
          <a:prstGeom prst="straightConnector1">
            <a:avLst/>
          </a:prstGeom>
          <a:solidFill>
            <a:schemeClr val="accent1"/>
          </a:solidFill>
          <a:ln w="12700" cap="flat" cmpd="sng" algn="ctr">
            <a:solidFill>
              <a:srgbClr val="FF0000"/>
            </a:solidFill>
            <a:prstDash val="solid"/>
            <a:round/>
            <a:headEnd type="none" w="sm" len="sm"/>
            <a:tailEnd type="triangle"/>
          </a:ln>
          <a:effectLst/>
        </p:spPr>
      </p:cxnSp>
      <p:sp>
        <p:nvSpPr>
          <p:cNvPr id="12" name="Rectangle 11"/>
          <p:cNvSpPr/>
          <p:nvPr/>
        </p:nvSpPr>
        <p:spPr bwMode="auto">
          <a:xfrm>
            <a:off x="533400" y="3124200"/>
            <a:ext cx="1981200" cy="609600"/>
          </a:xfrm>
          <a:prstGeom prst="rect">
            <a:avLst/>
          </a:prstGeom>
          <a:solidFill>
            <a:schemeClr val="bg1"/>
          </a:solidFill>
          <a:ln w="12700" cap="flat" cmpd="sng" algn="ctr">
            <a:solidFill>
              <a:srgbClr val="C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600" b="0" i="0" u="none" strike="noStrike" cap="none" normalizeH="0" baseline="0" dirty="0" smtClean="0">
                <a:ln>
                  <a:noFill/>
                </a:ln>
                <a:solidFill>
                  <a:srgbClr val="C00000"/>
                </a:solidFill>
                <a:effectLst/>
                <a:latin typeface="+mj-lt"/>
              </a:rPr>
              <a:t>RAN suggestion,</a:t>
            </a:r>
          </a:p>
          <a:p>
            <a:pPr marL="0" marR="0" indent="0" algn="l" defTabSz="914400" rtl="0" eaLnBrk="0" fontAlgn="base" latinLnBrk="0" hangingPunct="0">
              <a:lnSpc>
                <a:spcPct val="100000"/>
              </a:lnSpc>
              <a:spcBef>
                <a:spcPct val="0"/>
              </a:spcBef>
              <a:spcAft>
                <a:spcPct val="0"/>
              </a:spcAft>
              <a:buClrTx/>
              <a:buSzTx/>
              <a:buFontTx/>
              <a:buNone/>
              <a:tabLst/>
            </a:pPr>
            <a:r>
              <a:rPr lang="en-AU" sz="1600" dirty="0" smtClean="0">
                <a:solidFill>
                  <a:srgbClr val="C00000"/>
                </a:solidFill>
                <a:latin typeface="+mj-lt"/>
              </a:rPr>
              <a:t>after RAN meeting</a:t>
            </a:r>
            <a:endParaRPr kumimoji="0" lang="en-AU" sz="1600" b="0" i="0" u="none" strike="noStrike" cap="none" normalizeH="0" baseline="0" dirty="0" smtClean="0">
              <a:ln>
                <a:noFill/>
              </a:ln>
              <a:solidFill>
                <a:srgbClr val="C00000"/>
              </a:solidFill>
              <a:effectLst/>
              <a:latin typeface="+mj-lt"/>
            </a:endParaRPr>
          </a:p>
        </p:txBody>
      </p:sp>
      <p:cxnSp>
        <p:nvCxnSpPr>
          <p:cNvPr id="14" name="Straight Arrow Connector 13"/>
          <p:cNvCxnSpPr>
            <a:stCxn id="12" idx="2"/>
          </p:cNvCxnSpPr>
          <p:nvPr/>
        </p:nvCxnSpPr>
        <p:spPr bwMode="auto">
          <a:xfrm flipH="1">
            <a:off x="1447800" y="3733800"/>
            <a:ext cx="76200" cy="762000"/>
          </a:xfrm>
          <a:prstGeom prst="straightConnector1">
            <a:avLst/>
          </a:prstGeom>
          <a:solidFill>
            <a:schemeClr val="accent1"/>
          </a:solidFill>
          <a:ln w="12700" cap="flat" cmpd="sng" algn="ctr">
            <a:solidFill>
              <a:srgbClr val="C00000"/>
            </a:solidFill>
            <a:prstDash val="solid"/>
            <a:round/>
            <a:headEnd type="none" w="sm" len="sm"/>
            <a:tailEnd type="triangle"/>
          </a:ln>
          <a:effectLst/>
        </p:spPr>
      </p:cxnSp>
      <p:sp>
        <p:nvSpPr>
          <p:cNvPr id="16" name="Rectangle 15"/>
          <p:cNvSpPr/>
          <p:nvPr/>
        </p:nvSpPr>
        <p:spPr bwMode="auto">
          <a:xfrm>
            <a:off x="1447800" y="5257800"/>
            <a:ext cx="1752600" cy="609600"/>
          </a:xfrm>
          <a:prstGeom prst="rect">
            <a:avLst/>
          </a:prstGeom>
          <a:solidFill>
            <a:schemeClr val="bg1"/>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600" b="0" i="0" u="none" strike="noStrike" cap="none" normalizeH="0" baseline="0" dirty="0" smtClean="0">
                <a:ln>
                  <a:noFill/>
                </a:ln>
                <a:solidFill>
                  <a:srgbClr val="FF0000"/>
                </a:solidFill>
                <a:effectLst/>
                <a:latin typeface="+mj-lt"/>
              </a:rPr>
              <a:t>A very late alternative?</a:t>
            </a:r>
          </a:p>
        </p:txBody>
      </p:sp>
      <p:cxnSp>
        <p:nvCxnSpPr>
          <p:cNvPr id="17" name="Straight Arrow Connector 16"/>
          <p:cNvCxnSpPr>
            <a:stCxn id="16" idx="3"/>
          </p:cNvCxnSpPr>
          <p:nvPr/>
        </p:nvCxnSpPr>
        <p:spPr bwMode="auto">
          <a:xfrm flipV="1">
            <a:off x="3200400" y="5005388"/>
            <a:ext cx="762000" cy="557212"/>
          </a:xfrm>
          <a:prstGeom prst="straightConnector1">
            <a:avLst/>
          </a:prstGeom>
          <a:solidFill>
            <a:schemeClr val="accent1"/>
          </a:solidFill>
          <a:ln w="12700" cap="flat" cmpd="sng" algn="ctr">
            <a:solidFill>
              <a:srgbClr val="FF0000"/>
            </a:solidFill>
            <a:prstDash val="solid"/>
            <a:round/>
            <a:headEnd type="none" w="sm" len="sm"/>
            <a:tailEnd type="triangle"/>
          </a:ln>
          <a:effectLst/>
        </p:spPr>
      </p:cxnSp>
      <p:sp>
        <p:nvSpPr>
          <p:cNvPr id="15" name="Rectangle 14"/>
          <p:cNvSpPr/>
          <p:nvPr/>
        </p:nvSpPr>
        <p:spPr bwMode="auto">
          <a:xfrm>
            <a:off x="6547034" y="4038600"/>
            <a:ext cx="1834966" cy="609600"/>
          </a:xfrm>
          <a:prstGeom prst="rect">
            <a:avLst/>
          </a:prstGeom>
          <a:solidFill>
            <a:schemeClr val="bg1"/>
          </a:solidFill>
          <a:ln w="12700" cap="flat" cmpd="sng" algn="ctr">
            <a:solidFill>
              <a:srgbClr val="C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AU" sz="1600" dirty="0" smtClean="0">
                <a:solidFill>
                  <a:srgbClr val="C00000"/>
                </a:solidFill>
                <a:latin typeface="+mj-lt"/>
              </a:rPr>
              <a:t>SC Chair suggested again</a:t>
            </a:r>
            <a:endParaRPr kumimoji="0" lang="en-AU" sz="1600" b="0" i="0" u="none" strike="noStrike" cap="none" normalizeH="0" baseline="0" dirty="0" smtClean="0">
              <a:ln>
                <a:noFill/>
              </a:ln>
              <a:solidFill>
                <a:srgbClr val="C00000"/>
              </a:solidFill>
              <a:effectLst/>
              <a:latin typeface="+mj-lt"/>
            </a:endParaRPr>
          </a:p>
        </p:txBody>
      </p:sp>
      <p:cxnSp>
        <p:nvCxnSpPr>
          <p:cNvPr id="18" name="Straight Arrow Connector 17"/>
          <p:cNvCxnSpPr>
            <a:stCxn id="15" idx="1"/>
          </p:cNvCxnSpPr>
          <p:nvPr/>
        </p:nvCxnSpPr>
        <p:spPr bwMode="auto">
          <a:xfrm flipH="1" flipV="1">
            <a:off x="5562600" y="3786188"/>
            <a:ext cx="984434" cy="557212"/>
          </a:xfrm>
          <a:prstGeom prst="straightConnector1">
            <a:avLst/>
          </a:prstGeom>
          <a:solidFill>
            <a:schemeClr val="accent1"/>
          </a:solidFill>
          <a:ln w="12700" cap="flat" cmpd="sng" algn="ctr">
            <a:solidFill>
              <a:srgbClr val="C00000"/>
            </a:solidFill>
            <a:prstDash val="solid"/>
            <a:round/>
            <a:headEnd type="none" w="sm" len="sm"/>
            <a:tailEnd type="triangle"/>
          </a:ln>
          <a:effectLst/>
        </p:spPr>
      </p:cxnSp>
      <p:sp>
        <p:nvSpPr>
          <p:cNvPr id="23" name="Rectangle 22"/>
          <p:cNvSpPr/>
          <p:nvPr/>
        </p:nvSpPr>
        <p:spPr bwMode="auto">
          <a:xfrm>
            <a:off x="2667000" y="4191000"/>
            <a:ext cx="1524000" cy="609600"/>
          </a:xfrm>
          <a:prstGeom prst="rect">
            <a:avLst/>
          </a:prstGeom>
          <a:solidFill>
            <a:schemeClr val="bg1"/>
          </a:solidFill>
          <a:ln w="12700" cap="flat" cmpd="sng" algn="ctr">
            <a:solidFill>
              <a:srgbClr val="C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AU" sz="1600" dirty="0" smtClean="0">
                <a:solidFill>
                  <a:srgbClr val="C00000"/>
                </a:solidFill>
                <a:latin typeface="+mj-lt"/>
              </a:rPr>
              <a:t>SC/WG Chairs suggested DC</a:t>
            </a:r>
            <a:endParaRPr kumimoji="0" lang="en-AU" sz="1600" b="0" i="0" u="none" strike="noStrike" cap="none" normalizeH="0" baseline="0" dirty="0" smtClean="0">
              <a:ln>
                <a:noFill/>
              </a:ln>
              <a:solidFill>
                <a:srgbClr val="C00000"/>
              </a:solidFill>
              <a:effectLst/>
              <a:latin typeface="+mj-lt"/>
            </a:endParaRPr>
          </a:p>
        </p:txBody>
      </p:sp>
      <p:cxnSp>
        <p:nvCxnSpPr>
          <p:cNvPr id="26" name="Straight Arrow Connector 25"/>
          <p:cNvCxnSpPr>
            <a:stCxn id="23" idx="1"/>
          </p:cNvCxnSpPr>
          <p:nvPr/>
        </p:nvCxnSpPr>
        <p:spPr bwMode="auto">
          <a:xfrm flipH="1">
            <a:off x="2209800" y="4495800"/>
            <a:ext cx="457200" cy="152400"/>
          </a:xfrm>
          <a:prstGeom prst="straightConnector1">
            <a:avLst/>
          </a:prstGeom>
          <a:solidFill>
            <a:schemeClr val="accent1"/>
          </a:solidFill>
          <a:ln w="12700" cap="flat" cmpd="sng" algn="ctr">
            <a:solidFill>
              <a:srgbClr val="C00000"/>
            </a:solidFill>
            <a:prstDash val="solid"/>
            <a:round/>
            <a:headEnd type="none" w="sm" len="sm"/>
            <a:tailEnd type="triangle"/>
          </a:ln>
          <a:effectLst/>
        </p:spPr>
      </p:cxnSp>
    </p:spTree>
    <p:extLst>
      <p:ext uri="{BB962C8B-B14F-4D97-AF65-F5344CB8AC3E}">
        <p14:creationId xmlns:p14="http://schemas.microsoft.com/office/powerpoint/2010/main" val="400775867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WG/SC Chairs proposed new dates &amp; locations for the Workshop</a:t>
            </a:r>
            <a:endParaRPr lang="en-AU" dirty="0"/>
          </a:p>
        </p:txBody>
      </p:sp>
      <p:sp>
        <p:nvSpPr>
          <p:cNvPr id="3" name="Content Placeholder 2"/>
          <p:cNvSpPr>
            <a:spLocks noGrp="1"/>
          </p:cNvSpPr>
          <p:nvPr>
            <p:ph idx="1"/>
          </p:nvPr>
        </p:nvSpPr>
        <p:spPr/>
        <p:txBody>
          <a:bodyPr/>
          <a:lstStyle/>
          <a:p>
            <a:pPr lvl="1"/>
            <a:r>
              <a:rPr lang="en-AU" dirty="0" smtClean="0"/>
              <a:t>The 802.11 WG </a:t>
            </a:r>
            <a:r>
              <a:rPr lang="en-AU" dirty="0" smtClean="0"/>
              <a:t>suggested, as a compromise, that the </a:t>
            </a:r>
            <a:r>
              <a:rPr lang="en-AU" dirty="0" smtClean="0"/>
              <a:t>workshop be held in Washington DC on 7 June, the Friday immediately after the WFA meeting</a:t>
            </a:r>
          </a:p>
          <a:p>
            <a:pPr lvl="2"/>
            <a:r>
              <a:rPr lang="en-AU" dirty="0" smtClean="0"/>
              <a:t>A meeting location in DC would need to be arranged</a:t>
            </a:r>
          </a:p>
          <a:p>
            <a:pPr lvl="1"/>
            <a:r>
              <a:rPr lang="en-AU" dirty="0" smtClean="0"/>
              <a:t>The SC Chair suggested (by e-mail on 12 Oct 2018) the Workshop be held on March 2019 in Vancouver because it is important the two organisations coordinate sooner rather than later</a:t>
            </a:r>
          </a:p>
          <a:p>
            <a:pPr lvl="2"/>
            <a:r>
              <a:rPr lang="en-AU" dirty="0" smtClean="0"/>
              <a:t>Emails sent on 12, 17, 30 Oct 2018</a:t>
            </a:r>
          </a:p>
          <a:p>
            <a:pPr lvl="2"/>
            <a:r>
              <a:rPr lang="en-AU" dirty="0" smtClean="0"/>
              <a:t>No answer, as of 30 Oct 2018</a:t>
            </a:r>
          </a:p>
          <a:p>
            <a:pPr lvl="2"/>
            <a:r>
              <a:rPr lang="en-AU" dirty="0" smtClean="0"/>
              <a:t>Reply finally received on 31 Oct 2018 – apparently our e-mails were </a:t>
            </a:r>
            <a:r>
              <a:rPr lang="en-AU" dirty="0" err="1" smtClean="0"/>
              <a:t>mis</a:t>
            </a:r>
            <a:r>
              <a:rPr lang="en-AU" dirty="0" smtClean="0"/>
              <a:t>-filed</a:t>
            </a:r>
          </a:p>
          <a:p>
            <a:pPr lvl="1"/>
            <a:r>
              <a:rPr lang="en-AU" dirty="0" smtClean="0"/>
              <a:t>… </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63</a:t>
            </a:fld>
            <a:endParaRPr lang="en-US"/>
          </a:p>
        </p:txBody>
      </p:sp>
    </p:spTree>
    <p:extLst>
      <p:ext uri="{BB962C8B-B14F-4D97-AF65-F5344CB8AC3E}">
        <p14:creationId xmlns:p14="http://schemas.microsoft.com/office/powerpoint/2010/main" val="24485955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 recent reply from RAN Chair emphasises decisions not yet made on coexistence issues</a:t>
            </a:r>
            <a:endParaRPr lang="en-AU" dirty="0"/>
          </a:p>
        </p:txBody>
      </p:sp>
      <p:sp>
        <p:nvSpPr>
          <p:cNvPr id="3" name="Content Placeholder 2"/>
          <p:cNvSpPr>
            <a:spLocks noGrp="1"/>
          </p:cNvSpPr>
          <p:nvPr>
            <p:ph idx="1"/>
          </p:nvPr>
        </p:nvSpPr>
        <p:spPr/>
        <p:txBody>
          <a:bodyPr/>
          <a:lstStyle/>
          <a:p>
            <a:r>
              <a:rPr lang="en-US" dirty="0" smtClean="0"/>
              <a:t>Reply from RAN Chair on 31 October 2018</a:t>
            </a:r>
          </a:p>
          <a:p>
            <a:pPr lvl="1"/>
            <a:r>
              <a:rPr lang="en-US" i="1" dirty="0" smtClean="0"/>
              <a:t>… , </a:t>
            </a:r>
            <a:r>
              <a:rPr lang="en-US" i="1" dirty="0"/>
              <a:t>I have been discussing this workshop with the RAN1 Vice Chair (Havish Koorapaty) who had also been the rapporteur of the LAA </a:t>
            </a:r>
            <a:r>
              <a:rPr lang="en-US" i="1" dirty="0" smtClean="0"/>
              <a:t>work</a:t>
            </a:r>
            <a:endParaRPr lang="en-AU" i="1" dirty="0"/>
          </a:p>
          <a:p>
            <a:pPr lvl="1"/>
            <a:r>
              <a:rPr lang="en-US" i="1" dirty="0"/>
              <a:t>As you may know, 3GPP works with a 2-step procedure where the initial step constitutes a study phase, and the second step constitutes the normative specification </a:t>
            </a:r>
            <a:r>
              <a:rPr lang="en-US" i="1" dirty="0" smtClean="0"/>
              <a:t>phase</a:t>
            </a:r>
            <a:endParaRPr lang="en-AU" i="1" dirty="0"/>
          </a:p>
          <a:p>
            <a:pPr lvl="1"/>
            <a:r>
              <a:rPr lang="en-US" i="1" dirty="0"/>
              <a:t>In terms of the work on NR </a:t>
            </a:r>
            <a:r>
              <a:rPr lang="en-US" i="1" dirty="0" smtClean="0"/>
              <a:t>Unlicensed, </a:t>
            </a:r>
            <a:r>
              <a:rPr lang="en-US" i="1" dirty="0"/>
              <a:t>3GPP RAN1 is in the middle of its study </a:t>
            </a:r>
            <a:r>
              <a:rPr lang="en-US" i="1" dirty="0" smtClean="0"/>
              <a:t>phase</a:t>
            </a:r>
          </a:p>
          <a:p>
            <a:pPr lvl="1"/>
            <a:r>
              <a:rPr lang="en-US" i="1" dirty="0" smtClean="0"/>
              <a:t>As </a:t>
            </a:r>
            <a:r>
              <a:rPr lang="en-US" i="1" dirty="0"/>
              <a:t>such, there are no firm views yet in 3GPP on many of the functions that relate to </a:t>
            </a:r>
            <a:r>
              <a:rPr lang="en-US" i="1" dirty="0" smtClean="0"/>
              <a:t>co-existence</a:t>
            </a:r>
          </a:p>
          <a:p>
            <a:pPr lvl="1"/>
            <a:r>
              <a:rPr lang="en-US" i="1" dirty="0" smtClean="0"/>
              <a:t>…</a:t>
            </a:r>
            <a:endParaRPr lang="en-AU" i="1"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64</a:t>
            </a:fld>
            <a:endParaRPr lang="en-US"/>
          </a:p>
        </p:txBody>
      </p:sp>
    </p:spTree>
    <p:extLst>
      <p:ext uri="{BB962C8B-B14F-4D97-AF65-F5344CB8AC3E}">
        <p14:creationId xmlns:p14="http://schemas.microsoft.com/office/powerpoint/2010/main" val="228229205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 recent reply from RAN Chair </a:t>
            </a:r>
            <a:r>
              <a:rPr lang="en-AU" dirty="0" smtClean="0"/>
              <a:t>agrees on need for 802.11 to influence coexistence issues in 3GPP</a:t>
            </a:r>
            <a:endParaRPr lang="en-AU" dirty="0"/>
          </a:p>
        </p:txBody>
      </p:sp>
      <p:sp>
        <p:nvSpPr>
          <p:cNvPr id="3" name="Content Placeholder 2"/>
          <p:cNvSpPr>
            <a:spLocks noGrp="1"/>
          </p:cNvSpPr>
          <p:nvPr>
            <p:ph idx="1"/>
          </p:nvPr>
        </p:nvSpPr>
        <p:spPr/>
        <p:txBody>
          <a:bodyPr/>
          <a:lstStyle/>
          <a:p>
            <a:r>
              <a:rPr lang="en-US" dirty="0" smtClean="0"/>
              <a:t>Reply from RAN Chair on 31 October 2018</a:t>
            </a:r>
          </a:p>
          <a:p>
            <a:pPr lvl="1"/>
            <a:r>
              <a:rPr lang="en-US" i="1" dirty="0" smtClean="0"/>
              <a:t>I </a:t>
            </a:r>
            <a:r>
              <a:rPr lang="en-US" i="1" dirty="0"/>
              <a:t>would let Havish comment on the more detailed status and discussion of the aspects brought up by Andrew…</a:t>
            </a:r>
            <a:endParaRPr lang="en-AU" i="1" dirty="0"/>
          </a:p>
          <a:p>
            <a:pPr lvl="2"/>
            <a:r>
              <a:rPr lang="en-US" dirty="0" smtClean="0"/>
              <a:t>Note: in an e-mail the SC Chair (Andrew) highlighted the importance of a Workshop earlier rather than later:</a:t>
            </a:r>
          </a:p>
          <a:p>
            <a:pPr lvl="3"/>
            <a:r>
              <a:rPr lang="en-US" dirty="0"/>
              <a:t>S</a:t>
            </a:r>
            <a:r>
              <a:rPr lang="en-US" dirty="0" smtClean="0"/>
              <a:t>o </a:t>
            </a:r>
            <a:r>
              <a:rPr lang="en-US" dirty="0"/>
              <a:t>that </a:t>
            </a:r>
            <a:r>
              <a:rPr lang="en-US" dirty="0" smtClean="0"/>
              <a:t>work in 3GPP RAN/RAN1 does not head in a direction that cannot be reversed</a:t>
            </a:r>
          </a:p>
          <a:p>
            <a:pPr lvl="3"/>
            <a:r>
              <a:rPr lang="en-US" dirty="0" smtClean="0"/>
              <a:t>To correct  misunderstandings about 802.11 operation, </a:t>
            </a:r>
            <a:r>
              <a:rPr lang="en-US" dirty="0" err="1" smtClean="0"/>
              <a:t>esp</a:t>
            </a:r>
            <a:r>
              <a:rPr lang="en-US" dirty="0" smtClean="0"/>
              <a:t> related to use of LBT by Beacons and power save mechanisms</a:t>
            </a:r>
            <a:endParaRPr lang="en-AU" dirty="0"/>
          </a:p>
          <a:p>
            <a:pPr lvl="1"/>
            <a:r>
              <a:rPr lang="en-US" i="1" dirty="0"/>
              <a:t>In terms of timing for the workshop I believe we need to find a balance between allowing time to establish an initial consensus on most functions related to co-existence, whilst still having the opportunity to influence the final </a:t>
            </a:r>
            <a:r>
              <a:rPr lang="en-US" i="1" dirty="0" smtClean="0"/>
              <a:t>outcome</a:t>
            </a:r>
            <a:endParaRPr lang="en-US" i="1" dirty="0"/>
          </a:p>
          <a:p>
            <a:pPr lvl="2"/>
            <a:r>
              <a:rPr lang="en-US" dirty="0" smtClean="0"/>
              <a:t>Note: RAN Chair recognizes the importance of a timely interaction</a:t>
            </a:r>
          </a:p>
          <a:p>
            <a:pPr lvl="1"/>
            <a:r>
              <a:rPr lang="en-US" i="1" dirty="0" smtClean="0"/>
              <a:t>…</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65</a:t>
            </a:fld>
            <a:endParaRPr lang="en-US"/>
          </a:p>
        </p:txBody>
      </p:sp>
    </p:spTree>
    <p:extLst>
      <p:ext uri="{BB962C8B-B14F-4D97-AF65-F5344CB8AC3E}">
        <p14:creationId xmlns:p14="http://schemas.microsoft.com/office/powerpoint/2010/main" val="19774153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 recent reply from RAN </a:t>
            </a:r>
            <a:r>
              <a:rPr lang="en-AU" dirty="0" smtClean="0"/>
              <a:t>Chair suggests ~June 2018 is the right timing for a Workshop</a:t>
            </a:r>
            <a:endParaRPr lang="en-AU" dirty="0"/>
          </a:p>
        </p:txBody>
      </p:sp>
      <p:sp>
        <p:nvSpPr>
          <p:cNvPr id="3" name="Content Placeholder 2"/>
          <p:cNvSpPr>
            <a:spLocks noGrp="1"/>
          </p:cNvSpPr>
          <p:nvPr>
            <p:ph idx="1"/>
          </p:nvPr>
        </p:nvSpPr>
        <p:spPr/>
        <p:txBody>
          <a:bodyPr/>
          <a:lstStyle/>
          <a:p>
            <a:r>
              <a:rPr lang="en-US" dirty="0" smtClean="0"/>
              <a:t>Reply from RAN Chair on 31 October 2018</a:t>
            </a:r>
            <a:endParaRPr lang="en-AU" i="1" dirty="0"/>
          </a:p>
          <a:p>
            <a:pPr lvl="1"/>
            <a:r>
              <a:rPr lang="en-US" i="1" dirty="0"/>
              <a:t>In this sense the early summer timeframe was found ideal by 3GPP </a:t>
            </a:r>
            <a:r>
              <a:rPr lang="en-US" i="1" dirty="0" smtClean="0"/>
              <a:t>RAN</a:t>
            </a:r>
          </a:p>
          <a:p>
            <a:pPr lvl="1"/>
            <a:r>
              <a:rPr lang="en-US" i="1" dirty="0" smtClean="0"/>
              <a:t>At </a:t>
            </a:r>
            <a:r>
              <a:rPr lang="en-US" i="1" dirty="0"/>
              <a:t>that point RAN would have already entered the second phase, i.e. normative specification development, but still would be in the early </a:t>
            </a:r>
            <a:r>
              <a:rPr lang="en-US" i="1" dirty="0" smtClean="0"/>
              <a:t>stages</a:t>
            </a:r>
          </a:p>
          <a:p>
            <a:pPr lvl="1"/>
            <a:r>
              <a:rPr lang="en-US" i="1" dirty="0" smtClean="0"/>
              <a:t>RAN </a:t>
            </a:r>
            <a:r>
              <a:rPr lang="en-US" i="1" dirty="0"/>
              <a:t>would be able to present comprehensive views for discussions with IEEE 802, while those views would still be subject to change as a result of the workshop </a:t>
            </a:r>
            <a:r>
              <a:rPr lang="en-US" i="1" dirty="0" smtClean="0"/>
              <a:t>discussions</a:t>
            </a:r>
            <a:endParaRPr lang="en-AU" i="1" dirty="0"/>
          </a:p>
          <a:p>
            <a:pPr lvl="1"/>
            <a:r>
              <a:rPr lang="en-US" dirty="0"/>
              <a:t> </a:t>
            </a:r>
            <a:r>
              <a:rPr lang="en-US" dirty="0" smtClean="0"/>
              <a:t>…</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66</a:t>
            </a:fld>
            <a:endParaRPr lang="en-US"/>
          </a:p>
        </p:txBody>
      </p:sp>
    </p:spTree>
    <p:extLst>
      <p:ext uri="{BB962C8B-B14F-4D97-AF65-F5344CB8AC3E}">
        <p14:creationId xmlns:p14="http://schemas.microsoft.com/office/powerpoint/2010/main" val="330018292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 recent reply from RAN Chair suggests </a:t>
            </a:r>
            <a:r>
              <a:rPr lang="en-AU" dirty="0" smtClean="0"/>
              <a:t>July 2018 (in Vienna) is potentially a viable option</a:t>
            </a:r>
            <a:endParaRPr lang="en-AU" dirty="0"/>
          </a:p>
        </p:txBody>
      </p:sp>
      <p:sp>
        <p:nvSpPr>
          <p:cNvPr id="3" name="Content Placeholder 2"/>
          <p:cNvSpPr>
            <a:spLocks noGrp="1"/>
          </p:cNvSpPr>
          <p:nvPr>
            <p:ph idx="1"/>
          </p:nvPr>
        </p:nvSpPr>
        <p:spPr/>
        <p:txBody>
          <a:bodyPr/>
          <a:lstStyle/>
          <a:p>
            <a:r>
              <a:rPr lang="en-US" dirty="0" smtClean="0"/>
              <a:t>Reply from RAN Chair on 31 October 2018</a:t>
            </a:r>
            <a:endParaRPr lang="en-AU" i="1" dirty="0"/>
          </a:p>
          <a:p>
            <a:pPr lvl="1"/>
            <a:r>
              <a:rPr lang="en-US" i="1" dirty="0" smtClean="0"/>
              <a:t>The </a:t>
            </a:r>
            <a:r>
              <a:rPr lang="en-US" i="1" dirty="0"/>
              <a:t>March date, as suggested by Andrew, would be extremely difficult for RAN people, given the extensive preparation work that goes on during the preceding week of a RAN </a:t>
            </a:r>
            <a:r>
              <a:rPr lang="en-US" i="1" dirty="0" smtClean="0"/>
              <a:t>plenary</a:t>
            </a:r>
            <a:endParaRPr lang="en-US" i="1" dirty="0"/>
          </a:p>
          <a:p>
            <a:pPr lvl="2"/>
            <a:r>
              <a:rPr lang="en-US" dirty="0" smtClean="0"/>
              <a:t>Note: so not March 2018</a:t>
            </a:r>
            <a:endParaRPr lang="en-AU" dirty="0"/>
          </a:p>
          <a:p>
            <a:pPr lvl="1"/>
            <a:r>
              <a:rPr lang="en-US" i="1" dirty="0"/>
              <a:t>I will investigate the 7</a:t>
            </a:r>
            <a:r>
              <a:rPr lang="en-US" i="1" baseline="30000" dirty="0"/>
              <a:t>th</a:t>
            </a:r>
            <a:r>
              <a:rPr lang="en-US" i="1" dirty="0"/>
              <a:t> June option in terms of the location with our host of the 3GPP RAN plenary. I will come back on that soon</a:t>
            </a:r>
            <a:r>
              <a:rPr lang="en-US" i="1" dirty="0" smtClean="0"/>
              <a:t>.</a:t>
            </a:r>
          </a:p>
          <a:p>
            <a:pPr lvl="2"/>
            <a:r>
              <a:rPr lang="en-US" dirty="0" smtClean="0"/>
              <a:t>Note: a subsequent note rules this out too because their meeting is the same week as the WFA Meeting in Washington DC but on the </a:t>
            </a:r>
            <a:r>
              <a:rPr lang="en-US" dirty="0"/>
              <a:t>W</a:t>
            </a:r>
            <a:r>
              <a:rPr lang="en-US" dirty="0" smtClean="0"/>
              <a:t>est Coast</a:t>
            </a:r>
          </a:p>
          <a:p>
            <a:pPr lvl="2"/>
            <a:r>
              <a:rPr lang="en-US" dirty="0" smtClean="0"/>
              <a:t>Note: so not June 2018</a:t>
            </a:r>
            <a:endParaRPr lang="en-AU" dirty="0"/>
          </a:p>
          <a:p>
            <a:pPr lvl="1"/>
            <a:r>
              <a:rPr lang="en-US" i="1" dirty="0"/>
              <a:t>The second preference would be the July option in Vienna. That still very much fits the timeframe as per the criteria above whilst not having any clash with the 3GPP meeting or its </a:t>
            </a:r>
            <a:r>
              <a:rPr lang="en-US" i="1" dirty="0" smtClean="0"/>
              <a:t>preparation</a:t>
            </a:r>
          </a:p>
          <a:p>
            <a:pPr lvl="2"/>
            <a:r>
              <a:rPr lang="en-US" dirty="0" smtClean="0"/>
              <a:t>Note: maybe July 2018</a:t>
            </a:r>
            <a:endParaRPr lang="en-AU" dirty="0"/>
          </a:p>
          <a:p>
            <a:pPr lvl="1"/>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67</a:t>
            </a:fld>
            <a:endParaRPr lang="en-US"/>
          </a:p>
        </p:txBody>
      </p:sp>
    </p:spTree>
    <p:extLst>
      <p:ext uri="{BB962C8B-B14F-4D97-AF65-F5344CB8AC3E}">
        <p14:creationId xmlns:p14="http://schemas.microsoft.com/office/powerpoint/2010/main" val="147074632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AU" dirty="0" smtClean="0"/>
              <a:t>It seems Vienna in July 2019 is the last remaining option</a:t>
            </a:r>
            <a:endParaRPr lang="en-AU" dirty="0"/>
          </a:p>
        </p:txBody>
      </p:sp>
      <p:sp>
        <p:nvSpPr>
          <p:cNvPr id="6" name="Content Placeholder 5"/>
          <p:cNvSpPr>
            <a:spLocks noGrp="1"/>
          </p:cNvSpPr>
          <p:nvPr>
            <p:ph idx="1"/>
          </p:nvPr>
        </p:nvSpPr>
        <p:spPr/>
        <p:txBody>
          <a:bodyPr/>
          <a:lstStyle/>
          <a:p>
            <a:pPr lvl="1"/>
            <a:r>
              <a:rPr lang="en-AU" dirty="0" smtClean="0"/>
              <a:t>Our suggestions </a:t>
            </a:r>
          </a:p>
          <a:p>
            <a:pPr lvl="2"/>
            <a:r>
              <a:rPr lang="en-AU" dirty="0" smtClean="0"/>
              <a:t>802.11 in Jan 2019: St Louis: </a:t>
            </a:r>
            <a:r>
              <a:rPr lang="en-AU" dirty="0" smtClean="0">
                <a:solidFill>
                  <a:srgbClr val="FF0000"/>
                </a:solidFill>
              </a:rPr>
              <a:t>probably too late to arrange</a:t>
            </a:r>
          </a:p>
          <a:p>
            <a:pPr lvl="2"/>
            <a:r>
              <a:rPr lang="en-AU" dirty="0" smtClean="0"/>
              <a:t>802.11 in Mar 2019: Vancouver: </a:t>
            </a:r>
            <a:r>
              <a:rPr lang="en-AU" dirty="0" smtClean="0">
                <a:solidFill>
                  <a:srgbClr val="FF0000"/>
                </a:solidFill>
              </a:rPr>
              <a:t>ruled out by 3GPP as too close to RAN plenary</a:t>
            </a:r>
          </a:p>
          <a:p>
            <a:pPr lvl="1"/>
            <a:r>
              <a:rPr lang="en-AU" dirty="0" smtClean="0"/>
              <a:t>Their suggestions</a:t>
            </a:r>
          </a:p>
          <a:p>
            <a:pPr lvl="2"/>
            <a:r>
              <a:rPr lang="en-AU" dirty="0" smtClean="0"/>
              <a:t>RAN on 7 Jun 2019: West Coast of US: </a:t>
            </a:r>
            <a:r>
              <a:rPr lang="en-AU" dirty="0">
                <a:solidFill>
                  <a:srgbClr val="FF0000"/>
                </a:solidFill>
              </a:rPr>
              <a:t>ruled out </a:t>
            </a:r>
            <a:r>
              <a:rPr lang="en-AU" dirty="0" smtClean="0">
                <a:solidFill>
                  <a:srgbClr val="FF0000"/>
                </a:solidFill>
              </a:rPr>
              <a:t>because WFA and RAN meeting opposite coasts in the US</a:t>
            </a:r>
            <a:endParaRPr lang="en-AU" dirty="0" smtClean="0">
              <a:solidFill>
                <a:srgbClr val="FFC000"/>
              </a:solidFill>
            </a:endParaRPr>
          </a:p>
          <a:p>
            <a:pPr lvl="1"/>
            <a:r>
              <a:rPr lang="en-AU" dirty="0" smtClean="0"/>
              <a:t>Alternative suggestions</a:t>
            </a:r>
          </a:p>
          <a:p>
            <a:pPr lvl="2"/>
            <a:r>
              <a:rPr lang="en-AU" dirty="0" smtClean="0"/>
              <a:t>802.11 in Jul 2019 in Vienna: </a:t>
            </a:r>
            <a:r>
              <a:rPr lang="en-AU" dirty="0" smtClean="0">
                <a:solidFill>
                  <a:srgbClr val="FFC000"/>
                </a:solidFill>
              </a:rPr>
              <a:t>remaining option but not yet agreed</a:t>
            </a:r>
          </a:p>
          <a:p>
            <a:endParaRPr lang="en-AU" dirty="0"/>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68</a:t>
            </a:fld>
            <a:endParaRPr lang="en-US"/>
          </a:p>
        </p:txBody>
      </p:sp>
    </p:spTree>
    <p:extLst>
      <p:ext uri="{BB962C8B-B14F-4D97-AF65-F5344CB8AC3E}">
        <p14:creationId xmlns:p14="http://schemas.microsoft.com/office/powerpoint/2010/main" val="217306687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001000" cy="1066800"/>
          </a:xfrm>
        </p:spPr>
        <p:txBody>
          <a:bodyPr/>
          <a:lstStyle/>
          <a:p>
            <a:r>
              <a:rPr lang="en-AU" dirty="0" smtClean="0"/>
              <a:t>The RAN1 Vice Chair has provided some guidance on potential misunderstandings about 802.11 in RAN1</a:t>
            </a:r>
            <a:endParaRPr lang="en-AU" dirty="0"/>
          </a:p>
        </p:txBody>
      </p:sp>
      <p:sp>
        <p:nvSpPr>
          <p:cNvPr id="3" name="Content Placeholder 2"/>
          <p:cNvSpPr>
            <a:spLocks noGrp="1"/>
          </p:cNvSpPr>
          <p:nvPr>
            <p:ph idx="1"/>
          </p:nvPr>
        </p:nvSpPr>
        <p:spPr/>
        <p:txBody>
          <a:bodyPr/>
          <a:lstStyle/>
          <a:p>
            <a:r>
              <a:rPr lang="en-US" dirty="0"/>
              <a:t>Reply from </a:t>
            </a:r>
            <a:r>
              <a:rPr lang="en-US" dirty="0" smtClean="0"/>
              <a:t>RAN1 Vice </a:t>
            </a:r>
            <a:r>
              <a:rPr lang="en-US" dirty="0"/>
              <a:t>Chair on 31 October 2018</a:t>
            </a:r>
            <a:endParaRPr lang="en-AU" i="1" dirty="0"/>
          </a:p>
          <a:p>
            <a:pPr lvl="1"/>
            <a:r>
              <a:rPr lang="en-US" i="1" dirty="0" smtClean="0"/>
              <a:t>.. I </a:t>
            </a:r>
            <a:r>
              <a:rPr lang="en-US" i="1" dirty="0"/>
              <a:t>also wanted to address the concerns on potential misunderstandings of the IEEE specification </a:t>
            </a:r>
            <a:r>
              <a:rPr lang="en-US" i="1" dirty="0" smtClean="0"/>
              <a:t>…</a:t>
            </a:r>
            <a:endParaRPr lang="en-AU" i="1" dirty="0"/>
          </a:p>
          <a:p>
            <a:pPr lvl="1"/>
            <a:r>
              <a:rPr lang="en-US" i="1" dirty="0"/>
              <a:t> </a:t>
            </a:r>
            <a:r>
              <a:rPr lang="en-US" i="1" dirty="0" smtClean="0"/>
              <a:t>First</a:t>
            </a:r>
            <a:r>
              <a:rPr lang="en-US" i="1" dirty="0"/>
              <a:t>, I should note that as per the normal process in 3GPP, contributions are submitted to the meeting and are discussed at the working group </a:t>
            </a:r>
            <a:r>
              <a:rPr lang="en-US" i="1" dirty="0" smtClean="0"/>
              <a:t>meetings</a:t>
            </a:r>
          </a:p>
          <a:p>
            <a:pPr lvl="1"/>
            <a:r>
              <a:rPr lang="en-US" i="1" dirty="0" smtClean="0"/>
              <a:t>Agreements </a:t>
            </a:r>
            <a:r>
              <a:rPr lang="en-US" i="1" dirty="0"/>
              <a:t>are made if there are no objections from any member of the group and typically are the result of a substantial amount of discussion so that any potential misunderstandings can be discussed and addressed during these </a:t>
            </a:r>
            <a:r>
              <a:rPr lang="en-US" i="1" dirty="0" smtClean="0"/>
              <a:t>discussions</a:t>
            </a:r>
          </a:p>
          <a:p>
            <a:pPr lvl="2"/>
            <a:r>
              <a:rPr lang="en-US" dirty="0" smtClean="0"/>
              <a:t>Note: this assumes that someone at RAN1 knows the answer, highlighting the important of Wi-Fi stakeholders tracking and participating in this activity</a:t>
            </a:r>
          </a:p>
          <a:p>
            <a:pPr lvl="1"/>
            <a:r>
              <a:rPr lang="en-US" i="1" dirty="0" smtClean="0"/>
              <a:t>…</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69</a:t>
            </a:fld>
            <a:endParaRPr lang="en-US"/>
          </a:p>
        </p:txBody>
      </p:sp>
    </p:spTree>
    <p:extLst>
      <p:ext uri="{BB962C8B-B14F-4D97-AF65-F5344CB8AC3E}">
        <p14:creationId xmlns:p14="http://schemas.microsoft.com/office/powerpoint/2010/main" val="2647615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Coexistence SC will consider a proposed agenda for Bangkok</a:t>
            </a:r>
            <a:endParaRPr lang="en-AU" dirty="0"/>
          </a:p>
        </p:txBody>
      </p:sp>
      <p:sp>
        <p:nvSpPr>
          <p:cNvPr id="3" name="Content Placeholder 2"/>
          <p:cNvSpPr>
            <a:spLocks noGrp="1"/>
          </p:cNvSpPr>
          <p:nvPr>
            <p:ph idx="1"/>
          </p:nvPr>
        </p:nvSpPr>
        <p:spPr>
          <a:xfrm>
            <a:off x="685800" y="1676400"/>
            <a:ext cx="7772400" cy="4114800"/>
          </a:xfrm>
        </p:spPr>
        <p:txBody>
          <a:bodyPr/>
          <a:lstStyle/>
          <a:p>
            <a:r>
              <a:rPr lang="en-AU" dirty="0" smtClean="0"/>
              <a:t>Proposed Agenda</a:t>
            </a:r>
          </a:p>
          <a:p>
            <a:pPr lvl="1"/>
            <a:r>
              <a:rPr lang="en-AU" dirty="0" smtClean="0"/>
              <a:t>Bureaucratic stuff, including approving minutes</a:t>
            </a:r>
          </a:p>
          <a:p>
            <a:pPr lvl="1"/>
            <a:r>
              <a:rPr lang="en-AU" dirty="0" smtClean="0"/>
              <a:t>What is happening this week? (in no particular order)</a:t>
            </a:r>
          </a:p>
          <a:p>
            <a:pPr lvl="2"/>
            <a:r>
              <a:rPr lang="en-AU" dirty="0"/>
              <a:t>Scope of IEEE 802.11 Coexistence </a:t>
            </a:r>
            <a:r>
              <a:rPr lang="en-AU" dirty="0" smtClean="0"/>
              <a:t>SC (a reminder)</a:t>
            </a:r>
          </a:p>
          <a:p>
            <a:pPr lvl="2"/>
            <a:r>
              <a:rPr lang="en-AU" dirty="0" smtClean="0"/>
              <a:t>Relationships</a:t>
            </a:r>
          </a:p>
          <a:p>
            <a:pPr lvl="3">
              <a:defRPr/>
            </a:pPr>
            <a:r>
              <a:rPr lang="en-AU" dirty="0"/>
              <a:t>Review </a:t>
            </a:r>
            <a:r>
              <a:rPr lang="en-AU" dirty="0" smtClean="0"/>
              <a:t>of recent </a:t>
            </a:r>
            <a:r>
              <a:rPr lang="en-AU" dirty="0"/>
              <a:t>ETSI BRAN </a:t>
            </a:r>
            <a:r>
              <a:rPr lang="en-AU" dirty="0" smtClean="0"/>
              <a:t>meeting</a:t>
            </a:r>
            <a:endParaRPr lang="en-AU" dirty="0"/>
          </a:p>
          <a:p>
            <a:pPr lvl="3">
              <a:defRPr/>
            </a:pPr>
            <a:r>
              <a:rPr lang="en-AU" dirty="0"/>
              <a:t>Discuss response from 3GPP RAN to workshop invitation</a:t>
            </a:r>
          </a:p>
          <a:p>
            <a:pPr lvl="3">
              <a:defRPr/>
            </a:pPr>
            <a:r>
              <a:rPr lang="en-AU" dirty="0"/>
              <a:t>Discuss response from 3GPP RAN4 to LS</a:t>
            </a:r>
          </a:p>
          <a:p>
            <a:pPr lvl="3"/>
            <a:r>
              <a:rPr lang="en-AU" dirty="0"/>
              <a:t>Review recent 3GPP RAN1 activities</a:t>
            </a:r>
          </a:p>
          <a:p>
            <a:pPr lvl="3"/>
            <a:r>
              <a:rPr lang="en-AU" dirty="0" smtClean="0"/>
              <a:t>…</a:t>
            </a:r>
          </a:p>
          <a:p>
            <a:pPr lvl="2"/>
            <a:r>
              <a:rPr lang="en-AU" dirty="0"/>
              <a:t>Technical issues</a:t>
            </a:r>
          </a:p>
          <a:p>
            <a:pPr lvl="3"/>
            <a:r>
              <a:rPr lang="en-AU" dirty="0"/>
              <a:t>Adaptivity in EN 301 893</a:t>
            </a:r>
            <a:endParaRPr lang="en-AU" dirty="0" smtClean="0"/>
          </a:p>
          <a:p>
            <a:pPr lvl="3"/>
            <a:r>
              <a:rPr lang="en-AU" dirty="0"/>
              <a:t>LBT for management/control in NR-U</a:t>
            </a:r>
          </a:p>
          <a:p>
            <a:pPr lvl="3"/>
            <a:r>
              <a:rPr lang="en-AU" dirty="0"/>
              <a:t>Preambles in NR-U</a:t>
            </a:r>
          </a:p>
          <a:p>
            <a:pPr lvl="3"/>
            <a:r>
              <a:rPr lang="en-AU" dirty="0"/>
              <a:t>Coexistence workshop technical topics</a:t>
            </a:r>
          </a:p>
          <a:p>
            <a:pPr lvl="3"/>
            <a:r>
              <a:rPr lang="en-AU" dirty="0" smtClean="0"/>
              <a:t>…</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a:t>
            </a:fld>
            <a:endParaRPr lang="en-US"/>
          </a:p>
        </p:txBody>
      </p:sp>
      <p:sp>
        <p:nvSpPr>
          <p:cNvPr id="7" name="Rectangle 6"/>
          <p:cNvSpPr/>
          <p:nvPr/>
        </p:nvSpPr>
        <p:spPr bwMode="auto">
          <a:xfrm>
            <a:off x="6324600" y="4953000"/>
            <a:ext cx="2133600" cy="1143000"/>
          </a:xfrm>
          <a:prstGeom prst="rect">
            <a:avLst/>
          </a:prstGeom>
          <a:no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0" i="0" u="none" strike="noStrike" cap="none" normalizeH="0" baseline="0" dirty="0" smtClean="0">
                <a:ln>
                  <a:noFill/>
                </a:ln>
                <a:solidFill>
                  <a:srgbClr val="FF0000"/>
                </a:solidFill>
                <a:effectLst/>
                <a:latin typeface="+mj-lt"/>
              </a:rPr>
              <a:t>Additional</a:t>
            </a:r>
            <a:r>
              <a:rPr kumimoji="0" lang="en-AU" sz="1600" b="0" i="0" u="none" strike="noStrike" cap="none" normalizeH="0" dirty="0" smtClean="0">
                <a:ln>
                  <a:noFill/>
                </a:ln>
                <a:solidFill>
                  <a:srgbClr val="FF0000"/>
                </a:solidFill>
                <a:effectLst/>
                <a:latin typeface="+mj-lt"/>
              </a:rPr>
              <a:t> agenda items are requested from all interested stakeholders</a:t>
            </a:r>
            <a:endParaRPr kumimoji="0" lang="en-AU" sz="1600" b="0" i="0" u="none" strike="noStrike" cap="none" normalizeH="0" baseline="0" dirty="0" smtClean="0">
              <a:ln>
                <a:noFill/>
              </a:ln>
              <a:solidFill>
                <a:srgbClr val="FF0000"/>
              </a:solidFill>
              <a:effectLst/>
              <a:latin typeface="+mj-lt"/>
            </a:endParaRPr>
          </a:p>
        </p:txBody>
      </p:sp>
    </p:spTree>
    <p:extLst>
      <p:ext uri="{BB962C8B-B14F-4D97-AF65-F5344CB8AC3E}">
        <p14:creationId xmlns:p14="http://schemas.microsoft.com/office/powerpoint/2010/main" val="145658113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RAN1 Vice Chair asserted that no decisions have been made based on misunderstandings </a:t>
            </a:r>
            <a:endParaRPr lang="en-AU" dirty="0"/>
          </a:p>
        </p:txBody>
      </p:sp>
      <p:sp>
        <p:nvSpPr>
          <p:cNvPr id="3" name="Content Placeholder 2"/>
          <p:cNvSpPr>
            <a:spLocks noGrp="1"/>
          </p:cNvSpPr>
          <p:nvPr>
            <p:ph idx="1"/>
          </p:nvPr>
        </p:nvSpPr>
        <p:spPr/>
        <p:txBody>
          <a:bodyPr/>
          <a:lstStyle/>
          <a:p>
            <a:r>
              <a:rPr lang="en-US" dirty="0"/>
              <a:t>Reply from </a:t>
            </a:r>
            <a:r>
              <a:rPr lang="en-US" dirty="0" smtClean="0"/>
              <a:t>RAN1 Vice </a:t>
            </a:r>
            <a:r>
              <a:rPr lang="en-US" dirty="0"/>
              <a:t>Chair on 31 October 2018</a:t>
            </a:r>
            <a:endParaRPr lang="en-AU" i="1" dirty="0"/>
          </a:p>
          <a:p>
            <a:pPr lvl="1"/>
            <a:r>
              <a:rPr lang="en-US" i="1" dirty="0" smtClean="0"/>
              <a:t>On </a:t>
            </a:r>
            <a:r>
              <a:rPr lang="en-US" i="1" dirty="0"/>
              <a:t>both the specific issues raised, while some participants may not be aware of all the technical aspects, there haven’t been any decisions made based on misunderstandings as far as I know. </a:t>
            </a:r>
            <a:endParaRPr lang="en-US" i="1" dirty="0" smtClean="0"/>
          </a:p>
          <a:p>
            <a:pPr lvl="2"/>
            <a:r>
              <a:rPr lang="en-US" dirty="0" smtClean="0"/>
              <a:t>AFM note: good! </a:t>
            </a:r>
            <a:r>
              <a:rPr lang="en-US" dirty="0" smtClean="0">
                <a:sym typeface="Wingdings" panose="05000000000000000000" pitchFamily="2" charset="2"/>
              </a:rPr>
              <a:t></a:t>
            </a:r>
            <a:endParaRPr lang="en-US" dirty="0" smtClean="0"/>
          </a:p>
          <a:p>
            <a:pPr lvl="1"/>
            <a:r>
              <a:rPr lang="en-US" i="1" dirty="0" smtClean="0"/>
              <a:t>During </a:t>
            </a:r>
            <a:r>
              <a:rPr lang="en-US" i="1" dirty="0"/>
              <a:t>the Rel-13 discussions on LBT procedures for DRS in LAA, it was clarified by some participants that 802.11 beacons perform a full LBT as I recall. </a:t>
            </a:r>
            <a:endParaRPr lang="en-US" i="1" dirty="0" smtClean="0"/>
          </a:p>
          <a:p>
            <a:pPr lvl="2"/>
            <a:r>
              <a:rPr lang="en-US" dirty="0" smtClean="0"/>
              <a:t>AFM note: but that has not stopped submissions justifying more use of no LBT or one shot LBT based on a misunderstanding that Beacons use no LBT</a:t>
            </a:r>
          </a:p>
          <a:p>
            <a:pPr lvl="1"/>
            <a:r>
              <a:rPr lang="en-AU" i="1" dirty="0" smtClean="0"/>
              <a:t>…</a:t>
            </a:r>
            <a:endParaRPr lang="en-AU" i="1" dirty="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70</a:t>
            </a:fld>
            <a:endParaRPr lang="en-US"/>
          </a:p>
        </p:txBody>
      </p:sp>
    </p:spTree>
    <p:extLst>
      <p:ext uri="{BB962C8B-B14F-4D97-AF65-F5344CB8AC3E}">
        <p14:creationId xmlns:p14="http://schemas.microsoft.com/office/powerpoint/2010/main" val="284556820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RAN1 Vice Chair asserted that no decisions have been made based on misunderstandings </a:t>
            </a:r>
            <a:endParaRPr lang="en-AU" dirty="0"/>
          </a:p>
        </p:txBody>
      </p:sp>
      <p:sp>
        <p:nvSpPr>
          <p:cNvPr id="3" name="Content Placeholder 2"/>
          <p:cNvSpPr>
            <a:spLocks noGrp="1"/>
          </p:cNvSpPr>
          <p:nvPr>
            <p:ph idx="1"/>
          </p:nvPr>
        </p:nvSpPr>
        <p:spPr/>
        <p:txBody>
          <a:bodyPr/>
          <a:lstStyle/>
          <a:p>
            <a:r>
              <a:rPr lang="en-US" dirty="0"/>
              <a:t>Reply from </a:t>
            </a:r>
            <a:r>
              <a:rPr lang="en-US" dirty="0" smtClean="0"/>
              <a:t>RAN1 Vice </a:t>
            </a:r>
            <a:r>
              <a:rPr lang="en-US" dirty="0"/>
              <a:t>Chair on 31 October 2018</a:t>
            </a:r>
            <a:endParaRPr lang="en-AU" i="1" dirty="0"/>
          </a:p>
          <a:p>
            <a:pPr lvl="1"/>
            <a:r>
              <a:rPr lang="en-US" i="1" dirty="0" smtClean="0"/>
              <a:t>And </a:t>
            </a:r>
            <a:r>
              <a:rPr lang="en-US" i="1" dirty="0"/>
              <a:t>for NR-U, discussions on power saving mechanisms are still ongoing. </a:t>
            </a:r>
            <a:endParaRPr lang="en-US" i="1" dirty="0" smtClean="0"/>
          </a:p>
          <a:p>
            <a:pPr lvl="2"/>
            <a:r>
              <a:rPr lang="en-US" dirty="0" smtClean="0"/>
              <a:t>AFM note: good!</a:t>
            </a:r>
          </a:p>
          <a:p>
            <a:pPr lvl="1"/>
            <a:r>
              <a:rPr lang="en-US" i="1" dirty="0" smtClean="0"/>
              <a:t>In </a:t>
            </a:r>
            <a:r>
              <a:rPr lang="en-US" i="1" dirty="0"/>
              <a:t>any case, for NR-U, we are in a study phase currently as Balazs indicated, and formal specification decisions are only made during a work item</a:t>
            </a:r>
            <a:r>
              <a:rPr lang="en-US" i="1" dirty="0" smtClean="0"/>
              <a:t>.</a:t>
            </a:r>
          </a:p>
          <a:p>
            <a:pPr lvl="2"/>
            <a:r>
              <a:rPr lang="en-US" dirty="0" smtClean="0"/>
              <a:t>AFM note: it might be better to catch misunderstandings as early as possible to avoid bad decisions. </a:t>
            </a:r>
          </a:p>
          <a:p>
            <a:pPr lvl="2"/>
            <a:r>
              <a:rPr lang="en-US" dirty="0" smtClean="0"/>
              <a:t>AFM note: as decisions are made in the WI, we also need a practical process to enable 802.11 WG review. We don’t want to the LAA situation to repeat whereby the promise of a  review by 802.11 WG was not fulfilled</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71</a:t>
            </a:fld>
            <a:endParaRPr lang="en-US"/>
          </a:p>
        </p:txBody>
      </p:sp>
    </p:spTree>
    <p:extLst>
      <p:ext uri="{BB962C8B-B14F-4D97-AF65-F5344CB8AC3E}">
        <p14:creationId xmlns:p14="http://schemas.microsoft.com/office/powerpoint/2010/main" val="129435267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Contributions and idea are sought for the potential Workshop</a:t>
            </a:r>
            <a:endParaRPr lang="en-AU" dirty="0"/>
          </a:p>
        </p:txBody>
      </p:sp>
      <p:sp>
        <p:nvSpPr>
          <p:cNvPr id="3" name="Content Placeholder 2"/>
          <p:cNvSpPr>
            <a:spLocks noGrp="1"/>
          </p:cNvSpPr>
          <p:nvPr>
            <p:ph idx="1"/>
          </p:nvPr>
        </p:nvSpPr>
        <p:spPr/>
        <p:txBody>
          <a:bodyPr/>
          <a:lstStyle/>
          <a:p>
            <a:pPr lvl="1"/>
            <a:r>
              <a:rPr lang="en-AU" dirty="0" smtClean="0"/>
              <a:t>This means we may need to plan the Workshop for July 2019 or even later</a:t>
            </a:r>
          </a:p>
          <a:p>
            <a:pPr lvl="1"/>
            <a:r>
              <a:rPr lang="en-AU" dirty="0" smtClean="0"/>
              <a:t>We will need to identify topics …</a:t>
            </a:r>
          </a:p>
          <a:p>
            <a:pPr lvl="2"/>
            <a:r>
              <a:rPr lang="en-AU" dirty="0" smtClean="0"/>
              <a:t>Anything to do with coexistence between 802.11 and LTE/NR technology in 5GHz or 6GHz bands</a:t>
            </a:r>
          </a:p>
          <a:p>
            <a:pPr lvl="1"/>
            <a:r>
              <a:rPr lang="en-AU" dirty="0" smtClean="0"/>
              <a:t>… and speakers!</a:t>
            </a:r>
          </a:p>
          <a:p>
            <a:pPr lvl="2"/>
            <a:r>
              <a:rPr lang="en-AU" dirty="0" smtClean="0"/>
              <a:t>Any volunteers?</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72</a:t>
            </a:fld>
            <a:endParaRPr lang="en-US"/>
          </a:p>
        </p:txBody>
      </p:sp>
    </p:spTree>
    <p:extLst>
      <p:ext uri="{BB962C8B-B14F-4D97-AF65-F5344CB8AC3E}">
        <p14:creationId xmlns:p14="http://schemas.microsoft.com/office/powerpoint/2010/main" val="309563242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229600" cy="1066800"/>
          </a:xfrm>
        </p:spPr>
        <p:txBody>
          <a:bodyPr/>
          <a:lstStyle/>
          <a:p>
            <a:r>
              <a:rPr lang="en-US" dirty="0" smtClean="0"/>
              <a:t>The 802.11 WG Chair has suggested we also potentially use alternatives to the Workshop in meantime</a:t>
            </a:r>
            <a:endParaRPr lang="en-AU" dirty="0"/>
          </a:p>
        </p:txBody>
      </p:sp>
      <p:sp>
        <p:nvSpPr>
          <p:cNvPr id="3" name="Content Placeholder 2"/>
          <p:cNvSpPr>
            <a:spLocks noGrp="1"/>
          </p:cNvSpPr>
          <p:nvPr>
            <p:ph idx="1"/>
          </p:nvPr>
        </p:nvSpPr>
        <p:spPr/>
        <p:txBody>
          <a:bodyPr/>
          <a:lstStyle/>
          <a:p>
            <a:pPr lvl="1"/>
            <a:r>
              <a:rPr lang="en-US" dirty="0" smtClean="0"/>
              <a:t>The 802.11 WG Chair writes</a:t>
            </a:r>
          </a:p>
          <a:p>
            <a:pPr lvl="2"/>
            <a:r>
              <a:rPr lang="en-GB" i="1" dirty="0"/>
              <a:t>Given that the 3GPP folks are not interested in formally meeting </a:t>
            </a:r>
            <a:r>
              <a:rPr lang="en-GB" i="1" dirty="0" smtClean="0"/>
              <a:t>before </a:t>
            </a:r>
            <a:r>
              <a:rPr lang="en-GB" i="1" dirty="0"/>
              <a:t>June, I’d like to explore additional alternatives in addition to the </a:t>
            </a:r>
            <a:r>
              <a:rPr lang="en-GB" i="1" dirty="0" err="1"/>
              <a:t>coex</a:t>
            </a:r>
            <a:r>
              <a:rPr lang="en-GB" i="1" dirty="0"/>
              <a:t> workshop that we can </a:t>
            </a:r>
            <a:r>
              <a:rPr lang="en-GB" i="1" dirty="0" smtClean="0"/>
              <a:t>work </a:t>
            </a:r>
            <a:r>
              <a:rPr lang="en-GB" i="1" dirty="0"/>
              <a:t>on in the </a:t>
            </a:r>
            <a:r>
              <a:rPr lang="en-GB" i="1" dirty="0" smtClean="0"/>
              <a:t>meantime.</a:t>
            </a:r>
          </a:p>
          <a:p>
            <a:pPr lvl="2"/>
            <a:r>
              <a:rPr lang="en-GB" i="1" dirty="0" smtClean="0"/>
              <a:t>For </a:t>
            </a:r>
            <a:r>
              <a:rPr lang="en-GB" i="1" dirty="0"/>
              <a:t>example, liaisons from 802.11 for information, off-line </a:t>
            </a:r>
            <a:r>
              <a:rPr lang="en-GB" i="1" dirty="0" smtClean="0"/>
              <a:t>meetings with </a:t>
            </a:r>
            <a:r>
              <a:rPr lang="en-GB" i="1" dirty="0"/>
              <a:t>specific stakeholders.</a:t>
            </a:r>
            <a:endParaRPr lang="en-AU" i="1" dirty="0"/>
          </a:p>
          <a:p>
            <a:pPr lvl="2"/>
            <a:r>
              <a:rPr lang="en-GB" i="1" dirty="0"/>
              <a:t> </a:t>
            </a:r>
            <a:r>
              <a:rPr lang="en-GB" i="1" dirty="0" smtClean="0"/>
              <a:t>Content </a:t>
            </a:r>
            <a:r>
              <a:rPr lang="en-GB" i="1" dirty="0"/>
              <a:t>and topics of discussion: </a:t>
            </a:r>
            <a:endParaRPr lang="en-AU" i="1" dirty="0"/>
          </a:p>
          <a:p>
            <a:pPr lvl="3"/>
            <a:r>
              <a:rPr lang="en-GB" i="1" dirty="0"/>
              <a:t>Summary of current 6GHZ regulatory status</a:t>
            </a:r>
            <a:endParaRPr lang="en-AU" i="1" dirty="0"/>
          </a:p>
          <a:p>
            <a:pPr lvl="3"/>
            <a:r>
              <a:rPr lang="en-GB" i="1" dirty="0" err="1"/>
              <a:t>Coex</a:t>
            </a:r>
            <a:r>
              <a:rPr lang="en-GB" i="1" dirty="0"/>
              <a:t> mechanism alternatives – e.g. 802.11a preamble, technical advantages and benefits</a:t>
            </a:r>
            <a:endParaRPr lang="en-AU" i="1" dirty="0"/>
          </a:p>
          <a:p>
            <a:pPr lvl="3"/>
            <a:r>
              <a:rPr lang="en-GB" i="1" dirty="0"/>
              <a:t>Evaluation criteria for determining </a:t>
            </a:r>
            <a:r>
              <a:rPr lang="en-GB" i="1" dirty="0" err="1"/>
              <a:t>coex</a:t>
            </a:r>
            <a:r>
              <a:rPr lang="en-GB" i="1" dirty="0"/>
              <a:t> mechanism</a:t>
            </a:r>
            <a:endParaRPr lang="en-AU" i="1" dirty="0"/>
          </a:p>
          <a:p>
            <a:pPr lvl="3"/>
            <a:r>
              <a:rPr lang="en-GB" i="1" dirty="0"/>
              <a:t>Other?</a:t>
            </a:r>
            <a:endParaRPr lang="en-AU" i="1" dirty="0"/>
          </a:p>
          <a:p>
            <a:pPr lvl="1"/>
            <a:r>
              <a:rPr lang="en-GB" dirty="0"/>
              <a:t> </a:t>
            </a:r>
            <a:r>
              <a:rPr lang="en-GB" dirty="0" smtClean="0"/>
              <a:t>In recent times we have avoided Liaison ping pong …</a:t>
            </a:r>
          </a:p>
          <a:p>
            <a:pPr lvl="1"/>
            <a:r>
              <a:rPr lang="en-US" dirty="0" smtClean="0"/>
              <a:t>… but maybe it is time to start again</a:t>
            </a:r>
            <a:endParaRPr lang="en-AU" dirty="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73</a:t>
            </a:fld>
            <a:endParaRPr lang="en-US"/>
          </a:p>
        </p:txBody>
      </p:sp>
    </p:spTree>
    <p:extLst>
      <p:ext uri="{BB962C8B-B14F-4D97-AF65-F5344CB8AC3E}">
        <p14:creationId xmlns:p14="http://schemas.microsoft.com/office/powerpoint/2010/main" val="90616531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Contributions and idea are sought for the potential Workshop and LS’s in the meantime</a:t>
            </a:r>
            <a:endParaRPr lang="en-AU" dirty="0"/>
          </a:p>
        </p:txBody>
      </p:sp>
      <p:sp>
        <p:nvSpPr>
          <p:cNvPr id="3" name="Content Placeholder 2"/>
          <p:cNvSpPr>
            <a:spLocks noGrp="1"/>
          </p:cNvSpPr>
          <p:nvPr>
            <p:ph idx="1"/>
          </p:nvPr>
        </p:nvSpPr>
        <p:spPr/>
        <p:txBody>
          <a:bodyPr/>
          <a:lstStyle/>
          <a:p>
            <a:pPr lvl="1"/>
            <a:r>
              <a:rPr lang="en-AU" dirty="0" smtClean="0"/>
              <a:t>Potential topics:</a:t>
            </a:r>
          </a:p>
          <a:p>
            <a:pPr lvl="2"/>
            <a:r>
              <a:rPr lang="en-AU" dirty="0" smtClean="0"/>
              <a:t>Use of 11a preamble or a new pre-amble</a:t>
            </a:r>
          </a:p>
          <a:p>
            <a:pPr lvl="2"/>
            <a:r>
              <a:rPr lang="en-AU" dirty="0" smtClean="0"/>
              <a:t>Continued use of ED (or PD/ED) LBT mechanisms or something different</a:t>
            </a:r>
          </a:p>
          <a:p>
            <a:pPr lvl="2"/>
            <a:r>
              <a:rPr lang="en-AU" dirty="0" smtClean="0"/>
              <a:t>Restricting use of no LBT or short LBT</a:t>
            </a:r>
          </a:p>
          <a:p>
            <a:pPr lvl="2"/>
            <a:r>
              <a:rPr lang="en-AU" dirty="0" smtClean="0"/>
              <a:t>Increase number of starting and finishing positions in LTE/NR</a:t>
            </a:r>
          </a:p>
          <a:p>
            <a:pPr lvl="2"/>
            <a:r>
              <a:rPr lang="en-AU" dirty="0" smtClean="0"/>
              <a:t>Restricting use of UL-DL switches in LTE/NR</a:t>
            </a:r>
          </a:p>
          <a:p>
            <a:pPr lvl="2"/>
            <a:r>
              <a:rPr lang="en-AU" dirty="0" smtClean="0"/>
              <a:t>Review of 802.11ax</a:t>
            </a:r>
          </a:p>
          <a:p>
            <a:pPr lvl="2"/>
            <a:r>
              <a:rPr lang="en-AU" dirty="0" smtClean="0"/>
              <a:t>Review of EHT</a:t>
            </a:r>
          </a:p>
          <a:p>
            <a:pPr lvl="2"/>
            <a:r>
              <a:rPr lang="en-AU" dirty="0" smtClean="0"/>
              <a:t>Review of LAA/</a:t>
            </a:r>
            <a:r>
              <a:rPr lang="en-AU" dirty="0" err="1" smtClean="0"/>
              <a:t>eLAA</a:t>
            </a:r>
            <a:endParaRPr lang="en-AU" dirty="0" smtClean="0"/>
          </a:p>
          <a:p>
            <a:pPr lvl="2"/>
            <a:r>
              <a:rPr lang="en-AU" dirty="0" smtClean="0"/>
              <a:t>Review of NR-U</a:t>
            </a:r>
          </a:p>
          <a:p>
            <a:pPr lvl="2"/>
            <a:r>
              <a:rPr lang="en-AU" dirty="0" smtClean="0"/>
              <a:t>Coexistence in actual deployments</a:t>
            </a:r>
            <a:endParaRPr lang="en-GB" i="1" dirty="0" smtClean="0"/>
          </a:p>
          <a:p>
            <a:pPr lvl="2"/>
            <a:r>
              <a:rPr lang="en-GB" dirty="0" smtClean="0"/>
              <a:t>Summary </a:t>
            </a:r>
            <a:r>
              <a:rPr lang="en-GB" dirty="0"/>
              <a:t>of current 6GHZ regulatory status</a:t>
            </a:r>
            <a:endParaRPr lang="en-AU" dirty="0"/>
          </a:p>
          <a:p>
            <a:pPr lvl="2"/>
            <a:r>
              <a:rPr lang="en-GB" dirty="0" smtClean="0"/>
              <a:t>Evaluation </a:t>
            </a:r>
            <a:r>
              <a:rPr lang="en-GB" dirty="0"/>
              <a:t>criteria for </a:t>
            </a:r>
            <a:r>
              <a:rPr lang="en-GB" dirty="0" smtClean="0"/>
              <a:t>coexistence mechanisms</a:t>
            </a:r>
            <a:endParaRPr lang="en-AU" dirty="0" smtClean="0"/>
          </a:p>
          <a:p>
            <a:pPr lvl="2"/>
            <a:r>
              <a:rPr lang="en-AU" dirty="0" smtClean="0"/>
              <a:t>…</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74</a:t>
            </a:fld>
            <a:endParaRPr lang="en-US"/>
          </a:p>
        </p:txBody>
      </p:sp>
    </p:spTree>
    <p:extLst>
      <p:ext uri="{BB962C8B-B14F-4D97-AF65-F5344CB8AC3E}">
        <p14:creationId xmlns:p14="http://schemas.microsoft.com/office/powerpoint/2010/main" val="262028792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will hear submissions related to the Workshop agenda</a:t>
            </a:r>
            <a:endParaRPr lang="en-AU" dirty="0"/>
          </a:p>
        </p:txBody>
      </p:sp>
      <p:sp>
        <p:nvSpPr>
          <p:cNvPr id="3" name="Content Placeholder 2"/>
          <p:cNvSpPr>
            <a:spLocks noGrp="1"/>
          </p:cNvSpPr>
          <p:nvPr>
            <p:ph idx="1"/>
          </p:nvPr>
        </p:nvSpPr>
        <p:spPr/>
        <p:txBody>
          <a:bodyPr/>
          <a:lstStyle/>
          <a:p>
            <a:r>
              <a:rPr lang="en-AU" dirty="0" smtClean="0"/>
              <a:t>Known submissions are:</a:t>
            </a:r>
          </a:p>
          <a:p>
            <a:pPr lvl="1"/>
            <a:r>
              <a:rPr lang="en-US" dirty="0"/>
              <a:t>IEEE </a:t>
            </a:r>
            <a:r>
              <a:rPr lang="en-US" dirty="0" smtClean="0"/>
              <a:t>802.11-18/1893r0 </a:t>
            </a:r>
            <a:r>
              <a:rPr lang="en-AU" dirty="0" smtClean="0"/>
              <a:t>by </a:t>
            </a:r>
            <a:r>
              <a:rPr lang="en-AU" dirty="0" smtClean="0"/>
              <a:t>Lili </a:t>
            </a:r>
            <a:r>
              <a:rPr lang="en-AU" dirty="0"/>
              <a:t>Hervieu </a:t>
            </a:r>
            <a:r>
              <a:rPr lang="en-AU" dirty="0" smtClean="0"/>
              <a:t>&amp; </a:t>
            </a:r>
            <a:r>
              <a:rPr lang="en-US" dirty="0"/>
              <a:t>Balkan Kecicioglu </a:t>
            </a:r>
            <a:r>
              <a:rPr lang="en-AU" dirty="0" smtClean="0"/>
              <a:t>(</a:t>
            </a:r>
            <a:r>
              <a:rPr lang="en-AU" dirty="0" err="1" smtClean="0"/>
              <a:t>Cablelabs</a:t>
            </a:r>
            <a:r>
              <a:rPr lang="en-AU" dirty="0" smtClean="0"/>
              <a:t>)</a:t>
            </a:r>
          </a:p>
          <a:p>
            <a:pPr lvl="1"/>
            <a:r>
              <a:rPr lang="en-AU" dirty="0" smtClean="0"/>
              <a:t>…</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75</a:t>
            </a:fld>
            <a:endParaRPr lang="en-US"/>
          </a:p>
        </p:txBody>
      </p:sp>
    </p:spTree>
    <p:extLst>
      <p:ext uri="{BB962C8B-B14F-4D97-AF65-F5344CB8AC3E}">
        <p14:creationId xmlns:p14="http://schemas.microsoft.com/office/powerpoint/2010/main" val="253256119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smtClean="0">
                <a:solidFill>
                  <a:schemeClr val="accent2"/>
                </a:solidFill>
              </a:rPr>
              <a:t>Agenda items</a:t>
            </a:r>
          </a:p>
          <a:p>
            <a:pPr marL="342900" lvl="1" indent="-342900" algn="ctr">
              <a:buNone/>
            </a:pPr>
            <a:r>
              <a:rPr lang="en-AU" sz="2400" b="1" dirty="0" smtClean="0">
                <a:solidFill>
                  <a:srgbClr val="FF0000"/>
                </a:solidFill>
              </a:rPr>
              <a:t>Plans for next meeting</a:t>
            </a:r>
            <a:endParaRPr lang="en-AU" sz="2400" b="1" dirty="0">
              <a:solidFill>
                <a:srgbClr val="FF0000"/>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76</a:t>
            </a:fld>
            <a:endParaRPr lang="en-US"/>
          </a:p>
        </p:txBody>
      </p:sp>
    </p:spTree>
    <p:extLst>
      <p:ext uri="{BB962C8B-B14F-4D97-AF65-F5344CB8AC3E}">
        <p14:creationId xmlns:p14="http://schemas.microsoft.com/office/powerpoint/2010/main" val="1506881961"/>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Coex SC will </a:t>
            </a:r>
            <a:r>
              <a:rPr lang="en-AU" dirty="0" smtClean="0"/>
              <a:t>discuss plans for the next session in St Louis, US in January 2019</a:t>
            </a:r>
            <a:endParaRPr lang="en-AU" dirty="0"/>
          </a:p>
        </p:txBody>
      </p:sp>
      <p:sp>
        <p:nvSpPr>
          <p:cNvPr id="3" name="Content Placeholder 2"/>
          <p:cNvSpPr>
            <a:spLocks noGrp="1"/>
          </p:cNvSpPr>
          <p:nvPr>
            <p:ph idx="1"/>
          </p:nvPr>
        </p:nvSpPr>
        <p:spPr/>
        <p:txBody>
          <a:bodyPr/>
          <a:lstStyle/>
          <a:p>
            <a:pPr lvl="1"/>
            <a:r>
              <a:rPr lang="en-AU" dirty="0" smtClean="0"/>
              <a:t>Possible items include</a:t>
            </a:r>
          </a:p>
          <a:p>
            <a:pPr lvl="2"/>
            <a:r>
              <a:rPr lang="en-AU" dirty="0" smtClean="0"/>
              <a:t>Discussion of results of ETSI BRAN meeting in Dec 2019</a:t>
            </a:r>
          </a:p>
          <a:p>
            <a:pPr lvl="2"/>
            <a:r>
              <a:rPr lang="en-AU" dirty="0" smtClean="0"/>
              <a:t>Review of 3GPP RAN1 activities</a:t>
            </a:r>
          </a:p>
          <a:p>
            <a:pPr lvl="3"/>
            <a:r>
              <a:rPr lang="en-AU" dirty="0" smtClean="0"/>
              <a:t>Focus on NR-U</a:t>
            </a:r>
          </a:p>
          <a:p>
            <a:pPr lvl="2"/>
            <a:r>
              <a:rPr lang="en-AU" dirty="0" smtClean="0"/>
              <a:t>Preparation for Workshop</a:t>
            </a:r>
          </a:p>
          <a:p>
            <a:pPr lvl="3"/>
            <a:r>
              <a:rPr lang="en-AU" dirty="0" smtClean="0"/>
              <a:t>If confirmed by 3GPP RAN1</a:t>
            </a:r>
          </a:p>
          <a:p>
            <a:pPr lvl="2"/>
            <a:r>
              <a:rPr lang="en-AU" dirty="0" smtClean="0"/>
              <a:t>… &lt;other suggestions?&gt;</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77</a:t>
            </a:fld>
            <a:endParaRPr lang="en-US"/>
          </a:p>
        </p:txBody>
      </p:sp>
    </p:spTree>
    <p:extLst>
      <p:ext uri="{BB962C8B-B14F-4D97-AF65-F5344CB8AC3E}">
        <p14:creationId xmlns:p14="http://schemas.microsoft.com/office/powerpoint/2010/main" val="246197908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i="1" dirty="0" smtClean="0"/>
              <a:t>IEEE 802.11 Coexistence SC </a:t>
            </a:r>
            <a:r>
              <a:rPr lang="en-AU" dirty="0" smtClean="0"/>
              <a:t>meeting in Bangkok in November 2019 is adjourned!</a:t>
            </a:r>
            <a:endParaRPr lang="en-AU" dirty="0"/>
          </a:p>
        </p:txBody>
      </p:sp>
      <p:sp>
        <p:nvSpPr>
          <p:cNvPr id="3" name="Content Placeholder 2"/>
          <p:cNvSpPr>
            <a:spLocks noGrp="1"/>
          </p:cNvSpPr>
          <p:nvPr>
            <p:ph idx="1"/>
          </p:nvPr>
        </p:nvSpPr>
        <p:spPr/>
        <p:txBody>
          <a:bodyPr/>
          <a:lstStyle/>
          <a:p>
            <a:pPr lvl="1"/>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78</a:t>
            </a:fld>
            <a:endParaRPr lang="en-US"/>
          </a:p>
        </p:txBody>
      </p:sp>
    </p:spTree>
    <p:extLst>
      <p:ext uri="{BB962C8B-B14F-4D97-AF65-F5344CB8AC3E}">
        <p14:creationId xmlns:p14="http://schemas.microsoft.com/office/powerpoint/2010/main" val="5621556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Coexistence SC will consider a proposed </a:t>
            </a:r>
            <a:r>
              <a:rPr lang="en-AU" dirty="0"/>
              <a:t>agenda for Bangkok</a:t>
            </a:r>
          </a:p>
        </p:txBody>
      </p:sp>
      <p:sp>
        <p:nvSpPr>
          <p:cNvPr id="3" name="Content Placeholder 2"/>
          <p:cNvSpPr>
            <a:spLocks noGrp="1"/>
          </p:cNvSpPr>
          <p:nvPr>
            <p:ph idx="1"/>
          </p:nvPr>
        </p:nvSpPr>
        <p:spPr/>
        <p:txBody>
          <a:bodyPr/>
          <a:lstStyle/>
          <a:p>
            <a:r>
              <a:rPr lang="en-AU" dirty="0" smtClean="0"/>
              <a:t>Proposed Agenda</a:t>
            </a:r>
          </a:p>
          <a:p>
            <a:pPr lvl="2"/>
            <a:r>
              <a:rPr lang="en-AU" dirty="0" smtClean="0"/>
              <a:t>…</a:t>
            </a:r>
          </a:p>
          <a:p>
            <a:pPr lvl="2"/>
            <a:r>
              <a:rPr lang="en-AU" dirty="0" smtClean="0"/>
              <a:t>Other issues</a:t>
            </a:r>
          </a:p>
          <a:p>
            <a:pPr lvl="3"/>
            <a:r>
              <a:rPr lang="en-AU" dirty="0" smtClean="0"/>
              <a:t>…</a:t>
            </a:r>
          </a:p>
          <a:p>
            <a:pPr lvl="1"/>
            <a:r>
              <a:rPr lang="en-AU" dirty="0" smtClean="0"/>
              <a:t>Other business</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a:t>
            </a:fld>
            <a:endParaRPr lang="en-US"/>
          </a:p>
        </p:txBody>
      </p:sp>
      <p:sp>
        <p:nvSpPr>
          <p:cNvPr id="19" name="Rectangle 18"/>
          <p:cNvSpPr/>
          <p:nvPr/>
        </p:nvSpPr>
        <p:spPr bwMode="auto">
          <a:xfrm>
            <a:off x="6324600" y="3124200"/>
            <a:ext cx="2133600" cy="1143000"/>
          </a:xfrm>
          <a:prstGeom prst="rect">
            <a:avLst/>
          </a:prstGeom>
          <a:no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0" i="0" u="none" strike="noStrike" cap="none" normalizeH="0" baseline="0" dirty="0" smtClean="0">
                <a:ln>
                  <a:noFill/>
                </a:ln>
                <a:solidFill>
                  <a:srgbClr val="FF0000"/>
                </a:solidFill>
                <a:effectLst/>
                <a:latin typeface="+mj-lt"/>
              </a:rPr>
              <a:t>Additional</a:t>
            </a:r>
            <a:r>
              <a:rPr kumimoji="0" lang="en-AU" sz="1600" b="0" i="0" u="none" strike="noStrike" cap="none" normalizeH="0" dirty="0" smtClean="0">
                <a:ln>
                  <a:noFill/>
                </a:ln>
                <a:solidFill>
                  <a:srgbClr val="FF0000"/>
                </a:solidFill>
                <a:effectLst/>
                <a:latin typeface="+mj-lt"/>
              </a:rPr>
              <a:t> agenda items are requested from all interested stakeholders</a:t>
            </a:r>
            <a:endParaRPr kumimoji="0" lang="en-AU" sz="1600" b="0" i="0" u="none" strike="noStrike" cap="none" normalizeH="0" baseline="0" dirty="0" smtClean="0">
              <a:ln>
                <a:noFill/>
              </a:ln>
              <a:solidFill>
                <a:srgbClr val="FF0000"/>
              </a:solidFill>
              <a:effectLst/>
              <a:latin typeface="+mj-lt"/>
            </a:endParaRPr>
          </a:p>
        </p:txBody>
      </p:sp>
    </p:spTree>
    <p:extLst>
      <p:ext uri="{BB962C8B-B14F-4D97-AF65-F5344CB8AC3E}">
        <p14:creationId xmlns:p14="http://schemas.microsoft.com/office/powerpoint/2010/main" val="15496310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smtClean="0">
                <a:solidFill>
                  <a:schemeClr val="accent2"/>
                </a:solidFill>
              </a:rPr>
              <a:t>Scope of IEEE 802.11 Coexistence SC</a:t>
            </a:r>
            <a:endParaRPr lang="en-AU" sz="2400" b="1" dirty="0">
              <a:solidFill>
                <a:schemeClr val="accent2"/>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9</a:t>
            </a:fld>
            <a:endParaRPr lang="en-US"/>
          </a:p>
        </p:txBody>
      </p:sp>
    </p:spTree>
    <p:extLst>
      <p:ext uri="{BB962C8B-B14F-4D97-AF65-F5344CB8AC3E}">
        <p14:creationId xmlns:p14="http://schemas.microsoft.com/office/powerpoint/2010/main" val="2714693667"/>
      </p:ext>
    </p:extLst>
  </p:cSld>
  <p:clrMapOvr>
    <a:masterClrMapping/>
  </p:clrMapOvr>
  <p:timing>
    <p:tnLst>
      <p:par>
        <p:cTn id="1" dur="indefinite" restart="never" nodeType="tmRoot"/>
      </p:par>
    </p:tnLst>
  </p:timing>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8139</Words>
  <Application>Microsoft Office PowerPoint</Application>
  <PresentationFormat>On-screen Show (4:3)</PresentationFormat>
  <Paragraphs>813</Paragraphs>
  <Slides>78</Slides>
  <Notes>3</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3</vt:i4>
      </vt:variant>
      <vt:variant>
        <vt:lpstr>Slide Titles</vt:lpstr>
      </vt:variant>
      <vt:variant>
        <vt:i4>78</vt:i4>
      </vt:variant>
    </vt:vector>
  </HeadingPairs>
  <TitlesOfParts>
    <vt:vector size="86" baseType="lpstr">
      <vt:lpstr>Arial</vt:lpstr>
      <vt:lpstr>Calibri</vt:lpstr>
      <vt:lpstr>Times New Roman</vt:lpstr>
      <vt:lpstr>Wingdings</vt:lpstr>
      <vt:lpstr>802-11-Submission</vt:lpstr>
      <vt:lpstr>Presentation</vt:lpstr>
      <vt:lpstr>Document</vt:lpstr>
      <vt:lpstr>Acrobat Document</vt:lpstr>
      <vt:lpstr>Agenda for IEEE 802.11 Coexistence SC meeting in Bangkok in Nov 2018</vt:lpstr>
      <vt:lpstr>Welcome to the 9th F2F meeting of the Coexistence Standing Committee in Bangkok in November 2018</vt:lpstr>
      <vt:lpstr>The first task for the Coexistence SC today is not to appoint a secretary</vt:lpstr>
      <vt:lpstr>The Coexistence SC will review the official IEEE-SA patent material for pre-PAR groups</vt:lpstr>
      <vt:lpstr>The Coexistence SC hoc will operate using accepted principles of meeting etiquette</vt:lpstr>
      <vt:lpstr>The Coexistence SC will review the modified “Participation in IEEE 802 Meetings” slide</vt:lpstr>
      <vt:lpstr>The Coexistence SC will consider a proposed agenda for Bangkok</vt:lpstr>
      <vt:lpstr>The Coexistence SC will consider a proposed agenda for Bangkok</vt:lpstr>
      <vt:lpstr>PowerPoint Presentation</vt:lpstr>
      <vt:lpstr>The agreed Coexistence SC scope focuses on ensuring 802.11ax has fair access to global unlicensed spectrum </vt:lpstr>
      <vt:lpstr>Coexistence SC will close when determined by the 802.11 WG or 802.11ax is ratified</vt:lpstr>
      <vt:lpstr>PowerPoint Presentation</vt:lpstr>
      <vt:lpstr>The Coexistence SC will consider approval of the meeting minutes from Hawaii</vt:lpstr>
      <vt:lpstr>PowerPoint Presentation</vt:lpstr>
      <vt:lpstr>The Coex SC will discuss the ETSI BRAN meeting to held next week</vt:lpstr>
      <vt:lpstr>The ETSI BRAN meeting focused on EN 301 893 topics, particularly adaptivity … again</vt:lpstr>
      <vt:lpstr>It is important for ETSI BRAN to move past the adaptivity aspects of EN 301 893</vt:lpstr>
      <vt:lpstr>The long term use of Notified Bodies has cost and delay impacts on the industry</vt:lpstr>
      <vt:lpstr>The best case completion date for EN 301 893 is now almost certainly beyond Sept 2019</vt:lpstr>
      <vt:lpstr>EN 301 893 is now less likely to be held up by the question of how to provide for inclusion of 5.8 GHz</vt:lpstr>
      <vt:lpstr>The receiver sensitivity issue in EN 301 893 is still not resolved suggesting it may delay completion</vt:lpstr>
      <vt:lpstr>ETSI BRAN discussed a submission from Cisco that explained why EN 301 893 is so important</vt:lpstr>
      <vt:lpstr>ETSI BRAN discussed a submission from Cisco that explained why EN 301 893 is so important</vt:lpstr>
      <vt:lpstr>ETSI BRAN discussions highlighted the importance of basing coexistence work on actual test data </vt:lpstr>
      <vt:lpstr>ETSI BRAN has rewritten &amp; refined parts of the adaptivity clause again</vt:lpstr>
      <vt:lpstr>Draft text for a revised adaptivity clause in EN 301 893 was preliminarily agreed by ETSI BRAN in June 2018</vt:lpstr>
      <vt:lpstr>Draft text for a revised adaptivity clause in EN 301 893 was significantly refined by ETSI BRAN in Sept 2018</vt:lpstr>
      <vt:lpstr>A variety of ambiguities were addressed in the first sentence of the refined text</vt:lpstr>
      <vt:lpstr>The scope of the energy integration was made clearer in the refined text</vt:lpstr>
      <vt:lpstr>The specification of where the received power is measured was changed in the refined text</vt:lpstr>
      <vt:lpstr>The ability to flip between modes was not changed in the refined text</vt:lpstr>
      <vt:lpstr>The ability of Wi-Fi to use the ED only mode was not changed in the refined text</vt:lpstr>
      <vt:lpstr>The ability of other technologies to use the ED/PD mode was not changed in the refined text</vt:lpstr>
      <vt:lpstr>Ericsson again proposed that the ED/PD option be defined as an “exception” …</vt:lpstr>
      <vt:lpstr>… but the proposal to define PD/ED option as an exception was not accepted by ETSI BRAN</vt:lpstr>
      <vt:lpstr>ETSI BRAN will remove the “test by declaration” options</vt:lpstr>
      <vt:lpstr>ETSI BRAN will remove the “test by declaration” options</vt:lpstr>
      <vt:lpstr>ETSI BRAN could not agree on a proposal to stop low power devices passing control to high power devices</vt:lpstr>
      <vt:lpstr>ETSI BRAN heard a proposal to test the use of PD but deferred any decision to at least Dec 2018</vt:lpstr>
      <vt:lpstr>ETSI BRAN did not consider a proposal to restrict a initiating devices from restarting after a “pause” </vt:lpstr>
      <vt:lpstr>ETSI BRAN did not consider a proposal to refine the “paused COT” requirements</vt:lpstr>
      <vt:lpstr>ETSI BRAN did not consider a proposal to revise the Channel Occupancy Time definition</vt:lpstr>
      <vt:lpstr>ETSI BRAN did not consider a proposal to inject noise during ED tests</vt:lpstr>
      <vt:lpstr>ETSI BRAN are not very keen on dealing with the blocking energy issue</vt:lpstr>
      <vt:lpstr>ETSI BRAN are not very keen on dealing with the blocking energy issue</vt:lpstr>
      <vt:lpstr>What does this mean? Why do we care?</vt:lpstr>
      <vt:lpstr>What needs to be done? Who is going to do it?</vt:lpstr>
      <vt:lpstr>PowerPoint Presentation</vt:lpstr>
      <vt:lpstr>The SC will review any known submissions to the next ETSI BRAN meeting</vt:lpstr>
      <vt:lpstr>ETSI BRAN has confirmed plans for future meetings &amp; teleconferences</vt:lpstr>
      <vt:lpstr>PowerPoint Presentation</vt:lpstr>
      <vt:lpstr>The Coex SC may hear an update on coexistence relevant activities at the recent 3GPP RAN1 meeting</vt:lpstr>
      <vt:lpstr>Wi-Fi stakeholder presence at 3GPP RAN1 meetings is vital</vt:lpstr>
      <vt:lpstr>PowerPoint Presentation</vt:lpstr>
      <vt:lpstr>The SC sent an LS to 3GPP RAN4 out of San Diego</vt:lpstr>
      <vt:lpstr>We are still awaiting for a reply to our LS to RAN4 after the initial reply was withdrawn</vt:lpstr>
      <vt:lpstr>PowerPoint Presentation</vt:lpstr>
      <vt:lpstr>802.11 WG will probably need to work with 3GPP RAN1 on “fair” access in 6GHz</vt:lpstr>
      <vt:lpstr>The SC discussed the possibility of a workshop to engage with 3GPP RAN1 on sharing of 5/6GHz</vt:lpstr>
      <vt:lpstr>RAN agreed to a coexistence Workshop but want to hold it coincident with a RAN meeting in June 2019</vt:lpstr>
      <vt:lpstr>RAN agreed to a coexistence Workshop but want to hold it coincident with a RAN meeting in June 2019</vt:lpstr>
      <vt:lpstr>RAN proposed location for the workshop does not align with our proposal</vt:lpstr>
      <vt:lpstr>The WG/SC Chairs proposed new dates &amp; locations for the Workshop</vt:lpstr>
      <vt:lpstr>A recent reply from RAN Chair emphasises decisions not yet made on coexistence issues</vt:lpstr>
      <vt:lpstr>A recent reply from RAN Chair agrees on need for 802.11 to influence coexistence issues in 3GPP</vt:lpstr>
      <vt:lpstr>A recent reply from RAN Chair suggests ~June 2018 is the right timing for a Workshop</vt:lpstr>
      <vt:lpstr>A recent reply from RAN Chair suggests July 2018 (in Vienna) is potentially a viable option</vt:lpstr>
      <vt:lpstr>It seems Vienna in July 2019 is the last remaining option</vt:lpstr>
      <vt:lpstr>The RAN1 Vice Chair has provided some guidance on potential misunderstandings about 802.11 in RAN1</vt:lpstr>
      <vt:lpstr>The RAN1 Vice Chair asserted that no decisions have been made based on misunderstandings </vt:lpstr>
      <vt:lpstr>The RAN1 Vice Chair asserted that no decisions have been made based on misunderstandings </vt:lpstr>
      <vt:lpstr>Contributions and idea are sought for the potential Workshop</vt:lpstr>
      <vt:lpstr>The 802.11 WG Chair has suggested we also potentially use alternatives to the Workshop in meantime</vt:lpstr>
      <vt:lpstr>Contributions and idea are sought for the potential Workshop and LS’s in the meantime</vt:lpstr>
      <vt:lpstr>The SC will hear submissions related to the Workshop agenda</vt:lpstr>
      <vt:lpstr>PowerPoint Presentation</vt:lpstr>
      <vt:lpstr>The Coex SC will discuss plans for the next session in St Louis, US in January 2019</vt:lpstr>
      <vt:lpstr>The IEEE 802.11 Coexistence SC meeting in Bangkok in November 2019 is adjourned!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2018-11-09T00:07:16Z</dcterms:modified>
</cp:coreProperties>
</file>