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708" r:id="rId2"/>
    <p:sldId id="678" r:id="rId3"/>
    <p:sldId id="679" r:id="rId4"/>
    <p:sldId id="656" r:id="rId5"/>
    <p:sldId id="665" r:id="rId6"/>
    <p:sldId id="666" r:id="rId7"/>
    <p:sldId id="710" r:id="rId8"/>
    <p:sldId id="801" r:id="rId9"/>
    <p:sldId id="711" r:id="rId10"/>
    <p:sldId id="715" r:id="rId11"/>
    <p:sldId id="762" r:id="rId12"/>
    <p:sldId id="799" r:id="rId13"/>
    <p:sldId id="823" r:id="rId14"/>
    <p:sldId id="826" r:id="rId15"/>
    <p:sldId id="822" r:id="rId16"/>
    <p:sldId id="750" r:id="rId17"/>
    <p:sldId id="778" r:id="rId18"/>
    <p:sldId id="779" r:id="rId19"/>
    <p:sldId id="780" r:id="rId20"/>
    <p:sldId id="781" r:id="rId21"/>
    <p:sldId id="782" r:id="rId22"/>
    <p:sldId id="727" r:id="rId23"/>
    <p:sldId id="704" r:id="rId24"/>
    <p:sldId id="705" r:id="rId25"/>
    <p:sldId id="707" r:id="rId26"/>
    <p:sldId id="809" r:id="rId27"/>
    <p:sldId id="721" r:id="rId28"/>
    <p:sldId id="776" r:id="rId29"/>
    <p:sldId id="824" r:id="rId30"/>
    <p:sldId id="825" r:id="rId31"/>
    <p:sldId id="800" r:id="rId32"/>
    <p:sldId id="694" r:id="rId33"/>
    <p:sldId id="695" r:id="rId34"/>
    <p:sldId id="740" r:id="rId35"/>
    <p:sldId id="741" r:id="rId3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234" autoAdjust="0"/>
    <p:restoredTop sz="94095" autoAdjust="0"/>
  </p:normalViewPr>
  <p:slideViewPr>
    <p:cSldViewPr>
      <p:cViewPr varScale="1">
        <p:scale>
          <a:sx n="70" d="100"/>
          <a:sy n="70" d="100"/>
        </p:scale>
        <p:origin x="1080" y="60"/>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80" d="100"/>
        <a:sy n="80" d="100"/>
      </p:scale>
      <p:origin x="0" y="-9369"/>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dirty="0" smtClean="0"/>
              <a:t>January 2016</a:t>
            </a:r>
            <a:endParaRPr lang="en-US" dirty="0"/>
          </a:p>
        </p:txBody>
      </p:sp>
      <p:sp>
        <p:nvSpPr>
          <p:cNvPr id="6" name="Footer Placeholder 5"/>
          <p:cNvSpPr>
            <a:spLocks noGrp="1"/>
          </p:cNvSpPr>
          <p:nvPr>
            <p:ph type="ftr" sz="quarter" idx="4"/>
          </p:nvPr>
        </p:nvSpPr>
        <p:spPr/>
        <p:txBody>
          <a:bodyPr/>
          <a:lstStyle/>
          <a:p>
            <a:pPr lvl="4">
              <a:defRPr/>
            </a:pPr>
            <a:r>
              <a:rPr lang="en-US" dirty="0" smtClean="0"/>
              <a:t>Edward Au (Huawei Technologies)</a:t>
            </a:r>
            <a:endParaRPr lang="en-US" dirty="0"/>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smtClean="0"/>
              <a:t>Page </a:t>
            </a:r>
            <a:fld id="{3677C22B-21F1-4F29-8177-0ED961E00DA1}" type="slidenum">
              <a:rPr lang="en-US" altLang="en-US" smtClean="0"/>
              <a:pPr>
                <a:spcBef>
                  <a:spcPct val="0"/>
                </a:spcBef>
              </a:pPr>
              <a:t>1</a:t>
            </a:fld>
            <a:endParaRPr lang="en-US" altLang="en-US" dirty="0" smtClean="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18</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21</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31</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33</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11</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12</a:t>
            </a:fld>
            <a:endParaRPr lang="en-US" altLang="en-US"/>
          </a:p>
        </p:txBody>
      </p:sp>
    </p:spTree>
    <p:extLst>
      <p:ext uri="{BB962C8B-B14F-4D97-AF65-F5344CB8AC3E}">
        <p14:creationId xmlns:p14="http://schemas.microsoft.com/office/powerpoint/2010/main" val="9387848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13</a:t>
            </a:fld>
            <a:endParaRPr lang="en-US" altLang="en-US"/>
          </a:p>
        </p:txBody>
      </p:sp>
    </p:spTree>
    <p:extLst>
      <p:ext uri="{BB962C8B-B14F-4D97-AF65-F5344CB8AC3E}">
        <p14:creationId xmlns:p14="http://schemas.microsoft.com/office/powerpoint/2010/main" val="12640062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14</a:t>
            </a:fld>
            <a:endParaRPr lang="en-US" altLang="en-US"/>
          </a:p>
        </p:txBody>
      </p:sp>
    </p:spTree>
    <p:extLst>
      <p:ext uri="{BB962C8B-B14F-4D97-AF65-F5344CB8AC3E}">
        <p14:creationId xmlns:p14="http://schemas.microsoft.com/office/powerpoint/2010/main" val="29997169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15</a:t>
            </a:fld>
            <a:endParaRPr lang="en-US" altLang="en-US"/>
          </a:p>
        </p:txBody>
      </p:sp>
    </p:spTree>
    <p:extLst>
      <p:ext uri="{BB962C8B-B14F-4D97-AF65-F5344CB8AC3E}">
        <p14:creationId xmlns:p14="http://schemas.microsoft.com/office/powerpoint/2010/main" val="40811615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16</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17</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November 2018</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(Intel Corp.)</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802.11-18/1717r5</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318859570"/>
              </p:ext>
            </p:extLst>
          </p:nvPr>
        </p:nvGraphicFramePr>
        <p:xfrm>
          <a:off x="777875" y="3054350"/>
          <a:ext cx="7004050" cy="2578100"/>
        </p:xfrm>
        <a:graphic>
          <a:graphicData uri="http://schemas.openxmlformats.org/presentationml/2006/ole">
            <mc:AlternateContent xmlns:mc="http://schemas.openxmlformats.org/markup-compatibility/2006">
              <mc:Choice xmlns:v="urn:schemas-microsoft-com:vml" Requires="v">
                <p:oleObj spid="_x0000_s5380" name="Document" r:id="rId4" imgW="8261588" imgH="3047832" progId="Word.Document.8">
                  <p:embed/>
                </p:oleObj>
              </mc:Choice>
              <mc:Fallback>
                <p:oleObj name="Document" r:id="rId4" imgW="8261588" imgH="3047832" progId="Word.Document.8">
                  <p:embed/>
                  <p:pic>
                    <p:nvPicPr>
                      <p:cNvPr id="0" name=""/>
                      <p:cNvPicPr>
                        <a:picLocks noChangeAspect="1" noChangeArrowheads="1"/>
                      </p:cNvPicPr>
                      <p:nvPr/>
                    </p:nvPicPr>
                    <p:blipFill>
                      <a:blip r:embed="rId5"/>
                      <a:srcRect/>
                      <a:stretch>
                        <a:fillRect/>
                      </a:stretch>
                    </p:blipFill>
                    <p:spPr bwMode="auto">
                      <a:xfrm>
                        <a:off x="777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November 2018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smtClean="0"/>
              <a:t>November 2018</a:t>
            </a:r>
            <a:endParaRPr lang="en-US" dirty="0"/>
          </a:p>
        </p:txBody>
      </p:sp>
      <p:sp>
        <p:nvSpPr>
          <p:cNvPr id="5" name="Footer Placeholder 4"/>
          <p:cNvSpPr>
            <a:spLocks noGrp="1"/>
          </p:cNvSpPr>
          <p:nvPr>
            <p:ph type="ftr" sz="quarter" idx="11"/>
          </p:nvPr>
        </p:nvSpPr>
        <p:spPr/>
        <p:txBody>
          <a:bodyPr/>
          <a:lstStyle/>
          <a:p>
            <a:pPr>
              <a:defRPr/>
            </a:pPr>
            <a:r>
              <a:rPr lang="en-US" dirty="0" smtClean="0"/>
              <a:t>Minyoung Park (Intel Corp.)</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a:t>
            </a:r>
            <a:fld id="{87CADA09-2DAE-4899-B121-4D92081AAB59}" type="slidenum">
              <a:rPr lang="en-US" altLang="en-US" sz="1200" b="0" smtClean="0"/>
              <a:pPr>
                <a:spcBef>
                  <a:spcPct val="0"/>
                </a:spcBef>
                <a:buFontTx/>
                <a:buNone/>
              </a:pPr>
              <a:t>1</a:t>
            </a:fld>
            <a:endParaRPr lang="en-US" altLang="en-US" sz="1200" b="0" dirty="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a:t>
            </a:r>
            <a:r>
              <a:rPr lang="en-GB" sz="2000" b="0" kern="0" dirty="0" smtClean="0"/>
              <a:t>2018-11-14</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dirty="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685800" y="1524000"/>
            <a:ext cx="7772400" cy="4951413"/>
          </a:xfrm>
        </p:spPr>
        <p:txBody>
          <a:bodyPr/>
          <a:lstStyle/>
          <a:p>
            <a:pPr>
              <a:defRPr/>
            </a:pPr>
            <a:r>
              <a:rPr lang="en-US" dirty="0" smtClean="0"/>
              <a:t>Call for submissions sent out on November 6: </a:t>
            </a:r>
          </a:p>
          <a:p>
            <a:pPr lvl="1">
              <a:defRPr/>
            </a:pPr>
            <a:r>
              <a:rPr lang="en-US" b="0" dirty="0" smtClean="0"/>
              <a:t>Received </a:t>
            </a:r>
            <a:r>
              <a:rPr lang="en-US" dirty="0" smtClean="0"/>
              <a:t>35 s</a:t>
            </a:r>
            <a:r>
              <a:rPr lang="en-US" b="0" dirty="0" smtClean="0"/>
              <a:t>ubmissions (updated on </a:t>
            </a:r>
            <a:r>
              <a:rPr lang="en-US" dirty="0" smtClean="0"/>
              <a:t>November 10</a:t>
            </a:r>
            <a:r>
              <a:rPr lang="en-US" b="0" dirty="0" smtClean="0"/>
              <a:t>)</a:t>
            </a:r>
          </a:p>
          <a:p>
            <a:pPr>
              <a:defRPr/>
            </a:pPr>
            <a:endParaRPr lang="en-US" dirty="0" smtClean="0"/>
          </a:p>
          <a:p>
            <a:pPr>
              <a:defRPr/>
            </a:pPr>
            <a:r>
              <a:rPr lang="en-US" dirty="0" smtClean="0"/>
              <a:t>Grouped submissions based on priorities</a:t>
            </a:r>
          </a:p>
          <a:p>
            <a:pPr lvl="1">
              <a:defRPr/>
            </a:pPr>
            <a:r>
              <a:rPr lang="en-US" dirty="0" smtClean="0"/>
              <a:t>Comment resolutions (</a:t>
            </a:r>
            <a:r>
              <a:rPr lang="en-US" b="1" dirty="0" smtClean="0"/>
              <a:t>Highest priority</a:t>
            </a:r>
            <a:r>
              <a:rPr lang="en-US" dirty="0" smtClean="0"/>
              <a:t>)</a:t>
            </a:r>
          </a:p>
          <a:p>
            <a:pPr lvl="1">
              <a:defRPr/>
            </a:pPr>
            <a:r>
              <a:rPr lang="en-US" dirty="0" smtClean="0"/>
              <a:t>Others</a:t>
            </a:r>
            <a:endParaRPr lang="en-US" b="0" dirty="0" smtClean="0"/>
          </a:p>
          <a:p>
            <a:pPr lvl="1">
              <a:defRPr/>
            </a:pPr>
            <a:endParaRPr lang="en-US" b="0" dirty="0" smtClean="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10</a:t>
            </a:fld>
            <a:endParaRPr lang="en-US" altLang="en-US" sz="1200" b="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a:t>
            </a:r>
          </a:p>
        </p:txBody>
      </p:sp>
      <p:sp>
        <p:nvSpPr>
          <p:cNvPr id="4" name="Date Placeholder 3"/>
          <p:cNvSpPr>
            <a:spLocks noGrp="1"/>
          </p:cNvSpPr>
          <p:nvPr>
            <p:ph type="dt" sz="quarter" idx="10"/>
          </p:nvPr>
        </p:nvSpPr>
        <p:spPr/>
        <p:txBody>
          <a:bodyPr/>
          <a:lstStyle/>
          <a:p>
            <a:pPr>
              <a:defRPr/>
            </a:pPr>
            <a:r>
              <a:rPr lang="en-US" smtClean="0"/>
              <a:t>November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11</a:t>
            </a:fld>
            <a:endParaRPr lang="en-US" altLang="en-US" sz="1200" b="0" smtClean="0"/>
          </a:p>
        </p:txBody>
      </p:sp>
      <p:sp>
        <p:nvSpPr>
          <p:cNvPr id="8" name="TextBox 7"/>
          <p:cNvSpPr txBox="1"/>
          <p:nvPr/>
        </p:nvSpPr>
        <p:spPr>
          <a:xfrm>
            <a:off x="7623431" y="685800"/>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
        <p:nvSpPr>
          <p:cNvPr id="2" name="Rectangle 1"/>
          <p:cNvSpPr/>
          <p:nvPr/>
        </p:nvSpPr>
        <p:spPr>
          <a:xfrm>
            <a:off x="0" y="1981200"/>
            <a:ext cx="8915400" cy="3139321"/>
          </a:xfrm>
          <a:prstGeom prst="rect">
            <a:avLst/>
          </a:prstGeom>
        </p:spPr>
        <p:txBody>
          <a:bodyPr wrap="square">
            <a:spAutoFit/>
          </a:bodyPr>
          <a:lstStyle/>
          <a:p>
            <a:pPr marL="571500" indent="-2286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11-18/1861 CR for 32.2.5, </a:t>
            </a:r>
            <a:r>
              <a:rPr lang="en-US" sz="1800" dirty="0" err="1">
                <a:solidFill>
                  <a:srgbClr val="00B050"/>
                </a:solidFill>
                <a:latin typeface="Calibri" panose="020F0502020204030204" pitchFamily="34" charset="0"/>
              </a:rPr>
              <a:t>Eunsung</a:t>
            </a:r>
            <a:r>
              <a:rPr lang="en-US" sz="1800" dirty="0">
                <a:solidFill>
                  <a:srgbClr val="00B050"/>
                </a:solidFill>
                <a:latin typeface="Calibri" panose="020F0502020204030204" pitchFamily="34" charset="0"/>
              </a:rPr>
              <a:t> Park, LG Electronics</a:t>
            </a:r>
          </a:p>
          <a:p>
            <a:pPr marL="571500" indent="-2286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11-18/1862 CR </a:t>
            </a:r>
            <a:r>
              <a:rPr lang="en-US" sz="1800" dirty="0" smtClean="0">
                <a:solidFill>
                  <a:srgbClr val="00B050"/>
                </a:solidFill>
                <a:latin typeface="Calibri" panose="020F0502020204030204" pitchFamily="34" charset="0"/>
              </a:rPr>
              <a:t>for </a:t>
            </a:r>
            <a:r>
              <a:rPr lang="en-US" sz="1800" dirty="0">
                <a:solidFill>
                  <a:srgbClr val="00B050"/>
                </a:solidFill>
                <a:latin typeface="Calibri" panose="020F0502020204030204" pitchFamily="34" charset="0"/>
              </a:rPr>
              <a:t>32.2.9, </a:t>
            </a:r>
            <a:r>
              <a:rPr lang="en-US" sz="1800" dirty="0" err="1">
                <a:solidFill>
                  <a:srgbClr val="00B050"/>
                </a:solidFill>
                <a:latin typeface="Calibri" panose="020F0502020204030204" pitchFamily="34" charset="0"/>
              </a:rPr>
              <a:t>Eunsung</a:t>
            </a:r>
            <a:r>
              <a:rPr lang="en-US" sz="1800" dirty="0">
                <a:solidFill>
                  <a:srgbClr val="00B050"/>
                </a:solidFill>
                <a:latin typeface="Calibri" panose="020F0502020204030204" pitchFamily="34" charset="0"/>
              </a:rPr>
              <a:t> Park, LG Electronics</a:t>
            </a:r>
          </a:p>
          <a:p>
            <a:pPr marL="571500" indent="-2286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11-18/1880, CR on Spectral Flatness Spec, Steve Shellhammer and Bin Tian (Qualcomm)</a:t>
            </a:r>
          </a:p>
          <a:p>
            <a:pPr marL="571500" indent="-2286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11-18-1898, CR on Sync Field, Steve Shellhammer (Qualcomm)</a:t>
            </a:r>
          </a:p>
          <a:p>
            <a:pPr marL="571500" indent="-2286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11-18/1913r0 ”CR for </a:t>
            </a:r>
            <a:r>
              <a:rPr lang="en-US" sz="1800" dirty="0" err="1">
                <a:solidFill>
                  <a:srgbClr val="00B050"/>
                </a:solidFill>
                <a:latin typeface="Calibri" panose="020F0502020204030204" pitchFamily="34" charset="0"/>
              </a:rPr>
              <a:t>Tx</a:t>
            </a:r>
            <a:r>
              <a:rPr lang="en-US" sz="1800" dirty="0">
                <a:solidFill>
                  <a:srgbClr val="00B050"/>
                </a:solidFill>
                <a:latin typeface="Calibri" panose="020F0502020204030204" pitchFamily="34" charset="0"/>
              </a:rPr>
              <a:t>/Rx Specification”, Leif Wilhelmsson (Ericsson)</a:t>
            </a:r>
          </a:p>
          <a:p>
            <a:pPr marL="571500" indent="-2286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11-18/1914r0 CR for Mathematical description of signals Part 1, Miguel Lopez (Ericsson</a:t>
            </a:r>
            <a:r>
              <a:rPr lang="en-US" sz="1800" dirty="0" smtClean="0">
                <a:solidFill>
                  <a:srgbClr val="00B050"/>
                </a:solidFill>
                <a:latin typeface="Calibri" panose="020F0502020204030204" pitchFamily="34" charset="0"/>
              </a:rPr>
              <a:t>)</a:t>
            </a:r>
          </a:p>
          <a:p>
            <a:pPr marL="571500" indent="-228600" fontAlgn="ctr">
              <a:spcBef>
                <a:spcPts val="0"/>
              </a:spcBef>
              <a:spcAft>
                <a:spcPts val="0"/>
              </a:spcAft>
              <a:buFont typeface="+mj-lt"/>
              <a:buAutoNum type="arabicPeriod"/>
            </a:pPr>
            <a:r>
              <a:rPr lang="en-US" sz="1800" dirty="0">
                <a:solidFill>
                  <a:srgbClr val="000000"/>
                </a:solidFill>
                <a:latin typeface="Calibri" panose="020F0502020204030204" pitchFamily="34" charset="0"/>
              </a:rPr>
              <a:t>DCN 11-18-1965-00-00ba CR for WUR receive </a:t>
            </a:r>
            <a:r>
              <a:rPr lang="en-US" sz="1800" dirty="0" smtClean="0">
                <a:solidFill>
                  <a:srgbClr val="000000"/>
                </a:solidFill>
                <a:latin typeface="Calibri" panose="020F0502020204030204" pitchFamily="34" charset="0"/>
              </a:rPr>
              <a:t>procedure, Vinod Kristem (Intel)</a:t>
            </a:r>
            <a:endParaRPr lang="en-US" sz="1800" dirty="0">
              <a:solidFill>
                <a:srgbClr val="000000"/>
              </a:solidFill>
              <a:latin typeface="Calibri" panose="020F0502020204030204" pitchFamily="34" charset="0"/>
            </a:endParaRPr>
          </a:p>
          <a:p>
            <a:pPr marL="571500" indent="-228600" fontAlgn="ctr">
              <a:spcBef>
                <a:spcPts val="0"/>
              </a:spcBef>
              <a:spcAft>
                <a:spcPts val="0"/>
              </a:spcAft>
              <a:buFont typeface="+mj-lt"/>
              <a:buAutoNum type="arabicPeriod"/>
            </a:pPr>
            <a:r>
              <a:rPr lang="en-US" sz="1800" dirty="0">
                <a:solidFill>
                  <a:srgbClr val="000000"/>
                </a:solidFill>
                <a:latin typeface="Calibri" panose="020F0502020204030204" pitchFamily="34" charset="0"/>
              </a:rPr>
              <a:t>DCN 11-18-1966-00-00ba CR for WUR transmit </a:t>
            </a:r>
            <a:r>
              <a:rPr lang="en-US" sz="1800" dirty="0" smtClean="0">
                <a:solidFill>
                  <a:srgbClr val="000000"/>
                </a:solidFill>
                <a:latin typeface="Calibri" panose="020F0502020204030204" pitchFamily="34" charset="0"/>
              </a:rPr>
              <a:t>procedure, Vinod Kristem (Intel)</a:t>
            </a:r>
          </a:p>
          <a:p>
            <a:pPr marL="571500" indent="-228600" fontAlgn="ctr">
              <a:spcBef>
                <a:spcPts val="0"/>
              </a:spcBef>
              <a:spcAft>
                <a:spcPts val="0"/>
              </a:spcAft>
              <a:buFont typeface="+mj-lt"/>
              <a:buAutoNum type="arabicPeriod"/>
            </a:pPr>
            <a:r>
              <a:rPr lang="en-US" sz="1800" dirty="0">
                <a:solidFill>
                  <a:srgbClr val="000000"/>
                </a:solidFill>
                <a:latin typeface="Calibri" panose="020F0502020204030204" pitchFamily="34" charset="0"/>
              </a:rPr>
              <a:t>11-18-1976-00-00ba CR for BPSK-Mark (32.2.4.5</a:t>
            </a:r>
            <a:r>
              <a:rPr lang="en-US" sz="1800" dirty="0" smtClean="0">
                <a:solidFill>
                  <a:srgbClr val="000000"/>
                </a:solidFill>
                <a:latin typeface="Calibri" panose="020F0502020204030204" pitchFamily="34" charset="0"/>
              </a:rPr>
              <a:t>), Vinod Kristem (Intel</a:t>
            </a:r>
            <a:r>
              <a:rPr lang="en-US" sz="1800" dirty="0" smtClean="0">
                <a:solidFill>
                  <a:srgbClr val="000000"/>
                </a:solidFill>
                <a:latin typeface="Calibri" panose="020F0502020204030204" pitchFamily="34" charset="0"/>
              </a:rPr>
              <a:t>)</a:t>
            </a:r>
          </a:p>
          <a:p>
            <a:pPr marL="571500" indent="-228600" fontAlgn="ctr">
              <a:spcBef>
                <a:spcPts val="0"/>
              </a:spcBef>
              <a:spcAft>
                <a:spcPts val="0"/>
              </a:spcAft>
              <a:buFont typeface="+mj-lt"/>
              <a:buAutoNum type="arabicPeriod"/>
            </a:pPr>
            <a:r>
              <a:rPr lang="en-US" sz="1800" dirty="0">
                <a:solidFill>
                  <a:srgbClr val="000000"/>
                </a:solidFill>
                <a:latin typeface="Calibri" panose="020F0502020204030204" pitchFamily="34" charset="0"/>
              </a:rPr>
              <a:t>DCN 11-18-2000-00-00ba “CR for Examples of WUR MC-OOK Symbol Design and CSD Design in Annex AB</a:t>
            </a:r>
            <a:r>
              <a:rPr lang="en-US" sz="1800" dirty="0" smtClean="0">
                <a:solidFill>
                  <a:srgbClr val="000000"/>
                </a:solidFill>
                <a:latin typeface="Calibri" panose="020F0502020204030204" pitchFamily="34" charset="0"/>
              </a:rPr>
              <a:t>”, Dennis Sundman (Ericsson)</a:t>
            </a:r>
            <a:endParaRPr lang="en-US" sz="1800" dirty="0">
              <a:solidFill>
                <a:srgbClr val="000000"/>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 - CR</a:t>
            </a:r>
            <a:endParaRPr lang="en-US" dirty="0"/>
          </a:p>
        </p:txBody>
      </p:sp>
      <p:sp>
        <p:nvSpPr>
          <p:cNvPr id="3" name="Date Placeholder 2"/>
          <p:cNvSpPr>
            <a:spLocks noGrp="1"/>
          </p:cNvSpPr>
          <p:nvPr>
            <p:ph type="dt" sz="half" idx="10"/>
          </p:nvPr>
        </p:nvSpPr>
        <p:spPr/>
        <p:txBody>
          <a:bodyPr/>
          <a:lstStyle/>
          <a:p>
            <a:pPr>
              <a:defRPr/>
            </a:pPr>
            <a:r>
              <a:rPr lang="en-US" smtClean="0"/>
              <a:t>November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12</a:t>
            </a:fld>
            <a:endParaRPr lang="en-US" altLang="en-US"/>
          </a:p>
        </p:txBody>
      </p:sp>
      <p:sp>
        <p:nvSpPr>
          <p:cNvPr id="6" name="Rectangle 5"/>
          <p:cNvSpPr/>
          <p:nvPr/>
        </p:nvSpPr>
        <p:spPr>
          <a:xfrm>
            <a:off x="190500" y="1867325"/>
            <a:ext cx="8763000" cy="3693319"/>
          </a:xfrm>
          <a:prstGeom prst="rect">
            <a:avLst/>
          </a:prstGeom>
        </p:spPr>
        <p:txBody>
          <a:bodyPr wrap="square">
            <a:spAutoFit/>
          </a:bodyPr>
          <a:lstStyle/>
          <a:p>
            <a:pPr marL="685800" indent="-3429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1847r0, CR for Wake-up operation Part I, Po-Kai Huang (Intel</a:t>
            </a:r>
            <a:r>
              <a:rPr lang="en-US" sz="1800" dirty="0" smtClean="0">
                <a:solidFill>
                  <a:srgbClr val="00B050"/>
                </a:solidFill>
                <a:latin typeface="Calibri" panose="020F0502020204030204" pitchFamily="34" charset="0"/>
              </a:rPr>
              <a:t>) </a:t>
            </a:r>
            <a:endParaRPr lang="en-US" sz="1800" dirty="0">
              <a:solidFill>
                <a:srgbClr val="00B050"/>
              </a:solidFill>
              <a:latin typeface="Calibri" panose="020F0502020204030204" pitchFamily="34" charset="0"/>
            </a:endParaRPr>
          </a:p>
          <a:p>
            <a:pPr marL="685800" indent="-3429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1864r0, CR for WUR power management Part I, Po-Kai Huang (Intel)</a:t>
            </a:r>
          </a:p>
          <a:p>
            <a:pPr marL="685800" indent="-3429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18/1823, comment resolution on group ID (part </a:t>
            </a:r>
            <a:r>
              <a:rPr lang="en-US" sz="1800" dirty="0" err="1">
                <a:solidFill>
                  <a:srgbClr val="00B050"/>
                </a:solidFill>
                <a:latin typeface="Calibri" panose="020F0502020204030204" pitchFamily="34" charset="0"/>
              </a:rPr>
              <a:t>i</a:t>
            </a:r>
            <a:r>
              <a:rPr lang="en-US" sz="1800" dirty="0">
                <a:solidFill>
                  <a:srgbClr val="00B050"/>
                </a:solidFill>
                <a:latin typeface="Calibri" panose="020F0502020204030204" pitchFamily="34" charset="0"/>
              </a:rPr>
              <a:t>), Lei Huang (Panasonic)</a:t>
            </a:r>
          </a:p>
          <a:p>
            <a:pPr marL="685800" indent="-3429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18/1826, comment resolution on group ID (part ii), Lei Huang (Panasonic)</a:t>
            </a:r>
          </a:p>
          <a:p>
            <a:pPr marL="685800" indent="-3429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11-18/1881 CRs for WUR Discovery element, </a:t>
            </a:r>
            <a:r>
              <a:rPr lang="en-US" sz="1800" dirty="0" err="1">
                <a:solidFill>
                  <a:srgbClr val="00B050"/>
                </a:solidFill>
                <a:latin typeface="Calibri" panose="020F0502020204030204" pitchFamily="34" charset="0"/>
              </a:rPr>
              <a:t>Rojan</a:t>
            </a:r>
            <a:r>
              <a:rPr lang="en-US" sz="1800" dirty="0">
                <a:solidFill>
                  <a:srgbClr val="00B050"/>
                </a:solidFill>
                <a:latin typeface="Calibri" panose="020F0502020204030204" pitchFamily="34" charset="0"/>
              </a:rPr>
              <a:t> </a:t>
            </a:r>
            <a:r>
              <a:rPr lang="en-US" sz="1800" dirty="0" err="1">
                <a:solidFill>
                  <a:srgbClr val="00B050"/>
                </a:solidFill>
                <a:latin typeface="Calibri" panose="020F0502020204030204" pitchFamily="34" charset="0"/>
              </a:rPr>
              <a:t>Chitrakar</a:t>
            </a:r>
            <a:r>
              <a:rPr lang="en-US" sz="1800" dirty="0">
                <a:solidFill>
                  <a:srgbClr val="00B050"/>
                </a:solidFill>
                <a:latin typeface="Calibri" panose="020F0502020204030204" pitchFamily="34" charset="0"/>
              </a:rPr>
              <a:t> (Panasonic) </a:t>
            </a:r>
          </a:p>
          <a:p>
            <a:pPr marL="685800" indent="-3429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11-18/1882 CRs for WUR Discovery, </a:t>
            </a:r>
            <a:r>
              <a:rPr lang="en-US" sz="1800" dirty="0" err="1">
                <a:solidFill>
                  <a:srgbClr val="00B050"/>
                </a:solidFill>
                <a:latin typeface="Calibri" panose="020F0502020204030204" pitchFamily="34" charset="0"/>
              </a:rPr>
              <a:t>Rojan</a:t>
            </a:r>
            <a:r>
              <a:rPr lang="en-US" sz="1800" dirty="0">
                <a:solidFill>
                  <a:srgbClr val="00B050"/>
                </a:solidFill>
                <a:latin typeface="Calibri" panose="020F0502020204030204" pitchFamily="34" charset="0"/>
              </a:rPr>
              <a:t> </a:t>
            </a:r>
            <a:r>
              <a:rPr lang="en-US" sz="1800" dirty="0" err="1">
                <a:solidFill>
                  <a:srgbClr val="00B050"/>
                </a:solidFill>
                <a:latin typeface="Calibri" panose="020F0502020204030204" pitchFamily="34" charset="0"/>
              </a:rPr>
              <a:t>Chitrakar</a:t>
            </a:r>
            <a:r>
              <a:rPr lang="en-US" sz="1800" dirty="0">
                <a:solidFill>
                  <a:srgbClr val="00B050"/>
                </a:solidFill>
                <a:latin typeface="Calibri" panose="020F0502020204030204" pitchFamily="34" charset="0"/>
              </a:rPr>
              <a:t> (Panasonic</a:t>
            </a:r>
            <a:r>
              <a:rPr lang="en-US" sz="1800" dirty="0" smtClean="0">
                <a:solidFill>
                  <a:srgbClr val="00B050"/>
                </a:solidFill>
                <a:latin typeface="Calibri" panose="020F0502020204030204" pitchFamily="34" charset="0"/>
              </a:rPr>
              <a:t>) - continue</a:t>
            </a:r>
            <a:endParaRPr lang="en-US" sz="1800" dirty="0">
              <a:solidFill>
                <a:srgbClr val="00B050"/>
              </a:solidFill>
              <a:latin typeface="Calibri" panose="020F0502020204030204" pitchFamily="34" charset="0"/>
            </a:endParaRPr>
          </a:p>
          <a:p>
            <a:pPr marL="685800" indent="-3429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1875r0, CR for WUR Beacon and Synchronization, Po-Kai Huang (Intel)</a:t>
            </a:r>
          </a:p>
          <a:p>
            <a:pPr marL="571500" indent="-2286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1865r0: Comment Resolutions on WUR Mode element – Part 1, </a:t>
            </a:r>
            <a:r>
              <a:rPr lang="en-US" sz="1800" dirty="0" err="1">
                <a:solidFill>
                  <a:srgbClr val="00B050"/>
                </a:solidFill>
                <a:latin typeface="Calibri" panose="020F0502020204030204" pitchFamily="34" charset="0"/>
              </a:rPr>
              <a:t>Jeongki</a:t>
            </a:r>
            <a:r>
              <a:rPr lang="en-US" sz="1800" dirty="0">
                <a:solidFill>
                  <a:srgbClr val="00B050"/>
                </a:solidFill>
                <a:latin typeface="Calibri" panose="020F0502020204030204" pitchFamily="34" charset="0"/>
              </a:rPr>
              <a:t> (LGE</a:t>
            </a:r>
            <a:r>
              <a:rPr lang="en-US" sz="1800" dirty="0" smtClean="0">
                <a:solidFill>
                  <a:srgbClr val="00B050"/>
                </a:solidFill>
                <a:latin typeface="Calibri" panose="020F0502020204030204" pitchFamily="34" charset="0"/>
              </a:rPr>
              <a:t>) - continue</a:t>
            </a:r>
            <a:endParaRPr lang="en-US" sz="1800" dirty="0">
              <a:solidFill>
                <a:srgbClr val="00B050"/>
              </a:solidFill>
              <a:latin typeface="Calibri" panose="020F0502020204030204" pitchFamily="34" charset="0"/>
            </a:endParaRPr>
          </a:p>
          <a:p>
            <a:pPr marL="571500" indent="-228600" fontAlgn="ctr">
              <a:spcBef>
                <a:spcPts val="0"/>
              </a:spcBef>
              <a:spcAft>
                <a:spcPts val="0"/>
              </a:spcAft>
              <a:buFont typeface="+mj-lt"/>
              <a:buAutoNum type="arabicPeriod"/>
            </a:pPr>
            <a:r>
              <a:rPr lang="en-US" sz="1800" dirty="0">
                <a:latin typeface="Calibri" panose="020F0502020204030204" pitchFamily="34" charset="0"/>
              </a:rPr>
              <a:t>1883r0: Comment Resolutions on WUR Mode element – Part 2, </a:t>
            </a:r>
            <a:r>
              <a:rPr lang="en-US" sz="1800" dirty="0" err="1">
                <a:latin typeface="Calibri" panose="020F0502020204030204" pitchFamily="34" charset="0"/>
              </a:rPr>
              <a:t>Jeongki</a:t>
            </a:r>
            <a:r>
              <a:rPr lang="en-US" sz="1800" dirty="0">
                <a:latin typeface="Calibri" panose="020F0502020204030204" pitchFamily="34" charset="0"/>
              </a:rPr>
              <a:t> (LGE)</a:t>
            </a:r>
          </a:p>
          <a:p>
            <a:pPr marL="571500" indent="-228600" fontAlgn="ctr">
              <a:spcBef>
                <a:spcPts val="0"/>
              </a:spcBef>
              <a:spcAft>
                <a:spcPts val="0"/>
              </a:spcAft>
              <a:buFont typeface="+mj-lt"/>
              <a:buAutoNum type="arabicPeriod"/>
            </a:pPr>
            <a:r>
              <a:rPr lang="en-US" sz="1800" dirty="0">
                <a:solidFill>
                  <a:srgbClr val="000000"/>
                </a:solidFill>
                <a:latin typeface="Calibri" panose="020F0502020204030204" pitchFamily="34" charset="0"/>
              </a:rPr>
              <a:t>1874r0: Comment Resolutions on WUR Capability element – Part 1, </a:t>
            </a:r>
            <a:r>
              <a:rPr lang="en-US" sz="1800" dirty="0" err="1">
                <a:solidFill>
                  <a:srgbClr val="000000"/>
                </a:solidFill>
                <a:latin typeface="Calibri" panose="020F0502020204030204" pitchFamily="34" charset="0"/>
              </a:rPr>
              <a:t>Jeongki</a:t>
            </a:r>
            <a:r>
              <a:rPr lang="en-US" sz="1800" dirty="0">
                <a:solidFill>
                  <a:srgbClr val="000000"/>
                </a:solidFill>
                <a:latin typeface="Calibri" panose="020F0502020204030204" pitchFamily="34" charset="0"/>
              </a:rPr>
              <a:t> (LGE)</a:t>
            </a:r>
          </a:p>
          <a:p>
            <a:pPr marL="571500" indent="-2286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18/1869, MAC CR on WUR ID, </a:t>
            </a:r>
            <a:r>
              <a:rPr lang="en-US" sz="1800" dirty="0" err="1">
                <a:solidFill>
                  <a:srgbClr val="00B050"/>
                </a:solidFill>
                <a:latin typeface="Calibri" panose="020F0502020204030204" pitchFamily="34" charset="0"/>
              </a:rPr>
              <a:t>Jeongki</a:t>
            </a:r>
            <a:r>
              <a:rPr lang="en-US" sz="1800" dirty="0">
                <a:solidFill>
                  <a:srgbClr val="00B050"/>
                </a:solidFill>
                <a:latin typeface="Calibri" panose="020F0502020204030204" pitchFamily="34" charset="0"/>
              </a:rPr>
              <a:t> Kim (LG Electronics)</a:t>
            </a:r>
          </a:p>
          <a:p>
            <a:pPr marL="571500" indent="-2286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18/1872, MAC CR on WUR STA operation,  </a:t>
            </a:r>
            <a:r>
              <a:rPr lang="en-US" sz="1800" dirty="0" err="1">
                <a:solidFill>
                  <a:srgbClr val="00B050"/>
                </a:solidFill>
                <a:latin typeface="Calibri" panose="020F0502020204030204" pitchFamily="34" charset="0"/>
              </a:rPr>
              <a:t>Jeongki</a:t>
            </a:r>
            <a:r>
              <a:rPr lang="en-US" sz="1800" dirty="0">
                <a:solidFill>
                  <a:srgbClr val="00B050"/>
                </a:solidFill>
                <a:latin typeface="Calibri" panose="020F0502020204030204" pitchFamily="34" charset="0"/>
              </a:rPr>
              <a:t> Kim (LG Electronics</a:t>
            </a:r>
            <a:r>
              <a:rPr lang="en-US" sz="1800" dirty="0" smtClean="0">
                <a:solidFill>
                  <a:srgbClr val="00B050"/>
                </a:solidFill>
                <a:latin typeface="Calibri" panose="020F0502020204030204" pitchFamily="34" charset="0"/>
              </a:rPr>
              <a:t>)</a:t>
            </a:r>
            <a:endParaRPr lang="en-US" sz="1800" dirty="0">
              <a:solidFill>
                <a:srgbClr val="00B050"/>
              </a:solidFill>
              <a:latin typeface="Calibri" panose="020F0502020204030204" pitchFamily="34" charset="0"/>
            </a:endParaRPr>
          </a:p>
        </p:txBody>
      </p:sp>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 - CR </a:t>
            </a:r>
            <a:r>
              <a:rPr lang="en-US" altLang="en-US" dirty="0" smtClean="0"/>
              <a:t>(continued)</a:t>
            </a:r>
            <a:endParaRPr lang="en-US" dirty="0"/>
          </a:p>
        </p:txBody>
      </p:sp>
      <p:sp>
        <p:nvSpPr>
          <p:cNvPr id="3" name="Date Placeholder 2"/>
          <p:cNvSpPr>
            <a:spLocks noGrp="1"/>
          </p:cNvSpPr>
          <p:nvPr>
            <p:ph type="dt" sz="half" idx="10"/>
          </p:nvPr>
        </p:nvSpPr>
        <p:spPr/>
        <p:txBody>
          <a:bodyPr/>
          <a:lstStyle/>
          <a:p>
            <a:pPr>
              <a:defRPr/>
            </a:pPr>
            <a:r>
              <a:rPr lang="en-US" smtClean="0"/>
              <a:t>November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13</a:t>
            </a:fld>
            <a:endParaRPr lang="en-US" altLang="en-US"/>
          </a:p>
        </p:txBody>
      </p:sp>
      <p:sp>
        <p:nvSpPr>
          <p:cNvPr id="6" name="Rectangle 5"/>
          <p:cNvSpPr/>
          <p:nvPr/>
        </p:nvSpPr>
        <p:spPr>
          <a:xfrm>
            <a:off x="114300" y="1905000"/>
            <a:ext cx="8915399" cy="4247317"/>
          </a:xfrm>
          <a:prstGeom prst="rect">
            <a:avLst/>
          </a:prstGeom>
        </p:spPr>
        <p:txBody>
          <a:bodyPr wrap="square">
            <a:spAutoFit/>
          </a:bodyPr>
          <a:lstStyle/>
          <a:p>
            <a:pPr marL="685800" indent="-342900" fontAlgn="ctr">
              <a:spcBef>
                <a:spcPts val="0"/>
              </a:spcBef>
              <a:spcAft>
                <a:spcPts val="0"/>
              </a:spcAft>
              <a:buFont typeface="+mj-lt"/>
              <a:buAutoNum type="arabicPeriod" startAt="13"/>
            </a:pPr>
            <a:r>
              <a:rPr lang="en-US" sz="1800" dirty="0" smtClean="0">
                <a:solidFill>
                  <a:srgbClr val="000000"/>
                </a:solidFill>
                <a:latin typeface="Calibri" panose="020F0502020204030204" pitchFamily="34" charset="0"/>
              </a:rPr>
              <a:t>1903r0</a:t>
            </a:r>
            <a:r>
              <a:rPr lang="en-US" sz="1800" dirty="0">
                <a:solidFill>
                  <a:srgbClr val="000000"/>
                </a:solidFill>
                <a:latin typeface="Calibri" panose="020F0502020204030204" pitchFamily="34" charset="0"/>
              </a:rPr>
              <a:t>, CR for WUR Beacon and Synchronization Part II, Po-Kai Huang (Intel)</a:t>
            </a:r>
          </a:p>
          <a:p>
            <a:pPr marL="685800" indent="-342900" fontAlgn="ctr">
              <a:spcBef>
                <a:spcPts val="0"/>
              </a:spcBef>
              <a:spcAft>
                <a:spcPts val="0"/>
              </a:spcAft>
              <a:buFont typeface="+mj-lt"/>
              <a:buAutoNum type="arabicPeriod" startAt="13"/>
            </a:pPr>
            <a:r>
              <a:rPr lang="en-US" sz="1800" dirty="0" smtClean="0">
                <a:solidFill>
                  <a:srgbClr val="000000"/>
                </a:solidFill>
                <a:latin typeface="Calibri" panose="020F0502020204030204" pitchFamily="34" charset="0"/>
              </a:rPr>
              <a:t>11-18/1923 </a:t>
            </a:r>
            <a:r>
              <a:rPr lang="en-US" sz="1800" dirty="0">
                <a:solidFill>
                  <a:srgbClr val="000000"/>
                </a:solidFill>
                <a:latin typeface="Calibri" panose="020F0502020204030204" pitchFamily="34" charset="0"/>
              </a:rPr>
              <a:t>CR on CID 915 1100 and 1132, Xiaofei Wang (</a:t>
            </a:r>
            <a:r>
              <a:rPr lang="en-US" sz="1800" dirty="0" err="1">
                <a:solidFill>
                  <a:srgbClr val="000000"/>
                </a:solidFill>
                <a:latin typeface="Calibri" panose="020F0502020204030204" pitchFamily="34" charset="0"/>
              </a:rPr>
              <a:t>InterDigital</a:t>
            </a:r>
            <a:r>
              <a:rPr lang="en-US" sz="1800" dirty="0">
                <a:solidFill>
                  <a:srgbClr val="000000"/>
                </a:solidFill>
                <a:latin typeface="Calibri" panose="020F0502020204030204" pitchFamily="34" charset="0"/>
              </a:rPr>
              <a:t>)</a:t>
            </a:r>
          </a:p>
          <a:p>
            <a:pPr marL="685800" indent="-342900" fontAlgn="ctr">
              <a:spcBef>
                <a:spcPts val="0"/>
              </a:spcBef>
              <a:spcAft>
                <a:spcPts val="0"/>
              </a:spcAft>
              <a:buFont typeface="+mj-lt"/>
              <a:buAutoNum type="arabicPeriod" startAt="13"/>
            </a:pPr>
            <a:r>
              <a:rPr lang="en-US" sz="1800" dirty="0">
                <a:solidFill>
                  <a:srgbClr val="000000"/>
                </a:solidFill>
                <a:latin typeface="Calibri" panose="020F0502020204030204" pitchFamily="34" charset="0"/>
              </a:rPr>
              <a:t>11-18/1925 Spec Text for CR for 915 1100 and 1132, </a:t>
            </a:r>
            <a:r>
              <a:rPr lang="en-US" sz="1800" dirty="0" err="1">
                <a:solidFill>
                  <a:srgbClr val="000000"/>
                </a:solidFill>
                <a:latin typeface="Calibri" panose="020F0502020204030204" pitchFamily="34" charset="0"/>
              </a:rPr>
              <a:t>Xiaofei</a:t>
            </a:r>
            <a:r>
              <a:rPr lang="en-US" sz="1800" dirty="0">
                <a:solidFill>
                  <a:srgbClr val="000000"/>
                </a:solidFill>
                <a:latin typeface="Calibri" panose="020F0502020204030204" pitchFamily="34" charset="0"/>
              </a:rPr>
              <a:t> Wang (</a:t>
            </a:r>
            <a:r>
              <a:rPr lang="en-US" sz="1800" dirty="0" err="1">
                <a:solidFill>
                  <a:srgbClr val="000000"/>
                </a:solidFill>
                <a:latin typeface="Calibri" panose="020F0502020204030204" pitchFamily="34" charset="0"/>
              </a:rPr>
              <a:t>InterDigital</a:t>
            </a:r>
            <a:r>
              <a:rPr lang="en-US" sz="1800" dirty="0">
                <a:solidFill>
                  <a:srgbClr val="000000"/>
                </a:solidFill>
                <a:latin typeface="Calibri" panose="020F0502020204030204" pitchFamily="34" charset="0"/>
              </a:rPr>
              <a:t>)</a:t>
            </a:r>
          </a:p>
          <a:p>
            <a:pPr marL="685800" indent="-342900" fontAlgn="ctr">
              <a:spcBef>
                <a:spcPts val="0"/>
              </a:spcBef>
              <a:spcAft>
                <a:spcPts val="0"/>
              </a:spcAft>
              <a:buFont typeface="+mj-lt"/>
              <a:buAutoNum type="arabicPeriod" startAt="13"/>
            </a:pPr>
            <a:r>
              <a:rPr lang="en-US" sz="1800" dirty="0">
                <a:solidFill>
                  <a:srgbClr val="000000"/>
                </a:solidFill>
                <a:latin typeface="Calibri" panose="020F0502020204030204" pitchFamily="34" charset="0"/>
              </a:rPr>
              <a:t>11-18/1931 CR for some CIDs in </a:t>
            </a:r>
            <a:r>
              <a:rPr lang="en-US" sz="1800" dirty="0" err="1">
                <a:solidFill>
                  <a:srgbClr val="000000"/>
                </a:solidFill>
                <a:latin typeface="Calibri" panose="020F0502020204030204" pitchFamily="34" charset="0"/>
              </a:rPr>
              <a:t>discovery.docs</a:t>
            </a:r>
            <a:r>
              <a:rPr lang="en-US" sz="1800" dirty="0">
                <a:solidFill>
                  <a:srgbClr val="000000"/>
                </a:solidFill>
                <a:latin typeface="Calibri" panose="020F0502020204030204" pitchFamily="34" charset="0"/>
              </a:rPr>
              <a:t>, </a:t>
            </a:r>
            <a:r>
              <a:rPr lang="en-US" sz="1800" dirty="0" err="1">
                <a:solidFill>
                  <a:srgbClr val="000000"/>
                </a:solidFill>
                <a:latin typeface="Calibri" panose="020F0502020204030204" pitchFamily="34" charset="0"/>
              </a:rPr>
              <a:t>Guoqing</a:t>
            </a:r>
            <a:r>
              <a:rPr lang="en-US" sz="1800" dirty="0">
                <a:solidFill>
                  <a:srgbClr val="000000"/>
                </a:solidFill>
                <a:latin typeface="Calibri" panose="020F0502020204030204" pitchFamily="34" charset="0"/>
              </a:rPr>
              <a:t> Li (Apple</a:t>
            </a:r>
            <a:r>
              <a:rPr lang="en-US" sz="1800" dirty="0" smtClean="0">
                <a:solidFill>
                  <a:srgbClr val="000000"/>
                </a:solidFill>
                <a:latin typeface="Calibri" panose="020F0502020204030204" pitchFamily="34" charset="0"/>
              </a:rPr>
              <a:t>)</a:t>
            </a:r>
          </a:p>
          <a:p>
            <a:pPr marL="685800" indent="-342900" fontAlgn="ctr">
              <a:spcBef>
                <a:spcPts val="0"/>
              </a:spcBef>
              <a:spcAft>
                <a:spcPts val="0"/>
              </a:spcAft>
              <a:buFont typeface="+mj-lt"/>
              <a:buAutoNum type="arabicPeriod" startAt="13"/>
            </a:pPr>
            <a:r>
              <a:rPr lang="en-US" sz="1800" dirty="0" smtClean="0">
                <a:solidFill>
                  <a:srgbClr val="000000"/>
                </a:solidFill>
                <a:latin typeface="Calibri" panose="020F0502020204030204" pitchFamily="34" charset="0"/>
              </a:rPr>
              <a:t>11-18-1833-00-00ax-MAC-CR-9.10.1-2 </a:t>
            </a:r>
            <a:r>
              <a:rPr lang="en-US" sz="1800" dirty="0">
                <a:solidFill>
                  <a:srgbClr val="000000"/>
                </a:solidFill>
                <a:latin typeface="Calibri" panose="020F0502020204030204" pitchFamily="34" charset="0"/>
              </a:rPr>
              <a:t>(</a:t>
            </a:r>
            <a:r>
              <a:rPr lang="en-US" sz="1800" dirty="0" err="1">
                <a:solidFill>
                  <a:srgbClr val="000000"/>
                </a:solidFill>
                <a:latin typeface="Calibri" panose="020F0502020204030204" pitchFamily="34" charset="0"/>
              </a:rPr>
              <a:t>Afred</a:t>
            </a:r>
            <a:r>
              <a:rPr lang="en-US" sz="1800" dirty="0">
                <a:solidFill>
                  <a:srgbClr val="000000"/>
                </a:solidFill>
                <a:latin typeface="Calibri" panose="020F0502020204030204" pitchFamily="34" charset="0"/>
              </a:rPr>
              <a:t> Asterjadhi (Qualcomm)</a:t>
            </a:r>
          </a:p>
          <a:p>
            <a:pPr marL="685800" indent="-342900" fontAlgn="ctr">
              <a:spcBef>
                <a:spcPts val="0"/>
              </a:spcBef>
              <a:spcAft>
                <a:spcPts val="0"/>
              </a:spcAft>
              <a:buFont typeface="+mj-lt"/>
              <a:buAutoNum type="arabicPeriod" startAt="13"/>
            </a:pPr>
            <a:r>
              <a:rPr lang="en-US" sz="1800" dirty="0" smtClean="0">
                <a:solidFill>
                  <a:srgbClr val="000000"/>
                </a:solidFill>
                <a:latin typeface="Calibri" panose="020F0502020204030204" pitchFamily="34" charset="0"/>
              </a:rPr>
              <a:t>11-18-1834-00-00ax-MAC-CR-9.10.3.2 </a:t>
            </a:r>
            <a:r>
              <a:rPr lang="en-US" sz="1800" dirty="0">
                <a:solidFill>
                  <a:srgbClr val="000000"/>
                </a:solidFill>
                <a:latin typeface="Calibri" panose="020F0502020204030204" pitchFamily="34" charset="0"/>
              </a:rPr>
              <a:t>(</a:t>
            </a:r>
            <a:r>
              <a:rPr lang="en-US" sz="1800" dirty="0" err="1">
                <a:solidFill>
                  <a:srgbClr val="000000"/>
                </a:solidFill>
                <a:latin typeface="Calibri" panose="020F0502020204030204" pitchFamily="34" charset="0"/>
              </a:rPr>
              <a:t>Afred</a:t>
            </a:r>
            <a:r>
              <a:rPr lang="en-US" sz="1800" dirty="0">
                <a:solidFill>
                  <a:srgbClr val="000000"/>
                </a:solidFill>
                <a:latin typeface="Calibri" panose="020F0502020204030204" pitchFamily="34" charset="0"/>
              </a:rPr>
              <a:t> Asterjadhi (Qualcomm)</a:t>
            </a:r>
          </a:p>
          <a:p>
            <a:pPr marL="685800" indent="-342900" fontAlgn="ctr">
              <a:spcBef>
                <a:spcPts val="0"/>
              </a:spcBef>
              <a:spcAft>
                <a:spcPts val="0"/>
              </a:spcAft>
              <a:buFont typeface="+mj-lt"/>
              <a:buAutoNum type="arabicPeriod" startAt="13"/>
            </a:pPr>
            <a:r>
              <a:rPr lang="en-US" sz="1800" dirty="0" smtClean="0">
                <a:solidFill>
                  <a:srgbClr val="000000"/>
                </a:solidFill>
                <a:latin typeface="Calibri" panose="020F0502020204030204" pitchFamily="34" charset="0"/>
              </a:rPr>
              <a:t>11-18-1835-00-00ax-MAC-CR-9.10.3.X </a:t>
            </a:r>
            <a:r>
              <a:rPr lang="en-US" sz="1800" dirty="0">
                <a:solidFill>
                  <a:srgbClr val="000000"/>
                </a:solidFill>
                <a:latin typeface="Calibri" panose="020F0502020204030204" pitchFamily="34" charset="0"/>
              </a:rPr>
              <a:t>(</a:t>
            </a:r>
            <a:r>
              <a:rPr lang="en-US" sz="1800" dirty="0" err="1">
                <a:solidFill>
                  <a:srgbClr val="000000"/>
                </a:solidFill>
                <a:latin typeface="Calibri" panose="020F0502020204030204" pitchFamily="34" charset="0"/>
              </a:rPr>
              <a:t>Afred</a:t>
            </a:r>
            <a:r>
              <a:rPr lang="en-US" sz="1800" dirty="0">
                <a:solidFill>
                  <a:srgbClr val="000000"/>
                </a:solidFill>
                <a:latin typeface="Calibri" panose="020F0502020204030204" pitchFamily="34" charset="0"/>
              </a:rPr>
              <a:t> Asterjadhi (Qualcomm</a:t>
            </a:r>
            <a:r>
              <a:rPr lang="en-US" sz="1800" dirty="0" smtClean="0">
                <a:solidFill>
                  <a:srgbClr val="000000"/>
                </a:solidFill>
                <a:latin typeface="Calibri" panose="020F0502020204030204" pitchFamily="34" charset="0"/>
              </a:rPr>
              <a:t>)</a:t>
            </a:r>
          </a:p>
          <a:p>
            <a:pPr marL="685800" indent="-342900" fontAlgn="ctr">
              <a:spcBef>
                <a:spcPts val="0"/>
              </a:spcBef>
              <a:spcAft>
                <a:spcPts val="0"/>
              </a:spcAft>
              <a:buFont typeface="+mj-lt"/>
              <a:buAutoNum type="arabicPeriod" startAt="13"/>
            </a:pPr>
            <a:endParaRPr lang="en-US" sz="1800" dirty="0" smtClean="0">
              <a:solidFill>
                <a:srgbClr val="000000"/>
              </a:solidFill>
              <a:latin typeface="Calibri" panose="020F0502020204030204" pitchFamily="34" charset="0"/>
            </a:endParaRPr>
          </a:p>
          <a:p>
            <a:pPr marL="342900" fontAlgn="ctr">
              <a:spcBef>
                <a:spcPts val="0"/>
              </a:spcBef>
              <a:spcAft>
                <a:spcPts val="0"/>
              </a:spcAft>
            </a:pPr>
            <a:r>
              <a:rPr lang="en-US" sz="1800" dirty="0" smtClean="0">
                <a:solidFill>
                  <a:srgbClr val="0070C0"/>
                </a:solidFill>
                <a:latin typeface="Calibri" panose="020F0502020204030204" pitchFamily="34" charset="0"/>
              </a:rPr>
              <a:t>[Pending documents]</a:t>
            </a:r>
          </a:p>
          <a:p>
            <a:pPr marL="685800" indent="-342900" fontAlgn="ctr">
              <a:spcBef>
                <a:spcPts val="0"/>
              </a:spcBef>
              <a:spcAft>
                <a:spcPts val="0"/>
              </a:spcAft>
              <a:buFont typeface="+mj-lt"/>
              <a:buAutoNum type="arabicPeriod"/>
            </a:pPr>
            <a:r>
              <a:rPr lang="en-US" sz="1800" dirty="0">
                <a:solidFill>
                  <a:srgbClr val="0070C0"/>
                </a:solidFill>
                <a:latin typeface="Calibri" panose="020F0502020204030204" pitchFamily="34" charset="0"/>
              </a:rPr>
              <a:t>18/1884r0, “Comment Resolution for Neighbor Report element”, </a:t>
            </a:r>
            <a:r>
              <a:rPr lang="en-US" sz="1800" dirty="0" err="1">
                <a:solidFill>
                  <a:srgbClr val="0070C0"/>
                </a:solidFill>
                <a:latin typeface="Calibri" panose="020F0502020204030204" pitchFamily="34" charset="0"/>
              </a:rPr>
              <a:t>Taewon</a:t>
            </a:r>
            <a:r>
              <a:rPr lang="en-US" sz="1800" dirty="0">
                <a:solidFill>
                  <a:srgbClr val="0070C0"/>
                </a:solidFill>
                <a:latin typeface="Calibri" panose="020F0502020204030204" pitchFamily="34" charset="0"/>
              </a:rPr>
              <a:t> Song (LGE)</a:t>
            </a:r>
          </a:p>
          <a:p>
            <a:pPr marL="685800" indent="-342900" fontAlgn="ctr">
              <a:spcBef>
                <a:spcPts val="0"/>
              </a:spcBef>
              <a:spcAft>
                <a:spcPts val="0"/>
              </a:spcAft>
              <a:buFont typeface="+mj-lt"/>
              <a:buAutoNum type="arabicPeriod"/>
            </a:pPr>
            <a:r>
              <a:rPr lang="en-US" sz="1800" dirty="0">
                <a:solidFill>
                  <a:srgbClr val="0070C0"/>
                </a:solidFill>
                <a:latin typeface="Calibri" panose="020F0502020204030204" pitchFamily="34" charset="0"/>
              </a:rPr>
              <a:t>18/1905r0, “Comment Resolution for Embedded ESSID”, </a:t>
            </a:r>
            <a:r>
              <a:rPr lang="en-US" sz="1800" dirty="0" err="1">
                <a:solidFill>
                  <a:srgbClr val="0070C0"/>
                </a:solidFill>
                <a:latin typeface="Calibri" panose="020F0502020204030204" pitchFamily="34" charset="0"/>
              </a:rPr>
              <a:t>Taewon</a:t>
            </a:r>
            <a:r>
              <a:rPr lang="en-US" sz="1800" dirty="0">
                <a:solidFill>
                  <a:srgbClr val="0070C0"/>
                </a:solidFill>
                <a:latin typeface="Calibri" panose="020F0502020204030204" pitchFamily="34" charset="0"/>
              </a:rPr>
              <a:t> Song (LGE)</a:t>
            </a:r>
          </a:p>
          <a:p>
            <a:pPr marL="685800" indent="-342900" fontAlgn="ctr">
              <a:spcBef>
                <a:spcPts val="0"/>
              </a:spcBef>
              <a:spcAft>
                <a:spcPts val="0"/>
              </a:spcAft>
              <a:buFont typeface="+mj-lt"/>
              <a:buAutoNum type="arabicPeriod"/>
            </a:pPr>
            <a:r>
              <a:rPr lang="en-US" sz="1800" dirty="0">
                <a:solidFill>
                  <a:srgbClr val="0070C0"/>
                </a:solidFill>
                <a:latin typeface="Calibri" panose="020F0502020204030204" pitchFamily="34" charset="0"/>
              </a:rPr>
              <a:t>18/1886r0, “Comment Resolution for Miscellaneous Comments”, </a:t>
            </a:r>
            <a:r>
              <a:rPr lang="en-US" sz="1800" dirty="0" err="1">
                <a:solidFill>
                  <a:srgbClr val="0070C0"/>
                </a:solidFill>
                <a:latin typeface="Calibri" panose="020F0502020204030204" pitchFamily="34" charset="0"/>
              </a:rPr>
              <a:t>Taewon</a:t>
            </a:r>
            <a:r>
              <a:rPr lang="en-US" sz="1800" dirty="0">
                <a:solidFill>
                  <a:srgbClr val="0070C0"/>
                </a:solidFill>
                <a:latin typeface="Calibri" panose="020F0502020204030204" pitchFamily="34" charset="0"/>
              </a:rPr>
              <a:t> Song (LGE)</a:t>
            </a:r>
          </a:p>
          <a:p>
            <a:pPr marL="685800" indent="-342900" fontAlgn="ctr">
              <a:spcBef>
                <a:spcPts val="0"/>
              </a:spcBef>
              <a:spcAft>
                <a:spcPts val="0"/>
              </a:spcAft>
              <a:buFont typeface="+mj-lt"/>
              <a:buAutoNum type="arabicPeriod"/>
            </a:pPr>
            <a:r>
              <a:rPr lang="en-US" sz="1800" dirty="0">
                <a:solidFill>
                  <a:srgbClr val="0070C0"/>
                </a:solidFill>
                <a:latin typeface="Calibri" panose="020F0502020204030204" pitchFamily="34" charset="0"/>
              </a:rPr>
              <a:t>11-18/1873r0, CR for WUR frame format, Woojin Ahn (WILUS)</a:t>
            </a:r>
          </a:p>
          <a:p>
            <a:pPr marL="685800" indent="-342900" fontAlgn="ctr">
              <a:spcBef>
                <a:spcPts val="0"/>
              </a:spcBef>
              <a:spcAft>
                <a:spcPts val="0"/>
              </a:spcAft>
              <a:buFont typeface="+mj-lt"/>
              <a:buAutoNum type="arabicPeriod"/>
            </a:pPr>
            <a:r>
              <a:rPr lang="en-US" sz="1800" dirty="0">
                <a:solidFill>
                  <a:srgbClr val="0070C0"/>
                </a:solidFill>
                <a:latin typeface="Calibri" panose="020F0502020204030204" pitchFamily="34" charset="0"/>
              </a:rPr>
              <a:t>11-18/1917r0, CR for WUR frame format (part 2), Woojin Ahn (WILUS)</a:t>
            </a:r>
          </a:p>
          <a:p>
            <a:pPr marL="685800" indent="-342900" fontAlgn="ctr">
              <a:spcBef>
                <a:spcPts val="0"/>
              </a:spcBef>
              <a:spcAft>
                <a:spcPts val="0"/>
              </a:spcAft>
              <a:buFont typeface="+mj-lt"/>
              <a:buAutoNum type="arabicPeriod"/>
            </a:pPr>
            <a:endParaRPr lang="en-US" sz="18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6303124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 - Others</a:t>
            </a:r>
            <a:endParaRPr lang="en-US" dirty="0"/>
          </a:p>
        </p:txBody>
      </p:sp>
      <p:sp>
        <p:nvSpPr>
          <p:cNvPr id="3" name="Date Placeholder 2"/>
          <p:cNvSpPr>
            <a:spLocks noGrp="1"/>
          </p:cNvSpPr>
          <p:nvPr>
            <p:ph type="dt" sz="half" idx="10"/>
          </p:nvPr>
        </p:nvSpPr>
        <p:spPr/>
        <p:txBody>
          <a:bodyPr/>
          <a:lstStyle/>
          <a:p>
            <a:pPr>
              <a:defRPr/>
            </a:pPr>
            <a:r>
              <a:rPr lang="en-US" smtClean="0"/>
              <a:t>November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14</a:t>
            </a:fld>
            <a:endParaRPr lang="en-US" altLang="en-US"/>
          </a:p>
        </p:txBody>
      </p:sp>
      <p:sp>
        <p:nvSpPr>
          <p:cNvPr id="6" name="Rectangle 5"/>
          <p:cNvSpPr/>
          <p:nvPr/>
        </p:nvSpPr>
        <p:spPr>
          <a:xfrm>
            <a:off x="114300" y="1905000"/>
            <a:ext cx="8915399" cy="646331"/>
          </a:xfrm>
          <a:prstGeom prst="rect">
            <a:avLst/>
          </a:prstGeom>
        </p:spPr>
        <p:txBody>
          <a:bodyPr wrap="square">
            <a:spAutoFit/>
          </a:bodyPr>
          <a:lstStyle/>
          <a:p>
            <a:pPr marL="685800" indent="-342900" fontAlgn="ctr">
              <a:spcBef>
                <a:spcPts val="0"/>
              </a:spcBef>
              <a:spcAft>
                <a:spcPts val="0"/>
              </a:spcAft>
              <a:buFont typeface="+mj-lt"/>
              <a:buAutoNum type="arabicPeriod"/>
            </a:pPr>
            <a:r>
              <a:rPr lang="en-US" sz="1800" dirty="0">
                <a:solidFill>
                  <a:srgbClr val="000000"/>
                </a:solidFill>
                <a:latin typeface="Calibri" panose="020F0502020204030204" pitchFamily="34" charset="0"/>
              </a:rPr>
              <a:t>11-18/1915 Issues on negotiating WUR mode, </a:t>
            </a:r>
            <a:r>
              <a:rPr lang="en-US" sz="1800" dirty="0" err="1">
                <a:solidFill>
                  <a:srgbClr val="000000"/>
                </a:solidFill>
                <a:latin typeface="Calibri" panose="020F0502020204030204" pitchFamily="34" charset="0"/>
              </a:rPr>
              <a:t>Hanseul</a:t>
            </a:r>
            <a:r>
              <a:rPr lang="en-US" sz="1800" dirty="0">
                <a:solidFill>
                  <a:srgbClr val="000000"/>
                </a:solidFill>
                <a:latin typeface="Calibri" panose="020F0502020204030204" pitchFamily="34" charset="0"/>
              </a:rPr>
              <a:t> Hong (</a:t>
            </a:r>
            <a:r>
              <a:rPr lang="en-US" sz="1800" dirty="0" err="1">
                <a:solidFill>
                  <a:srgbClr val="000000"/>
                </a:solidFill>
                <a:latin typeface="Calibri" panose="020F0502020204030204" pitchFamily="34" charset="0"/>
              </a:rPr>
              <a:t>Yonsei</a:t>
            </a:r>
            <a:r>
              <a:rPr lang="en-US" sz="1800" dirty="0">
                <a:solidFill>
                  <a:srgbClr val="000000"/>
                </a:solidFill>
                <a:latin typeface="Calibri" panose="020F0502020204030204" pitchFamily="34" charset="0"/>
              </a:rPr>
              <a:t> Univ.)</a:t>
            </a:r>
          </a:p>
          <a:p>
            <a:pPr marL="685800" indent="-342900" fontAlgn="ctr">
              <a:spcBef>
                <a:spcPts val="0"/>
              </a:spcBef>
              <a:spcAft>
                <a:spcPts val="0"/>
              </a:spcAft>
              <a:buFont typeface="+mj-lt"/>
              <a:buAutoNum type="arabicPeriod"/>
            </a:pPr>
            <a:r>
              <a:rPr lang="en-US" sz="1800" dirty="0">
                <a:solidFill>
                  <a:srgbClr val="000000"/>
                </a:solidFill>
                <a:latin typeface="Calibri" panose="020F0502020204030204" pitchFamily="34" charset="0"/>
              </a:rPr>
              <a:t>11-18/1916 Issues on WUR duty cycle scheduling, </a:t>
            </a:r>
            <a:r>
              <a:rPr lang="en-US" sz="1800" dirty="0" err="1">
                <a:solidFill>
                  <a:srgbClr val="000000"/>
                </a:solidFill>
                <a:latin typeface="Calibri" panose="020F0502020204030204" pitchFamily="34" charset="0"/>
              </a:rPr>
              <a:t>Hanseul</a:t>
            </a:r>
            <a:r>
              <a:rPr lang="en-US" sz="1800" dirty="0">
                <a:solidFill>
                  <a:srgbClr val="000000"/>
                </a:solidFill>
                <a:latin typeface="Calibri" panose="020F0502020204030204" pitchFamily="34" charset="0"/>
              </a:rPr>
              <a:t> Hong (</a:t>
            </a:r>
            <a:r>
              <a:rPr lang="en-US" sz="1800" dirty="0" err="1">
                <a:solidFill>
                  <a:srgbClr val="000000"/>
                </a:solidFill>
                <a:latin typeface="Calibri" panose="020F0502020204030204" pitchFamily="34" charset="0"/>
              </a:rPr>
              <a:t>Yonsei</a:t>
            </a:r>
            <a:r>
              <a:rPr lang="en-US" sz="1800" dirty="0">
                <a:solidFill>
                  <a:srgbClr val="000000"/>
                </a:solidFill>
                <a:latin typeface="Calibri" panose="020F0502020204030204" pitchFamily="34" charset="0"/>
              </a:rPr>
              <a:t> Univ.)</a:t>
            </a:r>
            <a:endParaRPr lang="en-US" sz="18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023378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smtClean="0"/>
              <a:t>Agenda for Monday AM1 (ad-hoc)</a:t>
            </a:r>
          </a:p>
        </p:txBody>
      </p:sp>
      <p:sp>
        <p:nvSpPr>
          <p:cNvPr id="21507" name="Content Placeholder 6"/>
          <p:cNvSpPr>
            <a:spLocks noGrp="1"/>
          </p:cNvSpPr>
          <p:nvPr>
            <p:ph idx="1"/>
          </p:nvPr>
        </p:nvSpPr>
        <p:spPr/>
        <p:txBody>
          <a:bodyPr/>
          <a:lstStyle/>
          <a:p>
            <a:pPr>
              <a:spcBef>
                <a:spcPts val="100"/>
              </a:spcBef>
            </a:pPr>
            <a:r>
              <a:rPr lang="en-US" altLang="en-US" sz="2000" dirty="0" smtClean="0"/>
              <a:t>Monday: AM1 (2 hours)</a:t>
            </a:r>
          </a:p>
          <a:p>
            <a:pPr lvl="1">
              <a:spcBef>
                <a:spcPts val="100"/>
              </a:spcBef>
            </a:pPr>
            <a:r>
              <a:rPr lang="en-US" altLang="en-US" dirty="0" smtClean="0"/>
              <a:t>Call meeting to order, TGba introduction</a:t>
            </a:r>
          </a:p>
          <a:p>
            <a:pPr lvl="1">
              <a:spcBef>
                <a:spcPts val="100"/>
              </a:spcBef>
            </a:pPr>
            <a:r>
              <a:rPr lang="en-US" altLang="en-US" dirty="0" smtClean="0"/>
              <a:t>Call for submissions</a:t>
            </a:r>
          </a:p>
          <a:p>
            <a:pPr lvl="1">
              <a:spcBef>
                <a:spcPts val="100"/>
              </a:spcBef>
            </a:pPr>
            <a:r>
              <a:rPr lang="en-US" altLang="en-US" dirty="0" smtClean="0"/>
              <a:t>Review agenda and approval</a:t>
            </a:r>
          </a:p>
          <a:p>
            <a:pPr lvl="1">
              <a:spcBef>
                <a:spcPts val="100"/>
              </a:spcBef>
            </a:pPr>
            <a:r>
              <a:rPr lang="en-US" altLang="en-US" dirty="0" smtClean="0"/>
              <a:t>IEEE 802 and 802.11 IPR Policy and procedure</a:t>
            </a:r>
          </a:p>
          <a:p>
            <a:pPr lvl="1">
              <a:spcBef>
                <a:spcPts val="100"/>
              </a:spcBef>
            </a:pPr>
            <a:r>
              <a:rPr lang="en-US" altLang="en-US" dirty="0" smtClean="0"/>
              <a:t>Participation in IEEE 802 Meetings </a:t>
            </a:r>
          </a:p>
          <a:p>
            <a:pPr lvl="1">
              <a:spcBef>
                <a:spcPts val="100"/>
              </a:spcBef>
            </a:pPr>
            <a:r>
              <a:rPr lang="en-US" altLang="en-US" dirty="0" smtClean="0"/>
              <a:t>Summary from September 2018 meeting</a:t>
            </a:r>
          </a:p>
          <a:p>
            <a:pPr lvl="1">
              <a:spcBef>
                <a:spcPts val="100"/>
              </a:spcBef>
            </a:pPr>
            <a:r>
              <a:rPr lang="en-US" altLang="en-US" dirty="0" smtClean="0"/>
              <a:t>Comment assignments (if any)</a:t>
            </a:r>
          </a:p>
          <a:p>
            <a:pPr lvl="1">
              <a:spcBef>
                <a:spcPts val="100"/>
              </a:spcBef>
            </a:pPr>
            <a:r>
              <a:rPr lang="en-US" altLang="en-US" dirty="0" smtClean="0"/>
              <a:t>Presentations – comment resolutions</a:t>
            </a:r>
          </a:p>
          <a:p>
            <a:pPr lvl="1">
              <a:spcBef>
                <a:spcPts val="100"/>
              </a:spcBef>
            </a:pPr>
            <a:r>
              <a:rPr lang="en-US" altLang="en-US" dirty="0" smtClean="0"/>
              <a:t>Adjourn</a:t>
            </a:r>
          </a:p>
        </p:txBody>
      </p:sp>
      <p:sp>
        <p:nvSpPr>
          <p:cNvPr id="4" name="Date Placeholder 3"/>
          <p:cNvSpPr>
            <a:spLocks noGrp="1"/>
          </p:cNvSpPr>
          <p:nvPr>
            <p:ph type="dt" sz="half"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15</a:t>
            </a:fld>
            <a:endParaRPr lang="en-US" altLang="en-US" sz="1200" b="0" smtClean="0"/>
          </a:p>
        </p:txBody>
      </p:sp>
    </p:spTree>
    <p:extLst>
      <p:ext uri="{BB962C8B-B14F-4D97-AF65-F5344CB8AC3E}">
        <p14:creationId xmlns:p14="http://schemas.microsoft.com/office/powerpoint/2010/main" val="13078838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799" y="685800"/>
            <a:ext cx="7772401" cy="533400"/>
          </a:xfrm>
        </p:spPr>
        <p:txBody>
          <a:bodyPr/>
          <a:lstStyle/>
          <a:p>
            <a:r>
              <a:rPr lang="en-US" altLang="en-US" dirty="0" smtClean="0"/>
              <a:t>Agenda</a:t>
            </a:r>
          </a:p>
        </p:txBody>
      </p:sp>
      <p:sp>
        <p:nvSpPr>
          <p:cNvPr id="21507" name="Content Placeholder 6"/>
          <p:cNvSpPr>
            <a:spLocks noGrp="1"/>
          </p:cNvSpPr>
          <p:nvPr>
            <p:ph sz="half" idx="1"/>
          </p:nvPr>
        </p:nvSpPr>
        <p:spPr>
          <a:xfrm>
            <a:off x="0" y="1066801"/>
            <a:ext cx="4722813" cy="5410200"/>
          </a:xfrm>
        </p:spPr>
        <p:txBody>
          <a:bodyPr/>
          <a:lstStyle/>
          <a:p>
            <a:pPr>
              <a:spcBef>
                <a:spcPts val="100"/>
              </a:spcBef>
            </a:pPr>
            <a:r>
              <a:rPr lang="en-US" altLang="en-US" sz="1600" dirty="0" smtClean="0"/>
              <a:t>Monday: PM2 (2 hours)</a:t>
            </a:r>
          </a:p>
          <a:p>
            <a:pPr lvl="1">
              <a:spcBef>
                <a:spcPts val="100"/>
              </a:spcBef>
            </a:pPr>
            <a:r>
              <a:rPr lang="en-US" altLang="en-US" sz="1600" dirty="0" smtClean="0"/>
              <a:t>Call meeting to order</a:t>
            </a:r>
          </a:p>
          <a:p>
            <a:pPr lvl="1">
              <a:spcBef>
                <a:spcPts val="100"/>
              </a:spcBef>
            </a:pPr>
            <a:r>
              <a:rPr lang="en-US" altLang="en-US" sz="1600" dirty="0" smtClean="0"/>
              <a:t>Call for submissions</a:t>
            </a:r>
          </a:p>
          <a:p>
            <a:pPr lvl="1">
              <a:spcBef>
                <a:spcPts val="100"/>
              </a:spcBef>
            </a:pPr>
            <a:r>
              <a:rPr lang="en-US" altLang="en-US" sz="1600" dirty="0" smtClean="0"/>
              <a:t>Review agenda and approval</a:t>
            </a:r>
          </a:p>
          <a:p>
            <a:pPr lvl="1">
              <a:spcBef>
                <a:spcPts val="100"/>
              </a:spcBef>
            </a:pPr>
            <a:r>
              <a:rPr lang="en-US" altLang="en-US" sz="1600" dirty="0" smtClean="0"/>
              <a:t>IEEE 802 and 802.11 IPR Policy and procedure</a:t>
            </a:r>
          </a:p>
          <a:p>
            <a:pPr lvl="1">
              <a:spcBef>
                <a:spcPts val="100"/>
              </a:spcBef>
            </a:pPr>
            <a:r>
              <a:rPr lang="en-US" altLang="en-US" sz="1600" dirty="0" smtClean="0"/>
              <a:t>Participation in IEEE 802 Meetings </a:t>
            </a:r>
          </a:p>
          <a:p>
            <a:pPr lvl="1">
              <a:spcBef>
                <a:spcPts val="100"/>
              </a:spcBef>
            </a:pPr>
            <a:r>
              <a:rPr lang="en-US" altLang="en-US" sz="1600" b="1" dirty="0" smtClean="0"/>
              <a:t>Motion</a:t>
            </a:r>
            <a:r>
              <a:rPr lang="en-US" altLang="en-US" sz="1600" dirty="0" smtClean="0"/>
              <a:t>: September 2018 meeting (</a:t>
            </a:r>
            <a:r>
              <a:rPr lang="en-US" altLang="en-US" sz="1600" dirty="0"/>
              <a:t>doc: IEEE </a:t>
            </a:r>
            <a:r>
              <a:rPr lang="en-US" altLang="en-US" sz="1600" dirty="0" smtClean="0"/>
              <a:t>802.11-18/1674r0) and teleconference minutes (doc: IEEE 802.11-18/1840r2) approval</a:t>
            </a:r>
          </a:p>
          <a:p>
            <a:pPr lvl="1">
              <a:spcBef>
                <a:spcPts val="100"/>
              </a:spcBef>
            </a:pPr>
            <a:r>
              <a:rPr lang="en-US" altLang="en-US" sz="1600" dirty="0" smtClean="0"/>
              <a:t>Presentations on comment resolution</a:t>
            </a:r>
          </a:p>
          <a:p>
            <a:pPr lvl="1">
              <a:spcBef>
                <a:spcPts val="100"/>
              </a:spcBef>
            </a:pPr>
            <a:r>
              <a:rPr lang="en-US" altLang="en-US" sz="1600" dirty="0" smtClean="0"/>
              <a:t>Recess</a:t>
            </a:r>
          </a:p>
          <a:p>
            <a:pPr>
              <a:spcBef>
                <a:spcPts val="100"/>
              </a:spcBef>
            </a:pPr>
            <a:r>
              <a:rPr lang="en-US" altLang="en-US" sz="1600" dirty="0" smtClean="0">
                <a:solidFill>
                  <a:srgbClr val="FF0000"/>
                </a:solidFill>
              </a:rPr>
              <a:t>Tuesday: </a:t>
            </a:r>
            <a:r>
              <a:rPr lang="en-US" altLang="en-US" sz="1600" dirty="0">
                <a:solidFill>
                  <a:srgbClr val="FF0000"/>
                </a:solidFill>
              </a:rPr>
              <a:t>A</a:t>
            </a:r>
            <a:r>
              <a:rPr lang="en-US" altLang="en-US" sz="1600" dirty="0" smtClean="0">
                <a:solidFill>
                  <a:srgbClr val="FF0000"/>
                </a:solidFill>
              </a:rPr>
              <a:t>M1, PM1 (4 hours)</a:t>
            </a:r>
          </a:p>
          <a:p>
            <a:pPr lvl="1">
              <a:spcBef>
                <a:spcPts val="100"/>
              </a:spcBef>
            </a:pPr>
            <a:r>
              <a:rPr lang="en-US" altLang="en-US" sz="1600" dirty="0">
                <a:solidFill>
                  <a:srgbClr val="FF0000"/>
                </a:solidFill>
              </a:rPr>
              <a:t>PHY and MAC ad-hoc meetings (parallel</a:t>
            </a:r>
            <a:r>
              <a:rPr lang="en-US" altLang="en-US" sz="1600" dirty="0" smtClean="0">
                <a:solidFill>
                  <a:srgbClr val="FF0000"/>
                </a:solidFill>
              </a:rPr>
              <a:t>)</a:t>
            </a:r>
          </a:p>
          <a:p>
            <a:pPr lvl="1">
              <a:spcBef>
                <a:spcPts val="100"/>
              </a:spcBef>
            </a:pPr>
            <a:r>
              <a:rPr lang="en-US" altLang="en-US" sz="1600" dirty="0" smtClean="0">
                <a:solidFill>
                  <a:srgbClr val="FF0000"/>
                </a:solidFill>
              </a:rPr>
              <a:t>Comment resolution, presentation</a:t>
            </a:r>
          </a:p>
          <a:p>
            <a:pPr lvl="1">
              <a:spcBef>
                <a:spcPts val="100"/>
              </a:spcBef>
            </a:pPr>
            <a:r>
              <a:rPr lang="en-US" altLang="en-US" sz="1600" dirty="0" smtClean="0">
                <a:solidFill>
                  <a:srgbClr val="FF0000"/>
                </a:solidFill>
              </a:rPr>
              <a:t>Recess</a:t>
            </a:r>
            <a:endParaRPr lang="en-US" altLang="en-US" sz="2000" dirty="0">
              <a:solidFill>
                <a:srgbClr val="FF0000"/>
              </a:solidFill>
            </a:endParaRPr>
          </a:p>
          <a:p>
            <a:pPr>
              <a:spcBef>
                <a:spcPts val="100"/>
              </a:spcBef>
            </a:pPr>
            <a:r>
              <a:rPr lang="en-US" altLang="en-US" sz="1600" dirty="0" smtClean="0">
                <a:solidFill>
                  <a:srgbClr val="FF0000"/>
                </a:solidFill>
              </a:rPr>
              <a:t>Wednesday: PM2 </a:t>
            </a:r>
            <a:r>
              <a:rPr lang="en-US" altLang="en-US" sz="1600" dirty="0">
                <a:solidFill>
                  <a:srgbClr val="FF0000"/>
                </a:solidFill>
              </a:rPr>
              <a:t>(2 hours</a:t>
            </a:r>
            <a:r>
              <a:rPr lang="en-US" altLang="en-US" sz="1600" dirty="0" smtClean="0">
                <a:solidFill>
                  <a:srgbClr val="FF0000"/>
                </a:solidFill>
              </a:rPr>
              <a:t>) </a:t>
            </a:r>
            <a:endParaRPr lang="en-US" altLang="en-US" sz="1600" dirty="0">
              <a:solidFill>
                <a:srgbClr val="FF0000"/>
              </a:solidFill>
            </a:endParaRPr>
          </a:p>
          <a:p>
            <a:pPr lvl="1">
              <a:spcBef>
                <a:spcPts val="100"/>
              </a:spcBef>
            </a:pPr>
            <a:r>
              <a:rPr lang="en-US" altLang="en-US" sz="1600" dirty="0">
                <a:solidFill>
                  <a:srgbClr val="FF0000"/>
                </a:solidFill>
              </a:rPr>
              <a:t>PHY and MAC ad-hoc </a:t>
            </a:r>
            <a:r>
              <a:rPr lang="en-US" altLang="en-US" sz="1600" dirty="0" smtClean="0">
                <a:solidFill>
                  <a:srgbClr val="FF0000"/>
                </a:solidFill>
              </a:rPr>
              <a:t>meetings (parallel)</a:t>
            </a:r>
          </a:p>
          <a:p>
            <a:pPr lvl="1">
              <a:spcBef>
                <a:spcPts val="100"/>
              </a:spcBef>
            </a:pPr>
            <a:r>
              <a:rPr lang="en-US" altLang="en-US" sz="1600" dirty="0" smtClean="0">
                <a:solidFill>
                  <a:srgbClr val="FF0000"/>
                </a:solidFill>
              </a:rPr>
              <a:t>Comment resolution, presentation</a:t>
            </a:r>
          </a:p>
          <a:p>
            <a:pPr lvl="1">
              <a:spcBef>
                <a:spcPts val="100"/>
              </a:spcBef>
            </a:pPr>
            <a:r>
              <a:rPr lang="en-US" altLang="en-US" sz="1600" dirty="0" smtClean="0">
                <a:solidFill>
                  <a:srgbClr val="FF0000"/>
                </a:solidFill>
              </a:rPr>
              <a:t>Recess</a:t>
            </a:r>
            <a:endParaRPr lang="en-US" altLang="en-US" sz="2000" dirty="0">
              <a:solidFill>
                <a:srgbClr val="FF0000"/>
              </a:solidFill>
            </a:endParaRPr>
          </a:p>
        </p:txBody>
      </p:sp>
      <p:sp>
        <p:nvSpPr>
          <p:cNvPr id="21508" name="Content Placeholder 7"/>
          <p:cNvSpPr>
            <a:spLocks noGrp="1"/>
          </p:cNvSpPr>
          <p:nvPr>
            <p:ph sz="half" idx="2"/>
          </p:nvPr>
        </p:nvSpPr>
        <p:spPr>
          <a:xfrm>
            <a:off x="4722813" y="1379912"/>
            <a:ext cx="4421187" cy="5097087"/>
          </a:xfrm>
        </p:spPr>
        <p:txBody>
          <a:bodyPr/>
          <a:lstStyle/>
          <a:p>
            <a:pPr>
              <a:spcBef>
                <a:spcPts val="0"/>
              </a:spcBef>
            </a:pPr>
            <a:r>
              <a:rPr lang="en-US" altLang="en-US" sz="1600" dirty="0" smtClean="0"/>
              <a:t>Thursday</a:t>
            </a:r>
            <a:r>
              <a:rPr lang="en-US" altLang="en-US" sz="1600" dirty="0"/>
              <a:t>: </a:t>
            </a:r>
            <a:r>
              <a:rPr lang="en-US" altLang="en-US" sz="1600" dirty="0" smtClean="0"/>
              <a:t>AM2 </a:t>
            </a:r>
            <a:r>
              <a:rPr lang="en-US" altLang="en-US" sz="1600" dirty="0"/>
              <a:t>(2 hours)</a:t>
            </a:r>
          </a:p>
          <a:p>
            <a:pPr lvl="1">
              <a:spcBef>
                <a:spcPts val="0"/>
              </a:spcBef>
            </a:pPr>
            <a:r>
              <a:rPr lang="en-US" altLang="en-US" sz="1600" dirty="0"/>
              <a:t>Call meeting to order</a:t>
            </a:r>
          </a:p>
          <a:p>
            <a:pPr lvl="1">
              <a:spcBef>
                <a:spcPts val="0"/>
              </a:spcBef>
            </a:pPr>
            <a:r>
              <a:rPr lang="en-US" altLang="en-US" sz="1600" dirty="0"/>
              <a:t>IEEE 802 and 802.11 IPR Policy and </a:t>
            </a:r>
            <a:r>
              <a:rPr lang="en-US" altLang="en-US" sz="1600" dirty="0" smtClean="0"/>
              <a:t>procedure</a:t>
            </a:r>
          </a:p>
          <a:p>
            <a:pPr lvl="1">
              <a:spcBef>
                <a:spcPts val="0"/>
              </a:spcBef>
            </a:pPr>
            <a:r>
              <a:rPr lang="en-US" altLang="en-US" sz="1600" b="1" dirty="0" smtClean="0"/>
              <a:t>Motions</a:t>
            </a:r>
          </a:p>
          <a:p>
            <a:pPr lvl="1">
              <a:spcBef>
                <a:spcPts val="0"/>
              </a:spcBef>
            </a:pPr>
            <a:r>
              <a:rPr lang="en-US" altLang="en-US" sz="1600" dirty="0" smtClean="0"/>
              <a:t>Presentations</a:t>
            </a:r>
          </a:p>
          <a:p>
            <a:pPr lvl="1">
              <a:spcBef>
                <a:spcPts val="0"/>
              </a:spcBef>
            </a:pPr>
            <a:r>
              <a:rPr lang="en-US" altLang="en-US" sz="1600" dirty="0" smtClean="0"/>
              <a:t>Recess</a:t>
            </a:r>
          </a:p>
          <a:p>
            <a:pPr lvl="1">
              <a:spcBef>
                <a:spcPts val="0"/>
              </a:spcBef>
            </a:pPr>
            <a:endParaRPr lang="en-US" altLang="en-US" sz="2000" dirty="0" smtClean="0"/>
          </a:p>
          <a:p>
            <a:pPr>
              <a:spcBef>
                <a:spcPts val="0"/>
              </a:spcBef>
            </a:pPr>
            <a:r>
              <a:rPr lang="en-US" altLang="en-US" sz="1600" dirty="0" smtClean="0"/>
              <a:t>Thursday: PM1 (2 hours)</a:t>
            </a:r>
          </a:p>
          <a:p>
            <a:pPr lvl="1">
              <a:spcBef>
                <a:spcPts val="0"/>
              </a:spcBef>
            </a:pPr>
            <a:r>
              <a:rPr lang="en-US" altLang="en-US" sz="1600" dirty="0" smtClean="0"/>
              <a:t>Call meeting to order</a:t>
            </a:r>
          </a:p>
          <a:p>
            <a:pPr lvl="1">
              <a:spcBef>
                <a:spcPts val="0"/>
              </a:spcBef>
            </a:pPr>
            <a:r>
              <a:rPr lang="en-US" altLang="en-US" sz="1600" dirty="0" smtClean="0"/>
              <a:t>IEEE 802 and 802.11 IPR Policy and procedure</a:t>
            </a:r>
          </a:p>
          <a:p>
            <a:pPr lvl="1">
              <a:spcBef>
                <a:spcPts val="0"/>
              </a:spcBef>
            </a:pPr>
            <a:r>
              <a:rPr lang="en-US" altLang="en-US" sz="1600" dirty="0"/>
              <a:t>TG timeline discussion</a:t>
            </a:r>
          </a:p>
          <a:p>
            <a:pPr lvl="1">
              <a:spcBef>
                <a:spcPts val="0"/>
              </a:spcBef>
            </a:pPr>
            <a:r>
              <a:rPr lang="en-US" altLang="en-US" sz="1600" dirty="0"/>
              <a:t>Goal for </a:t>
            </a:r>
            <a:r>
              <a:rPr lang="en-US" altLang="en-US" sz="1600" dirty="0" smtClean="0"/>
              <a:t>January 2019 </a:t>
            </a:r>
            <a:r>
              <a:rPr lang="en-US" altLang="en-US" sz="1600" dirty="0"/>
              <a:t>F2F meeting</a:t>
            </a:r>
          </a:p>
          <a:p>
            <a:pPr lvl="1">
              <a:spcBef>
                <a:spcPts val="0"/>
              </a:spcBef>
            </a:pPr>
            <a:r>
              <a:rPr lang="en-US" altLang="en-US" sz="1600" dirty="0"/>
              <a:t>Teleconference call schedule</a:t>
            </a:r>
          </a:p>
          <a:p>
            <a:pPr lvl="1">
              <a:spcBef>
                <a:spcPts val="0"/>
              </a:spcBef>
            </a:pPr>
            <a:r>
              <a:rPr lang="en-US" altLang="en-US" sz="1600" dirty="0" smtClean="0"/>
              <a:t>Presentations</a:t>
            </a:r>
          </a:p>
          <a:p>
            <a:pPr lvl="1">
              <a:spcBef>
                <a:spcPts val="0"/>
              </a:spcBef>
            </a:pPr>
            <a:r>
              <a:rPr lang="en-US" altLang="en-US" sz="1600" dirty="0" smtClean="0"/>
              <a:t>Adjourn</a:t>
            </a:r>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16</a:t>
            </a:fld>
            <a:endParaRPr lang="en-US" altLang="en-US" sz="1200" b="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685800" y="685800"/>
            <a:ext cx="7772400" cy="533400"/>
          </a:xfrm>
        </p:spPr>
        <p:txBody>
          <a:bodyPr lIns="90487" tIns="44450" rIns="90487" bIns="44450"/>
          <a:lstStyle/>
          <a:p>
            <a:r>
              <a:rPr lang="en-US" altLang="en-US" sz="3200" u="sng" dirty="0" smtClean="0">
                <a:solidFill>
                  <a:schemeClr val="tx1"/>
                </a:solidFill>
                <a:latin typeface="Calibri" panose="020F0502020204030204" pitchFamily="34" charset="0"/>
                <a:cs typeface="Calibri" panose="020F0502020204030204" pitchFamily="34" charset="0"/>
              </a:rPr>
              <a:t>Instructions for the WG Chair</a:t>
            </a:r>
            <a:endParaRPr lang="en-US" altLang="en-US" sz="3200" u="sng" dirty="0" smtClean="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0" y="1219200"/>
            <a:ext cx="9144000" cy="4876800"/>
          </a:xfrm>
        </p:spPr>
        <p:txBody>
          <a:bodyPr lIns="90487" tIns="44450" rIns="90487" bIns="44450"/>
          <a:lstStyle/>
          <a:p>
            <a:pPr marL="182880">
              <a:lnSpc>
                <a:spcPct val="80000"/>
              </a:lnSpc>
              <a:spcAft>
                <a:spcPct val="30000"/>
              </a:spcAft>
              <a:buFont typeface="Monotype Sorts" pitchFamily="2" charset="2"/>
              <a:buNone/>
            </a:pPr>
            <a:r>
              <a:rPr lang="en-US" altLang="en-US" sz="1800" b="1" dirty="0" smtClean="0"/>
              <a:t>	</a:t>
            </a:r>
            <a:r>
              <a:rPr lang="en-US" altLang="en-US" sz="2000" b="1"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Advise the WG attendees that:</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smtClean="0">
                <a:solidFill>
                  <a:schemeClr val="tx1"/>
                </a:solidFill>
                <a:latin typeface="Calibri" panose="020F0502020204030204" pitchFamily="34" charset="0"/>
                <a:cs typeface="Calibri" panose="020F0502020204030204" pitchFamily="34" charset="0"/>
              </a:rPr>
              <a:t>IEEE-SA Standards Board Bylaws</a:t>
            </a:r>
            <a:r>
              <a:rPr lang="en-US" altLang="en-US" sz="140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tx1"/>
                </a:solidFill>
                <a:latin typeface="Calibri" panose="020F0502020204030204" pitchFamily="34" charset="0"/>
                <a:cs typeface="Calibri" panose="020F0502020204030204" pitchFamily="34" charset="0"/>
              </a:rPr>
            </a:br>
            <a:endParaRPr lang="en-US" altLang="en-US" sz="160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smtClean="0">
                <a:solidFill>
                  <a:schemeClr val="tx1"/>
                </a:solidFill>
                <a:latin typeface="Calibri" panose="020F0502020204030204" pitchFamily="34" charset="0"/>
                <a:cs typeface="Calibri" panose="020F0502020204030204" pitchFamily="34" charset="0"/>
              </a:rPr>
              <a:t>	Note: </a:t>
            </a:r>
            <a:r>
              <a:rPr lang="en-US" altLang="en-US" sz="1400" b="1" dirty="0" smtClean="0">
                <a:solidFill>
                  <a:schemeClr val="tx1"/>
                </a:solidFill>
                <a:latin typeface="Calibri" panose="020F0502020204030204" pitchFamily="34" charset="0"/>
                <a:cs typeface="Calibri" panose="020F0502020204030204" pitchFamily="34" charset="0"/>
              </a:rPr>
              <a:t>WG</a:t>
            </a:r>
            <a:r>
              <a:rPr lang="en-US" altLang="en-US" sz="140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smtClean="0">
              <a:ea typeface="+mn-ea"/>
              <a:cs typeface="Arial" panose="020B0604020202020204"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smtClean="0">
              <a:ea typeface="+mn-ea"/>
              <a:cs typeface="Arial" panose="020B0604020202020204"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November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17</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smtClean="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205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(Intel Corp.)</a:t>
            </a:r>
            <a:endParaRPr lang="en-US"/>
          </a:p>
        </p:txBody>
      </p:sp>
      <p:sp>
        <p:nvSpPr>
          <p:cNvPr id="3" name="Slide Number Placeholder 2"/>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18</a:t>
            </a:fld>
            <a:endParaRPr lang="en-US" altLang="en-US"/>
          </a:p>
        </p:txBody>
      </p:sp>
      <p:sp>
        <p:nvSpPr>
          <p:cNvPr id="4" name="Date Placeholder 3"/>
          <p:cNvSpPr>
            <a:spLocks noGrp="1"/>
          </p:cNvSpPr>
          <p:nvPr>
            <p:ph type="dt" sz="half" idx="10"/>
          </p:nvPr>
        </p:nvSpPr>
        <p:spPr/>
        <p:txBody>
          <a:bodyPr/>
          <a:lstStyle/>
          <a:p>
            <a:pPr>
              <a:defRPr/>
            </a:pPr>
            <a:r>
              <a:rPr lang="en-US" smtClean="0"/>
              <a:t>November 2018</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3200" u="sng" smtClean="0">
                <a:solidFill>
                  <a:schemeClr val="tx1"/>
                </a:solidFill>
                <a:latin typeface="Calibri" panose="020F0502020204030204" pitchFamily="34" charset="0"/>
                <a:cs typeface="Calibri" panose="020F0502020204030204" pitchFamily="34" charset="0"/>
              </a:rPr>
              <a:t>Ways to inform IEEE</a:t>
            </a:r>
            <a:endParaRPr lang="en-US" altLang="en-US" sz="3200" u="sng" smtClean="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rgbClr val="FF0000"/>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#2</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19</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dirty="0" smtClean="0">
                <a:solidFill>
                  <a:srgbClr val="0000FF"/>
                </a:solidFill>
                <a:cs typeface="Times New Roman" panose="02020603050405020304" pitchFamily="18" charset="0"/>
              </a:rPr>
              <a:t>IEEE 802.11 </a:t>
            </a:r>
            <a:r>
              <a:rPr lang="en-US" altLang="en-US" sz="3600" dirty="0" err="1" smtClean="0">
                <a:solidFill>
                  <a:srgbClr val="0000FF"/>
                </a:solidFill>
                <a:cs typeface="Times New Roman" panose="02020603050405020304" pitchFamily="18" charset="0"/>
              </a:rPr>
              <a:t>TGba</a:t>
            </a:r>
            <a:r>
              <a:rPr lang="en-US" altLang="en-US" sz="3600" dirty="0" smtClean="0">
                <a:solidFill>
                  <a:srgbClr val="0000FF"/>
                </a:solidFill>
                <a:cs typeface="Times New Roman" panose="02020603050405020304" pitchFamily="18" charset="0"/>
              </a:rPr>
              <a:t>:</a:t>
            </a:r>
            <a:br>
              <a:rPr lang="en-US" altLang="en-US" sz="3600" dirty="0" smtClean="0">
                <a:solidFill>
                  <a:srgbClr val="0000FF"/>
                </a:solidFill>
                <a:cs typeface="Times New Roman" panose="02020603050405020304" pitchFamily="18" charset="0"/>
              </a:rPr>
            </a:br>
            <a:r>
              <a:rPr lang="en-US" altLang="en-US" sz="3600" dirty="0" smtClean="0">
                <a:solidFill>
                  <a:srgbClr val="0000FF"/>
                </a:solidFill>
                <a:cs typeface="Times New Roman" panose="02020603050405020304" pitchFamily="18" charset="0"/>
              </a:rPr>
              <a:t>Wake-up Radio Operation</a:t>
            </a:r>
            <a:endParaRPr lang="en-US" altLang="en-US" sz="3600" dirty="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Bangkok, Thailand</a:t>
            </a:r>
          </a:p>
          <a:p>
            <a:pPr algn="ctr">
              <a:lnSpc>
                <a:spcPct val="90000"/>
              </a:lnSpc>
              <a:buFontTx/>
              <a:buNone/>
            </a:pPr>
            <a:r>
              <a:rPr lang="en-US" altLang="en-US" sz="3200" dirty="0" smtClean="0">
                <a:cs typeface="Times New Roman" panose="02020603050405020304" pitchFamily="18" charset="0"/>
              </a:rPr>
              <a:t>November 11-16, 2018</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(Intel)</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a:p>
            <a:pPr algn="ctr">
              <a:lnSpc>
                <a:spcPct val="90000"/>
              </a:lnSpc>
              <a:buFontTx/>
              <a:buNone/>
            </a:pPr>
            <a:r>
              <a:rPr lang="en-US" altLang="en-US" sz="2000" dirty="0" smtClean="0"/>
              <a:t>Technical Editor: Po-Kai Huang (Intel)</a:t>
            </a:r>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685800"/>
            <a:ext cx="7772400" cy="680179"/>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smtClean="0"/>
          </a:p>
        </p:txBody>
      </p:sp>
      <p:sp>
        <p:nvSpPr>
          <p:cNvPr id="10243" name="Rectangle 1027"/>
          <p:cNvSpPr>
            <a:spLocks noGrp="1" noChangeArrowheads="1"/>
          </p:cNvSpPr>
          <p:nvPr>
            <p:ph idx="1"/>
          </p:nvPr>
        </p:nvSpPr>
        <p:spPr>
          <a:xfrm>
            <a:off x="685800" y="1365980"/>
            <a:ext cx="7772400" cy="46482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20</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85800"/>
            <a:ext cx="7772400" cy="457200"/>
          </a:xfrm>
        </p:spPr>
        <p:txBody>
          <a:bodyPr/>
          <a:lstStyle/>
          <a:p>
            <a:r>
              <a:rPr lang="en-GB" altLang="en-US" sz="3200" u="sng" dirty="0" smtClean="0">
                <a:solidFill>
                  <a:schemeClr val="tx1"/>
                </a:solidFill>
                <a:latin typeface="Calibri" panose="020F0502020204030204" pitchFamily="34" charset="0"/>
                <a:cs typeface="Calibri" panose="020F0502020204030204" pitchFamily="34" charset="0"/>
              </a:rPr>
              <a:t>Patent-related information</a:t>
            </a:r>
            <a:endParaRPr lang="en-US" altLang="en-US" sz="3200" u="sng" dirty="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smtClean="0">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304800" y="11430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smtClean="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smtClean="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2000" b="1" i="1" dirty="0" smtClean="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smtClean="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smtClean="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5715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#4</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November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21</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a:t>
            </a:r>
            <a:r>
              <a:rPr lang="en-GB" altLang="en-US" sz="1600" kern="1200" dirty="0">
                <a:solidFill>
                  <a:srgbClr val="FF0000"/>
                </a:solidFill>
                <a:ea typeface="MS Gothic" panose="020B0609070205080204" pitchFamily="49" charset="-128"/>
                <a:cs typeface="+mn-cs"/>
              </a:rPr>
              <a:t>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22</a:t>
            </a:fld>
            <a:endParaRPr lang="en-US" altLang="en-US" sz="1200" b="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23</a:t>
            </a:fld>
            <a:endParaRPr lang="en-US" altLang="en-US" sz="1200" b="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24</a:t>
            </a:fld>
            <a:endParaRPr lang="en-US" altLang="en-US" sz="1200" b="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25</a:t>
            </a:fld>
            <a:endParaRPr lang="en-US" altLang="en-US" sz="1200" b="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September 2018 Meeting and Teleconference Calls</a:t>
            </a:r>
          </a:p>
        </p:txBody>
      </p:sp>
      <p:sp>
        <p:nvSpPr>
          <p:cNvPr id="31747" name="Content Placeholder 2"/>
          <p:cNvSpPr>
            <a:spLocks noGrp="1"/>
          </p:cNvSpPr>
          <p:nvPr>
            <p:ph idx="1"/>
          </p:nvPr>
        </p:nvSpPr>
        <p:spPr>
          <a:xfrm>
            <a:off x="685800" y="1981200"/>
            <a:ext cx="8382000" cy="4494213"/>
          </a:xfrm>
        </p:spPr>
        <p:txBody>
          <a:bodyPr/>
          <a:lstStyle/>
          <a:p>
            <a:r>
              <a:rPr lang="en-US" altLang="en-US" dirty="0"/>
              <a:t>Approved </a:t>
            </a:r>
            <a:r>
              <a:rPr lang="en-US" altLang="en-US" dirty="0" err="1"/>
              <a:t>TGba</a:t>
            </a:r>
            <a:r>
              <a:rPr lang="en-US" altLang="en-US" dirty="0"/>
              <a:t> D0.4</a:t>
            </a:r>
          </a:p>
          <a:p>
            <a:r>
              <a:rPr lang="en-US" altLang="en-US" dirty="0"/>
              <a:t>Resolved remaining TBDs in D0.4 to produce D1.0</a:t>
            </a:r>
          </a:p>
          <a:p>
            <a:r>
              <a:rPr lang="en-CA" altLang="en-US" dirty="0"/>
              <a:t>The TG passed a motion to enable the TG Editor to prepare draft D1.0 and start a 30-day WG letter Ballot</a:t>
            </a:r>
            <a:endParaRPr lang="en-US" altLang="en-US" dirty="0"/>
          </a:p>
          <a:p>
            <a:r>
              <a:rPr lang="en-US" altLang="en-US" dirty="0"/>
              <a:t>The TG approved </a:t>
            </a:r>
            <a:r>
              <a:rPr lang="en-US" altLang="en-US" dirty="0" err="1"/>
              <a:t>TGba</a:t>
            </a:r>
            <a:r>
              <a:rPr lang="en-US" altLang="en-US" dirty="0"/>
              <a:t> Coexistence Assurance document (11-18/1069r0)</a:t>
            </a:r>
          </a:p>
          <a:p>
            <a:r>
              <a:rPr lang="en-US" altLang="en-US" dirty="0" err="1"/>
              <a:t>TGba</a:t>
            </a:r>
            <a:r>
              <a:rPr lang="en-US" altLang="en-US" dirty="0"/>
              <a:t> power management presented to ARC</a:t>
            </a:r>
          </a:p>
          <a:p>
            <a:r>
              <a:rPr lang="en-US" altLang="en-US" dirty="0"/>
              <a:t>Reviewed TG timeline</a:t>
            </a:r>
          </a:p>
          <a:p>
            <a:r>
              <a:rPr lang="en-US" altLang="en-US" dirty="0"/>
              <a:t>Agenda: doc:11-18/1381</a:t>
            </a:r>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26</a:t>
            </a:fld>
            <a:endParaRPr lang="en-US" altLang="en-US" sz="1200" b="0" smtClean="0"/>
          </a:p>
        </p:txBody>
      </p:sp>
    </p:spTree>
    <p:extLst>
      <p:ext uri="{BB962C8B-B14F-4D97-AF65-F5344CB8AC3E}">
        <p14:creationId xmlns:p14="http://schemas.microsoft.com/office/powerpoint/2010/main" val="165306557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September 2018 meeting [doc: IEEE 802.11-18/1674r0] and teleconference calls [doc: IEEE 802.11-18/1840r2]</a:t>
            </a:r>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27</a:t>
            </a:fld>
            <a:endParaRPr lang="en-US" altLang="en-US" sz="1200" b="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Motions (Thursday AM2)</a:t>
            </a:r>
          </a:p>
        </p:txBody>
      </p:sp>
      <p:sp>
        <p:nvSpPr>
          <p:cNvPr id="2" name="Content Placeholder 1"/>
          <p:cNvSpPr>
            <a:spLocks noGrp="1"/>
          </p:cNvSpPr>
          <p:nvPr>
            <p:ph sz="half" idx="1"/>
          </p:nvPr>
        </p:nvSpPr>
        <p:spPr>
          <a:xfrm>
            <a:off x="685800" y="1752600"/>
            <a:ext cx="8229600" cy="4343400"/>
          </a:xfrm>
        </p:spPr>
        <p:txBody>
          <a:bodyPr/>
          <a:lstStyle/>
          <a:p>
            <a:pPr>
              <a:buFont typeface="Arial" panose="020B0604020202020204" pitchFamily="34" charset="0"/>
              <a:buChar char="•"/>
            </a:pPr>
            <a:r>
              <a:rPr lang="en-US" sz="1800" dirty="0" smtClean="0"/>
              <a:t>PHY</a:t>
            </a:r>
            <a:r>
              <a:rPr lang="en-US" sz="1800" b="0" dirty="0" smtClean="0"/>
              <a:t>:</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smtClean="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smtClean="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smtClean="0"/>
          </a:p>
          <a:p>
            <a:r>
              <a:rPr lang="en-US" sz="1800" dirty="0" smtClean="0"/>
              <a:t>MAC:</a:t>
            </a:r>
          </a:p>
          <a:p>
            <a:pPr>
              <a:buFont typeface="+mj-lt"/>
              <a:buAutoNum type="arabicPeriod"/>
            </a:pPr>
            <a:endParaRPr lang="en-US" sz="1800" b="0" dirty="0" smtClean="0"/>
          </a:p>
        </p:txBody>
      </p:sp>
      <p:sp>
        <p:nvSpPr>
          <p:cNvPr id="3" name="Date Placeholder 2"/>
          <p:cNvSpPr>
            <a:spLocks noGrp="1"/>
          </p:cNvSpPr>
          <p:nvPr>
            <p:ph type="dt" sz="half" idx="10"/>
          </p:nvPr>
        </p:nvSpPr>
        <p:spPr/>
        <p:txBody>
          <a:bodyPr/>
          <a:lstStyle/>
          <a:p>
            <a:pPr>
              <a:defRPr/>
            </a:pPr>
            <a:r>
              <a:rPr lang="en-US" smtClean="0"/>
              <a:t>November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28</a:t>
            </a:fld>
            <a:endParaRPr lang="en-US" altLang="en-US" sz="1200" b="0" smtClean="0"/>
          </a:p>
        </p:txBody>
      </p:sp>
    </p:spTree>
    <p:extLst>
      <p:ext uri="{BB962C8B-B14F-4D97-AF65-F5344CB8AC3E}">
        <p14:creationId xmlns:p14="http://schemas.microsoft.com/office/powerpoint/2010/main" val="271563044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#1</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[doc.:11-18/1913r3] for CIDs listed below:</a:t>
            </a:r>
          </a:p>
          <a:p>
            <a:pPr lvl="1"/>
            <a:r>
              <a:rPr lang="en-US" b="1" dirty="0" smtClean="0"/>
              <a:t>CIDs: 24</a:t>
            </a:r>
            <a:r>
              <a:rPr lang="en-US" b="1" dirty="0"/>
              <a:t>, 154, 201, </a:t>
            </a:r>
            <a:r>
              <a:rPr lang="en-US" b="1" dirty="0" smtClean="0"/>
              <a:t>204</a:t>
            </a:r>
            <a:r>
              <a:rPr lang="en-US" b="1" dirty="0"/>
              <a:t>, 205, 471, </a:t>
            </a:r>
            <a:r>
              <a:rPr lang="en-US" b="1" dirty="0" smtClean="0"/>
              <a:t>839</a:t>
            </a:r>
          </a:p>
          <a:p>
            <a:pPr lvl="1"/>
            <a:endParaRPr lang="en-US" dirty="0"/>
          </a:p>
          <a:p>
            <a:pPr lvl="1"/>
            <a:endParaRPr lang="en-US" dirty="0" smtClean="0"/>
          </a:p>
          <a:p>
            <a:pPr lvl="1"/>
            <a:r>
              <a:rPr lang="en-US" dirty="0"/>
              <a:t>Move: Leif Wilhelmsson</a:t>
            </a:r>
            <a:endParaRPr lang="en-US" dirty="0" smtClean="0"/>
          </a:p>
          <a:p>
            <a:pPr lvl="1"/>
            <a:r>
              <a:rPr lang="en-US" dirty="0" smtClean="0"/>
              <a:t>Second:</a:t>
            </a:r>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29</a:t>
            </a:fld>
            <a:endParaRPr lang="en-US" altLang="en-US"/>
          </a:p>
        </p:txBody>
      </p:sp>
    </p:spTree>
    <p:extLst>
      <p:ext uri="{BB962C8B-B14F-4D97-AF65-F5344CB8AC3E}">
        <p14:creationId xmlns:p14="http://schemas.microsoft.com/office/powerpoint/2010/main" val="3255642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November 2018 session</a:t>
            </a:r>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 Number] for CIDs listed below:</a:t>
            </a:r>
          </a:p>
          <a:p>
            <a:pPr lvl="1"/>
            <a:r>
              <a:rPr lang="en-US" dirty="0" smtClean="0"/>
              <a:t>[List CIDs here]</a:t>
            </a:r>
          </a:p>
          <a:p>
            <a:pPr lvl="1"/>
            <a:endParaRPr lang="en-US" dirty="0"/>
          </a:p>
          <a:p>
            <a:pPr lvl="1"/>
            <a:endParaRPr lang="en-US" dirty="0" smtClean="0"/>
          </a:p>
          <a:p>
            <a:pPr lvl="1"/>
            <a:r>
              <a:rPr lang="en-US" dirty="0" smtClean="0"/>
              <a:t>Move:</a:t>
            </a:r>
          </a:p>
          <a:p>
            <a:pPr lvl="1"/>
            <a:r>
              <a:rPr lang="en-US" dirty="0" smtClean="0"/>
              <a:t>Second:</a:t>
            </a:r>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30</a:t>
            </a:fld>
            <a:endParaRPr lang="en-US" altLang="en-US"/>
          </a:p>
        </p:txBody>
      </p:sp>
    </p:spTree>
    <p:extLst>
      <p:ext uri="{BB962C8B-B14F-4D97-AF65-F5344CB8AC3E}">
        <p14:creationId xmlns:p14="http://schemas.microsoft.com/office/powerpoint/2010/main" val="20669747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1219200" y="1600199"/>
            <a:ext cx="7239000" cy="4875213"/>
          </a:xfrm>
        </p:spPr>
        <p:txBody>
          <a:bodyPr/>
          <a:lstStyle/>
          <a:p>
            <a:r>
              <a:rPr lang="en-US" altLang="en-US" sz="2000" dirty="0"/>
              <a:t>2017</a:t>
            </a:r>
          </a:p>
          <a:p>
            <a:pPr lvl="1"/>
            <a:r>
              <a:rPr lang="en-US" altLang="en-US" b="1" dirty="0"/>
              <a:t>January</a:t>
            </a:r>
            <a:r>
              <a:rPr lang="en-US" altLang="en-US" dirty="0"/>
              <a:t>: </a:t>
            </a:r>
            <a:r>
              <a:rPr lang="en-US" altLang="en-US" dirty="0" err="1"/>
              <a:t>TGba</a:t>
            </a:r>
            <a:r>
              <a:rPr lang="en-US" altLang="en-US" dirty="0"/>
              <a:t> formation meeting</a:t>
            </a:r>
          </a:p>
          <a:p>
            <a:r>
              <a:rPr lang="en-US" altLang="en-US" sz="2000" dirty="0" smtClean="0"/>
              <a:t>2018</a:t>
            </a:r>
          </a:p>
          <a:p>
            <a:pPr lvl="1"/>
            <a:r>
              <a:rPr lang="en-US" altLang="en-US" b="1" dirty="0" smtClean="0"/>
              <a:t>January</a:t>
            </a:r>
            <a:r>
              <a:rPr lang="en-US" altLang="en-US" dirty="0" smtClean="0"/>
              <a:t>: </a:t>
            </a:r>
            <a:r>
              <a:rPr lang="en-US" altLang="en-US" dirty="0" err="1"/>
              <a:t>TGba</a:t>
            </a:r>
            <a:r>
              <a:rPr lang="en-US" altLang="en-US" dirty="0"/>
              <a:t> Draft </a:t>
            </a:r>
            <a:r>
              <a:rPr lang="en-US" altLang="en-US" dirty="0" smtClean="0"/>
              <a:t>0.1</a:t>
            </a:r>
            <a:endParaRPr lang="en-US" altLang="en-US" b="1" dirty="0" smtClean="0"/>
          </a:p>
          <a:p>
            <a:pPr lvl="1"/>
            <a:r>
              <a:rPr lang="en-US" altLang="en-US" b="1" dirty="0" smtClean="0"/>
              <a:t>September</a:t>
            </a:r>
            <a:r>
              <a:rPr lang="en-US" altLang="en-US" dirty="0" smtClean="0"/>
              <a:t>: </a:t>
            </a:r>
            <a:r>
              <a:rPr lang="en-US" altLang="en-US" dirty="0" err="1" smtClean="0"/>
              <a:t>TGba</a:t>
            </a:r>
            <a:r>
              <a:rPr lang="en-US" altLang="en-US" dirty="0" smtClean="0"/>
              <a:t> Draft 1.0</a:t>
            </a:r>
          </a:p>
          <a:p>
            <a:pPr lvl="1"/>
            <a:r>
              <a:rPr lang="en-US" altLang="en-US" b="1" dirty="0" smtClean="0"/>
              <a:t>November</a:t>
            </a:r>
            <a:r>
              <a:rPr lang="en-US" altLang="en-US" dirty="0" smtClean="0"/>
              <a:t>: Comment resolution on </a:t>
            </a:r>
            <a:r>
              <a:rPr lang="en-US" altLang="en-US" dirty="0" err="1" smtClean="0"/>
              <a:t>TGba</a:t>
            </a:r>
            <a:r>
              <a:rPr lang="en-US" altLang="en-US" dirty="0" smtClean="0"/>
              <a:t> Draft1.0</a:t>
            </a:r>
          </a:p>
          <a:p>
            <a:r>
              <a:rPr lang="en-US" altLang="en-US" sz="2000" dirty="0" smtClean="0"/>
              <a:t>2019:</a:t>
            </a:r>
          </a:p>
          <a:p>
            <a:pPr lvl="1"/>
            <a:r>
              <a:rPr lang="en-US" altLang="en-US" b="1" dirty="0" smtClean="0"/>
              <a:t>January</a:t>
            </a:r>
            <a:r>
              <a:rPr lang="en-US" altLang="en-US" dirty="0" smtClean="0"/>
              <a:t>: </a:t>
            </a:r>
            <a:r>
              <a:rPr lang="en-US" altLang="en-US" dirty="0" err="1" smtClean="0"/>
              <a:t>TGba</a:t>
            </a:r>
            <a:r>
              <a:rPr lang="en-US" altLang="en-US" dirty="0" smtClean="0"/>
              <a:t> Draft 2.0</a:t>
            </a:r>
          </a:p>
          <a:p>
            <a:pPr lvl="1"/>
            <a:r>
              <a:rPr lang="en-US" altLang="en-US" b="1" dirty="0" smtClean="0"/>
              <a:t>May</a:t>
            </a:r>
            <a:r>
              <a:rPr lang="en-US" altLang="en-US" dirty="0" smtClean="0"/>
              <a:t>: MDR (mandatory document review)</a:t>
            </a:r>
          </a:p>
          <a:p>
            <a:pPr lvl="1"/>
            <a:r>
              <a:rPr lang="en-US" altLang="en-US" b="1" dirty="0" smtClean="0"/>
              <a:t>September</a:t>
            </a:r>
            <a:r>
              <a:rPr lang="en-US" altLang="en-US" dirty="0" smtClean="0"/>
              <a:t>: Formation of sponsor ballot pool</a:t>
            </a:r>
          </a:p>
          <a:p>
            <a:pPr lvl="1"/>
            <a:r>
              <a:rPr lang="en-US" altLang="en-US" b="1" dirty="0" smtClean="0"/>
              <a:t>November</a:t>
            </a:r>
            <a:r>
              <a:rPr lang="en-US" altLang="en-US" dirty="0" smtClean="0"/>
              <a:t>: Sponsor ballot</a:t>
            </a:r>
          </a:p>
          <a:p>
            <a:r>
              <a:rPr lang="en-US" altLang="en-US" sz="2000" dirty="0" smtClean="0"/>
              <a:t>2020:</a:t>
            </a:r>
          </a:p>
          <a:p>
            <a:pPr lvl="1"/>
            <a:r>
              <a:rPr lang="en-US" altLang="en-US" b="1" dirty="0" smtClean="0"/>
              <a:t>September</a:t>
            </a:r>
            <a:r>
              <a:rPr lang="en-US" altLang="en-US" dirty="0" smtClean="0"/>
              <a:t>: </a:t>
            </a:r>
            <a:r>
              <a:rPr lang="en-US" altLang="en-US" dirty="0" err="1" smtClean="0"/>
              <a:t>RevCom</a:t>
            </a:r>
            <a:endParaRPr lang="en-US" altLang="en-US" dirty="0" smtClean="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31</a:t>
            </a:fld>
            <a:endParaRPr lang="en-US" altLang="en-US" sz="1200" b="0" smtClean="0"/>
          </a:p>
        </p:txBody>
      </p:sp>
      <p:grpSp>
        <p:nvGrpSpPr>
          <p:cNvPr id="6" name="Group 5"/>
          <p:cNvGrpSpPr/>
          <p:nvPr/>
        </p:nvGrpSpPr>
        <p:grpSpPr>
          <a:xfrm>
            <a:off x="136125" y="3182923"/>
            <a:ext cx="1249131" cy="636978"/>
            <a:chOff x="-182331" y="3020622"/>
            <a:chExt cx="1249131" cy="63697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 name="TextBox 2"/>
            <p:cNvSpPr txBox="1"/>
            <p:nvPr/>
          </p:nvSpPr>
          <p:spPr>
            <a:xfrm>
              <a:off x="-182331" y="3020622"/>
              <a:ext cx="1107611" cy="307777"/>
            </a:xfrm>
            <a:prstGeom prst="rect">
              <a:avLst/>
            </a:prstGeom>
            <a:noFill/>
          </p:spPr>
          <p:txBody>
            <a:bodyPr wrap="none" rtlCol="0">
              <a:spAutoFit/>
            </a:bodyPr>
            <a:lstStyle/>
            <a:p>
              <a:r>
                <a:rPr lang="en-US" sz="1400" b="1" dirty="0" smtClean="0"/>
                <a:t>We are here</a:t>
              </a:r>
              <a:endParaRPr lang="en-US" sz="1400" b="1" dirty="0"/>
            </a:p>
          </p:txBody>
        </p:sp>
      </p:gr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January 2019</a:t>
            </a:r>
          </a:p>
        </p:txBody>
      </p:sp>
      <p:sp>
        <p:nvSpPr>
          <p:cNvPr id="33795" name="Content Placeholder 8"/>
          <p:cNvSpPr>
            <a:spLocks noGrp="1"/>
          </p:cNvSpPr>
          <p:nvPr>
            <p:ph idx="1"/>
          </p:nvPr>
        </p:nvSpPr>
        <p:spPr>
          <a:xfrm>
            <a:off x="523875" y="2133600"/>
            <a:ext cx="8162925" cy="4114800"/>
          </a:xfrm>
        </p:spPr>
        <p:txBody>
          <a:bodyPr/>
          <a:lstStyle/>
          <a:p>
            <a:pPr>
              <a:defRPr/>
            </a:pPr>
            <a:r>
              <a:rPr lang="en-US" altLang="en-US" dirty="0" smtClean="0"/>
              <a:t>Complete comment resolution on Draft 1.0</a:t>
            </a:r>
          </a:p>
          <a:p>
            <a:pPr>
              <a:defRPr/>
            </a:pPr>
            <a:endParaRPr lang="en-US" altLang="en-US" dirty="0" smtClean="0"/>
          </a:p>
          <a:p>
            <a:pPr>
              <a:defRPr/>
            </a:pPr>
            <a:r>
              <a:rPr lang="en-US" altLang="en-US" dirty="0" smtClean="0"/>
              <a:t>Approve </a:t>
            </a:r>
            <a:r>
              <a:rPr lang="en-US" altLang="en-US" dirty="0"/>
              <a:t>Working Group Technical </a:t>
            </a:r>
            <a:r>
              <a:rPr lang="en-US" altLang="en-US" dirty="0" smtClean="0"/>
              <a:t>Recirculation Letter Ballot on </a:t>
            </a:r>
            <a:r>
              <a:rPr lang="en-US" altLang="en-US" dirty="0" err="1" smtClean="0"/>
              <a:t>TGba</a:t>
            </a:r>
            <a:r>
              <a:rPr lang="en-US" altLang="en-US" dirty="0" smtClean="0"/>
              <a:t> Draft 2.0</a:t>
            </a:r>
            <a:endParaRPr lang="en-US" altLang="en-US" dirty="0"/>
          </a:p>
          <a:p>
            <a:pPr>
              <a:defRPr/>
            </a:pPr>
            <a:endParaRPr lang="en-US" altLang="en-US" dirty="0" smtClean="0"/>
          </a:p>
          <a:p>
            <a:pPr>
              <a:defRPr/>
            </a:pPr>
            <a:r>
              <a:rPr lang="en-US" altLang="en-US" dirty="0"/>
              <a:t>Review TG timeline</a:t>
            </a:r>
          </a:p>
          <a:p>
            <a:pPr>
              <a:defRPr/>
            </a:pPr>
            <a:endParaRPr lang="en-US" altLang="en-US" dirty="0" smtClean="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November 2018</a:t>
            </a:r>
            <a:endParaRPr lang="en-US"/>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32</a:t>
            </a:fld>
            <a:endParaRPr lang="en-US" altLang="en-US" sz="1200" b="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696912" y="1981200"/>
            <a:ext cx="7761288" cy="4114800"/>
          </a:xfrm>
        </p:spPr>
        <p:txBody>
          <a:bodyPr/>
          <a:lstStyle/>
          <a:p>
            <a:pPr marL="342900" lvl="1" indent="-342900">
              <a:buFontTx/>
              <a:buChar char="•"/>
              <a:defRPr/>
            </a:pPr>
            <a:r>
              <a:rPr lang="en-US" altLang="en-US" sz="2800" b="1" dirty="0" smtClean="0"/>
              <a:t>Proposed </a:t>
            </a:r>
            <a:r>
              <a:rPr lang="en-US" altLang="en-US" sz="2800" b="1" dirty="0" smtClean="0"/>
              <a:t>schedule: Mondays, each 2 hours</a:t>
            </a:r>
            <a:endParaRPr lang="en-US" altLang="en-US" sz="2800" b="1" dirty="0" smtClean="0"/>
          </a:p>
          <a:p>
            <a:pPr marL="685800" lvl="2" indent="-342900">
              <a:defRPr/>
            </a:pPr>
            <a:r>
              <a:rPr lang="en-US" altLang="en-US" sz="2400" b="1" dirty="0" smtClean="0"/>
              <a:t>November 26, December 3, (10:00 ET)</a:t>
            </a:r>
          </a:p>
          <a:p>
            <a:pPr marL="685800" lvl="2" indent="-342900">
              <a:defRPr/>
            </a:pPr>
            <a:r>
              <a:rPr lang="en-US" altLang="en-US" sz="2400" b="1" dirty="0" smtClean="0"/>
              <a:t>December 10, December 17, (17:00 ET)</a:t>
            </a:r>
          </a:p>
          <a:p>
            <a:pPr marL="685800" lvl="2" indent="-342900">
              <a:defRPr/>
            </a:pPr>
            <a:r>
              <a:rPr lang="en-US" altLang="en-US" sz="2400" b="1" dirty="0" smtClean="0"/>
              <a:t>January 7, (23:00 ET)</a:t>
            </a:r>
          </a:p>
          <a:p>
            <a:pPr marL="342900" lvl="2" indent="0">
              <a:buNone/>
              <a:defRPr/>
            </a:pPr>
            <a:endParaRPr lang="en-US" altLang="en-US" sz="2400" b="1" dirty="0"/>
          </a:p>
          <a:p>
            <a:pPr marL="685800" lvl="2" indent="-342900">
              <a:defRPr/>
            </a:pPr>
            <a:endParaRPr lang="en-US" altLang="en-US" sz="2400" b="1" dirty="0" smtClean="0"/>
          </a:p>
          <a:p>
            <a:pPr marL="685800" lvl="2" indent="-342900">
              <a:defRPr/>
            </a:pPr>
            <a:endParaRPr lang="en-US" altLang="en-US" sz="2400" b="1" dirty="0"/>
          </a:p>
          <a:p>
            <a:pPr marL="0" lvl="1" indent="0">
              <a:buFontTx/>
              <a:buNone/>
              <a:defRPr/>
            </a:pPr>
            <a:endParaRPr lang="en-US" altLang="en-US" sz="2800" b="1" dirty="0" smtClean="0"/>
          </a:p>
          <a:p>
            <a:pPr marL="685800" lvl="2" indent="-342900">
              <a:defRPr/>
            </a:pPr>
            <a:endParaRPr lang="en-US" altLang="en-US" sz="2400" b="1" dirty="0" smtClean="0"/>
          </a:p>
          <a:p>
            <a:pPr marL="342900" lvl="2" indent="0">
              <a:buFontTx/>
              <a:buNone/>
              <a:defRPr/>
            </a:pPr>
            <a:endParaRPr lang="en-US" altLang="en-US" sz="2400" b="1" dirty="0" smtClean="0"/>
          </a:p>
          <a:p>
            <a:pPr marL="685800" lvl="2" indent="-342900">
              <a:defRPr/>
            </a:pPr>
            <a:endParaRPr lang="en-US" altLang="en-US" sz="2400" dirty="0" smtClean="0"/>
          </a:p>
          <a:p>
            <a:pPr>
              <a:defRPr/>
            </a:pPr>
            <a:endParaRPr lang="en-US" altLang="en-US" sz="2800" dirty="0" smtClean="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33</a:t>
            </a:fld>
            <a:endParaRPr lang="en-US" altLang="en-US" sz="1200" b="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November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34</a:t>
            </a:fld>
            <a:endParaRPr lang="en-US" altLang="en-US" sz="1200" b="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November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35</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190795660"/>
              </p:ext>
            </p:extLst>
          </p:nvPr>
        </p:nvGraphicFramePr>
        <p:xfrm>
          <a:off x="373380" y="1600200"/>
          <a:ext cx="8397240" cy="3093764"/>
        </p:xfrm>
        <a:graphic>
          <a:graphicData uri="http://schemas.openxmlformats.org/drawingml/2006/table">
            <a:tbl>
              <a:tblPr firstRow="1" bandRow="1">
                <a:tableStyleId>{073A0DAA-6AF3-43AB-8588-CEC1D06C72B9}</a:tableStyleId>
              </a:tblPr>
              <a:tblGrid>
                <a:gridCol w="1554480"/>
                <a:gridCol w="1762760"/>
                <a:gridCol w="881380"/>
                <a:gridCol w="881380"/>
                <a:gridCol w="881380"/>
                <a:gridCol w="881380"/>
                <a:gridCol w="1554480"/>
              </a:tblGrid>
              <a:tr h="394256">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Monday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sz="1800" dirty="0" smtClean="0"/>
                        <a:t>Tuesday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r>
                        <a:rPr lang="en-US" sz="1800" dirty="0" smtClean="0"/>
                        <a:t>Wednesday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r>
                        <a:rPr lang="en-US" sz="1800" dirty="0" smtClean="0"/>
                        <a:t>Thursday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94256">
                <a:tc>
                  <a:txBody>
                    <a:bodyPr/>
                    <a:lstStyle/>
                    <a:p>
                      <a:pPr algn="ctr"/>
                      <a:r>
                        <a:rPr lang="en-US" sz="1800" dirty="0" smtClean="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r>
                        <a:rPr lang="en-US" sz="1800" b="1" dirty="0" smtClean="0">
                          <a:solidFill>
                            <a:schemeClr val="tx1"/>
                          </a:solidFill>
                        </a:rPr>
                        <a:t> ad-hoc</a:t>
                      </a:r>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lnL w="12700" cap="flat" cmpd="sng" algn="ctr">
                      <a:solidFill>
                        <a:schemeClr val="bg1"/>
                      </a:solidFill>
                      <a:prstDash val="solid"/>
                      <a:round/>
                      <a:headEnd type="none" w="med" len="med"/>
                      <a:tailEnd type="none" w="med" len="med"/>
                    </a:ln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94256">
                <a:tc>
                  <a:txBody>
                    <a:bodyPr/>
                    <a:lstStyle/>
                    <a:p>
                      <a:pPr algn="ctr"/>
                      <a:r>
                        <a:rPr lang="en-US" sz="1800" dirty="0" smtClean="0"/>
                        <a:t>AM2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697387">
                <a:tc>
                  <a:txBody>
                    <a:bodyPr/>
                    <a:lstStyle/>
                    <a:p>
                      <a:pPr algn="ctr"/>
                      <a:r>
                        <a:rPr lang="en-US" sz="1800" dirty="0" smtClean="0"/>
                        <a:t>PM1</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r>
                        <a:rPr lang="en-US" sz="1800" b="1" dirty="0" err="1" smtClean="0">
                          <a:solidFill>
                            <a:schemeClr val="tx1"/>
                          </a:solidFill>
                        </a:rPr>
                        <a:t>TGba</a:t>
                      </a: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634445">
                <a:tc>
                  <a:txBody>
                    <a:bodyPr/>
                    <a:lstStyle/>
                    <a:p>
                      <a:pPr algn="ctr"/>
                      <a:r>
                        <a:rPr lang="en-US" sz="1800" dirty="0" smtClean="0"/>
                        <a:t>PM2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94256">
                <a:tc>
                  <a:txBody>
                    <a:bodyPr/>
                    <a:lstStyle/>
                    <a:p>
                      <a:pPr algn="ctr"/>
                      <a:r>
                        <a:rPr lang="en-US" sz="1800" dirty="0" smtClean="0"/>
                        <a:t>EVE</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385872" y="490649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cxnSp>
        <p:nvCxnSpPr>
          <p:cNvPr id="6" name="Straight Connector 5"/>
          <p:cNvCxnSpPr/>
          <p:nvPr/>
        </p:nvCxnSpPr>
        <p:spPr bwMode="auto">
          <a:xfrm>
            <a:off x="4610100" y="3631501"/>
            <a:ext cx="779963" cy="1302125"/>
          </a:xfrm>
          <a:prstGeom prst="line">
            <a:avLst/>
          </a:prstGeom>
          <a:solidFill>
            <a:schemeClr val="accent1"/>
          </a:solidFill>
          <a:ln w="12700" cap="flat" cmpd="sng" algn="ctr">
            <a:solidFill>
              <a:srgbClr val="FF0000"/>
            </a:solidFill>
            <a:prstDash val="dash"/>
            <a:round/>
            <a:headEnd type="none" w="sm" len="sm"/>
            <a:tailEnd type="none" w="sm" len="sm"/>
          </a:ln>
          <a:effectLst/>
        </p:spPr>
      </p:cxnSp>
      <p:sp>
        <p:nvSpPr>
          <p:cNvPr id="9" name="TextBox 8"/>
          <p:cNvSpPr txBox="1"/>
          <p:nvPr/>
        </p:nvSpPr>
        <p:spPr>
          <a:xfrm>
            <a:off x="4114800" y="4949461"/>
            <a:ext cx="3440365" cy="830997"/>
          </a:xfrm>
          <a:prstGeom prst="rect">
            <a:avLst/>
          </a:prstGeom>
          <a:noFill/>
        </p:spPr>
        <p:txBody>
          <a:bodyPr wrap="none" rtlCol="0">
            <a:spAutoFit/>
          </a:bodyPr>
          <a:lstStyle/>
          <a:p>
            <a:r>
              <a:rPr lang="en-US" sz="2400" dirty="0" err="1" smtClean="0">
                <a:solidFill>
                  <a:srgbClr val="FF0000"/>
                </a:solidFill>
              </a:rPr>
              <a:t>TGba</a:t>
            </a:r>
            <a:r>
              <a:rPr lang="en-US" sz="2400" dirty="0" smtClean="0">
                <a:solidFill>
                  <a:srgbClr val="FF0000"/>
                </a:solidFill>
              </a:rPr>
              <a:t> PHY/MAC parallel </a:t>
            </a:r>
            <a:br>
              <a:rPr lang="en-US" sz="2400" dirty="0" smtClean="0">
                <a:solidFill>
                  <a:srgbClr val="FF0000"/>
                </a:solidFill>
              </a:rPr>
            </a:br>
            <a:r>
              <a:rPr lang="en-US" sz="2400" dirty="0" smtClean="0">
                <a:solidFill>
                  <a:srgbClr val="FF0000"/>
                </a:solidFill>
              </a:rPr>
              <a:t>ad-hoc meetings</a:t>
            </a:r>
            <a:endParaRPr lang="en-US" sz="2400" dirty="0">
              <a:solidFill>
                <a:srgbClr val="FF0000"/>
              </a:solidFill>
            </a:endParaRPr>
          </a:p>
        </p:txBody>
      </p:sp>
      <p:cxnSp>
        <p:nvCxnSpPr>
          <p:cNvPr id="10" name="Straight Connector 9"/>
          <p:cNvCxnSpPr>
            <a:endCxn id="9" idx="0"/>
          </p:cNvCxnSpPr>
          <p:nvPr/>
        </p:nvCxnSpPr>
        <p:spPr bwMode="auto">
          <a:xfrm flipH="1">
            <a:off x="5834983" y="4297184"/>
            <a:ext cx="123281" cy="652277"/>
          </a:xfrm>
          <a:prstGeom prst="line">
            <a:avLst/>
          </a:prstGeom>
          <a:solidFill>
            <a:schemeClr val="accent1"/>
          </a:solidFill>
          <a:ln w="12700" cap="flat" cmpd="sng" algn="ctr">
            <a:solidFill>
              <a:srgbClr val="FF0000"/>
            </a:solidFill>
            <a:prstDash val="dash"/>
            <a:round/>
            <a:headEnd type="none" w="sm" len="sm"/>
            <a:tailEnd type="none" w="sm" len="sm"/>
          </a:ln>
          <a:effectLst/>
        </p:spPr>
      </p:cxnSp>
      <p:sp>
        <p:nvSpPr>
          <p:cNvPr id="17" name="Rectangle 16"/>
          <p:cNvSpPr/>
          <p:nvPr/>
        </p:nvSpPr>
        <p:spPr bwMode="auto">
          <a:xfrm>
            <a:off x="3733800" y="1981200"/>
            <a:ext cx="1676400" cy="609600"/>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4" name="Rectangle 13"/>
          <p:cNvSpPr/>
          <p:nvPr/>
        </p:nvSpPr>
        <p:spPr bwMode="auto">
          <a:xfrm>
            <a:off x="3733800" y="3009900"/>
            <a:ext cx="1676400" cy="609600"/>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5" name="Rectangle 14"/>
          <p:cNvSpPr/>
          <p:nvPr/>
        </p:nvSpPr>
        <p:spPr bwMode="auto">
          <a:xfrm>
            <a:off x="5457634" y="3687584"/>
            <a:ext cx="1676400" cy="609600"/>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18" name="Straight Connector 17"/>
          <p:cNvCxnSpPr/>
          <p:nvPr/>
        </p:nvCxnSpPr>
        <p:spPr bwMode="auto">
          <a:xfrm>
            <a:off x="4875213" y="2667000"/>
            <a:ext cx="602558" cy="2239490"/>
          </a:xfrm>
          <a:prstGeom prst="line">
            <a:avLst/>
          </a:prstGeom>
          <a:solidFill>
            <a:schemeClr val="accent1"/>
          </a:solidFill>
          <a:ln w="12700" cap="flat" cmpd="sng" algn="ctr">
            <a:solidFill>
              <a:srgbClr val="FF0000"/>
            </a:solidFill>
            <a:prstDash val="dash"/>
            <a:round/>
            <a:headEnd type="none" w="sm" len="sm"/>
            <a:tailEnd type="none" w="sm" len="sm"/>
          </a:ln>
          <a:effectLst/>
        </p:spPr>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PHY/MAC Ad-hoc Meetings</a:t>
            </a:r>
            <a:endParaRPr lang="en-US" dirty="0"/>
          </a:p>
        </p:txBody>
      </p:sp>
      <p:sp>
        <p:nvSpPr>
          <p:cNvPr id="3" name="Content Placeholder 2"/>
          <p:cNvSpPr>
            <a:spLocks noGrp="1"/>
          </p:cNvSpPr>
          <p:nvPr>
            <p:ph idx="1"/>
          </p:nvPr>
        </p:nvSpPr>
        <p:spPr/>
        <p:txBody>
          <a:bodyPr/>
          <a:lstStyle/>
          <a:p>
            <a:r>
              <a:rPr lang="en-US" sz="2000" dirty="0" smtClean="0"/>
              <a:t>Tuesday AM1, PM1, Wednesday PM2</a:t>
            </a:r>
          </a:p>
          <a:p>
            <a:endParaRPr lang="en-US" sz="2000" dirty="0" smtClean="0"/>
          </a:p>
          <a:p>
            <a:r>
              <a:rPr lang="en-US" sz="2000" dirty="0" smtClean="0"/>
              <a:t>MAC ad-hoc meetings</a:t>
            </a:r>
          </a:p>
          <a:p>
            <a:pPr lvl="1"/>
            <a:r>
              <a:rPr lang="en-US" sz="1800" dirty="0" smtClean="0"/>
              <a:t>Chair: Minyoung Park</a:t>
            </a:r>
          </a:p>
          <a:p>
            <a:pPr lvl="1"/>
            <a:r>
              <a:rPr lang="en-US" sz="1800" dirty="0" smtClean="0"/>
              <a:t>Secretary: </a:t>
            </a:r>
            <a:r>
              <a:rPr lang="en-US" sz="1800" dirty="0" err="1" smtClean="0"/>
              <a:t>Yunsong</a:t>
            </a:r>
            <a:r>
              <a:rPr lang="en-US" sz="1800" dirty="0" smtClean="0"/>
              <a:t> Yang</a:t>
            </a:r>
          </a:p>
          <a:p>
            <a:r>
              <a:rPr lang="en-US" sz="2000" dirty="0"/>
              <a:t>PHY ad-hoc meetings</a:t>
            </a:r>
          </a:p>
          <a:p>
            <a:pPr lvl="1"/>
            <a:r>
              <a:rPr lang="en-US" sz="1800" dirty="0" smtClean="0"/>
              <a:t>Chair</a:t>
            </a:r>
            <a:r>
              <a:rPr lang="en-US" sz="1800" dirty="0"/>
              <a:t>: </a:t>
            </a:r>
            <a:r>
              <a:rPr lang="en-US" sz="1800" dirty="0" smtClean="0"/>
              <a:t>Steve Shellhammer</a:t>
            </a:r>
          </a:p>
          <a:p>
            <a:pPr lvl="1"/>
            <a:r>
              <a:rPr lang="en-US" sz="1800" dirty="0"/>
              <a:t>Vice-chair: </a:t>
            </a:r>
            <a:r>
              <a:rPr lang="en-US" sz="1800" dirty="0" err="1"/>
              <a:t>Eunsung</a:t>
            </a:r>
            <a:r>
              <a:rPr lang="en-US" sz="1800" dirty="0"/>
              <a:t> </a:t>
            </a:r>
            <a:r>
              <a:rPr lang="en-US" sz="1800" dirty="0" smtClean="0"/>
              <a:t>Park</a:t>
            </a:r>
            <a:endParaRPr lang="en-US" sz="1800" dirty="0"/>
          </a:p>
          <a:p>
            <a:pPr lvl="1"/>
            <a:r>
              <a:rPr lang="en-US" sz="1800" dirty="0" smtClean="0"/>
              <a:t>Secretary</a:t>
            </a:r>
            <a:r>
              <a:rPr lang="en-US" sz="1800" dirty="0"/>
              <a:t>: Leif </a:t>
            </a:r>
            <a:r>
              <a:rPr lang="en-US" sz="1800" dirty="0" err="1" smtClean="0"/>
              <a:t>Wilhelmsson</a:t>
            </a:r>
            <a:endParaRPr lang="en-US" sz="1800" dirty="0" smtClean="0"/>
          </a:p>
          <a:p>
            <a:r>
              <a:rPr lang="en-US" sz="2000" dirty="0" smtClean="0"/>
              <a:t>Technical presentations/straw polls</a:t>
            </a:r>
            <a:endParaRPr lang="en-US" sz="2000" dirty="0"/>
          </a:p>
        </p:txBody>
      </p:sp>
      <p:sp>
        <p:nvSpPr>
          <p:cNvPr id="4" name="Date Placeholder 3"/>
          <p:cNvSpPr>
            <a:spLocks noGrp="1"/>
          </p:cNvSpPr>
          <p:nvPr>
            <p:ph type="dt" sz="half" idx="10"/>
          </p:nvPr>
        </p:nvSpPr>
        <p:spPr/>
        <p:txBody>
          <a:bodyPr/>
          <a:lstStyle/>
          <a:p>
            <a:pPr>
              <a:defRPr/>
            </a:pPr>
            <a:r>
              <a:rPr lang="en-US" smtClean="0"/>
              <a:t>November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8</a:t>
            </a:fld>
            <a:endParaRPr lang="en-US" altLang="en-US"/>
          </a:p>
        </p:txBody>
      </p:sp>
    </p:spTree>
    <p:extLst>
      <p:ext uri="{BB962C8B-B14F-4D97-AF65-F5344CB8AC3E}">
        <p14:creationId xmlns:p14="http://schemas.microsoft.com/office/powerpoint/2010/main" val="16539019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2057400"/>
            <a:ext cx="8153400" cy="4341813"/>
          </a:xfrm>
        </p:spPr>
        <p:txBody>
          <a:bodyPr/>
          <a:lstStyle/>
          <a:p>
            <a:pPr>
              <a:defRPr/>
            </a:pPr>
            <a:r>
              <a:rPr lang="en-US" altLang="en-US" dirty="0" smtClean="0"/>
              <a:t>Comment resolution of </a:t>
            </a:r>
            <a:r>
              <a:rPr lang="en-US" altLang="en-US" dirty="0" err="1" smtClean="0"/>
              <a:t>TGba</a:t>
            </a:r>
            <a:r>
              <a:rPr lang="en-US" altLang="en-US" dirty="0" smtClean="0"/>
              <a:t> D1.0 letter ballot</a:t>
            </a:r>
          </a:p>
          <a:p>
            <a:pPr>
              <a:defRPr/>
            </a:pPr>
            <a:endParaRPr lang="en-US" altLang="en-US" dirty="0"/>
          </a:p>
          <a:p>
            <a:pPr>
              <a:defRPr/>
            </a:pPr>
            <a:r>
              <a:rPr lang="en-US" altLang="en-US" dirty="0" smtClean="0"/>
              <a:t>Review </a:t>
            </a:r>
            <a:r>
              <a:rPr lang="en-US" altLang="en-US" dirty="0"/>
              <a:t>TG timeline</a:t>
            </a:r>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112106</TotalTime>
  <Words>2486</Words>
  <Application>Microsoft Office PowerPoint</Application>
  <PresentationFormat>On-screen Show (4:3)</PresentationFormat>
  <Paragraphs>532</Paragraphs>
  <Slides>35</Slides>
  <Notes>13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44" baseType="lpstr">
      <vt:lpstr>Monotype Sorts</vt:lpstr>
      <vt:lpstr>MS Gothic</vt:lpstr>
      <vt:lpstr>MS PGothic</vt:lpstr>
      <vt:lpstr>Arial</vt:lpstr>
      <vt:lpstr>Calibri</vt:lpstr>
      <vt:lpstr>Helvetica</vt:lpstr>
      <vt:lpstr>Times New Roman</vt:lpstr>
      <vt:lpstr>802-11-Submission</vt:lpstr>
      <vt:lpstr>Document</vt:lpstr>
      <vt:lpstr>November 2018  TGba Agenda</vt:lpstr>
      <vt:lpstr>IEEE 802.11 TGba: Wake-up Radio Operation</vt:lpstr>
      <vt:lpstr>Abstract</vt:lpstr>
      <vt:lpstr>Meeting Protocol</vt:lpstr>
      <vt:lpstr>Attendance</vt:lpstr>
      <vt:lpstr>Attendance, Voting &amp; Document Status</vt:lpstr>
      <vt:lpstr>TGba Schedule for the Week</vt:lpstr>
      <vt:lpstr>PHY/MAC Ad-hoc Meetings</vt:lpstr>
      <vt:lpstr>Main Agenda Items for the Week</vt:lpstr>
      <vt:lpstr>Call for Submissions</vt:lpstr>
      <vt:lpstr>PHY </vt:lpstr>
      <vt:lpstr>MAC - CR</vt:lpstr>
      <vt:lpstr>MAC - CR (continued)</vt:lpstr>
      <vt:lpstr>MAC - Others</vt:lpstr>
      <vt:lpstr>Agenda for Monday AM1 (ad-hoc)</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September 2018 Meeting and Teleconference Calls</vt:lpstr>
      <vt:lpstr>Motion - Minutes</vt:lpstr>
      <vt:lpstr>Motions (Thursday AM2)</vt:lpstr>
      <vt:lpstr>Motion #1</vt:lpstr>
      <vt:lpstr>Motion #?</vt:lpstr>
      <vt:lpstr>TGba Timeline </vt:lpstr>
      <vt:lpstr>Goal for January 2019</vt:lpstr>
      <vt:lpstr>Teleconference Call Schedule</vt:lpstr>
      <vt:lpstr>Backup Slides</vt:lpstr>
      <vt:lpstr>Proposed TGba Spec Development Process</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11-18/1042r11</dc:title>
  <dc:subject>Submission</dc:subject>
  <dc:creator>minyoung.park@intel.com</dc:creator>
  <cp:keywords>July 2018, CTPClassification=CTP_NT</cp:keywords>
  <dc:description>TGba Agenda July 2018</dc:description>
  <cp:lastModifiedBy>Park, Minyoung</cp:lastModifiedBy>
  <cp:revision>4712</cp:revision>
  <cp:lastPrinted>2014-11-04T15:04:57Z</cp:lastPrinted>
  <dcterms:created xsi:type="dcterms:W3CDTF">2007-04-17T18:10:23Z</dcterms:created>
  <dcterms:modified xsi:type="dcterms:W3CDTF">2018-11-14T08:01:54Z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310de93d-b309-4708-9c3f-ef9856f38c09</vt:lpwstr>
  </property>
  <property fmtid="{D5CDD505-2E9C-101B-9397-08002B2CF9AE}" pid="32" name="CTP_TimeStamp">
    <vt:lpwstr>2018-11-14 08:01:54Z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