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5" r:id="rId40"/>
    <p:sldId id="389" r:id="rId41"/>
    <p:sldId id="298" r:id="rId42"/>
    <p:sldId id="299" r:id="rId43"/>
    <p:sldId id="359" r:id="rId44"/>
    <p:sldId id="390"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48" r:id="rId58"/>
    <p:sldId id="349" r:id="rId59"/>
    <p:sldId id="350" r:id="rId60"/>
    <p:sldId id="351" r:id="rId61"/>
    <p:sldId id="352" r:id="rId62"/>
    <p:sldId id="353" r:id="rId63"/>
    <p:sldId id="354" r:id="rId64"/>
    <p:sldId id="355" r:id="rId65"/>
    <p:sldId id="356" r:id="rId66"/>
    <p:sldId id="357" r:id="rId67"/>
    <p:sldId id="358" r:id="rId68"/>
    <p:sldId id="360" r:id="rId69"/>
    <p:sldId id="393" r:id="rId70"/>
    <p:sldId id="312" r:id="rId71"/>
    <p:sldId id="296" r:id="rId72"/>
    <p:sldId id="313" r:id="rId73"/>
    <p:sldId id="314" r:id="rId74"/>
    <p:sldId id="315" r:id="rId75"/>
    <p:sldId id="316" r:id="rId76"/>
    <p:sldId id="318" r:id="rId77"/>
    <p:sldId id="320" r:id="rId78"/>
    <p:sldId id="322" r:id="rId79"/>
    <p:sldId id="394" r:id="rId80"/>
    <p:sldId id="326" r:id="rId81"/>
    <p:sldId id="327" r:id="rId82"/>
    <p:sldId id="328" r:id="rId83"/>
    <p:sldId id="333" r:id="rId84"/>
    <p:sldId id="335" r:id="rId85"/>
    <p:sldId id="347" r:id="rId86"/>
    <p:sldId id="362" r:id="rId87"/>
    <p:sldId id="365" r:id="rId88"/>
    <p:sldId id="366" r:id="rId89"/>
    <p:sldId id="368" r:id="rId90"/>
    <p:sldId id="382" r:id="rId91"/>
    <p:sldId id="386" r:id="rId92"/>
    <p:sldId id="369" r:id="rId93"/>
    <p:sldId id="388" r:id="rId94"/>
    <p:sldId id="371" r:id="rId95"/>
    <p:sldId id="395" r:id="rId96"/>
    <p:sldId id="381" r:id="rId97"/>
    <p:sldId id="370" r:id="rId98"/>
    <p:sldId id="396" r:id="rId99"/>
    <p:sldId id="398" r:id="rId100"/>
    <p:sldId id="399" r:id="rId101"/>
    <p:sldId id="400" r:id="rId102"/>
    <p:sldId id="397" r:id="rId103"/>
    <p:sldId id="364" r:id="rId104"/>
    <p:sldId id="401" r:id="rId105"/>
    <p:sldId id="402" r:id="rId106"/>
    <p:sldId id="329" r:id="rId107"/>
    <p:sldId id="330" r:id="rId108"/>
    <p:sldId id="325" r:id="rId109"/>
    <p:sldId id="332" r:id="rId110"/>
    <p:sldId id="331" r:id="rId111"/>
    <p:sldId id="334" r:id="rId112"/>
    <p:sldId id="385" r:id="rId113"/>
    <p:sldId id="377" r:id="rId114"/>
    <p:sldId id="367" r:id="rId115"/>
    <p:sldId id="363" r:id="rId116"/>
    <p:sldId id="361" r:id="rId117"/>
    <p:sldId id="387" r:id="rId118"/>
    <p:sldId id="374" r:id="rId119"/>
    <p:sldId id="375" r:id="rId120"/>
    <p:sldId id="391" r:id="rId121"/>
    <p:sldId id="392" r:id="rId122"/>
    <p:sldId id="317" r:id="rId123"/>
    <p:sldId id="287" r:id="rId124"/>
    <p:sldId id="286"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6258"/>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802.11-18/1715r7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8/11-18-2038-00-00ax-phy-adhoc-comments-on-tgax-d3-0-nov-2018.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8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#767</a:t>
            </a:r>
            <a:endParaRPr lang="en-US" dirty="0"/>
          </a:p>
        </p:txBody>
      </p:sp>
      <p:sp>
        <p:nvSpPr>
          <p:cNvPr id="3" name="Content Placeholder 2"/>
          <p:cNvSpPr>
            <a:spLocks noGrp="1"/>
          </p:cNvSpPr>
          <p:nvPr>
            <p:ph idx="1"/>
          </p:nvPr>
        </p:nvSpPr>
        <p:spPr/>
        <p:txBody>
          <a:bodyPr/>
          <a:lstStyle/>
          <a:p>
            <a:r>
              <a:rPr lang="en-US" dirty="0" smtClean="0"/>
              <a:t>Move to accept resolution to CID 16441 in doc 11-18/1779r2</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 Bin </a:t>
            </a:r>
            <a:r>
              <a:rPr lang="en-US" dirty="0" err="1" smtClean="0"/>
              <a:t>Tian</a:t>
            </a:r>
            <a:endParaRPr lang="en-US" dirty="0" smtClean="0"/>
          </a:p>
          <a:p>
            <a:r>
              <a:rPr lang="en-US" dirty="0" smtClean="0"/>
              <a:t>Y/N/A: 28/0/4</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813295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#768</a:t>
            </a:r>
            <a:endParaRPr lang="en-US" dirty="0"/>
          </a:p>
        </p:txBody>
      </p:sp>
      <p:sp>
        <p:nvSpPr>
          <p:cNvPr id="3" name="Content Placeholder 2"/>
          <p:cNvSpPr>
            <a:spLocks noGrp="1"/>
          </p:cNvSpPr>
          <p:nvPr>
            <p:ph idx="1"/>
          </p:nvPr>
        </p:nvSpPr>
        <p:spPr/>
        <p:txBody>
          <a:bodyPr/>
          <a:lstStyle/>
          <a:p>
            <a:r>
              <a:rPr lang="en-US" dirty="0" smtClean="0"/>
              <a:t>Move to accept resolutions to CIDs 15609, 15936, 16086, 16713, 16714, 16835, 16858, 16859, 16861, 16862, 16992, 16171, 16857 under ready-for-motion tab in doc 11-18/2038r0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24/1/2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30294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769591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769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a:t>
            </a:r>
            <a:r>
              <a:rPr lang="en-GB" dirty="0" smtClean="0"/>
              <a:t>11-18/1935r3</a:t>
            </a:r>
            <a:endParaRPr lang="en-GB" dirty="0" smtClean="0"/>
          </a:p>
          <a:p>
            <a:endParaRPr lang="en-GB" dirty="0"/>
          </a:p>
          <a:p>
            <a:r>
              <a:rPr lang="en-GB" dirty="0" smtClean="0"/>
              <a:t>Move: Osama </a:t>
            </a:r>
            <a:r>
              <a:rPr lang="en-GB" dirty="0" err="1" smtClean="0"/>
              <a:t>Aboul-Magd</a:t>
            </a:r>
            <a:endParaRPr lang="en-GB" dirty="0" smtClean="0"/>
          </a:p>
          <a:p>
            <a:r>
              <a:rPr lang="en-GB" dirty="0" smtClean="0"/>
              <a:t>Second</a:t>
            </a:r>
            <a:r>
              <a:rPr lang="en-GB" dirty="0" smtClean="0"/>
              <a:t>: </a:t>
            </a:r>
            <a:r>
              <a:rPr lang="en-GB" dirty="0" err="1" smtClean="0"/>
              <a:t>Yasu</a:t>
            </a:r>
            <a:r>
              <a:rPr lang="en-GB" dirty="0" smtClean="0"/>
              <a:t> Inoue</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518504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15861, 15862, 15960, 15963, 16232, 16366, 16389, 16911, 16912, </a:t>
            </a:r>
            <a:r>
              <a:rPr lang="en-GB" dirty="0" smtClean="0"/>
              <a:t>16077 in doc 11-18/1699r3.</a:t>
            </a:r>
          </a:p>
          <a:p>
            <a:endParaRPr lang="en-GB" dirty="0"/>
          </a:p>
          <a:p>
            <a:r>
              <a:rPr lang="en-GB" dirty="0" smtClean="0"/>
              <a:t>Move Alfred </a:t>
            </a:r>
            <a:r>
              <a:rPr lang="en-GB" dirty="0" err="1" smtClean="0"/>
              <a:t>Asterjadhi</a:t>
            </a:r>
            <a:r>
              <a:rPr lang="en-GB" dirty="0" smtClean="0"/>
              <a:t>		Second: Abhishek </a:t>
            </a:r>
            <a:r>
              <a:rPr lang="en-GB" dirty="0" err="1" smtClean="0"/>
              <a:t>Patil</a:t>
            </a:r>
            <a:endParaRPr lang="en-GB" dirty="0" smtClean="0"/>
          </a:p>
          <a:p>
            <a:r>
              <a:rPr lang="en-GB" dirty="0" smtClean="0"/>
              <a:t>Y/N/A: 35/0/4</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30284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#771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15662, 16984 in doc 11-18/1906r1</a:t>
            </a:r>
          </a:p>
          <a:p>
            <a:endParaRPr lang="en-GB" dirty="0"/>
          </a:p>
          <a:p>
            <a:r>
              <a:rPr lang="en-GB" dirty="0" smtClean="0"/>
              <a:t>Move: </a:t>
            </a:r>
            <a:r>
              <a:rPr lang="en-US" dirty="0" err="1"/>
              <a:t>Hongyuan</a:t>
            </a:r>
            <a:r>
              <a:rPr lang="en-US" dirty="0"/>
              <a:t> Zhang </a:t>
            </a:r>
            <a:r>
              <a:rPr lang="en-US" dirty="0" smtClean="0"/>
              <a:t>	Second:  </a:t>
            </a:r>
            <a:r>
              <a:rPr lang="en-US" dirty="0" err="1" smtClean="0"/>
              <a:t>Youhan</a:t>
            </a:r>
            <a:r>
              <a:rPr lang="en-US" dirty="0" smtClean="0"/>
              <a:t> Kim</a:t>
            </a:r>
          </a:p>
          <a:p>
            <a:endParaRPr lang="en-US" dirty="0"/>
          </a:p>
          <a:p>
            <a:r>
              <a:rPr lang="en-US" dirty="0" smtClean="0"/>
              <a:t>Y/N/A: 27/11/11</a:t>
            </a:r>
          </a:p>
          <a:p>
            <a:r>
              <a:rPr lang="en-US" dirty="0" smtClean="0"/>
              <a:t>Failed.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855355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r>
              <a:rPr lang="en-US" dirty="0" smtClean="0"/>
              <a:t>		Second: </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#772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chemeClr val="tx1"/>
                </a:solidFill>
              </a:rPr>
              <a:t>15818 15819 15830 15836 15837 </a:t>
            </a:r>
            <a:r>
              <a:rPr lang="en-GB" dirty="0"/>
              <a:t>16057 16394 17126 15622 </a:t>
            </a:r>
            <a:r>
              <a:rPr lang="en-GB" dirty="0" smtClean="0"/>
              <a:t>16783 15820 </a:t>
            </a:r>
            <a:r>
              <a:rPr lang="en-GB" dirty="0" smtClean="0"/>
              <a:t>in doc </a:t>
            </a:r>
            <a:r>
              <a:rPr lang="en-GB" dirty="0" smtClean="0"/>
              <a:t>11-18/1498r4</a:t>
            </a:r>
            <a:endParaRPr lang="en-GB" dirty="0" smtClean="0"/>
          </a:p>
          <a:p>
            <a:endParaRPr lang="en-GB" dirty="0"/>
          </a:p>
          <a:p>
            <a:r>
              <a:rPr lang="en-GB" dirty="0" smtClean="0"/>
              <a:t>Move: Laurent </a:t>
            </a:r>
            <a:r>
              <a:rPr lang="en-GB" dirty="0" err="1" smtClean="0"/>
              <a:t>Cariou</a:t>
            </a:r>
            <a:r>
              <a:rPr lang="en-GB" dirty="0" smtClean="0"/>
              <a:t>		Second: Alfred </a:t>
            </a:r>
            <a:r>
              <a:rPr lang="en-GB" dirty="0" err="1" smtClean="0"/>
              <a:t>Asterjadhi</a:t>
            </a:r>
            <a:endParaRPr lang="en-GB" dirty="0" smtClean="0"/>
          </a:p>
          <a:p>
            <a:endParaRPr lang="en-GB" dirty="0"/>
          </a:p>
          <a:p>
            <a:r>
              <a:rPr lang="en-GB" dirty="0" smtClean="0"/>
              <a:t>Y/N/A: 28/1/4</a:t>
            </a:r>
          </a:p>
          <a:p>
            <a:r>
              <a:rPr lang="en-GB" smtClean="0"/>
              <a:t>passes</a:t>
            </a:r>
            <a:endParaRPr lang="en-GB" smtClean="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a:t>
            </a:r>
            <a:r>
              <a:rPr lang="en-GB" dirty="0" smtClean="0"/>
              <a:t>, </a:t>
            </a:r>
            <a:r>
              <a:rPr lang="en-GB" dirty="0"/>
              <a:t>16175, 16224, 16360</a:t>
            </a:r>
            <a:r>
              <a:rPr lang="en-GB" dirty="0" smtClean="0"/>
              <a:t>, </a:t>
            </a:r>
            <a:r>
              <a:rPr lang="en-GB" dirty="0"/>
              <a:t>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err="1" smtClean="0"/>
              <a:t>Youhan</a:t>
            </a:r>
            <a:r>
              <a:rPr lang="en-GB" dirty="0" smtClean="0"/>
              <a:t> has some comments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a:t>
            </a:r>
            <a:r>
              <a:rPr lang="en-GB" dirty="0" smtClean="0"/>
              <a:t>15181, </a:t>
            </a:r>
            <a:r>
              <a:rPr lang="en-GB" dirty="0"/>
              <a:t>15845, 16425, 16426, 16427, </a:t>
            </a:r>
            <a:r>
              <a:rPr lang="en-GB" dirty="0">
                <a:solidFill>
                  <a:srgbClr val="FF0000"/>
                </a:solidFill>
              </a:rPr>
              <a:t>16428</a:t>
            </a:r>
            <a:r>
              <a:rPr lang="en-GB" dirty="0"/>
              <a:t>, </a:t>
            </a:r>
            <a:r>
              <a:rPr lang="en-GB" dirty="0" smtClean="0"/>
              <a:t>16429</a:t>
            </a:r>
            <a:r>
              <a:rPr lang="en-US" dirty="0" smtClean="0"/>
              <a:t> in doc </a:t>
            </a:r>
            <a:r>
              <a:rPr lang="en-US" dirty="0" smtClean="0"/>
              <a:t>11-18/1472r1</a:t>
            </a:r>
          </a:p>
          <a:p>
            <a:endParaRPr lang="en-US" dirty="0"/>
          </a:p>
          <a:p>
            <a:r>
              <a:rPr lang="en-US" dirty="0" smtClean="0"/>
              <a:t>Move:	Alfred </a:t>
            </a:r>
            <a:r>
              <a:rPr lang="en-US" dirty="0" err="1" smtClean="0"/>
              <a:t>Asterjadhi</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11-18/1975r2</a:t>
            </a:r>
          </a:p>
          <a:p>
            <a:endParaRPr lang="en-GB" dirty="0"/>
          </a:p>
          <a:p>
            <a:r>
              <a:rPr lang="en-GB" dirty="0" smtClean="0"/>
              <a:t>Move: </a:t>
            </a:r>
            <a:r>
              <a:rPr lang="en-GB" dirty="0" err="1" smtClean="0"/>
              <a:t>Liwen</a:t>
            </a:r>
            <a:r>
              <a:rPr lang="en-GB" dirty="0" smtClean="0"/>
              <a:t> Chu			Second: </a:t>
            </a:r>
          </a:p>
          <a:p>
            <a:r>
              <a:rPr lang="en-GB" dirty="0" smtClean="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9217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move to accept 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11-18/1921r1</a:t>
            </a:r>
          </a:p>
          <a:p>
            <a:pPr lvl="0"/>
            <a:endParaRPr lang="en-GB" sz="2000" dirty="0"/>
          </a:p>
          <a:p>
            <a:pPr lvl="0"/>
            <a:r>
              <a:rPr lang="en-GB" sz="2000" dirty="0" smtClean="0"/>
              <a:t>Move: </a:t>
            </a:r>
            <a:r>
              <a:rPr lang="en-GB" sz="2000" dirty="0" err="1" smtClean="0"/>
              <a:t>Menzo</a:t>
            </a:r>
            <a:r>
              <a:rPr lang="en-GB" sz="2000" dirty="0" smtClean="0"/>
              <a:t> </a:t>
            </a:r>
            <a:r>
              <a:rPr lang="en-GB" sz="2000" dirty="0" err="1" smtClean="0"/>
              <a:t>Wentink</a:t>
            </a:r>
            <a:r>
              <a:rPr lang="en-GB" sz="2000" dirty="0" smtClean="0"/>
              <a:t>			Second:</a:t>
            </a:r>
          </a:p>
          <a:p>
            <a:pPr lvl="0"/>
            <a:endParaRPr lang="en-GB" sz="2000" dirty="0"/>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924401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chemeClr val="tx1"/>
                </a:solidFill>
              </a:rPr>
              <a:t>16273</a:t>
            </a:r>
            <a:r>
              <a:rPr lang="en-GB" dirty="0"/>
              <a:t>, 17072, 16380, </a:t>
            </a:r>
            <a:r>
              <a:rPr lang="en-GB" dirty="0">
                <a:solidFill>
                  <a:srgbClr val="FF0000"/>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11-18/1456r2</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9092080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#754</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11-18/1958r3</a:t>
            </a:r>
          </a:p>
          <a:p>
            <a:endParaRPr lang="en-US" dirty="0"/>
          </a:p>
          <a:p>
            <a:r>
              <a:rPr lang="en-US" dirty="0" smtClean="0"/>
              <a:t>Move: </a:t>
            </a:r>
            <a:r>
              <a:rPr lang="en-US" dirty="0" err="1" smtClean="0"/>
              <a:t>Yunbo</a:t>
            </a:r>
            <a:r>
              <a:rPr lang="en-US" dirty="0" smtClean="0"/>
              <a:t> Li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86446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latin typeface="Times New Roman" panose="02020603050405020304" pitchFamily="18" charset="0"/>
                <a:ea typeface="MS Mincho" panose="02020609040205080304" pitchFamily="49" charset="-128"/>
              </a:rPr>
              <a:t>16440</a:t>
            </a:r>
            <a:r>
              <a:rPr lang="en-GB" dirty="0">
                <a:latin typeface="Times New Roman" panose="02020603050405020304" pitchFamily="18" charset="0"/>
                <a:ea typeface="MS Mincho" panose="02020609040205080304" pitchFamily="49" charset="-128"/>
              </a:rPr>
              <a:t>, 15012, 15930, 15207, 15870, 15871, 16092, 16093, 16202, 16359, </a:t>
            </a:r>
            <a:r>
              <a:rPr lang="en-GB" dirty="0">
                <a:solidFill>
                  <a:schemeClr val="tx1"/>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chemeClr val="tx1"/>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a:t>
            </a:r>
            <a:r>
              <a:rPr lang="en-GB" dirty="0" smtClean="0">
                <a:latin typeface="Times New Roman" panose="02020603050405020304" pitchFamily="18" charset="0"/>
                <a:ea typeface="MS Mincho" panose="02020609040205080304" pitchFamily="49" charset="-128"/>
              </a:rPr>
              <a:t>11-18/1851r3</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Move: </a:t>
            </a:r>
            <a:r>
              <a:rPr lang="en-US" dirty="0" err="1" smtClean="0"/>
              <a:t>Tomo</a:t>
            </a:r>
            <a:r>
              <a:rPr lang="en-US" dirty="0" smtClean="0"/>
              <a:t> Adachi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560185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15990, 16487, 17031 and 17033 </a:t>
            </a:r>
            <a:r>
              <a:rPr lang="en-US" dirty="0" smtClean="0"/>
              <a:t>in doc 11-18/1831r1?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751761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16176, 16223</a:t>
            </a:r>
            <a:r>
              <a:rPr lang="en-GB" dirty="0"/>
              <a:t>, </a:t>
            </a:r>
            <a:r>
              <a:rPr lang="en-GB" strike="sngStrike" dirty="0"/>
              <a:t>15023, </a:t>
            </a:r>
            <a:r>
              <a:rPr lang="en-GB" dirty="0"/>
              <a:t>15628, 15024, 15225, 16395, 15940, 15062, 16465, 17046, 15939 (11 CIDs) in doc </a:t>
            </a:r>
            <a:r>
              <a:rPr lang="en-GB" dirty="0" smtClean="0"/>
              <a:t>11-18/1780r3?</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GB" dirty="0"/>
          </a:p>
          <a:p>
            <a:endParaRPr lang="en-GB" dirty="0"/>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679059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16131, 16766, 15106, 16767, </a:t>
            </a:r>
            <a:r>
              <a:rPr lang="en-GB" dirty="0">
                <a:solidFill>
                  <a:srgbClr val="FF0000"/>
                </a:solidFill>
              </a:rPr>
              <a:t>16768 </a:t>
            </a:r>
            <a:r>
              <a:rPr lang="en-GB" dirty="0"/>
              <a:t>(5 </a:t>
            </a:r>
            <a:r>
              <a:rPr lang="en-GB" dirty="0" smtClean="0"/>
              <a:t>CIDs) in doc 11-18/1505r1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8739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to CID 17129</a:t>
            </a:r>
            <a:endParaRPr lang="en-US" dirty="0"/>
          </a:p>
        </p:txBody>
      </p:sp>
      <p:sp>
        <p:nvSpPr>
          <p:cNvPr id="3" name="Content Placeholder 2"/>
          <p:cNvSpPr>
            <a:spLocks noGrp="1"/>
          </p:cNvSpPr>
          <p:nvPr>
            <p:ph idx="1"/>
          </p:nvPr>
        </p:nvSpPr>
        <p:spPr>
          <a:xfrm>
            <a:off x="685800" y="1751014"/>
            <a:ext cx="7770813" cy="4343400"/>
          </a:xfrm>
        </p:spPr>
        <p:txBody>
          <a:bodyPr/>
          <a:lstStyle/>
          <a:p>
            <a:r>
              <a:rPr lang="en-US" sz="1600" dirty="0" smtClean="0"/>
              <a:t>Move to accept “Revised” as the resolution to CID 17129.</a:t>
            </a:r>
            <a:endParaRPr lang="en-US" sz="1600" dirty="0"/>
          </a:p>
          <a:p>
            <a:r>
              <a:rPr lang="en-US" sz="1600" dirty="0" smtClean="0"/>
              <a:t>Editor Instructions- Make the following changes</a:t>
            </a:r>
            <a:endParaRPr lang="en-US" sz="1600" dirty="0"/>
          </a:p>
          <a:p>
            <a:r>
              <a:rPr lang="en-US" sz="1600" i="1" dirty="0"/>
              <a:t>Proposed resolution:</a:t>
            </a:r>
            <a:endParaRPr lang="en-US" sz="1600" dirty="0"/>
          </a:p>
          <a:p>
            <a:r>
              <a:rPr lang="en-US" sz="1600" dirty="0"/>
              <a:t> </a:t>
            </a:r>
          </a:p>
          <a:p>
            <a:r>
              <a:rPr lang="en-US" sz="1600" dirty="0"/>
              <a:t>10.28.3 Rules for RD initiator</a:t>
            </a:r>
          </a:p>
          <a:p>
            <a:r>
              <a:rPr lang="en-US" sz="1600" dirty="0"/>
              <a:t>Transmission of a +HTC or DMG frame by an RD initiator with the RDG/More PPDU subfield equal to 1 (either transmitted as a non-A-MPDU frame, as an S-MPDU, or within an A-MPDU) indicates that the </a:t>
            </a:r>
            <a:r>
              <a:rPr lang="en-US" sz="1600" dirty="0" err="1"/>
              <a:t>dura-tion</a:t>
            </a:r>
            <a:r>
              <a:rPr lang="en-US" sz="1600" dirty="0"/>
              <a:t> indicated by the Duration/ID field is available for the RD response burst and RD initiator final PPDU (if present). Transmission of an MPDU by an HE RD initiator that contains a CAS Control subfield with the RDG/More PPDU subfield equal to 1 indicates that the duration indicated by the Duration/ID field is available for the RD response burst</a:t>
            </a:r>
            <a:r>
              <a:rPr lang="en-US" sz="1600" u="sng" dirty="0"/>
              <a:t>, the HE TB PPDU solicited by the Trigger frame that be sent by the RD responder (if present)</a:t>
            </a:r>
            <a:r>
              <a:rPr lang="en-US" sz="1600" dirty="0"/>
              <a:t> and RD initiator final PPDU (if present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7525040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dirty="0"/>
              <a:t> </a:t>
            </a:r>
            <a:r>
              <a:rPr lang="en-US" sz="1600" dirty="0" smtClean="0"/>
              <a:t>The </a:t>
            </a:r>
            <a:r>
              <a:rPr lang="en-US" sz="1600" dirty="0"/>
              <a:t>reason is that in the original text the duration indicated by the Duration/ID field only available for final PPDU from RD initiator. You can see the definition of final PPDU only include immediate </a:t>
            </a:r>
            <a:r>
              <a:rPr lang="en-US" sz="1600" dirty="0" err="1"/>
              <a:t>BlockAck</a:t>
            </a:r>
            <a:r>
              <a:rPr lang="en-US" sz="1600" dirty="0"/>
              <a:t> frame or Ack. But in 11ax AP as an RD responder could send Trigger frame to solicit HE TB PPDU from RD initiator. The HE TB PPDU is not be included in the last sentence of modified paragraph in 10.28.3</a:t>
            </a:r>
            <a:r>
              <a:rPr lang="en-US" sz="1600" dirty="0" smtClean="0"/>
              <a:t>.</a:t>
            </a:r>
          </a:p>
          <a:p>
            <a:endParaRPr lang="en-US" sz="1600" dirty="0"/>
          </a:p>
          <a:p>
            <a:r>
              <a:rPr lang="en-US" sz="1600" dirty="0" smtClean="0"/>
              <a:t>Move: </a:t>
            </a:r>
            <a:r>
              <a:rPr lang="en-US" sz="1600" dirty="0" err="1" smtClean="0"/>
              <a:t>Yunbo</a:t>
            </a:r>
            <a:r>
              <a:rPr lang="en-US" sz="1600" dirty="0" smtClean="0"/>
              <a:t> Li			Second:</a:t>
            </a:r>
            <a:endParaRPr lang="en-US" sz="1600" dirty="0"/>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191577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a:t>
            </a:r>
            <a:r>
              <a:rPr lang="en-US" smtClean="0"/>
              <a:t>Recirculation Motion</a:t>
            </a:r>
            <a:endParaRPr lang="en-US" dirty="0"/>
          </a:p>
        </p:txBody>
      </p:sp>
      <p:sp>
        <p:nvSpPr>
          <p:cNvPr id="3" name="Content Placeholder 2"/>
          <p:cNvSpPr>
            <a:spLocks noGrp="1"/>
          </p:cNvSpPr>
          <p:nvPr>
            <p:ph idx="1"/>
          </p:nvPr>
        </p:nvSpPr>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93"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Wed-AM1</a:t>
            </a:r>
          </a:p>
          <a:p>
            <a:r>
              <a:rPr lang="en-US" dirty="0" smtClean="0"/>
              <a:t>SP results on the whole document didn’t show enough support</a:t>
            </a:r>
          </a:p>
          <a:p>
            <a:r>
              <a:rPr lang="en-US" dirty="0" smtClean="0"/>
              <a:t>Will e considered during the Wed-PM1.</a:t>
            </a:r>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endParaRPr lang="en-US" altLang="en-US" dirty="0" smtClean="0"/>
          </a:p>
          <a:p>
            <a:pPr>
              <a:lnSpc>
                <a:spcPct val="80000"/>
              </a:lnSpc>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AM1-AM2-PM2</a:t>
            </a:r>
            <a:endParaRPr lang="en-US" dirty="0"/>
          </a:p>
        </p:txBody>
      </p:sp>
      <p:sp>
        <p:nvSpPr>
          <p:cNvPr id="3" name="Content Placeholder 2"/>
          <p:cNvSpPr>
            <a:spLocks noGrp="1"/>
          </p:cNvSpPr>
          <p:nvPr>
            <p:ph idx="1"/>
          </p:nvPr>
        </p:nvSpPr>
        <p:spPr>
          <a:xfrm>
            <a:off x="696912" y="1853999"/>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Motions (so far)</a:t>
            </a:r>
          </a:p>
          <a:p>
            <a:pPr>
              <a:lnSpc>
                <a:spcPct val="80000"/>
              </a:lnSpc>
              <a:buFont typeface="Arial" panose="020B0604020202020204" pitchFamily="34" charset="0"/>
              <a:buChar char="•"/>
            </a:pPr>
            <a:r>
              <a:rPr lang="en-US" altLang="en-US" dirty="0" smtClean="0"/>
              <a:t>Submissions (CR) and motions</a:t>
            </a:r>
          </a:p>
          <a:p>
            <a:pPr>
              <a:lnSpc>
                <a:spcPct val="80000"/>
              </a:lnSpc>
              <a:buFont typeface="Arial" panose="020B0604020202020204" pitchFamily="34" charset="0"/>
              <a:buChar char="•"/>
            </a:pPr>
            <a:r>
              <a:rPr lang="en-US" altLang="en-US" dirty="0" smtClean="0"/>
              <a:t>PM2</a:t>
            </a:r>
          </a:p>
          <a:p>
            <a:pPr lvl="1">
              <a:lnSpc>
                <a:spcPct val="80000"/>
              </a:lnSpc>
              <a:buFont typeface="Arial" panose="020B0604020202020204" pitchFamily="34" charset="0"/>
              <a:buChar char="•"/>
            </a:pPr>
            <a:r>
              <a:rPr lang="en-US" altLang="en-US" dirty="0" smtClean="0"/>
              <a:t>Review unresolved comments and draft resolutions</a:t>
            </a:r>
          </a:p>
          <a:p>
            <a:pPr lvl="1">
              <a:lnSpc>
                <a:spcPct val="80000"/>
              </a:lnSpc>
              <a:buFont typeface="Arial" panose="020B0604020202020204" pitchFamily="34" charset="0"/>
              <a:buChar char="•"/>
            </a:pPr>
            <a:r>
              <a:rPr lang="en-US" altLang="en-US" dirty="0" smtClean="0"/>
              <a:t>Motion for WG Letter Ballot</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9142147"/>
              </p:ext>
            </p:extLst>
          </p:nvPr>
        </p:nvGraphicFramePr>
        <p:xfrm>
          <a:off x="1523206" y="1568133"/>
          <a:ext cx="6096000" cy="5359400"/>
        </p:xfrm>
        <a:graphic>
          <a:graphicData uri="http://schemas.openxmlformats.org/drawingml/2006/table">
            <a:tbl>
              <a:tblPr firstRow="1" bandRow="1">
                <a:tableStyleId>{5C22544A-7EE6-4342-B048-85BDC9FD1C3A}</a:tableStyleId>
              </a:tblPr>
              <a:tblGrid>
                <a:gridCol w="2032000"/>
                <a:gridCol w="2032000"/>
                <a:gridCol w="2032000"/>
              </a:tblGrid>
              <a:tr h="413067">
                <a:tc>
                  <a:txBody>
                    <a:bodyPr/>
                    <a:lstStyle/>
                    <a:p>
                      <a:pPr algn="ctr"/>
                      <a:r>
                        <a:rPr lang="en-US" dirty="0" smtClean="0"/>
                        <a:t>Name</a:t>
                      </a:r>
                      <a:endParaRPr lang="en-US" dirty="0"/>
                    </a:p>
                  </a:txBody>
                  <a:tcPr/>
                </a:tc>
                <a:tc>
                  <a:txBody>
                    <a:bodyPr/>
                    <a:lstStyle/>
                    <a:p>
                      <a:pPr algn="ctr"/>
                      <a:r>
                        <a:rPr lang="en-US" dirty="0" smtClean="0"/>
                        <a:t>Submission Number(s)</a:t>
                      </a:r>
                      <a:endParaRPr lang="en-US" dirty="0"/>
                    </a:p>
                  </a:txBody>
                  <a:tcPr/>
                </a:tc>
                <a:tc>
                  <a:txBody>
                    <a:bodyPr/>
                    <a:lstStyle/>
                    <a:p>
                      <a:pPr algn="ctr"/>
                      <a:r>
                        <a:rPr lang="en-US" dirty="0" smtClean="0"/>
                        <a:t># of CIDs</a:t>
                      </a:r>
                      <a:endParaRPr lang="en-US" dirty="0"/>
                    </a:p>
                  </a:txBody>
                  <a:tcPr/>
                </a:tc>
              </a:tr>
              <a:tr h="370840">
                <a:tc>
                  <a:txBody>
                    <a:bodyPr/>
                    <a:lstStyle/>
                    <a:p>
                      <a:r>
                        <a:rPr lang="en-US" dirty="0" smtClean="0"/>
                        <a:t>Zhou </a:t>
                      </a:r>
                      <a:r>
                        <a:rPr lang="en-US" dirty="0" err="1" smtClean="0"/>
                        <a:t>Lan</a:t>
                      </a:r>
                      <a:endParaRPr lang="en-US" dirty="0"/>
                    </a:p>
                  </a:txBody>
                  <a:tcPr/>
                </a:tc>
                <a:tc>
                  <a:txBody>
                    <a:bodyPr/>
                    <a:lstStyle/>
                    <a:p>
                      <a:r>
                        <a:rPr lang="en-US" dirty="0" smtClean="0"/>
                        <a:t>1887</a:t>
                      </a:r>
                      <a:endParaRPr lang="en-US" dirty="0"/>
                    </a:p>
                  </a:txBody>
                  <a:tcPr/>
                </a:tc>
                <a:tc>
                  <a:txBody>
                    <a:bodyPr/>
                    <a:lstStyle/>
                    <a:p>
                      <a:r>
                        <a:rPr lang="en-US" dirty="0" smtClean="0"/>
                        <a:t>3</a:t>
                      </a:r>
                      <a:endParaRPr lang="en-US" dirty="0"/>
                    </a:p>
                  </a:txBody>
                  <a:tcPr/>
                </a:tc>
              </a:tr>
              <a:tr h="370840">
                <a:tc>
                  <a:txBody>
                    <a:bodyPr/>
                    <a:lstStyle/>
                    <a:p>
                      <a:r>
                        <a:rPr lang="en-US" dirty="0" err="1" smtClean="0"/>
                        <a:t>Jarkko</a:t>
                      </a:r>
                      <a:r>
                        <a:rPr lang="en-US" dirty="0" smtClean="0"/>
                        <a:t> </a:t>
                      </a:r>
                      <a:r>
                        <a:rPr lang="en-US" dirty="0" err="1" smtClean="0"/>
                        <a:t>Knecket</a:t>
                      </a:r>
                      <a:endParaRPr lang="en-US" dirty="0"/>
                    </a:p>
                  </a:txBody>
                  <a:tcPr/>
                </a:tc>
                <a:tc>
                  <a:txBody>
                    <a:bodyPr/>
                    <a:lstStyle/>
                    <a:p>
                      <a:r>
                        <a:rPr lang="en-US" dirty="0" smtClean="0"/>
                        <a:t>1999</a:t>
                      </a:r>
                      <a:endParaRPr lang="en-US" dirty="0"/>
                    </a:p>
                  </a:txBody>
                  <a:tcPr/>
                </a:tc>
                <a:tc>
                  <a:txBody>
                    <a:bodyPr/>
                    <a:lstStyle/>
                    <a:p>
                      <a:r>
                        <a:rPr lang="en-US" dirty="0" smtClean="0"/>
                        <a:t>0</a:t>
                      </a:r>
                      <a:endParaRPr lang="en-US" dirty="0"/>
                    </a:p>
                  </a:txBody>
                  <a:tcPr/>
                </a:tc>
              </a:tr>
              <a:tr h="370840">
                <a:tc>
                  <a:txBody>
                    <a:bodyPr/>
                    <a:lstStyle/>
                    <a:p>
                      <a:r>
                        <a:rPr lang="en-US" dirty="0" smtClean="0"/>
                        <a:t>Chao-Chun</a:t>
                      </a:r>
                      <a:endParaRPr lang="en-US" dirty="0"/>
                    </a:p>
                  </a:txBody>
                  <a:tcPr/>
                </a:tc>
                <a:tc>
                  <a:txBody>
                    <a:bodyPr/>
                    <a:lstStyle/>
                    <a:p>
                      <a:r>
                        <a:rPr lang="en-US" dirty="0" smtClean="0"/>
                        <a:t>1855</a:t>
                      </a:r>
                      <a:endParaRPr lang="en-US" dirty="0"/>
                    </a:p>
                  </a:txBody>
                  <a:tcPr/>
                </a:tc>
                <a:tc>
                  <a:txBody>
                    <a:bodyPr/>
                    <a:lstStyle/>
                    <a:p>
                      <a:r>
                        <a:rPr lang="en-US" dirty="0" smtClean="0"/>
                        <a:t>29</a:t>
                      </a:r>
                      <a:endParaRPr lang="en-US" dirty="0"/>
                    </a:p>
                  </a:txBody>
                  <a:tcPr/>
                </a:tc>
              </a:tr>
              <a:tr h="370840">
                <a:tc>
                  <a:txBody>
                    <a:bodyPr/>
                    <a:lstStyle/>
                    <a:p>
                      <a:r>
                        <a:rPr lang="en-US" dirty="0" err="1" smtClean="0"/>
                        <a:t>Tomo</a:t>
                      </a:r>
                      <a:r>
                        <a:rPr lang="en-US" dirty="0" smtClean="0"/>
                        <a:t> Adachi</a:t>
                      </a:r>
                      <a:endParaRPr lang="en-US" dirty="0"/>
                    </a:p>
                  </a:txBody>
                  <a:tcPr/>
                </a:tc>
                <a:tc>
                  <a:txBody>
                    <a:bodyPr/>
                    <a:lstStyle/>
                    <a:p>
                      <a:r>
                        <a:rPr lang="en-US" dirty="0" smtClean="0"/>
                        <a:t>1853</a:t>
                      </a:r>
                      <a:endParaRPr lang="en-US" dirty="0"/>
                    </a:p>
                  </a:txBody>
                  <a:tcPr/>
                </a:tc>
                <a:tc>
                  <a:txBody>
                    <a:bodyPr/>
                    <a:lstStyle/>
                    <a:p>
                      <a:r>
                        <a:rPr lang="en-US" dirty="0" smtClean="0"/>
                        <a:t>7</a:t>
                      </a:r>
                      <a:endParaRPr lang="en-US" dirty="0"/>
                    </a:p>
                  </a:txBody>
                  <a:tcPr/>
                </a:tc>
              </a:tr>
              <a:tr h="370840">
                <a:tc>
                  <a:txBody>
                    <a:bodyPr/>
                    <a:lstStyle/>
                    <a:p>
                      <a:r>
                        <a:rPr lang="en-US" dirty="0" err="1" smtClean="0"/>
                        <a:t>Yasu</a:t>
                      </a:r>
                      <a:r>
                        <a:rPr lang="en-US" dirty="0" smtClean="0"/>
                        <a:t> Inoue</a:t>
                      </a:r>
                      <a:endParaRPr lang="en-US" dirty="0"/>
                    </a:p>
                  </a:txBody>
                  <a:tcPr/>
                </a:tc>
                <a:tc>
                  <a:txBody>
                    <a:bodyPr/>
                    <a:lstStyle/>
                    <a:p>
                      <a:r>
                        <a:rPr lang="en-US" dirty="0" smtClean="0"/>
                        <a:t>1807</a:t>
                      </a:r>
                      <a:endParaRPr lang="en-US" dirty="0"/>
                    </a:p>
                  </a:txBody>
                  <a:tcPr/>
                </a:tc>
                <a:tc>
                  <a:txBody>
                    <a:bodyPr/>
                    <a:lstStyle/>
                    <a:p>
                      <a:r>
                        <a:rPr lang="en-US" dirty="0" smtClean="0"/>
                        <a:t>8</a:t>
                      </a:r>
                      <a:endParaRPr lang="en-US" dirty="0"/>
                    </a:p>
                  </a:txBody>
                  <a:tcPr/>
                </a:tc>
              </a:tr>
              <a:tr h="370840">
                <a:tc>
                  <a:txBody>
                    <a:bodyPr/>
                    <a:lstStyle/>
                    <a:p>
                      <a:r>
                        <a:rPr lang="en-US" dirty="0" err="1" smtClean="0"/>
                        <a:t>HuiZhau</a:t>
                      </a:r>
                      <a:endParaRPr lang="en-US" dirty="0"/>
                    </a:p>
                  </a:txBody>
                  <a:tcPr/>
                </a:tc>
                <a:tc>
                  <a:txBody>
                    <a:bodyPr/>
                    <a:lstStyle/>
                    <a:p>
                      <a:r>
                        <a:rPr lang="en-US" dirty="0" smtClean="0"/>
                        <a:t>1995</a:t>
                      </a:r>
                      <a:endParaRPr lang="en-US" dirty="0"/>
                    </a:p>
                  </a:txBody>
                  <a:tcPr/>
                </a:tc>
                <a:tc>
                  <a:txBody>
                    <a:bodyPr/>
                    <a:lstStyle/>
                    <a:p>
                      <a:r>
                        <a:rPr lang="en-US" dirty="0" smtClean="0"/>
                        <a:t>3</a:t>
                      </a:r>
                      <a:endParaRPr lang="en-US" dirty="0"/>
                    </a:p>
                  </a:txBody>
                  <a:tcPr/>
                </a:tc>
              </a:tr>
              <a:tr h="370840">
                <a:tc>
                  <a:txBody>
                    <a:bodyPr/>
                    <a:lstStyle/>
                    <a:p>
                      <a:r>
                        <a:rPr lang="en-US" dirty="0" smtClean="0"/>
                        <a:t>Jae </a:t>
                      </a:r>
                      <a:r>
                        <a:rPr lang="en-US" dirty="0" err="1" smtClean="0"/>
                        <a:t>Seung</a:t>
                      </a:r>
                      <a:endParaRPr lang="en-US" dirty="0"/>
                    </a:p>
                  </a:txBody>
                  <a:tcPr/>
                </a:tc>
                <a:tc>
                  <a:txBody>
                    <a:bodyPr/>
                    <a:lstStyle/>
                    <a:p>
                      <a:r>
                        <a:rPr lang="en-US" dirty="0" smtClean="0"/>
                        <a:t>1987</a:t>
                      </a:r>
                      <a:endParaRPr lang="en-US" dirty="0"/>
                    </a:p>
                  </a:txBody>
                  <a:tcPr/>
                </a:tc>
                <a:tc>
                  <a:txBody>
                    <a:bodyPr/>
                    <a:lstStyle/>
                    <a:p>
                      <a:r>
                        <a:rPr lang="en-US" dirty="0" smtClean="0"/>
                        <a:t>10</a:t>
                      </a:r>
                      <a:endParaRPr lang="en-US" dirty="0"/>
                    </a:p>
                  </a:txBody>
                  <a:tcPr/>
                </a:tc>
              </a:tr>
              <a:tr h="370840">
                <a:tc>
                  <a:txBody>
                    <a:bodyPr/>
                    <a:lstStyle/>
                    <a:p>
                      <a:r>
                        <a:rPr lang="en-US" dirty="0" smtClean="0"/>
                        <a:t>Peter </a:t>
                      </a:r>
                      <a:r>
                        <a:rPr lang="en-US" dirty="0" err="1" smtClean="0"/>
                        <a:t>Loc</a:t>
                      </a:r>
                      <a:endParaRPr lang="en-US" dirty="0"/>
                    </a:p>
                  </a:txBody>
                  <a:tcPr/>
                </a:tc>
                <a:tc>
                  <a:txBody>
                    <a:bodyPr/>
                    <a:lstStyle/>
                    <a:p>
                      <a:r>
                        <a:rPr lang="en-US" dirty="0" smtClean="0"/>
                        <a:t>1932</a:t>
                      </a:r>
                      <a:endParaRPr lang="en-US" dirty="0"/>
                    </a:p>
                  </a:txBody>
                  <a:tcPr/>
                </a:tc>
                <a:tc>
                  <a:txBody>
                    <a:bodyPr/>
                    <a:lstStyle/>
                    <a:p>
                      <a:r>
                        <a:rPr lang="en-US" dirty="0" smtClean="0"/>
                        <a:t>8</a:t>
                      </a:r>
                      <a:endParaRPr lang="en-US" dirty="0"/>
                    </a:p>
                  </a:txBody>
                  <a:tcPr/>
                </a:tc>
              </a:tr>
              <a:tr h="370840">
                <a:tc>
                  <a:txBody>
                    <a:bodyPr/>
                    <a:lstStyle/>
                    <a:p>
                      <a:r>
                        <a:rPr lang="en-US" dirty="0" err="1" smtClean="0"/>
                        <a:t>Guoqing</a:t>
                      </a:r>
                      <a:endParaRPr lang="en-US" dirty="0"/>
                    </a:p>
                  </a:txBody>
                  <a:tcPr/>
                </a:tc>
                <a:tc>
                  <a:txBody>
                    <a:bodyPr/>
                    <a:lstStyle/>
                    <a:p>
                      <a:r>
                        <a:rPr lang="en-US" dirty="0" smtClean="0"/>
                        <a:t>1868</a:t>
                      </a:r>
                      <a:endParaRPr lang="en-US" dirty="0"/>
                    </a:p>
                  </a:txBody>
                  <a:tcPr/>
                </a:tc>
                <a:tc>
                  <a:txBody>
                    <a:bodyPr/>
                    <a:lstStyle/>
                    <a:p>
                      <a:r>
                        <a:rPr lang="en-US" dirty="0" smtClean="0"/>
                        <a:t>12</a:t>
                      </a:r>
                      <a:endParaRPr lang="en-US" dirty="0"/>
                    </a:p>
                  </a:txBody>
                  <a:tcPr/>
                </a:tc>
              </a:tr>
              <a:tr h="370840">
                <a:tc>
                  <a:txBody>
                    <a:bodyPr/>
                    <a:lstStyle/>
                    <a:p>
                      <a:r>
                        <a:rPr lang="en-US" dirty="0" err="1" smtClean="0"/>
                        <a:t>Yongho</a:t>
                      </a:r>
                      <a:endParaRPr lang="en-US" dirty="0"/>
                    </a:p>
                  </a:txBody>
                  <a:tcPr/>
                </a:tc>
                <a:tc>
                  <a:txBody>
                    <a:bodyPr/>
                    <a:lstStyle/>
                    <a:p>
                      <a:r>
                        <a:rPr lang="en-US" dirty="0" smtClean="0"/>
                        <a:t>1779</a:t>
                      </a:r>
                      <a:endParaRPr lang="en-US" dirty="0"/>
                    </a:p>
                  </a:txBody>
                  <a:tcPr/>
                </a:tc>
                <a:tc>
                  <a:txBody>
                    <a:bodyPr/>
                    <a:lstStyle/>
                    <a:p>
                      <a:r>
                        <a:rPr lang="en-US" dirty="0" smtClean="0"/>
                        <a:t>1</a:t>
                      </a:r>
                      <a:endParaRPr lang="en-US" dirty="0"/>
                    </a:p>
                  </a:txBody>
                  <a:tcPr/>
                </a:tc>
              </a:tr>
              <a:tr h="370840">
                <a:tc>
                  <a:txBody>
                    <a:bodyPr/>
                    <a:lstStyle/>
                    <a:p>
                      <a:r>
                        <a:rPr lang="en-US" dirty="0" smtClean="0"/>
                        <a:t>Laurent</a:t>
                      </a:r>
                      <a:endParaRPr lang="en-US" dirty="0"/>
                    </a:p>
                  </a:txBody>
                  <a:tcPr/>
                </a:tc>
                <a:tc>
                  <a:txBody>
                    <a:bodyPr/>
                    <a:lstStyle/>
                    <a:p>
                      <a:r>
                        <a:rPr lang="en-US" dirty="0" smtClean="0"/>
                        <a:t>1227-1866-1498</a:t>
                      </a:r>
                      <a:endParaRPr lang="en-US" dirty="0"/>
                    </a:p>
                  </a:txBody>
                  <a:tcPr/>
                </a:tc>
                <a:tc>
                  <a:txBody>
                    <a:bodyPr/>
                    <a:lstStyle/>
                    <a:p>
                      <a:endParaRPr lang="en-US" dirty="0"/>
                    </a:p>
                  </a:txBody>
                  <a:tcPr/>
                </a:tc>
              </a:tr>
              <a:tr h="370840">
                <a:tc>
                  <a:txBody>
                    <a:bodyPr/>
                    <a:lstStyle/>
                    <a:p>
                      <a:r>
                        <a:rPr lang="en-US" dirty="0" smtClean="0"/>
                        <a:t>Matt Fischer</a:t>
                      </a:r>
                      <a:endParaRPr lang="en-US" dirty="0"/>
                    </a:p>
                  </a:txBody>
                  <a:tcPr/>
                </a:tc>
                <a:tc>
                  <a:txBody>
                    <a:bodyPr/>
                    <a:lstStyle/>
                    <a:p>
                      <a:r>
                        <a:rPr lang="en-US" dirty="0" smtClean="0"/>
                        <a:t>1822-0029-218-1820</a:t>
                      </a:r>
                      <a:endParaRPr lang="en-US" dirty="0"/>
                    </a:p>
                  </a:txBody>
                  <a:tcPr/>
                </a:tc>
                <a:tc>
                  <a:txBody>
                    <a:bodyPr/>
                    <a:lstStyle/>
                    <a:p>
                      <a:r>
                        <a:rPr lang="en-US" dirty="0" smtClean="0"/>
                        <a:t>1-2-2</a:t>
                      </a:r>
                      <a:endParaRPr lang="en-US" dirty="0"/>
                    </a:p>
                  </a:txBody>
                  <a:tcPr/>
                </a:tc>
              </a:tr>
            </a:tbl>
          </a:graphicData>
        </a:graphic>
      </p:graphicFrame>
    </p:spTree>
    <p:extLst>
      <p:ext uri="{BB962C8B-B14F-4D97-AF65-F5344CB8AC3E}">
        <p14:creationId xmlns:p14="http://schemas.microsoft.com/office/powerpoint/2010/main" val="2719545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r>
              <a:rPr lang="en-US" dirty="0" smtClean="0"/>
              <a:t>Move to approve document 11-16/1348r4 as the TG Coexistence Assurance document.</a:t>
            </a:r>
          </a:p>
          <a:p>
            <a:r>
              <a:rPr lang="en-US" dirty="0" smtClean="0">
                <a:hlinkClick r:id="rId2"/>
              </a:rPr>
              <a:t>https</a:t>
            </a:r>
            <a:r>
              <a:rPr lang="en-US" dirty="0">
                <a:hlinkClick r:id="rId2"/>
              </a:rPr>
              <a:t>://</a:t>
            </a:r>
            <a:r>
              <a:rPr lang="en-US" dirty="0" smtClean="0">
                <a:hlinkClick r:id="rId2"/>
              </a:rPr>
              <a:t>mentor.ieee.org/802.11/dcn/16/11-16-1348-04-00ax-coexistence-assurance.docx</a:t>
            </a:r>
            <a:r>
              <a:rPr lang="en-US" dirty="0" smtClean="0"/>
              <a:t> </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PHY Motion #210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chemeClr val="tx1"/>
                </a:solidFill>
              </a:rPr>
              <a:t>Move: Bin </a:t>
            </a:r>
            <a:r>
              <a:rPr lang="en-US" altLang="zh-CN" dirty="0" err="1" smtClean="0">
                <a:solidFill>
                  <a:schemeClr val="tx1"/>
                </a:solidFill>
              </a:rPr>
              <a:t>Tian</a:t>
            </a:r>
            <a:r>
              <a:rPr lang="en-US" altLang="zh-CN" dirty="0" smtClean="0">
                <a:solidFill>
                  <a:schemeClr val="tx1"/>
                </a:solidFill>
              </a:rPr>
              <a:t>		Second: </a:t>
            </a:r>
            <a:r>
              <a:rPr lang="en-US" altLang="zh-CN" dirty="0" err="1" smtClean="0">
                <a:solidFill>
                  <a:schemeClr val="tx1"/>
                </a:solidFill>
              </a:rPr>
              <a:t>Youhan</a:t>
            </a:r>
            <a:r>
              <a:rPr lang="en-US" altLang="zh-CN" dirty="0" smtClean="0">
                <a:solidFill>
                  <a:schemeClr val="tx1"/>
                </a:solidFill>
              </a:rPr>
              <a:t> Kim</a:t>
            </a:r>
          </a:p>
          <a:p>
            <a:pPr>
              <a:buNone/>
            </a:pPr>
            <a:r>
              <a:rPr lang="en-US" altLang="zh-CN" dirty="0" smtClean="0">
                <a:solidFill>
                  <a:schemeClr val="tx1"/>
                </a:solidFill>
              </a:rPr>
              <a:t>Y/N/A: 41/0/3 -- Passes</a:t>
            </a:r>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88821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of all PHY Motions</a:t>
            </a:r>
            <a:endParaRPr lang="en-US" dirty="0"/>
          </a:p>
        </p:txBody>
      </p:sp>
      <p:sp>
        <p:nvSpPr>
          <p:cNvPr id="3" name="Content Placeholder 2"/>
          <p:cNvSpPr>
            <a:spLocks noGrp="1"/>
          </p:cNvSpPr>
          <p:nvPr>
            <p:ph idx="1"/>
          </p:nvPr>
        </p:nvSpPr>
        <p:spPr/>
        <p:txBody>
          <a:bodyPr/>
          <a:lstStyle/>
          <a:p>
            <a:r>
              <a:rPr lang="en-US" dirty="0" smtClean="0"/>
              <a:t>Move to accept resolutions to CIDs in </a:t>
            </a:r>
            <a:r>
              <a:rPr lang="en-US" dirty="0"/>
              <a:t>document </a:t>
            </a:r>
            <a:r>
              <a:rPr lang="en-US" dirty="0" smtClean="0"/>
              <a:t>11-16/2038r0</a:t>
            </a:r>
          </a:p>
          <a:p>
            <a:r>
              <a:rPr lang="en-US" dirty="0" smtClean="0">
                <a:hlinkClick r:id="rId2"/>
              </a:rPr>
              <a:t>https://mentor.ieee.org/802.11/dcn/18/11-18-2038-00-00ax-phy-adhoc-comments-on-tgax-d3-0-nov-2018.xlsx</a:t>
            </a:r>
            <a:r>
              <a:rPr lang="en-US" dirty="0" smtClean="0"/>
              <a:t> </a:t>
            </a:r>
          </a:p>
          <a:p>
            <a:endParaRPr lang="en-US" dirty="0"/>
          </a:p>
          <a:p>
            <a:r>
              <a:rPr lang="en-US" dirty="0" smtClean="0"/>
              <a:t>Move: Bo Sun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42467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a:t>
            </a:r>
            <a:r>
              <a:rPr lang="en-US" altLang="zh-CN" dirty="0" smtClean="0"/>
              <a:t>16982</a:t>
            </a:r>
          </a:p>
          <a:p>
            <a:pPr lvl="1"/>
            <a:endParaRPr lang="en-US"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Move: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Yongho</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Seok</a:t>
            </a:r>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		Second Bin </a:t>
            </a:r>
            <a:r>
              <a:rPr lang="en-US" altLang="zh-CN"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Tian</a:t>
            </a:r>
            <a:endPar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Y/N/A: 30/0/4 </a:t>
            </a:r>
          </a:p>
          <a:p>
            <a:pPr lvl="1"/>
            <a:r>
              <a:rPr lang="en-US" altLang="zh-CN"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Passes</a:t>
            </a:r>
          </a:p>
          <a:p>
            <a:pPr lvl="1"/>
            <a:endParaRPr lang="en-GB" altLang="zh-CN"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a:t>
            </a:r>
            <a:r>
              <a:rPr lang="en-GB" altLang="zh-CN" dirty="0" smtClean="0"/>
              <a:t>15979</a:t>
            </a:r>
          </a:p>
          <a:p>
            <a:pPr lvl="1"/>
            <a:endParaRPr lang="en-GB" altLang="zh-CN" dirty="0"/>
          </a:p>
          <a:p>
            <a:pPr lvl="1"/>
            <a:r>
              <a:rPr lang="en-GB" altLang="zh-CN" dirty="0" smtClean="0"/>
              <a:t>Y/N/A: 23/0/3</a:t>
            </a:r>
          </a:p>
          <a:p>
            <a:pPr lvl="1"/>
            <a:r>
              <a:rPr lang="en-GB" altLang="zh-CN" dirty="0" smtClean="0"/>
              <a:t>passes</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#715</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dirty="0" smtClean="0"/>
              <a:t>1</a:t>
            </a:r>
            <a:r>
              <a:rPr lang="en-US" altLang="zh-CN" dirty="0"/>
              <a:t>6990, 16830, 15967, </a:t>
            </a:r>
            <a:r>
              <a:rPr lang="en-US" altLang="zh-CN" dirty="0" smtClean="0"/>
              <a:t>16349</a:t>
            </a:r>
            <a:r>
              <a:rPr lang="en-US" altLang="zh-CN" dirty="0"/>
              <a:t>, 16262, 16829, 16134, 16051, 16635, 16855, 15951, 16065, 16306, 16778, 16834, 16828, 16736, 16831, 15969, </a:t>
            </a:r>
            <a:r>
              <a:rPr lang="en-US" altLang="zh-CN" dirty="0" smtClean="0"/>
              <a:t>16780</a:t>
            </a:r>
            <a:r>
              <a:rPr lang="en-US" altLang="zh-CN" dirty="0"/>
              <a:t>,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smtClean="0"/>
              <a:t> </a:t>
            </a:r>
            <a:r>
              <a:rPr lang="en-GB" altLang="zh-CN" dirty="0"/>
              <a:t>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#719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339364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907714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627027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722399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#729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065070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34379654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782650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a:t>
            </a:r>
            <a:r>
              <a:rPr lang="en-GB" altLang="zh-CN" dirty="0" smtClean="0"/>
              <a:t>16244, </a:t>
            </a:r>
            <a:r>
              <a:rPr lang="en-GB" altLang="zh-CN" dirty="0"/>
              <a:t>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1977376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797335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6543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3874243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#736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4007463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#737</a:t>
            </a:r>
            <a:endParaRPr lang="en-US" dirty="0"/>
          </a:p>
        </p:txBody>
      </p:sp>
      <p:sp>
        <p:nvSpPr>
          <p:cNvPr id="3" name="Content Placeholder 2"/>
          <p:cNvSpPr>
            <a:spLocks noGrp="1"/>
          </p:cNvSpPr>
          <p:nvPr>
            <p:ph idx="1"/>
          </p:nvPr>
        </p:nvSpPr>
        <p:spPr/>
        <p:txBody>
          <a:bodyPr/>
          <a:lstStyle/>
          <a:p>
            <a:r>
              <a:rPr lang="en-US" dirty="0" smtClean="0"/>
              <a:t>Move to accept comment resolution motions numbered from715 up to 736. </a:t>
            </a:r>
          </a:p>
          <a:p>
            <a:endParaRPr lang="en-US" dirty="0"/>
          </a:p>
          <a:p>
            <a:r>
              <a:rPr lang="en-US" dirty="0" smtClean="0"/>
              <a:t>Move: Bin </a:t>
            </a:r>
            <a:r>
              <a:rPr lang="en-US" dirty="0" err="1" smtClean="0"/>
              <a:t>Tian</a:t>
            </a:r>
            <a:r>
              <a:rPr lang="en-US" dirty="0" smtClean="0"/>
              <a:t>		Second: Abhishek </a:t>
            </a:r>
            <a:r>
              <a:rPr lang="en-US" dirty="0" err="1" smtClean="0"/>
              <a:t>Patil</a:t>
            </a:r>
            <a:endParaRPr lang="en-US" dirty="0" smtClean="0"/>
          </a:p>
          <a:p>
            <a:endParaRPr lang="en-US" dirty="0"/>
          </a:p>
          <a:p>
            <a:r>
              <a:rPr lang="en-US" dirty="0" smtClean="0"/>
              <a:t>Y/N/A: 30/0/6</a:t>
            </a:r>
          </a:p>
          <a:p>
            <a:r>
              <a:rPr lang="en-US" dirty="0" smtClean="0"/>
              <a:t>Passes</a:t>
            </a:r>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1135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Start of MAC/MU/SR Motions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15799, 16598, 17023, 15800, 16599, 16967, 15801, 16600, 15802, 16601, </a:t>
            </a:r>
            <a:r>
              <a:rPr lang="en-GB" dirty="0" smtClean="0"/>
              <a:t>16966</a:t>
            </a:r>
            <a:r>
              <a:rPr lang="en-US" dirty="0"/>
              <a:t> </a:t>
            </a:r>
            <a:r>
              <a:rPr lang="en-US" dirty="0" smtClean="0"/>
              <a:t>in </a:t>
            </a:r>
            <a:r>
              <a:rPr lang="en-US" dirty="0"/>
              <a:t>doc </a:t>
            </a:r>
            <a:r>
              <a:rPr lang="en-US" dirty="0" smtClean="0"/>
              <a:t>11-18/1181r5</a:t>
            </a:r>
          </a:p>
          <a:p>
            <a:pPr marL="0" indent="0"/>
            <a:endParaRPr lang="en-US" dirty="0"/>
          </a:p>
          <a:p>
            <a:endParaRPr lang="en-US" dirty="0"/>
          </a:p>
          <a:p>
            <a:r>
              <a:rPr lang="en-US" dirty="0" smtClean="0"/>
              <a:t>Move:	Po-Kai Huang		Second: Abhishek </a:t>
            </a:r>
            <a:r>
              <a:rPr lang="en-US" dirty="0" err="1" smtClean="0"/>
              <a:t>Patil</a:t>
            </a:r>
            <a:endParaRPr lang="en-US" dirty="0" smtClean="0"/>
          </a:p>
          <a:p>
            <a:r>
              <a:rPr lang="en-US" dirty="0" smtClean="0"/>
              <a:t>Y/N/A</a:t>
            </a:r>
            <a:r>
              <a:rPr lang="en-US" dirty="0"/>
              <a:t>: </a:t>
            </a:r>
            <a:r>
              <a:rPr lang="en-US" dirty="0" smtClean="0"/>
              <a:t>32/1/3</a:t>
            </a:r>
          </a:p>
          <a:p>
            <a:r>
              <a:rPr lang="en-US" dirty="0" smtClean="0"/>
              <a:t>passed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#739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r>
              <a:rPr lang="en-GB" dirty="0" smtClean="0"/>
              <a:t>			</a:t>
            </a:r>
            <a:r>
              <a:rPr lang="en-GB" dirty="0" err="1" smtClean="0"/>
              <a:t>Second:Alfred</a:t>
            </a:r>
            <a:r>
              <a:rPr lang="en-GB" dirty="0" smtClean="0"/>
              <a:t> </a:t>
            </a:r>
            <a:r>
              <a:rPr lang="en-GB" dirty="0" err="1" smtClean="0"/>
              <a:t>Asterjadhi</a:t>
            </a:r>
            <a:endParaRPr lang="en-GB" dirty="0" smtClean="0"/>
          </a:p>
          <a:p>
            <a:r>
              <a:rPr lang="en-GB" dirty="0" smtClean="0"/>
              <a:t>Accepted with 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#743</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#746</a:t>
            </a:r>
            <a:endParaRPr lang="en-US" dirty="0"/>
          </a:p>
        </p:txBody>
      </p:sp>
      <p:sp>
        <p:nvSpPr>
          <p:cNvPr id="3" name="Content Placeholder 2"/>
          <p:cNvSpPr>
            <a:spLocks noGrp="1"/>
          </p:cNvSpPr>
          <p:nvPr>
            <p:ph idx="1"/>
          </p:nvPr>
        </p:nvSpPr>
        <p:spPr/>
        <p:txBody>
          <a:bodyPr/>
          <a:lstStyle/>
          <a:p>
            <a:r>
              <a:rPr lang="en-US" dirty="0" smtClean="0"/>
              <a:t>Move to accept CR motions from #739 up to #745</a:t>
            </a:r>
          </a:p>
          <a:p>
            <a:endParaRPr lang="en-US" dirty="0"/>
          </a:p>
          <a:p>
            <a:r>
              <a:rPr lang="en-US" dirty="0" smtClean="0"/>
              <a:t>Move: Po-Kai Huang		Second: Abhishek </a:t>
            </a:r>
            <a:r>
              <a:rPr lang="en-US" dirty="0" err="1" smtClean="0"/>
              <a:t>Patil</a:t>
            </a:r>
            <a:endParaRPr lang="en-US" dirty="0" smtClean="0"/>
          </a:p>
          <a:p>
            <a:r>
              <a:rPr lang="en-US" dirty="0" smtClean="0"/>
              <a:t>Y/N/A: 36/0/3</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4245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#747</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r>
              <a:rPr lang="en-GB" dirty="0" smtClean="0"/>
              <a:t>		Second: </a:t>
            </a:r>
            <a:r>
              <a:rPr lang="en-GB" dirty="0" err="1" smtClean="0"/>
              <a:t>Guoqing</a:t>
            </a:r>
            <a:r>
              <a:rPr lang="en-GB" dirty="0" smtClean="0"/>
              <a:t> Li</a:t>
            </a:r>
          </a:p>
          <a:p>
            <a:r>
              <a:rPr lang="en-GB" dirty="0" smtClean="0"/>
              <a:t>Y/N/A: 36/0/1</a:t>
            </a:r>
          </a:p>
          <a:p>
            <a:r>
              <a:rPr lang="en-GB" dirty="0" smtClean="0"/>
              <a:t>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11-18/1857r3</a:t>
            </a:r>
          </a:p>
          <a:p>
            <a:endParaRPr lang="en-GB" dirty="0"/>
          </a:p>
          <a:p>
            <a:r>
              <a:rPr lang="en-GB" dirty="0" smtClean="0"/>
              <a:t>Move: </a:t>
            </a:r>
            <a:r>
              <a:rPr lang="en-GB" dirty="0" err="1" smtClean="0"/>
              <a:t>Liwen</a:t>
            </a:r>
            <a:r>
              <a:rPr lang="en-GB" dirty="0" smtClean="0"/>
              <a:t> Chu		Second:</a:t>
            </a:r>
            <a:r>
              <a:rPr lang="en-US" dirty="0"/>
              <a:t> </a:t>
            </a:r>
            <a:r>
              <a:rPr lang="en-US" dirty="0" smtClean="0"/>
              <a:t>Ming </a:t>
            </a:r>
            <a:r>
              <a:rPr lang="en-US" dirty="0" err="1" smtClean="0"/>
              <a:t>Gan</a:t>
            </a:r>
            <a:endParaRPr lang="en-US" dirty="0" smtClean="0"/>
          </a:p>
          <a:p>
            <a:r>
              <a:rPr lang="en-US" dirty="0" smtClean="0"/>
              <a:t>Y/N/A: </a:t>
            </a:r>
            <a:r>
              <a:rPr lang="en-GB" dirty="0" smtClean="0"/>
              <a:t>27/0/2</a:t>
            </a:r>
          </a:p>
          <a:p>
            <a:r>
              <a:rPr lang="en-GB" dirty="0" smtClean="0"/>
              <a:t>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#749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11-18/1867r0</a:t>
            </a:r>
          </a:p>
          <a:p>
            <a:endParaRPr lang="en-GB" dirty="0"/>
          </a:p>
          <a:p>
            <a:r>
              <a:rPr lang="en-GB" dirty="0" smtClean="0"/>
              <a:t>Move: Laurent </a:t>
            </a:r>
            <a:r>
              <a:rPr lang="en-GB" dirty="0" err="1" smtClean="0"/>
              <a:t>Cariou</a:t>
            </a:r>
            <a:r>
              <a:rPr lang="en-GB" dirty="0" smtClean="0"/>
              <a:t>		</a:t>
            </a:r>
            <a:r>
              <a:rPr lang="en-GB" dirty="0" err="1" smtClean="0"/>
              <a:t>Second:Po-Kai</a:t>
            </a:r>
            <a:r>
              <a:rPr lang="en-GB" dirty="0" smtClean="0"/>
              <a:t> Huang</a:t>
            </a:r>
          </a:p>
          <a:p>
            <a:r>
              <a:rPr lang="en-GB" dirty="0" smtClean="0"/>
              <a:t>Y/N/A</a:t>
            </a:r>
          </a:p>
          <a:p>
            <a:r>
              <a:rPr lang="en-GB" dirty="0" smtClean="0"/>
              <a:t>Accepted with no objection</a:t>
            </a:r>
          </a:p>
          <a:p>
            <a:endParaRPr lang="en-GB" dirty="0" smtClean="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r>
              <a:rPr lang="en-US" dirty="0"/>
              <a:t>	</a:t>
            </a:r>
            <a:r>
              <a:rPr lang="en-US" dirty="0" smtClean="0"/>
              <a:t>	SECOND: Bin </a:t>
            </a:r>
            <a:r>
              <a:rPr lang="en-US" dirty="0" err="1" smtClean="0"/>
              <a:t>Tian</a:t>
            </a:r>
            <a:endParaRPr lang="en-US" dirty="0" smtClean="0"/>
          </a:p>
          <a:p>
            <a:r>
              <a:rPr lang="en-US" dirty="0" smtClean="0"/>
              <a:t>Y/N/A: 32/0/1</a:t>
            </a:r>
          </a:p>
          <a:p>
            <a:r>
              <a:rPr lang="en-US" dirty="0" smtClean="0"/>
              <a:t>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#751</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11-18/1858r7</a:t>
            </a:r>
          </a:p>
          <a:p>
            <a:pPr lvl="0"/>
            <a:endParaRPr lang="en-GB" dirty="0"/>
          </a:p>
          <a:p>
            <a:r>
              <a:rPr lang="en-GB" dirty="0" smtClean="0"/>
              <a:t>Move:	</a:t>
            </a:r>
            <a:r>
              <a:rPr lang="en-GB" dirty="0" err="1" smtClean="0"/>
              <a:t>Liwen</a:t>
            </a:r>
            <a:r>
              <a:rPr lang="en-GB" dirty="0" smtClean="0"/>
              <a:t> Chu		Second:</a:t>
            </a:r>
            <a:r>
              <a:rPr lang="en-GB" dirty="0"/>
              <a:t> </a:t>
            </a:r>
            <a:r>
              <a:rPr lang="en-GB" dirty="0" smtClean="0"/>
              <a:t>Alfred </a:t>
            </a:r>
            <a:r>
              <a:rPr lang="en-GB" dirty="0" err="1" smtClean="0"/>
              <a:t>Asterjadhi</a:t>
            </a:r>
            <a:endParaRPr lang="en-GB" dirty="0" smtClean="0"/>
          </a:p>
          <a:p>
            <a:r>
              <a:rPr lang="en-GB" dirty="0" smtClean="0"/>
              <a:t>Y/N/A: 29/0/1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16264, 16266, 16267, 16294, 16647, 16908, 17040 in doc </a:t>
            </a:r>
            <a:r>
              <a:rPr lang="en-GB" dirty="0" smtClean="0"/>
              <a:t>11-18/1856r2</a:t>
            </a:r>
          </a:p>
          <a:p>
            <a:endParaRPr lang="en-GB" dirty="0"/>
          </a:p>
          <a:p>
            <a:r>
              <a:rPr lang="en-GB" dirty="0" smtClean="0"/>
              <a:t>Move: </a:t>
            </a:r>
            <a:r>
              <a:rPr lang="en-GB" dirty="0" err="1" smtClean="0"/>
              <a:t>Liwen</a:t>
            </a:r>
            <a:r>
              <a:rPr lang="en-GB" dirty="0" smtClean="0"/>
              <a:t> Chu			Second: Ming </a:t>
            </a:r>
            <a:r>
              <a:rPr lang="en-GB" dirty="0" err="1" smtClean="0"/>
              <a:t>Gan</a:t>
            </a:r>
            <a:endParaRPr lang="en-GB" dirty="0" smtClean="0"/>
          </a:p>
          <a:p>
            <a:r>
              <a:rPr lang="en-GB" dirty="0" smtClean="0"/>
              <a:t>Y/N/A: 34/0/3 </a:t>
            </a:r>
          </a:p>
          <a:p>
            <a:r>
              <a:rPr lang="en-GB" dirty="0" smtClean="0"/>
              <a:t>passes</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309145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#753</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11-18/0496r15</a:t>
            </a:r>
            <a:endParaRPr lang="en-US" dirty="0"/>
          </a:p>
          <a:p>
            <a:endParaRPr lang="en-US" dirty="0" smtClean="0"/>
          </a:p>
          <a:p>
            <a:r>
              <a:rPr lang="en-US" dirty="0" smtClean="0"/>
              <a:t>Move: Matt Fischer			Second: Ming </a:t>
            </a:r>
            <a:r>
              <a:rPr lang="en-US" dirty="0" err="1" smtClean="0"/>
              <a:t>Gan</a:t>
            </a:r>
            <a:endParaRPr lang="en-US" dirty="0" smtClean="0"/>
          </a:p>
          <a:p>
            <a:endParaRPr lang="en-US" dirty="0"/>
          </a:p>
          <a:p>
            <a:r>
              <a:rPr lang="en-US" dirty="0" smtClean="0"/>
              <a:t>Y/N/A: 40/1/8</a:t>
            </a:r>
          </a:p>
          <a:p>
            <a:r>
              <a:rPr lang="en-US" dirty="0" smtClean="0"/>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97053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11-18/1808r1</a:t>
            </a:r>
          </a:p>
          <a:p>
            <a:pPr lvl="0"/>
            <a:endParaRPr lang="en-GB" dirty="0"/>
          </a:p>
          <a:p>
            <a:pPr lvl="0"/>
            <a:r>
              <a:rPr lang="en-GB" dirty="0" smtClean="0"/>
              <a:t>Move: </a:t>
            </a:r>
            <a:r>
              <a:rPr lang="en-GB" dirty="0" err="1" smtClean="0"/>
              <a:t>Yasu</a:t>
            </a:r>
            <a:r>
              <a:rPr lang="en-GB" dirty="0" smtClean="0"/>
              <a:t> Inoue		Second: </a:t>
            </a:r>
            <a:r>
              <a:rPr lang="en-GB" dirty="0" err="1" smtClean="0"/>
              <a:t>Yongho</a:t>
            </a:r>
            <a:r>
              <a:rPr lang="en-GB" dirty="0" smtClean="0"/>
              <a:t> </a:t>
            </a:r>
            <a:r>
              <a:rPr lang="en-GB" dirty="0" err="1" smtClean="0"/>
              <a:t>Seok</a:t>
            </a:r>
            <a:endParaRPr lang="en-GB" dirty="0" smtClean="0"/>
          </a:p>
          <a:p>
            <a:pPr lvl="0"/>
            <a:r>
              <a:rPr lang="en-GB" dirty="0" smtClean="0"/>
              <a:t>Y/N/A: 30/0/1</a:t>
            </a:r>
          </a:p>
          <a:p>
            <a:pPr lvl="0"/>
            <a:r>
              <a:rPr lang="en-GB" dirty="0" smtClean="0"/>
              <a:t>passes</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762301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16080, 15119, 16685, 16458, 16126, 16140, 16141, 15799, 16598, 17023, 16687, 16688, 16143, 16689 (14 CIDs) </a:t>
            </a:r>
            <a:r>
              <a:rPr lang="en-GB" dirty="0" smtClean="0"/>
              <a:t>in doc 11-18/1778r3</a:t>
            </a:r>
          </a:p>
          <a:p>
            <a:endParaRPr lang="en-GB" dirty="0"/>
          </a:p>
          <a:p>
            <a:r>
              <a:rPr lang="en-GB" dirty="0" smtClean="0"/>
              <a:t>Move: </a:t>
            </a:r>
            <a:r>
              <a:rPr lang="en-GB" dirty="0" err="1" smtClean="0"/>
              <a:t>Yongho</a:t>
            </a:r>
            <a:r>
              <a:rPr lang="en-GB" dirty="0" smtClean="0"/>
              <a:t> </a:t>
            </a:r>
            <a:r>
              <a:rPr lang="en-GB" dirty="0" err="1"/>
              <a:t>S</a:t>
            </a:r>
            <a:r>
              <a:rPr lang="en-GB" dirty="0" err="1" smtClean="0"/>
              <a:t>eok</a:t>
            </a:r>
            <a:r>
              <a:rPr lang="en-GB" dirty="0" smtClean="0"/>
              <a:t>			Second: Frank Hsu</a:t>
            </a:r>
          </a:p>
          <a:p>
            <a:r>
              <a:rPr lang="en-GB" dirty="0" smtClean="0"/>
              <a:t>Y/N/A: 34/1/2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0094703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5921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#757</a:t>
            </a:r>
            <a:endParaRPr lang="en-US" dirty="0"/>
          </a:p>
        </p:txBody>
      </p:sp>
      <p:sp>
        <p:nvSpPr>
          <p:cNvPr id="3" name="Content Placeholder 2"/>
          <p:cNvSpPr>
            <a:spLocks noGrp="1"/>
          </p:cNvSpPr>
          <p:nvPr>
            <p:ph idx="1"/>
          </p:nvPr>
        </p:nvSpPr>
        <p:spPr/>
        <p:txBody>
          <a:bodyPr/>
          <a:lstStyle/>
          <a:p>
            <a:r>
              <a:rPr lang="en-US" dirty="0" smtClean="0"/>
              <a:t>move to accept resolution to CID 17150 in doc 11-18/1703r2</a:t>
            </a:r>
          </a:p>
          <a:p>
            <a:endParaRPr lang="en-US" dirty="0"/>
          </a:p>
          <a:p>
            <a:r>
              <a:rPr lang="en-US" dirty="0" smtClean="0"/>
              <a:t>Move: </a:t>
            </a:r>
            <a:r>
              <a:rPr lang="en-US" dirty="0" err="1" smtClean="0"/>
              <a:t>Tomo</a:t>
            </a:r>
            <a:r>
              <a:rPr lang="en-US" dirty="0" smtClean="0"/>
              <a:t> Adachi			Second: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707055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#758</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smtClean="0"/>
              <a:t>15696 and 17143 in doc 11-18/1900r4</a:t>
            </a:r>
          </a:p>
          <a:p>
            <a:endParaRPr lang="en-GB" dirty="0"/>
          </a:p>
          <a:p>
            <a:r>
              <a:rPr lang="en-GB" dirty="0" smtClean="0"/>
              <a:t>Move: Zhou </a:t>
            </a:r>
            <a:r>
              <a:rPr lang="en-GB" dirty="0" err="1" smtClean="0"/>
              <a:t>Lan</a:t>
            </a:r>
            <a:r>
              <a:rPr lang="en-GB" dirty="0" smtClean="0"/>
              <a:t>			Second: Matt Fischer</a:t>
            </a:r>
          </a:p>
          <a:p>
            <a:r>
              <a:rPr lang="en-GB" dirty="0" smtClean="0"/>
              <a:t>Y/N/A: 40/0/2</a:t>
            </a:r>
          </a:p>
          <a:p>
            <a:r>
              <a:rPr lang="en-GB"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8495624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#759</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152716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#760</a:t>
            </a:r>
            <a:endParaRPr lang="en-US" dirty="0"/>
          </a:p>
        </p:txBody>
      </p:sp>
      <p:sp>
        <p:nvSpPr>
          <p:cNvPr id="3" name="Content Placeholder 2"/>
          <p:cNvSpPr>
            <a:spLocks noGrp="1"/>
          </p:cNvSpPr>
          <p:nvPr>
            <p:ph idx="1"/>
          </p:nvPr>
        </p:nvSpPr>
        <p:spPr/>
        <p:txBody>
          <a:bodyPr/>
          <a:lstStyle/>
          <a:p>
            <a:r>
              <a:rPr lang="en-US" dirty="0" smtClean="0"/>
              <a:t>Do you agree to resolutions to CIDs 15908,16932 in doc 11-18/1969r1</a:t>
            </a:r>
          </a:p>
          <a:p>
            <a:endParaRPr lang="en-US" dirty="0"/>
          </a:p>
          <a:p>
            <a:r>
              <a:rPr lang="en-US" dirty="0" smtClean="0"/>
              <a:t>Move:	</a:t>
            </a:r>
            <a:r>
              <a:rPr lang="en-US" dirty="0" err="1" smtClean="0"/>
              <a:t>Liwen</a:t>
            </a:r>
            <a:r>
              <a:rPr lang="en-US" dirty="0" smtClean="0"/>
              <a:t> Chu			Second: </a:t>
            </a:r>
            <a:r>
              <a:rPr lang="en-US" dirty="0" err="1" smtClean="0"/>
              <a:t>Yongho</a:t>
            </a:r>
            <a:r>
              <a:rPr lang="en-US" dirty="0" smtClean="0"/>
              <a:t> </a:t>
            </a:r>
            <a:r>
              <a:rPr lang="en-US" dirty="0" err="1" smtClean="0"/>
              <a:t>Seok</a:t>
            </a:r>
            <a:endParaRPr lang="en-US" dirty="0" smtClean="0"/>
          </a:p>
          <a:p>
            <a:r>
              <a:rPr lang="en-US" dirty="0" smtClean="0"/>
              <a:t>Y/N/A:20/0/5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4013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15050, 15052, 15859, 15942, 16162, 16186, 16372, 16497, 16501, 16652, </a:t>
            </a:r>
            <a:r>
              <a:rPr lang="en-GB" dirty="0" smtClean="0"/>
              <a:t>16654</a:t>
            </a:r>
            <a:r>
              <a:rPr lang="en-GB" dirty="0"/>
              <a:t>, 16656, 16660, 16919, </a:t>
            </a:r>
            <a:r>
              <a:rPr lang="en-GB" dirty="0" smtClean="0"/>
              <a:t>16920, </a:t>
            </a:r>
            <a:r>
              <a:rPr lang="en-GB" dirty="0" smtClean="0">
                <a:solidFill>
                  <a:srgbClr val="FF0000"/>
                </a:solidFill>
              </a:rPr>
              <a:t>16927</a:t>
            </a:r>
            <a:r>
              <a:rPr lang="en-GB" dirty="0" smtClean="0"/>
              <a:t>, </a:t>
            </a:r>
            <a:r>
              <a:rPr lang="en-GB" dirty="0"/>
              <a:t>16942, </a:t>
            </a:r>
            <a:r>
              <a:rPr lang="en-GB" dirty="0" smtClean="0"/>
              <a:t>16944</a:t>
            </a:r>
            <a:r>
              <a:rPr lang="en-US" dirty="0"/>
              <a:t> </a:t>
            </a:r>
            <a:r>
              <a:rPr lang="en-US" dirty="0" smtClean="0"/>
              <a:t>in doc 11-18/1777r1</a:t>
            </a:r>
          </a:p>
          <a:p>
            <a:endParaRPr lang="en-US" dirty="0"/>
          </a:p>
          <a:p>
            <a:r>
              <a:rPr lang="en-US" dirty="0" smtClean="0"/>
              <a:t>Move:		George Cherian		Second: Alfred </a:t>
            </a:r>
            <a:r>
              <a:rPr lang="en-US" dirty="0" err="1" smtClean="0"/>
              <a:t>Asterjadhi</a:t>
            </a:r>
            <a:endParaRPr lang="en-US" dirty="0" smtClean="0"/>
          </a:p>
          <a:p>
            <a:r>
              <a:rPr lang="en-US" dirty="0" smtClean="0"/>
              <a:t>Y/N/A: 28/0/3</a:t>
            </a:r>
          </a:p>
          <a:p>
            <a:r>
              <a:rPr lang="en-US" dirty="0" smtClean="0"/>
              <a:t>Passes</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03513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#762</a:t>
            </a:r>
            <a:endParaRPr lang="en-US" dirty="0"/>
          </a:p>
        </p:txBody>
      </p:sp>
      <p:sp>
        <p:nvSpPr>
          <p:cNvPr id="3" name="Content Placeholder 2"/>
          <p:cNvSpPr>
            <a:spLocks noGrp="1"/>
          </p:cNvSpPr>
          <p:nvPr>
            <p:ph idx="1"/>
          </p:nvPr>
        </p:nvSpPr>
        <p:spPr/>
        <p:txBody>
          <a:bodyPr/>
          <a:lstStyle/>
          <a:p>
            <a:r>
              <a:rPr lang="en-US" dirty="0" smtClean="0"/>
              <a:t>Move to remove CID 16927 from CR Motion #761 </a:t>
            </a:r>
          </a:p>
          <a:p>
            <a:endParaRPr lang="en-US" dirty="0"/>
          </a:p>
          <a:p>
            <a:r>
              <a:rPr lang="en-US" dirty="0" smtClean="0"/>
              <a:t>Move: Alfred </a:t>
            </a:r>
            <a:r>
              <a:rPr lang="en-US" dirty="0" err="1" smtClean="0"/>
              <a:t>Asterjadhi</a:t>
            </a:r>
            <a:r>
              <a:rPr lang="en-US" dirty="0" smtClean="0"/>
              <a:t>		Second: Mark Rison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535608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#763</a:t>
            </a:r>
            <a:endParaRPr lang="en-US" dirty="0"/>
          </a:p>
        </p:txBody>
      </p:sp>
      <p:sp>
        <p:nvSpPr>
          <p:cNvPr id="3" name="Content Placeholder 2"/>
          <p:cNvSpPr>
            <a:spLocks noGrp="1"/>
          </p:cNvSpPr>
          <p:nvPr>
            <p:ph idx="1"/>
          </p:nvPr>
        </p:nvSpPr>
        <p:spPr/>
        <p:txBody>
          <a:bodyPr/>
          <a:lstStyle/>
          <a:p>
            <a:r>
              <a:rPr lang="en-US" dirty="0" smtClean="0"/>
              <a:t> move to accept resolutions to CID </a:t>
            </a:r>
            <a:r>
              <a:rPr lang="en-GB" dirty="0" smtClean="0"/>
              <a:t>17145</a:t>
            </a:r>
            <a:r>
              <a:rPr lang="en-US" dirty="0" smtClean="0"/>
              <a:t> in doc 11-18/1803r1</a:t>
            </a:r>
          </a:p>
          <a:p>
            <a:endParaRPr lang="en-US" dirty="0" smtClean="0"/>
          </a:p>
          <a:p>
            <a:r>
              <a:rPr lang="en-US" dirty="0" smtClean="0"/>
              <a:t>Move: Po-Kai Huang		Second: Alfred </a:t>
            </a:r>
            <a:r>
              <a:rPr lang="en-US" dirty="0" err="1" smtClean="0"/>
              <a:t>Asterjadhi</a:t>
            </a:r>
            <a:endParaRPr lang="en-US" dirty="0" smtClean="0"/>
          </a:p>
          <a:p>
            <a:r>
              <a:rPr lang="en-US" dirty="0" smtClean="0"/>
              <a:t>Accepted with no objection</a:t>
            </a: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84605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and added text in doc 11-18/1812r2</a:t>
            </a:r>
          </a:p>
          <a:p>
            <a:endParaRPr lang="en-US" dirty="0"/>
          </a:p>
          <a:p>
            <a:r>
              <a:rPr lang="en-US" dirty="0" smtClean="0"/>
              <a:t>Move: Abhishek </a:t>
            </a:r>
            <a:r>
              <a:rPr lang="en-US" dirty="0" err="1" smtClean="0"/>
              <a:t>Patil</a:t>
            </a:r>
            <a:r>
              <a:rPr lang="en-US" dirty="0" smtClean="0"/>
              <a:t>		Second: Alfred </a:t>
            </a:r>
            <a:r>
              <a:rPr lang="en-US" dirty="0" err="1" smtClean="0"/>
              <a:t>Asterjadhi</a:t>
            </a:r>
            <a:endParaRPr lang="en-US" dirty="0" smtClean="0"/>
          </a:p>
          <a:p>
            <a:r>
              <a:rPr lang="en-US" dirty="0" smtClean="0"/>
              <a:t>Y/N/A: 33/0/2</a:t>
            </a:r>
          </a:p>
          <a:p>
            <a:r>
              <a:rPr lang="en-US" dirty="0" smtClean="0"/>
              <a:t>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118038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#765</a:t>
            </a:r>
            <a:endParaRPr lang="en-US" dirty="0"/>
          </a:p>
        </p:txBody>
      </p:sp>
      <p:sp>
        <p:nvSpPr>
          <p:cNvPr id="3" name="Content Placeholder 2"/>
          <p:cNvSpPr>
            <a:spLocks noGrp="1"/>
          </p:cNvSpPr>
          <p:nvPr>
            <p:ph idx="1"/>
          </p:nvPr>
        </p:nvSpPr>
        <p:spPr/>
        <p:txBody>
          <a:bodyPr/>
          <a:lstStyle/>
          <a:p>
            <a:r>
              <a:rPr lang="en-US" dirty="0" smtClean="0"/>
              <a:t>Move to accept resolutions to CIDs 15595, 15597, 16324, 16087, 16089, 16570, 15593, 15594, 16088, 15598 as in doc 11-18/1901r1</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20/1/5</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53800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#766</a:t>
            </a:r>
            <a:endParaRPr lang="en-US" dirty="0"/>
          </a:p>
        </p:txBody>
      </p:sp>
      <p:sp>
        <p:nvSpPr>
          <p:cNvPr id="3" name="Content Placeholder 2"/>
          <p:cNvSpPr>
            <a:spLocks noGrp="1"/>
          </p:cNvSpPr>
          <p:nvPr>
            <p:ph idx="1"/>
          </p:nvPr>
        </p:nvSpPr>
        <p:spPr/>
        <p:txBody>
          <a:bodyPr/>
          <a:lstStyle/>
          <a:p>
            <a:r>
              <a:rPr lang="en-US" dirty="0" smtClean="0"/>
              <a:t>Move to accept resolutions to CID 16191 in doc 11-18/2034r0</a:t>
            </a:r>
          </a:p>
          <a:p>
            <a:endParaRPr lang="en-US" dirty="0"/>
          </a:p>
          <a:p>
            <a:r>
              <a:rPr lang="en-US" dirty="0" smtClean="0"/>
              <a:t>Move: </a:t>
            </a:r>
            <a:r>
              <a:rPr lang="en-US" dirty="0" err="1" smtClean="0"/>
              <a:t>Youhan</a:t>
            </a:r>
            <a:r>
              <a:rPr lang="en-US" dirty="0" smtClean="0"/>
              <a:t> Kim		Second: Bin </a:t>
            </a:r>
            <a:r>
              <a:rPr lang="en-US" dirty="0" err="1" smtClean="0"/>
              <a:t>Tian</a:t>
            </a:r>
            <a:endParaRPr lang="en-US" dirty="0" smtClean="0"/>
          </a:p>
          <a:p>
            <a:r>
              <a:rPr lang="en-US" dirty="0" smtClean="0"/>
              <a:t>Y/N/A: 23/1/2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9528558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2256</TotalTime>
  <Words>5961</Words>
  <Application>Microsoft Office PowerPoint</Application>
  <PresentationFormat>On-screen Show (4:3)</PresentationFormat>
  <Paragraphs>1185</Paragraphs>
  <Slides>124</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124</vt:i4>
      </vt:variant>
    </vt:vector>
  </HeadingPairs>
  <TitlesOfParts>
    <vt:vector size="139"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AM1-AM2-PM2</vt:lpstr>
      <vt:lpstr>Submissions</vt:lpstr>
      <vt:lpstr>Motions</vt:lpstr>
      <vt:lpstr>Motion to Approve the TG CA document</vt:lpstr>
      <vt:lpstr>PHY Motion #210</vt:lpstr>
      <vt:lpstr>Resolutions of all PHY Motions</vt:lpstr>
      <vt:lpstr>CR Motion #713</vt:lpstr>
      <vt:lpstr>CR Motion #714</vt:lpstr>
      <vt:lpstr>CR Motion #715</vt:lpstr>
      <vt:lpstr>CR Motion #716</vt:lpstr>
      <vt:lpstr>CR Motion #717</vt:lpstr>
      <vt:lpstr>CR Motion #718</vt:lpstr>
      <vt:lpstr>CR Motion #719</vt:lpstr>
      <vt:lpstr>CR Motion #720</vt:lpstr>
      <vt:lpstr>CR Motion #721</vt:lpstr>
      <vt:lpstr>CR Motion #722</vt:lpstr>
      <vt:lpstr>CR Motion #723</vt:lpstr>
      <vt:lpstr>CR Motion #724</vt:lpstr>
      <vt:lpstr>CR Motion #725</vt:lpstr>
      <vt:lpstr>CR Motion #726</vt:lpstr>
      <vt:lpstr>CR Motion #727</vt:lpstr>
      <vt:lpstr>CR Motion #728</vt:lpstr>
      <vt:lpstr>CR Motion #729</vt:lpstr>
      <vt:lpstr>CR Motion #730</vt:lpstr>
      <vt:lpstr>CR Motion #731</vt:lpstr>
      <vt:lpstr>CR Motion #732</vt:lpstr>
      <vt:lpstr>CR Motion #733</vt:lpstr>
      <vt:lpstr>CR Motion #734</vt:lpstr>
      <vt:lpstr>CR Motion #735</vt:lpstr>
      <vt:lpstr>CR Motion #736</vt:lpstr>
      <vt:lpstr>CR Motion #737</vt:lpstr>
      <vt:lpstr>PowerPoint Presentation</vt:lpstr>
      <vt:lpstr>CR Motion #738</vt:lpstr>
      <vt:lpstr>CR Motion #739</vt:lpstr>
      <vt:lpstr>CR Motion #740</vt:lpstr>
      <vt:lpstr>CR Motion #741</vt:lpstr>
      <vt:lpstr>CR Motion #742</vt:lpstr>
      <vt:lpstr>CR Motion #743</vt:lpstr>
      <vt:lpstr>CR Motion #744</vt:lpstr>
      <vt:lpstr>CR Motion #745</vt:lpstr>
      <vt:lpstr>CR Motion #746</vt:lpstr>
      <vt:lpstr>CR Motion #747</vt:lpstr>
      <vt:lpstr>CR Motion #748</vt:lpstr>
      <vt:lpstr>CR Motion #749</vt:lpstr>
      <vt:lpstr>CR Motion #750</vt:lpstr>
      <vt:lpstr>CR Motion #751</vt:lpstr>
      <vt:lpstr>CR Motion #752</vt:lpstr>
      <vt:lpstr>CR Motion #753</vt:lpstr>
      <vt:lpstr>CR Motion #754</vt:lpstr>
      <vt:lpstr>CR motion #755</vt:lpstr>
      <vt:lpstr>CR Motion #756</vt:lpstr>
      <vt:lpstr>CR Motion #757</vt:lpstr>
      <vt:lpstr>CR Motion #758</vt:lpstr>
      <vt:lpstr>CR Motion #759</vt:lpstr>
      <vt:lpstr>CR Motion #760</vt:lpstr>
      <vt:lpstr>CR Motion #761</vt:lpstr>
      <vt:lpstr>CR Motion #762</vt:lpstr>
      <vt:lpstr>CR Motion #763</vt:lpstr>
      <vt:lpstr>CR Motion #764</vt:lpstr>
      <vt:lpstr>CR Motion #765</vt:lpstr>
      <vt:lpstr>CR Motion #766</vt:lpstr>
      <vt:lpstr>CR Motion #767</vt:lpstr>
      <vt:lpstr>CR Motion #768</vt:lpstr>
      <vt:lpstr>PowerPoint Presentation</vt:lpstr>
      <vt:lpstr>CR Motion #769</vt:lpstr>
      <vt:lpstr>CR Motion #770</vt:lpstr>
      <vt:lpstr>CR Motion #771</vt:lpstr>
      <vt:lpstr>CR Motion #</vt:lpstr>
      <vt:lpstr>CR Motion #772</vt:lpstr>
      <vt:lpstr>CR Motion #</vt:lpstr>
      <vt:lpstr>CR Motion #7</vt:lpstr>
      <vt:lpstr>CR Motion #</vt:lpstr>
      <vt:lpstr>CR Motion #</vt:lpstr>
      <vt:lpstr>11-18/1975 (Liwen Chu)</vt:lpstr>
      <vt:lpstr>11-18/1921 (Menzo Wentink)</vt:lpstr>
      <vt:lpstr>CR motion #</vt:lpstr>
      <vt:lpstr>CR Motion #754</vt:lpstr>
      <vt:lpstr>CR Motion #</vt:lpstr>
      <vt:lpstr>11-18/1831 (Jarkko Kneckt)</vt:lpstr>
      <vt:lpstr>CR Motion #</vt:lpstr>
      <vt:lpstr>11-18/1505 (Yongho)</vt:lpstr>
      <vt:lpstr>Resolution to CID 17129</vt:lpstr>
      <vt:lpstr>PowerPoint Presentation</vt:lpstr>
      <vt:lpstr>WG Recirculation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202</cp:revision>
  <cp:lastPrinted>1601-01-01T00:00:00Z</cp:lastPrinted>
  <dcterms:created xsi:type="dcterms:W3CDTF">2017-01-26T15:28:16Z</dcterms:created>
  <dcterms:modified xsi:type="dcterms:W3CDTF">2018-11-15T05:30:50Z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