
<file path=[Content_Types].xml><?xml version="1.0" encoding="utf-8"?>
<Types xmlns="http://schemas.openxmlformats.org/package/2006/content-types">
  <Default Extension="emf" ContentType="image/x-emf"/>
  <Default Extension="wmf" ContentType="image/x-wmf"/>
  <Default Extension="xls" ContentType="application/vnd.ms-excel"/>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2"/>
  </p:notesMasterIdLst>
  <p:handoutMasterIdLst>
    <p:handoutMasterId r:id="rId43"/>
  </p:handoutMasterIdLst>
  <p:sldIdLst>
    <p:sldId id="256" r:id="rId2"/>
    <p:sldId id="257" r:id="rId3"/>
    <p:sldId id="258" r:id="rId4"/>
    <p:sldId id="261" r:id="rId5"/>
    <p:sldId id="263" r:id="rId6"/>
    <p:sldId id="281" r:id="rId7"/>
    <p:sldId id="266" r:id="rId8"/>
    <p:sldId id="264" r:id="rId9"/>
    <p:sldId id="270" r:id="rId10"/>
    <p:sldId id="280" r:id="rId11"/>
    <p:sldId id="279" r:id="rId12"/>
    <p:sldId id="271" r:id="rId13"/>
    <p:sldId id="272" r:id="rId14"/>
    <p:sldId id="282" r:id="rId15"/>
    <p:sldId id="283" r:id="rId16"/>
    <p:sldId id="284" r:id="rId17"/>
    <p:sldId id="285" r:id="rId18"/>
    <p:sldId id="286" r:id="rId19"/>
    <p:sldId id="287" r:id="rId20"/>
    <p:sldId id="288" r:id="rId21"/>
    <p:sldId id="289" r:id="rId22"/>
    <p:sldId id="290" r:id="rId23"/>
    <p:sldId id="291" r:id="rId24"/>
    <p:sldId id="277" r:id="rId25"/>
    <p:sldId id="292" r:id="rId26"/>
    <p:sldId id="293" r:id="rId27"/>
    <p:sldId id="294" r:id="rId28"/>
    <p:sldId id="295" r:id="rId29"/>
    <p:sldId id="296" r:id="rId30"/>
    <p:sldId id="297" r:id="rId31"/>
    <p:sldId id="298" r:id="rId32"/>
    <p:sldId id="299" r:id="rId33"/>
    <p:sldId id="300" r:id="rId34"/>
    <p:sldId id="301" r:id="rId35"/>
    <p:sldId id="302" r:id="rId36"/>
    <p:sldId id="303" r:id="rId37"/>
    <p:sldId id="278" r:id="rId38"/>
    <p:sldId id="304" r:id="rId39"/>
    <p:sldId id="306" r:id="rId40"/>
    <p:sldId id="305" r:id="rId41"/>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5" autoAdjust="0"/>
    <p:restoredTop sz="94660"/>
  </p:normalViewPr>
  <p:slideViewPr>
    <p:cSldViewPr>
      <p:cViewPr varScale="1">
        <p:scale>
          <a:sx n="74" d="100"/>
          <a:sy n="74" d="100"/>
        </p:scale>
        <p:origin x="1206" y="7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11/10/2018</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11</a:t>
            </a:fld>
            <a:endParaRPr lang="en-US"/>
          </a:p>
        </p:txBody>
      </p:sp>
    </p:spTree>
    <p:extLst>
      <p:ext uri="{BB962C8B-B14F-4D97-AF65-F5344CB8AC3E}">
        <p14:creationId xmlns:p14="http://schemas.microsoft.com/office/powerpoint/2010/main" val="25287821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November 2018</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November 2018</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November 2018</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November 2018</a:t>
            </a:r>
            <a:endParaRPr lang="en-GB"/>
          </a:p>
        </p:txBody>
      </p:sp>
      <p:sp>
        <p:nvSpPr>
          <p:cNvPr id="6" name="Footer Placeholder 5"/>
          <p:cNvSpPr>
            <a:spLocks noGrp="1"/>
          </p:cNvSpPr>
          <p:nvPr>
            <p:ph type="ftr" idx="11"/>
          </p:nvPr>
        </p:nvSpPr>
        <p:spPr/>
        <p:txBody>
          <a:bodyPr/>
          <a:lstStyle>
            <a:lvl1pPr>
              <a:defRPr/>
            </a:lvl1pPr>
          </a:lstStyle>
          <a:p>
            <a:r>
              <a:rPr lang="en-GB" smtClean="0"/>
              <a:t>Osama Aboul-Magd, Huawei Technologies</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November 2018</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November 2018</a:t>
            </a:r>
            <a:endParaRPr lang="en-GB"/>
          </a:p>
        </p:txBody>
      </p:sp>
      <p:sp>
        <p:nvSpPr>
          <p:cNvPr id="4" name="Footer Placeholder 3"/>
          <p:cNvSpPr>
            <a:spLocks noGrp="1"/>
          </p:cNvSpPr>
          <p:nvPr>
            <p:ph type="ftr" idx="11"/>
          </p:nvPr>
        </p:nvSpPr>
        <p:spPr/>
        <p:txBody>
          <a:bodyPr/>
          <a:lstStyle>
            <a:lvl1pPr>
              <a:defRPr/>
            </a:lvl1pPr>
          </a:lstStyle>
          <a:p>
            <a:r>
              <a:rPr lang="en-GB" smtClean="0"/>
              <a:t>Osama Aboul-Magd, Huawei Technologies</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November 2018</a:t>
            </a:r>
            <a:endParaRPr lang="en-GB"/>
          </a:p>
        </p:txBody>
      </p:sp>
      <p:sp>
        <p:nvSpPr>
          <p:cNvPr id="3" name="Footer Placeholder 2"/>
          <p:cNvSpPr>
            <a:spLocks noGrp="1"/>
          </p:cNvSpPr>
          <p:nvPr>
            <p:ph type="ftr" idx="11"/>
          </p:nvPr>
        </p:nvSpPr>
        <p:spPr/>
        <p:txBody>
          <a:bodyPr/>
          <a:lstStyle>
            <a:lvl1pPr>
              <a:defRPr/>
            </a:lvl1pPr>
          </a:lstStyle>
          <a:p>
            <a:r>
              <a:rPr lang="en-GB" smtClean="0"/>
              <a:t>Osama Aboul-Magd, Huawei Technologies</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November 2018</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November 2018</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November 2018</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802.11-18/1714r4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Microsoft_Excel_97-2003_Worksheet2.xls"/><Relationship Id="rId2" Type="http://schemas.openxmlformats.org/officeDocument/2006/relationships/slideLayout" Target="../slideLayouts/slideLayout4.xml"/><Relationship Id="rId1" Type="http://schemas.openxmlformats.org/officeDocument/2006/relationships/vmlDrawing" Target="../drawings/vmlDrawing2.vml"/><Relationship Id="rId6" Type="http://schemas.openxmlformats.org/officeDocument/2006/relationships/image" Target="../media/image3.wmf"/><Relationship Id="rId5" Type="http://schemas.openxmlformats.org/officeDocument/2006/relationships/oleObject" Target="../embeddings/Microsoft_Excel_97-2003_Worksheet3.xls"/><Relationship Id="rId4" Type="http://schemas.openxmlformats.org/officeDocument/2006/relationships/image" Target="../media/image2.wm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4.w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November 2018</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TGax</a:t>
            </a:r>
            <a:r>
              <a:rPr lang="en-US" altLang="en-US" dirty="0"/>
              <a:t> </a:t>
            </a:r>
            <a:r>
              <a:rPr lang="en-US" altLang="en-US" dirty="0" smtClean="0"/>
              <a:t>November 2018 Ad Hoc </a:t>
            </a:r>
            <a:r>
              <a:rPr lang="en-US" altLang="en-US" dirty="0"/>
              <a:t>Meeting </a:t>
            </a:r>
            <a:r>
              <a:rPr lang="en-US" altLang="en-US" dirty="0" smtClean="0"/>
              <a:t>Agenda</a:t>
            </a:r>
            <a:r>
              <a:rPr lang="en-US" altLang="en-US" dirty="0"/>
              <a:t> </a:t>
            </a:r>
            <a:r>
              <a:rPr lang="en-US" altLang="en-US" dirty="0" smtClean="0"/>
              <a:t>(MAC-MU-SR)</a:t>
            </a:r>
            <a:endParaRPr lang="en-GB" dirty="0"/>
          </a:p>
        </p:txBody>
      </p:sp>
      <p:sp>
        <p:nvSpPr>
          <p:cNvPr id="3074" name="Rectangle 2"/>
          <p:cNvSpPr>
            <a:spLocks noGrp="1" noChangeArrowheads="1"/>
          </p:cNvSpPr>
          <p:nvPr>
            <p:ph type="body" idx="1"/>
          </p:nvPr>
        </p:nvSpPr>
        <p:spPr>
          <a:xfrm>
            <a:off x="685800" y="18542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2018-10-02</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3942013535"/>
              </p:ext>
            </p:extLst>
          </p:nvPr>
        </p:nvGraphicFramePr>
        <p:xfrm>
          <a:off x="520700" y="2868613"/>
          <a:ext cx="8148638" cy="2519362"/>
        </p:xfrm>
        <a:graphic>
          <a:graphicData uri="http://schemas.openxmlformats.org/presentationml/2006/ole">
            <mc:AlternateContent xmlns:mc="http://schemas.openxmlformats.org/markup-compatibility/2006">
              <mc:Choice xmlns:v="urn:schemas-microsoft-com:vml" Requires="v">
                <p:oleObj spid="_x0000_s3174" name="Document" r:id="rId4" imgW="8258040" imgH="2553693" progId="Word.Document.8">
                  <p:embed/>
                </p:oleObj>
              </mc:Choice>
              <mc:Fallback>
                <p:oleObj name="Document" r:id="rId4" imgW="8258040" imgH="2553693" progId="Word.Document.8">
                  <p:embed/>
                  <p:pic>
                    <p:nvPicPr>
                      <p:cNvPr id="0" name="Picture 3"/>
                      <p:cNvPicPr>
                        <a:picLocks noChangeAspect="1" noChangeArrowheads="1"/>
                      </p:cNvPicPr>
                      <p:nvPr/>
                    </p:nvPicPr>
                    <p:blipFill>
                      <a:blip r:embed="rId5"/>
                      <a:srcRect/>
                      <a:stretch>
                        <a:fillRect/>
                      </a:stretch>
                    </p:blipFill>
                    <p:spPr bwMode="auto">
                      <a:xfrm>
                        <a:off x="520700" y="2868613"/>
                        <a:ext cx="8148638" cy="2519362"/>
                      </a:xfrm>
                      <a:prstGeom prst="rect">
                        <a:avLst/>
                      </a:prstGeom>
                      <a:noFill/>
                      <a:extLst/>
                    </p:spPr>
                  </p:pic>
                </p:oleObj>
              </mc:Fallback>
            </mc:AlternateContent>
          </a:graphicData>
        </a:graphic>
      </p:graphicFrame>
      <p:sp>
        <p:nvSpPr>
          <p:cNvPr id="3076" name="Rectangle 4"/>
          <p:cNvSpPr>
            <a:spLocks noChangeArrowheads="1"/>
          </p:cNvSpPr>
          <p:nvPr/>
        </p:nvSpPr>
        <p:spPr bwMode="auto">
          <a:xfrm>
            <a:off x="533400" y="2133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r>
              <a:rPr lang="en-GB" sz="2000" dirty="0" smtClean="0">
                <a:solidFill>
                  <a:srgbClr val="000000"/>
                </a:solidFill>
              </a:rPr>
              <a:t>:</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Host Information</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a:t>Thanks to </a:t>
            </a:r>
            <a:r>
              <a:rPr lang="en-US" altLang="en-US" dirty="0" smtClean="0"/>
              <a:t>Ross Jian Yu and Huawei </a:t>
            </a:r>
            <a:r>
              <a:rPr lang="en-US" altLang="en-US" dirty="0"/>
              <a:t>for hosting the meeting</a:t>
            </a:r>
          </a:p>
          <a:p>
            <a:pPr>
              <a:buFont typeface="Arial" panose="020B0604020202020204" pitchFamily="34" charset="0"/>
              <a:buChar char="•"/>
            </a:pPr>
            <a:r>
              <a:rPr lang="en-US" altLang="en-US" dirty="0"/>
              <a:t>Host announcements, if any.</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30928246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Flow of the Meeting</a:t>
            </a:r>
            <a:endParaRPr lang="en-US" dirty="0"/>
          </a:p>
        </p:txBody>
      </p:sp>
      <p:sp>
        <p:nvSpPr>
          <p:cNvPr id="3" name="Content Placeholder 2"/>
          <p:cNvSpPr>
            <a:spLocks noGrp="1"/>
          </p:cNvSpPr>
          <p:nvPr>
            <p:ph idx="1"/>
          </p:nvPr>
        </p:nvSpPr>
        <p:spPr/>
        <p:txBody>
          <a:bodyPr/>
          <a:lstStyle/>
          <a:p>
            <a:r>
              <a:rPr lang="en-US" altLang="en-US" sz="2000" dirty="0"/>
              <a:t>Wednesday </a:t>
            </a:r>
            <a:r>
              <a:rPr lang="en-US" altLang="en-US" sz="2000" dirty="0" smtClean="0"/>
              <a:t>(</a:t>
            </a:r>
            <a:r>
              <a:rPr lang="en-US" altLang="en-US" sz="2000" dirty="0"/>
              <a:t>9</a:t>
            </a:r>
            <a:r>
              <a:rPr lang="en-US" altLang="en-US" sz="2000" dirty="0" smtClean="0"/>
              <a:t>:00 </a:t>
            </a:r>
            <a:r>
              <a:rPr lang="en-US" altLang="en-US" sz="2000" dirty="0"/>
              <a:t>am – </a:t>
            </a:r>
            <a:r>
              <a:rPr lang="en-US" altLang="en-US" sz="2000" dirty="0" smtClean="0"/>
              <a:t>6:00 </a:t>
            </a:r>
            <a:r>
              <a:rPr lang="en-US" altLang="en-US" sz="2000" dirty="0"/>
              <a:t>pm</a:t>
            </a:r>
            <a:r>
              <a:rPr lang="en-US" altLang="en-US" sz="2000" dirty="0" smtClean="0"/>
              <a:t>)</a:t>
            </a:r>
            <a:endParaRPr lang="en-US" altLang="en-US" sz="1800" dirty="0"/>
          </a:p>
          <a:p>
            <a:pPr lvl="1"/>
            <a:r>
              <a:rPr lang="en-US" altLang="en-US" sz="1800" dirty="0"/>
              <a:t>Comment Resolution</a:t>
            </a:r>
          </a:p>
          <a:p>
            <a:pPr lvl="1"/>
            <a:r>
              <a:rPr lang="en-US" altLang="en-US" sz="1800" dirty="0"/>
              <a:t>Recess</a:t>
            </a:r>
          </a:p>
          <a:p>
            <a:r>
              <a:rPr lang="en-US" altLang="en-US" sz="2000" dirty="0"/>
              <a:t>Thursday (9:00 am – </a:t>
            </a:r>
            <a:r>
              <a:rPr lang="en-US" altLang="en-US" sz="2000" dirty="0" smtClean="0"/>
              <a:t>6:00 </a:t>
            </a:r>
            <a:r>
              <a:rPr lang="en-US" altLang="en-US" sz="2000" dirty="0"/>
              <a:t>pm)</a:t>
            </a:r>
          </a:p>
          <a:p>
            <a:pPr lvl="1"/>
            <a:r>
              <a:rPr lang="en-US" altLang="en-US" sz="1800" dirty="0"/>
              <a:t>Comment Resolution</a:t>
            </a:r>
          </a:p>
          <a:p>
            <a:pPr lvl="1"/>
            <a:r>
              <a:rPr lang="en-US" altLang="en-US" sz="1800" dirty="0"/>
              <a:t>Recess</a:t>
            </a:r>
          </a:p>
          <a:p>
            <a:r>
              <a:rPr lang="en-US" altLang="en-US" sz="2000" dirty="0"/>
              <a:t>Friday (9:00 am – </a:t>
            </a:r>
            <a:r>
              <a:rPr lang="en-US" altLang="en-US" sz="2000" dirty="0" smtClean="0"/>
              <a:t>6:00 </a:t>
            </a:r>
            <a:r>
              <a:rPr lang="en-US" altLang="en-US" sz="2000" dirty="0"/>
              <a:t>pm)</a:t>
            </a:r>
          </a:p>
          <a:p>
            <a:pPr lvl="1"/>
            <a:r>
              <a:rPr lang="en-US" altLang="en-US" sz="1800" dirty="0"/>
              <a:t>Comment </a:t>
            </a:r>
            <a:r>
              <a:rPr lang="en-US" altLang="en-US" sz="1800" dirty="0" smtClean="0"/>
              <a:t>Resolution</a:t>
            </a:r>
            <a:endParaRPr lang="en-US" altLang="en-US" sz="1800" dirty="0"/>
          </a:p>
          <a:p>
            <a:pPr lvl="1"/>
            <a:r>
              <a:rPr lang="en-US" altLang="en-US" sz="1800" dirty="0"/>
              <a:t>Adjourn</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25661227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t>Agenda for </a:t>
            </a:r>
            <a:r>
              <a:rPr lang="en-US" altLang="en-US" dirty="0" smtClean="0"/>
              <a:t>Wednesday November 07, 2018</a:t>
            </a:r>
            <a:endParaRPr lang="en-US" dirty="0"/>
          </a:p>
        </p:txBody>
      </p:sp>
      <p:sp>
        <p:nvSpPr>
          <p:cNvPr id="7" name="Content Placeholder 6"/>
          <p:cNvSpPr>
            <a:spLocks noGrp="1"/>
          </p:cNvSpPr>
          <p:nvPr>
            <p:ph idx="1"/>
          </p:nvPr>
        </p:nvSpPr>
        <p:spPr/>
        <p:txBody>
          <a:bodyPr/>
          <a:lstStyle/>
          <a:p>
            <a:pPr>
              <a:lnSpc>
                <a:spcPct val="80000"/>
              </a:lnSpc>
              <a:buFont typeface="Arial" panose="020B0604020202020204" pitchFamily="34" charset="0"/>
              <a:buChar char="•"/>
            </a:pPr>
            <a:r>
              <a:rPr lang="en-US" altLang="en-US" sz="2000" dirty="0"/>
              <a:t>Call meeting to order </a:t>
            </a:r>
          </a:p>
          <a:p>
            <a:pPr>
              <a:lnSpc>
                <a:spcPct val="80000"/>
              </a:lnSpc>
              <a:buFont typeface="Arial" panose="020B0604020202020204" pitchFamily="34" charset="0"/>
              <a:buChar char="•"/>
            </a:pPr>
            <a:r>
              <a:rPr lang="en-US" altLang="en-US" sz="2000" dirty="0"/>
              <a:t>Patent policy, etc</a:t>
            </a:r>
            <a:r>
              <a:rPr lang="en-US" altLang="en-US" sz="2000" dirty="0" smtClean="0"/>
              <a:t>.</a:t>
            </a:r>
          </a:p>
          <a:p>
            <a:pPr>
              <a:lnSpc>
                <a:spcPct val="80000"/>
              </a:lnSpc>
              <a:buFont typeface="Arial" panose="020B0604020202020204" pitchFamily="34" charset="0"/>
              <a:buChar char="•"/>
            </a:pPr>
            <a:r>
              <a:rPr lang="en-US" altLang="en-US" sz="2000" dirty="0" smtClean="0"/>
              <a:t>Announcements</a:t>
            </a:r>
            <a:endParaRPr lang="en-US" altLang="en-US" sz="2000" dirty="0"/>
          </a:p>
          <a:p>
            <a:pPr>
              <a:lnSpc>
                <a:spcPct val="80000"/>
              </a:lnSpc>
              <a:buFont typeface="Arial" panose="020B0604020202020204" pitchFamily="34" charset="0"/>
              <a:buChar char="•"/>
            </a:pPr>
            <a:r>
              <a:rPr lang="en-US" altLang="en-US" sz="2000" dirty="0"/>
              <a:t>Call for submissions</a:t>
            </a:r>
          </a:p>
          <a:p>
            <a:pPr>
              <a:lnSpc>
                <a:spcPct val="80000"/>
              </a:lnSpc>
              <a:buFont typeface="Arial" panose="020B0604020202020204" pitchFamily="34" charset="0"/>
              <a:buChar char="•"/>
            </a:pPr>
            <a:r>
              <a:rPr lang="en-US" altLang="en-US" sz="2000" dirty="0" smtClean="0"/>
              <a:t>Set agenda</a:t>
            </a:r>
            <a:endParaRPr lang="en-US" altLang="en-US" sz="2000" dirty="0"/>
          </a:p>
          <a:p>
            <a:pPr>
              <a:lnSpc>
                <a:spcPct val="80000"/>
              </a:lnSpc>
              <a:buFont typeface="Arial" panose="020B0604020202020204" pitchFamily="34" charset="0"/>
              <a:buChar char="•"/>
            </a:pPr>
            <a:r>
              <a:rPr lang="en-US" altLang="en-US" sz="2000" dirty="0"/>
              <a:t>Presentations and Comment Resolution</a:t>
            </a:r>
          </a:p>
          <a:p>
            <a:pPr>
              <a:lnSpc>
                <a:spcPct val="80000"/>
              </a:lnSpc>
              <a:buFont typeface="Arial" panose="020B0604020202020204" pitchFamily="34" charset="0"/>
              <a:buChar char="•"/>
            </a:pPr>
            <a:r>
              <a:rPr lang="en-US" altLang="en-US" sz="2000" dirty="0"/>
              <a:t>Recess</a:t>
            </a:r>
          </a:p>
          <a:p>
            <a:endParaRPr lang="en-US" dirty="0"/>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12</a:t>
            </a:fld>
            <a:endParaRPr lang="en-GB"/>
          </a:p>
        </p:txBody>
      </p:sp>
      <p:sp>
        <p:nvSpPr>
          <p:cNvPr id="4" name="Footer Placeholder 3"/>
          <p:cNvSpPr>
            <a:spLocks noGrp="1"/>
          </p:cNvSpPr>
          <p:nvPr>
            <p:ph type="ftr" idx="14"/>
          </p:nvPr>
        </p:nvSpPr>
        <p:spPr/>
        <p:txBody>
          <a:bodyPr/>
          <a:lstStyle/>
          <a:p>
            <a:r>
              <a:rPr lang="en-GB" smtClean="0"/>
              <a:t>Osama Aboul-Magd, Huawei Technologies</a:t>
            </a:r>
            <a:endParaRPr lang="en-GB"/>
          </a:p>
        </p:txBody>
      </p:sp>
      <p:sp>
        <p:nvSpPr>
          <p:cNvPr id="3" name="Date Placeholder 2"/>
          <p:cNvSpPr>
            <a:spLocks noGrp="1"/>
          </p:cNvSpPr>
          <p:nvPr>
            <p:ph type="dt" idx="15"/>
          </p:nvPr>
        </p:nvSpPr>
        <p:spPr/>
        <p:txBody>
          <a:bodyPr/>
          <a:lstStyle/>
          <a:p>
            <a:r>
              <a:rPr lang="en-US" smtClean="0"/>
              <a:t>November 2018</a:t>
            </a:r>
            <a:endParaRPr lang="en-GB"/>
          </a:p>
        </p:txBody>
      </p:sp>
    </p:spTree>
    <p:extLst>
      <p:ext uri="{BB962C8B-B14F-4D97-AF65-F5344CB8AC3E}">
        <p14:creationId xmlns:p14="http://schemas.microsoft.com/office/powerpoint/2010/main" val="8100221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11" name="Content Placeholder 10"/>
          <p:cNvSpPr>
            <a:spLocks noGrp="1"/>
          </p:cNvSpPr>
          <p:nvPr>
            <p:ph sz="half" idx="1"/>
          </p:nvPr>
        </p:nvSpPr>
        <p:spPr/>
        <p:txBody>
          <a:bodyPr/>
          <a:lstStyle/>
          <a:p>
            <a:r>
              <a:rPr lang="en-US" dirty="0" smtClean="0"/>
              <a:t>New Submissions</a:t>
            </a:r>
            <a:endParaRPr lang="en-US" dirty="0"/>
          </a:p>
        </p:txBody>
      </p:sp>
      <p:sp>
        <p:nvSpPr>
          <p:cNvPr id="12" name="Content Placeholder 11"/>
          <p:cNvSpPr>
            <a:spLocks noGrp="1"/>
          </p:cNvSpPr>
          <p:nvPr>
            <p:ph sz="half" idx="2"/>
          </p:nvPr>
        </p:nvSpPr>
        <p:spPr/>
        <p:txBody>
          <a:bodyPr/>
          <a:lstStyle/>
          <a:p>
            <a:r>
              <a:rPr lang="en-US" dirty="0" smtClean="0"/>
              <a:t>Left over from September</a:t>
            </a:r>
            <a:endParaRPr lang="en-US" dirty="0"/>
          </a:p>
        </p:txBody>
      </p:sp>
      <p:sp>
        <p:nvSpPr>
          <p:cNvPr id="6" name="Date Placeholder 5"/>
          <p:cNvSpPr>
            <a:spLocks noGrp="1"/>
          </p:cNvSpPr>
          <p:nvPr>
            <p:ph type="dt" idx="10"/>
          </p:nvPr>
        </p:nvSpPr>
        <p:spPr/>
        <p:txBody>
          <a:bodyPr/>
          <a:lstStyle/>
          <a:p>
            <a:r>
              <a:rPr lang="en-US" smtClean="0"/>
              <a:t>November 2018</a:t>
            </a:r>
            <a:endParaRPr lang="en-GB" dirty="0"/>
          </a:p>
        </p:txBody>
      </p:sp>
      <p:sp>
        <p:nvSpPr>
          <p:cNvPr id="5" name="Footer Placeholder 4"/>
          <p:cNvSpPr>
            <a:spLocks noGrp="1"/>
          </p:cNvSpPr>
          <p:nvPr>
            <p:ph type="ftr" idx="11"/>
          </p:nvPr>
        </p:nvSpPr>
        <p:spPr/>
        <p:txBody>
          <a:bodyPr/>
          <a:lstStyle/>
          <a:p>
            <a:r>
              <a:rPr lang="en-GB" smtClean="0"/>
              <a:t>Osama Aboul-Magd, Huawei Technologies</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graphicFrame>
        <p:nvGraphicFramePr>
          <p:cNvPr id="14" name="Object 13"/>
          <p:cNvGraphicFramePr>
            <a:graphicFrameLocks noChangeAspect="1"/>
          </p:cNvGraphicFramePr>
          <p:nvPr>
            <p:extLst>
              <p:ext uri="{D42A27DB-BD31-4B8C-83A1-F6EECF244321}">
                <p14:modId xmlns:p14="http://schemas.microsoft.com/office/powerpoint/2010/main" val="394977552"/>
              </p:ext>
            </p:extLst>
          </p:nvPr>
        </p:nvGraphicFramePr>
        <p:xfrm>
          <a:off x="5357818" y="3505200"/>
          <a:ext cx="1806222" cy="1524000"/>
        </p:xfrm>
        <a:graphic>
          <a:graphicData uri="http://schemas.openxmlformats.org/presentationml/2006/ole">
            <mc:AlternateContent xmlns:mc="http://schemas.openxmlformats.org/markup-compatibility/2006">
              <mc:Choice xmlns:v="urn:schemas-microsoft-com:vml" Requires="v">
                <p:oleObj spid="_x0000_s4196" name="Worksheet" showAsIcon="1" r:id="rId3" imgW="914400" imgH="771480" progId="Excel.Sheet.8">
                  <p:embed/>
                </p:oleObj>
              </mc:Choice>
              <mc:Fallback>
                <p:oleObj name="Worksheet" showAsIcon="1" r:id="rId3" imgW="914400" imgH="771480" progId="Excel.Sheet.8">
                  <p:embed/>
                  <p:pic>
                    <p:nvPicPr>
                      <p:cNvPr id="0" name=""/>
                      <p:cNvPicPr/>
                      <p:nvPr/>
                    </p:nvPicPr>
                    <p:blipFill>
                      <a:blip r:embed="rId4"/>
                      <a:stretch>
                        <a:fillRect/>
                      </a:stretch>
                    </p:blipFill>
                    <p:spPr>
                      <a:xfrm>
                        <a:off x="5357818" y="3505200"/>
                        <a:ext cx="1806222" cy="1524000"/>
                      </a:xfrm>
                      <a:prstGeom prst="rect">
                        <a:avLst/>
                      </a:prstGeom>
                    </p:spPr>
                  </p:pic>
                </p:oleObj>
              </mc:Fallback>
            </mc:AlternateContent>
          </a:graphicData>
        </a:graphic>
      </p:graphicFrame>
      <p:graphicFrame>
        <p:nvGraphicFramePr>
          <p:cNvPr id="3" name="Object 2"/>
          <p:cNvGraphicFramePr>
            <a:graphicFrameLocks noChangeAspect="1"/>
          </p:cNvGraphicFramePr>
          <p:nvPr>
            <p:extLst>
              <p:ext uri="{D42A27DB-BD31-4B8C-83A1-F6EECF244321}">
                <p14:modId xmlns:p14="http://schemas.microsoft.com/office/powerpoint/2010/main" val="2058671845"/>
              </p:ext>
            </p:extLst>
          </p:nvPr>
        </p:nvGraphicFramePr>
        <p:xfrm>
          <a:off x="1828799" y="3489236"/>
          <a:ext cx="1554209" cy="1311364"/>
        </p:xfrm>
        <a:graphic>
          <a:graphicData uri="http://schemas.openxmlformats.org/presentationml/2006/ole">
            <mc:AlternateContent xmlns:mc="http://schemas.openxmlformats.org/markup-compatibility/2006">
              <mc:Choice xmlns:v="urn:schemas-microsoft-com:vml" Requires="v">
                <p:oleObj spid="_x0000_s4197" name="Worksheet" showAsIcon="1" r:id="rId5" imgW="914400" imgH="771480" progId="Excel.Sheet.8">
                  <p:embed/>
                </p:oleObj>
              </mc:Choice>
              <mc:Fallback>
                <p:oleObj name="Worksheet" showAsIcon="1" r:id="rId5" imgW="914400" imgH="771480" progId="Excel.Sheet.8">
                  <p:embed/>
                  <p:pic>
                    <p:nvPicPr>
                      <p:cNvPr id="0" name=""/>
                      <p:cNvPicPr/>
                      <p:nvPr/>
                    </p:nvPicPr>
                    <p:blipFill>
                      <a:blip r:embed="rId6"/>
                      <a:stretch>
                        <a:fillRect/>
                      </a:stretch>
                    </p:blipFill>
                    <p:spPr>
                      <a:xfrm>
                        <a:off x="1828799" y="3489236"/>
                        <a:ext cx="1554209" cy="1311364"/>
                      </a:xfrm>
                      <a:prstGeom prst="rect">
                        <a:avLst/>
                      </a:prstGeom>
                    </p:spPr>
                  </p:pic>
                </p:oleObj>
              </mc:Fallback>
            </mc:AlternateContent>
          </a:graphicData>
        </a:graphic>
      </p:graphicFrame>
    </p:spTree>
    <p:extLst>
      <p:ext uri="{BB962C8B-B14F-4D97-AF65-F5344CB8AC3E}">
        <p14:creationId xmlns:p14="http://schemas.microsoft.com/office/powerpoint/2010/main" val="218042322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endParaRPr lang="en-US" dirty="0"/>
          </a:p>
        </p:txBody>
      </p:sp>
      <p:sp>
        <p:nvSpPr>
          <p:cNvPr id="9" name="Content Placeholder 8"/>
          <p:cNvSpPr>
            <a:spLocks noGrp="1"/>
          </p:cNvSpPr>
          <p:nvPr>
            <p:ph idx="1"/>
          </p:nvPr>
        </p:nvSpPr>
        <p:spPr/>
        <p:txBody>
          <a:bodyPr/>
          <a:lstStyle/>
          <a:p>
            <a:r>
              <a:rPr lang="en-US" dirty="0" smtClean="0"/>
              <a:t>9:00 – 9:10		Call the meeting to order and IPR slides</a:t>
            </a:r>
          </a:p>
          <a:p>
            <a:r>
              <a:rPr lang="en-US" dirty="0" smtClean="0"/>
              <a:t>9:10 – 9:15		Call for Submissions</a:t>
            </a:r>
          </a:p>
          <a:p>
            <a:r>
              <a:rPr lang="en-US" dirty="0" smtClean="0"/>
              <a:t>9:30 – 10:15		Comment Resolution</a:t>
            </a:r>
          </a:p>
          <a:p>
            <a:r>
              <a:rPr lang="en-US" dirty="0" smtClean="0"/>
              <a:t>10:15 - 10:30		Break</a:t>
            </a:r>
          </a:p>
          <a:p>
            <a:r>
              <a:rPr lang="en-US" dirty="0" smtClean="0"/>
              <a:t>10:30 -12:00		Comment Resolution</a:t>
            </a:r>
          </a:p>
          <a:p>
            <a:r>
              <a:rPr lang="en-US" dirty="0" smtClean="0"/>
              <a:t>12:00	- 13:00 	Lunch</a:t>
            </a:r>
          </a:p>
          <a:p>
            <a:r>
              <a:rPr lang="en-US" dirty="0" smtClean="0"/>
              <a:t>13:00 – 15:15		Comment Resolution</a:t>
            </a:r>
          </a:p>
          <a:p>
            <a:r>
              <a:rPr lang="en-US" dirty="0" smtClean="0"/>
              <a:t>15:15 – 15:45		Break</a:t>
            </a:r>
          </a:p>
          <a:p>
            <a:r>
              <a:rPr lang="en-US" dirty="0" smtClean="0"/>
              <a:t>15:45 – 18:00		Comment Resolution</a:t>
            </a:r>
            <a:endParaRPr lang="en-US" dirty="0"/>
          </a:p>
        </p:txBody>
      </p:sp>
      <p:sp>
        <p:nvSpPr>
          <p:cNvPr id="7" name="Slide Number Placeholder 6"/>
          <p:cNvSpPr>
            <a:spLocks noGrp="1"/>
          </p:cNvSpPr>
          <p:nvPr>
            <p:ph type="sldNum" idx="12"/>
          </p:nvPr>
        </p:nvSpPr>
        <p:spPr/>
        <p:txBody>
          <a:bodyPr/>
          <a:lstStyle/>
          <a:p>
            <a:r>
              <a:rPr lang="en-GB" smtClean="0"/>
              <a:t>Slide </a:t>
            </a:r>
            <a:fld id="{1CD163DD-D5E7-41DA-95F2-71530C24F8C3}" type="slidenum">
              <a:rPr lang="en-GB" smtClean="0"/>
              <a:pPr/>
              <a:t>14</a:t>
            </a:fld>
            <a:endParaRPr lang="en-GB"/>
          </a:p>
        </p:txBody>
      </p:sp>
      <p:sp>
        <p:nvSpPr>
          <p:cNvPr id="6" name="Footer Placeholder 5"/>
          <p:cNvSpPr>
            <a:spLocks noGrp="1"/>
          </p:cNvSpPr>
          <p:nvPr>
            <p:ph type="ftr" idx="14"/>
          </p:nvPr>
        </p:nvSpPr>
        <p:spPr/>
        <p:txBody>
          <a:bodyPr/>
          <a:lstStyle/>
          <a:p>
            <a:r>
              <a:rPr lang="en-GB" smtClean="0"/>
              <a:t>Osama Aboul-Magd, Huawei Technologies</a:t>
            </a:r>
            <a:endParaRPr lang="en-GB"/>
          </a:p>
        </p:txBody>
      </p:sp>
      <p:sp>
        <p:nvSpPr>
          <p:cNvPr id="5" name="Date Placeholder 4"/>
          <p:cNvSpPr>
            <a:spLocks noGrp="1"/>
          </p:cNvSpPr>
          <p:nvPr>
            <p:ph type="dt" idx="15"/>
          </p:nvPr>
        </p:nvSpPr>
        <p:spPr/>
        <p:txBody>
          <a:bodyPr/>
          <a:lstStyle/>
          <a:p>
            <a:r>
              <a:rPr lang="en-US" smtClean="0"/>
              <a:t>November 2018</a:t>
            </a:r>
            <a:endParaRPr lang="en-GB"/>
          </a:p>
        </p:txBody>
      </p:sp>
    </p:spTree>
    <p:extLst>
      <p:ext uri="{BB962C8B-B14F-4D97-AF65-F5344CB8AC3E}">
        <p14:creationId xmlns:p14="http://schemas.microsoft.com/office/powerpoint/2010/main" val="20801009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 (Coexistence)</a:t>
            </a:r>
            <a:endParaRPr lang="en-US" dirty="0"/>
          </a:p>
        </p:txBody>
      </p:sp>
      <p:sp>
        <p:nvSpPr>
          <p:cNvPr id="3" name="Content Placeholder 2"/>
          <p:cNvSpPr>
            <a:spLocks noGrp="1"/>
          </p:cNvSpPr>
          <p:nvPr>
            <p:ph idx="1"/>
          </p:nvPr>
        </p:nvSpPr>
        <p:spPr/>
        <p:txBody>
          <a:bodyPr/>
          <a:lstStyle/>
          <a:p>
            <a:r>
              <a:rPr lang="en-US" dirty="0" smtClean="0"/>
              <a:t>Do you accept resolutions to CIDs</a:t>
            </a:r>
            <a:r>
              <a:rPr lang="en-GB" dirty="0" smtClean="0"/>
              <a:t> </a:t>
            </a:r>
            <a:r>
              <a:rPr lang="en-GB" dirty="0"/>
              <a:t>16876, 16877, 16878, 16879, 16880, 16881, 16882, 16883, 16884, 16885, 16886, 16887, 16888, 16889, 16890,16891, 16892, 16893, 16894, 16895, 16896, 16897, 16898, 16899, 16900, 16901, 16902, 16903, 16904, </a:t>
            </a:r>
            <a:r>
              <a:rPr lang="en-GB" dirty="0" smtClean="0"/>
              <a:t>16905 in doc 11-18/1532r2?</a:t>
            </a:r>
          </a:p>
          <a:p>
            <a:endParaRPr lang="en-GB" dirty="0"/>
          </a:p>
          <a:p>
            <a:r>
              <a:rPr lang="en-GB" dirty="0" smtClean="0"/>
              <a:t>Approved with no objection</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25768582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11-18/1852 (Osama </a:t>
            </a:r>
            <a:r>
              <a:rPr lang="en-US" dirty="0" err="1" smtClean="0"/>
              <a:t>Aboul-Magd</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GB" dirty="0" smtClean="0"/>
              <a:t>15183</a:t>
            </a:r>
            <a:r>
              <a:rPr lang="en-GB" dirty="0"/>
              <a:t>, 16081, and </a:t>
            </a:r>
            <a:r>
              <a:rPr lang="en-GB" dirty="0" smtClean="0"/>
              <a:t>16383</a:t>
            </a:r>
            <a:r>
              <a:rPr lang="en-US" dirty="0" smtClean="0"/>
              <a:t>, </a:t>
            </a:r>
            <a:r>
              <a:rPr lang="en-GB" dirty="0" smtClean="0"/>
              <a:t>15912</a:t>
            </a:r>
            <a:r>
              <a:rPr lang="en-GB" dirty="0"/>
              <a:t>, 16075, 16701, 17054, 17055, and </a:t>
            </a:r>
            <a:r>
              <a:rPr lang="en-GB" dirty="0" smtClean="0"/>
              <a:t>17056 in doc 11-18/1852r1?</a:t>
            </a:r>
          </a:p>
          <a:p>
            <a:endParaRPr lang="en-GB" dirty="0"/>
          </a:p>
          <a:p>
            <a:r>
              <a:rPr lang="en-GB" dirty="0" smtClean="0"/>
              <a:t>Accepted with no objection.</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7197416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11-18/1800 (Po-Kai)</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GB" dirty="0"/>
              <a:t>15158, 15803, 15804, 16026, 16041, 16103, 16144, 16160, 16161, 16184, 16211, 16255 </a:t>
            </a:r>
            <a:r>
              <a:rPr lang="en-US" dirty="0" smtClean="0"/>
              <a:t>in doc 11-18/1800r1?</a:t>
            </a:r>
          </a:p>
          <a:p>
            <a:endParaRPr lang="en-US" dirty="0"/>
          </a:p>
          <a:p>
            <a:r>
              <a:rPr lang="en-US" dirty="0" smtClean="0"/>
              <a:t>Approved with 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14207500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11-18/1799 (Po-Kai)</a:t>
            </a:r>
            <a:endParaRPr lang="en-US" dirty="0"/>
          </a:p>
        </p:txBody>
      </p:sp>
      <p:sp>
        <p:nvSpPr>
          <p:cNvPr id="3" name="Content Placeholder 2"/>
          <p:cNvSpPr>
            <a:spLocks noGrp="1"/>
          </p:cNvSpPr>
          <p:nvPr>
            <p:ph idx="1"/>
          </p:nvPr>
        </p:nvSpPr>
        <p:spPr/>
        <p:txBody>
          <a:bodyPr/>
          <a:lstStyle/>
          <a:p>
            <a:r>
              <a:rPr lang="en-US" dirty="0" smtClean="0"/>
              <a:t>Do you accept resolution to CID 16668 in doc 11-18/1799r1?</a:t>
            </a:r>
          </a:p>
          <a:p>
            <a:endParaRPr lang="en-US" dirty="0"/>
          </a:p>
          <a:p>
            <a:r>
              <a:rPr lang="en-US" dirty="0" smtClean="0"/>
              <a:t>Approved with no objection</a:t>
            </a:r>
          </a:p>
          <a:p>
            <a:r>
              <a:rPr lang="en-US" dirty="0" smtClean="0"/>
              <a:t>Current revision is r3 based on minor changes.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31552727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11-18/1775 (Alfred </a:t>
            </a:r>
            <a:r>
              <a:rPr lang="en-US" dirty="0" err="1" smtClean="0"/>
              <a:t>Asterjadhi</a:t>
            </a:r>
            <a:r>
              <a:rPr lang="en-US" dirty="0" smtClean="0"/>
              <a:t>)</a:t>
            </a:r>
            <a:endParaRPr lang="en-US" dirty="0"/>
          </a:p>
        </p:txBody>
      </p:sp>
      <p:sp>
        <p:nvSpPr>
          <p:cNvPr id="3" name="Content Placeholder 2"/>
          <p:cNvSpPr>
            <a:spLocks noGrp="1"/>
          </p:cNvSpPr>
          <p:nvPr>
            <p:ph idx="1"/>
          </p:nvPr>
        </p:nvSpPr>
        <p:spPr/>
        <p:txBody>
          <a:bodyPr/>
          <a:lstStyle/>
          <a:p>
            <a:pPr lvl="0"/>
            <a:r>
              <a:rPr lang="en-US" dirty="0" smtClean="0"/>
              <a:t>Do you accept resolutions to CIDs </a:t>
            </a:r>
            <a:r>
              <a:rPr lang="en-GB" dirty="0"/>
              <a:t>16367, 15805, 15806, 16078, 16001, 16000, 16443, 15743, 15839, 16327, </a:t>
            </a:r>
            <a:r>
              <a:rPr lang="en-GB" dirty="0" smtClean="0"/>
              <a:t>16326</a:t>
            </a:r>
            <a:r>
              <a:rPr lang="en-GB" dirty="0"/>
              <a:t>, 15884, </a:t>
            </a:r>
            <a:r>
              <a:rPr lang="en-GB" dirty="0" smtClean="0"/>
              <a:t>15886 in doc 11-18/1775r1?</a:t>
            </a:r>
          </a:p>
          <a:p>
            <a:pPr lvl="0"/>
            <a:endParaRPr lang="en-GB" dirty="0"/>
          </a:p>
          <a:p>
            <a:pPr lvl="0"/>
            <a:r>
              <a:rPr lang="en-GB" dirty="0" smtClean="0"/>
              <a:t>Accepted with no objection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23250938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smtClean="0">
                <a:solidFill>
                  <a:srgbClr val="0000FF"/>
                </a:solidFill>
                <a:latin typeface="Arial Black" panose="020B0A04020102020204" pitchFamily="34" charset="0"/>
              </a:rPr>
              <a:t/>
            </a:r>
            <a:br>
              <a:rPr lang="en-US" altLang="en-US" dirty="0" smtClean="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
            </a:r>
            <a:br>
              <a:rPr lang="en-US" altLang="en-US" dirty="0">
                <a:solidFill>
                  <a:srgbClr val="0000FF"/>
                </a:solidFill>
                <a:latin typeface="Arial Black" panose="020B0A04020102020204" pitchFamily="34" charset="0"/>
              </a:rPr>
            </a:br>
            <a:r>
              <a:rPr lang="en-US" altLang="en-US" dirty="0" smtClean="0">
                <a:solidFill>
                  <a:srgbClr val="0000FF"/>
                </a:solidFill>
                <a:latin typeface="Arial Black" panose="020B0A04020102020204" pitchFamily="34" charset="0"/>
              </a:rPr>
              <a:t>IEEE </a:t>
            </a:r>
            <a:r>
              <a:rPr lang="en-US" altLang="en-US" dirty="0">
                <a:solidFill>
                  <a:srgbClr val="0000FF"/>
                </a:solidFill>
                <a:latin typeface="Arial Black" panose="020B0A04020102020204" pitchFamily="34" charset="0"/>
              </a:rPr>
              <a:t>802.11 </a:t>
            </a:r>
            <a:r>
              <a:rPr lang="en-US" altLang="en-US" dirty="0" err="1">
                <a:solidFill>
                  <a:srgbClr val="0000FF"/>
                </a:solidFill>
                <a:latin typeface="Arial Black" panose="020B0A04020102020204" pitchFamily="34" charset="0"/>
              </a:rPr>
              <a:t>TGax</a:t>
            </a:r>
            <a:r>
              <a:rPr lang="en-US" altLang="en-US" dirty="0">
                <a:solidFill>
                  <a:srgbClr val="0000FF"/>
                </a:solidFill>
                <a:latin typeface="Arial Black" panose="020B0A04020102020204" pitchFamily="34" charset="0"/>
              </a:rPr>
              <a:t>:</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685800" y="2743201"/>
            <a:ext cx="7770813" cy="2971800"/>
          </a:xfrm>
          <a:ln/>
        </p:spPr>
        <p:txBody>
          <a:bodyPr/>
          <a:lstStyle/>
          <a:p>
            <a:pPr algn="ctr">
              <a:lnSpc>
                <a:spcPct val="90000"/>
              </a:lnSpc>
              <a:buFontTx/>
              <a:buNone/>
            </a:pPr>
            <a:r>
              <a:rPr lang="en-GB" dirty="0" smtClean="0"/>
              <a:t> </a:t>
            </a:r>
            <a:r>
              <a:rPr lang="en-US" sz="4000" dirty="0" smtClean="0">
                <a:latin typeface="Arial" panose="020B0604020202020204" pitchFamily="34" charset="0"/>
              </a:rPr>
              <a:t>Shenzhen</a:t>
            </a:r>
            <a:r>
              <a:rPr lang="en-US" altLang="en-US" sz="4000" dirty="0" smtClean="0">
                <a:latin typeface="Arial" panose="020B0604020202020204" pitchFamily="34" charset="0"/>
              </a:rPr>
              <a:t>, China</a:t>
            </a:r>
            <a:endParaRPr lang="en-US" altLang="en-US" sz="4000" dirty="0">
              <a:latin typeface="Arial" panose="020B0604020202020204" pitchFamily="34" charset="0"/>
            </a:endParaRPr>
          </a:p>
          <a:p>
            <a:pPr algn="ctr">
              <a:lnSpc>
                <a:spcPct val="90000"/>
              </a:lnSpc>
              <a:buFontTx/>
              <a:buNone/>
            </a:pPr>
            <a:r>
              <a:rPr lang="en-US" altLang="en-US" sz="4000" dirty="0" smtClean="0">
                <a:latin typeface="Arial" panose="020B0604020202020204" pitchFamily="34" charset="0"/>
              </a:rPr>
              <a:t>November 7-9 , 2018</a:t>
            </a:r>
            <a:endParaRPr lang="en-US" altLang="en-US" sz="4000" dirty="0">
              <a:latin typeface="Arial" panose="020B0604020202020204" pitchFamily="34" charset="0"/>
            </a:endParaRP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Osama Aboul-Magd (Huawei Technologies)</a:t>
            </a:r>
          </a:p>
          <a:p>
            <a:pPr algn="ctr">
              <a:lnSpc>
                <a:spcPct val="90000"/>
              </a:lnSpc>
              <a:buFontTx/>
              <a:buNone/>
            </a:pPr>
            <a:r>
              <a:rPr lang="en-US" altLang="en-US" dirty="0">
                <a:latin typeface="Arial" panose="020B0604020202020204" pitchFamily="34" charset="0"/>
              </a:rPr>
              <a:t>Vice Chair: </a:t>
            </a:r>
            <a:r>
              <a:rPr lang="en-US" altLang="en-US" dirty="0" smtClean="0">
                <a:latin typeface="Arial" panose="020B0604020202020204" pitchFamily="34" charset="0"/>
              </a:rPr>
              <a:t>Alfred Asterjadhi </a:t>
            </a:r>
            <a:r>
              <a:rPr lang="en-US" altLang="en-US" dirty="0">
                <a:latin typeface="Arial" panose="020B0604020202020204" pitchFamily="34" charset="0"/>
              </a:rPr>
              <a:t>(Qualcomm)</a:t>
            </a:r>
          </a:p>
          <a:p>
            <a:pPr algn="ctr">
              <a:lnSpc>
                <a:spcPct val="90000"/>
              </a:lnSpc>
              <a:buFontTx/>
              <a:buNone/>
            </a:pPr>
            <a:r>
              <a:rPr lang="en-US" altLang="en-US" dirty="0">
                <a:latin typeface="Arial" panose="020B0604020202020204" pitchFamily="34" charset="0"/>
              </a:rPr>
              <a:t>Vice Chair: Ron </a:t>
            </a:r>
            <a:r>
              <a:rPr lang="en-US" altLang="en-US" dirty="0" err="1">
                <a:latin typeface="Arial" panose="020B0604020202020204" pitchFamily="34" charset="0"/>
              </a:rPr>
              <a:t>Porat</a:t>
            </a:r>
            <a:r>
              <a:rPr lang="en-US" altLang="en-US" dirty="0">
                <a:latin typeface="Arial" panose="020B0604020202020204" pitchFamily="34" charset="0"/>
              </a:rPr>
              <a:t> (Broadcom)</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Yasuhiko Inoue (NTT)</a:t>
            </a:r>
          </a:p>
          <a:p>
            <a:pPr algn="ctr">
              <a:lnSpc>
                <a:spcPct val="90000"/>
              </a:lnSpc>
              <a:buFontTx/>
              <a:buNone/>
            </a:pPr>
            <a:r>
              <a:rPr lang="en-US" altLang="en-US" dirty="0">
                <a:latin typeface="Arial" panose="020B0604020202020204" pitchFamily="34" charset="0"/>
              </a:rPr>
              <a:t>Technical Editor: Robert Stacey (Intel)</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4" name="Date Placeholder 3"/>
          <p:cNvSpPr>
            <a:spLocks noGrp="1"/>
          </p:cNvSpPr>
          <p:nvPr>
            <p:ph type="dt" idx="15"/>
          </p:nvPr>
        </p:nvSpPr>
        <p:spPr/>
        <p:txBody>
          <a:bodyPr/>
          <a:lstStyle/>
          <a:p>
            <a:r>
              <a:rPr lang="en-US" smtClean="0"/>
              <a:t>November 2018</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11-18/1699 (Alfred </a:t>
            </a:r>
            <a:r>
              <a:rPr lang="en-US" dirty="0" err="1" smtClean="0"/>
              <a:t>Asterjadhi</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GB" dirty="0"/>
              <a:t>15861, 15862, 15960, 15963, 16232, 16366, 16389, 16911, 16912, </a:t>
            </a:r>
            <a:r>
              <a:rPr lang="en-GB" dirty="0" smtClean="0"/>
              <a:t>16077</a:t>
            </a:r>
            <a:r>
              <a:rPr lang="en-US" dirty="0" smtClean="0"/>
              <a:t> in doc 11-18/1699r0?</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214939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11-18/1473 (Alfred </a:t>
            </a:r>
            <a:r>
              <a:rPr lang="en-US" dirty="0" err="1" smtClean="0"/>
              <a:t>Asterjadhi</a:t>
            </a:r>
            <a:r>
              <a:rPr lang="en-US" smtClean="0"/>
              <a:t>)</a:t>
            </a:r>
            <a:endParaRPr lang="en-US"/>
          </a:p>
        </p:txBody>
      </p:sp>
      <p:sp>
        <p:nvSpPr>
          <p:cNvPr id="3" name="Content Placeholder 2"/>
          <p:cNvSpPr>
            <a:spLocks noGrp="1"/>
          </p:cNvSpPr>
          <p:nvPr>
            <p:ph idx="1"/>
          </p:nvPr>
        </p:nvSpPr>
        <p:spPr/>
        <p:txBody>
          <a:bodyPr/>
          <a:lstStyle/>
          <a:p>
            <a:pPr lvl="0"/>
            <a:r>
              <a:rPr lang="en-US" dirty="0" smtClean="0"/>
              <a:t>Do you accept resolutions to CIDs </a:t>
            </a:r>
            <a:r>
              <a:rPr lang="en-GB" dirty="0"/>
              <a:t>15002, 15036, 15044, 15163, 15903, 16472, 16737, 16490, 16120, 15007, </a:t>
            </a:r>
            <a:r>
              <a:rPr lang="en-GB" dirty="0" smtClean="0"/>
              <a:t>17111 in doc 11-18/1473r2?</a:t>
            </a:r>
          </a:p>
          <a:p>
            <a:pPr lvl="0"/>
            <a:endParaRPr lang="en-GB" dirty="0"/>
          </a:p>
          <a:p>
            <a:pPr lvl="0"/>
            <a:r>
              <a:rPr lang="en-GB" dirty="0" smtClean="0"/>
              <a:t>SP is deferred</a:t>
            </a:r>
          </a:p>
          <a:p>
            <a:pPr lvl="0"/>
            <a:r>
              <a:rPr lang="en-GB" dirty="0" smtClean="0"/>
              <a:t>SP was reconsidered and accepted with 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14993966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11-18/1856 (</a:t>
            </a:r>
            <a:r>
              <a:rPr lang="en-US" dirty="0" err="1" smtClean="0"/>
              <a:t>Liwen</a:t>
            </a:r>
            <a:r>
              <a:rPr lang="en-US" dirty="0" smtClean="0"/>
              <a:t> Chu)</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GB" dirty="0"/>
              <a:t>16264, 16266, 16267, 16294, 16647, 16908, </a:t>
            </a:r>
            <a:r>
              <a:rPr lang="en-GB" dirty="0" smtClean="0"/>
              <a:t>17040 in doc 11-18/1856r1?</a:t>
            </a:r>
          </a:p>
          <a:p>
            <a:endParaRPr lang="en-GB" dirty="0"/>
          </a:p>
          <a:p>
            <a:r>
              <a:rPr lang="en-GB" dirty="0" smtClean="0"/>
              <a:t>SP is deferred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18934998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11-18/1474 (Alfred </a:t>
            </a:r>
            <a:r>
              <a:rPr lang="en-US" dirty="0" err="1" smtClean="0"/>
              <a:t>Asterjadhi</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GB" dirty="0"/>
              <a:t>15094, 15095, 15849, 16424, 16453, </a:t>
            </a:r>
            <a:r>
              <a:rPr lang="en-GB" dirty="0">
                <a:solidFill>
                  <a:schemeClr val="tx1"/>
                </a:solidFill>
              </a:rPr>
              <a:t>16961</a:t>
            </a:r>
            <a:r>
              <a:rPr lang="en-GB" dirty="0"/>
              <a:t>, </a:t>
            </a:r>
            <a:r>
              <a:rPr lang="en-GB" dirty="0" smtClean="0">
                <a:solidFill>
                  <a:schemeClr val="tx1"/>
                </a:solidFill>
              </a:rPr>
              <a:t>16962</a:t>
            </a:r>
            <a:r>
              <a:rPr lang="en-US" dirty="0" smtClean="0"/>
              <a:t> in doc 11-18/1474r1?</a:t>
            </a:r>
          </a:p>
          <a:p>
            <a:endParaRPr lang="en-US" dirty="0"/>
          </a:p>
          <a:p>
            <a:r>
              <a:rPr lang="en-US" dirty="0" smtClean="0"/>
              <a:t>Accepted with no objection.</a:t>
            </a:r>
          </a:p>
          <a:p>
            <a:r>
              <a:rPr lang="en-US" dirty="0" smtClean="0"/>
              <a:t>CID written in red is waiting for feedback- done</a:t>
            </a:r>
          </a:p>
          <a:p>
            <a:r>
              <a:rPr lang="en-US" dirty="0" smtClean="0"/>
              <a:t>Revision number change (r2) for editor instructions.</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265274643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85800"/>
            <a:ext cx="8077200" cy="1065213"/>
          </a:xfrm>
        </p:spPr>
        <p:txBody>
          <a:bodyPr/>
          <a:lstStyle/>
          <a:p>
            <a:r>
              <a:rPr lang="en-US" altLang="en-US" dirty="0"/>
              <a:t>Agenda for </a:t>
            </a:r>
            <a:r>
              <a:rPr lang="en-US" altLang="en-US" dirty="0" smtClean="0"/>
              <a:t>Thursday November 0</a:t>
            </a:r>
            <a:r>
              <a:rPr lang="en-US" altLang="en-US" dirty="0"/>
              <a:t>8</a:t>
            </a:r>
            <a:r>
              <a:rPr lang="en-US" altLang="en-US" dirty="0" smtClean="0"/>
              <a:t>, 2018</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Call meeting to order </a:t>
            </a:r>
          </a:p>
          <a:p>
            <a:pPr>
              <a:lnSpc>
                <a:spcPct val="80000"/>
              </a:lnSpc>
              <a:buFont typeface="Arial" panose="020B0604020202020204" pitchFamily="34" charset="0"/>
              <a:buChar char="•"/>
            </a:pPr>
            <a:r>
              <a:rPr lang="en-US" altLang="en-US" dirty="0"/>
              <a:t>Patent policy, etc.</a:t>
            </a:r>
          </a:p>
          <a:p>
            <a:pPr>
              <a:lnSpc>
                <a:spcPct val="80000"/>
              </a:lnSpc>
              <a:buFont typeface="Arial" panose="020B0604020202020204" pitchFamily="34" charset="0"/>
              <a:buChar char="•"/>
            </a:pPr>
            <a:r>
              <a:rPr lang="en-US" altLang="en-US" dirty="0"/>
              <a:t>Announcements</a:t>
            </a:r>
          </a:p>
          <a:p>
            <a:pPr>
              <a:lnSpc>
                <a:spcPct val="80000"/>
              </a:lnSpc>
              <a:buFont typeface="Arial" panose="020B0604020202020204" pitchFamily="34" charset="0"/>
              <a:buChar char="•"/>
            </a:pPr>
            <a:r>
              <a:rPr lang="en-US" altLang="en-US" dirty="0"/>
              <a:t>Call for submissions</a:t>
            </a:r>
          </a:p>
          <a:p>
            <a:pPr>
              <a:lnSpc>
                <a:spcPct val="80000"/>
              </a:lnSpc>
              <a:buFont typeface="Arial" panose="020B0604020202020204" pitchFamily="34" charset="0"/>
              <a:buChar char="•"/>
            </a:pPr>
            <a:r>
              <a:rPr lang="en-US" altLang="en-US" dirty="0"/>
              <a:t>Set agenda</a:t>
            </a:r>
          </a:p>
          <a:p>
            <a:pPr>
              <a:lnSpc>
                <a:spcPct val="80000"/>
              </a:lnSpc>
              <a:buFont typeface="Arial" panose="020B0604020202020204" pitchFamily="34" charset="0"/>
              <a:buChar char="•"/>
            </a:pPr>
            <a:r>
              <a:rPr lang="en-US" altLang="en-US" dirty="0"/>
              <a:t>Presentations and Comment Resolution</a:t>
            </a:r>
          </a:p>
          <a:p>
            <a:pPr>
              <a:lnSpc>
                <a:spcPct val="80000"/>
              </a:lnSpc>
              <a:buFont typeface="Arial" panose="020B0604020202020204" pitchFamily="34" charset="0"/>
              <a:buChar char="•"/>
            </a:pPr>
            <a:r>
              <a:rPr lang="en-US" altLang="en-US" dirty="0"/>
              <a:t>Recess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37958329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9:00 – 9:10		Call the meeting to order and IPR slides</a:t>
            </a:r>
          </a:p>
          <a:p>
            <a:r>
              <a:rPr lang="en-US" dirty="0" smtClean="0"/>
              <a:t>9:10 </a:t>
            </a:r>
            <a:r>
              <a:rPr lang="en-US" dirty="0"/>
              <a:t>– 10:15		Comment Resolution</a:t>
            </a:r>
          </a:p>
          <a:p>
            <a:r>
              <a:rPr lang="en-US" dirty="0"/>
              <a:t>10:15 - 10:30		Break</a:t>
            </a:r>
          </a:p>
          <a:p>
            <a:r>
              <a:rPr lang="en-US" dirty="0"/>
              <a:t>10:30 -12:00		Comment Resolution</a:t>
            </a:r>
          </a:p>
          <a:p>
            <a:r>
              <a:rPr lang="en-US" dirty="0"/>
              <a:t>12:00	- 13:00 	Lunch</a:t>
            </a:r>
          </a:p>
          <a:p>
            <a:r>
              <a:rPr lang="en-US" dirty="0"/>
              <a:t>13:00 – 15:15		Comment Resolution</a:t>
            </a:r>
          </a:p>
          <a:p>
            <a:r>
              <a:rPr lang="en-US" dirty="0"/>
              <a:t>15:15 – 15:45		Break</a:t>
            </a:r>
          </a:p>
          <a:p>
            <a:r>
              <a:rPr lang="en-US" dirty="0"/>
              <a:t>15:45 – 18:00		Comment Resolution</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9913045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11-18/1876 (Osama </a:t>
            </a:r>
            <a:r>
              <a:rPr lang="en-US" dirty="0" err="1" smtClean="0"/>
              <a:t>Aboul-Magd</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t>
            </a:r>
            <a:r>
              <a:rPr lang="en-US" dirty="0"/>
              <a:t>accept resolutions to </a:t>
            </a:r>
            <a:r>
              <a:rPr lang="en-GB" dirty="0" smtClean="0"/>
              <a:t>CIDs </a:t>
            </a:r>
            <a:r>
              <a:rPr lang="en-GB" dirty="0"/>
              <a:t>15565, </a:t>
            </a:r>
            <a:r>
              <a:rPr lang="en-GB" dirty="0">
                <a:solidFill>
                  <a:srgbClr val="FF0000"/>
                </a:solidFill>
              </a:rPr>
              <a:t>15933</a:t>
            </a:r>
            <a:r>
              <a:rPr lang="en-GB" dirty="0"/>
              <a:t>, </a:t>
            </a:r>
            <a:r>
              <a:rPr lang="en-GB" dirty="0">
                <a:solidFill>
                  <a:srgbClr val="FF0000"/>
                </a:solidFill>
              </a:rPr>
              <a:t>15939</a:t>
            </a:r>
            <a:r>
              <a:rPr lang="en-GB" dirty="0"/>
              <a:t>, 16175, 16224, 16360, </a:t>
            </a:r>
            <a:r>
              <a:rPr lang="en-GB" dirty="0">
                <a:solidFill>
                  <a:srgbClr val="FF0000"/>
                </a:solidFill>
              </a:rPr>
              <a:t>16487</a:t>
            </a:r>
            <a:r>
              <a:rPr lang="en-GB" dirty="0"/>
              <a:t>, and </a:t>
            </a:r>
            <a:r>
              <a:rPr lang="en-GB" dirty="0" smtClean="0"/>
              <a:t>17009</a:t>
            </a:r>
            <a:r>
              <a:rPr lang="en-GB" dirty="0"/>
              <a:t> </a:t>
            </a:r>
            <a:r>
              <a:rPr lang="en-GB" dirty="0" smtClean="0"/>
              <a:t>in doc 11-18/1876r0? </a:t>
            </a:r>
          </a:p>
          <a:p>
            <a:endParaRPr lang="en-GB" dirty="0"/>
          </a:p>
          <a:p>
            <a:r>
              <a:rPr lang="en-GB" dirty="0" smtClean="0"/>
              <a:t>Accepted with 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289226805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11-18/1830 (</a:t>
            </a:r>
            <a:r>
              <a:rPr lang="en-US" dirty="0" err="1" smtClean="0"/>
              <a:t>Jarkko</a:t>
            </a:r>
            <a:r>
              <a:rPr lang="en-US" dirty="0" smtClean="0"/>
              <a:t> </a:t>
            </a:r>
            <a:r>
              <a:rPr lang="en-US" dirty="0" err="1" smtClean="0"/>
              <a:t>Kneckt</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GB" dirty="0"/>
              <a:t>15093, 15130, 15131, 15752 15753 and </a:t>
            </a:r>
            <a:r>
              <a:rPr lang="en-GB" dirty="0" smtClean="0"/>
              <a:t>17048</a:t>
            </a:r>
            <a:r>
              <a:rPr lang="en-GB" dirty="0"/>
              <a:t> </a:t>
            </a:r>
            <a:r>
              <a:rPr lang="en-GB" dirty="0" smtClean="0"/>
              <a:t>in doc 11-18/1830r1? </a:t>
            </a:r>
          </a:p>
          <a:p>
            <a:endParaRPr lang="en-GB" dirty="0"/>
          </a:p>
          <a:p>
            <a:r>
              <a:rPr lang="en-GB" dirty="0" smtClean="0"/>
              <a:t>SP is deferred</a:t>
            </a:r>
          </a:p>
          <a:p>
            <a:r>
              <a:rPr lang="en-GB" dirty="0" smtClean="0"/>
              <a:t>Reconsidered on Friday AM1. current revision is r1.  </a:t>
            </a:r>
          </a:p>
          <a:p>
            <a:r>
              <a:rPr lang="en-GB" dirty="0" smtClean="0"/>
              <a:t>SP approved with no objection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425424878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11-18/1857 (</a:t>
            </a:r>
            <a:r>
              <a:rPr lang="en-US" dirty="0" err="1" smtClean="0"/>
              <a:t>Liwen</a:t>
            </a:r>
            <a:r>
              <a:rPr lang="en-US" dirty="0" smtClean="0"/>
              <a:t> Chu)</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GB" dirty="0"/>
              <a:t>16252, 16683, </a:t>
            </a:r>
            <a:r>
              <a:rPr lang="en-GB" dirty="0" smtClean="0"/>
              <a:t>17088 in doc 11-18/1857r2?</a:t>
            </a:r>
          </a:p>
          <a:p>
            <a:endParaRPr lang="en-GB" dirty="0"/>
          </a:p>
          <a:p>
            <a:r>
              <a:rPr lang="en-GB" dirty="0" smtClean="0"/>
              <a:t>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316095609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11-18/1867 (Laurent </a:t>
            </a:r>
            <a:r>
              <a:rPr lang="en-US" dirty="0" err="1" smtClean="0"/>
              <a:t>Cariou</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GB" dirty="0" smtClean="0"/>
              <a:t>15730</a:t>
            </a:r>
            <a:r>
              <a:rPr lang="en-GB" dirty="0"/>
              <a:t>, 15815, 15038, </a:t>
            </a:r>
            <a:r>
              <a:rPr lang="en-GB" dirty="0" smtClean="0"/>
              <a:t>15047 in doc 11-18/1867r1?</a:t>
            </a:r>
          </a:p>
          <a:p>
            <a:endParaRPr lang="en-GB" dirty="0"/>
          </a:p>
          <a:p>
            <a:r>
              <a:rPr lang="en-GB" dirty="0" smtClean="0"/>
              <a:t>No objection</a:t>
            </a:r>
          </a:p>
          <a:p>
            <a:endParaRPr lang="en-GB" dirty="0" smtClean="0"/>
          </a:p>
          <a:p>
            <a:endParaRPr lang="en-GB"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10543936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Protocol</a:t>
            </a:r>
            <a:endParaRPr lang="en-US" dirty="0"/>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325418267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11-18/1866 (Laurent </a:t>
            </a:r>
            <a:r>
              <a:rPr lang="en-US" dirty="0" err="1" smtClean="0"/>
              <a:t>Cariou</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GB" dirty="0">
                <a:solidFill>
                  <a:srgbClr val="FF0000"/>
                </a:solidFill>
              </a:rPr>
              <a:t>15175</a:t>
            </a:r>
            <a:r>
              <a:rPr lang="en-GB" dirty="0"/>
              <a:t>, 15652</a:t>
            </a:r>
            <a:r>
              <a:rPr lang="en-GB" dirty="0">
                <a:solidFill>
                  <a:srgbClr val="FF0000"/>
                </a:solidFill>
              </a:rPr>
              <a:t>, 16411</a:t>
            </a:r>
            <a:r>
              <a:rPr lang="en-GB" dirty="0"/>
              <a:t>, 17077, 17001, 16124, </a:t>
            </a:r>
            <a:r>
              <a:rPr lang="en-GB" dirty="0" smtClean="0"/>
              <a:t>15716</a:t>
            </a:r>
            <a:r>
              <a:rPr lang="en-US" dirty="0" smtClean="0"/>
              <a:t> in doc 11-18/1866r1?</a:t>
            </a:r>
          </a:p>
          <a:p>
            <a:endParaRPr lang="en-US" dirty="0" smtClean="0"/>
          </a:p>
          <a:p>
            <a:r>
              <a:rPr lang="en-US" dirty="0" smtClean="0"/>
              <a:t>No objection to resolutions to CIDs written in black</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305968342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11-18/1498 (Laurent </a:t>
            </a:r>
            <a:r>
              <a:rPr lang="en-US" dirty="0" err="1" smtClean="0"/>
              <a:t>Cariou</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GB" dirty="0" smtClean="0"/>
              <a:t>15621 </a:t>
            </a:r>
            <a:r>
              <a:rPr lang="en-GB" dirty="0">
                <a:solidFill>
                  <a:srgbClr val="FF0000"/>
                </a:solidFill>
              </a:rPr>
              <a:t>15818</a:t>
            </a:r>
            <a:r>
              <a:rPr lang="en-GB" dirty="0"/>
              <a:t> </a:t>
            </a:r>
            <a:r>
              <a:rPr lang="en-GB" dirty="0">
                <a:solidFill>
                  <a:srgbClr val="FF0000"/>
                </a:solidFill>
              </a:rPr>
              <a:t>15819</a:t>
            </a:r>
            <a:r>
              <a:rPr lang="en-GB" dirty="0"/>
              <a:t> </a:t>
            </a:r>
            <a:r>
              <a:rPr lang="en-GB" dirty="0">
                <a:solidFill>
                  <a:srgbClr val="FF0000"/>
                </a:solidFill>
              </a:rPr>
              <a:t>15830</a:t>
            </a:r>
            <a:r>
              <a:rPr lang="en-GB" dirty="0"/>
              <a:t> 15836 </a:t>
            </a:r>
            <a:r>
              <a:rPr lang="en-GB" dirty="0">
                <a:solidFill>
                  <a:srgbClr val="FF0000"/>
                </a:solidFill>
              </a:rPr>
              <a:t>15837</a:t>
            </a:r>
            <a:r>
              <a:rPr lang="en-GB" dirty="0"/>
              <a:t> 16057 16394 17126 15622 </a:t>
            </a:r>
            <a:r>
              <a:rPr lang="en-GB" dirty="0" smtClean="0"/>
              <a:t>16783</a:t>
            </a:r>
            <a:r>
              <a:rPr lang="en-GB" dirty="0"/>
              <a:t> </a:t>
            </a:r>
            <a:r>
              <a:rPr lang="en-GB" dirty="0" smtClean="0"/>
              <a:t>in doc 11-18/1498r2?</a:t>
            </a:r>
          </a:p>
          <a:p>
            <a:endParaRPr lang="en-GB" dirty="0"/>
          </a:p>
          <a:p>
            <a:r>
              <a:rPr lang="en-GB" dirty="0" smtClean="0"/>
              <a:t>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343144117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11-18/1844 (Ming </a:t>
            </a:r>
            <a:r>
              <a:rPr lang="en-US" dirty="0" err="1" smtClean="0"/>
              <a:t>Gan</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GB" dirty="0"/>
              <a:t>15179 15670 15671 15672 16430 16431 16931 </a:t>
            </a:r>
            <a:r>
              <a:rPr lang="en-GB" dirty="0">
                <a:solidFill>
                  <a:srgbClr val="FF0000"/>
                </a:solidFill>
              </a:rPr>
              <a:t>16432</a:t>
            </a:r>
            <a:r>
              <a:rPr lang="en-GB" dirty="0"/>
              <a:t> 16433 16434 16435 </a:t>
            </a:r>
            <a:r>
              <a:rPr lang="en-GB" dirty="0">
                <a:solidFill>
                  <a:srgbClr val="FFC000"/>
                </a:solidFill>
              </a:rPr>
              <a:t>17140 </a:t>
            </a:r>
            <a:r>
              <a:rPr lang="en-GB" dirty="0" smtClean="0">
                <a:solidFill>
                  <a:srgbClr val="FFC000"/>
                </a:solidFill>
              </a:rPr>
              <a:t>16449 </a:t>
            </a:r>
            <a:r>
              <a:rPr lang="en-GB" dirty="0" smtClean="0"/>
              <a:t>in doc 11-18/1844r0?</a:t>
            </a:r>
          </a:p>
          <a:p>
            <a:endParaRPr lang="en-GB" dirty="0"/>
          </a:p>
          <a:p>
            <a:endParaRPr lang="en-GB" dirty="0" smtClean="0"/>
          </a:p>
          <a:p>
            <a:r>
              <a:rPr lang="en-GB" dirty="0" smtClean="0"/>
              <a:t>No objection to proposed resolution.</a:t>
            </a:r>
          </a:p>
          <a:p>
            <a:r>
              <a:rPr lang="en-GB" dirty="0" smtClean="0"/>
              <a:t>CID 16432 was discussed on Friday morning. More discussion is needed.</a:t>
            </a:r>
          </a:p>
          <a:p>
            <a:endParaRPr lang="en-GB"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113750344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11-18/1472 (Alfred </a:t>
            </a:r>
            <a:r>
              <a:rPr lang="en-US" dirty="0" err="1" smtClean="0"/>
              <a:t>Asterjadhi</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GB" dirty="0"/>
              <a:t>15102, 15181, </a:t>
            </a:r>
            <a:r>
              <a:rPr lang="en-GB" dirty="0">
                <a:solidFill>
                  <a:srgbClr val="FF0000"/>
                </a:solidFill>
              </a:rPr>
              <a:t>15757</a:t>
            </a:r>
            <a:r>
              <a:rPr lang="en-GB" dirty="0"/>
              <a:t>, 15845, 16425, 16426, 16427, 16428, </a:t>
            </a:r>
            <a:r>
              <a:rPr lang="en-GB" dirty="0" smtClean="0"/>
              <a:t>16429</a:t>
            </a:r>
            <a:r>
              <a:rPr lang="en-US" dirty="0" smtClean="0"/>
              <a:t> in doc 11-18/1472r0?</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331969605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11-18/1696 (Alfred </a:t>
            </a:r>
            <a:r>
              <a:rPr lang="en-US" dirty="0" err="1" smtClean="0"/>
              <a:t>Asterjadhi</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GB" dirty="0"/>
              <a:t>15040, 15041, </a:t>
            </a:r>
            <a:r>
              <a:rPr lang="en-GB" dirty="0" smtClean="0"/>
              <a:t>15043</a:t>
            </a:r>
            <a:r>
              <a:rPr lang="en-US" dirty="0" smtClean="0"/>
              <a:t> in doc 11-18/1696r1?</a:t>
            </a:r>
          </a:p>
          <a:p>
            <a:endParaRPr lang="en-US" dirty="0"/>
          </a:p>
          <a:p>
            <a:r>
              <a:rPr lang="en-US" dirty="0" smtClean="0"/>
              <a:t>Accepted with 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264068254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11-18/1698 (Alfred </a:t>
            </a:r>
            <a:r>
              <a:rPr lang="en-US" dirty="0" err="1" smtClean="0"/>
              <a:t>Asterjadhi</a:t>
            </a:r>
            <a:r>
              <a:rPr lang="en-US" dirty="0" smtClean="0"/>
              <a:t>)</a:t>
            </a:r>
            <a:endParaRPr lang="en-US" dirty="0"/>
          </a:p>
        </p:txBody>
      </p:sp>
      <p:sp>
        <p:nvSpPr>
          <p:cNvPr id="3" name="Content Placeholder 2"/>
          <p:cNvSpPr>
            <a:spLocks noGrp="1"/>
          </p:cNvSpPr>
          <p:nvPr>
            <p:ph idx="1"/>
          </p:nvPr>
        </p:nvSpPr>
        <p:spPr/>
        <p:txBody>
          <a:bodyPr/>
          <a:lstStyle/>
          <a:p>
            <a:pPr lvl="0"/>
            <a:r>
              <a:rPr lang="en-US" dirty="0" smtClean="0"/>
              <a:t>Do you accept resolutions to CIDs </a:t>
            </a:r>
            <a:r>
              <a:rPr lang="en-GB" dirty="0"/>
              <a:t>15015, 15016, 15026, 15027, 15213, 15214, </a:t>
            </a:r>
            <a:r>
              <a:rPr lang="en-GB" dirty="0">
                <a:solidFill>
                  <a:srgbClr val="FF0000"/>
                </a:solidFill>
              </a:rPr>
              <a:t>15668</a:t>
            </a:r>
            <a:r>
              <a:rPr lang="en-GB" dirty="0"/>
              <a:t>, </a:t>
            </a:r>
            <a:r>
              <a:rPr lang="en-GB" dirty="0">
                <a:solidFill>
                  <a:srgbClr val="FF0000"/>
                </a:solidFill>
              </a:rPr>
              <a:t>15696</a:t>
            </a:r>
            <a:r>
              <a:rPr lang="en-GB" dirty="0"/>
              <a:t>, 16461, 16585, </a:t>
            </a:r>
            <a:r>
              <a:rPr lang="en-GB" dirty="0" smtClean="0">
                <a:solidFill>
                  <a:srgbClr val="FF0000"/>
                </a:solidFill>
              </a:rPr>
              <a:t>17143</a:t>
            </a:r>
            <a:r>
              <a:rPr lang="en-GB" dirty="0"/>
              <a:t>, 16148, 16313, </a:t>
            </a:r>
            <a:r>
              <a:rPr lang="en-GB" dirty="0" smtClean="0"/>
              <a:t>16646 in doc 11-18/1698r0?</a:t>
            </a:r>
          </a:p>
          <a:p>
            <a:pPr lvl="0"/>
            <a:endParaRPr lang="en-GB" dirty="0"/>
          </a:p>
          <a:p>
            <a:pPr lvl="0"/>
            <a:r>
              <a:rPr lang="en-GB" dirty="0" smtClean="0"/>
              <a:t>No objection.</a:t>
            </a:r>
          </a:p>
          <a:p>
            <a:pPr lvl="0"/>
            <a:endParaRPr lang="en-GB" dirty="0"/>
          </a:p>
          <a:p>
            <a:pPr lvl="0"/>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65677056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11-18/1858 (</a:t>
            </a:r>
            <a:r>
              <a:rPr lang="en-US" dirty="0" err="1" smtClean="0"/>
              <a:t>Liwen</a:t>
            </a:r>
            <a:r>
              <a:rPr lang="en-US" dirty="0" smtClean="0"/>
              <a:t> Chu)</a:t>
            </a:r>
            <a:endParaRPr lang="en-US" dirty="0"/>
          </a:p>
        </p:txBody>
      </p:sp>
      <p:sp>
        <p:nvSpPr>
          <p:cNvPr id="3" name="Content Placeholder 2"/>
          <p:cNvSpPr>
            <a:spLocks noGrp="1"/>
          </p:cNvSpPr>
          <p:nvPr>
            <p:ph idx="1"/>
          </p:nvPr>
        </p:nvSpPr>
        <p:spPr/>
        <p:txBody>
          <a:bodyPr/>
          <a:lstStyle/>
          <a:p>
            <a:pPr lvl="0"/>
            <a:r>
              <a:rPr lang="en-US" dirty="0" smtClean="0"/>
              <a:t>Do you accept resolutions to CIDs </a:t>
            </a:r>
            <a:r>
              <a:rPr lang="en-GB" dirty="0"/>
              <a:t>15162, 15901, 15902, 16118, 16164, 16207, 16208, 16209, 16210, </a:t>
            </a:r>
            <a:r>
              <a:rPr lang="en-GB" dirty="0" smtClean="0"/>
              <a:t>16212,</a:t>
            </a:r>
            <a:r>
              <a:rPr lang="en-US" dirty="0"/>
              <a:t> </a:t>
            </a:r>
            <a:r>
              <a:rPr lang="en-GB" dirty="0" smtClean="0"/>
              <a:t>16228</a:t>
            </a:r>
            <a:r>
              <a:rPr lang="en-GB" dirty="0"/>
              <a:t>, </a:t>
            </a:r>
            <a:r>
              <a:rPr lang="en-GB" dirty="0">
                <a:solidFill>
                  <a:schemeClr val="tx1"/>
                </a:solidFill>
              </a:rPr>
              <a:t>16253</a:t>
            </a:r>
            <a:r>
              <a:rPr lang="en-GB" dirty="0"/>
              <a:t>, 16271, 16290, 16291, 16292, 16648, 16649, 16650, </a:t>
            </a:r>
            <a:r>
              <a:rPr lang="en-GB" dirty="0" smtClean="0"/>
              <a:t>16651,</a:t>
            </a:r>
            <a:r>
              <a:rPr lang="en-US" dirty="0"/>
              <a:t> </a:t>
            </a:r>
            <a:r>
              <a:rPr lang="en-GB" dirty="0" smtClean="0"/>
              <a:t>17037</a:t>
            </a:r>
            <a:r>
              <a:rPr lang="en-GB" dirty="0"/>
              <a:t>, </a:t>
            </a:r>
            <a:r>
              <a:rPr lang="en-GB" dirty="0" smtClean="0"/>
              <a:t>17038 in doc 11-18/1858r2?</a:t>
            </a:r>
          </a:p>
          <a:p>
            <a:pPr lvl="0"/>
            <a:endParaRPr lang="en-GB" dirty="0"/>
          </a:p>
          <a:p>
            <a:pPr lvl="0"/>
            <a:r>
              <a:rPr lang="en-GB" dirty="0" smtClean="0"/>
              <a:t>Thursday PM: to be continued</a:t>
            </a:r>
          </a:p>
          <a:p>
            <a:pPr lvl="0"/>
            <a:r>
              <a:rPr lang="en-GB" dirty="0" smtClean="0"/>
              <a:t>Friday AM1:  straw poll is deferred. Waiting for some suggestions </a:t>
            </a:r>
            <a:r>
              <a:rPr lang="en-GB" smtClean="0"/>
              <a:t>from Alfred.</a:t>
            </a:r>
            <a:endParaRPr lang="en-US" dirty="0"/>
          </a:p>
          <a:p>
            <a:r>
              <a:rPr lang="en-GB" dirty="0"/>
              <a:t> </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374406414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08938" cy="1065213"/>
          </a:xfrm>
        </p:spPr>
        <p:txBody>
          <a:bodyPr/>
          <a:lstStyle/>
          <a:p>
            <a:r>
              <a:rPr lang="en-US" altLang="en-US" dirty="0"/>
              <a:t>Agenda for </a:t>
            </a:r>
            <a:r>
              <a:rPr lang="en-US" altLang="en-US" dirty="0" smtClean="0"/>
              <a:t>Friday November 0</a:t>
            </a:r>
            <a:r>
              <a:rPr lang="en-US" altLang="en-US" dirty="0"/>
              <a:t>9</a:t>
            </a:r>
            <a:r>
              <a:rPr lang="en-US" altLang="en-US" dirty="0" smtClean="0"/>
              <a:t>, 2018</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Call meeting to order </a:t>
            </a:r>
          </a:p>
          <a:p>
            <a:pPr>
              <a:lnSpc>
                <a:spcPct val="80000"/>
              </a:lnSpc>
              <a:buFont typeface="Arial" panose="020B0604020202020204" pitchFamily="34" charset="0"/>
              <a:buChar char="•"/>
            </a:pPr>
            <a:r>
              <a:rPr lang="en-US" altLang="en-US" dirty="0"/>
              <a:t>Patent policy, etc.</a:t>
            </a:r>
          </a:p>
          <a:p>
            <a:pPr>
              <a:lnSpc>
                <a:spcPct val="80000"/>
              </a:lnSpc>
              <a:buFont typeface="Arial" panose="020B0604020202020204" pitchFamily="34" charset="0"/>
              <a:buChar char="•"/>
            </a:pPr>
            <a:r>
              <a:rPr lang="en-US" altLang="en-US" dirty="0"/>
              <a:t>Announcements</a:t>
            </a:r>
          </a:p>
          <a:p>
            <a:pPr>
              <a:lnSpc>
                <a:spcPct val="80000"/>
              </a:lnSpc>
              <a:buFont typeface="Arial" panose="020B0604020202020204" pitchFamily="34" charset="0"/>
              <a:buChar char="•"/>
            </a:pPr>
            <a:r>
              <a:rPr lang="en-US" altLang="en-US" dirty="0"/>
              <a:t>Call for submissions</a:t>
            </a:r>
          </a:p>
          <a:p>
            <a:pPr>
              <a:lnSpc>
                <a:spcPct val="80000"/>
              </a:lnSpc>
              <a:buFont typeface="Arial" panose="020B0604020202020204" pitchFamily="34" charset="0"/>
              <a:buChar char="•"/>
            </a:pPr>
            <a:r>
              <a:rPr lang="en-US" altLang="en-US" dirty="0"/>
              <a:t>Set agenda</a:t>
            </a:r>
          </a:p>
          <a:p>
            <a:pPr>
              <a:lnSpc>
                <a:spcPct val="80000"/>
              </a:lnSpc>
              <a:buFont typeface="Arial" panose="020B0604020202020204" pitchFamily="34" charset="0"/>
              <a:buChar char="•"/>
            </a:pPr>
            <a:r>
              <a:rPr lang="en-US" altLang="en-US" dirty="0"/>
              <a:t>Presentations and Comment Resolution</a:t>
            </a:r>
          </a:p>
          <a:p>
            <a:pPr>
              <a:lnSpc>
                <a:spcPct val="80000"/>
              </a:lnSpc>
              <a:buFont typeface="Arial" panose="020B0604020202020204" pitchFamily="34" charset="0"/>
              <a:buChar char="•"/>
            </a:pPr>
            <a:r>
              <a:rPr lang="en-US" altLang="en-US" dirty="0" smtClean="0"/>
              <a:t>Adjourn</a:t>
            </a:r>
            <a:endParaRPr lang="en-US" alt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48630750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9:00 – 9:10		Call the meeting to order and IPR slides</a:t>
            </a:r>
          </a:p>
          <a:p>
            <a:r>
              <a:rPr lang="en-US" dirty="0"/>
              <a:t>9:10 – 10:15		Comment Resolution</a:t>
            </a:r>
          </a:p>
          <a:p>
            <a:r>
              <a:rPr lang="en-US" dirty="0"/>
              <a:t>10:15 - 10:30		Break</a:t>
            </a:r>
          </a:p>
          <a:p>
            <a:r>
              <a:rPr lang="en-US" dirty="0"/>
              <a:t>10:30 -12:00		Comment Resolution</a:t>
            </a:r>
          </a:p>
          <a:p>
            <a:r>
              <a:rPr lang="en-US" dirty="0"/>
              <a:t>12:00	- 13:00 	Lunch</a:t>
            </a:r>
          </a:p>
          <a:p>
            <a:r>
              <a:rPr lang="en-US" dirty="0"/>
              <a:t>13:00 – 15:15		Comment Resolution</a:t>
            </a:r>
          </a:p>
          <a:p>
            <a:r>
              <a:rPr lang="en-US" dirty="0"/>
              <a:t>15:15 – 15:45		Break</a:t>
            </a:r>
          </a:p>
          <a:p>
            <a:r>
              <a:rPr lang="en-US" dirty="0"/>
              <a:t>15:45 – 18:00		Comment Resolution</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158804366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Resolutions to Unassigned Comments</a:t>
            </a:r>
            <a:endParaRPr lang="en-US" dirty="0"/>
          </a:p>
        </p:txBody>
      </p:sp>
      <p:sp>
        <p:nvSpPr>
          <p:cNvPr id="3" name="Content Placeholder 2"/>
          <p:cNvSpPr>
            <a:spLocks noGrp="1"/>
          </p:cNvSpPr>
          <p:nvPr>
            <p:ph idx="1"/>
          </p:nvPr>
        </p:nvSpPr>
        <p:spPr/>
        <p:txBody>
          <a:bodyPr/>
          <a:lstStyle/>
          <a:p>
            <a:r>
              <a:rPr lang="en-US" dirty="0" smtClean="0"/>
              <a:t>The group did a real-time resolution of those unassigned comments (not assigned to PHY). The result of the resolutions is in the attached spreadsheet.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graphicFrame>
        <p:nvGraphicFramePr>
          <p:cNvPr id="7" name="Object 6"/>
          <p:cNvGraphicFramePr>
            <a:graphicFrameLocks noChangeAspect="1"/>
          </p:cNvGraphicFramePr>
          <p:nvPr>
            <p:extLst>
              <p:ext uri="{D42A27DB-BD31-4B8C-83A1-F6EECF244321}">
                <p14:modId xmlns:p14="http://schemas.microsoft.com/office/powerpoint/2010/main" val="2538872796"/>
              </p:ext>
            </p:extLst>
          </p:nvPr>
        </p:nvGraphicFramePr>
        <p:xfrm>
          <a:off x="4152105" y="3652043"/>
          <a:ext cx="2354675" cy="1986757"/>
        </p:xfrm>
        <a:graphic>
          <a:graphicData uri="http://schemas.openxmlformats.org/presentationml/2006/ole">
            <mc:AlternateContent xmlns:mc="http://schemas.openxmlformats.org/markup-compatibility/2006">
              <mc:Choice xmlns:v="urn:schemas-microsoft-com:vml" Requires="v">
                <p:oleObj spid="_x0000_s5123" name="Worksheet" showAsIcon="1" r:id="rId3" imgW="914400" imgH="771480" progId="Excel.Sheet.12">
                  <p:embed/>
                </p:oleObj>
              </mc:Choice>
              <mc:Fallback>
                <p:oleObj name="Worksheet" showAsIcon="1" r:id="rId3" imgW="914400" imgH="771480" progId="Excel.Sheet.12">
                  <p:embed/>
                  <p:pic>
                    <p:nvPicPr>
                      <p:cNvPr id="0" name=""/>
                      <p:cNvPicPr/>
                      <p:nvPr/>
                    </p:nvPicPr>
                    <p:blipFill>
                      <a:blip r:embed="rId4"/>
                      <a:stretch>
                        <a:fillRect/>
                      </a:stretch>
                    </p:blipFill>
                    <p:spPr>
                      <a:xfrm>
                        <a:off x="4152105" y="3652043"/>
                        <a:ext cx="2354675" cy="1986757"/>
                      </a:xfrm>
                      <a:prstGeom prst="rect">
                        <a:avLst/>
                      </a:prstGeom>
                    </p:spPr>
                  </p:pic>
                </p:oleObj>
              </mc:Fallback>
            </mc:AlternateContent>
          </a:graphicData>
        </a:graphic>
      </p:graphicFrame>
    </p:spTree>
    <p:extLst>
      <p:ext uri="{BB962C8B-B14F-4D97-AF65-F5344CB8AC3E}">
        <p14:creationId xmlns:p14="http://schemas.microsoft.com/office/powerpoint/2010/main" val="38351034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Policy</a:t>
            </a:r>
            <a:endParaRPr lang="en-US" dirty="0"/>
          </a:p>
        </p:txBody>
      </p:sp>
      <p:sp>
        <p:nvSpPr>
          <p:cNvPr id="3" name="Content Placeholder 2"/>
          <p:cNvSpPr>
            <a:spLocks noGrp="1"/>
          </p:cNvSpPr>
          <p:nvPr>
            <p:ph idx="1"/>
          </p:nvPr>
        </p:nvSpPr>
        <p:spPr/>
        <p:txBody>
          <a:bodyPr/>
          <a:lstStyle/>
          <a:p>
            <a:r>
              <a:rPr lang="en-US" dirty="0" smtClean="0"/>
              <a:t>Following 4 slides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167619655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 meeting adjourned at 3:55 PM, local time.</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29803454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29271778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457200"/>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685800" y="1525587"/>
            <a:ext cx="7770813"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23536516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228600" y="1219200"/>
            <a:ext cx="8534400"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24001778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381000" y="1449387"/>
            <a:ext cx="8382000"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42776009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113213"/>
          </a:xfrm>
        </p:spPr>
        <p:txBody>
          <a:bodyPr/>
          <a:lstStyle/>
          <a:p>
            <a:pPr>
              <a:defRPr/>
            </a:pPr>
            <a:r>
              <a:rPr lang="en-US" sz="1800" dirty="0"/>
              <a:t>All participation in IEEE 802 Working Group meetings is on an individual basis</a:t>
            </a:r>
          </a:p>
          <a:p>
            <a:pPr marL="0" indent="0">
              <a:buFontTx/>
              <a:buNone/>
              <a:defRPr/>
            </a:pPr>
            <a:r>
              <a:rPr lang="en-GB" sz="1600" i="1" dirty="0"/>
              <a:t>•     Participants in the IEEE standards development individual process shall act based on their qualifications and experience. (</a:t>
            </a:r>
            <a:r>
              <a:rPr lang="en-GB" sz="1600" i="1" dirty="0">
                <a:hlinkClick r:id="rId2"/>
              </a:rPr>
              <a:t>https://standards.ieee.org/develop/policies/bylaws/sb_bylaws.pdf</a:t>
            </a:r>
            <a:r>
              <a:rPr lang="en-GB" sz="1600" i="1" dirty="0"/>
              <a:t>  section 5.2.1)</a:t>
            </a:r>
            <a:endParaRPr lang="en-US" sz="1600" dirty="0"/>
          </a:p>
          <a:p>
            <a:pPr marL="0" indent="0">
              <a:buFontTx/>
              <a:buNone/>
              <a:defRPr/>
            </a:pPr>
            <a:r>
              <a:rPr lang="en-US" sz="1600" dirty="0"/>
              <a:t>•    </a:t>
            </a:r>
            <a:r>
              <a:rPr lang="en-US" sz="1600" i="1" dirty="0"/>
              <a:t>IEEE 802 </a:t>
            </a:r>
            <a:r>
              <a:rPr lang="en-GB" sz="1600" i="1" dirty="0"/>
              <a:t>Working Group membership is by individual; “Working Group members shall participate in the consensus process in a manner consistent with their professional expert opinion as individuals, and not as organizational representatives”. (</a:t>
            </a:r>
            <a:r>
              <a:rPr lang="en-GB" sz="1600" i="1" u="sng" dirty="0">
                <a:hlinkClick r:id="rId3"/>
              </a:rPr>
              <a:t>http://ieee802.org/PNP/approved/IEEE_802_WG_PandP_v19.pdf</a:t>
            </a:r>
            <a:r>
              <a:rPr lang="en-GB" sz="1600" i="1" dirty="0"/>
              <a:t> section 4.2.1)</a:t>
            </a:r>
            <a:endParaRPr lang="en-US" sz="1600" dirty="0"/>
          </a:p>
          <a:p>
            <a:pPr>
              <a:buFont typeface="Arial" panose="020B0604020202020204" pitchFamily="34" charset="0"/>
              <a:buChar char="•"/>
              <a:defRPr/>
            </a:pPr>
            <a:r>
              <a:rPr lang="en-US" sz="1600"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defRPr/>
            </a:pPr>
            <a:r>
              <a:rPr lang="en-US" sz="1600" dirty="0"/>
              <a:t>You shall not direct the actions or votes of any other member of an IEEE 802 Working Group or retaliate against any other member for their actions or votes within IEEE 802 Working Group meetings, see </a:t>
            </a:r>
            <a:r>
              <a:rPr lang="en-US" sz="1600" u="sng" dirty="0">
                <a:hlinkClick r:id="rId4"/>
              </a:rPr>
              <a:t>https://standards.ieee.org/develop/policies/bylaws/sb_bylaws.pdf </a:t>
            </a:r>
            <a:r>
              <a:rPr lang="en-US" sz="1600" dirty="0"/>
              <a:t> section 5.2.1.3 and </a:t>
            </a:r>
            <a:r>
              <a:rPr lang="en-GB" sz="1600" u="sng" dirty="0">
                <a:hlinkClick r:id="rId3"/>
              </a:rPr>
              <a:t>http://ieee802.org/PNP/approved/IEEE_802_WG_PandP_v19.pdf</a:t>
            </a:r>
            <a:r>
              <a:rPr lang="en-GB" sz="1600" dirty="0"/>
              <a:t>  section 3.4.1, list item x</a:t>
            </a:r>
            <a:endParaRPr lang="en-US" sz="1600" dirty="0"/>
          </a:p>
          <a:p>
            <a:pPr marL="0" indent="0">
              <a:buFontTx/>
              <a:buNone/>
              <a:defRPr/>
            </a:pPr>
            <a:r>
              <a:rPr lang="en-US" sz="1800" dirty="0"/>
              <a:t>By participating in IEEE 802 meetings, you accept these requirements.  If you do not agree to these policies then you shall not participate.</a:t>
            </a:r>
          </a:p>
          <a:p>
            <a:endParaRPr lang="en-US" sz="16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338786376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1956</TotalTime>
  <Words>1906</Words>
  <Application>Microsoft Office PowerPoint</Application>
  <PresentationFormat>On-screen Show (4:3)</PresentationFormat>
  <Paragraphs>349</Paragraphs>
  <Slides>40</Slides>
  <Notes>4</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3</vt:i4>
      </vt:variant>
      <vt:variant>
        <vt:lpstr>Slide Titles</vt:lpstr>
      </vt:variant>
      <vt:variant>
        <vt:i4>40</vt:i4>
      </vt:variant>
    </vt:vector>
  </HeadingPairs>
  <TitlesOfParts>
    <vt:vector size="52" baseType="lpstr">
      <vt:lpstr>Arial Unicode MS</vt:lpstr>
      <vt:lpstr>MS Gothic</vt:lpstr>
      <vt:lpstr>Arial</vt:lpstr>
      <vt:lpstr>Arial Black</vt:lpstr>
      <vt:lpstr>Calibri</vt:lpstr>
      <vt:lpstr>Monotype Sorts</vt:lpstr>
      <vt:lpstr>Times New Roman</vt:lpstr>
      <vt:lpstr>Wingdings</vt:lpstr>
      <vt:lpstr>Office Theme</vt:lpstr>
      <vt:lpstr>Document</vt:lpstr>
      <vt:lpstr>Worksheet</vt:lpstr>
      <vt:lpstr>Microsoft Excel Worksheet</vt:lpstr>
      <vt:lpstr>TGax November 2018 Ad Hoc Meeting Agenda (MAC-MU-SR)</vt:lpstr>
      <vt:lpstr>  IEEE 802.11 TGax: High Efficiency WLAN Task Group</vt:lpstr>
      <vt:lpstr>Meeting Protocol</vt:lpstr>
      <vt:lpstr>Patent Policy</vt:lpstr>
      <vt:lpstr>Participants have a duty to inform the IEEE</vt:lpstr>
      <vt:lpstr>Ways to inform IEEE</vt:lpstr>
      <vt:lpstr>Other guidelines for IEEE WG meetings</vt:lpstr>
      <vt:lpstr>Patent-related information</vt:lpstr>
      <vt:lpstr>Participation in IEEE 802 Meetings</vt:lpstr>
      <vt:lpstr>Host Information</vt:lpstr>
      <vt:lpstr>General Flow of the Meeting</vt:lpstr>
      <vt:lpstr>Agenda for Wednesday November 07, 2018</vt:lpstr>
      <vt:lpstr>Submissions</vt:lpstr>
      <vt:lpstr>PowerPoint Presentation</vt:lpstr>
      <vt:lpstr>SP (Coexistence)</vt:lpstr>
      <vt:lpstr>11-18/1852 (Osama Aboul-Magd)</vt:lpstr>
      <vt:lpstr>11-18/1800 (Po-Kai)</vt:lpstr>
      <vt:lpstr>11-18/1799 (Po-Kai)</vt:lpstr>
      <vt:lpstr>11-18/1775 (Alfred Asterjadhi)</vt:lpstr>
      <vt:lpstr>11-18/1699 (Alfred Asterjadhi)</vt:lpstr>
      <vt:lpstr>11-18/1473 (Alfred Asterjadhi)</vt:lpstr>
      <vt:lpstr>11-18/1856 (Liwen Chu)</vt:lpstr>
      <vt:lpstr>11-18/1474 (Alfred Asterjadhi)</vt:lpstr>
      <vt:lpstr>Agenda for Thursday November 08, 2018 </vt:lpstr>
      <vt:lpstr>PowerPoint Presentation</vt:lpstr>
      <vt:lpstr>11-18/1876 (Osama Aboul-Magd)</vt:lpstr>
      <vt:lpstr>11-18/1830 (Jarkko Kneckt)</vt:lpstr>
      <vt:lpstr>11-18/1857 (Liwen Chu)</vt:lpstr>
      <vt:lpstr>11-18/1867 (Laurent Cariou)</vt:lpstr>
      <vt:lpstr>11-18/1866 (Laurent Cariou)</vt:lpstr>
      <vt:lpstr>11-18/1498 (Laurent Cariou)</vt:lpstr>
      <vt:lpstr>11-18/1844 (Ming Gan)</vt:lpstr>
      <vt:lpstr>11-18/1472 (Alfred Asterjadhi)</vt:lpstr>
      <vt:lpstr>11-18/1696 (Alfred Asterjadhi)</vt:lpstr>
      <vt:lpstr>11-18/1698 (Alfred Asterjadhi)</vt:lpstr>
      <vt:lpstr>11-18/1858 (Liwen Chu)</vt:lpstr>
      <vt:lpstr>Agenda for Friday November 09, 2018 </vt:lpstr>
      <vt:lpstr>PowerPoint Presentation</vt:lpstr>
      <vt:lpstr>Resolutions to Unassigned Comments</vt:lpstr>
      <vt:lpstr>PowerPoint Presentation</vt:lpstr>
    </vt:vector>
  </TitlesOfParts>
  <Company>Huawei Technologies Co.,Ltd.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March 2017 Meeting Agenda</dc:title>
  <dc:creator>Osama AboulMagd</dc:creator>
  <cp:lastModifiedBy>Osama AboulMagd</cp:lastModifiedBy>
  <cp:revision>113</cp:revision>
  <cp:lastPrinted>1601-01-01T00:00:00Z</cp:lastPrinted>
  <dcterms:created xsi:type="dcterms:W3CDTF">2017-01-26T15:28:16Z</dcterms:created>
  <dcterms:modified xsi:type="dcterms:W3CDTF">2018-11-10T13:04:44Z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1539611892</vt:lpwstr>
  </property>
</Properties>
</file>