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4"/>
  </p:notesMasterIdLst>
  <p:handoutMasterIdLst>
    <p:handoutMasterId r:id="rId25"/>
  </p:handoutMasterIdLst>
  <p:sldIdLst>
    <p:sldId id="269" r:id="rId2"/>
    <p:sldId id="278" r:id="rId3"/>
    <p:sldId id="632" r:id="rId4"/>
    <p:sldId id="675" r:id="rId5"/>
    <p:sldId id="665" r:id="rId6"/>
    <p:sldId id="666" r:id="rId7"/>
    <p:sldId id="667" r:id="rId8"/>
    <p:sldId id="668" r:id="rId9"/>
    <p:sldId id="669" r:id="rId10"/>
    <p:sldId id="670" r:id="rId11"/>
    <p:sldId id="629" r:id="rId12"/>
    <p:sldId id="702" r:id="rId13"/>
    <p:sldId id="706" r:id="rId14"/>
    <p:sldId id="647" r:id="rId15"/>
    <p:sldId id="677" r:id="rId16"/>
    <p:sldId id="674" r:id="rId17"/>
    <p:sldId id="708" r:id="rId18"/>
    <p:sldId id="709" r:id="rId19"/>
    <p:sldId id="707" r:id="rId20"/>
    <p:sldId id="684" r:id="rId21"/>
    <p:sldId id="590" r:id="rId22"/>
    <p:sldId id="516" r:id="rId23"/>
  </p:sldIdLst>
  <p:sldSz cx="12192000" cy="6858000"/>
  <p:notesSz cx="6858000" cy="9296400"/>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4">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CC00"/>
    <a:srgbClr val="0080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45" autoAdjust="0"/>
    <p:restoredTop sz="94041" autoAdjust="0"/>
  </p:normalViewPr>
  <p:slideViewPr>
    <p:cSldViewPr>
      <p:cViewPr varScale="1">
        <p:scale>
          <a:sx n="70" d="100"/>
          <a:sy n="70" d="100"/>
        </p:scale>
        <p:origin x="808" y="60"/>
      </p:cViewPr>
      <p:guideLst>
        <p:guide orient="horz" pos="2160"/>
        <p:guide pos="3840"/>
      </p:guideLst>
    </p:cSldViewPr>
  </p:slideViewPr>
  <p:outlineViewPr>
    <p:cViewPr>
      <p:scale>
        <a:sx n="50" d="100"/>
        <a:sy n="50" d="100"/>
      </p:scale>
      <p:origin x="0" y="-26628"/>
    </p:cViewPr>
  </p:outlineViewPr>
  <p:notesTextViewPr>
    <p:cViewPr>
      <p:scale>
        <a:sx n="100" d="100"/>
        <a:sy n="100" d="100"/>
      </p:scale>
      <p:origin x="0" y="0"/>
    </p:cViewPr>
  </p:notesTextViewPr>
  <p:sorterViewPr>
    <p:cViewPr>
      <p:scale>
        <a:sx n="120" d="100"/>
        <a:sy n="120" d="100"/>
      </p:scale>
      <p:origin x="0" y="0"/>
    </p:cViewPr>
  </p:sorterViewPr>
  <p:notesViewPr>
    <p:cSldViewPr>
      <p:cViewPr>
        <p:scale>
          <a:sx n="100" d="100"/>
          <a:sy n="100" d="100"/>
        </p:scale>
        <p:origin x="-3552" y="-72"/>
      </p:cViewPr>
      <p:guideLst>
        <p:guide orient="horz" pos="2164"/>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802.11-18/1712r2</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November 2018</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7213" y="8997950"/>
            <a:ext cx="5127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346A1385-B4BE-44D6-BE17-C818A5EF93D3}" type="slidenum">
              <a:rPr lang="en-US"/>
              <a:pPr>
                <a:defRPr/>
              </a:pPr>
              <a:t>‹#›</a:t>
            </a:fld>
            <a:endParaRPr lang="en-US"/>
          </a:p>
        </p:txBody>
      </p:sp>
      <p:sp>
        <p:nvSpPr>
          <p:cNvPr id="563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Rectangle 7"/>
          <p:cNvSpPr>
            <a:spLocks noChangeArrowheads="1"/>
          </p:cNvSpPr>
          <p:nvPr/>
        </p:nvSpPr>
        <p:spPr bwMode="auto">
          <a:xfrm>
            <a:off x="685800" y="8997950"/>
            <a:ext cx="7032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33450" eaLnBrk="0" hangingPunct="0">
              <a:defRPr sz="1200">
                <a:solidFill>
                  <a:schemeClr val="tx1"/>
                </a:solidFill>
                <a:latin typeface="Times New Roman" pitchFamily="18" charset="0"/>
                <a:cs typeface="Arial" charset="0"/>
              </a:defRPr>
            </a:lvl1pPr>
            <a:lvl2pPr marL="742950" indent="-285750" defTabSz="933450" eaLnBrk="0" hangingPunct="0">
              <a:defRPr sz="1200">
                <a:solidFill>
                  <a:schemeClr val="tx1"/>
                </a:solidFill>
                <a:latin typeface="Times New Roman" pitchFamily="18" charset="0"/>
                <a:cs typeface="Arial" charset="0"/>
              </a:defRPr>
            </a:lvl2pPr>
            <a:lvl3pPr marL="1143000" indent="-228600" defTabSz="933450" eaLnBrk="0" hangingPunct="0">
              <a:defRPr sz="1200">
                <a:solidFill>
                  <a:schemeClr val="tx1"/>
                </a:solidFill>
                <a:latin typeface="Times New Roman" pitchFamily="18" charset="0"/>
                <a:cs typeface="Arial" charset="0"/>
              </a:defRPr>
            </a:lvl3pPr>
            <a:lvl4pPr marL="1600200" indent="-228600" defTabSz="933450" eaLnBrk="0" hangingPunct="0">
              <a:defRPr sz="1200">
                <a:solidFill>
                  <a:schemeClr val="tx1"/>
                </a:solidFill>
                <a:latin typeface="Times New Roman" pitchFamily="18" charset="0"/>
                <a:cs typeface="Arial" charset="0"/>
              </a:defRPr>
            </a:lvl4pPr>
            <a:lvl5pPr marL="2057400" indent="-228600" defTabSz="933450" eaLnBrk="0" hangingPunct="0">
              <a:defRPr sz="1200">
                <a:solidFill>
                  <a:schemeClr val="tx1"/>
                </a:solidFill>
                <a:latin typeface="Times New Roman" pitchFamily="18" charset="0"/>
                <a:cs typeface="Arial"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563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7178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802.11-18/1712r2</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November 2018</a:t>
            </a:r>
            <a:endParaRPr lang="en-US"/>
          </a:p>
        </p:txBody>
      </p:sp>
      <p:sp>
        <p:nvSpPr>
          <p:cNvPr id="28676" name="Rectangle 4"/>
          <p:cNvSpPr>
            <a:spLocks noGrp="1" noRot="1" noChangeAspect="1" noChangeArrowheads="1" noTextEdit="1"/>
          </p:cNvSpPr>
          <p:nvPr>
            <p:ph type="sldImg" idx="2"/>
          </p:nvPr>
        </p:nvSpPr>
        <p:spPr bwMode="auto">
          <a:xfrm>
            <a:off x="342900" y="703263"/>
            <a:ext cx="617378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9550" y="9001125"/>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2BF0D095-F52D-480A-94DF-9FA296D2C069}" type="slidenum">
              <a:rPr lang="en-US"/>
              <a:pPr>
                <a:defRPr/>
              </a:pPr>
              <a:t>‹#›</a:t>
            </a:fld>
            <a:endParaRPr lang="en-US"/>
          </a:p>
        </p:txBody>
      </p:sp>
      <p:sp>
        <p:nvSpPr>
          <p:cNvPr id="16392" name="Rectangle 8"/>
          <p:cNvSpPr>
            <a:spLocks noChangeArrowheads="1"/>
          </p:cNvSpPr>
          <p:nvPr/>
        </p:nvSpPr>
        <p:spPr bwMode="auto">
          <a:xfrm>
            <a:off x="715963" y="9001125"/>
            <a:ext cx="7032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28681"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2" name="Line 10"/>
          <p:cNvSpPr>
            <a:spLocks noChangeShapeType="1"/>
          </p:cNvSpPr>
          <p:nvPr/>
        </p:nvSpPr>
        <p:spPr bwMode="auto">
          <a:xfrm>
            <a:off x="641350" y="296863"/>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165904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802.11-18/1712r2</a:t>
            </a:r>
          </a:p>
        </p:txBody>
      </p:sp>
      <p:sp>
        <p:nvSpPr>
          <p:cNvPr id="17411"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2018</a:t>
            </a:r>
          </a:p>
        </p:txBody>
      </p:sp>
      <p:sp>
        <p:nvSpPr>
          <p:cNvPr id="17412"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7413"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EC899-E8EF-4388-8D00-29F049B3F004}" type="slidenum">
              <a:rPr lang="en-US" smtClean="0"/>
              <a:pPr>
                <a:defRPr/>
              </a:pPr>
              <a:t>1</a:t>
            </a:fld>
            <a:endParaRPr lang="en-US" smtClean="0"/>
          </a:p>
        </p:txBody>
      </p:sp>
      <p:sp>
        <p:nvSpPr>
          <p:cNvPr id="29702" name="Rectangle 2"/>
          <p:cNvSpPr>
            <a:spLocks noGrp="1" noRot="1" noChangeAspect="1" noChangeArrowheads="1" noTextEdit="1"/>
          </p:cNvSpPr>
          <p:nvPr>
            <p:ph type="sldImg"/>
          </p:nvPr>
        </p:nvSpPr>
        <p:spPr>
          <a:xfrm>
            <a:off x="342900" y="703263"/>
            <a:ext cx="6173788" cy="3473450"/>
          </a:xfrm>
          <a:ln/>
        </p:spPr>
      </p:sp>
      <p:sp>
        <p:nvSpPr>
          <p:cNvPr id="297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594198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802.11-18/1712r2</a:t>
            </a:r>
            <a:endParaRPr lang="en-US"/>
          </a:p>
        </p:txBody>
      </p:sp>
      <p:sp>
        <p:nvSpPr>
          <p:cNvPr id="5" name="Date Placeholder 4"/>
          <p:cNvSpPr>
            <a:spLocks noGrp="1"/>
          </p:cNvSpPr>
          <p:nvPr>
            <p:ph type="dt" idx="11"/>
          </p:nvPr>
        </p:nvSpPr>
        <p:spPr/>
        <p:txBody>
          <a:bodyPr/>
          <a:lstStyle/>
          <a:p>
            <a:pPr>
              <a:defRPr/>
            </a:pPr>
            <a:r>
              <a:rPr lang="en-US" smtClean="0"/>
              <a:t>November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7797EB75-BD9E-45DB-A35F-6C321BEA61EF}" type="slidenum">
              <a:rPr lang="en-US" smtClean="0"/>
              <a:pPr>
                <a:defRPr/>
              </a:pPr>
              <a:t>13</a:t>
            </a:fld>
            <a:endParaRPr lang="en-US"/>
          </a:p>
        </p:txBody>
      </p:sp>
    </p:spTree>
    <p:extLst>
      <p:ext uri="{BB962C8B-B14F-4D97-AF65-F5344CB8AC3E}">
        <p14:creationId xmlns:p14="http://schemas.microsoft.com/office/powerpoint/2010/main" val="27642908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802.11-18/1712r2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89946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802.11-18/1712r2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15</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6205684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802.11-18/1712r2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754152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802.11-18/1712r2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9250584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802.11-18/1712r2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1514341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smtClean="0"/>
              <a:t>doc.: IEEE 802.11-18/1712r2</a:t>
            </a:r>
            <a:endParaRPr lang="en-US"/>
          </a:p>
        </p:txBody>
      </p:sp>
      <p:sp>
        <p:nvSpPr>
          <p:cNvPr id="5" name="Date Placeholder 4"/>
          <p:cNvSpPr>
            <a:spLocks noGrp="1"/>
          </p:cNvSpPr>
          <p:nvPr>
            <p:ph type="dt" idx="11"/>
          </p:nvPr>
        </p:nvSpPr>
        <p:spPr/>
        <p:txBody>
          <a:bodyPr/>
          <a:lstStyle/>
          <a:p>
            <a:pPr>
              <a:defRPr/>
            </a:pPr>
            <a:r>
              <a:rPr lang="en-US" smtClean="0"/>
              <a:t>November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2BF0D095-F52D-480A-94DF-9FA296D2C069}" type="slidenum">
              <a:rPr lang="en-US" smtClean="0"/>
              <a:pPr>
                <a:defRPr/>
              </a:pPr>
              <a:t>19</a:t>
            </a:fld>
            <a:endParaRPr lang="en-US"/>
          </a:p>
        </p:txBody>
      </p:sp>
    </p:spTree>
    <p:extLst>
      <p:ext uri="{BB962C8B-B14F-4D97-AF65-F5344CB8AC3E}">
        <p14:creationId xmlns:p14="http://schemas.microsoft.com/office/powerpoint/2010/main" val="23026249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802.11-18/1712r2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20</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876520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802.11-18/1712r2</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2018</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21</a:t>
            </a:fld>
            <a:endParaRPr lang="en-US" smtClean="0"/>
          </a:p>
        </p:txBody>
      </p:sp>
      <p:sp>
        <p:nvSpPr>
          <p:cNvPr id="53254" name="Rectangle 2"/>
          <p:cNvSpPr>
            <a:spLocks noGrp="1" noRot="1" noChangeAspect="1" noChangeArrowheads="1" noTextEdit="1"/>
          </p:cNvSpPr>
          <p:nvPr>
            <p:ph type="sldImg"/>
          </p:nvPr>
        </p:nvSpPr>
        <p:spPr>
          <a:xfrm>
            <a:off x="342900" y="703263"/>
            <a:ext cx="6173788" cy="3473450"/>
          </a:xfrm>
          <a:ln/>
        </p:spPr>
      </p:sp>
      <p:sp>
        <p:nvSpPr>
          <p:cNvPr id="5325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5509327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802.11-18/1712r2</a:t>
            </a:r>
          </a:p>
        </p:txBody>
      </p:sp>
      <p:sp>
        <p:nvSpPr>
          <p:cNvPr id="2969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2018</a:t>
            </a:r>
          </a:p>
        </p:txBody>
      </p:sp>
      <p:sp>
        <p:nvSpPr>
          <p:cNvPr id="2970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970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2DBA12B-7CE2-47B2-8A3A-C8330940ACFD}" type="slidenum">
              <a:rPr lang="en-US" smtClean="0"/>
              <a:pPr>
                <a:defRPr/>
              </a:pPr>
              <a:t>22</a:t>
            </a:fld>
            <a:endParaRPr lang="en-US" smtClean="0"/>
          </a:p>
        </p:txBody>
      </p:sp>
      <p:sp>
        <p:nvSpPr>
          <p:cNvPr id="55302" name="Rectangle 2"/>
          <p:cNvSpPr>
            <a:spLocks noGrp="1" noRot="1" noChangeAspect="1" noChangeArrowheads="1" noTextEdit="1"/>
          </p:cNvSpPr>
          <p:nvPr>
            <p:ph type="sldImg"/>
          </p:nvPr>
        </p:nvSpPr>
        <p:spPr>
          <a:xfrm>
            <a:off x="342900" y="703263"/>
            <a:ext cx="6173788" cy="3473450"/>
          </a:xfrm>
          <a:ln/>
        </p:spPr>
      </p:sp>
      <p:sp>
        <p:nvSpPr>
          <p:cNvPr id="553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270615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802.11-18/1712r2</a:t>
            </a:r>
          </a:p>
        </p:txBody>
      </p:sp>
      <p:sp>
        <p:nvSpPr>
          <p:cNvPr id="1843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2018</a:t>
            </a:r>
          </a:p>
        </p:txBody>
      </p:sp>
      <p:sp>
        <p:nvSpPr>
          <p:cNvPr id="1843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843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985A7-CD46-43FB-959E-263D01CC9381}" type="slidenum">
              <a:rPr lang="en-US" smtClean="0"/>
              <a:pPr>
                <a:defRPr/>
              </a:pPr>
              <a:t>2</a:t>
            </a:fld>
            <a:endParaRPr lang="en-US" smtClean="0"/>
          </a:p>
        </p:txBody>
      </p:sp>
      <p:sp>
        <p:nvSpPr>
          <p:cNvPr id="30726" name="Rectangle 2"/>
          <p:cNvSpPr>
            <a:spLocks noGrp="1" noRot="1" noChangeAspect="1" noChangeArrowheads="1" noTextEdit="1"/>
          </p:cNvSpPr>
          <p:nvPr>
            <p:ph type="sldImg"/>
          </p:nvPr>
        </p:nvSpPr>
        <p:spPr>
          <a:xfrm>
            <a:off x="342900" y="703263"/>
            <a:ext cx="6173788" cy="3473450"/>
          </a:xfrm>
          <a:ln cap="flat"/>
        </p:spPr>
      </p:sp>
      <p:sp>
        <p:nvSpPr>
          <p:cNvPr id="307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extLst>
      <p:ext uri="{BB962C8B-B14F-4D97-AF65-F5344CB8AC3E}">
        <p14:creationId xmlns:p14="http://schemas.microsoft.com/office/powerpoint/2010/main" val="2574854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802.11-18/1712r2</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2018</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3</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446602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802.11-18/1712r2</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2018</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4</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42207698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820ECF4-AB99-46EC-B73F-73EF1F3C0FFB}" type="slidenum">
              <a:rPr lang="en-US" altLang="en-US" sz="1300"/>
              <a:pPr>
                <a:spcBef>
                  <a:spcPct val="0"/>
                </a:spcBef>
              </a:pPr>
              <a:t>5</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547617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1890774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390C1BA6-60C6-42DD-8486-B24E4CAD482E}" type="slidenum">
              <a:rPr lang="en-US" altLang="en-US"/>
              <a:pPr/>
              <a:t>10</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0BADC4BB-A347-4EA7-8640-97038D52B133}" type="slidenum">
              <a:rPr lang="en-US" altLang="en-US">
                <a:ea typeface="MS Gothic" panose="020B0609070205080204" pitchFamily="49" charset="-128"/>
              </a:rPr>
              <a:pPr algn="r" hangingPunct="0">
                <a:buClrTx/>
                <a:buFontTx/>
                <a:buNone/>
              </a:pPr>
              <a:t>10</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Tree>
    <p:extLst>
      <p:ext uri="{BB962C8B-B14F-4D97-AF65-F5344CB8AC3E}">
        <p14:creationId xmlns:p14="http://schemas.microsoft.com/office/powerpoint/2010/main" val="2741852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802.11-18/1712r2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71757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802.11-18/1712r2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321027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0638B68-59E2-4ECC-A395-4D8BA92A6B58}" type="slidenum">
              <a:rPr lang="en-US"/>
              <a:pPr>
                <a:defRPr/>
              </a:pPr>
              <a:t>‹#›</a:t>
            </a:fld>
            <a:endParaRPr lang="en-US"/>
          </a:p>
        </p:txBody>
      </p:sp>
    </p:spTree>
    <p:extLst>
      <p:ext uri="{BB962C8B-B14F-4D97-AF65-F5344CB8AC3E}">
        <p14:creationId xmlns:p14="http://schemas.microsoft.com/office/powerpoint/2010/main" val="353454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B95F2FA-1F7D-4511-B8D3-BE850E72BE81}" type="slidenum">
              <a:rPr lang="en-US"/>
              <a:pPr>
                <a:defRPr/>
              </a:pPr>
              <a:t>‹#›</a:t>
            </a:fld>
            <a:endParaRPr lang="en-US"/>
          </a:p>
        </p:txBody>
      </p:sp>
    </p:spTree>
    <p:extLst>
      <p:ext uri="{BB962C8B-B14F-4D97-AF65-F5344CB8AC3E}">
        <p14:creationId xmlns:p14="http://schemas.microsoft.com/office/powerpoint/2010/main" val="226780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20C94DB-DACE-4790-8683-FC67F9BD15B1}" type="slidenum">
              <a:rPr lang="en-US"/>
              <a:pPr>
                <a:defRPr/>
              </a:pPr>
              <a:t>‹#›</a:t>
            </a:fld>
            <a:endParaRPr lang="en-US"/>
          </a:p>
        </p:txBody>
      </p:sp>
    </p:spTree>
    <p:extLst>
      <p:ext uri="{BB962C8B-B14F-4D97-AF65-F5344CB8AC3E}">
        <p14:creationId xmlns:p14="http://schemas.microsoft.com/office/powerpoint/2010/main" val="375991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FC9212-A276-4579-8D5E-ABD8504D37DD}" type="slidenum">
              <a:rPr lang="en-US"/>
              <a:pPr>
                <a:defRPr/>
              </a:pPr>
              <a:t>‹#›</a:t>
            </a:fld>
            <a:endParaRPr lang="en-US"/>
          </a:p>
        </p:txBody>
      </p:sp>
    </p:spTree>
    <p:extLst>
      <p:ext uri="{BB962C8B-B14F-4D97-AF65-F5344CB8AC3E}">
        <p14:creationId xmlns:p14="http://schemas.microsoft.com/office/powerpoint/2010/main" val="8755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31AEC5-025C-49AC-9B4A-23C1DEB7E703}" type="slidenum">
              <a:rPr lang="en-US"/>
              <a:pPr>
                <a:defRPr/>
              </a:pPr>
              <a:t>‹#›</a:t>
            </a:fld>
            <a:endParaRPr lang="en-US"/>
          </a:p>
        </p:txBody>
      </p:sp>
    </p:spTree>
    <p:extLst>
      <p:ext uri="{BB962C8B-B14F-4D97-AF65-F5344CB8AC3E}">
        <p14:creationId xmlns:p14="http://schemas.microsoft.com/office/powerpoint/2010/main" val="37514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55899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November 2018</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7BB03CFB-44AD-4816-B58F-A54E0F554221}" type="slidenum">
              <a:rPr lang="en-US"/>
              <a:pPr>
                <a:defRPr/>
              </a:pPr>
              <a:t>‹#›</a:t>
            </a:fld>
            <a:endParaRPr lang="en-US"/>
          </a:p>
        </p:txBody>
      </p:sp>
    </p:spTree>
    <p:extLst>
      <p:ext uri="{BB962C8B-B14F-4D97-AF65-F5344CB8AC3E}">
        <p14:creationId xmlns:p14="http://schemas.microsoft.com/office/powerpoint/2010/main" val="228150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November 2018</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4482A58-199F-4918-8432-04940375E780}" type="slidenum">
              <a:rPr lang="en-US"/>
              <a:pPr>
                <a:defRPr/>
              </a:pPr>
              <a:t>‹#›</a:t>
            </a:fld>
            <a:endParaRPr lang="en-US"/>
          </a:p>
        </p:txBody>
      </p:sp>
    </p:spTree>
    <p:extLst>
      <p:ext uri="{BB962C8B-B14F-4D97-AF65-F5344CB8AC3E}">
        <p14:creationId xmlns:p14="http://schemas.microsoft.com/office/powerpoint/2010/main" val="322022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November 2018</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7F6BBDC2-33C3-48A1-AB5D-AA2D3A91F3F6}" type="slidenum">
              <a:rPr lang="en-US"/>
              <a:pPr>
                <a:defRPr/>
              </a:pPr>
              <a:t>‹#›</a:t>
            </a:fld>
            <a:endParaRPr lang="en-US"/>
          </a:p>
        </p:txBody>
      </p:sp>
    </p:spTree>
    <p:extLst>
      <p:ext uri="{BB962C8B-B14F-4D97-AF65-F5344CB8AC3E}">
        <p14:creationId xmlns:p14="http://schemas.microsoft.com/office/powerpoint/2010/main" val="8213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988C900-7051-48E6-8DAA-3BB132A94CD7}" type="slidenum">
              <a:rPr lang="en-US"/>
              <a:pPr>
                <a:defRPr/>
              </a:pPr>
              <a:t>‹#›</a:t>
            </a:fld>
            <a:endParaRPr lang="en-US"/>
          </a:p>
        </p:txBody>
      </p:sp>
    </p:spTree>
    <p:extLst>
      <p:ext uri="{BB962C8B-B14F-4D97-AF65-F5344CB8AC3E}">
        <p14:creationId xmlns:p14="http://schemas.microsoft.com/office/powerpoint/2010/main" val="401867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B6FA4E4-6431-4A7A-AEBA-9670F0642CD3}" type="slidenum">
              <a:rPr lang="en-US"/>
              <a:pPr>
                <a:defRPr/>
              </a:pPr>
              <a:t>‹#›</a:t>
            </a:fld>
            <a:endParaRPr lang="en-US"/>
          </a:p>
        </p:txBody>
      </p:sp>
    </p:spTree>
    <p:extLst>
      <p:ext uri="{BB962C8B-B14F-4D97-AF65-F5344CB8AC3E}">
        <p14:creationId xmlns:p14="http://schemas.microsoft.com/office/powerpoint/2010/main" val="726871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929218" y="334964"/>
            <a:ext cx="25251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eaLnBrk="0" hangingPunct="0">
              <a:defRPr sz="1800" b="1">
                <a:cs typeface="+mn-cs"/>
              </a:defRPr>
            </a:lvl1pPr>
          </a:lstStyle>
          <a:p>
            <a:pPr>
              <a:defRPr/>
            </a:pPr>
            <a:r>
              <a:rPr lang="en-US" smtClean="0"/>
              <a:t>November 2018</a:t>
            </a:r>
            <a:endParaRPr lang="en-US" dirty="0"/>
          </a:p>
        </p:txBody>
      </p:sp>
      <p:sp>
        <p:nvSpPr>
          <p:cNvPr id="1029" name="Rectangle 5"/>
          <p:cNvSpPr>
            <a:spLocks noGrp="1" noChangeArrowheads="1"/>
          </p:cNvSpPr>
          <p:nvPr>
            <p:ph type="ftr" sz="quarter" idx="3"/>
          </p:nvPr>
        </p:nvSpPr>
        <p:spPr bwMode="auto">
          <a:xfrm>
            <a:off x="9447138" y="6475413"/>
            <a:ext cx="194476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smtClean="0"/>
              <a:t>Dorothy Stanley, HP Enterprise</a:t>
            </a:r>
            <a:endParaRPr lang="en-US"/>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0" hangingPunct="0">
              <a:defRPr>
                <a:cs typeface="+mn-cs"/>
              </a:defRPr>
            </a:lvl1pPr>
          </a:lstStyle>
          <a:p>
            <a:pPr>
              <a:defRPr/>
            </a:pPr>
            <a:r>
              <a:rPr lang="en-US"/>
              <a:t>Slide </a:t>
            </a:r>
            <a:fld id="{DC664FA7-9591-4AF1-947F-CBEC61367A07}" type="slidenum">
              <a:rPr lang="en-US"/>
              <a:pPr>
                <a:defRPr/>
              </a:pPr>
              <a:t>‹#›</a:t>
            </a:fld>
            <a:endParaRPr lang="en-US"/>
          </a:p>
        </p:txBody>
      </p:sp>
      <p:sp>
        <p:nvSpPr>
          <p:cNvPr id="1031" name="Rectangle 7"/>
          <p:cNvSpPr>
            <a:spLocks noChangeArrowheads="1"/>
          </p:cNvSpPr>
          <p:nvPr/>
        </p:nvSpPr>
        <p:spPr bwMode="auto">
          <a:xfrm>
            <a:off x="7862236" y="332601"/>
            <a:ext cx="33984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342900" indent="-342900"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457200" eaLnBrk="0" hangingPunct="0">
              <a:defRPr sz="1200">
                <a:solidFill>
                  <a:schemeClr val="tx1"/>
                </a:solidFill>
                <a:latin typeface="Times New Roman" pitchFamily="18" charset="0"/>
                <a:cs typeface="Arial" charset="0"/>
              </a:defRPr>
            </a:lvl5pPr>
            <a:lvl6pPr marL="914400" eaLnBrk="0" fontAlgn="base" hangingPunct="0">
              <a:spcBef>
                <a:spcPct val="0"/>
              </a:spcBef>
              <a:spcAft>
                <a:spcPct val="0"/>
              </a:spcAft>
              <a:defRPr sz="1200">
                <a:solidFill>
                  <a:schemeClr val="tx1"/>
                </a:solidFill>
                <a:latin typeface="Times New Roman" pitchFamily="18" charset="0"/>
                <a:cs typeface="Arial" charset="0"/>
              </a:defRPr>
            </a:lvl6pPr>
            <a:lvl7pPr marL="1371600" eaLnBrk="0" fontAlgn="base" hangingPunct="0">
              <a:spcBef>
                <a:spcPct val="0"/>
              </a:spcBef>
              <a:spcAft>
                <a:spcPct val="0"/>
              </a:spcAft>
              <a:defRPr sz="1200">
                <a:solidFill>
                  <a:schemeClr val="tx1"/>
                </a:solidFill>
                <a:latin typeface="Times New Roman" pitchFamily="18" charset="0"/>
                <a:cs typeface="Arial" charset="0"/>
              </a:defRPr>
            </a:lvl7pPr>
            <a:lvl8pPr marL="1828800" eaLnBrk="0" fontAlgn="base" hangingPunct="0">
              <a:spcBef>
                <a:spcPct val="0"/>
              </a:spcBef>
              <a:spcAft>
                <a:spcPct val="0"/>
              </a:spcAft>
              <a:defRPr sz="1200">
                <a:solidFill>
                  <a:schemeClr val="tx1"/>
                </a:solidFill>
                <a:latin typeface="Times New Roman" pitchFamily="18" charset="0"/>
                <a:cs typeface="Arial" charset="0"/>
              </a:defRPr>
            </a:lvl8pPr>
            <a:lvl9pPr marL="2286000" eaLnBrk="0" fontAlgn="base" hangingPunct="0">
              <a:spcBef>
                <a:spcPct val="0"/>
              </a:spcBef>
              <a:spcAft>
                <a:spcPct val="0"/>
              </a:spcAft>
              <a:defRPr sz="1200">
                <a:solidFill>
                  <a:schemeClr val="tx1"/>
                </a:solidFill>
                <a:latin typeface="Times New Roman" pitchFamily="18" charset="0"/>
                <a:cs typeface="Arial" charset="0"/>
              </a:defRPr>
            </a:lvl9pPr>
          </a:lstStyle>
          <a:p>
            <a:pPr lvl="4" algn="r">
              <a:defRPr/>
            </a:pPr>
            <a:r>
              <a:rPr lang="en-US" altLang="en-US" sz="1800" b="1" dirty="0" smtClean="0"/>
              <a:t>doc.: IEEE 802.11-18/1712r2</a:t>
            </a:r>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
        <p:nvSpPr>
          <p:cNvPr id="1033" name="Rectangle 9"/>
          <p:cNvSpPr>
            <a:spLocks noChangeArrowheads="1"/>
          </p:cNvSpPr>
          <p:nvPr/>
        </p:nvSpPr>
        <p:spPr bwMode="auto">
          <a:xfrm>
            <a:off x="914401" y="6475413"/>
            <a:ext cx="47929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z="1200" smtClean="0"/>
              <a:t>Agenda</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18/11-18-1402-01-000m-minutes-for-revmd-sept-2018-waikoloa.docx"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hyperlink" Target="https://mentor.ieee.org/802.11/dcn/18/11-18-1701-04-000m-minutes-for-revmd-telecon-in-sept-and-oct.doc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8/11-18-0657-07-000m-revmd-wg-lb232-comments-for-editor-ad-hoc.xls" TargetMode="External"/><Relationship Id="rId7" Type="http://schemas.openxmlformats.org/officeDocument/2006/relationships/hyperlink" Target="https://mentor.ieee.org/802.11/dcn/18/11-18-0614-04-000m-revmd-lb232-gen-comments.xls"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hyperlink" Target="https://mentor.ieee.org/802.11/dcn/18/11-18-0670-12-000m-lb232-revmd-phy-sec-comments.xls" TargetMode="External"/><Relationship Id="rId5" Type="http://schemas.openxmlformats.org/officeDocument/2006/relationships/hyperlink" Target="https://mentor.ieee.org/802.11/dcn/17/11-17-0927-28-000m-revmd-mac-comments.xls" TargetMode="External"/><Relationship Id="rId4" Type="http://schemas.openxmlformats.org/officeDocument/2006/relationships/hyperlink" Target="https://mentor.ieee.org/802.11/dcn/17/11-17-0927-19-000m-revmd-mac-comments.xls"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8/11-18-1431-01-000m-proposed-resolutions-for-editor-s-notes-in-revmd-d1-4.doc"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www.techstreet.com/ieee/products/vendor_id/7028"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1/dcn/17/11-17-0004-03-0000-revision-par-proposal-tgmd.doc"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s://standards.ieee.org/develop/project/802.11.html" TargetMode="External"/><Relationship Id="rId5" Type="http://schemas.openxmlformats.org/officeDocument/2006/relationships/hyperlink" Target="https://mentor.ieee.org/802.11/dcn/18/11-18-0611-09-000m-revmd-wg-ballot-comments.xls" TargetMode="External"/><Relationship Id="rId4" Type="http://schemas.openxmlformats.org/officeDocument/2006/relationships/hyperlink" Target="https://mentor.ieee.org/802.11/dcn/17/11-17-0914-06-000m-revmd-wg-cc-comments.xl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2018</a:t>
            </a:r>
            <a:endParaRPr lang="en-US" sz="1800" dirty="0"/>
          </a:p>
        </p:txBody>
      </p:sp>
      <p:sp>
        <p:nvSpPr>
          <p:cNvPr id="3075"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3076"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77FB121F-92AD-4A94-B9B7-431A9F07F0F0}" type="slidenum">
              <a:rPr lang="en-US" smtClean="0"/>
              <a:pPr>
                <a:defRPr/>
              </a:pPr>
              <a:t>1</a:t>
            </a:fld>
            <a:endParaRPr lang="en-US" smtClean="0"/>
          </a:p>
        </p:txBody>
      </p:sp>
      <p:sp>
        <p:nvSpPr>
          <p:cNvPr id="2053" name="Rectangle 2"/>
          <p:cNvSpPr>
            <a:spLocks noGrp="1" noChangeArrowheads="1"/>
          </p:cNvSpPr>
          <p:nvPr>
            <p:ph type="title"/>
          </p:nvPr>
        </p:nvSpPr>
        <p:spPr>
          <a:xfrm>
            <a:off x="2209800" y="685800"/>
            <a:ext cx="8610600" cy="1066800"/>
          </a:xfrm>
        </p:spPr>
        <p:txBody>
          <a:bodyPr/>
          <a:lstStyle/>
          <a:p>
            <a:r>
              <a:rPr lang="en-US" altLang="en-US" dirty="0" smtClean="0"/>
              <a:t>IEEE 802.11 </a:t>
            </a:r>
            <a:r>
              <a:rPr lang="en-US" altLang="en-US" dirty="0" err="1" smtClean="0"/>
              <a:t>TGmd</a:t>
            </a:r>
            <a:r>
              <a:rPr lang="en-US" altLang="en-US" dirty="0" smtClean="0"/>
              <a:t> November 2018 Agenda</a:t>
            </a:r>
          </a:p>
        </p:txBody>
      </p:sp>
      <p:sp>
        <p:nvSpPr>
          <p:cNvPr id="2054" name="Rectangle 6"/>
          <p:cNvSpPr>
            <a:spLocks noGrp="1" noChangeArrowheads="1"/>
          </p:cNvSpPr>
          <p:nvPr>
            <p:ph type="body" idx="1"/>
          </p:nvPr>
        </p:nvSpPr>
        <p:spPr>
          <a:xfrm>
            <a:off x="2209800" y="1524000"/>
            <a:ext cx="7772400" cy="381000"/>
          </a:xfrm>
        </p:spPr>
        <p:txBody>
          <a:bodyPr/>
          <a:lstStyle/>
          <a:p>
            <a:pPr algn="ctr">
              <a:lnSpc>
                <a:spcPct val="90000"/>
              </a:lnSpc>
              <a:buFontTx/>
              <a:buNone/>
            </a:pPr>
            <a:r>
              <a:rPr lang="en-US" altLang="en-US" sz="2000" dirty="0"/>
              <a:t>Date:</a:t>
            </a:r>
            <a:r>
              <a:rPr lang="en-US" altLang="en-US" sz="2000" b="0" dirty="0"/>
              <a:t> </a:t>
            </a:r>
            <a:r>
              <a:rPr lang="en-US" altLang="en-US" sz="2000" b="0" dirty="0" smtClean="0"/>
              <a:t>2018-11-11</a:t>
            </a:r>
            <a:endParaRPr lang="en-US" altLang="en-US" sz="2000" b="0" dirty="0"/>
          </a:p>
        </p:txBody>
      </p:sp>
      <p:graphicFrame>
        <p:nvGraphicFramePr>
          <p:cNvPr id="2055" name="Object 11"/>
          <p:cNvGraphicFramePr>
            <a:graphicFrameLocks noChangeAspect="1"/>
          </p:cNvGraphicFramePr>
          <p:nvPr>
            <p:extLst>
              <p:ext uri="{D42A27DB-BD31-4B8C-83A1-F6EECF244321}">
                <p14:modId xmlns:p14="http://schemas.microsoft.com/office/powerpoint/2010/main" val="284026159"/>
              </p:ext>
            </p:extLst>
          </p:nvPr>
        </p:nvGraphicFramePr>
        <p:xfrm>
          <a:off x="2044700" y="2274889"/>
          <a:ext cx="8102600" cy="2498725"/>
        </p:xfrm>
        <a:graphic>
          <a:graphicData uri="http://schemas.openxmlformats.org/presentationml/2006/ole">
            <mc:AlternateContent xmlns:mc="http://schemas.openxmlformats.org/markup-compatibility/2006">
              <mc:Choice xmlns:v="urn:schemas-microsoft-com:vml" Requires="v">
                <p:oleObj spid="_x0000_s3899" name="Document" r:id="rId4" imgW="8254447" imgH="2544858" progId="Word.Document.8">
                  <p:embed/>
                </p:oleObj>
              </mc:Choice>
              <mc:Fallback>
                <p:oleObj name="Document" r:id="rId4" imgW="8254447" imgH="2544858" progId="Word.Document.8">
                  <p:embed/>
                  <p:pic>
                    <p:nvPicPr>
                      <p:cNvPr id="0" name="Object 11"/>
                      <p:cNvPicPr>
                        <a:picLocks noChangeAspect="1" noChangeArrowheads="1"/>
                      </p:cNvPicPr>
                      <p:nvPr/>
                    </p:nvPicPr>
                    <p:blipFill>
                      <a:blip r:embed="rId5"/>
                      <a:srcRect/>
                      <a:stretch>
                        <a:fillRect/>
                      </a:stretch>
                    </p:blipFill>
                    <p:spPr bwMode="auto">
                      <a:xfrm>
                        <a:off x="2044700" y="2274889"/>
                        <a:ext cx="8102600" cy="249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6" name="Rectangle 12"/>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a:t>Authors:</a:t>
            </a:r>
            <a:endParaRPr lang="en-US" alt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5868989" y="6475414"/>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5DC26805-48A2-4BF2-BAB1-A04A6CDBCF81}" type="slidenum">
              <a:rPr lang="en-US" altLang="en-US">
                <a:ea typeface="MS Gothic" panose="020B0609070205080204" pitchFamily="49" charset="-128"/>
              </a:rPr>
              <a:pPr hangingPunct="0">
                <a:buClrTx/>
                <a:buFontTx/>
                <a:buNone/>
              </a:pPr>
              <a:t>10</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2209800" y="439738"/>
            <a:ext cx="8001000" cy="1160463"/>
          </a:xfrm>
          <a:ln/>
        </p:spPr>
        <p:txBody>
          <a:bodyPr vert="horz" wrap="square" lIns="90000" tIns="46800" rIns="90000" bIns="46800" numCol="1" anchor="ctr" anchorCtr="0" compatLnSpc="1">
            <a:prstTxWarp prst="textNoShape">
              <a:avLst/>
            </a:prstTxWarp>
          </a:bodyPr>
          <a:lstStyle/>
          <a:p>
            <a:pPr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a:solidFill>
                  <a:srgbClr val="000000"/>
                </a:solidFill>
              </a:rPr>
              <a:t>Participation in IEEE 802 Meetings</a:t>
            </a:r>
          </a:p>
        </p:txBody>
      </p:sp>
      <p:sp>
        <p:nvSpPr>
          <p:cNvPr id="4101" name="Text Box 5"/>
          <p:cNvSpPr txBox="1">
            <a:spLocks noChangeArrowheads="1"/>
          </p:cNvSpPr>
          <p:nvPr/>
        </p:nvSpPr>
        <p:spPr bwMode="auto">
          <a:xfrm>
            <a:off x="2209800" y="1447800"/>
            <a:ext cx="7848600" cy="461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pPr>
            <a:r>
              <a:rPr lang="en-GB" altLang="en-US" sz="1600" b="1" dirty="0">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ea typeface="MS Gothic" panose="020B0609070205080204" pitchFamily="49" charset="-128"/>
              </a:rPr>
              <a:t>https://standards.ieee.org/develop/policies/bylaws/sb_bylaws.pdf </a:t>
            </a:r>
            <a:r>
              <a:rPr lang="en-GB" altLang="en-US" sz="1400" b="1" dirty="0">
                <a:ea typeface="MS Gothic" panose="020B0609070205080204" pitchFamily="49" charset="-128"/>
              </a:rPr>
              <a:t> section 5.2.1.3 and the IEEE 802 LMSC Working Group Policies and Procedures,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3.4.1 “Chair”, list item x.</a:t>
            </a:r>
          </a:p>
          <a:p>
            <a:pPr>
              <a:spcBef>
                <a:spcPts val="600"/>
              </a:spcBef>
            </a:pPr>
            <a:r>
              <a:rPr lang="en-GB" altLang="en-US" sz="1600" b="1" dirty="0">
                <a:ea typeface="MS Gothic" panose="020B0609070205080204" pitchFamily="49" charset="-128"/>
              </a:rPr>
              <a:t>By participating in IEEE 802 meetings, you accept these requirements.  If you do not agree to these policies then you shall not participate.</a:t>
            </a:r>
            <a:br>
              <a:rPr lang="en-GB" altLang="en-US" sz="1600" b="1" dirty="0">
                <a:ea typeface="MS Gothic" panose="020B0609070205080204" pitchFamily="49" charset="-128"/>
              </a:rPr>
            </a:br>
            <a:r>
              <a:rPr lang="en-GB" altLang="en-US" sz="1600" b="1" dirty="0">
                <a:ea typeface="MS Gothic" panose="020B0609070205080204" pitchFamily="49" charset="-128"/>
              </a:rPr>
              <a:t/>
            </a:r>
            <a:br>
              <a:rPr lang="en-GB" altLang="en-US" sz="1600" b="1" dirty="0">
                <a:ea typeface="MS Gothic" panose="020B0609070205080204" pitchFamily="49" charset="-128"/>
              </a:rPr>
            </a:br>
            <a:r>
              <a:rPr lang="en-GB" altLang="en-US" dirty="0">
                <a:ea typeface="MS Gothic" panose="020B0609070205080204" pitchFamily="49" charset="-128"/>
              </a:rPr>
              <a:t>(Latest revision of IEEE 802 LMSC Working Group Policies and Procedures: http://www.ieee802.org/devdocs.shtml)</a:t>
            </a:r>
            <a:br>
              <a:rPr lang="en-GB" altLang="en-US" dirty="0">
                <a:ea typeface="MS Gothic" panose="020B0609070205080204" pitchFamily="49" charset="-128"/>
              </a:rPr>
            </a:br>
            <a:endParaRPr lang="en-GB" altLang="en-US" dirty="0">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November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10</a:t>
            </a:fld>
            <a:endParaRPr lang="en-US"/>
          </a:p>
        </p:txBody>
      </p:sp>
    </p:spTree>
    <p:extLst>
      <p:ext uri="{BB962C8B-B14F-4D97-AF65-F5344CB8AC3E}">
        <p14:creationId xmlns:p14="http://schemas.microsoft.com/office/powerpoint/2010/main" val="162683330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11</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Standard and Amendment Ratification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524000" y="1356519"/>
            <a:ext cx="9448800" cy="5210175"/>
          </a:xfrm>
        </p:spPr>
        <p:txBody>
          <a:bodyPr/>
          <a:lstStyle/>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802.11-2016 approved &amp; published December 2016</a:t>
            </a: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802.11ai-2016 approved &amp; published December </a:t>
            </a:r>
            <a:r>
              <a:rPr lang="en-US" altLang="en-US" sz="2000" dirty="0" smtClean="0">
                <a:solidFill>
                  <a:srgbClr val="006600"/>
                </a:solidFill>
              </a:rPr>
              <a:t>2016*</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802.11ah-2016 approved December 2016; publication </a:t>
            </a:r>
            <a:r>
              <a:rPr lang="en-US" altLang="en-US" sz="2000" dirty="0" smtClean="0">
                <a:solidFill>
                  <a:srgbClr val="006600"/>
                </a:solidFill>
              </a:rPr>
              <a:t>May 2017*</a:t>
            </a:r>
            <a:endParaRPr lang="en-US" altLang="en-US" sz="2000" dirty="0">
              <a:solidFill>
                <a:srgbClr val="006600"/>
              </a:solidFill>
            </a:endParaRP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802.11aj-2018 – Approved February 2018, April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802.11ak-2018 – Approved March 2018, June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802.11aq-2018 – Approved June 2018, </a:t>
            </a:r>
            <a:r>
              <a:rPr lang="en-US" altLang="en-US" sz="2000" dirty="0" smtClean="0">
                <a:solidFill>
                  <a:srgbClr val="006600"/>
                </a:solidFill>
              </a:rPr>
              <a:t>August publication*</a:t>
            </a:r>
            <a:endParaRPr lang="en-US" altLang="en-US" sz="2000" dirty="0">
              <a:solidFill>
                <a:srgbClr val="006600"/>
              </a:solidFill>
            </a:endParaRPr>
          </a:p>
          <a:p>
            <a:pPr>
              <a:lnSpc>
                <a:spcPct val="80000"/>
              </a:lnSpc>
            </a:pPr>
            <a:endParaRPr lang="en-US" altLang="en-US" sz="2000" dirty="0" smtClean="0"/>
          </a:p>
          <a:p>
            <a:pPr>
              <a:lnSpc>
                <a:spcPct val="80000"/>
              </a:lnSpc>
            </a:pPr>
            <a:r>
              <a:rPr lang="en-US" altLang="en-US" sz="2000" dirty="0" smtClean="0">
                <a:solidFill>
                  <a:srgbClr val="006600"/>
                </a:solidFill>
                <a:sym typeface="Wingdings" panose="05000000000000000000" pitchFamily="2" charset="2"/>
              </a:rPr>
              <a:t> ---------------</a:t>
            </a:r>
            <a:r>
              <a:rPr lang="en-US" altLang="en-US" sz="2000" dirty="0" err="1" smtClean="0">
                <a:solidFill>
                  <a:srgbClr val="006600"/>
                </a:solidFill>
                <a:sym typeface="Wingdings" panose="05000000000000000000" pitchFamily="2" charset="2"/>
              </a:rPr>
              <a:t>TGmd</a:t>
            </a:r>
            <a:r>
              <a:rPr lang="en-US" altLang="en-US" sz="2000" dirty="0" smtClean="0">
                <a:solidFill>
                  <a:srgbClr val="006600"/>
                </a:solidFill>
                <a:sym typeface="Wingdings" panose="05000000000000000000" pitchFamily="2" charset="2"/>
              </a:rPr>
              <a:t> Ratification</a:t>
            </a:r>
            <a:r>
              <a:rPr lang="en-US" altLang="en-US" sz="2000" dirty="0">
                <a:solidFill>
                  <a:srgbClr val="006600"/>
                </a:solidFill>
                <a:sym typeface="Wingdings" panose="05000000000000000000" pitchFamily="2" charset="2"/>
              </a:rPr>
              <a:t> --------------- </a:t>
            </a:r>
            <a:r>
              <a:rPr lang="en-US" altLang="en-US" sz="2000" dirty="0" smtClean="0">
                <a:solidFill>
                  <a:srgbClr val="006600"/>
                </a:solidFill>
                <a:sym typeface="Wingdings" panose="05000000000000000000" pitchFamily="2" charset="2"/>
              </a:rPr>
              <a:t> </a:t>
            </a:r>
          </a:p>
          <a:p>
            <a:pPr>
              <a:lnSpc>
                <a:spcPct val="80000"/>
              </a:lnSpc>
            </a:pPr>
            <a:endParaRPr lang="en-US" altLang="en-US" sz="2000" dirty="0">
              <a:solidFill>
                <a:srgbClr val="006600"/>
              </a:solidFill>
            </a:endParaRPr>
          </a:p>
          <a:p>
            <a:pPr>
              <a:lnSpc>
                <a:spcPct val="80000"/>
              </a:lnSpc>
            </a:pPr>
            <a:r>
              <a:rPr lang="en-US" altLang="en-US" sz="2000" dirty="0"/>
              <a:t>P802.11ax – </a:t>
            </a:r>
            <a:r>
              <a:rPr lang="en-US" altLang="en-US" sz="2000" dirty="0" smtClean="0"/>
              <a:t>to follow </a:t>
            </a:r>
            <a:r>
              <a:rPr lang="en-US" altLang="en-US" sz="2000" dirty="0" err="1" smtClean="0"/>
              <a:t>REVmd</a:t>
            </a:r>
            <a:r>
              <a:rPr lang="en-US" altLang="en-US" sz="2000" dirty="0" smtClean="0"/>
              <a:t> SASB approval</a:t>
            </a:r>
            <a:endParaRPr lang="en-US" altLang="en-US" sz="2000" dirty="0"/>
          </a:p>
          <a:p>
            <a:pPr>
              <a:lnSpc>
                <a:spcPct val="80000"/>
              </a:lnSpc>
            </a:pPr>
            <a:r>
              <a:rPr lang="en-US" altLang="en-US" sz="2000" dirty="0"/>
              <a:t>P802.11ay – to follow </a:t>
            </a:r>
            <a:r>
              <a:rPr lang="en-US" altLang="en-US" sz="2000" dirty="0" err="1"/>
              <a:t>REVmd</a:t>
            </a:r>
            <a:r>
              <a:rPr lang="en-US" altLang="en-US" sz="2000" dirty="0"/>
              <a:t> SASB approval</a:t>
            </a:r>
          </a:p>
          <a:p>
            <a:pPr>
              <a:lnSpc>
                <a:spcPct val="80000"/>
              </a:lnSpc>
            </a:pPr>
            <a:r>
              <a:rPr lang="en-US" altLang="en-US" sz="2000" dirty="0" smtClean="0"/>
              <a:t>P802.11ba </a:t>
            </a:r>
            <a:r>
              <a:rPr lang="en-US" altLang="en-US" sz="2000" dirty="0"/>
              <a:t>– Jul 2020</a:t>
            </a:r>
          </a:p>
          <a:p>
            <a:pPr>
              <a:lnSpc>
                <a:spcPct val="80000"/>
              </a:lnSpc>
            </a:pPr>
            <a:r>
              <a:rPr lang="en-US" altLang="en-US" sz="2000" dirty="0"/>
              <a:t>P802.11az – Mar </a:t>
            </a:r>
            <a:r>
              <a:rPr lang="en-US" altLang="en-US" sz="2000" dirty="0" smtClean="0"/>
              <a:t>2021</a:t>
            </a:r>
          </a:p>
          <a:p>
            <a:pPr>
              <a:lnSpc>
                <a:spcPct val="80000"/>
              </a:lnSpc>
            </a:pPr>
            <a:endParaRPr lang="en-US" altLang="en-US" sz="2000" dirty="0" smtClean="0"/>
          </a:p>
          <a:p>
            <a:pPr>
              <a:lnSpc>
                <a:spcPct val="80000"/>
              </a:lnSpc>
            </a:pPr>
            <a:r>
              <a:rPr lang="en-US" altLang="en-US" sz="2000" dirty="0" smtClean="0">
                <a:solidFill>
                  <a:srgbClr val="006600"/>
                </a:solidFill>
              </a:rPr>
              <a:t>*Amendment roll-in completed</a:t>
            </a:r>
            <a:endParaRPr lang="en-US" altLang="en-US" sz="2000" dirty="0">
              <a:solidFill>
                <a:srgbClr val="006600"/>
              </a:solidFill>
            </a:endParaRPr>
          </a:p>
        </p:txBody>
      </p:sp>
    </p:spTree>
    <p:extLst>
      <p:ext uri="{BB962C8B-B14F-4D97-AF65-F5344CB8AC3E}">
        <p14:creationId xmlns:p14="http://schemas.microsoft.com/office/powerpoint/2010/main" val="9685189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6"/>
          <p:cNvGraphicFramePr>
            <a:graphicFrameLocks/>
          </p:cNvGraphicFramePr>
          <p:nvPr>
            <p:extLst>
              <p:ext uri="{D42A27DB-BD31-4B8C-83A1-F6EECF244321}">
                <p14:modId xmlns:p14="http://schemas.microsoft.com/office/powerpoint/2010/main" val="3843930308"/>
              </p:ext>
            </p:extLst>
          </p:nvPr>
        </p:nvGraphicFramePr>
        <p:xfrm>
          <a:off x="496962" y="1517057"/>
          <a:ext cx="7542138" cy="4577567"/>
        </p:xfrm>
        <a:graphic>
          <a:graphicData uri="http://schemas.openxmlformats.org/drawingml/2006/table">
            <a:tbl>
              <a:tblPr firstRow="1" bandRow="1">
                <a:tableStyleId>{21E4AEA4-8DFA-4A89-87EB-49C32662AFE0}</a:tableStyleId>
              </a:tblPr>
              <a:tblGrid>
                <a:gridCol w="3867878"/>
                <a:gridCol w="3674260"/>
              </a:tblGrid>
              <a:tr h="457351">
                <a:tc>
                  <a:txBody>
                    <a:bodyPr/>
                    <a:lstStyle/>
                    <a:p>
                      <a:pPr>
                        <a:lnSpc>
                          <a:spcPct val="80000"/>
                        </a:lnSpc>
                      </a:pPr>
                      <a:r>
                        <a:rPr lang="en-US" altLang="en-US" sz="2400" b="1" dirty="0" smtClean="0"/>
                        <a:t>Milestone</a:t>
                      </a:r>
                    </a:p>
                  </a:txBody>
                  <a:tcPr/>
                </a:tc>
                <a:tc>
                  <a:txBody>
                    <a:bodyPr/>
                    <a:lstStyle/>
                    <a:p>
                      <a:r>
                        <a:rPr lang="en-US" altLang="en-US" sz="2400" b="1" dirty="0" smtClean="0"/>
                        <a:t>Date</a:t>
                      </a:r>
                      <a:endParaRPr lang="en-GB" sz="2400" b="1" dirty="0"/>
                    </a:p>
                  </a:txBody>
                  <a:tcPr/>
                </a:tc>
              </a:tr>
              <a:tr h="3275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Initial</a:t>
                      </a:r>
                      <a:r>
                        <a:rPr lang="en-US" altLang="en-US" sz="1400" b="1" baseline="0" dirty="0" smtClean="0"/>
                        <a:t> WGLB</a:t>
                      </a:r>
                      <a:endParaRPr lang="en-US" altLang="en-US" sz="1400" b="1" dirty="0" smtClean="0"/>
                    </a:p>
                  </a:txBody>
                  <a:tcPr/>
                </a:tc>
                <a:tc>
                  <a:txBody>
                    <a:bodyPr/>
                    <a:lstStyle/>
                    <a:p>
                      <a:r>
                        <a:rPr lang="en-US" sz="1400" b="1" dirty="0" smtClean="0"/>
                        <a:t>Held Feb-March 2018</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D2.0 WGLB Recirculation LB </a:t>
                      </a:r>
                    </a:p>
                  </a:txBody>
                  <a:tcPr/>
                </a:tc>
                <a:tc>
                  <a:txBody>
                    <a:bodyPr/>
                    <a:lstStyle/>
                    <a:p>
                      <a:r>
                        <a:rPr lang="en-US" altLang="en-US" sz="1400" b="1" u="sng" dirty="0" smtClean="0"/>
                        <a:t>Out of  November 2018</a:t>
                      </a:r>
                      <a:endParaRPr lang="en-GB" sz="1400" b="1" u="sng"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D3.0 WGLB Recirculation LB </a:t>
                      </a:r>
                    </a:p>
                  </a:txBody>
                  <a:tcPr/>
                </a:tc>
                <a:tc>
                  <a:txBody>
                    <a:bodyPr/>
                    <a:lstStyle/>
                    <a:p>
                      <a:r>
                        <a:rPr lang="en-US" sz="1400" b="1" dirty="0" smtClean="0"/>
                        <a:t>March/May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Form Sponsor Ballot Pool</a:t>
                      </a:r>
                    </a:p>
                  </a:txBody>
                  <a:tcPr/>
                </a:tc>
                <a:tc>
                  <a:txBody>
                    <a:bodyPr/>
                    <a:lstStyle/>
                    <a:p>
                      <a:r>
                        <a:rPr lang="en-US" altLang="en-US" sz="1400" b="1" dirty="0" smtClean="0"/>
                        <a:t>March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MEC/MDR done</a:t>
                      </a:r>
                    </a:p>
                  </a:txBody>
                  <a:tcPr/>
                </a:tc>
                <a:tc>
                  <a:txBody>
                    <a:bodyPr/>
                    <a:lstStyle/>
                    <a:p>
                      <a:r>
                        <a:rPr lang="en-US" altLang="en-US" sz="1400" b="1" dirty="0" smtClean="0"/>
                        <a:t>March 2019 </a:t>
                      </a:r>
                      <a:endParaRPr lang="en-GB" sz="1400" b="1" dirty="0"/>
                    </a:p>
                  </a:txBody>
                  <a:tcPr/>
                </a:tc>
              </a:tr>
              <a:tr h="304254">
                <a:tc>
                  <a:txBody>
                    <a:bodyPr/>
                    <a:lstStyle/>
                    <a:p>
                      <a:r>
                        <a:rPr lang="en-US" sz="1400" b="1" dirty="0" smtClean="0"/>
                        <a:t>D4.0 WGLB Recirculation</a:t>
                      </a:r>
                      <a:endParaRPr lang="en-GB" sz="1400" b="1" dirty="0"/>
                    </a:p>
                  </a:txBody>
                  <a:tcPr/>
                </a:tc>
                <a:tc>
                  <a:txBody>
                    <a:bodyPr/>
                    <a:lstStyle/>
                    <a:p>
                      <a:r>
                        <a:rPr lang="en-US" sz="1400" b="1" dirty="0" smtClean="0"/>
                        <a:t>June/July 2019, EC approval to SB</a:t>
                      </a:r>
                      <a:endParaRPr lang="en-GB" sz="1400" b="1" dirty="0"/>
                    </a:p>
                  </a:txBody>
                  <a:tcPr/>
                </a:tc>
              </a:tr>
              <a:tr h="304254">
                <a:tc>
                  <a:txBody>
                    <a:bodyPr/>
                    <a:lstStyle/>
                    <a:p>
                      <a:r>
                        <a:rPr lang="en-US" sz="1400" b="1" dirty="0" smtClean="0"/>
                        <a:t>D 4.0 Unchanged Recirculation</a:t>
                      </a:r>
                      <a:endParaRPr lang="en-GB" sz="1400" b="1" dirty="0"/>
                    </a:p>
                  </a:txBody>
                  <a:tcPr/>
                </a:tc>
                <a:tc>
                  <a:txBody>
                    <a:bodyPr/>
                    <a:lstStyle/>
                    <a:p>
                      <a:r>
                        <a:rPr lang="en-US" sz="1400" b="1" baseline="0" dirty="0" smtClean="0"/>
                        <a:t>May/July 2019</a:t>
                      </a:r>
                      <a:endParaRPr lang="en-GB" sz="1400" b="1" dirty="0"/>
                    </a:p>
                  </a:txBody>
                  <a:tcPr/>
                </a:tc>
              </a:tr>
              <a:tr h="304254">
                <a:tc>
                  <a:txBody>
                    <a:bodyPr/>
                    <a:lstStyle/>
                    <a:p>
                      <a:r>
                        <a:rPr lang="en-US" sz="1400" b="1" dirty="0" smtClean="0"/>
                        <a:t>Initial Sponsor Ballot (D4.0)</a:t>
                      </a:r>
                      <a:endParaRPr lang="en-GB" sz="1400" b="1" dirty="0"/>
                    </a:p>
                  </a:txBody>
                  <a:tcPr/>
                </a:tc>
                <a:tc>
                  <a:txBody>
                    <a:bodyPr/>
                    <a:lstStyle/>
                    <a:p>
                      <a:r>
                        <a:rPr lang="en-US" sz="1400" b="1" dirty="0" smtClean="0"/>
                        <a:t>June/August 2019</a:t>
                      </a:r>
                      <a:endParaRPr lang="en-GB" sz="1400" b="1" dirty="0"/>
                    </a:p>
                  </a:txBody>
                  <a:tcPr/>
                </a:tc>
              </a:tr>
              <a:tr h="380318">
                <a:tc>
                  <a:txBody>
                    <a:bodyPr/>
                    <a:lstStyle/>
                    <a:p>
                      <a:r>
                        <a:rPr lang="en-US" sz="1400" b="1" dirty="0" smtClean="0"/>
                        <a:t>Recirculation Sponsor Ballot (D5.0)</a:t>
                      </a:r>
                      <a:endParaRPr lang="en-GB" sz="1400" b="1" dirty="0"/>
                    </a:p>
                  </a:txBody>
                  <a:tcPr/>
                </a:tc>
                <a:tc>
                  <a:txBody>
                    <a:bodyPr/>
                    <a:lstStyle/>
                    <a:p>
                      <a:r>
                        <a:rPr lang="en-US" sz="1400" b="1" dirty="0" smtClean="0"/>
                        <a:t>Sept/November 2019</a:t>
                      </a:r>
                      <a:endParaRPr lang="en-GB" sz="1400" b="1" dirty="0"/>
                    </a:p>
                  </a:txBody>
                  <a:tcPr/>
                </a:tc>
              </a:tr>
              <a:tr h="517232">
                <a:tc>
                  <a:txBody>
                    <a:bodyPr/>
                    <a:lstStyle/>
                    <a:p>
                      <a:r>
                        <a:rPr lang="en-US" sz="1400" b="1" dirty="0" smtClean="0"/>
                        <a:t>Recirculation Sponsor Ballot (D6.0) (D6.0) unchanged/ Potential need for D7.0</a:t>
                      </a:r>
                      <a:endParaRPr lang="en-GB" sz="1400" b="1" dirty="0"/>
                    </a:p>
                  </a:txBody>
                  <a:tcPr/>
                </a:tc>
                <a:tc>
                  <a:txBody>
                    <a:bodyPr/>
                    <a:lstStyle/>
                    <a:p>
                      <a:r>
                        <a:rPr lang="en-US" sz="1400" b="1" dirty="0" smtClean="0"/>
                        <a:t>Nov 19/January/Feb 2020</a:t>
                      </a:r>
                      <a:endParaRPr lang="en-GB" sz="1400" b="1" dirty="0"/>
                    </a:p>
                  </a:txBody>
                  <a:tcPr/>
                </a:tc>
              </a:tr>
              <a:tr h="380318">
                <a:tc>
                  <a:txBody>
                    <a:bodyPr/>
                    <a:lstStyle/>
                    <a:p>
                      <a:r>
                        <a:rPr lang="en-US" sz="1400" b="1" dirty="0" smtClean="0"/>
                        <a:t>Final WG/EC approval</a:t>
                      </a:r>
                      <a:endParaRPr lang="en-GB" sz="1400" b="1" dirty="0"/>
                    </a:p>
                  </a:txBody>
                  <a:tcPr/>
                </a:tc>
                <a:tc>
                  <a:txBody>
                    <a:bodyPr/>
                    <a:lstStyle/>
                    <a:p>
                      <a:r>
                        <a:rPr lang="en-US" sz="1400" b="1" dirty="0" smtClean="0"/>
                        <a:t>Nov 19/Feb 2020/March (EC </a:t>
                      </a:r>
                      <a:r>
                        <a:rPr lang="en-US" sz="1400" b="1" dirty="0" err="1" smtClean="0"/>
                        <a:t>telecon</a:t>
                      </a:r>
                      <a:r>
                        <a:rPr lang="en-US" sz="1400" b="1" dirty="0" smtClean="0"/>
                        <a:t> ok?)</a:t>
                      </a:r>
                      <a:endParaRPr lang="en-GB" sz="1400" b="1" dirty="0"/>
                    </a:p>
                  </a:txBody>
                  <a:tcPr/>
                </a:tc>
              </a:tr>
              <a:tr h="380318">
                <a:tc>
                  <a:txBody>
                    <a:bodyPr/>
                    <a:lstStyle/>
                    <a:p>
                      <a:r>
                        <a:rPr lang="en-US" sz="1400" b="1" dirty="0" err="1" smtClean="0"/>
                        <a:t>RevCom</a:t>
                      </a:r>
                      <a:r>
                        <a:rPr lang="en-US" sz="1400" b="1" dirty="0" smtClean="0"/>
                        <a:t>/SASB approval</a:t>
                      </a:r>
                      <a:endParaRPr lang="en-GB" sz="1400" b="1" dirty="0"/>
                    </a:p>
                  </a:txBody>
                  <a:tcPr/>
                </a:tc>
                <a:tc>
                  <a:txBody>
                    <a:bodyPr/>
                    <a:lstStyle/>
                    <a:p>
                      <a:r>
                        <a:rPr lang="en-US" sz="1400" b="1" dirty="0" smtClean="0"/>
                        <a:t>Jan-March/May 2020</a:t>
                      </a:r>
                      <a:endParaRPr lang="en-GB" sz="1400" b="1" dirty="0"/>
                    </a:p>
                  </a:txBody>
                  <a:tcPr/>
                </a:tc>
              </a:tr>
            </a:tbl>
          </a:graphicData>
        </a:graphic>
      </p:graphicFrame>
      <p:sp>
        <p:nvSpPr>
          <p:cNvPr id="3" name="Rectangle 2"/>
          <p:cNvSpPr/>
          <p:nvPr/>
        </p:nvSpPr>
        <p:spPr bwMode="auto">
          <a:xfrm>
            <a:off x="7010400" y="2133600"/>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8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12</a:t>
            </a:fld>
            <a:endParaRPr lang="en-US" smtClean="0"/>
          </a:p>
        </p:txBody>
      </p:sp>
      <p:sp>
        <p:nvSpPr>
          <p:cNvPr id="9222" name="Rectangle 2"/>
          <p:cNvSpPr>
            <a:spLocks noGrp="1" noChangeArrowheads="1"/>
          </p:cNvSpPr>
          <p:nvPr>
            <p:ph type="title" idx="4294967295"/>
          </p:nvPr>
        </p:nvSpPr>
        <p:spPr>
          <a:xfrm>
            <a:off x="1143000" y="436825"/>
            <a:ext cx="8763000" cy="1066800"/>
          </a:xfrm>
        </p:spPr>
        <p:txBody>
          <a:bodyPr/>
          <a:lstStyle/>
          <a:p>
            <a:r>
              <a:rPr lang="en-US" altLang="en-US" dirty="0" err="1" smtClean="0"/>
              <a:t>TGmd</a:t>
            </a:r>
            <a:r>
              <a:rPr lang="en-US" altLang="en-US" dirty="0" smtClean="0"/>
              <a:t> Schedule Details – Need To Review</a:t>
            </a:r>
            <a:endParaRPr lang="en-US" altLang="en-US" sz="2000" dirty="0">
              <a:solidFill>
                <a:srgbClr val="FF0000"/>
              </a:solidFill>
            </a:endParaRPr>
          </a:p>
        </p:txBody>
      </p:sp>
      <p:sp>
        <p:nvSpPr>
          <p:cNvPr id="15" name="Rectangle 14"/>
          <p:cNvSpPr/>
          <p:nvPr/>
        </p:nvSpPr>
        <p:spPr bwMode="auto">
          <a:xfrm>
            <a:off x="7010400" y="2487965"/>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3-5</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7" name="Rectangle 16"/>
          <p:cNvSpPr/>
          <p:nvPr/>
        </p:nvSpPr>
        <p:spPr bwMode="auto">
          <a:xfrm>
            <a:off x="7162800" y="3549682"/>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t>2</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8" name="Rectangle 17"/>
          <p:cNvSpPr/>
          <p:nvPr/>
        </p:nvSpPr>
        <p:spPr bwMode="auto">
          <a:xfrm>
            <a:off x="7162800" y="4332057"/>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3</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9" name="Rectangle 18"/>
          <p:cNvSpPr/>
          <p:nvPr/>
        </p:nvSpPr>
        <p:spPr bwMode="auto">
          <a:xfrm>
            <a:off x="7176378" y="4908540"/>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t>2</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20" name="Rectangle 19"/>
          <p:cNvSpPr/>
          <p:nvPr/>
        </p:nvSpPr>
        <p:spPr bwMode="auto">
          <a:xfrm>
            <a:off x="7176378" y="5544313"/>
            <a:ext cx="1815222" cy="38061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Need 2020 SASB dates to refine</a:t>
            </a:r>
            <a:endParaRPr kumimoji="0" lang="en-GB" sz="1200" b="0" i="0" u="none" strike="noStrike" cap="none" normalizeH="0" baseline="0" dirty="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8051520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838200"/>
            <a:ext cx="8991600" cy="1066800"/>
          </a:xfrm>
        </p:spPr>
        <p:txBody>
          <a:bodyPr/>
          <a:lstStyle/>
          <a:p>
            <a:r>
              <a:rPr lang="en-US" dirty="0" err="1" smtClean="0"/>
              <a:t>TGmd</a:t>
            </a:r>
            <a:r>
              <a:rPr lang="en-US" dirty="0" smtClean="0"/>
              <a:t> schedule – </a:t>
            </a:r>
            <a:r>
              <a:rPr lang="en-US" u="sng" dirty="0" smtClean="0"/>
              <a:t>updated in September 2018</a:t>
            </a:r>
            <a:r>
              <a:rPr lang="en-US" dirty="0"/>
              <a:t/>
            </a:r>
            <a:br>
              <a:rPr lang="en-US" dirty="0"/>
            </a:br>
            <a:endParaRPr lang="en-US" dirty="0"/>
          </a:p>
        </p:txBody>
      </p:sp>
      <p:sp>
        <p:nvSpPr>
          <p:cNvPr id="3" name="Content Placeholder 2"/>
          <p:cNvSpPr>
            <a:spLocks noGrp="1"/>
          </p:cNvSpPr>
          <p:nvPr>
            <p:ph idx="1"/>
          </p:nvPr>
        </p:nvSpPr>
        <p:spPr>
          <a:xfrm>
            <a:off x="1943100" y="1828800"/>
            <a:ext cx="8382000" cy="3276600"/>
          </a:xfrm>
        </p:spPr>
        <p:txBody>
          <a:bodyPr/>
          <a:lstStyle/>
          <a:p>
            <a:pPr>
              <a:lnSpc>
                <a:spcPct val="80000"/>
              </a:lnSpc>
            </a:pPr>
            <a:r>
              <a:rPr lang="en-US" altLang="en-US" dirty="0"/>
              <a:t>January 2018 – Initial WGLB</a:t>
            </a:r>
          </a:p>
          <a:p>
            <a:pPr>
              <a:lnSpc>
                <a:spcPct val="80000"/>
              </a:lnSpc>
            </a:pPr>
            <a:r>
              <a:rPr lang="en-US" altLang="en-US" u="sng" dirty="0" smtClean="0"/>
              <a:t>November </a:t>
            </a:r>
            <a:r>
              <a:rPr lang="en-US" altLang="en-US" u="sng" dirty="0"/>
              <a:t>2018 </a:t>
            </a:r>
            <a:r>
              <a:rPr lang="en-US" altLang="en-US" dirty="0"/>
              <a:t>–D2.0 WGLB Recirculation LB </a:t>
            </a:r>
            <a:r>
              <a:rPr lang="en-US" altLang="en-US" dirty="0" smtClean="0"/>
              <a:t>(was Sept)</a:t>
            </a:r>
            <a:endParaRPr lang="en-US" altLang="en-US" dirty="0"/>
          </a:p>
          <a:p>
            <a:pPr>
              <a:lnSpc>
                <a:spcPct val="80000"/>
              </a:lnSpc>
            </a:pPr>
            <a:r>
              <a:rPr lang="en-US" altLang="en-US" u="sng" dirty="0" smtClean="0"/>
              <a:t>March </a:t>
            </a:r>
            <a:r>
              <a:rPr lang="en-US" altLang="en-US" u="sng" dirty="0"/>
              <a:t>2019 </a:t>
            </a:r>
            <a:r>
              <a:rPr lang="en-US" altLang="en-US" dirty="0"/>
              <a:t>– Form SB </a:t>
            </a:r>
            <a:r>
              <a:rPr lang="en-US" altLang="en-US" dirty="0" smtClean="0"/>
              <a:t>Pool (was Feb)</a:t>
            </a:r>
            <a:endParaRPr lang="en-US" altLang="en-US" dirty="0"/>
          </a:p>
          <a:p>
            <a:pPr>
              <a:lnSpc>
                <a:spcPct val="80000"/>
              </a:lnSpc>
            </a:pPr>
            <a:r>
              <a:rPr lang="en-US" altLang="en-US" dirty="0"/>
              <a:t>March 2019 – MEC/MDR done</a:t>
            </a:r>
          </a:p>
          <a:p>
            <a:pPr>
              <a:lnSpc>
                <a:spcPct val="80000"/>
              </a:lnSpc>
            </a:pPr>
            <a:r>
              <a:rPr lang="en-US" altLang="en-US" u="sng" dirty="0" smtClean="0"/>
              <a:t>August </a:t>
            </a:r>
            <a:r>
              <a:rPr lang="en-US" altLang="en-US" u="sng" dirty="0"/>
              <a:t>2019 </a:t>
            </a:r>
            <a:r>
              <a:rPr lang="en-US" altLang="en-US" dirty="0"/>
              <a:t>– Initial SB </a:t>
            </a:r>
            <a:r>
              <a:rPr lang="en-US" altLang="en-US" dirty="0" smtClean="0"/>
              <a:t>(was April)</a:t>
            </a:r>
            <a:endParaRPr lang="en-US" altLang="en-US" dirty="0"/>
          </a:p>
          <a:p>
            <a:pPr>
              <a:lnSpc>
                <a:spcPct val="80000"/>
              </a:lnSpc>
            </a:pPr>
            <a:r>
              <a:rPr lang="en-US" altLang="en-US" u="sng" dirty="0" smtClean="0"/>
              <a:t>November </a:t>
            </a:r>
            <a:r>
              <a:rPr lang="en-US" altLang="en-US" u="sng" dirty="0"/>
              <a:t>2019 </a:t>
            </a:r>
            <a:r>
              <a:rPr lang="en-US" altLang="en-US" dirty="0"/>
              <a:t>– Recirculation </a:t>
            </a:r>
            <a:r>
              <a:rPr lang="en-US" altLang="en-US" dirty="0" smtClean="0"/>
              <a:t>SB (was Oct)</a:t>
            </a:r>
            <a:endParaRPr lang="en-US" altLang="en-US" dirty="0"/>
          </a:p>
          <a:p>
            <a:pPr>
              <a:lnSpc>
                <a:spcPct val="80000"/>
              </a:lnSpc>
            </a:pPr>
            <a:r>
              <a:rPr lang="en-US" altLang="en-US" u="sng" dirty="0" smtClean="0"/>
              <a:t>March </a:t>
            </a:r>
            <a:r>
              <a:rPr lang="en-US" altLang="en-US" u="sng" dirty="0"/>
              <a:t>2020 </a:t>
            </a:r>
            <a:r>
              <a:rPr lang="en-US" altLang="en-US" dirty="0"/>
              <a:t>– Final WG/EC </a:t>
            </a:r>
            <a:r>
              <a:rPr lang="en-US" altLang="en-US" dirty="0" smtClean="0"/>
              <a:t>approval (was July 2020)</a:t>
            </a:r>
            <a:endParaRPr lang="en-US" altLang="en-US" dirty="0"/>
          </a:p>
          <a:p>
            <a:pPr>
              <a:lnSpc>
                <a:spcPct val="80000"/>
              </a:lnSpc>
            </a:pPr>
            <a:r>
              <a:rPr lang="en-US" altLang="en-US" u="sng" dirty="0" smtClean="0"/>
              <a:t>May </a:t>
            </a:r>
            <a:r>
              <a:rPr lang="en-US" altLang="en-US" u="sng" dirty="0"/>
              <a:t>2020 </a:t>
            </a:r>
            <a:r>
              <a:rPr lang="en-US" altLang="en-US" dirty="0"/>
              <a:t>– </a:t>
            </a:r>
            <a:r>
              <a:rPr lang="en-US" altLang="en-US" dirty="0" err="1"/>
              <a:t>Revcom</a:t>
            </a:r>
            <a:r>
              <a:rPr lang="en-US" altLang="en-US" dirty="0"/>
              <a:t>/SASB </a:t>
            </a:r>
            <a:r>
              <a:rPr lang="en-US" altLang="en-US" dirty="0" smtClean="0"/>
              <a:t>approval (was Sept 2020)</a:t>
            </a:r>
            <a:endParaRPr lang="en-US" altLang="en-US" dirty="0"/>
          </a:p>
        </p:txBody>
      </p:sp>
      <p:sp>
        <p:nvSpPr>
          <p:cNvPr id="4" name="Date Placeholder 3"/>
          <p:cNvSpPr>
            <a:spLocks noGrp="1"/>
          </p:cNvSpPr>
          <p:nvPr>
            <p:ph type="dt" sz="half" idx="10"/>
          </p:nvPr>
        </p:nvSpPr>
        <p:spPr/>
        <p:txBody>
          <a:bodyPr/>
          <a:lstStyle/>
          <a:p>
            <a:pPr>
              <a:defRPr/>
            </a:pPr>
            <a:r>
              <a:rPr lang="en-US" smtClean="0"/>
              <a:t>November 2018</a:t>
            </a:r>
            <a:endParaRPr lang="en-US" dirty="0"/>
          </a:p>
        </p:txBody>
      </p:sp>
      <p:sp>
        <p:nvSpPr>
          <p:cNvPr id="5" name="Footer Placeholder 4"/>
          <p:cNvSpPr>
            <a:spLocks noGrp="1"/>
          </p:cNvSpPr>
          <p:nvPr>
            <p:ph type="ftr" sz="quarter" idx="11"/>
          </p:nvPr>
        </p:nvSpPr>
        <p:spPr/>
        <p:txBody>
          <a:bodyPr/>
          <a:lstStyle/>
          <a:p>
            <a:pPr>
              <a:defRPr/>
            </a:pPr>
            <a:r>
              <a:rPr lang="en-US" smtClean="0"/>
              <a:t>Dorothy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13</a:t>
            </a:fld>
            <a:endParaRPr lang="en-US"/>
          </a:p>
        </p:txBody>
      </p:sp>
    </p:spTree>
    <p:extLst>
      <p:ext uri="{BB962C8B-B14F-4D97-AF65-F5344CB8AC3E}">
        <p14:creationId xmlns:p14="http://schemas.microsoft.com/office/powerpoint/2010/main" val="18770481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14</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err="1" smtClean="0"/>
              <a:t>TGmd</a:t>
            </a:r>
            <a:r>
              <a:rPr lang="en-US" altLang="en-US" dirty="0" smtClean="0"/>
              <a:t> – Snapshot slide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237637" y="1524000"/>
            <a:ext cx="9125564" cy="4572001"/>
          </a:xfrm>
        </p:spPr>
        <p:txBody>
          <a:bodyPr/>
          <a:lstStyle/>
          <a:p>
            <a:pPr>
              <a:lnSpc>
                <a:spcPct val="90000"/>
              </a:lnSpc>
            </a:pPr>
            <a:r>
              <a:rPr lang="en-US" altLang="zh-CN" dirty="0" smtClean="0"/>
              <a:t>Overall Status: LB232 on P802.11REVmd D1.0 Passed with 85% approval, 623 comments</a:t>
            </a:r>
          </a:p>
          <a:p>
            <a:pPr lvl="1">
              <a:lnSpc>
                <a:spcPct val="90000"/>
              </a:lnSpc>
            </a:pPr>
            <a:r>
              <a:rPr lang="en-US" altLang="zh-CN" dirty="0" smtClean="0"/>
              <a:t>D1.3 incorporates </a:t>
            </a:r>
            <a:r>
              <a:rPr lang="en-US" altLang="zh-CN" dirty="0"/>
              <a:t>11ai, </a:t>
            </a:r>
            <a:r>
              <a:rPr lang="en-US" altLang="zh-CN" dirty="0" smtClean="0"/>
              <a:t>11ah, 11aj amendments</a:t>
            </a:r>
          </a:p>
          <a:p>
            <a:pPr lvl="1">
              <a:lnSpc>
                <a:spcPct val="90000"/>
              </a:lnSpc>
            </a:pPr>
            <a:r>
              <a:rPr lang="en-US" altLang="zh-CN" dirty="0" smtClean="0"/>
              <a:t>D1.4 incorporates 11ak amendment </a:t>
            </a:r>
          </a:p>
          <a:p>
            <a:pPr lvl="1">
              <a:lnSpc>
                <a:spcPct val="90000"/>
              </a:lnSpc>
            </a:pPr>
            <a:r>
              <a:rPr lang="en-US" altLang="zh-CN" dirty="0" smtClean="0"/>
              <a:t>D1.5 incorporates 11aq amendment</a:t>
            </a:r>
          </a:p>
          <a:p>
            <a:pPr>
              <a:lnSpc>
                <a:spcPct val="90000"/>
              </a:lnSpc>
            </a:pPr>
            <a:r>
              <a:rPr lang="en-US" altLang="zh-CN" dirty="0" smtClean="0"/>
              <a:t>Since September </a:t>
            </a:r>
            <a:r>
              <a:rPr lang="en-US" altLang="zh-CN" dirty="0"/>
              <a:t>2018 meeting</a:t>
            </a:r>
          </a:p>
          <a:p>
            <a:pPr lvl="1">
              <a:lnSpc>
                <a:spcPct val="90000"/>
              </a:lnSpc>
            </a:pPr>
            <a:r>
              <a:rPr lang="en-US" altLang="zh-CN" dirty="0" smtClean="0"/>
              <a:t>Continued comment resolution during teleconferences  </a:t>
            </a:r>
            <a:endParaRPr lang="en-US" altLang="zh-CN" dirty="0"/>
          </a:p>
          <a:p>
            <a:pPr>
              <a:lnSpc>
                <a:spcPct val="90000"/>
              </a:lnSpc>
            </a:pPr>
            <a:r>
              <a:rPr lang="en-US" altLang="zh-CN" dirty="0" smtClean="0"/>
              <a:t>November </a:t>
            </a:r>
            <a:r>
              <a:rPr lang="en-US" altLang="zh-CN" dirty="0"/>
              <a:t>2018 meeting goals </a:t>
            </a:r>
            <a:r>
              <a:rPr lang="en-US" altLang="zh-CN" dirty="0" smtClean="0"/>
              <a:t>(5 </a:t>
            </a:r>
            <a:r>
              <a:rPr lang="en-US" altLang="zh-CN" dirty="0"/>
              <a:t>timeslots):</a:t>
            </a:r>
          </a:p>
          <a:p>
            <a:pPr lvl="1">
              <a:lnSpc>
                <a:spcPct val="90000"/>
              </a:lnSpc>
            </a:pPr>
            <a:r>
              <a:rPr lang="en-US" dirty="0" smtClean="0">
                <a:cs typeface="Arial" panose="020B0604020202020204" pitchFamily="34" charset="0"/>
                <a:sym typeface="Wingdings" panose="05000000000000000000" pitchFamily="2" charset="2"/>
              </a:rPr>
              <a:t>Complete LB232 comment resolution</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smtClean="0">
                <a:cs typeface="Arial" panose="020B0604020202020204" pitchFamily="34" charset="0"/>
                <a:sym typeface="Wingdings" panose="05000000000000000000" pitchFamily="2" charset="2"/>
              </a:rPr>
              <a:t>Plans for Nov – Jan: Recirculation WG Letter Ballot</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a:cs typeface="Arial" panose="020B0604020202020204" pitchFamily="34" charset="0"/>
                <a:sym typeface="Wingdings" panose="05000000000000000000" pitchFamily="2" charset="2"/>
              </a:rPr>
              <a:t>Agenda: </a:t>
            </a:r>
            <a:r>
              <a:rPr lang="en-US" altLang="zh-CN" dirty="0" smtClean="0">
                <a:cs typeface="Arial" panose="020B0604020202020204" pitchFamily="34" charset="0"/>
                <a:sym typeface="Wingdings" panose="05000000000000000000" pitchFamily="2" charset="2"/>
              </a:rPr>
              <a:t>11-18-1712</a:t>
            </a: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9723893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15</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Approve prior </a:t>
            </a:r>
            <a:r>
              <a:rPr lang="en-US" altLang="en-US" dirty="0" err="1" smtClean="0"/>
              <a:t>TGmd</a:t>
            </a:r>
            <a:r>
              <a:rPr lang="en-US" altLang="en-US" dirty="0" smtClean="0"/>
              <a:t> minutes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Approve the minutes of</a:t>
            </a:r>
          </a:p>
          <a:p>
            <a:pPr lvl="1">
              <a:lnSpc>
                <a:spcPct val="80000"/>
              </a:lnSpc>
            </a:pPr>
            <a:r>
              <a:rPr lang="en-US" altLang="en-US" dirty="0" smtClean="0"/>
              <a:t>September 2018 </a:t>
            </a:r>
            <a:r>
              <a:rPr lang="en-US" altLang="en-US" dirty="0"/>
              <a:t>meeting: </a:t>
            </a:r>
            <a:r>
              <a:rPr lang="en-US" altLang="en-US" dirty="0" smtClean="0">
                <a:hlinkClick r:id="rId3"/>
              </a:rPr>
              <a:t>https://mentor.ieee.org/802.11/dcn/18/11-18-1402-01-000m-minutes-for-revmd-sept-2018-waikoloa.docx</a:t>
            </a:r>
            <a:r>
              <a:rPr lang="en-US" altLang="en-US" dirty="0" smtClean="0"/>
              <a:t> </a:t>
            </a:r>
          </a:p>
          <a:p>
            <a:pPr lvl="1">
              <a:lnSpc>
                <a:spcPct val="80000"/>
              </a:lnSpc>
            </a:pPr>
            <a:r>
              <a:rPr lang="en-US" altLang="en-US" dirty="0" smtClean="0"/>
              <a:t>Sept-Nov </a:t>
            </a:r>
            <a:r>
              <a:rPr lang="en-US" altLang="en-US" dirty="0"/>
              <a:t>teleconferences: </a:t>
            </a:r>
            <a:r>
              <a:rPr lang="en-US" altLang="en-US" dirty="0">
                <a:hlinkClick r:id="rId4"/>
              </a:rPr>
              <a:t>https://</a:t>
            </a:r>
            <a:r>
              <a:rPr lang="en-US" altLang="en-US" dirty="0" smtClean="0">
                <a:hlinkClick r:id="rId4"/>
              </a:rPr>
              <a:t>mentor.ieee.org/802.11/dcn/18/11-18-1701-04-000m-minutes-for-revmd-telecon-in-sept-and-oct.docx</a:t>
            </a:r>
            <a:r>
              <a:rPr lang="en-US" altLang="en-US" dirty="0" smtClean="0"/>
              <a:t> </a:t>
            </a:r>
          </a:p>
          <a:p>
            <a:pPr marL="457200" lvl="1" indent="0">
              <a:lnSpc>
                <a:spcPct val="80000"/>
              </a:lnSpc>
              <a:buNone/>
            </a:pPr>
            <a:r>
              <a:rPr lang="en-US" altLang="en-US" dirty="0" smtClean="0"/>
              <a:t/>
            </a:r>
            <a:br>
              <a:rPr lang="en-US" altLang="en-US" dirty="0" smtClean="0"/>
            </a:br>
            <a:endParaRPr lang="en-US" altLang="en-US" sz="2400" dirty="0">
              <a:solidFill>
                <a:srgbClr val="006600"/>
              </a:solidFill>
            </a:endParaRPr>
          </a:p>
          <a:p>
            <a:pPr>
              <a:lnSpc>
                <a:spcPct val="80000"/>
              </a:lnSpc>
            </a:pPr>
            <a:r>
              <a:rPr lang="en-US" altLang="en-US" dirty="0" smtClean="0"/>
              <a:t>Moved: </a:t>
            </a:r>
          </a:p>
          <a:p>
            <a:pPr>
              <a:lnSpc>
                <a:spcPct val="80000"/>
              </a:lnSpc>
            </a:pPr>
            <a:r>
              <a:rPr lang="en-US" altLang="en-US" dirty="0" smtClean="0"/>
              <a:t>Seconded: </a:t>
            </a:r>
          </a:p>
          <a:p>
            <a:pPr>
              <a:lnSpc>
                <a:spcPct val="80000"/>
              </a:lnSpc>
            </a:pPr>
            <a:r>
              <a:rPr lang="en-US" altLang="en-US"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11605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16</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78 – Waikoloa and teleconference CIDs </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smtClean="0"/>
              <a:t>“Motion-EDITOR-G</a:t>
            </a:r>
            <a:r>
              <a:rPr lang="en-US" altLang="en-US" sz="1800" dirty="0" smtClean="0"/>
              <a:t>” </a:t>
            </a:r>
            <a:r>
              <a:rPr lang="en-US" altLang="en-US" sz="1800" smtClean="0"/>
              <a:t>tab in </a:t>
            </a:r>
            <a:r>
              <a:rPr lang="en-US" altLang="en-US" sz="1800" smtClean="0">
                <a:hlinkClick r:id="rId3"/>
              </a:rPr>
              <a:t>https://mentor.ieee.org/802.11/dcn/18/11-18-0657-07-000m-revmd-wg-lb232-comments-for-editor-ad-hoc.xls</a:t>
            </a:r>
            <a:r>
              <a:rPr lang="en-US" altLang="en-US" sz="1800" smtClean="0"/>
              <a:t> </a:t>
            </a:r>
          </a:p>
          <a:p>
            <a:pPr lvl="1">
              <a:lnSpc>
                <a:spcPct val="80000"/>
              </a:lnSpc>
            </a:pPr>
            <a:r>
              <a:rPr lang="en-US" altLang="en-US" sz="1800" dirty="0" smtClean="0"/>
              <a:t>“</a:t>
            </a:r>
            <a:r>
              <a:rPr lang="en-US" altLang="en-US" sz="1800" dirty="0"/>
              <a:t>Motion </a:t>
            </a:r>
            <a:r>
              <a:rPr lang="en-US" altLang="en-US" sz="1800" dirty="0" smtClean="0"/>
              <a:t>MAC-V” tab </a:t>
            </a:r>
            <a:r>
              <a:rPr lang="en-US" altLang="en-US" sz="1800" dirty="0"/>
              <a:t>in </a:t>
            </a:r>
            <a:r>
              <a:rPr lang="en-US" altLang="en-US" sz="1800" dirty="0" smtClean="0">
                <a:hlinkClick r:id="rId4"/>
              </a:rPr>
              <a:t>https://</a:t>
            </a:r>
            <a:r>
              <a:rPr lang="en-US" altLang="en-US" sz="1800" dirty="0" smtClean="0">
                <a:hlinkClick r:id="rId5"/>
              </a:rPr>
              <a:t>mentor.ieee.org/802.11/dcn/17/11-17-0927-22-000m-revmd-mac-comments.xls </a:t>
            </a:r>
            <a:endParaRPr lang="en-US" altLang="en-US" sz="1800" dirty="0" smtClean="0"/>
          </a:p>
          <a:p>
            <a:pPr lvl="1">
              <a:lnSpc>
                <a:spcPct val="80000"/>
              </a:lnSpc>
            </a:pPr>
            <a:r>
              <a:rPr lang="en-US" altLang="en-US" sz="1800" dirty="0" smtClean="0"/>
              <a:t>“PHY Motion I” tab </a:t>
            </a:r>
            <a:r>
              <a:rPr lang="en-US" altLang="en-US" sz="1800" dirty="0"/>
              <a:t>in </a:t>
            </a:r>
            <a:r>
              <a:rPr lang="en-US" altLang="en-US" sz="1800" dirty="0" smtClean="0">
                <a:hlinkClick r:id="rId6"/>
              </a:rPr>
              <a:t>https://mentor.ieee.org/802.11/dcn/18/11-18-0670-12-000m-lb232-revmd-phy-sec-comments.xls</a:t>
            </a:r>
            <a:r>
              <a:rPr lang="en-US" altLang="en-US" sz="1800" dirty="0" smtClean="0"/>
              <a:t> </a:t>
            </a:r>
          </a:p>
          <a:p>
            <a:pPr lvl="1">
              <a:lnSpc>
                <a:spcPct val="80000"/>
              </a:lnSpc>
            </a:pPr>
            <a:r>
              <a:rPr lang="en-US" altLang="en-US" sz="1800" dirty="0" smtClean="0"/>
              <a:t>“Gen Motion Oct </a:t>
            </a:r>
            <a:r>
              <a:rPr lang="en-US" altLang="en-US" sz="1800" dirty="0" err="1" smtClean="0"/>
              <a:t>Telecon</a:t>
            </a:r>
            <a:r>
              <a:rPr lang="en-US" altLang="en-US" sz="1800" dirty="0" smtClean="0"/>
              <a:t> ” tab </a:t>
            </a:r>
            <a:r>
              <a:rPr lang="en-US" altLang="en-US" sz="1800" dirty="0"/>
              <a:t>in </a:t>
            </a:r>
            <a:r>
              <a:rPr lang="en-US" altLang="en-US" sz="1800" dirty="0" smtClean="0">
                <a:hlinkClick r:id="rId7"/>
              </a:rPr>
              <a:t>https://mentor.ieee.org/802.11/dcn/18/11-18-0614-04-000m-revmd-lb232-gen-comments.xls</a:t>
            </a:r>
            <a:r>
              <a:rPr lang="en-US" altLang="en-US" sz="1800" dirty="0" smtClean="0"/>
              <a:t> </a:t>
            </a:r>
            <a:endParaRPr lang="en-US" altLang="en-US" sz="1800" dirty="0"/>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3354287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17</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79 – </a:t>
            </a:r>
            <a:r>
              <a:rPr lang="en-US" altLang="en-US" dirty="0"/>
              <a:t>T</a:t>
            </a:r>
            <a:r>
              <a:rPr lang="en-US" altLang="en-US" dirty="0" smtClean="0"/>
              <a:t>eleconference Editorial items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Incorporate the changes indicated in </a:t>
            </a:r>
            <a:r>
              <a:rPr lang="en-US" altLang="en-US" sz="2000" dirty="0" smtClean="0">
                <a:hlinkClick r:id="rId3"/>
              </a:rPr>
              <a:t>https</a:t>
            </a:r>
            <a:r>
              <a:rPr lang="en-US" altLang="en-US" sz="2000" dirty="0">
                <a:hlinkClick r:id="rId3"/>
              </a:rPr>
              <a:t>://</a:t>
            </a:r>
            <a:r>
              <a:rPr lang="en-US" altLang="en-US" sz="2000" dirty="0" smtClean="0">
                <a:hlinkClick r:id="rId3"/>
              </a:rPr>
              <a:t>mentor.ieee.org/802.11/dcn/18/11-18-1431-01-000m-proposed-resolutions-for-editor-s-notes-in-revmd-d1-4.doc</a:t>
            </a:r>
            <a:r>
              <a:rPr lang="en-US" altLang="en-US" sz="2000" dirty="0" smtClean="0"/>
              <a:t>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9389928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18</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Reference clean-up</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Incorporate the following changes into the </a:t>
            </a:r>
            <a:r>
              <a:rPr lang="en-US" altLang="en-US" sz="2000" dirty="0" err="1" smtClean="0"/>
              <a:t>TGmd</a:t>
            </a:r>
            <a:r>
              <a:rPr lang="en-US" altLang="en-US" sz="2000" dirty="0" smtClean="0"/>
              <a:t> draft:</a:t>
            </a:r>
          </a:p>
          <a:p>
            <a:pPr lvl="1"/>
            <a:r>
              <a:rPr lang="en-US" sz="1400" dirty="0" smtClean="0"/>
              <a:t>Change</a:t>
            </a:r>
          </a:p>
          <a:p>
            <a:pPr lvl="1"/>
            <a:r>
              <a:rPr lang="en-US" sz="1200" dirty="0" smtClean="0"/>
              <a:t>IEEE </a:t>
            </a:r>
            <a:r>
              <a:rPr lang="en-US" sz="1200" dirty="0" err="1"/>
              <a:t>Std</a:t>
            </a:r>
            <a:r>
              <a:rPr lang="en-US" sz="1200" dirty="0"/>
              <a:t> </a:t>
            </a:r>
            <a:r>
              <a:rPr lang="en-US" sz="1200" dirty="0" smtClean="0"/>
              <a:t>802.1Q™-2003</a:t>
            </a:r>
            <a:r>
              <a:rPr lang="en-US" sz="1200" dirty="0"/>
              <a:t>, IEEE Standard for Local and Metropolitan Area Networks: Media Access Control (MAC) Bridges and Virtual Bridged Local Area Networks. </a:t>
            </a:r>
            <a:endParaRPr lang="en-US" sz="1200" dirty="0" smtClean="0"/>
          </a:p>
          <a:p>
            <a:pPr lvl="1"/>
            <a:r>
              <a:rPr lang="en-US" sz="1200" dirty="0" smtClean="0"/>
              <a:t>to</a:t>
            </a:r>
            <a:endParaRPr lang="en-GB" sz="1200" dirty="0"/>
          </a:p>
          <a:p>
            <a:pPr lvl="1"/>
            <a:r>
              <a:rPr lang="en-US" sz="1200" dirty="0"/>
              <a:t>IEEE </a:t>
            </a:r>
            <a:r>
              <a:rPr lang="en-US" sz="1200" dirty="0" err="1"/>
              <a:t>Std</a:t>
            </a:r>
            <a:r>
              <a:rPr lang="en-US" sz="1200" dirty="0"/>
              <a:t> </a:t>
            </a:r>
            <a:r>
              <a:rPr lang="en-US" sz="1200" dirty="0" smtClean="0"/>
              <a:t>802.1Q™-</a:t>
            </a:r>
            <a:r>
              <a:rPr lang="en-US" sz="1200" dirty="0"/>
              <a:t>2003, IEEE Standards for local and metropolitan area networks- Virtual Bridged Local Area Networks. </a:t>
            </a:r>
            <a:endParaRPr lang="en-GB" sz="1200" dirty="0"/>
          </a:p>
          <a:p>
            <a:pPr lvl="1"/>
            <a:r>
              <a:rPr lang="en-US" sz="1400" dirty="0" smtClean="0"/>
              <a:t>And Change </a:t>
            </a:r>
          </a:p>
          <a:p>
            <a:pPr lvl="1"/>
            <a:r>
              <a:rPr lang="en-US" sz="1200" dirty="0" smtClean="0"/>
              <a:t>IEEE </a:t>
            </a:r>
            <a:r>
              <a:rPr lang="en-US" sz="1200" dirty="0" err="1"/>
              <a:t>Std</a:t>
            </a:r>
            <a:r>
              <a:rPr lang="en-US" sz="1200" dirty="0"/>
              <a:t> 802.1QTM-2011, IEEE Standard for Local and Metropolitan Area Networks: Media Access Control (MAC) Bridges and Virtual Bridged Local Area Networks </a:t>
            </a:r>
            <a:endParaRPr lang="en-GB" sz="1200" dirty="0"/>
          </a:p>
          <a:p>
            <a:pPr lvl="1"/>
            <a:r>
              <a:rPr lang="en-US" sz="1200" dirty="0"/>
              <a:t> </a:t>
            </a:r>
            <a:r>
              <a:rPr lang="en-US" sz="1200" dirty="0" smtClean="0"/>
              <a:t>to</a:t>
            </a:r>
            <a:endParaRPr lang="en-GB" sz="1200" dirty="0"/>
          </a:p>
          <a:p>
            <a:pPr lvl="1"/>
            <a:r>
              <a:rPr lang="en-US" sz="1200" dirty="0" smtClean="0"/>
              <a:t>IEEE </a:t>
            </a:r>
            <a:r>
              <a:rPr lang="en-US" sz="1200" dirty="0" err="1"/>
              <a:t>Std</a:t>
            </a:r>
            <a:r>
              <a:rPr lang="en-US" sz="1200" dirty="0"/>
              <a:t> 802.1Q</a:t>
            </a:r>
            <a:r>
              <a:rPr lang="en-US" sz="1200" baseline="30000" dirty="0"/>
              <a:t>TM</a:t>
            </a:r>
            <a:r>
              <a:rPr lang="en-US" sz="1200" dirty="0"/>
              <a:t>, IEEE Standard for Local and Metropolitan Area Networks- Bridges and Bridged Networks </a:t>
            </a:r>
            <a:endParaRPr lang="en-GB" sz="1200" dirty="0"/>
          </a:p>
          <a:p>
            <a:endParaRPr lang="en-GB" sz="2000" dirty="0"/>
          </a:p>
          <a:p>
            <a:pPr>
              <a:lnSpc>
                <a:spcPct val="80000"/>
              </a:lnSpc>
            </a:pPr>
            <a:r>
              <a:rPr lang="en-US" altLang="en-US" sz="2000" dirty="0" smtClean="0"/>
              <a:t>Moved: </a:t>
            </a:r>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8925363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November 2018</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7F6BBDC2-33C3-48A1-AB5D-AA2D3A91F3F6}" type="slidenum">
              <a:rPr lang="en-US" smtClean="0"/>
              <a:pPr>
                <a:defRPr/>
              </a:pPr>
              <a:t>19</a:t>
            </a:fld>
            <a:endParaRPr lang="en-US"/>
          </a:p>
        </p:txBody>
      </p:sp>
      <p:sp>
        <p:nvSpPr>
          <p:cNvPr id="5" name="Rectangle 2"/>
          <p:cNvSpPr txBox="1">
            <a:spLocks noChangeArrowheads="1"/>
          </p:cNvSpPr>
          <p:nvPr/>
        </p:nvSpPr>
        <p:spPr bwMode="auto">
          <a:xfrm>
            <a:off x="2191809" y="475330"/>
            <a:ext cx="8991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dirty="0" smtClean="0"/>
              <a:t>Motion    – Recirculation WGLB</a:t>
            </a:r>
            <a:endParaRPr lang="en-GB" dirty="0"/>
          </a:p>
        </p:txBody>
      </p:sp>
      <p:sp>
        <p:nvSpPr>
          <p:cNvPr id="6" name="Rectangle 3"/>
          <p:cNvSpPr txBox="1">
            <a:spLocks noChangeArrowheads="1"/>
          </p:cNvSpPr>
          <p:nvPr/>
        </p:nvSpPr>
        <p:spPr bwMode="auto">
          <a:xfrm>
            <a:off x="2133600" y="1539082"/>
            <a:ext cx="9466791" cy="470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lvl="0"/>
            <a:r>
              <a:rPr lang="en-US" sz="2800" dirty="0" smtClean="0"/>
              <a:t>Having </a:t>
            </a:r>
            <a:r>
              <a:rPr lang="en-US" sz="2800" dirty="0"/>
              <a:t>approved changes to </a:t>
            </a:r>
            <a:r>
              <a:rPr lang="en-US" sz="2800" dirty="0" smtClean="0"/>
              <a:t>P802.11REVmd D1.x, </a:t>
            </a:r>
            <a:r>
              <a:rPr lang="en-US" sz="2800" dirty="0"/>
              <a:t>as defined in </a:t>
            </a:r>
            <a:r>
              <a:rPr lang="en-US" sz="2800" dirty="0" smtClean="0"/>
              <a:t>11-18-0611rx, 11-17-927rxx,  and 11-18-xxxxrxx,</a:t>
            </a:r>
            <a:endParaRPr lang="en-GB" sz="2800" dirty="0"/>
          </a:p>
          <a:p>
            <a:pPr lvl="0"/>
            <a:r>
              <a:rPr lang="en-US" sz="2800" dirty="0" smtClean="0"/>
              <a:t>Instruct </a:t>
            </a:r>
            <a:r>
              <a:rPr lang="en-US" sz="2800" dirty="0"/>
              <a:t>the editor to prepare </a:t>
            </a:r>
            <a:r>
              <a:rPr lang="en-US" sz="2800" dirty="0" smtClean="0"/>
              <a:t>P802.11REVmd D2.0 and</a:t>
            </a:r>
            <a:endParaRPr lang="en-GB" sz="2800" dirty="0"/>
          </a:p>
          <a:p>
            <a:pPr lvl="0"/>
            <a:r>
              <a:rPr lang="en-US" sz="2800" dirty="0"/>
              <a:t>Approve a 3</a:t>
            </a:r>
            <a:r>
              <a:rPr lang="en-US" sz="2800" dirty="0" smtClean="0"/>
              <a:t>0 </a:t>
            </a:r>
            <a:r>
              <a:rPr lang="en-US" sz="2800" dirty="0"/>
              <a:t>day Working Group Technical Letter Ballot asking the question “Should </a:t>
            </a:r>
            <a:r>
              <a:rPr lang="en-US" sz="2800" dirty="0" smtClean="0"/>
              <a:t>P802.11REVmd D2.0 </a:t>
            </a:r>
            <a:r>
              <a:rPr lang="en-US" sz="2800" dirty="0"/>
              <a:t>be forwarded to Sponsor Ballot?”</a:t>
            </a:r>
            <a:endParaRPr lang="en-GB" sz="2800" dirty="0"/>
          </a:p>
          <a:p>
            <a:r>
              <a:rPr lang="en-GB" sz="2800" dirty="0" smtClean="0"/>
              <a:t>Moved:</a:t>
            </a:r>
          </a:p>
          <a:p>
            <a:r>
              <a:rPr lang="en-US" altLang="en-US" sz="2800" kern="0" dirty="0" smtClean="0"/>
              <a:t>Seconded: </a:t>
            </a:r>
          </a:p>
          <a:p>
            <a:r>
              <a:rPr lang="en-US" altLang="en-US" sz="2800" kern="0" dirty="0" smtClean="0"/>
              <a:t>Result: </a:t>
            </a:r>
            <a:endParaRPr lang="en-US" altLang="en-US" sz="2400" kern="0" dirty="0" smtClean="0"/>
          </a:p>
          <a:p>
            <a:pPr>
              <a:lnSpc>
                <a:spcPct val="80000"/>
              </a:lnSpc>
            </a:pPr>
            <a:endParaRPr lang="en-US" altLang="en-US" sz="2000" kern="0" dirty="0"/>
          </a:p>
        </p:txBody>
      </p:sp>
    </p:spTree>
    <p:extLst>
      <p:ext uri="{BB962C8B-B14F-4D97-AF65-F5344CB8AC3E}">
        <p14:creationId xmlns:p14="http://schemas.microsoft.com/office/powerpoint/2010/main" val="4235299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2018</a:t>
            </a:r>
            <a:endParaRPr lang="en-US" sz="1800"/>
          </a:p>
        </p:txBody>
      </p:sp>
      <p:sp>
        <p:nvSpPr>
          <p:cNvPr id="409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4100"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56D6E298-42C4-4845-8665-E35DE2769254}" type="slidenum">
              <a:rPr lang="en-US" smtClean="0"/>
              <a:pPr>
                <a:defRPr/>
              </a:pPr>
              <a:t>2</a:t>
            </a:fld>
            <a:endParaRPr lang="en-US" smtClean="0"/>
          </a:p>
        </p:txBody>
      </p:sp>
      <p:sp>
        <p:nvSpPr>
          <p:cNvPr id="3077" name="Rectangle 2"/>
          <p:cNvSpPr>
            <a:spLocks noGrp="1" noChangeArrowheads="1"/>
          </p:cNvSpPr>
          <p:nvPr>
            <p:ph type="title"/>
          </p:nvPr>
        </p:nvSpPr>
        <p:spPr/>
        <p:txBody>
          <a:bodyPr/>
          <a:lstStyle/>
          <a:p>
            <a:r>
              <a:rPr lang="en-US" altLang="en-US" dirty="0" smtClean="0"/>
              <a:t>Abstract</a:t>
            </a:r>
          </a:p>
        </p:txBody>
      </p:sp>
      <p:sp>
        <p:nvSpPr>
          <p:cNvPr id="3078" name="Rectangle 3"/>
          <p:cNvSpPr>
            <a:spLocks noGrp="1" noChangeArrowheads="1"/>
          </p:cNvSpPr>
          <p:nvPr>
            <p:ph type="body" idx="1"/>
          </p:nvPr>
        </p:nvSpPr>
        <p:spPr/>
        <p:txBody>
          <a:bodyPr/>
          <a:lstStyle/>
          <a:p>
            <a:pPr>
              <a:buFontTx/>
              <a:buNone/>
            </a:pPr>
            <a:r>
              <a:rPr lang="en-US" altLang="en-US" dirty="0" smtClean="0"/>
              <a:t>	This presentation contains the IEEE 802.11 </a:t>
            </a:r>
            <a:r>
              <a:rPr lang="en-US" altLang="en-US" dirty="0" err="1" smtClean="0"/>
              <a:t>TGmd</a:t>
            </a:r>
            <a:r>
              <a:rPr lang="en-US" altLang="en-US" dirty="0" smtClean="0"/>
              <a:t> agenda for the November 2018 session.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20</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Motion: Ad-hoc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Approve a </a:t>
            </a:r>
            <a:r>
              <a:rPr lang="en-US" altLang="en-US" sz="2800" dirty="0" err="1" smtClean="0"/>
              <a:t>TGmd</a:t>
            </a:r>
            <a:r>
              <a:rPr lang="en-US" altLang="en-US" sz="2800" dirty="0" smtClean="0"/>
              <a:t> ad-hoc meeting February 19-21, 2019(?) in &lt;place&gt; for the purpose of comment resolution and consideration of document submissions</a:t>
            </a:r>
            <a:br>
              <a:rPr lang="en-US" altLang="en-US" sz="2800" dirty="0" smtClean="0"/>
            </a:br>
            <a:endParaRPr lang="en-US" altLang="en-US" sz="2800" dirty="0">
              <a:solidFill>
                <a:srgbClr val="006600"/>
              </a:solidFill>
            </a:endParaRPr>
          </a:p>
          <a:p>
            <a:pPr>
              <a:lnSpc>
                <a:spcPct val="80000"/>
              </a:lnSpc>
            </a:pPr>
            <a:r>
              <a:rPr lang="en-US" altLang="en-US" sz="2800" dirty="0" smtClean="0"/>
              <a:t>Moved: </a:t>
            </a:r>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439542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2018</a:t>
            </a:r>
            <a:endParaRPr lang="en-US" sz="1800"/>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21</a:t>
            </a:fld>
            <a:endParaRPr lang="en-US" smtClean="0"/>
          </a:p>
        </p:txBody>
      </p:sp>
      <p:sp>
        <p:nvSpPr>
          <p:cNvPr id="25605" name="Rectangle 2"/>
          <p:cNvSpPr>
            <a:spLocks noGrp="1" noChangeArrowheads="1"/>
          </p:cNvSpPr>
          <p:nvPr>
            <p:ph type="title"/>
          </p:nvPr>
        </p:nvSpPr>
        <p:spPr/>
        <p:txBody>
          <a:bodyPr/>
          <a:lstStyle/>
          <a:p>
            <a:r>
              <a:rPr lang="en-US" altLang="en-US" dirty="0" smtClean="0"/>
              <a:t>Nov 2018 – Jan 2018 Meeting Planning</a:t>
            </a:r>
          </a:p>
        </p:txBody>
      </p:sp>
      <p:sp>
        <p:nvSpPr>
          <p:cNvPr id="25606" name="Rectangle 3"/>
          <p:cNvSpPr>
            <a:spLocks noGrp="1" noChangeArrowheads="1"/>
          </p:cNvSpPr>
          <p:nvPr>
            <p:ph type="body" idx="1"/>
          </p:nvPr>
        </p:nvSpPr>
        <p:spPr>
          <a:xfrm>
            <a:off x="2209800" y="1981200"/>
            <a:ext cx="7772400" cy="4191000"/>
          </a:xfrm>
        </p:spPr>
        <p:txBody>
          <a:bodyPr/>
          <a:lstStyle/>
          <a:p>
            <a:r>
              <a:rPr lang="en-US" altLang="en-US" sz="2000" dirty="0"/>
              <a:t>Objectives: </a:t>
            </a:r>
            <a:r>
              <a:rPr lang="en-US" altLang="en-US" sz="2000" dirty="0" smtClean="0"/>
              <a:t>Comment resolution</a:t>
            </a:r>
            <a:endParaRPr lang="en-US" altLang="en-US" sz="2000" dirty="0"/>
          </a:p>
          <a:p>
            <a:r>
              <a:rPr lang="en-US" altLang="en-US" sz="2000" dirty="0"/>
              <a:t>Conference calls </a:t>
            </a:r>
          </a:p>
          <a:p>
            <a:pPr lvl="1"/>
            <a:r>
              <a:rPr lang="en-US" altLang="en-US" sz="1800" dirty="0" smtClean="0"/>
              <a:t>January 11, 2019 10am Eastern, 2 hours</a:t>
            </a:r>
            <a:endParaRPr lang="en-GB" sz="1800" dirty="0"/>
          </a:p>
          <a:p>
            <a:r>
              <a:rPr lang="en-US" altLang="en-US" sz="2000" dirty="0" smtClean="0"/>
              <a:t>Next ad-hoc:  TBD</a:t>
            </a:r>
          </a:p>
          <a:p>
            <a:r>
              <a:rPr lang="en-US" altLang="en-US" sz="2000" dirty="0" smtClean="0"/>
              <a:t>Schedule </a:t>
            </a:r>
            <a:r>
              <a:rPr lang="en-US" altLang="en-US" sz="2000" dirty="0"/>
              <a:t>review</a:t>
            </a:r>
          </a:p>
          <a:p>
            <a:r>
              <a:rPr lang="en-US" altLang="en-US" sz="2000" dirty="0"/>
              <a:t>Availability of 11md D1.0 in the IEEE store</a:t>
            </a:r>
          </a:p>
          <a:p>
            <a:pPr lvl="1"/>
            <a:r>
              <a:rPr lang="en-US" altLang="en-US" sz="1800" dirty="0" smtClean="0"/>
              <a:t>Draft 1.0 is available for purchase</a:t>
            </a:r>
            <a:r>
              <a:rPr lang="en-US" altLang="en-US" sz="1800" dirty="0"/>
              <a:t>, see </a:t>
            </a:r>
            <a:r>
              <a:rPr lang="en-US" altLang="en-US" sz="1800" dirty="0">
                <a:hlinkClick r:id="rId3"/>
              </a:rPr>
              <a:t>http://</a:t>
            </a:r>
            <a:r>
              <a:rPr lang="en-US" altLang="en-US" sz="1800" dirty="0" smtClean="0">
                <a:hlinkClick r:id="rId3"/>
              </a:rPr>
              <a:t>www.techstreet.com/ieee/products/vendor_id/7028</a:t>
            </a:r>
            <a:r>
              <a:rPr lang="en-US" altLang="en-US" sz="1800" dirty="0" smtClean="0"/>
              <a:t> </a:t>
            </a:r>
            <a:endParaRPr lang="en-US" altLang="en-US" sz="1800" dirty="0"/>
          </a:p>
          <a:p>
            <a:r>
              <a:rPr lang="en-US" altLang="en-US" sz="2000" dirty="0"/>
              <a:t>Forward to ISO JTC1/SC6 WG1</a:t>
            </a:r>
          </a:p>
          <a:p>
            <a:pPr lvl="1"/>
            <a:r>
              <a:rPr lang="en-US" altLang="en-US" sz="1800" dirty="0"/>
              <a:t>TBD</a:t>
            </a:r>
          </a:p>
        </p:txBody>
      </p:sp>
    </p:spTree>
    <p:extLst>
      <p:ext uri="{BB962C8B-B14F-4D97-AF65-F5344CB8AC3E}">
        <p14:creationId xmlns:p14="http://schemas.microsoft.com/office/powerpoint/2010/main" val="31338848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2018</a:t>
            </a:r>
            <a:endParaRPr lang="en-US" sz="1800"/>
          </a:p>
        </p:txBody>
      </p:sp>
      <p:sp>
        <p:nvSpPr>
          <p:cNvPr id="15363"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5364"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8D16CA-04AA-4616-9A71-236CA8F67F1E}" type="slidenum">
              <a:rPr lang="en-US" smtClean="0"/>
              <a:pPr>
                <a:defRPr/>
              </a:pPr>
              <a:t>22</a:t>
            </a:fld>
            <a:endParaRPr lang="en-US" smtClean="0"/>
          </a:p>
        </p:txBody>
      </p:sp>
      <p:sp>
        <p:nvSpPr>
          <p:cNvPr id="27653" name="Rectangle 2"/>
          <p:cNvSpPr>
            <a:spLocks noGrp="1" noChangeArrowheads="1"/>
          </p:cNvSpPr>
          <p:nvPr>
            <p:ph type="title"/>
          </p:nvPr>
        </p:nvSpPr>
        <p:spPr/>
        <p:txBody>
          <a:bodyPr/>
          <a:lstStyle/>
          <a:p>
            <a:r>
              <a:rPr lang="en-GB" altLang="en-US" dirty="0" smtClean="0"/>
              <a:t>References</a:t>
            </a:r>
          </a:p>
        </p:txBody>
      </p:sp>
      <p:sp>
        <p:nvSpPr>
          <p:cNvPr id="27654" name="Rectangle 3"/>
          <p:cNvSpPr>
            <a:spLocks noGrp="1" noChangeArrowheads="1"/>
          </p:cNvSpPr>
          <p:nvPr>
            <p:ph type="body" idx="1"/>
          </p:nvPr>
        </p:nvSpPr>
        <p:spPr>
          <a:xfrm>
            <a:off x="2209800" y="1524000"/>
            <a:ext cx="8229600" cy="4114800"/>
          </a:xfrm>
        </p:spPr>
        <p:txBody>
          <a:bodyPr/>
          <a:lstStyle/>
          <a:p>
            <a:r>
              <a:rPr lang="en-US" altLang="en-US" sz="2000" dirty="0">
                <a:hlinkClick r:id="rId3"/>
              </a:rPr>
              <a:t>https://mentor.ieee.org/802.11/dcn/17/11-17-0004-03-0000-revision-par-proposal-tgmd.doc</a:t>
            </a:r>
            <a:r>
              <a:rPr lang="en-US" altLang="en-US" sz="2000" dirty="0"/>
              <a:t> </a:t>
            </a:r>
          </a:p>
          <a:p>
            <a:r>
              <a:rPr lang="en-US" altLang="en-US" sz="2000" dirty="0" smtClean="0"/>
              <a:t>Comment collection: </a:t>
            </a:r>
            <a:r>
              <a:rPr lang="en-US" altLang="en-US" sz="2000" dirty="0">
                <a:hlinkClick r:id="rId4"/>
              </a:rPr>
              <a:t>https://</a:t>
            </a:r>
            <a:r>
              <a:rPr lang="en-US" altLang="en-US" sz="2000" dirty="0" smtClean="0">
                <a:hlinkClick r:id="rId4"/>
              </a:rPr>
              <a:t>mentor.ieee.org/802.11/dcn/17/11-17-0914-06-000m-revmd-wg-cc-comments.xls</a:t>
            </a:r>
            <a:r>
              <a:rPr lang="en-US" altLang="en-US" sz="2000" dirty="0" smtClean="0"/>
              <a:t> </a:t>
            </a:r>
          </a:p>
          <a:p>
            <a:r>
              <a:rPr lang="en-US" altLang="en-US" sz="2000" dirty="0"/>
              <a:t>LB232 comments </a:t>
            </a:r>
            <a:r>
              <a:rPr lang="en-US" altLang="en-US" sz="2000" dirty="0" smtClean="0">
                <a:hlinkClick r:id="rId5"/>
              </a:rPr>
              <a:t>https://mentor.ieee.org/802.11/dcn/18/11-18-0611-09-000m-revmd-wg-ballot-comments.xls</a:t>
            </a:r>
            <a:r>
              <a:rPr lang="en-US" altLang="en-US" sz="2000" dirty="0" smtClean="0"/>
              <a:t> </a:t>
            </a:r>
          </a:p>
          <a:p>
            <a:r>
              <a:rPr lang="en-US" altLang="en-US" sz="2000" dirty="0" smtClean="0"/>
              <a:t>Approved PAR: </a:t>
            </a:r>
            <a:r>
              <a:rPr lang="en-US" altLang="en-US" sz="2000" dirty="0">
                <a:hlinkClick r:id="rId6"/>
              </a:rPr>
              <a:t>https://</a:t>
            </a:r>
            <a:r>
              <a:rPr lang="en-US" altLang="en-US" sz="2000" dirty="0" smtClean="0">
                <a:hlinkClick r:id="rId6"/>
              </a:rPr>
              <a:t>standards.ieee.org/develop/project/802.11.html</a:t>
            </a:r>
            <a:r>
              <a:rPr lang="en-US" altLang="en-US" sz="2000" dirty="0" smtClean="0"/>
              <a:t> </a:t>
            </a:r>
          </a:p>
          <a:p>
            <a:pPr lvl="1"/>
            <a:r>
              <a:rPr lang="en-US" altLang="en-US" sz="1600" dirty="0"/>
              <a:t>PAR approval: 23-Mar-2017</a:t>
            </a:r>
          </a:p>
          <a:p>
            <a:pPr lvl="1"/>
            <a:r>
              <a:rPr lang="en-US" altLang="en-US" sz="1600" dirty="0" smtClean="0"/>
              <a:t>Par Expiration date: 31-Dec-2021</a:t>
            </a:r>
            <a:endParaRPr lang="en-US" alt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2018</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3</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4103" name="Rectangle 19"/>
          <p:cNvSpPr>
            <a:spLocks noChangeArrowheads="1"/>
          </p:cNvSpPr>
          <p:nvPr/>
        </p:nvSpPr>
        <p:spPr bwMode="auto">
          <a:xfrm>
            <a:off x="533400" y="1372393"/>
            <a:ext cx="5943600" cy="22090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a:t>Monday </a:t>
            </a:r>
            <a:r>
              <a:rPr lang="en-US" altLang="en-US" dirty="0" smtClean="0"/>
              <a:t>PM1</a:t>
            </a:r>
            <a:endParaRPr lang="en-US" altLang="en-US" dirty="0"/>
          </a:p>
          <a:p>
            <a:pPr lvl="1"/>
            <a:r>
              <a:rPr lang="en-US" altLang="en-US" sz="1600" dirty="0"/>
              <a:t>Chair’s Welcome, Policy &amp; patent reminder</a:t>
            </a:r>
          </a:p>
          <a:p>
            <a:pPr lvl="1"/>
            <a:r>
              <a:rPr lang="en-US" altLang="en-US" sz="1600" dirty="0"/>
              <a:t>Approve </a:t>
            </a:r>
            <a:r>
              <a:rPr lang="en-US" altLang="en-US" sz="1600" dirty="0" smtClean="0"/>
              <a:t>agenda</a:t>
            </a:r>
            <a:endParaRPr lang="en-US" altLang="en-US" sz="1600" dirty="0"/>
          </a:p>
          <a:p>
            <a:pPr lvl="1"/>
            <a:r>
              <a:rPr lang="en-US" altLang="en-US" sz="1600" dirty="0"/>
              <a:t>Status, Review of </a:t>
            </a:r>
            <a:r>
              <a:rPr lang="en-US" altLang="en-US" sz="1600" dirty="0" smtClean="0"/>
              <a:t>Objectives, </a:t>
            </a:r>
            <a:r>
              <a:rPr lang="en-US" sz="1600" dirty="0" smtClean="0"/>
              <a:t>Editor Report</a:t>
            </a:r>
          </a:p>
          <a:p>
            <a:pPr lvl="1"/>
            <a:r>
              <a:rPr lang="en-US" sz="1600" dirty="0"/>
              <a:t>M</a:t>
            </a:r>
            <a:r>
              <a:rPr lang="en-GB" sz="1600" dirty="0" err="1"/>
              <a:t>enzo</a:t>
            </a:r>
            <a:r>
              <a:rPr lang="en-GB" sz="1600" dirty="0"/>
              <a:t>  Wentink CIDs 1090, 1122, 1123, 1124, 1126, </a:t>
            </a:r>
            <a:r>
              <a:rPr lang="en-GB" sz="1600" dirty="0" smtClean="0"/>
              <a:t>1128, Menzo </a:t>
            </a:r>
            <a:r>
              <a:rPr lang="en-GB" sz="1600" dirty="0"/>
              <a:t>– CID 1432, 1438, </a:t>
            </a:r>
            <a:r>
              <a:rPr lang="en-GB" sz="1600" dirty="0" smtClean="0"/>
              <a:t>1439 in 11-18-1930</a:t>
            </a:r>
            <a:endParaRPr lang="en-GB" sz="1600" dirty="0"/>
          </a:p>
          <a:p>
            <a:pPr lvl="1"/>
            <a:r>
              <a:rPr lang="en-GB" sz="1600" dirty="0"/>
              <a:t>Mark Hamilton MAC CIDs </a:t>
            </a:r>
            <a:r>
              <a:rPr lang="en-GB" sz="1600" dirty="0" smtClean="0"/>
              <a:t>11-18-669</a:t>
            </a:r>
          </a:p>
          <a:p>
            <a:pPr lvl="1"/>
            <a:r>
              <a:rPr lang="en-US" sz="1600" dirty="0" smtClean="0"/>
              <a:t>Mark Rison – </a:t>
            </a:r>
            <a:r>
              <a:rPr lang="en-US" sz="1600" smtClean="0"/>
              <a:t>CIDs 1456 </a:t>
            </a:r>
            <a:r>
              <a:rPr lang="en-US" sz="1600" dirty="0" smtClean="0"/>
              <a:t>and 1524 in 11-18-1306</a:t>
            </a:r>
            <a:endParaRPr lang="en-GB" sz="1600" dirty="0"/>
          </a:p>
        </p:txBody>
      </p:sp>
      <p:sp>
        <p:nvSpPr>
          <p:cNvPr id="16" name="Rectangle 35"/>
          <p:cNvSpPr>
            <a:spLocks noChangeArrowheads="1"/>
          </p:cNvSpPr>
          <p:nvPr/>
        </p:nvSpPr>
        <p:spPr bwMode="auto">
          <a:xfrm>
            <a:off x="6991805" y="1782732"/>
            <a:ext cx="5030861" cy="1571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Wednesday </a:t>
            </a:r>
            <a:r>
              <a:rPr lang="en-US" altLang="en-US" dirty="0"/>
              <a:t>P</a:t>
            </a:r>
            <a:r>
              <a:rPr lang="en-US" altLang="en-US" dirty="0" smtClean="0"/>
              <a:t>M1 </a:t>
            </a:r>
          </a:p>
          <a:p>
            <a:pPr lvl="1"/>
            <a:r>
              <a:rPr lang="en-GB" sz="1600" dirty="0" smtClean="0"/>
              <a:t>Mark </a:t>
            </a:r>
            <a:r>
              <a:rPr lang="en-GB" sz="1600" dirty="0"/>
              <a:t>Hamilton – CID 1417, 1434, </a:t>
            </a:r>
            <a:r>
              <a:rPr lang="en-GB" sz="1600" dirty="0" smtClean="0"/>
              <a:t>1567</a:t>
            </a:r>
          </a:p>
          <a:p>
            <a:pPr lvl="1"/>
            <a:r>
              <a:rPr lang="en-US" sz="1600" dirty="0" smtClean="0"/>
              <a:t>Security Documents 11-18-1870, 11-18-1924</a:t>
            </a:r>
          </a:p>
          <a:p>
            <a:pPr lvl="1"/>
            <a:r>
              <a:rPr lang="en-US" sz="1600" dirty="0" smtClean="0"/>
              <a:t>Emily QI – CID 1066 in 11-18-1364r5</a:t>
            </a:r>
          </a:p>
          <a:p>
            <a:pPr lvl="1"/>
            <a:r>
              <a:rPr lang="en-US" sz="1600" dirty="0" err="1" smtClean="0"/>
              <a:t>Abhi</a:t>
            </a:r>
            <a:r>
              <a:rPr lang="en-US" sz="1600" dirty="0" smtClean="0"/>
              <a:t> – CID 1096 in 11-18-1716</a:t>
            </a:r>
          </a:p>
          <a:p>
            <a:pPr lvl="1"/>
            <a:r>
              <a:rPr lang="en-US" sz="1600" dirty="0" smtClean="0"/>
              <a:t>Jerome Henry/Pascal </a:t>
            </a:r>
            <a:r>
              <a:rPr lang="en-US" sz="1600" dirty="0" err="1" smtClean="0"/>
              <a:t>Thubert</a:t>
            </a:r>
            <a:r>
              <a:rPr lang="en-US" sz="1600" dirty="0" smtClean="0"/>
              <a:t> – 11-18-1919</a:t>
            </a:r>
            <a:endParaRPr lang="en-GB" sz="1600" dirty="0"/>
          </a:p>
          <a:p>
            <a:pPr lvl="1">
              <a:lnSpc>
                <a:spcPct val="80000"/>
              </a:lnSpc>
            </a:pPr>
            <a:endParaRPr lang="en-GB" sz="1600" dirty="0"/>
          </a:p>
          <a:p>
            <a:pPr lvl="1"/>
            <a:endParaRPr lang="en-US" sz="1600" dirty="0" smtClean="0"/>
          </a:p>
          <a:p>
            <a:pPr lvl="1">
              <a:lnSpc>
                <a:spcPct val="80000"/>
              </a:lnSpc>
            </a:pPr>
            <a:endParaRPr lang="en-US" altLang="en-US" sz="1800" dirty="0" smtClean="0"/>
          </a:p>
        </p:txBody>
      </p:sp>
      <p:sp>
        <p:nvSpPr>
          <p:cNvPr id="8" name="Rectangle 19"/>
          <p:cNvSpPr>
            <a:spLocks noChangeArrowheads="1"/>
          </p:cNvSpPr>
          <p:nvPr/>
        </p:nvSpPr>
        <p:spPr bwMode="auto">
          <a:xfrm>
            <a:off x="609599" y="3887787"/>
            <a:ext cx="5753607" cy="197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PM1</a:t>
            </a:r>
            <a:endParaRPr lang="en-US" altLang="en-US" sz="2400" b="1" dirty="0"/>
          </a:p>
          <a:p>
            <a:pPr lvl="1">
              <a:lnSpc>
                <a:spcPct val="80000"/>
              </a:lnSpc>
            </a:pPr>
            <a:r>
              <a:rPr lang="en-GB" sz="1600" dirty="0"/>
              <a:t>Mark Rison/Menzo - CIDs 1453/1435 (PHY header)</a:t>
            </a:r>
          </a:p>
          <a:p>
            <a:pPr lvl="1"/>
            <a:r>
              <a:rPr lang="en-GB" sz="1600" dirty="0"/>
              <a:t>Mark Rison/</a:t>
            </a:r>
            <a:r>
              <a:rPr lang="en-GB" sz="1600" dirty="0" err="1"/>
              <a:t>Sigurd</a:t>
            </a:r>
            <a:r>
              <a:rPr lang="en-GB" sz="1600" dirty="0"/>
              <a:t> CID </a:t>
            </a:r>
            <a:r>
              <a:rPr lang="en-GB" sz="1600" dirty="0" smtClean="0"/>
              <a:t>1388</a:t>
            </a:r>
          </a:p>
          <a:p>
            <a:pPr lvl="1"/>
            <a:r>
              <a:rPr lang="en-US" sz="1600" dirty="0" smtClean="0"/>
              <a:t>Guido Hiertz - CID 1195 in 11-18-1260</a:t>
            </a:r>
            <a:endParaRPr lang="en-GB" sz="1600" dirty="0" smtClean="0"/>
          </a:p>
          <a:p>
            <a:pPr lvl="1"/>
            <a:r>
              <a:rPr lang="en-US" sz="1600" dirty="0" smtClean="0"/>
              <a:t>Robert Stacey – CIDs 1080, 1081 in 11-18-1829</a:t>
            </a:r>
            <a:endParaRPr lang="en-GB" sz="1600" dirty="0"/>
          </a:p>
          <a:p>
            <a:pPr lvl="1"/>
            <a:r>
              <a:rPr lang="en-GB" sz="1600" dirty="0"/>
              <a:t>Matthew Fischer: </a:t>
            </a:r>
            <a:r>
              <a:rPr lang="en-GB" sz="1600" dirty="0" smtClean="0"/>
              <a:t>11-18-1724 11ah CIDs</a:t>
            </a:r>
            <a:endParaRPr lang="en-US" altLang="en-US" sz="1800" dirty="0"/>
          </a:p>
        </p:txBody>
      </p:sp>
      <p:sp>
        <p:nvSpPr>
          <p:cNvPr id="10" name="Rectangle 35"/>
          <p:cNvSpPr>
            <a:spLocks noChangeArrowheads="1"/>
          </p:cNvSpPr>
          <p:nvPr/>
        </p:nvSpPr>
        <p:spPr bwMode="auto">
          <a:xfrm>
            <a:off x="7008738" y="4901435"/>
            <a:ext cx="4876800" cy="1499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Thursday PM1</a:t>
            </a:r>
          </a:p>
          <a:p>
            <a:pPr lvl="1">
              <a:lnSpc>
                <a:spcPct val="80000"/>
              </a:lnSpc>
            </a:pPr>
            <a:r>
              <a:rPr lang="en-US" altLang="en-US" sz="1600" dirty="0" smtClean="0"/>
              <a:t>Comment Resolution</a:t>
            </a:r>
          </a:p>
          <a:p>
            <a:pPr lvl="1">
              <a:lnSpc>
                <a:spcPct val="80000"/>
              </a:lnSpc>
            </a:pPr>
            <a:r>
              <a:rPr lang="en-US" altLang="en-US" sz="1600" dirty="0" smtClean="0"/>
              <a:t>Mark Hamilton CID 1507, 1525</a:t>
            </a:r>
          </a:p>
          <a:p>
            <a:pPr lvl="1">
              <a:lnSpc>
                <a:spcPct val="80000"/>
              </a:lnSpc>
            </a:pPr>
            <a:r>
              <a:rPr lang="en-US" sz="1600" dirty="0" smtClean="0"/>
              <a:t>Motions</a:t>
            </a:r>
          </a:p>
          <a:p>
            <a:pPr lvl="1">
              <a:lnSpc>
                <a:spcPct val="80000"/>
              </a:lnSpc>
            </a:pPr>
            <a:r>
              <a:rPr lang="en-US" altLang="en-US" sz="1600" dirty="0"/>
              <a:t>Plans for </a:t>
            </a:r>
            <a:r>
              <a:rPr lang="en-US" altLang="en-US" sz="1600" dirty="0" smtClean="0"/>
              <a:t>November </a:t>
            </a:r>
            <a:r>
              <a:rPr lang="en-US" altLang="en-US" sz="1600" dirty="0"/>
              <a:t>2018 – </a:t>
            </a:r>
            <a:r>
              <a:rPr lang="en-US" altLang="en-US" sz="1600" dirty="0" smtClean="0"/>
              <a:t>January 2019, </a:t>
            </a:r>
            <a:r>
              <a:rPr lang="en-US" altLang="en-US" sz="1600" dirty="0"/>
              <a:t>Adjourn</a:t>
            </a:r>
          </a:p>
          <a:p>
            <a:pPr lvl="1">
              <a:lnSpc>
                <a:spcPct val="80000"/>
              </a:lnSpc>
            </a:pPr>
            <a:endParaRPr lang="en-US" sz="1600" dirty="0" smtClean="0"/>
          </a:p>
          <a:p>
            <a:pPr lvl="1">
              <a:lnSpc>
                <a:spcPct val="80000"/>
              </a:lnSpc>
            </a:pPr>
            <a:endParaRPr lang="en-US" sz="1600" dirty="0"/>
          </a:p>
          <a:p>
            <a:pPr lvl="1">
              <a:lnSpc>
                <a:spcPct val="80000"/>
              </a:lnSpc>
            </a:pPr>
            <a:endParaRPr lang="en-GB" sz="1600" dirty="0"/>
          </a:p>
        </p:txBody>
      </p:sp>
      <p:sp>
        <p:nvSpPr>
          <p:cNvPr id="11" name="Rectangle 35"/>
          <p:cNvSpPr>
            <a:spLocks noChangeArrowheads="1"/>
          </p:cNvSpPr>
          <p:nvPr/>
        </p:nvSpPr>
        <p:spPr bwMode="auto">
          <a:xfrm>
            <a:off x="7008738" y="3886199"/>
            <a:ext cx="5030861" cy="1295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Wednesday PM2 </a:t>
            </a:r>
          </a:p>
          <a:p>
            <a:pPr lvl="1">
              <a:lnSpc>
                <a:spcPct val="80000"/>
              </a:lnSpc>
            </a:pPr>
            <a:r>
              <a:rPr lang="en-US" sz="1600" dirty="0" smtClean="0"/>
              <a:t>Motions</a:t>
            </a:r>
          </a:p>
          <a:p>
            <a:pPr lvl="1">
              <a:lnSpc>
                <a:spcPct val="80000"/>
              </a:lnSpc>
            </a:pPr>
            <a:r>
              <a:rPr lang="en-US" sz="1600" dirty="0" smtClean="0"/>
              <a:t>Edward AU – EDITOR2 CID 1095</a:t>
            </a:r>
            <a:endParaRPr lang="en-GB" sz="1600" dirty="0"/>
          </a:p>
          <a:p>
            <a:pPr lvl="1">
              <a:lnSpc>
                <a:spcPct val="80000"/>
              </a:lnSpc>
            </a:pPr>
            <a:endParaRPr lang="en-GB" sz="1600" dirty="0"/>
          </a:p>
          <a:p>
            <a:pPr lvl="1"/>
            <a:endParaRPr lang="en-US" sz="1600" dirty="0" smtClean="0"/>
          </a:p>
          <a:p>
            <a:pPr lvl="1">
              <a:lnSpc>
                <a:spcPct val="80000"/>
              </a:lnSpc>
            </a:pPr>
            <a:endParaRPr lang="en-US" altLang="en-US" sz="1800" dirty="0" smtClean="0"/>
          </a:p>
        </p:txBody>
      </p:sp>
    </p:spTree>
    <p:extLst>
      <p:ext uri="{BB962C8B-B14F-4D97-AF65-F5344CB8AC3E}">
        <p14:creationId xmlns:p14="http://schemas.microsoft.com/office/powerpoint/2010/main" val="35468801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2018</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4</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smtClean="0"/>
              <a:t>Obsolete CIDs completed</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3393381948"/>
              </p:ext>
            </p:extLst>
          </p:nvPr>
        </p:nvGraphicFramePr>
        <p:xfrm>
          <a:off x="1028700" y="1950720"/>
          <a:ext cx="10134600" cy="3383280"/>
        </p:xfrm>
        <a:graphic>
          <a:graphicData uri="http://schemas.openxmlformats.org/drawingml/2006/table">
            <a:tbl>
              <a:tblPr firstRow="1" bandRow="1">
                <a:tableStyleId>{5C22544A-7EE6-4342-B048-85BDC9FD1C3A}</a:tableStyleId>
              </a:tblPr>
              <a:tblGrid>
                <a:gridCol w="2032000"/>
                <a:gridCol w="2032000"/>
                <a:gridCol w="1384300"/>
                <a:gridCol w="4686300"/>
              </a:tblGrid>
              <a:tr h="370840">
                <a:tc>
                  <a:txBody>
                    <a:bodyPr/>
                    <a:lstStyle/>
                    <a:p>
                      <a:r>
                        <a:rPr lang="en-US" dirty="0" smtClean="0"/>
                        <a:t>CID</a:t>
                      </a:r>
                      <a:endParaRPr lang="en-GB" dirty="0"/>
                    </a:p>
                  </a:txBody>
                  <a:tcPr/>
                </a:tc>
                <a:tc>
                  <a:txBody>
                    <a:bodyPr/>
                    <a:lstStyle/>
                    <a:p>
                      <a:r>
                        <a:rPr lang="en-US" dirty="0" smtClean="0"/>
                        <a:t>Topic</a:t>
                      </a:r>
                      <a:endParaRPr lang="en-GB" dirty="0"/>
                    </a:p>
                  </a:txBody>
                  <a:tcPr/>
                </a:tc>
                <a:tc>
                  <a:txBody>
                    <a:bodyPr/>
                    <a:lstStyle/>
                    <a:p>
                      <a:r>
                        <a:rPr lang="en-US" dirty="0" smtClean="0"/>
                        <a:t>Document</a:t>
                      </a:r>
                      <a:endParaRPr lang="en-GB" dirty="0"/>
                    </a:p>
                  </a:txBody>
                  <a:tcPr/>
                </a:tc>
                <a:tc>
                  <a:txBody>
                    <a:bodyPr/>
                    <a:lstStyle/>
                    <a:p>
                      <a:r>
                        <a:rPr lang="en-US" dirty="0" smtClean="0"/>
                        <a:t>Status</a:t>
                      </a:r>
                      <a:endParaRPr lang="en-GB" dirty="0"/>
                    </a:p>
                  </a:txBody>
                  <a:tcPr/>
                </a:tc>
              </a:tr>
              <a:tr h="370840">
                <a:tc>
                  <a:txBody>
                    <a:bodyPr/>
                    <a:lstStyle/>
                    <a:p>
                      <a:r>
                        <a:rPr lang="en-US" dirty="0" smtClean="0"/>
                        <a:t>1377</a:t>
                      </a:r>
                      <a:endParaRPr lang="en-GB" dirty="0"/>
                    </a:p>
                  </a:txBody>
                  <a:tcPr/>
                </a:tc>
                <a:tc>
                  <a:txBody>
                    <a:bodyPr/>
                    <a:lstStyle/>
                    <a:p>
                      <a:r>
                        <a:rPr lang="en-US" dirty="0" smtClean="0"/>
                        <a:t>HT-delayed BA</a:t>
                      </a:r>
                      <a:endParaRPr lang="en-GB" dirty="0"/>
                    </a:p>
                  </a:txBody>
                  <a:tcPr/>
                </a:tc>
                <a:tc>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Was </a:t>
                      </a:r>
                      <a:r>
                        <a:rPr lang="en-GB" sz="1400" kern="1200" dirty="0" smtClean="0">
                          <a:solidFill>
                            <a:schemeClr val="dk1"/>
                          </a:solidFill>
                          <a:effectLst/>
                          <a:latin typeface="+mn-lt"/>
                          <a:ea typeface="+mn-ea"/>
                          <a:cs typeface="+mn-cs"/>
                        </a:rPr>
                        <a:t>obsolete in 802.11-2016, </a:t>
                      </a:r>
                      <a:r>
                        <a:rPr lang="en-US" sz="1400" dirty="0" smtClean="0"/>
                        <a:t>Portland ad-hoc:</a:t>
                      </a:r>
                      <a:r>
                        <a:rPr lang="en-US" sz="1400" baseline="0" dirty="0" smtClean="0"/>
                        <a:t> </a:t>
                      </a:r>
                      <a:r>
                        <a:rPr lang="en-US" sz="1400" dirty="0" smtClean="0"/>
                        <a:t>No change to current status</a:t>
                      </a:r>
                      <a:endParaRPr lang="en-GB" sz="1400" kern="1200" dirty="0" smtClean="0">
                        <a:solidFill>
                          <a:schemeClr val="dk1"/>
                        </a:solidFill>
                        <a:effectLst/>
                        <a:latin typeface="+mn-lt"/>
                        <a:ea typeface="+mn-ea"/>
                        <a:cs typeface="+mn-cs"/>
                      </a:endParaRPr>
                    </a:p>
                  </a:txBody>
                  <a:tcPr/>
                </a:tc>
              </a:tr>
              <a:tr h="370840">
                <a:tc>
                  <a:txBody>
                    <a:bodyPr/>
                    <a:lstStyle/>
                    <a:p>
                      <a:r>
                        <a:rPr lang="en-US" dirty="0" smtClean="0"/>
                        <a:t>1378</a:t>
                      </a:r>
                      <a:endParaRPr lang="en-GB" dirty="0"/>
                    </a:p>
                  </a:txBody>
                  <a:tcPr/>
                </a:tc>
                <a:tc>
                  <a:txBody>
                    <a:bodyPr/>
                    <a:lstStyle/>
                    <a:p>
                      <a:r>
                        <a:rPr lang="en-US" dirty="0" smtClean="0"/>
                        <a:t>PSMP</a:t>
                      </a:r>
                      <a:endParaRPr lang="en-GB" dirty="0"/>
                    </a:p>
                  </a:txBody>
                  <a:tcPr/>
                </a:tc>
                <a:tc>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Portland ad-hoc – Change to deprecated</a:t>
                      </a:r>
                      <a:endParaRPr lang="en-GB" sz="1400" kern="1200" dirty="0" smtClean="0">
                        <a:solidFill>
                          <a:schemeClr val="dk1"/>
                        </a:solidFill>
                        <a:effectLst/>
                        <a:latin typeface="+mn-lt"/>
                        <a:ea typeface="+mn-ea"/>
                        <a:cs typeface="+mn-cs"/>
                      </a:endParaRPr>
                    </a:p>
                  </a:txBody>
                  <a:tcPr/>
                </a:tc>
              </a:tr>
              <a:tr h="370840">
                <a:tc>
                  <a:txBody>
                    <a:bodyPr/>
                    <a:lstStyle/>
                    <a:p>
                      <a:r>
                        <a:rPr lang="en-US" dirty="0" smtClean="0"/>
                        <a:t>1006, 1410, 1411</a:t>
                      </a:r>
                      <a:endParaRPr lang="en-GB" dirty="0"/>
                    </a:p>
                  </a:txBody>
                  <a:tcPr>
                    <a:solidFill>
                      <a:srgbClr val="92D050"/>
                    </a:solidFill>
                  </a:tcPr>
                </a:tc>
                <a:tc>
                  <a:txBody>
                    <a:bodyPr/>
                    <a:lstStyle/>
                    <a:p>
                      <a:r>
                        <a:rPr lang="en-US" dirty="0" smtClean="0"/>
                        <a:t>WEP</a:t>
                      </a:r>
                      <a:endParaRPr lang="en-GB" dirty="0"/>
                    </a:p>
                  </a:txBody>
                  <a:tcPr>
                    <a:solidFill>
                      <a:srgbClr val="92D050"/>
                    </a:solidFill>
                  </a:tcPr>
                </a:tc>
                <a:tc>
                  <a:txBody>
                    <a:bodyPr/>
                    <a:lstStyle/>
                    <a:p>
                      <a:r>
                        <a:rPr lang="en-US" dirty="0" smtClean="0"/>
                        <a:t>11-18-652</a:t>
                      </a:r>
                      <a:endParaRPr lang="en-GB" dirty="0"/>
                    </a:p>
                  </a:txBody>
                  <a:tcPr>
                    <a:solidFill>
                      <a:srgbClr val="92D050"/>
                    </a:solidFill>
                  </a:tcPr>
                </a:tc>
                <a:tc>
                  <a:txBody>
                    <a:bodyPr/>
                    <a:lstStyle/>
                    <a:p>
                      <a:r>
                        <a:rPr lang="en-US" sz="1400" dirty="0" err="1" smtClean="0"/>
                        <a:t>TGmd</a:t>
                      </a:r>
                      <a:r>
                        <a:rPr lang="en-US" sz="1400" dirty="0" smtClean="0"/>
                        <a:t> FLL </a:t>
                      </a:r>
                      <a:r>
                        <a:rPr lang="en-US" sz="1400" dirty="0" err="1" smtClean="0"/>
                        <a:t>adhoc</a:t>
                      </a:r>
                      <a:r>
                        <a:rPr lang="en-US" sz="1400" dirty="0" smtClean="0"/>
                        <a:t>: Motion</a:t>
                      </a:r>
                      <a:r>
                        <a:rPr lang="en-US" sz="1400" baseline="0" dirty="0" smtClean="0"/>
                        <a:t> in July</a:t>
                      </a:r>
                      <a:endParaRPr lang="en-GB" sz="1400" dirty="0"/>
                    </a:p>
                  </a:txBody>
                  <a:tcPr>
                    <a:solidFill>
                      <a:srgbClr val="92D050"/>
                    </a:solidFill>
                  </a:tcPr>
                </a:tc>
              </a:tr>
              <a:tr h="370840">
                <a:tc>
                  <a:txBody>
                    <a:bodyPr/>
                    <a:lstStyle/>
                    <a:p>
                      <a:r>
                        <a:rPr lang="en-US" dirty="0" smtClean="0"/>
                        <a:t>1412</a:t>
                      </a:r>
                      <a:endParaRPr lang="en-GB" dirty="0"/>
                    </a:p>
                  </a:txBody>
                  <a:tcPr>
                    <a:solidFill>
                      <a:srgbClr val="92D050"/>
                    </a:solidFill>
                  </a:tcPr>
                </a:tc>
                <a:tc>
                  <a:txBody>
                    <a:bodyPr/>
                    <a:lstStyle/>
                    <a:p>
                      <a:r>
                        <a:rPr lang="en-US" dirty="0" smtClean="0"/>
                        <a:t>Dual Beacon and Dual CTS</a:t>
                      </a:r>
                      <a:endParaRPr lang="en-GB" dirty="0"/>
                    </a:p>
                  </a:txBody>
                  <a:tcPr>
                    <a:solidFill>
                      <a:srgbClr val="92D050"/>
                    </a:solidFill>
                  </a:tcPr>
                </a:tc>
                <a:tc>
                  <a:txBody>
                    <a:bodyPr/>
                    <a:lstStyle/>
                    <a:p>
                      <a:endParaRPr lang="en-GB"/>
                    </a:p>
                  </a:txBody>
                  <a:tcPr>
                    <a:solidFill>
                      <a:srgbClr val="92D05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smtClean="0"/>
                        <a:t>TGmd</a:t>
                      </a:r>
                      <a:r>
                        <a:rPr lang="en-US" sz="1400" dirty="0" smtClean="0"/>
                        <a:t> FLL </a:t>
                      </a:r>
                      <a:r>
                        <a:rPr lang="en-US" sz="1400" dirty="0" err="1" smtClean="0"/>
                        <a:t>adhoc</a:t>
                      </a:r>
                      <a:r>
                        <a:rPr lang="en-US" sz="1400" dirty="0" smtClean="0"/>
                        <a:t>: </a:t>
                      </a:r>
                      <a:r>
                        <a:rPr lang="en-GB" sz="1400" kern="1200" dirty="0" smtClean="0">
                          <a:solidFill>
                            <a:schemeClr val="dk1"/>
                          </a:solidFill>
                          <a:effectLst/>
                          <a:latin typeface="+mn-lt"/>
                          <a:ea typeface="+mn-ea"/>
                          <a:cs typeface="+mn-cs"/>
                        </a:rPr>
                        <a:t>Dorothy to email reflector; currently deprecated, comment proposes to make obsolete, not delete</a:t>
                      </a:r>
                    </a:p>
                  </a:txBody>
                  <a:tcPr>
                    <a:solidFill>
                      <a:srgbClr val="92D050"/>
                    </a:solidFill>
                  </a:tcPr>
                </a:tc>
              </a:tr>
              <a:tr h="370840">
                <a:tc>
                  <a:txBody>
                    <a:bodyPr/>
                    <a:lstStyle/>
                    <a:p>
                      <a:r>
                        <a:rPr lang="en-US" dirty="0" smtClean="0"/>
                        <a:t>1504</a:t>
                      </a:r>
                      <a:endParaRPr lang="en-GB" dirty="0"/>
                    </a:p>
                  </a:txBody>
                  <a:tcPr>
                    <a:solidFill>
                      <a:srgbClr val="92D050"/>
                    </a:solidFill>
                  </a:tcPr>
                </a:tc>
                <a:tc>
                  <a:txBody>
                    <a:bodyPr/>
                    <a:lstStyle/>
                    <a:p>
                      <a:r>
                        <a:rPr lang="en-US" dirty="0" smtClean="0"/>
                        <a:t>STKSA</a:t>
                      </a:r>
                      <a:endParaRPr lang="en-GB" dirty="0"/>
                    </a:p>
                  </a:txBody>
                  <a:tcPr>
                    <a:solidFill>
                      <a:srgbClr val="92D050"/>
                    </a:solidFill>
                  </a:tcPr>
                </a:tc>
                <a:tc>
                  <a:txBody>
                    <a:bodyPr/>
                    <a:lstStyle/>
                    <a:p>
                      <a:r>
                        <a:rPr lang="en-US" dirty="0" smtClean="0"/>
                        <a:t>11-18-480</a:t>
                      </a:r>
                      <a:endParaRPr lang="en-GB" dirty="0"/>
                    </a:p>
                  </a:txBody>
                  <a:tcPr>
                    <a:solidFill>
                      <a:srgbClr val="92D050"/>
                    </a:solidFill>
                  </a:tcPr>
                </a:tc>
                <a:tc>
                  <a:txBody>
                    <a:bodyPr/>
                    <a:lstStyle/>
                    <a:p>
                      <a:r>
                        <a:rPr lang="en-US" dirty="0" smtClean="0"/>
                        <a:t>Direction: Accept, Assignee:</a:t>
                      </a:r>
                      <a:r>
                        <a:rPr lang="en-US" baseline="0" dirty="0" smtClean="0"/>
                        <a:t> Menzo Wentink</a:t>
                      </a:r>
                      <a:endParaRPr lang="en-GB" dirty="0"/>
                    </a:p>
                  </a:txBody>
                  <a:tcPr>
                    <a:solidFill>
                      <a:srgbClr val="92D050"/>
                    </a:solidFill>
                  </a:tcPr>
                </a:tc>
              </a:tr>
              <a:tr h="370840">
                <a:tc>
                  <a:txBody>
                    <a:bodyPr/>
                    <a:lstStyle/>
                    <a:p>
                      <a:r>
                        <a:rPr lang="en-US" dirty="0" smtClean="0"/>
                        <a:t>1445</a:t>
                      </a:r>
                      <a:endParaRPr lang="en-GB" dirty="0"/>
                    </a:p>
                  </a:txBody>
                  <a:tcPr/>
                </a:tc>
                <a:tc>
                  <a:txBody>
                    <a:bodyPr/>
                    <a:lstStyle/>
                    <a:p>
                      <a:r>
                        <a:rPr lang="en-US" dirty="0" smtClean="0"/>
                        <a:t>Operating Classes</a:t>
                      </a:r>
                      <a:endParaRPr lang="en-GB" dirty="0"/>
                    </a:p>
                  </a:txBody>
                  <a:tcPr/>
                </a:tc>
                <a:tc>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Revised resolution agreed Portland Ad-hoc</a:t>
                      </a:r>
                      <a:endParaRPr lang="en-GB" dirty="0"/>
                    </a:p>
                  </a:txBody>
                  <a:tcPr/>
                </a:tc>
              </a:tr>
              <a:tr h="370840">
                <a:tc>
                  <a:txBody>
                    <a:bodyPr/>
                    <a:lstStyle/>
                    <a:p>
                      <a:r>
                        <a:rPr lang="en-US" dirty="0" smtClean="0"/>
                        <a:t>1183</a:t>
                      </a:r>
                      <a:endParaRPr lang="en-GB" dirty="0"/>
                    </a:p>
                  </a:txBody>
                  <a:tcPr>
                    <a:solidFill>
                      <a:srgbClr val="92D050"/>
                    </a:solidFill>
                  </a:tcPr>
                </a:tc>
                <a:tc>
                  <a:txBody>
                    <a:bodyPr/>
                    <a:lstStyle/>
                    <a:p>
                      <a:r>
                        <a:rPr lang="en-US" dirty="0" smtClean="0"/>
                        <a:t>DMG Mode</a:t>
                      </a:r>
                      <a:endParaRPr lang="en-GB" dirty="0"/>
                    </a:p>
                  </a:txBody>
                  <a:tcPr>
                    <a:solidFill>
                      <a:srgbClr val="92D050"/>
                    </a:solidFill>
                  </a:tcPr>
                </a:tc>
                <a:tc>
                  <a:txBody>
                    <a:bodyPr/>
                    <a:lstStyle/>
                    <a:p>
                      <a:r>
                        <a:rPr lang="en-US" dirty="0" smtClean="0"/>
                        <a:t>11-18-1174</a:t>
                      </a:r>
                      <a:endParaRPr lang="en-GB" dirty="0"/>
                    </a:p>
                  </a:txBody>
                  <a:tcPr>
                    <a:solidFill>
                      <a:srgbClr val="92D050"/>
                    </a:solidFill>
                  </a:tcPr>
                </a:tc>
                <a:tc>
                  <a:txBody>
                    <a:bodyPr/>
                    <a:lstStyle/>
                    <a:p>
                      <a:r>
                        <a:rPr lang="en-US" dirty="0" err="1" smtClean="0"/>
                        <a:t>Assaf</a:t>
                      </a:r>
                      <a:r>
                        <a:rPr lang="en-US" dirty="0" smtClean="0"/>
                        <a:t> Kasher</a:t>
                      </a:r>
                      <a:endParaRPr lang="en-GB" dirty="0"/>
                    </a:p>
                  </a:txBody>
                  <a:tcPr>
                    <a:solidFill>
                      <a:srgbClr val="92D050"/>
                    </a:solidFill>
                  </a:tcPr>
                </a:tc>
              </a:tr>
            </a:tbl>
          </a:graphicData>
        </a:graphic>
      </p:graphicFrame>
    </p:spTree>
    <p:extLst>
      <p:ext uri="{BB962C8B-B14F-4D97-AF65-F5344CB8AC3E}">
        <p14:creationId xmlns:p14="http://schemas.microsoft.com/office/powerpoint/2010/main" val="6782779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1600200" y="990600"/>
            <a:ext cx="8763000" cy="5562600"/>
          </a:xfrm>
        </p:spPr>
        <p:txBody>
          <a:bodyPr vert="horz" wrap="square" lIns="90487" tIns="44450" rIns="90487" bIns="44450" numCol="1" anchor="t" anchorCtr="0" compatLnSpc="1">
            <a:prstTxWarp prst="textNoShape">
              <a:avLst/>
            </a:prstTxWarp>
          </a:bodyPr>
          <a:lstStyle/>
          <a:p>
            <a:pPr>
              <a:lnSpc>
                <a:spcPct val="80000"/>
              </a:lnSpc>
              <a:spcAft>
                <a:spcPct val="30000"/>
              </a:spcAft>
              <a:buFont typeface="Monotype Sorts"/>
              <a:buNone/>
            </a:pPr>
            <a:r>
              <a:rPr lang="en-US" altLang="en-US" sz="1800" dirty="0"/>
              <a:t>	</a:t>
            </a:r>
            <a:r>
              <a:rPr lang="en-US" altLang="en-US" sz="2000" dirty="0">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1" name="Rectangle 1026"/>
          <p:cNvSpPr>
            <a:spLocks noGrp="1" noChangeArrowheads="1"/>
          </p:cNvSpPr>
          <p:nvPr>
            <p:ph type="title"/>
          </p:nvPr>
        </p:nvSpPr>
        <p:spPr>
          <a:xfrm>
            <a:off x="2209800" y="457200"/>
            <a:ext cx="7772400" cy="609600"/>
          </a:xfrm>
        </p:spPr>
        <p:txBody>
          <a:bodyPr vert="horz" wrap="square" lIns="90487" tIns="44450" rIns="90487" bIns="44450" numCol="1" anchor="ctr" anchorCtr="0" compatLnSpc="1">
            <a:prstTxWarp prst="textNoShape">
              <a:avLst/>
            </a:prstTxWarp>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altLang="en-US" u="sng" dirty="0">
              <a:latin typeface="Calibri" panose="020F0502020204030204" pitchFamily="34" charset="0"/>
              <a:cs typeface="Calibri" panose="020F0502020204030204" pitchFamily="34" charset="0"/>
            </a:endParaRP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1524001" y="65532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
        <p:nvSpPr>
          <p:cNvPr id="2" name="Date Placeholder 1"/>
          <p:cNvSpPr>
            <a:spLocks noGrp="1"/>
          </p:cNvSpPr>
          <p:nvPr>
            <p:ph type="dt" sz="half" idx="10"/>
          </p:nvPr>
        </p:nvSpPr>
        <p:spPr/>
        <p:txBody>
          <a:bodyPr/>
          <a:lstStyle/>
          <a:p>
            <a:pPr>
              <a:defRPr/>
            </a:pPr>
            <a:r>
              <a:rPr lang="en-US" smtClean="0"/>
              <a:t>November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5</a:t>
            </a:fld>
            <a:endParaRPr lang="en-US"/>
          </a:p>
        </p:txBody>
      </p:sp>
    </p:spTree>
    <p:extLst>
      <p:ext uri="{BB962C8B-B14F-4D97-AF65-F5344CB8AC3E}">
        <p14:creationId xmlns:p14="http://schemas.microsoft.com/office/powerpoint/2010/main" val="356085146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745943" y="876300"/>
            <a:ext cx="8839200" cy="685800"/>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type="body" idx="1"/>
          </p:nvPr>
        </p:nvSpPr>
        <p:spPr>
          <a:xfrm>
            <a:off x="1447801" y="1981200"/>
            <a:ext cx="9144001" cy="4038600"/>
          </a:xfrm>
        </p:spPr>
        <p:txBody>
          <a:bodyPr/>
          <a:lstStyle/>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a:buNone/>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2" name="Date Placeholder 1"/>
          <p:cNvSpPr>
            <a:spLocks noGrp="1"/>
          </p:cNvSpPr>
          <p:nvPr>
            <p:ph type="dt" sz="half" idx="10"/>
          </p:nvPr>
        </p:nvSpPr>
        <p:spPr/>
        <p:txBody>
          <a:bodyPr/>
          <a:lstStyle/>
          <a:p>
            <a:pPr>
              <a:defRPr/>
            </a:pPr>
            <a:r>
              <a:rPr lang="en-US" smtClean="0"/>
              <a:t>November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6</a:t>
            </a:fld>
            <a:endParaRPr lang="en-US"/>
          </a:p>
        </p:txBody>
      </p:sp>
    </p:spTree>
    <p:extLst>
      <p:ext uri="{BB962C8B-B14F-4D97-AF65-F5344CB8AC3E}">
        <p14:creationId xmlns:p14="http://schemas.microsoft.com/office/powerpoint/2010/main" val="2552641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050742" y="609600"/>
            <a:ext cx="7772400" cy="9906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type="body" idx="1"/>
          </p:nvPr>
        </p:nvSpPr>
        <p:spPr>
          <a:xfrm>
            <a:off x="1828800" y="1905000"/>
            <a:ext cx="8610600" cy="3886200"/>
          </a:xfrm>
        </p:spPr>
        <p:txBody>
          <a:bodyPr/>
          <a:lstStyle/>
          <a:p>
            <a:pPr>
              <a:buSzPct val="150000"/>
              <a:buFont typeface="Arial" panose="020B0604020202020204" pitchFamily="34" charset="0"/>
              <a:buChar char="•"/>
              <a:defRPr/>
            </a:pPr>
            <a:r>
              <a:rPr lang="en-US" altLang="en-US" sz="2000" dirty="0">
                <a:latin typeface="Calibri" pitchFamily="34" charset="0"/>
                <a:cs typeface="Calibri" pitchFamily="34" charset="0"/>
              </a:rPr>
              <a:t>Cause an LOA to be submitted to the IEEE-SA (patcom@ieee.org);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Speak up now and respond to this Call for Potentially Essential Patents</a:t>
            </a:r>
          </a:p>
          <a:p>
            <a:pPr marL="0" indent="0">
              <a:buNone/>
              <a:defRPr/>
            </a:pPr>
            <a:r>
              <a:rPr lang="en-US" altLang="en-US" sz="20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latin typeface="Calibri" pitchFamily="34" charset="0"/>
                <a:cs typeface="Calibri" pitchFamily="34" charset="0"/>
              </a:rPr>
            </a:br>
            <a:endParaRPr lang="en-US" altLang="en-US" sz="2000" dirty="0">
              <a:latin typeface="Calibri" pitchFamily="34" charset="0"/>
              <a:cs typeface="Calibri" pitchFamily="34" charset="0"/>
            </a:endParaRPr>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November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7</a:t>
            </a:fld>
            <a:endParaRPr lang="en-US"/>
          </a:p>
        </p:txBody>
      </p:sp>
    </p:spTree>
    <p:extLst>
      <p:ext uri="{BB962C8B-B14F-4D97-AF65-F5344CB8AC3E}">
        <p14:creationId xmlns:p14="http://schemas.microsoft.com/office/powerpoint/2010/main" val="3114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1752600" y="381000"/>
            <a:ext cx="8686800" cy="1143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type="body" idx="1"/>
          </p:nvPr>
        </p:nvSpPr>
        <p:spPr>
          <a:xfrm>
            <a:off x="2209800" y="1420812"/>
            <a:ext cx="7772400" cy="4114800"/>
          </a:xfrm>
        </p:spPr>
        <p:txBody>
          <a:bodyPr/>
          <a:lstStyle/>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
        <p:nvSpPr>
          <p:cNvPr id="2" name="Date Placeholder 1"/>
          <p:cNvSpPr>
            <a:spLocks noGrp="1"/>
          </p:cNvSpPr>
          <p:nvPr>
            <p:ph type="dt" sz="half" idx="10"/>
          </p:nvPr>
        </p:nvSpPr>
        <p:spPr/>
        <p:txBody>
          <a:bodyPr/>
          <a:lstStyle/>
          <a:p>
            <a:pPr>
              <a:defRPr/>
            </a:pPr>
            <a:r>
              <a:rPr lang="en-US" smtClean="0"/>
              <a:t>November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8</a:t>
            </a:fld>
            <a:endParaRPr lang="en-US"/>
          </a:p>
        </p:txBody>
      </p:sp>
    </p:spTree>
    <p:extLst>
      <p:ext uri="{BB962C8B-B14F-4D97-AF65-F5344CB8AC3E}">
        <p14:creationId xmlns:p14="http://schemas.microsoft.com/office/powerpoint/2010/main" val="7375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905000" y="685800"/>
            <a:ext cx="8458200" cy="609600"/>
          </a:xfrm>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1828800" y="14478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a:solidFill>
                <a:srgbClr val="FF0000"/>
              </a:solidFill>
            </a:endParaRP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Bylaws</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Operations Manual</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a:buNone/>
            </a:pPr>
            <a:endParaRPr lang="en-US" altLang="en-US" sz="2000"/>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a:t>
            </a:r>
            <a:r>
              <a:rPr lang="en-US" altLang="en-US" sz="2000" b="1" i="1">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November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9</a:t>
            </a:fld>
            <a:endParaRPr lang="en-US"/>
          </a:p>
        </p:txBody>
      </p:sp>
    </p:spTree>
    <p:extLst>
      <p:ext uri="{BB962C8B-B14F-4D97-AF65-F5344CB8AC3E}">
        <p14:creationId xmlns:p14="http://schemas.microsoft.com/office/powerpoint/2010/main" val="95382692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522743</TotalTime>
  <Words>2153</Words>
  <Application>Microsoft Office PowerPoint</Application>
  <PresentationFormat>Widescreen</PresentationFormat>
  <Paragraphs>449</Paragraphs>
  <Slides>22</Slides>
  <Notes>19</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32" baseType="lpstr">
      <vt:lpstr>MS Gothic</vt:lpstr>
      <vt:lpstr>MS PGothic</vt:lpstr>
      <vt:lpstr>Arial</vt:lpstr>
      <vt:lpstr>Calibri</vt:lpstr>
      <vt:lpstr>Helvetica</vt:lpstr>
      <vt:lpstr>Monotype Sorts</vt:lpstr>
      <vt:lpstr>Times New Roman</vt:lpstr>
      <vt:lpstr>Wingdings</vt:lpstr>
      <vt:lpstr>802-11-Submission</vt:lpstr>
      <vt:lpstr>Document</vt:lpstr>
      <vt:lpstr>IEEE 802.11 TGmd November 2018 Agenda</vt:lpstr>
      <vt:lpstr>Abstract</vt:lpstr>
      <vt:lpstr>TGmd Agenda </vt:lpstr>
      <vt:lpstr>Obsolete CIDs completed</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Standard and Amendment Ratification</vt:lpstr>
      <vt:lpstr>TGmd Schedule Details – Need To Review</vt:lpstr>
      <vt:lpstr>TGmd schedule – updated in September 2018 </vt:lpstr>
      <vt:lpstr>TGmd – Snapshot slide</vt:lpstr>
      <vt:lpstr>Approve prior TGmd minutes</vt:lpstr>
      <vt:lpstr>Motion 78 – Waikoloa and teleconference CIDs </vt:lpstr>
      <vt:lpstr>Motion 79 – Teleconference Editorial items</vt:lpstr>
      <vt:lpstr>Motion – Reference clean-up</vt:lpstr>
      <vt:lpstr>PowerPoint Presentation</vt:lpstr>
      <vt:lpstr>Motion: Ad-hoc</vt:lpstr>
      <vt:lpstr>Nov 2018 – Jan 2018 Meeting Planning</vt:lpstr>
      <vt:lpstr>References</vt:lpstr>
    </vt:vector>
  </TitlesOfParts>
  <Company>Hewlett Packard Enterprise (HPE)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TGm Agenda</dc:title>
  <dc:creator>Dorothy Stanley</dc:creator>
  <cp:keywords>November 2018</cp:keywords>
  <cp:lastModifiedBy>Stanley, Dorothy</cp:lastModifiedBy>
  <cp:revision>3385</cp:revision>
  <cp:lastPrinted>1998-02-10T13:28:06Z</cp:lastPrinted>
  <dcterms:created xsi:type="dcterms:W3CDTF">2005-01-04T21:26:55Z</dcterms:created>
  <dcterms:modified xsi:type="dcterms:W3CDTF">2018-11-11T14:29:56Z</dcterms:modified>
</cp:coreProperties>
</file>