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39"/>
  </p:notesMasterIdLst>
  <p:handoutMasterIdLst>
    <p:handoutMasterId r:id="rId140"/>
  </p:handoutMasterIdLst>
  <p:sldIdLst>
    <p:sldId id="269" r:id="rId2"/>
    <p:sldId id="278" r:id="rId3"/>
    <p:sldId id="1454" r:id="rId4"/>
    <p:sldId id="359" r:id="rId5"/>
    <p:sldId id="1802" r:id="rId6"/>
    <p:sldId id="287" r:id="rId7"/>
    <p:sldId id="1620" r:id="rId8"/>
    <p:sldId id="344" r:id="rId9"/>
    <p:sldId id="345" r:id="rId10"/>
    <p:sldId id="1378" r:id="rId11"/>
    <p:sldId id="1423" r:id="rId12"/>
    <p:sldId id="1164" r:id="rId13"/>
    <p:sldId id="1562" r:id="rId14"/>
    <p:sldId id="2073" r:id="rId15"/>
    <p:sldId id="1101" r:id="rId16"/>
    <p:sldId id="1581" r:id="rId17"/>
    <p:sldId id="2062" r:id="rId18"/>
    <p:sldId id="1981" r:id="rId19"/>
    <p:sldId id="2074" r:id="rId20"/>
    <p:sldId id="2102" r:id="rId21"/>
    <p:sldId id="2107" r:id="rId22"/>
    <p:sldId id="2075" r:id="rId23"/>
    <p:sldId id="1657" r:id="rId24"/>
    <p:sldId id="2105" r:id="rId25"/>
    <p:sldId id="1746" r:id="rId26"/>
    <p:sldId id="2186" r:id="rId27"/>
    <p:sldId id="2187" r:id="rId28"/>
    <p:sldId id="2189" r:id="rId29"/>
    <p:sldId id="2188" r:id="rId30"/>
    <p:sldId id="1747" r:id="rId31"/>
    <p:sldId id="1769" r:id="rId32"/>
    <p:sldId id="1786" r:id="rId33"/>
    <p:sldId id="1894" r:id="rId34"/>
    <p:sldId id="1896" r:id="rId35"/>
    <p:sldId id="1965" r:id="rId36"/>
    <p:sldId id="1967" r:id="rId37"/>
    <p:sldId id="1968" r:id="rId38"/>
    <p:sldId id="1969" r:id="rId39"/>
    <p:sldId id="2035" r:id="rId40"/>
    <p:sldId id="2104" r:id="rId41"/>
    <p:sldId id="2112" r:id="rId42"/>
    <p:sldId id="2113" r:id="rId43"/>
    <p:sldId id="2114" r:id="rId44"/>
    <p:sldId id="2167" r:id="rId45"/>
    <p:sldId id="2008" r:id="rId46"/>
    <p:sldId id="1694" r:id="rId47"/>
    <p:sldId id="1716" r:id="rId48"/>
    <p:sldId id="1717" r:id="rId49"/>
    <p:sldId id="1851" r:id="rId50"/>
    <p:sldId id="1864" r:id="rId51"/>
    <p:sldId id="1945" r:id="rId52"/>
    <p:sldId id="1946" r:id="rId53"/>
    <p:sldId id="2036" r:id="rId54"/>
    <p:sldId id="2037" r:id="rId55"/>
    <p:sldId id="2071" r:id="rId56"/>
    <p:sldId id="1688" r:id="rId57"/>
    <p:sldId id="1703" r:id="rId58"/>
    <p:sldId id="1704" r:id="rId59"/>
    <p:sldId id="1978" r:id="rId60"/>
    <p:sldId id="1705" r:id="rId61"/>
    <p:sldId id="1706" r:id="rId62"/>
    <p:sldId id="1707" r:id="rId63"/>
    <p:sldId id="1708" r:id="rId64"/>
    <p:sldId id="1709" r:id="rId65"/>
    <p:sldId id="1710" r:id="rId66"/>
    <p:sldId id="1790" r:id="rId67"/>
    <p:sldId id="2199" r:id="rId68"/>
    <p:sldId id="1698" r:id="rId69"/>
    <p:sldId id="1701" r:id="rId70"/>
    <p:sldId id="2100" r:id="rId71"/>
    <p:sldId id="2101" r:id="rId72"/>
    <p:sldId id="2179" r:id="rId73"/>
    <p:sldId id="2180" r:id="rId74"/>
    <p:sldId id="2181" r:id="rId75"/>
    <p:sldId id="2014" r:id="rId76"/>
    <p:sldId id="2016" r:id="rId77"/>
    <p:sldId id="1679" r:id="rId78"/>
    <p:sldId id="2198" r:id="rId79"/>
    <p:sldId id="2178" r:id="rId80"/>
    <p:sldId id="2190" r:id="rId81"/>
    <p:sldId id="2191" r:id="rId82"/>
    <p:sldId id="2192" r:id="rId83"/>
    <p:sldId id="2193" r:id="rId84"/>
    <p:sldId id="1375" r:id="rId85"/>
    <p:sldId id="1376" r:id="rId86"/>
    <p:sldId id="1400" r:id="rId87"/>
    <p:sldId id="2004" r:id="rId88"/>
    <p:sldId id="619" r:id="rId89"/>
    <p:sldId id="621" r:id="rId90"/>
    <p:sldId id="1561" r:id="rId91"/>
    <p:sldId id="1555" r:id="rId92"/>
    <p:sldId id="1601" r:id="rId93"/>
    <p:sldId id="1585" r:id="rId94"/>
    <p:sldId id="1586" r:id="rId95"/>
    <p:sldId id="1587" r:id="rId96"/>
    <p:sldId id="1588" r:id="rId97"/>
    <p:sldId id="1589" r:id="rId98"/>
    <p:sldId id="1590" r:id="rId99"/>
    <p:sldId id="1771" r:id="rId100"/>
    <p:sldId id="1772" r:id="rId101"/>
    <p:sldId id="1591" r:id="rId102"/>
    <p:sldId id="1592" r:id="rId103"/>
    <p:sldId id="1593" r:id="rId104"/>
    <p:sldId id="1594" r:id="rId105"/>
    <p:sldId id="1595" r:id="rId106"/>
    <p:sldId id="1596" r:id="rId107"/>
    <p:sldId id="1597" r:id="rId108"/>
    <p:sldId id="1598" r:id="rId109"/>
    <p:sldId id="1599" r:id="rId110"/>
    <p:sldId id="1600" r:id="rId111"/>
    <p:sldId id="1628" r:id="rId112"/>
    <p:sldId id="1638" r:id="rId113"/>
    <p:sldId id="1725" r:id="rId114"/>
    <p:sldId id="1726" r:id="rId115"/>
    <p:sldId id="1947" r:id="rId116"/>
    <p:sldId id="1975" r:id="rId117"/>
    <p:sldId id="1976" r:id="rId118"/>
    <p:sldId id="1977" r:id="rId119"/>
    <p:sldId id="2039" r:id="rId120"/>
    <p:sldId id="2060" r:id="rId121"/>
    <p:sldId id="2061" r:id="rId122"/>
    <p:sldId id="2097" r:id="rId123"/>
    <p:sldId id="2103" r:id="rId124"/>
    <p:sldId id="2063" r:id="rId125"/>
    <p:sldId id="2064" r:id="rId126"/>
    <p:sldId id="2065" r:id="rId127"/>
    <p:sldId id="2066" r:id="rId128"/>
    <p:sldId id="2067" r:id="rId129"/>
    <p:sldId id="2068" r:id="rId130"/>
    <p:sldId id="2069" r:id="rId131"/>
    <p:sldId id="2146" r:id="rId132"/>
    <p:sldId id="2147" r:id="rId133"/>
    <p:sldId id="2148" r:id="rId134"/>
    <p:sldId id="2158" r:id="rId135"/>
    <p:sldId id="2159" r:id="rId136"/>
    <p:sldId id="2157" r:id="rId137"/>
    <p:sldId id="2160" r:id="rId138"/>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1C"/>
    <a:srgbClr val="FF0000"/>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13" autoAdjust="0"/>
    <p:restoredTop sz="94660" autoAdjust="0"/>
  </p:normalViewPr>
  <p:slideViewPr>
    <p:cSldViewPr>
      <p:cViewPr varScale="1">
        <p:scale>
          <a:sx n="66" d="100"/>
          <a:sy n="66" d="100"/>
        </p:scale>
        <p:origin x="1440" y="3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58"/>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802.11-18/0605r5</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2018</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802.11-18/0605r5</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2018</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smtClean="0"/>
              <a:t>Andrew Myles, Cisco</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1</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88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89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smtClean="0"/>
              <a:t>Andrew Myles, Cisco</a:t>
            </a:r>
          </a:p>
        </p:txBody>
      </p:sp>
      <p:sp>
        <p:nvSpPr>
          <p:cNvPr id="52229" name="Rectangle 7"/>
          <p:cNvSpPr>
            <a:spLocks noGrp="1" noChangeArrowheads="1"/>
          </p:cNvSpPr>
          <p:nvPr>
            <p:ph type="sldNum" sz="quarter" idx="5"/>
          </p:nvPr>
        </p:nvSpPr>
        <p:spPr/>
        <p:txBody>
          <a:bodyPr/>
          <a:lstStyle/>
          <a:p>
            <a:pPr>
              <a:defRPr/>
            </a:pPr>
            <a:r>
              <a:rPr lang="en-US" dirty="0" smtClean="0"/>
              <a:t>Page </a:t>
            </a:r>
            <a:fld id="{19B6D425-D6D0-4B30-A6C8-1418EA409DD4}" type="slidenum">
              <a:rPr lang="en-US" smtClean="0"/>
              <a:pPr>
                <a:defRPr/>
              </a:pPr>
              <a:t>2</a:t>
            </a:fld>
            <a:endParaRPr lang="en-US" dirty="0"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4</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6</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802.11-18/1692r0</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992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Nov 2018</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7.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8.wmf"/></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hyperlink" Target="http://www.ieee802.org/18/" TargetMode="External"/><Relationship Id="rId2" Type="http://schemas.openxmlformats.org/officeDocument/2006/relationships/hyperlink" Target="http://www.ieee802.org/11/adminCalendar.html" TargetMode="Externa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5.wmf"/><Relationship Id="rId5" Type="http://schemas.openxmlformats.org/officeDocument/2006/relationships/oleObject" Target="../embeddings/oleObject4.bin"/><Relationship Id="rId4" Type="http://schemas.openxmlformats.org/officeDocument/2006/relationships/image" Target="../media/image4.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6.wmf"/></Relationships>
</file>

<file path=ppt/slides/_rels/slide81.xml.rels><?xml version="1.0" encoding="UTF-8" standalone="yes"?>
<Relationships xmlns="http://schemas.openxmlformats.org/package/2006/relationships"><Relationship Id="rId2" Type="http://schemas.openxmlformats.org/officeDocument/2006/relationships/hyperlink" Target="https://mentor.ieee.org/802.11/dcn/18/11-18-0576-04-0jtc-ls-to-sc6-in-relation-to-out-of-date-standards-and-reports.docx" TargetMode="Externa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hyperlink" Target="mailto:dorothy.stanley@hpe.com"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mentor.ieee.org/802.11/dcn/18/11-18-1693-00-0jtc-minutes-of-hawaii-meeting-in-sep-2018.docx"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8" name="Slide Number Placeholder 5"/>
          <p:cNvSpPr>
            <a:spLocks noGrp="1"/>
          </p:cNvSpPr>
          <p:nvPr>
            <p:ph type="sldNum" sz="quarter" idx="11"/>
          </p:nvPr>
        </p:nvSpPr>
        <p:spPr/>
        <p:txBody>
          <a:bodyPr/>
          <a:lstStyle/>
          <a:p>
            <a:pPr>
              <a:defRPr/>
            </a:pPr>
            <a:r>
              <a:rPr lang="en-US" dirty="0" smtClean="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November 2018 agenda </a:t>
            </a:r>
            <a:r>
              <a:rPr lang="en-US" dirty="0">
                <a:solidFill>
                  <a:schemeClr val="accent2">
                    <a:lumMod val="75000"/>
                  </a:schemeClr>
                </a:solidFill>
              </a:rPr>
              <a:t>for </a:t>
            </a:r>
            <a:r>
              <a:rPr lang="en-US" dirty="0" smtClean="0">
                <a:solidFill>
                  <a:schemeClr val="accent2">
                    <a:lumMod val="75000"/>
                  </a:schemeClr>
                </a:solidFill>
              </a:rPr>
              <a:t>Bangkok</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26 </a:t>
            </a:r>
            <a:r>
              <a:rPr lang="en-US" b="0" dirty="0" smtClean="0">
                <a:solidFill>
                  <a:schemeClr val="accent2">
                    <a:lumMod val="50000"/>
                  </a:schemeClr>
                </a:solidFill>
              </a:rPr>
              <a:t>September 2018</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a:t>
            </a:r>
            <a:r>
              <a:rPr lang="en-AU" b="1" dirty="0" smtClean="0"/>
              <a:t>Mar 2014 &amp; July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10</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smtClean="0"/>
              <a:t> </a:t>
            </a:r>
            <a:r>
              <a:rPr lang="en-AU"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a:solidFill>
                  <a:srgbClr val="000000"/>
                </a:solidFill>
              </a:rPr>
              <a:t>Published as </a:t>
            </a:r>
            <a:r>
              <a:rPr lang="en-AU" dirty="0">
                <a:solidFill>
                  <a:srgbClr val="FF0000"/>
                </a:solidFill>
              </a:rPr>
              <a:t>&lt;what</a:t>
            </a:r>
            <a:r>
              <a:rPr lang="en-AU" dirty="0" smtClean="0">
                <a:solidFill>
                  <a:srgbClr val="FF0000"/>
                </a:solidFill>
              </a:rPr>
              <a:t>&gt;</a:t>
            </a:r>
            <a:endParaRPr lang="en-AU" dirty="0">
              <a:solidFill>
                <a:srgbClr val="FF0000"/>
              </a:solidFill>
            </a:endParaRPr>
          </a:p>
        </p:txBody>
      </p:sp>
    </p:spTree>
    <p:extLst>
      <p:ext uri="{BB962C8B-B14F-4D97-AF65-F5344CB8AC3E}">
        <p14:creationId xmlns:p14="http://schemas.microsoft.com/office/powerpoint/2010/main" val="144524966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smtClean="0"/>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smtClean="0"/>
              <a:t>802.22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105</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106</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2"/>
              </a:rPr>
              <a:t>Pre-ballot </a:t>
            </a:r>
            <a:r>
              <a:rPr lang="en-AU" dirty="0">
                <a:hlinkClick r:id="rId2"/>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smtClean="0"/>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107</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2"/>
              </a:rPr>
              <a:t>Pre-ballot </a:t>
            </a:r>
            <a:r>
              <a:rPr lang="en-AU" dirty="0">
                <a:hlinkClick r:id="rId2"/>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smtClean="0"/>
              <a:t>802.3.1-2013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 (N16047)</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smtClean="0"/>
              <a:t>802.11ac-2013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71531"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IEEE 802.1/3/11/15/16/21/22 WGs</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11</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270796"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smtClean="0"/>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112</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2016</a:t>
            </a:r>
          </a:p>
          <a:p>
            <a:pPr lvl="1"/>
            <a:r>
              <a:rPr lang="en-AU" dirty="0"/>
              <a:t>T</a:t>
            </a:r>
            <a:r>
              <a:rPr lang="en-AU" dirty="0" smtClean="0"/>
              <a:t>he final standard will be known as </a:t>
            </a:r>
            <a:r>
              <a:rPr lang="en-AU" dirty="0" smtClean="0">
                <a:hlinkClick r:id="rId2"/>
              </a:rPr>
              <a:t>ISO/IEC/IEEE 8802-A:2015</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113</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38555"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a:t>
            </a:r>
            <a:r>
              <a:rPr lang="en-GB"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802-3-2015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smtClean="0"/>
              <a:t>Liaised </a:t>
            </a:r>
            <a:r>
              <a:rPr lang="en-AU" dirty="0"/>
              <a:t>to SC6 in </a:t>
            </a:r>
            <a:r>
              <a:rPr lang="en-AU" dirty="0" smtClean="0"/>
              <a:t>Apr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smtClean="0"/>
              <a:t>Passed, with </a:t>
            </a:r>
            <a:r>
              <a:rPr lang="en-AU" dirty="0"/>
              <a:t>two </a:t>
            </a:r>
            <a:r>
              <a:rPr lang="en-AU" dirty="0" smtClean="0"/>
              <a:t>comments from </a:t>
            </a:r>
            <a:r>
              <a:rPr lang="en-AU" dirty="0"/>
              <a:t>China NB </a:t>
            </a:r>
            <a:r>
              <a:rPr lang="en-AU" dirty="0" smtClean="0"/>
              <a:t>(N16448)</a:t>
            </a:r>
            <a:endParaRPr lang="en-AU" dirty="0"/>
          </a:p>
          <a:p>
            <a:pPr lvl="2"/>
            <a:r>
              <a:rPr lang="en-AU" dirty="0" smtClean="0"/>
              <a:t>8/1/9 </a:t>
            </a:r>
            <a:r>
              <a:rPr lang="en-AU" dirty="0"/>
              <a:t>on need for ISO </a:t>
            </a:r>
            <a:r>
              <a:rPr lang="en-AU" dirty="0" smtClean="0"/>
              <a:t>standard</a:t>
            </a:r>
            <a:endParaRPr lang="en-AU" dirty="0"/>
          </a:p>
          <a:p>
            <a:pPr lvl="2"/>
            <a:r>
              <a:rPr lang="en-AU" dirty="0" smtClean="0"/>
              <a:t>8/1/9 </a:t>
            </a:r>
            <a:r>
              <a:rPr lang="en-AU" dirty="0"/>
              <a:t>on support for submission to </a:t>
            </a:r>
            <a:r>
              <a:rPr lang="en-AU" dirty="0" smtClean="0"/>
              <a:t>FDIS</a:t>
            </a:r>
            <a:endParaRPr lang="en-AU" dirty="0" smtClean="0">
              <a:solidFill>
                <a:srgbClr val="FF0000"/>
              </a:solidFill>
            </a:endParaRPr>
          </a:p>
          <a:p>
            <a:pPr lvl="1"/>
            <a:r>
              <a:rPr lang="en-AU" dirty="0" smtClean="0"/>
              <a:t>Responses were </a:t>
            </a:r>
            <a:r>
              <a:rPr lang="en-AU" dirty="0"/>
              <a:t>liaised </a:t>
            </a:r>
            <a:r>
              <a:rPr lang="en-AU" dirty="0" smtClean="0"/>
              <a:t>in Jul 2016 (see N16458)</a:t>
            </a:r>
          </a:p>
          <a:p>
            <a:r>
              <a:rPr lang="en-AU" dirty="0" smtClean="0"/>
              <a:t>FDIS ballot: </a:t>
            </a:r>
            <a:r>
              <a:rPr lang="en-AU" dirty="0" smtClean="0">
                <a:solidFill>
                  <a:srgbClr val="00B050"/>
                </a:solidFill>
              </a:rPr>
              <a:t>passed, responses sent and published</a:t>
            </a:r>
          </a:p>
          <a:p>
            <a:pPr lvl="1"/>
            <a:r>
              <a:rPr lang="en-AU" dirty="0" smtClean="0"/>
              <a:t>Passed by</a:t>
            </a:r>
            <a:r>
              <a:rPr lang="en-AU" b="0" dirty="0" smtClean="0"/>
              <a:t>16/1/20, with two comments from China NB (N16570)</a:t>
            </a:r>
          </a:p>
          <a:p>
            <a:pPr lvl="1"/>
            <a:r>
              <a:rPr lang="en-AU" dirty="0" smtClean="0"/>
              <a:t>Response was sent in March 2017 (N16591)</a:t>
            </a:r>
          </a:p>
          <a:p>
            <a:pPr lvl="1"/>
            <a:r>
              <a:rPr lang="en-AU" b="0" dirty="0" smtClean="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112057147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smtClean="0">
              <a:solidFill>
                <a:schemeClr val="accent2"/>
              </a:solidFill>
            </a:endParaRPr>
          </a:p>
          <a:p>
            <a:pPr lvl="1"/>
            <a:r>
              <a:rPr lang="en-AU" dirty="0"/>
              <a:t>802.1Qbv </a:t>
            </a:r>
            <a:r>
              <a:rPr lang="en-AU" dirty="0" smtClean="0"/>
              <a:t>passed 60 pre-ballot on </a:t>
            </a:r>
            <a:r>
              <a:rPr lang="en-AU" dirty="0"/>
              <a:t>30 May 2016 (see N16412)</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1"/>
            <a:r>
              <a:rPr lang="en-AU" dirty="0"/>
              <a:t>China NB voted “no” with one comment</a:t>
            </a:r>
          </a:p>
          <a:p>
            <a:pPr lvl="2"/>
            <a:r>
              <a:rPr lang="en-AU" dirty="0" smtClean="0"/>
              <a:t>Response was </a:t>
            </a:r>
            <a:r>
              <a:rPr lang="en-AU" dirty="0"/>
              <a:t>liaised in </a:t>
            </a:r>
            <a:r>
              <a:rPr lang="en-AU" dirty="0" smtClean="0"/>
              <a:t>Oct 2016 (see N16486)</a:t>
            </a:r>
          </a:p>
          <a:p>
            <a:r>
              <a:rPr lang="en-AU" dirty="0" smtClean="0"/>
              <a:t>FDIS ballot: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p>
          <a:p>
            <a:pPr lvl="1"/>
            <a:r>
              <a:rPr lang="en-AU" dirty="0"/>
              <a:t>802.1Qbv </a:t>
            </a:r>
            <a:r>
              <a:rPr lang="en-AU" dirty="0" smtClean="0"/>
              <a:t>passed </a:t>
            </a:r>
            <a:r>
              <a:rPr lang="en-AU" dirty="0"/>
              <a:t>(</a:t>
            </a:r>
            <a:r>
              <a:rPr lang="en-AU" dirty="0" smtClean="0"/>
              <a:t>15/1/17) FDIS ballot on </a:t>
            </a:r>
            <a:r>
              <a:rPr lang="en-AU" dirty="0"/>
              <a:t>18 April 2017 </a:t>
            </a:r>
            <a:r>
              <a:rPr lang="en-AU" dirty="0" smtClean="0"/>
              <a:t>(N16613)</a:t>
            </a:r>
          </a:p>
          <a:p>
            <a:pPr lvl="1"/>
            <a:r>
              <a:rPr lang="en-AU" dirty="0" smtClean="0"/>
              <a:t>Passed China </a:t>
            </a:r>
            <a:r>
              <a:rPr lang="en-AU" dirty="0"/>
              <a:t>NB </a:t>
            </a:r>
            <a:r>
              <a:rPr lang="en-AU" dirty="0" smtClean="0"/>
              <a:t>voted “no” </a:t>
            </a:r>
            <a:r>
              <a:rPr lang="en-AU" dirty="0"/>
              <a:t>with one </a:t>
            </a:r>
            <a:r>
              <a:rPr lang="en-AU" dirty="0" smtClean="0"/>
              <a:t>comment</a:t>
            </a:r>
          </a:p>
          <a:p>
            <a:pPr lvl="2"/>
            <a:r>
              <a:rPr lang="en-AU" dirty="0" smtClean="0"/>
              <a:t>Response (N16687) was liaised in July 2017</a:t>
            </a:r>
          </a:p>
          <a:p>
            <a:pPr lvl="1"/>
            <a:r>
              <a:rPr lang="en-AU" dirty="0" smtClean="0"/>
              <a:t>Published in July </a:t>
            </a:r>
            <a:r>
              <a:rPr lang="en-AU" dirty="0"/>
              <a:t>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has </a:t>
            </a:r>
            <a:r>
              <a:rPr lang="en-AU" dirty="0"/>
              <a:t>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802.1QAB-2016 </a:t>
            </a:r>
            <a:r>
              <a:rPr lang="en-AU" dirty="0"/>
              <a:t>passed </a:t>
            </a:r>
            <a:r>
              <a:rPr lang="en-AU" dirty="0" smtClean="0"/>
              <a:t>60-day </a:t>
            </a:r>
            <a:r>
              <a:rPr lang="en-AU" dirty="0"/>
              <a:t>pre-ballot </a:t>
            </a:r>
            <a:r>
              <a:rPr lang="en-AU" dirty="0" smtClean="0"/>
              <a:t>on 13 </a:t>
            </a:r>
            <a:r>
              <a:rPr lang="en-AU" dirty="0"/>
              <a:t>July </a:t>
            </a:r>
            <a:r>
              <a:rPr lang="en-AU" dirty="0" smtClean="0"/>
              <a:t>2016 (N16447)</a:t>
            </a:r>
            <a:endParaRPr lang="en-AU" dirty="0"/>
          </a:p>
          <a:p>
            <a:pPr lvl="2"/>
            <a:r>
              <a:rPr lang="en-AU" dirty="0"/>
              <a:t>Passed 8/1/9 on need for ISO standard</a:t>
            </a:r>
          </a:p>
          <a:p>
            <a:pPr lvl="2"/>
            <a:r>
              <a:rPr lang="en-AU" dirty="0"/>
              <a:t>Passed 8/1/9 on support for submission to FDIS</a:t>
            </a:r>
          </a:p>
          <a:p>
            <a:pPr lvl="1"/>
            <a:r>
              <a:rPr lang="en-AU" dirty="0"/>
              <a:t>China NB voted </a:t>
            </a:r>
            <a:r>
              <a:rPr lang="en-AU" dirty="0" smtClean="0"/>
              <a:t>“no” </a:t>
            </a:r>
            <a:r>
              <a:rPr lang="en-AU" dirty="0"/>
              <a:t>with one comment</a:t>
            </a:r>
          </a:p>
          <a:p>
            <a:pPr lvl="2"/>
            <a:r>
              <a:rPr lang="en-AU" dirty="0"/>
              <a:t>A response was approved in July 2016 </a:t>
            </a:r>
            <a:r>
              <a:rPr lang="en-AU" dirty="0" smtClean="0"/>
              <a:t>&amp; liaised in Oct 2016 (N16487)</a:t>
            </a:r>
            <a:endParaRPr lang="en-AU" dirty="0"/>
          </a:p>
          <a:p>
            <a:r>
              <a:rPr lang="en-AU" dirty="0" smtClean="0"/>
              <a:t>FDIS ballot: </a:t>
            </a:r>
            <a:r>
              <a:rPr lang="en-AU" dirty="0">
                <a:solidFill>
                  <a:srgbClr val="00B050"/>
                </a:solidFill>
              </a:rPr>
              <a:t>passed &amp; response liaised</a:t>
            </a:r>
            <a:endParaRPr lang="en-AU" dirty="0">
              <a:solidFill>
                <a:schemeClr val="accent2"/>
              </a:solidFill>
            </a:endParaRPr>
          </a:p>
          <a:p>
            <a:pPr lvl="1"/>
            <a:r>
              <a:rPr lang="en-AU" dirty="0" smtClean="0"/>
              <a:t>802.1QAB-2016 passed </a:t>
            </a:r>
            <a:r>
              <a:rPr lang="en-AU" dirty="0"/>
              <a:t>FDIS ballot </a:t>
            </a:r>
            <a:r>
              <a:rPr lang="en-AU" dirty="0" smtClean="0"/>
              <a:t>(14/1/20) on </a:t>
            </a:r>
            <a:r>
              <a:rPr lang="en-AU" dirty="0"/>
              <a:t>11 April </a:t>
            </a:r>
            <a:r>
              <a:rPr lang="en-AU" dirty="0" smtClean="0"/>
              <a:t>2017 </a:t>
            </a:r>
            <a:r>
              <a:rPr lang="en-AU" dirty="0"/>
              <a:t>(N16604)</a:t>
            </a:r>
            <a:endParaRPr lang="en-AU" dirty="0" smtClean="0"/>
          </a:p>
          <a:p>
            <a:pPr lvl="1"/>
            <a:r>
              <a:rPr lang="en-AU" dirty="0" smtClean="0"/>
              <a:t>Passed China NB voted “no” vote with one comment </a:t>
            </a:r>
          </a:p>
          <a:p>
            <a:pPr lvl="2"/>
            <a:r>
              <a:rPr lang="en-AU" dirty="0" smtClean="0"/>
              <a:t>Response </a:t>
            </a:r>
            <a:r>
              <a:rPr lang="en-AU" dirty="0"/>
              <a:t>(N16687) was </a:t>
            </a:r>
            <a:r>
              <a:rPr lang="en-AU" dirty="0" smtClean="0"/>
              <a:t>liaised in </a:t>
            </a:r>
            <a:r>
              <a:rPr lang="en-AU" dirty="0"/>
              <a:t>July </a:t>
            </a:r>
            <a:r>
              <a:rPr lang="en-AU" dirty="0" smtClean="0"/>
              <a:t>2017</a:t>
            </a:r>
          </a:p>
          <a:p>
            <a:pPr lvl="1"/>
            <a:r>
              <a:rPr lang="en-AU" dirty="0" smtClean="0"/>
              <a:t>Published in July </a:t>
            </a:r>
            <a:r>
              <a:rPr lang="en-AU" dirty="0"/>
              <a:t>2017 as </a:t>
            </a:r>
            <a:r>
              <a:rPr lang="en-AU" dirty="0">
                <a:solidFill>
                  <a:srgbClr val="FF0000"/>
                </a:solidFill>
              </a:rPr>
              <a:t>&lt;what&gt;</a:t>
            </a:r>
          </a:p>
          <a:p>
            <a:pPr lvl="1"/>
            <a:endParaRPr lang="en-AU" dirty="0"/>
          </a:p>
          <a:p>
            <a:endParaRPr lang="en-AU" dirty="0">
              <a:solidFill>
                <a:schemeClr val="accent2"/>
              </a:solidFill>
            </a:endParaRPr>
          </a:p>
          <a:p>
            <a:pPr lvl="1"/>
            <a:endParaRPr lang="en-AU" dirty="0" smtClean="0"/>
          </a:p>
          <a:p>
            <a:pPr lvl="1"/>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164387808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smtClean="0"/>
              <a:t> </a:t>
            </a:r>
            <a:r>
              <a:rPr lang="en-AU" smtClean="0"/>
              <a:t>has </a:t>
            </a:r>
            <a:r>
              <a:rPr lang="en-AU"/>
              <a:t>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118</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marL="174625" lvl="1" indent="-174625"/>
            <a:r>
              <a:rPr lang="en-AU" dirty="0" smtClean="0"/>
              <a:t>802.1Qca </a:t>
            </a:r>
            <a:r>
              <a:rPr lang="en-AU" dirty="0"/>
              <a:t>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802.1Qca-2015 passed 60-day pre-ballot on 13 July 2016 (N16446)</a:t>
            </a:r>
          </a:p>
          <a:p>
            <a:pPr lvl="2"/>
            <a:r>
              <a:rPr lang="en-AU" dirty="0" smtClean="0"/>
              <a:t>Passed 8/1/9 on need for ISO standard</a:t>
            </a:r>
          </a:p>
          <a:p>
            <a:pPr lvl="2"/>
            <a:r>
              <a:rPr lang="en-AU" dirty="0" smtClean="0"/>
              <a:t>Passed 8/1/9 on support for submission to FDIS</a:t>
            </a:r>
          </a:p>
          <a:p>
            <a:pPr lvl="1"/>
            <a:r>
              <a:rPr lang="en-AU" dirty="0" smtClean="0"/>
              <a:t>China NB voted “no” with one comment</a:t>
            </a:r>
          </a:p>
          <a:p>
            <a:pPr lvl="2"/>
            <a:r>
              <a:rPr lang="en-AU" dirty="0"/>
              <a:t>A response was approved in July 2016 </a:t>
            </a:r>
            <a:r>
              <a:rPr lang="en-AU" dirty="0" smtClean="0"/>
              <a:t>and liaised in Oct 2016 (see  N16485)</a:t>
            </a:r>
          </a:p>
          <a:p>
            <a:r>
              <a:rPr lang="en-AU" dirty="0" smtClean="0"/>
              <a:t>FDIS ballot: </a:t>
            </a:r>
            <a:r>
              <a:rPr lang="en-AU" dirty="0">
                <a:solidFill>
                  <a:srgbClr val="00B050"/>
                </a:solidFill>
              </a:rPr>
              <a:t>passed &amp; response liaised</a:t>
            </a:r>
            <a:endParaRPr lang="en-AU" dirty="0" smtClean="0">
              <a:solidFill>
                <a:schemeClr val="accent6"/>
              </a:solidFill>
            </a:endParaRPr>
          </a:p>
          <a:p>
            <a:pPr lvl="1"/>
            <a:r>
              <a:rPr lang="en-AU" dirty="0"/>
              <a:t>802.1Qca-2015 </a:t>
            </a:r>
            <a:r>
              <a:rPr lang="en-AU" dirty="0" smtClean="0"/>
              <a:t>passed FDIS ballot </a:t>
            </a:r>
            <a:r>
              <a:rPr lang="en-AU" dirty="0"/>
              <a:t>(</a:t>
            </a:r>
            <a:r>
              <a:rPr lang="en-AU" dirty="0" smtClean="0"/>
              <a:t>15/1/17) on 18 April 2017 (N16612)</a:t>
            </a:r>
          </a:p>
          <a:p>
            <a:pPr lvl="1"/>
            <a:r>
              <a:rPr lang="en-AU" dirty="0" smtClean="0"/>
              <a:t>China NB voted “no” with one comment</a:t>
            </a:r>
          </a:p>
          <a:p>
            <a:pPr lvl="2"/>
            <a:r>
              <a:rPr lang="en-AU" dirty="0"/>
              <a:t>Response (N16687) was liaised in July </a:t>
            </a:r>
            <a:r>
              <a:rPr lang="en-AU" dirty="0" smtClean="0"/>
              <a:t>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smtClean="0"/>
          </a:p>
        </p:txBody>
      </p:sp>
    </p:spTree>
    <p:extLst>
      <p:ext uri="{BB962C8B-B14F-4D97-AF65-F5344CB8AC3E}">
        <p14:creationId xmlns:p14="http://schemas.microsoft.com/office/powerpoint/2010/main" val="228841225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has been </a:t>
            </a:r>
            <a:r>
              <a:rPr lang="en-AU" dirty="0" smtClean="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119</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sent</a:t>
            </a:r>
            <a:endParaRPr lang="en-AU" dirty="0">
              <a:solidFill>
                <a:srgbClr val="00B050"/>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1"/>
            <a:r>
              <a:rPr lang="en-AU" dirty="0" smtClean="0"/>
              <a:t>The only comment was a security related comment from the China NB</a:t>
            </a:r>
          </a:p>
          <a:p>
            <a:pPr lvl="2"/>
            <a:r>
              <a:rPr lang="en-AU" dirty="0"/>
              <a:t>802.22 WG response </a:t>
            </a:r>
            <a:r>
              <a:rPr lang="en-AU" dirty="0" smtClean="0"/>
              <a:t>was sent in Nov 2016</a:t>
            </a:r>
            <a:endParaRPr lang="en-AU" dirty="0"/>
          </a:p>
          <a:p>
            <a:r>
              <a:rPr lang="en-AU" dirty="0" smtClean="0"/>
              <a:t>FDIS ballot: </a:t>
            </a:r>
            <a:r>
              <a:rPr lang="en-AU" dirty="0" smtClean="0">
                <a:solidFill>
                  <a:srgbClr val="00B050"/>
                </a:solidFill>
              </a:rPr>
              <a:t>passed </a:t>
            </a:r>
            <a:r>
              <a:rPr lang="en-AU" dirty="0">
                <a:solidFill>
                  <a:srgbClr val="00B050"/>
                </a:solidFill>
              </a:rPr>
              <a:t>&amp; </a:t>
            </a:r>
            <a:r>
              <a:rPr lang="en-AU" dirty="0" smtClean="0">
                <a:solidFill>
                  <a:srgbClr val="00B050"/>
                </a:solidFill>
              </a:rPr>
              <a:t>published</a:t>
            </a:r>
          </a:p>
          <a:p>
            <a:pPr lvl="1"/>
            <a:r>
              <a:rPr lang="en-AU" dirty="0" smtClean="0"/>
              <a:t>Passed on 27 July 2017 (12/0/17) with no comments (N16686)</a:t>
            </a:r>
          </a:p>
          <a:p>
            <a:pPr lvl="1"/>
            <a:r>
              <a:rPr lang="en-AU" dirty="0" smtClean="0"/>
              <a:t>Final </a:t>
            </a:r>
            <a:r>
              <a:rPr lang="en-AU" dirty="0"/>
              <a:t>standard </a:t>
            </a:r>
            <a:r>
              <a:rPr lang="en-AU" dirty="0" smtClean="0"/>
              <a:t>was published in Oct </a:t>
            </a:r>
            <a:r>
              <a:rPr lang="en-AU" dirty="0"/>
              <a:t>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 liaison was sent after the July 2018 plenary (1N154)</a:t>
            </a:r>
            <a:r>
              <a:rPr lang="en-AU" b="0" dirty="0" smtClean="0"/>
              <a:t> noting the approval of various SGs:</a:t>
            </a:r>
          </a:p>
          <a:p>
            <a:pPr lvl="2"/>
            <a:r>
              <a:rPr lang="en-AU" b="0" dirty="0" smtClean="0"/>
              <a:t>802.3 </a:t>
            </a:r>
            <a:r>
              <a:rPr lang="en-AU" b="0" dirty="0"/>
              <a:t>Bidirectional 10Gb/s, 25Gb/s and 50Gb/s Optical Access PHYs </a:t>
            </a:r>
            <a:r>
              <a:rPr lang="en-AU" b="0" dirty="0" smtClean="0"/>
              <a:t>SG</a:t>
            </a:r>
          </a:p>
          <a:p>
            <a:pPr lvl="2"/>
            <a:r>
              <a:rPr lang="en-AU" b="0" dirty="0" smtClean="0"/>
              <a:t>802.11 </a:t>
            </a:r>
            <a:r>
              <a:rPr lang="en-AU" b="0" dirty="0"/>
              <a:t>Extremely High Throughput </a:t>
            </a:r>
            <a:r>
              <a:rPr lang="en-AU" b="0" dirty="0" smtClean="0"/>
              <a:t>SG</a:t>
            </a:r>
          </a:p>
          <a:p>
            <a:pPr lvl="2"/>
            <a:r>
              <a:rPr lang="en-AU" b="0" dirty="0" smtClean="0"/>
              <a:t>802.19 </a:t>
            </a:r>
            <a:r>
              <a:rPr lang="en-AU" b="0" dirty="0"/>
              <a:t>sub-1GHz Coexistence </a:t>
            </a:r>
            <a:r>
              <a:rPr lang="en-AU" b="0" dirty="0" smtClean="0"/>
              <a:t>SG</a:t>
            </a:r>
            <a:endParaRPr lang="en-AU" b="0" dirty="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12</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smtClean="0"/>
              <a:t>802.1Qbu D3.0 </a:t>
            </a:r>
            <a:r>
              <a:rPr lang="en-AU" dirty="0"/>
              <a:t>was liaised for information in Nov </a:t>
            </a:r>
            <a:r>
              <a:rPr lang="en-AU" dirty="0" smtClean="0"/>
              <a:t>2015</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&amp; response liaised</a:t>
            </a:r>
          </a:p>
          <a:p>
            <a:pPr lvl="1"/>
            <a:r>
              <a:rPr lang="en-AU" dirty="0" smtClean="0"/>
              <a:t>802.1Qbu-2016 passed its 60-day </a:t>
            </a:r>
            <a:r>
              <a:rPr lang="en-AU" dirty="0"/>
              <a:t>ballot </a:t>
            </a:r>
            <a:r>
              <a:rPr lang="en-AU" dirty="0" smtClean="0"/>
              <a:t>on </a:t>
            </a:r>
            <a:r>
              <a:rPr lang="en-AU" dirty="0"/>
              <a:t>7 Feb </a:t>
            </a:r>
            <a:r>
              <a:rPr lang="en-AU" dirty="0" smtClean="0"/>
              <a:t>2017 (N16541)</a:t>
            </a:r>
          </a:p>
          <a:p>
            <a:pPr lvl="2"/>
            <a:r>
              <a:rPr lang="en-AU" dirty="0"/>
              <a:t>Passed </a:t>
            </a:r>
            <a:r>
              <a:rPr lang="en-AU" dirty="0" smtClean="0"/>
              <a:t>9/0/11 on </a:t>
            </a:r>
            <a:r>
              <a:rPr lang="en-AU" dirty="0"/>
              <a:t>need for ISO standard</a:t>
            </a:r>
          </a:p>
          <a:p>
            <a:pPr lvl="2"/>
            <a:r>
              <a:rPr lang="en-AU" dirty="0"/>
              <a:t>Passed </a:t>
            </a:r>
            <a:r>
              <a:rPr lang="en-AU" dirty="0" smtClean="0"/>
              <a:t>7/1/12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Response sent to China NB comments (N16601)</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802.1Qbu-2016 passed its </a:t>
            </a:r>
            <a:r>
              <a:rPr lang="en-AU" dirty="0" smtClean="0"/>
              <a:t>FDIS ballot </a:t>
            </a:r>
            <a:r>
              <a:rPr lang="en-AU" dirty="0"/>
              <a:t>on </a:t>
            </a:r>
            <a:r>
              <a:rPr lang="en-AU" dirty="0" smtClean="0"/>
              <a:t>11 Oct 2017(N16721?)</a:t>
            </a:r>
          </a:p>
          <a:p>
            <a:pPr lvl="2"/>
            <a:r>
              <a:rPr lang="en-AU" dirty="0"/>
              <a:t>Passed </a:t>
            </a:r>
            <a:r>
              <a:rPr lang="en-AU" dirty="0" smtClean="0"/>
              <a:t>11/0/10</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2824333331"/>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a:t>
            </a:r>
            <a:r>
              <a:rPr lang="en-AU" dirty="0" smtClean="0"/>
              <a:t>802.1Qbz-2016 </a:t>
            </a:r>
            <a:r>
              <a:rPr lang="en-AU" dirty="0"/>
              <a:t>passed its 60-day ballot on 7 Feb </a:t>
            </a:r>
            <a:r>
              <a:rPr lang="en-AU" dirty="0" smtClean="0"/>
              <a:t>2017 (N16540)</a:t>
            </a:r>
            <a:endParaRPr lang="en-AU" dirty="0"/>
          </a:p>
          <a:p>
            <a:pPr lvl="2"/>
            <a:r>
              <a:rPr lang="en-AU" dirty="0"/>
              <a:t>Passed 9/0/11 on need for ISO standard</a:t>
            </a:r>
          </a:p>
          <a:p>
            <a:pPr lvl="2"/>
            <a:r>
              <a:rPr lang="en-AU" dirty="0"/>
              <a:t>Passed 7/1/12 on support for submission to FDIS</a:t>
            </a:r>
          </a:p>
          <a:p>
            <a:pPr lvl="1"/>
            <a:r>
              <a:rPr lang="en-AU" dirty="0" smtClean="0"/>
              <a:t>China NB voted “no” with one comment</a:t>
            </a:r>
          </a:p>
          <a:p>
            <a:pPr lvl="2"/>
            <a:r>
              <a:rPr lang="en-AU" dirty="0" smtClean="0"/>
              <a:t>Response </a:t>
            </a:r>
            <a:r>
              <a:rPr lang="en-AU" dirty="0"/>
              <a:t>sent </a:t>
            </a:r>
            <a:r>
              <a:rPr lang="en-AU" dirty="0" smtClean="0"/>
              <a:t>in March 2017 to </a:t>
            </a:r>
            <a:r>
              <a:rPr lang="en-AU" dirty="0"/>
              <a:t>China NB </a:t>
            </a:r>
            <a:r>
              <a:rPr lang="en-AU" dirty="0" smtClean="0"/>
              <a:t>comments (N16601)</a:t>
            </a:r>
          </a:p>
          <a:p>
            <a:r>
              <a:rPr lang="en-AU" dirty="0"/>
              <a:t>FDIS ballot: </a:t>
            </a:r>
            <a:r>
              <a:rPr lang="en-AU" dirty="0" smtClean="0">
                <a:solidFill>
                  <a:srgbClr val="00B050"/>
                </a:solidFill>
              </a:rPr>
              <a:t>passed &amp; published</a:t>
            </a:r>
            <a:endParaRPr lang="en-AU" dirty="0">
              <a:solidFill>
                <a:srgbClr val="00B050"/>
              </a:solidFill>
            </a:endParaRPr>
          </a:p>
          <a:p>
            <a:pPr lvl="1"/>
            <a:r>
              <a:rPr lang="en-AU" dirty="0" smtClean="0"/>
              <a:t>802.1Qbz-2016 </a:t>
            </a:r>
            <a:r>
              <a:rPr lang="en-AU" dirty="0"/>
              <a:t>passed its FDIS ballot on 11 Oct (</a:t>
            </a:r>
            <a:r>
              <a:rPr lang="en-AU" dirty="0" smtClean="0"/>
              <a:t>N16722?)</a:t>
            </a:r>
            <a:endParaRPr lang="en-AU" dirty="0"/>
          </a:p>
          <a:p>
            <a:pPr lvl="2"/>
            <a:r>
              <a:rPr lang="en-AU" dirty="0"/>
              <a:t>Passed </a:t>
            </a:r>
            <a:r>
              <a:rPr lang="en-AU" dirty="0" smtClean="0"/>
              <a:t>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has been </a:t>
            </a:r>
            <a:r>
              <a:rPr lang="en-AU" dirty="0" smtClean="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r>
              <a:rPr lang="en-US" dirty="0" smtClean="0"/>
              <a:t>60-day</a:t>
            </a:r>
            <a:r>
              <a:rPr lang="en-AU" dirty="0" smtClean="0"/>
              <a:t> pre-ballot: </a:t>
            </a:r>
            <a:r>
              <a:rPr lang="en-AU" dirty="0" smtClean="0">
                <a:solidFill>
                  <a:srgbClr val="00B050"/>
                </a:solidFill>
              </a:rPr>
              <a:t>passed </a:t>
            </a:r>
            <a:r>
              <a:rPr lang="en-AU" dirty="0">
                <a:solidFill>
                  <a:srgbClr val="00B050"/>
                </a:solidFill>
              </a:rPr>
              <a:t>&amp; response </a:t>
            </a:r>
            <a:r>
              <a:rPr lang="en-AU" dirty="0" smtClean="0">
                <a:solidFill>
                  <a:srgbClr val="00B050"/>
                </a:solidFill>
              </a:rPr>
              <a:t>sent</a:t>
            </a:r>
            <a:endParaRPr lang="en-AU" dirty="0">
              <a:solidFill>
                <a:srgbClr val="00B050"/>
              </a:solidFill>
            </a:endParaRPr>
          </a:p>
          <a:p>
            <a:pPr lvl="1"/>
            <a:r>
              <a:rPr lang="en-AU" dirty="0" smtClean="0"/>
              <a:t>802.1Qcd-2015 </a:t>
            </a:r>
            <a:r>
              <a:rPr lang="en-AU" dirty="0"/>
              <a:t>passed </a:t>
            </a:r>
            <a:r>
              <a:rPr lang="en-AU" dirty="0" smtClean="0"/>
              <a:t>60-day </a:t>
            </a:r>
            <a:r>
              <a:rPr lang="en-AU" dirty="0"/>
              <a:t>pre-ballot on 23 Oct </a:t>
            </a:r>
            <a:r>
              <a:rPr lang="en-AU" dirty="0" smtClean="0"/>
              <a:t>2016 (N16496)</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6/1/11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The response was sent in Nov 2016 (N16505)</a:t>
            </a:r>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smtClean="0"/>
              <a:t>802.1Qcd-2015 </a:t>
            </a:r>
            <a:r>
              <a:rPr lang="en-AU" dirty="0"/>
              <a:t>passed its FDIS ballot on </a:t>
            </a:r>
            <a:r>
              <a:rPr lang="en-AU" dirty="0" smtClean="0"/>
              <a:t>1 Dec 2017 (</a:t>
            </a:r>
            <a:r>
              <a:rPr lang="en-AU" dirty="0" smtClean="0">
                <a:solidFill>
                  <a:srgbClr val="FF0000"/>
                </a:solidFill>
              </a:rPr>
              <a:t>N??????</a:t>
            </a:r>
            <a:r>
              <a:rPr lang="en-AU" dirty="0" smtClean="0"/>
              <a:t>)</a:t>
            </a:r>
            <a:endParaRPr lang="en-AU" dirty="0"/>
          </a:p>
          <a:p>
            <a:pPr lvl="2"/>
            <a:r>
              <a:rPr lang="en-AU" dirty="0"/>
              <a:t>Passed </a:t>
            </a:r>
            <a:r>
              <a:rPr lang="en-AU" dirty="0" smtClean="0"/>
              <a:t>14/0/13</a:t>
            </a:r>
          </a:p>
          <a:p>
            <a:pPr lvl="1"/>
            <a:r>
              <a:rPr lang="en-AU" dirty="0" smtClean="0"/>
              <a:t>Published in Jan </a:t>
            </a:r>
            <a:r>
              <a:rPr lang="en-AU" dirty="0"/>
              <a:t>2018 as </a:t>
            </a:r>
            <a:r>
              <a:rPr lang="en-AU" dirty="0">
                <a:solidFill>
                  <a:srgbClr val="FF0000"/>
                </a:solidFill>
              </a:rPr>
              <a:t>&lt;what&gt;</a:t>
            </a:r>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122</a:t>
            </a:fld>
            <a:endParaRPr lang="en-US"/>
          </a:p>
        </p:txBody>
      </p:sp>
    </p:spTree>
    <p:extLst>
      <p:ext uri="{BB962C8B-B14F-4D97-AF65-F5344CB8AC3E}">
        <p14:creationId xmlns:p14="http://schemas.microsoft.com/office/powerpoint/2010/main" val="1839270550"/>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a:t>802.1Q-2014/</a:t>
            </a:r>
            <a:r>
              <a:rPr lang="en-GB" err="1"/>
              <a:t>Cor</a:t>
            </a:r>
            <a:r>
              <a:rPr lang="en-GB"/>
              <a:t> </a:t>
            </a:r>
            <a:r>
              <a:rPr lang="en-GB" smtClean="0"/>
              <a:t>1-2015</a:t>
            </a:r>
            <a:r>
              <a:rPr lang="en-AU"/>
              <a:t> </a:t>
            </a:r>
            <a:r>
              <a:rPr lang="en-AU" smtClean="0"/>
              <a:t>has been published</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&amp; published</a:t>
            </a:r>
            <a:endParaRPr lang="en-AU" dirty="0" smtClean="0">
              <a:solidFill>
                <a:schemeClr val="accent2"/>
              </a:solidFill>
            </a:endParaRPr>
          </a:p>
          <a:p>
            <a:pPr lvl="1"/>
            <a:r>
              <a:rPr lang="en-AU" dirty="0" smtClean="0"/>
              <a:t>802.1Q-2014/</a:t>
            </a:r>
            <a:r>
              <a:rPr lang="en-AU" dirty="0" err="1" smtClean="0"/>
              <a:t>Cor</a:t>
            </a:r>
            <a:r>
              <a:rPr lang="en-AU" dirty="0" smtClean="0"/>
              <a:t> </a:t>
            </a:r>
            <a:r>
              <a:rPr lang="en-AU" dirty="0"/>
              <a:t>1-2015 </a:t>
            </a:r>
            <a:r>
              <a:rPr lang="en-AU" dirty="0" smtClean="0"/>
              <a:t>was submitted to PSDO using a special process for corrigenda</a:t>
            </a:r>
          </a:p>
          <a:p>
            <a:pPr lvl="1"/>
            <a:r>
              <a:rPr lang="en-AU" dirty="0" smtClean="0"/>
              <a:t>The ballot passed on 16 March 2017 (N16589)</a:t>
            </a:r>
          </a:p>
          <a:p>
            <a:pPr lvl="2"/>
            <a:r>
              <a:rPr lang="en-AU" dirty="0"/>
              <a:t>Do you support the need for a corrigendum to the subject ISO/IEC/IEEE International Standard? </a:t>
            </a:r>
            <a:r>
              <a:rPr lang="en-AU" dirty="0" smtClean="0"/>
              <a:t> 9/0/11</a:t>
            </a:r>
          </a:p>
          <a:p>
            <a:pPr lvl="2"/>
            <a:r>
              <a:rPr lang="en-AU" dirty="0" smtClean="0"/>
              <a:t>Do </a:t>
            </a:r>
            <a:r>
              <a:rPr lang="en-AU" dirty="0"/>
              <a:t>you approve the draft for publication? </a:t>
            </a:r>
            <a:r>
              <a:rPr lang="en-AU" dirty="0" smtClean="0"/>
              <a:t> 8/1/11</a:t>
            </a:r>
          </a:p>
          <a:p>
            <a:pPr lvl="1"/>
            <a:r>
              <a:rPr lang="en-AU" dirty="0" smtClean="0"/>
              <a:t>China NB voted “no” with an objection to the use of IEEE 802.1X based security</a:t>
            </a:r>
          </a:p>
          <a:p>
            <a:pPr lvl="2"/>
            <a:r>
              <a:rPr lang="en-AU" dirty="0"/>
              <a:t>Response (</a:t>
            </a:r>
            <a:r>
              <a:rPr lang="en-AU" dirty="0" smtClean="0"/>
              <a:t>N16687) </a:t>
            </a:r>
            <a:r>
              <a:rPr lang="en-AU" dirty="0"/>
              <a:t>was liaised in July </a:t>
            </a:r>
            <a:r>
              <a:rPr lang="en-AU" dirty="0" smtClean="0"/>
              <a:t>2017</a:t>
            </a:r>
          </a:p>
          <a:p>
            <a:pPr lvl="1"/>
            <a:r>
              <a:rPr lang="en-AU" dirty="0" smtClean="0"/>
              <a:t>Published in Oct 2017 as </a:t>
            </a:r>
            <a:r>
              <a:rPr lang="en-AU" dirty="0" smtClean="0">
                <a:solidFill>
                  <a:srgbClr val="FF0000"/>
                </a:solidFill>
              </a:rPr>
              <a:t>&lt;what&gt;</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123</a:t>
            </a:fld>
            <a:endParaRPr lang="en-US"/>
          </a:p>
        </p:txBody>
      </p:sp>
    </p:spTree>
    <p:extLst>
      <p:ext uri="{BB962C8B-B14F-4D97-AF65-F5344CB8AC3E}">
        <p14:creationId xmlns:p14="http://schemas.microsoft.com/office/powerpoint/2010/main" val="366322165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124</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802.3bw 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a:solidFill>
                <a:srgbClr val="00B050"/>
              </a:solidFill>
            </a:endParaRPr>
          </a:p>
          <a:p>
            <a:pPr lvl="1"/>
            <a:r>
              <a:rPr lang="en-AU" dirty="0" smtClean="0"/>
              <a:t>802.3bw passed 60-day ballot on 19 Sep 2016 (see N16478)</a:t>
            </a:r>
          </a:p>
          <a:p>
            <a:pPr lvl="2"/>
            <a:r>
              <a:rPr lang="en-AU" dirty="0" smtClean="0"/>
              <a:t>Support need for IS: passed 7/1/10 (</a:t>
            </a:r>
            <a:r>
              <a:rPr lang="en-AU" dirty="0"/>
              <a:t>China NB voted </a:t>
            </a:r>
            <a:r>
              <a:rPr lang="en-AU" dirty="0" smtClean="0"/>
              <a:t>no)</a:t>
            </a:r>
          </a:p>
          <a:p>
            <a:pPr lvl="2"/>
            <a:r>
              <a:rPr lang="en-AU" dirty="0" smtClean="0"/>
              <a:t>Support submission for this IS: </a:t>
            </a:r>
            <a:r>
              <a:rPr lang="en-AU" dirty="0"/>
              <a:t>passed 6/1/11 (China NB voted </a:t>
            </a:r>
            <a:r>
              <a:rPr lang="en-AU" dirty="0" smtClean="0"/>
              <a:t>no)</a:t>
            </a:r>
          </a:p>
          <a:p>
            <a:pPr lvl="1"/>
            <a:r>
              <a:rPr lang="en-AU" dirty="0"/>
              <a:t>China NB voted </a:t>
            </a:r>
            <a:r>
              <a:rPr lang="en-AU" dirty="0" smtClean="0"/>
              <a:t>“no” with comments </a:t>
            </a:r>
          </a:p>
          <a:p>
            <a:pPr lvl="2"/>
            <a:r>
              <a:rPr lang="en-AU" dirty="0" smtClean="0"/>
              <a:t>Response sent to SC6 in Dec 2016 (see N16509)</a:t>
            </a:r>
          </a:p>
          <a:p>
            <a:r>
              <a:rPr lang="en-AU" dirty="0" smtClean="0"/>
              <a:t>FDIS ballot: </a:t>
            </a:r>
            <a:r>
              <a:rPr lang="en-AU" dirty="0">
                <a:solidFill>
                  <a:srgbClr val="00B050"/>
                </a:solidFill>
              </a:rPr>
              <a:t>passed </a:t>
            </a:r>
            <a:r>
              <a:rPr lang="en-AU" dirty="0" smtClean="0">
                <a:solidFill>
                  <a:srgbClr val="00B050"/>
                </a:solidFill>
              </a:rPr>
              <a:t>&amp; published</a:t>
            </a:r>
          </a:p>
          <a:p>
            <a:pPr lvl="1"/>
            <a:r>
              <a:rPr lang="en-AU" dirty="0" smtClean="0"/>
              <a:t>Passed on 11 Sep 2017 by 15/0/13 (N16712)</a:t>
            </a:r>
          </a:p>
          <a:p>
            <a:pPr lvl="2"/>
            <a:r>
              <a:rPr lang="en-AU" dirty="0" smtClean="0"/>
              <a:t>China NB voted “yes” with one comment</a:t>
            </a:r>
          </a:p>
          <a:p>
            <a:pPr lvl="2"/>
            <a:r>
              <a:rPr lang="en-AU" dirty="0" smtClean="0"/>
              <a:t>Response sent on 14 Nov 2017 (N16744)</a:t>
            </a:r>
          </a:p>
          <a:p>
            <a:pPr lvl="1"/>
            <a:r>
              <a:rPr lang="en-AU" dirty="0" smtClean="0"/>
              <a:t>Published in Oct </a:t>
            </a:r>
            <a:r>
              <a:rPr lang="en-AU" dirty="0"/>
              <a:t>2017 as </a:t>
            </a:r>
            <a:r>
              <a:rPr lang="en-AU" dirty="0">
                <a:solidFill>
                  <a:srgbClr val="FF0000"/>
                </a:solidFill>
              </a:rPr>
              <a:t>&lt;what&gt;</a:t>
            </a:r>
          </a:p>
          <a:p>
            <a:pPr lvl="1"/>
            <a:endParaRPr lang="en-AU" dirty="0" smtClean="0"/>
          </a:p>
        </p:txBody>
      </p:sp>
    </p:spTree>
    <p:extLst>
      <p:ext uri="{BB962C8B-B14F-4D97-AF65-F5344CB8AC3E}">
        <p14:creationId xmlns:p14="http://schemas.microsoft.com/office/powerpoint/2010/main" val="2385935049"/>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8802.3bp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a:t>
            </a:r>
            <a:r>
              <a:rPr lang="en-AU" dirty="0" smtClean="0">
                <a:solidFill>
                  <a:srgbClr val="00B050"/>
                </a:solidFill>
              </a:rPr>
              <a:t>resolved</a:t>
            </a:r>
          </a:p>
          <a:p>
            <a:pPr lvl="1"/>
            <a:r>
              <a:rPr lang="en-AU" dirty="0" smtClean="0"/>
              <a:t>Passed on 11 Jan </a:t>
            </a:r>
            <a:r>
              <a:rPr lang="en-AU" dirty="0"/>
              <a:t>2017 (N16537)</a:t>
            </a:r>
            <a:endParaRPr lang="en-AU" dirty="0" smtClean="0"/>
          </a:p>
          <a:p>
            <a:pPr lvl="2"/>
            <a:r>
              <a:rPr lang="en-AU" dirty="0"/>
              <a:t>Support need for IS: passed </a:t>
            </a:r>
            <a:r>
              <a:rPr lang="en-AU" dirty="0" smtClean="0"/>
              <a:t>9/0/10 </a:t>
            </a:r>
            <a:endParaRPr lang="en-AU" dirty="0"/>
          </a:p>
          <a:p>
            <a:pPr lvl="2"/>
            <a:r>
              <a:rPr lang="en-AU" dirty="0"/>
              <a:t>Support submission for this IS: passed </a:t>
            </a:r>
            <a:r>
              <a:rPr lang="en-AU" dirty="0" smtClean="0"/>
              <a:t>7/1/11 </a:t>
            </a:r>
            <a:endParaRPr lang="en-AU" dirty="0"/>
          </a:p>
          <a:p>
            <a:pPr lvl="1"/>
            <a:r>
              <a:rPr lang="en-AU" dirty="0" smtClean="0"/>
              <a:t>China </a:t>
            </a:r>
            <a:r>
              <a:rPr lang="en-AU" dirty="0"/>
              <a:t>NB voted </a:t>
            </a:r>
            <a:r>
              <a:rPr lang="en-AU" dirty="0" smtClean="0"/>
              <a:t>“no” with two comments</a:t>
            </a:r>
          </a:p>
          <a:p>
            <a:pPr lvl="2"/>
            <a:r>
              <a:rPr lang="en-AU" dirty="0" smtClean="0"/>
              <a:t>IEEE 802.3 sent a response in March 2017 (N16590)</a:t>
            </a:r>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802.3bp </a:t>
            </a:r>
            <a:r>
              <a:rPr lang="en-AU" dirty="0"/>
              <a:t>passed FDIS </a:t>
            </a:r>
            <a:r>
              <a:rPr lang="en-AU" dirty="0" smtClean="0"/>
              <a:t>ballot </a:t>
            </a:r>
            <a:r>
              <a:rPr lang="en-AU" dirty="0"/>
              <a:t>on </a:t>
            </a:r>
            <a:r>
              <a:rPr lang="en-AU" dirty="0" smtClean="0"/>
              <a:t>18 </a:t>
            </a:r>
            <a:r>
              <a:rPr lang="en-AU" dirty="0"/>
              <a:t>Oct </a:t>
            </a:r>
            <a:r>
              <a:rPr lang="en-AU" dirty="0" smtClean="0"/>
              <a:t>2017</a:t>
            </a:r>
            <a:endParaRPr lang="en-AU" dirty="0">
              <a:solidFill>
                <a:srgbClr val="FF0000"/>
              </a:solidFill>
            </a:endParaRPr>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8802.3bq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126</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802.3bq </a:t>
            </a:r>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a:t>
            </a:r>
            <a:r>
              <a:rPr lang="en-AU" dirty="0" smtClean="0"/>
              <a:t>passed 60-day pre-ballot on </a:t>
            </a:r>
            <a:r>
              <a:rPr lang="en-AU" dirty="0"/>
              <a:t>11 Jan 2017 (N16536)</a:t>
            </a:r>
          </a:p>
          <a:p>
            <a:pPr lvl="2"/>
            <a:r>
              <a:rPr lang="en-AU" dirty="0"/>
              <a:t>Support need for IS: passed 9/0/10 </a:t>
            </a:r>
          </a:p>
          <a:p>
            <a:pPr lvl="2"/>
            <a:r>
              <a:rPr lang="en-AU" dirty="0"/>
              <a:t>Support submission for this IS: passed 7/1/11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802.3bp response)</a:t>
            </a:r>
            <a:endParaRPr lang="en-AU" dirty="0"/>
          </a:p>
          <a:p>
            <a:r>
              <a:rPr lang="en-AU" dirty="0"/>
              <a:t>FDIS ballot: </a:t>
            </a:r>
            <a:r>
              <a:rPr lang="en-AU" dirty="0">
                <a:solidFill>
                  <a:srgbClr val="00B050"/>
                </a:solidFill>
              </a:rPr>
              <a:t>passed </a:t>
            </a:r>
            <a:r>
              <a:rPr lang="en-AU" dirty="0" smtClean="0">
                <a:solidFill>
                  <a:srgbClr val="00B050"/>
                </a:solidFill>
              </a:rPr>
              <a:t>&amp; published</a:t>
            </a:r>
            <a:endParaRPr lang="en-AU" dirty="0">
              <a:solidFill>
                <a:srgbClr val="00B050"/>
              </a:solidFill>
            </a:endParaRPr>
          </a:p>
          <a:p>
            <a:pPr lvl="1"/>
            <a:r>
              <a:rPr lang="en-AU" dirty="0" smtClean="0"/>
              <a:t>802.3bq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8802.3br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802.3br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802.3br passed 60-day pre-ballot on 16 Feb </a:t>
            </a:r>
            <a:r>
              <a:rPr lang="en-AU" dirty="0"/>
              <a:t>2017 (N16568)</a:t>
            </a:r>
          </a:p>
          <a:p>
            <a:pPr lvl="2"/>
            <a:r>
              <a:rPr lang="en-AU" dirty="0"/>
              <a:t>Support need for IS: passed </a:t>
            </a:r>
            <a:r>
              <a:rPr lang="en-AU" dirty="0" smtClean="0"/>
              <a:t>11/0/9</a:t>
            </a:r>
            <a:endParaRPr lang="en-AU" dirty="0"/>
          </a:p>
          <a:p>
            <a:pPr lvl="2"/>
            <a:r>
              <a:rPr lang="en-AU" dirty="0"/>
              <a:t>Support submission for this IS: passed </a:t>
            </a:r>
            <a:r>
              <a:rPr lang="en-AU" dirty="0" smtClean="0"/>
              <a:t>10/1/9</a:t>
            </a:r>
          </a:p>
          <a:p>
            <a:pPr lvl="1"/>
            <a:r>
              <a:rPr lang="en-AU" dirty="0" smtClean="0"/>
              <a:t>China </a:t>
            </a:r>
            <a:r>
              <a:rPr lang="en-AU" dirty="0"/>
              <a:t>NB voted </a:t>
            </a:r>
            <a:r>
              <a:rPr lang="en-AU" dirty="0" smtClean="0"/>
              <a:t>“no” with one comment</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rgbClr val="00B050"/>
                </a:solidFill>
              </a:rPr>
              <a:t>passed </a:t>
            </a:r>
            <a:r>
              <a:rPr lang="en-AU" dirty="0" smtClean="0">
                <a:solidFill>
                  <a:srgbClr val="00B050"/>
                </a:solidFill>
              </a:rPr>
              <a:t>&amp; published</a:t>
            </a:r>
          </a:p>
          <a:p>
            <a:pPr lvl="1"/>
            <a:r>
              <a:rPr lang="en-AU" dirty="0"/>
              <a:t>802.3br passed </a:t>
            </a:r>
            <a:r>
              <a:rPr lang="en-AU" dirty="0" smtClean="0"/>
              <a:t>FDIS ballot on 11 Oct 2017 </a:t>
            </a:r>
            <a:r>
              <a:rPr lang="en-AU" dirty="0"/>
              <a:t>(</a:t>
            </a:r>
            <a:r>
              <a:rPr lang="en-AU" dirty="0" smtClean="0"/>
              <a:t>N16723?)</a:t>
            </a:r>
          </a:p>
          <a:p>
            <a:pPr lvl="2"/>
            <a:r>
              <a:rPr lang="en-AU" dirty="0" smtClean="0"/>
              <a:t>Passed 11/0/10</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8802.3by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802.3by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802.3by passed 60-day pre-ballot on </a:t>
            </a:r>
            <a:r>
              <a:rPr lang="en-AU" dirty="0"/>
              <a:t>11 Jan 2017 (N16535)</a:t>
            </a:r>
          </a:p>
          <a:p>
            <a:pPr lvl="2"/>
            <a:r>
              <a:rPr lang="en-AU" dirty="0"/>
              <a:t>Support need for IS: passed 9/0/10 </a:t>
            </a:r>
          </a:p>
          <a:p>
            <a:pPr lvl="2"/>
            <a:r>
              <a:rPr lang="en-AU" dirty="0"/>
              <a:t>Support submission for this IS: passed </a:t>
            </a:r>
            <a:r>
              <a:rPr lang="en-AU" dirty="0" smtClean="0"/>
              <a:t>7/1/11</a:t>
            </a:r>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a:t>
            </a:r>
            <a:r>
              <a:rPr lang="en-AU" dirty="0" smtClean="0">
                <a:solidFill>
                  <a:srgbClr val="00B050"/>
                </a:solidFill>
              </a:rPr>
              <a:t>published</a:t>
            </a:r>
            <a:endParaRPr lang="en-AU" dirty="0">
              <a:solidFill>
                <a:srgbClr val="00B050"/>
              </a:solidFill>
            </a:endParaRPr>
          </a:p>
          <a:p>
            <a:pPr lvl="1"/>
            <a:r>
              <a:rPr lang="en-AU" dirty="0" smtClean="0"/>
              <a:t>802.3by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a:t>
            </a:r>
            <a:r>
              <a:rPr lang="en-AU" dirty="0" smtClean="0">
                <a:solidFill>
                  <a:srgbClr val="FF0000"/>
                </a:solidFill>
              </a:rPr>
              <a:t>&gt;</a:t>
            </a:r>
            <a:endParaRPr lang="en-AU" dirty="0">
              <a:solidFill>
                <a:srgbClr val="FF0000"/>
              </a:solidFill>
            </a:endParaRPr>
          </a:p>
        </p:txBody>
      </p:sp>
    </p:spTree>
    <p:extLst>
      <p:ext uri="{BB962C8B-B14F-4D97-AF65-F5344CB8AC3E}">
        <p14:creationId xmlns:p14="http://schemas.microsoft.com/office/powerpoint/2010/main" val="2739236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8802.3bz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802.3bz was liaised in June 2016 (when in SB)</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smtClean="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802.3bz </a:t>
            </a:r>
            <a:r>
              <a:rPr lang="en-AU" dirty="0"/>
              <a:t>passed FDIS pre-ballot on 11 Oct 2017 (</a:t>
            </a:r>
            <a:r>
              <a:rPr lang="en-AU" dirty="0" smtClean="0"/>
              <a:t>N16724)</a:t>
            </a:r>
            <a:endParaRPr lang="en-AU" dirty="0"/>
          </a:p>
          <a:p>
            <a:pPr lvl="2"/>
            <a:r>
              <a:rPr lang="en-AU" dirty="0"/>
              <a:t>Passed </a:t>
            </a:r>
            <a:r>
              <a:rPr lang="en-AU" dirty="0" smtClean="0"/>
              <a:t>11/0/10</a:t>
            </a:r>
          </a:p>
          <a:p>
            <a:pPr lvl="1"/>
            <a:r>
              <a:rPr lang="en-AU" dirty="0" smtClean="0"/>
              <a:t>Published in Nov </a:t>
            </a:r>
            <a:r>
              <a:rPr lang="en-AU" dirty="0"/>
              <a:t>2017 as </a:t>
            </a:r>
            <a:r>
              <a:rPr lang="en-AU" dirty="0">
                <a:solidFill>
                  <a:srgbClr val="FF0000"/>
                </a:solidFill>
              </a:rPr>
              <a:t>&lt;what</a:t>
            </a:r>
            <a:r>
              <a:rPr lang="en-AU" dirty="0" smtClean="0">
                <a:solidFill>
                  <a:srgbClr val="FF0000"/>
                </a:solidFill>
              </a:rPr>
              <a:t>&gt;</a:t>
            </a:r>
            <a:endParaRPr lang="en-AU" dirty="0"/>
          </a:p>
          <a:p>
            <a:pPr lvl="2"/>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129</a:t>
            </a:fld>
            <a:endParaRPr lang="en-US"/>
          </a:p>
        </p:txBody>
      </p:sp>
    </p:spTree>
    <p:extLst>
      <p:ext uri="{BB962C8B-B14F-4D97-AF65-F5344CB8AC3E}">
        <p14:creationId xmlns:p14="http://schemas.microsoft.com/office/powerpoint/2010/main" val="11689304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err="1" smtClean="0"/>
              <a:t>iMeet</a:t>
            </a:r>
            <a:r>
              <a:rPr lang="en-AU" dirty="0" smtClean="0"/>
              <a:t> area</a:t>
            </a:r>
            <a:r>
              <a:rPr lang="en-AU" dirty="0"/>
              <a:t>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err="1" smtClean="0"/>
              <a:t>iMeet</a:t>
            </a:r>
            <a:r>
              <a:rPr lang="en-AU" dirty="0" smtClean="0"/>
              <a:t> area</a:t>
            </a:r>
            <a:r>
              <a:rPr lang="en-AU" dirty="0"/>
              <a:t>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(link updated in July 2016)</a:t>
            </a:r>
          </a:p>
          <a:p>
            <a:pPr lvl="2"/>
            <a:r>
              <a:rPr lang="en-AU" dirty="0" smtClean="0"/>
              <a:t>The site is up-to-date as of 15 June 2018</a:t>
            </a:r>
          </a:p>
          <a:p>
            <a:pPr lvl="1"/>
            <a:r>
              <a:rPr lang="en-AU" dirty="0" err="1"/>
              <a:t>iMeet</a:t>
            </a:r>
            <a:r>
              <a:rPr lang="en-AU" dirty="0"/>
              <a:t> also </a:t>
            </a:r>
            <a:r>
              <a:rPr lang="en-AU" dirty="0" smtClean="0"/>
              <a:t>contains links to various documents (update: Sept 16)  that explain processes for interactions between SC6 &amp; IEEE 802:</a:t>
            </a:r>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r>
              <a:rPr lang="en-AU" dirty="0"/>
              <a:t>Feb 2017: John D'Ambrosia is developing some standard motion </a:t>
            </a:r>
            <a:r>
              <a:rPr lang="en-AU" dirty="0" smtClean="0"/>
              <a:t>templates</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13</a:t>
            </a:fld>
            <a:endParaRPr lang="en-US"/>
          </a:p>
        </p:txBody>
      </p:sp>
    </p:spTree>
    <p:extLst>
      <p:ext uri="{BB962C8B-B14F-4D97-AF65-F5344CB8AC3E}">
        <p14:creationId xmlns:p14="http://schemas.microsoft.com/office/powerpoint/2010/main" val="29649585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802.15.3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sent</a:t>
            </a:r>
            <a:endParaRPr lang="en-AU" dirty="0">
              <a:solidFill>
                <a:srgbClr val="00B050"/>
              </a:solidFill>
            </a:endParaRPr>
          </a:p>
          <a:p>
            <a:pPr lvl="1"/>
            <a:r>
              <a:rPr lang="en-AU" dirty="0"/>
              <a:t>IEEE 802.15.3-2016</a:t>
            </a:r>
            <a:r>
              <a:rPr lang="en-AU" dirty="0" smtClean="0"/>
              <a:t> </a:t>
            </a:r>
            <a:r>
              <a:rPr lang="en-AU" dirty="0"/>
              <a:t>passed </a:t>
            </a:r>
            <a:r>
              <a:rPr lang="en-AU" dirty="0" smtClean="0"/>
              <a:t>60-day </a:t>
            </a:r>
            <a:r>
              <a:rPr lang="en-AU" dirty="0"/>
              <a:t>pre-ballot </a:t>
            </a:r>
            <a:r>
              <a:rPr lang="en-AU" dirty="0" smtClean="0"/>
              <a:t>on 23 Oct 2016 (N16495)</a:t>
            </a:r>
            <a:endParaRPr lang="en-AU" dirty="0"/>
          </a:p>
          <a:p>
            <a:pPr lvl="2"/>
            <a:r>
              <a:rPr lang="en-AU" dirty="0"/>
              <a:t>Passed 8/0/10 on need for ISO standard</a:t>
            </a:r>
          </a:p>
          <a:p>
            <a:pPr lvl="2"/>
            <a:r>
              <a:rPr lang="en-AU" dirty="0"/>
              <a:t>Passed </a:t>
            </a:r>
            <a:r>
              <a:rPr lang="en-AU" dirty="0" smtClean="0"/>
              <a:t>7/0/11 </a:t>
            </a:r>
            <a:r>
              <a:rPr lang="en-AU" dirty="0"/>
              <a:t>on support for submission to FDIS</a:t>
            </a:r>
          </a:p>
          <a:p>
            <a:pPr lvl="2"/>
            <a:r>
              <a:rPr lang="en-AU" dirty="0"/>
              <a:t>China NB voted </a:t>
            </a:r>
            <a:r>
              <a:rPr lang="en-AU" dirty="0" smtClean="0"/>
              <a:t>yes with </a:t>
            </a:r>
            <a:r>
              <a:rPr lang="en-AU" dirty="0"/>
              <a:t>one </a:t>
            </a:r>
            <a:r>
              <a:rPr lang="en-AU" dirty="0" smtClean="0"/>
              <a:t>comment</a:t>
            </a:r>
          </a:p>
          <a:p>
            <a:pPr lvl="1"/>
            <a:r>
              <a:rPr lang="en-AU" dirty="0" smtClean="0"/>
              <a:t>Response was approved by 802 EC in Nov 2016 and sent in Feb 2017</a:t>
            </a:r>
          </a:p>
          <a:p>
            <a:pPr lvl="2"/>
            <a:r>
              <a:rPr lang="en-AU" dirty="0" smtClean="0"/>
              <a:t>See </a:t>
            </a:r>
            <a:r>
              <a:rPr lang="en-AU" dirty="0" smtClean="0">
                <a:hlinkClick r:id="rId2"/>
              </a:rPr>
              <a:t>15-16-0768-01</a:t>
            </a:r>
            <a:endParaRPr lang="en-AU" dirty="0"/>
          </a:p>
          <a:p>
            <a:r>
              <a:rPr lang="en-AU" dirty="0" smtClean="0"/>
              <a:t>FDIS ballot: </a:t>
            </a:r>
            <a:r>
              <a:rPr lang="en-AU" dirty="0" smtClean="0">
                <a:solidFill>
                  <a:srgbClr val="00B050"/>
                </a:solidFill>
              </a:rPr>
              <a:t>passed &amp; published</a:t>
            </a:r>
            <a:endParaRPr lang="en-AU" dirty="0" smtClean="0">
              <a:solidFill>
                <a:schemeClr val="accent6"/>
              </a:solidFill>
            </a:endParaRPr>
          </a:p>
          <a:p>
            <a:pPr lvl="1"/>
            <a:r>
              <a:rPr lang="en-AU" dirty="0" smtClean="0"/>
              <a:t>Passed on 7 Sep 2017 by 14/0/14 (N16710)</a:t>
            </a:r>
          </a:p>
          <a:p>
            <a:pPr lvl="1"/>
            <a:r>
              <a:rPr lang="en-AU" dirty="0" smtClean="0"/>
              <a:t>Published in Oct </a:t>
            </a:r>
            <a:r>
              <a:rPr lang="en-AU" dirty="0"/>
              <a:t>2017 as </a:t>
            </a:r>
            <a:r>
              <a:rPr lang="en-AU" dirty="0">
                <a:solidFill>
                  <a:srgbClr val="FF0000"/>
                </a:solidFill>
              </a:rPr>
              <a:t>&lt;what</a:t>
            </a:r>
            <a:r>
              <a:rPr lang="en-AU" dirty="0" smtClean="0">
                <a:solidFill>
                  <a:srgbClr val="FF0000"/>
                </a:solidFill>
              </a:rPr>
              <a:t>&gt;</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130</a:t>
            </a:fld>
            <a:endParaRPr lang="en-US"/>
          </a:p>
        </p:txBody>
      </p:sp>
    </p:spTree>
    <p:extLst>
      <p:ext uri="{BB962C8B-B14F-4D97-AF65-F5344CB8AC3E}">
        <p14:creationId xmlns:p14="http://schemas.microsoft.com/office/powerpoint/2010/main" val="2373955556"/>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802.15.4-2015 has been published</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IEEE 802.15.4-2006 was adopted by ISO under JTC 1/SC 31 but JTC1/SC6 has responsibility as of June 2015 for IEEE 802.15 </a:t>
            </a:r>
            <a:r>
              <a:rPr lang="en-GB" dirty="0" smtClean="0"/>
              <a:t>standards</a:t>
            </a:r>
          </a:p>
          <a:p>
            <a:pPr lvl="1"/>
            <a:r>
              <a:rPr lang="en-AU" dirty="0" smtClean="0"/>
              <a:t>IEEE </a:t>
            </a:r>
            <a:r>
              <a:rPr lang="en-AU" dirty="0"/>
              <a:t>802.15.4-2015 </a:t>
            </a:r>
            <a:r>
              <a:rPr lang="en-GB" dirty="0" smtClean="0"/>
              <a:t>submission to the PSDO </a:t>
            </a:r>
            <a:r>
              <a:rPr lang="en-GB" dirty="0"/>
              <a:t>was approved in March </a:t>
            </a:r>
            <a:r>
              <a:rPr lang="en-GB" dirty="0" smtClean="0"/>
              <a:t>2016 but nothing much happened</a:t>
            </a:r>
          </a:p>
          <a:p>
            <a:pPr lvl="1"/>
            <a:r>
              <a:rPr lang="en-AU" dirty="0" smtClean="0"/>
              <a:t>IEEE </a:t>
            </a:r>
            <a:r>
              <a:rPr lang="en-AU" dirty="0"/>
              <a:t>802.15.4-2015 </a:t>
            </a:r>
            <a:r>
              <a:rPr lang="en-AU" dirty="0" smtClean="0"/>
              <a:t>was sent for information in Dec 2016</a:t>
            </a:r>
            <a:endParaRPr lang="en-GB" dirty="0" smtClean="0"/>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802.15.4-2015 60-day </a:t>
            </a:r>
            <a:r>
              <a:rPr lang="en-AU" dirty="0"/>
              <a:t>pre-ballot </a:t>
            </a:r>
            <a:r>
              <a:rPr lang="en-AU" dirty="0" smtClean="0"/>
              <a:t>closed </a:t>
            </a:r>
            <a:r>
              <a:rPr lang="en-AU" dirty="0"/>
              <a:t>on 20 </a:t>
            </a:r>
            <a:r>
              <a:rPr lang="en-AU" dirty="0" smtClean="0"/>
              <a:t>April 2017 (N16615)</a:t>
            </a:r>
          </a:p>
          <a:p>
            <a:pPr lvl="2"/>
            <a:r>
              <a:rPr lang="en-AU" dirty="0"/>
              <a:t>Passed </a:t>
            </a:r>
            <a:r>
              <a:rPr lang="en-AU" dirty="0" smtClean="0"/>
              <a:t>8/0/11 </a:t>
            </a:r>
            <a:r>
              <a:rPr lang="en-AU" dirty="0"/>
              <a:t>on need for ISO standard</a:t>
            </a:r>
          </a:p>
          <a:p>
            <a:pPr lvl="2"/>
            <a:r>
              <a:rPr lang="en-AU" dirty="0"/>
              <a:t>Passed </a:t>
            </a:r>
            <a:r>
              <a:rPr lang="en-AU" dirty="0" smtClean="0"/>
              <a:t>8/0/11 </a:t>
            </a:r>
            <a:r>
              <a:rPr lang="en-AU" dirty="0"/>
              <a:t>on support for submission to FDIS</a:t>
            </a:r>
          </a:p>
          <a:p>
            <a:pPr lvl="2"/>
            <a:r>
              <a:rPr lang="en-AU" dirty="0" smtClean="0"/>
              <a:t>No comments</a:t>
            </a:r>
          </a:p>
          <a:p>
            <a:r>
              <a:rPr lang="en-AU" dirty="0" smtClean="0"/>
              <a:t>FDIS ballot: </a:t>
            </a:r>
            <a:r>
              <a:rPr lang="en-AU" dirty="0" smtClean="0">
                <a:solidFill>
                  <a:srgbClr val="00B050"/>
                </a:solidFill>
              </a:rPr>
              <a:t>passed &amp; published</a:t>
            </a:r>
          </a:p>
          <a:p>
            <a:pPr lvl="1"/>
            <a:r>
              <a:rPr lang="en-AU" dirty="0"/>
              <a:t>Passed on </a:t>
            </a:r>
            <a:r>
              <a:rPr lang="en-AU" dirty="0" smtClean="0"/>
              <a:t>27 Jan 2018 by 12/0/10, with no comments (N16763)</a:t>
            </a:r>
          </a:p>
          <a:p>
            <a:pPr lvl="1"/>
            <a:r>
              <a:rPr lang="en-US" dirty="0" smtClean="0"/>
              <a:t>ISO/IEC/IEEE </a:t>
            </a:r>
            <a:r>
              <a:rPr lang="en-US" dirty="0"/>
              <a:t>8802-15-4:2018 </a:t>
            </a:r>
            <a:r>
              <a:rPr lang="en-AU" dirty="0" smtClean="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131</a:t>
            </a:fld>
            <a:endParaRPr lang="en-US"/>
          </a:p>
        </p:txBody>
      </p:sp>
    </p:spTree>
    <p:extLst>
      <p:ext uri="{BB962C8B-B14F-4D97-AF65-F5344CB8AC3E}">
        <p14:creationId xmlns:p14="http://schemas.microsoft.com/office/powerpoint/2010/main" val="228463028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 has been published</a:t>
            </a:r>
            <a:endParaRPr lang="en-AU" dirty="0"/>
          </a:p>
        </p:txBody>
      </p:sp>
      <p:sp>
        <p:nvSpPr>
          <p:cNvPr id="10" name="Content Placeholder 9"/>
          <p:cNvSpPr>
            <a:spLocks noGrp="1"/>
          </p:cNvSpPr>
          <p:nvPr>
            <p:ph idx="1"/>
          </p:nvPr>
        </p:nvSpPr>
        <p:spPr>
          <a:xfrm>
            <a:off x="685800" y="1066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IEEE </a:t>
            </a:r>
            <a:r>
              <a:rPr lang="en-AU" dirty="0" smtClean="0"/>
              <a:t>802.21-2017 was approved for liaison </a:t>
            </a:r>
            <a:r>
              <a:rPr lang="en-AU" dirty="0"/>
              <a:t>for information in July </a:t>
            </a:r>
            <a:r>
              <a:rPr lang="en-AU" dirty="0" smtClean="0"/>
              <a:t>2016</a:t>
            </a:r>
          </a:p>
          <a:p>
            <a:pPr lvl="2"/>
            <a:r>
              <a:rPr lang="en-AU" dirty="0" smtClean="0"/>
              <a:t>D7 was sent in Nov 2016</a:t>
            </a:r>
          </a:p>
          <a:p>
            <a:r>
              <a:rPr lang="en-US" dirty="0" smtClean="0"/>
              <a:t>60-day</a:t>
            </a:r>
            <a:r>
              <a:rPr lang="en-AU" dirty="0" smtClean="0"/>
              <a:t> pre-ballot: </a:t>
            </a:r>
            <a:r>
              <a:rPr lang="en-AU" dirty="0" smtClean="0">
                <a:solidFill>
                  <a:srgbClr val="00B050"/>
                </a:solidFill>
              </a:rPr>
              <a:t>passed &amp; response sent</a:t>
            </a:r>
          </a:p>
          <a:p>
            <a:pPr lvl="1"/>
            <a:r>
              <a:rPr lang="en-AU" dirty="0" smtClean="0"/>
              <a:t>IEEE 802.21-2017 </a:t>
            </a:r>
            <a:r>
              <a:rPr lang="en-AU" dirty="0"/>
              <a:t>60-day pre-ballot closed on </a:t>
            </a:r>
            <a:r>
              <a:rPr lang="en-AU" dirty="0" smtClean="0"/>
              <a:t>10 </a:t>
            </a:r>
            <a:r>
              <a:rPr lang="en-AU" dirty="0"/>
              <a:t>April </a:t>
            </a:r>
            <a:r>
              <a:rPr lang="en-AU" dirty="0" smtClean="0"/>
              <a:t>2017 (N16671)</a:t>
            </a:r>
            <a:endParaRPr lang="en-AU" dirty="0"/>
          </a:p>
          <a:p>
            <a:pPr lvl="2"/>
            <a:r>
              <a:rPr lang="en-AU" dirty="0"/>
              <a:t>Passed </a:t>
            </a:r>
            <a:r>
              <a:rPr lang="en-AU" dirty="0" smtClean="0"/>
              <a:t>6/1/14 </a:t>
            </a:r>
            <a:r>
              <a:rPr lang="en-AU" dirty="0"/>
              <a:t>on need for ISO standard</a:t>
            </a:r>
          </a:p>
          <a:p>
            <a:pPr lvl="2"/>
            <a:r>
              <a:rPr lang="en-AU" dirty="0"/>
              <a:t>Passed </a:t>
            </a:r>
            <a:r>
              <a:rPr lang="en-AU" dirty="0" smtClean="0"/>
              <a:t>6/1/14 on </a:t>
            </a:r>
            <a:r>
              <a:rPr lang="en-AU" dirty="0"/>
              <a:t>support for submission to FDIS</a:t>
            </a:r>
          </a:p>
          <a:p>
            <a:pPr lvl="2"/>
            <a:r>
              <a:rPr lang="en-AU" dirty="0" smtClean="0"/>
              <a:t>Only negative vote was from China NB (the usual security comment)</a:t>
            </a:r>
          </a:p>
          <a:p>
            <a:pPr lvl="1"/>
            <a:r>
              <a:rPr lang="en-AU" dirty="0" smtClean="0"/>
              <a:t>A response was sent on 20 July 2017</a:t>
            </a:r>
          </a:p>
          <a:p>
            <a:pPr lvl="2"/>
            <a:r>
              <a:rPr lang="en-AU" dirty="0" smtClean="0"/>
              <a:t>See </a:t>
            </a:r>
            <a:r>
              <a:rPr lang="en-AU" dirty="0"/>
              <a:t>21-17-0036-00 (N16682)</a:t>
            </a:r>
          </a:p>
          <a:p>
            <a:r>
              <a:rPr lang="en-AU" dirty="0" smtClean="0"/>
              <a:t>FDIS 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response sent &amp; published</a:t>
            </a:r>
          </a:p>
          <a:p>
            <a:pPr lvl="1"/>
            <a:r>
              <a:rPr lang="en-AU" dirty="0"/>
              <a:t>IEEE 802.21-2017 </a:t>
            </a:r>
            <a:r>
              <a:rPr lang="en-AU" dirty="0" smtClean="0"/>
              <a:t>FDIS passed (N16768)</a:t>
            </a:r>
          </a:p>
          <a:p>
            <a:pPr lvl="2"/>
            <a:r>
              <a:rPr lang="en-AU" dirty="0" smtClean="0"/>
              <a:t>Passed 12/1/6 (with comments from China NB)</a:t>
            </a:r>
          </a:p>
          <a:p>
            <a:pPr lvl="1"/>
            <a:r>
              <a:rPr lang="en-AU" dirty="0" smtClean="0"/>
              <a:t>A  response was sent in Mar 2018 (N16770)</a:t>
            </a:r>
          </a:p>
          <a:p>
            <a:pPr lvl="1"/>
            <a:r>
              <a:rPr lang="en-US" dirty="0"/>
              <a:t>ISO/IEC/IEEE </a:t>
            </a:r>
            <a:r>
              <a:rPr lang="en-US" dirty="0" smtClean="0"/>
              <a:t>8802-21:2018</a:t>
            </a:r>
            <a:r>
              <a:rPr lang="en-AU" dirty="0"/>
              <a:t> </a:t>
            </a:r>
            <a:r>
              <a:rPr lang="en-AU" dirty="0" smtClean="0"/>
              <a:t>published in Apr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132</a:t>
            </a:fld>
            <a:endParaRPr lang="en-US"/>
          </a:p>
        </p:txBody>
      </p:sp>
    </p:spTree>
    <p:extLst>
      <p:ext uri="{BB962C8B-B14F-4D97-AF65-F5344CB8AC3E}">
        <p14:creationId xmlns:p14="http://schemas.microsoft.com/office/powerpoint/2010/main" val="1676862021"/>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133</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and </a:t>
            </a:r>
            <a:r>
              <a:rPr lang="en-AU" dirty="0" smtClean="0">
                <a:solidFill>
                  <a:srgbClr val="00B050"/>
                </a:solidFill>
              </a:rPr>
              <a:t>response sent</a:t>
            </a:r>
            <a:endParaRPr lang="en-AU" dirty="0">
              <a:solidFill>
                <a:srgbClr val="00B050"/>
              </a:solidFill>
            </a:endParaRP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1"/>
            <a:r>
              <a:rPr lang="en-AU" dirty="0" smtClean="0"/>
              <a:t>China </a:t>
            </a:r>
            <a:r>
              <a:rPr lang="en-AU" dirty="0"/>
              <a:t>NB &amp; Japan NB voted “no”</a:t>
            </a:r>
          </a:p>
          <a:p>
            <a:pPr lvl="2"/>
            <a:r>
              <a:rPr lang="en-AU" dirty="0"/>
              <a:t>802.22 WG response was sent in Nov 2016</a:t>
            </a:r>
          </a:p>
          <a:p>
            <a:r>
              <a:rPr lang="en-AU" dirty="0" smtClean="0"/>
              <a:t>FDIS </a:t>
            </a:r>
            <a:r>
              <a:rPr lang="en-AU" dirty="0"/>
              <a:t>ballot: </a:t>
            </a:r>
            <a:r>
              <a:rPr lang="en-AU" dirty="0" smtClean="0">
                <a:solidFill>
                  <a:srgbClr val="00B050"/>
                </a:solidFill>
              </a:rPr>
              <a:t>passed 27 July 2017  &amp; published (&amp; response sent later)</a:t>
            </a:r>
          </a:p>
          <a:p>
            <a:pPr lvl="1"/>
            <a:r>
              <a:rPr lang="en-AU" dirty="0"/>
              <a:t>Passed on 27 July 2017 by </a:t>
            </a:r>
            <a:r>
              <a:rPr lang="en-AU" dirty="0" smtClean="0"/>
              <a:t>12/1/16 (N16690)</a:t>
            </a:r>
            <a:endParaRPr lang="en-AU" dirty="0"/>
          </a:p>
          <a:p>
            <a:pPr lvl="2"/>
            <a:r>
              <a:rPr lang="en-AU" dirty="0"/>
              <a:t>China NB voted “no” with two </a:t>
            </a:r>
            <a:r>
              <a:rPr lang="en-AU" dirty="0" smtClean="0"/>
              <a:t>comments</a:t>
            </a:r>
          </a:p>
          <a:p>
            <a:pPr lvl="1"/>
            <a:r>
              <a:rPr lang="en-US" dirty="0"/>
              <a:t>ISO/IEC/IEEE 8802-22:2015/</a:t>
            </a:r>
            <a:r>
              <a:rPr lang="en-US" dirty="0" err="1"/>
              <a:t>Amd</a:t>
            </a:r>
            <a:r>
              <a:rPr lang="en-US" dirty="0"/>
              <a:t> </a:t>
            </a:r>
            <a:r>
              <a:rPr lang="en-US" dirty="0" smtClean="0"/>
              <a:t>2:2017 </a:t>
            </a:r>
            <a:r>
              <a:rPr lang="en-AU" dirty="0" smtClean="0"/>
              <a:t>was published in Oct 2017</a:t>
            </a:r>
          </a:p>
          <a:p>
            <a:pPr lvl="1"/>
            <a:r>
              <a:rPr lang="en-AU" dirty="0" smtClean="0"/>
              <a:t>Response to comments were sent in Mar 2018 (N16771)</a:t>
            </a:r>
            <a:endParaRPr lang="en-AU" dirty="0"/>
          </a:p>
        </p:txBody>
      </p:sp>
    </p:spTree>
    <p:extLst>
      <p:ext uri="{BB962C8B-B14F-4D97-AF65-F5344CB8AC3E}">
        <p14:creationId xmlns:p14="http://schemas.microsoft.com/office/powerpoint/2010/main" val="1350034787"/>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802.1AC-Rev has been published</a:t>
            </a:r>
            <a:endParaRPr lang="en-AU" dirty="0"/>
          </a:p>
        </p:txBody>
      </p:sp>
      <p:sp>
        <p:nvSpPr>
          <p:cNvPr id="10" name="Content Placeholder 9"/>
          <p:cNvSpPr>
            <a:spLocks noGrp="1"/>
          </p:cNvSpPr>
          <p:nvPr>
            <p:ph idx="1"/>
          </p:nvPr>
        </p:nvSpPr>
        <p:spPr>
          <a:xfrm>
            <a:off x="685800" y="1295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802.1AC-Rev D3.0 was liaised for information in Dec 2015</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liaised</a:t>
            </a:r>
          </a:p>
          <a:p>
            <a:pPr lvl="1"/>
            <a:r>
              <a:rPr lang="en-AU" dirty="0" smtClean="0"/>
              <a:t>802.1AC-Rev </a:t>
            </a:r>
            <a:r>
              <a:rPr lang="en-AU" dirty="0"/>
              <a:t>60-day </a:t>
            </a:r>
            <a:r>
              <a:rPr lang="en-AU" dirty="0" smtClean="0"/>
              <a:t>ballot passed on 24 May 2017 (N16647)</a:t>
            </a:r>
          </a:p>
          <a:p>
            <a:pPr lvl="2"/>
            <a:r>
              <a:rPr lang="en-AU" dirty="0"/>
              <a:t>Passed </a:t>
            </a:r>
            <a:r>
              <a:rPr lang="en-AU" dirty="0" smtClean="0"/>
              <a:t>11/0/8 </a:t>
            </a:r>
            <a:r>
              <a:rPr lang="en-AU" dirty="0"/>
              <a:t>on need for ISO standard</a:t>
            </a:r>
          </a:p>
          <a:p>
            <a:pPr lvl="2"/>
            <a:r>
              <a:rPr lang="en-AU" dirty="0"/>
              <a:t>Passed </a:t>
            </a:r>
            <a:r>
              <a:rPr lang="en-AU" dirty="0" smtClean="0"/>
              <a:t>10/1/9 </a:t>
            </a:r>
            <a:r>
              <a:rPr lang="en-AU" dirty="0"/>
              <a:t>on support for submission to FDIS</a:t>
            </a:r>
          </a:p>
          <a:p>
            <a:pPr lvl="1"/>
            <a:r>
              <a:rPr lang="en-AU" dirty="0"/>
              <a:t>China NB voted </a:t>
            </a:r>
            <a:r>
              <a:rPr lang="en-AU" dirty="0" smtClean="0"/>
              <a:t>“no” </a:t>
            </a:r>
            <a:r>
              <a:rPr lang="en-AU" dirty="0"/>
              <a:t>with one </a:t>
            </a:r>
            <a:r>
              <a:rPr lang="en-AU" dirty="0" smtClean="0"/>
              <a:t>comment</a:t>
            </a:r>
          </a:p>
          <a:p>
            <a:pPr lvl="2"/>
            <a:r>
              <a:rPr lang="en-AU" dirty="0"/>
              <a:t>Response (N16687) was liaised in July </a:t>
            </a:r>
            <a:r>
              <a:rPr lang="en-AU" dirty="0" smtClean="0"/>
              <a:t>2017</a:t>
            </a:r>
          </a:p>
          <a:p>
            <a:r>
              <a:rPr lang="en-AU" dirty="0" smtClean="0"/>
              <a:t>FDIS ballot: </a:t>
            </a:r>
            <a:r>
              <a:rPr lang="en-AU" dirty="0" smtClean="0">
                <a:solidFill>
                  <a:srgbClr val="00B050"/>
                </a:solidFill>
              </a:rPr>
              <a:t>passed, response liaised &amp; published</a:t>
            </a:r>
          </a:p>
          <a:p>
            <a:pPr lvl="1"/>
            <a:r>
              <a:rPr lang="en-AU" dirty="0" smtClean="0"/>
              <a:t>802.1AC-Rev </a:t>
            </a:r>
            <a:r>
              <a:rPr lang="en-AU" dirty="0"/>
              <a:t>passed its FDIS ballot on </a:t>
            </a:r>
            <a:r>
              <a:rPr lang="en-AU" dirty="0" smtClean="0"/>
              <a:t>7 Mar 2018 (N16769)</a:t>
            </a:r>
            <a:endParaRPr lang="en-AU" dirty="0"/>
          </a:p>
          <a:p>
            <a:pPr lvl="2"/>
            <a:r>
              <a:rPr lang="en-AU" dirty="0"/>
              <a:t>Passed </a:t>
            </a:r>
            <a:r>
              <a:rPr lang="en-AU" dirty="0" smtClean="0"/>
              <a:t>11/1/6</a:t>
            </a:r>
          </a:p>
          <a:p>
            <a:pPr lvl="1"/>
            <a:r>
              <a:rPr lang="en-AU" dirty="0"/>
              <a:t>China NB voted “no” with one </a:t>
            </a:r>
            <a:r>
              <a:rPr lang="en-AU" dirty="0" smtClean="0"/>
              <a:t>comment</a:t>
            </a:r>
          </a:p>
          <a:p>
            <a:pPr lvl="2"/>
            <a:r>
              <a:rPr lang="en-AU" dirty="0" smtClean="0"/>
              <a:t>A response was sent in Apr 2018 (N16795)</a:t>
            </a:r>
          </a:p>
          <a:p>
            <a:pPr lvl="1"/>
            <a:r>
              <a:rPr lang="en-AU" dirty="0" smtClean="0"/>
              <a:t>Published as </a:t>
            </a:r>
            <a:r>
              <a:rPr lang="en-AU" dirty="0"/>
              <a:t>ISO/IEC/IEEE 8802-1AC:2018</a:t>
            </a:r>
            <a:endParaRPr lang="en-AU" dirty="0" smtClean="0"/>
          </a:p>
          <a:p>
            <a:pPr lvl="2"/>
            <a:endParaRPr lang="en-AU" dirty="0">
              <a:solidFill>
                <a:srgbClr val="FF0000"/>
              </a:solidFill>
            </a:endParaRPr>
          </a:p>
          <a:p>
            <a:pPr lvl="2"/>
            <a:endParaRPr lang="en-AU" dirty="0" smtClean="0"/>
          </a:p>
          <a:p>
            <a:pPr lvl="2"/>
            <a:endParaRPr lang="en-AU" dirty="0"/>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134</a:t>
            </a:fld>
            <a:endParaRPr lang="en-US"/>
          </a:p>
        </p:txBody>
      </p:sp>
    </p:spTree>
    <p:extLst>
      <p:ext uri="{BB962C8B-B14F-4D97-AF65-F5344CB8AC3E}">
        <p14:creationId xmlns:p14="http://schemas.microsoft.com/office/powerpoint/2010/main" val="836845168"/>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802d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802d D1.0 (</a:t>
            </a:r>
            <a:r>
              <a:rPr lang="en-GB" dirty="0"/>
              <a:t>Overview and Architecture—Amendment: Allocation of Uniform Resource Name (URN) values in IEEE 802 </a:t>
            </a:r>
            <a:r>
              <a:rPr lang="en-GB" dirty="0" smtClean="0"/>
              <a:t>standards) </a:t>
            </a:r>
            <a:r>
              <a:rPr lang="en-AU" dirty="0" smtClean="0"/>
              <a:t>was liaised for information in Oct 2016 (see N16484)</a:t>
            </a:r>
          </a:p>
          <a:p>
            <a:r>
              <a:rPr lang="en-US" dirty="0" smtClean="0"/>
              <a:t>60-day</a:t>
            </a:r>
            <a:r>
              <a:rPr lang="en-AU" dirty="0" smtClean="0"/>
              <a:t> pre-ballot: </a:t>
            </a:r>
            <a:r>
              <a:rPr lang="en-AU" dirty="0" smtClean="0">
                <a:solidFill>
                  <a:srgbClr val="00B050"/>
                </a:solidFill>
              </a:rPr>
              <a:t>passed</a:t>
            </a:r>
            <a:endParaRPr lang="en-AU" dirty="0" smtClean="0">
              <a:solidFill>
                <a:schemeClr val="accent2"/>
              </a:solidFill>
            </a:endParaRPr>
          </a:p>
          <a:p>
            <a:pPr lvl="1"/>
            <a:r>
              <a:rPr lang="en-AU" dirty="0" smtClean="0"/>
              <a:t>802d passed </a:t>
            </a:r>
            <a:r>
              <a:rPr lang="en-AU" dirty="0"/>
              <a:t>60-day pre-ballot on </a:t>
            </a:r>
            <a:r>
              <a:rPr lang="en-AU" dirty="0" smtClean="0"/>
              <a:t>15 June 2017 (N16657)</a:t>
            </a:r>
            <a:endParaRPr lang="en-AU" dirty="0"/>
          </a:p>
          <a:p>
            <a:pPr lvl="2"/>
            <a:r>
              <a:rPr lang="en-AU" dirty="0" smtClean="0"/>
              <a:t>Passed 9/0/11 </a:t>
            </a:r>
            <a:r>
              <a:rPr lang="en-AU" dirty="0"/>
              <a:t>on need for ISO standard</a:t>
            </a:r>
          </a:p>
          <a:p>
            <a:pPr lvl="2"/>
            <a:r>
              <a:rPr lang="en-AU" dirty="0"/>
              <a:t>Passed </a:t>
            </a:r>
            <a:r>
              <a:rPr lang="en-AU" dirty="0" smtClean="0"/>
              <a:t>9/0/11 </a:t>
            </a:r>
            <a:r>
              <a:rPr lang="en-AU" dirty="0"/>
              <a:t>on support for submission to FDIS </a:t>
            </a:r>
            <a:endParaRPr lang="en-AU" dirty="0" smtClean="0"/>
          </a:p>
          <a:p>
            <a:r>
              <a:rPr lang="en-AU" dirty="0" smtClean="0"/>
              <a:t>FDIS ballot: </a:t>
            </a:r>
            <a:r>
              <a:rPr lang="en-AU" dirty="0" smtClean="0">
                <a:solidFill>
                  <a:srgbClr val="00B050"/>
                </a:solidFill>
              </a:rPr>
              <a:t>passed, and published</a:t>
            </a:r>
          </a:p>
          <a:p>
            <a:pPr lvl="1"/>
            <a:r>
              <a:rPr lang="en-AU" dirty="0" smtClean="0"/>
              <a:t>802d </a:t>
            </a:r>
            <a:r>
              <a:rPr lang="en-AU" dirty="0"/>
              <a:t>passed </a:t>
            </a:r>
            <a:r>
              <a:rPr lang="en-AU" dirty="0" smtClean="0"/>
              <a:t>FDIS ballot </a:t>
            </a:r>
            <a:r>
              <a:rPr lang="en-AU" dirty="0"/>
              <a:t>on </a:t>
            </a:r>
            <a:r>
              <a:rPr lang="en-AU" dirty="0" smtClean="0"/>
              <a:t>14 Mar 2018 (N16779/N16783)</a:t>
            </a:r>
          </a:p>
          <a:p>
            <a:pPr lvl="2"/>
            <a:r>
              <a:rPr lang="en-AU" dirty="0" smtClean="0"/>
              <a:t>Passed 12/0/7</a:t>
            </a:r>
          </a:p>
          <a:p>
            <a:pPr lvl="1"/>
            <a:r>
              <a:rPr lang="en-AU" dirty="0" smtClean="0"/>
              <a:t>Published as </a:t>
            </a:r>
            <a:r>
              <a:rPr lang="en-AU" dirty="0"/>
              <a:t>ISO/IEC/IEEE 8802-A:2015/AMD1:2018</a:t>
            </a:r>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135</a:t>
            </a:fld>
            <a:endParaRPr lang="en-US"/>
          </a:p>
        </p:txBody>
      </p:sp>
    </p:spTree>
    <p:extLst>
      <p:ext uri="{BB962C8B-B14F-4D97-AF65-F5344CB8AC3E}">
        <p14:creationId xmlns:p14="http://schemas.microsoft.com/office/powerpoint/2010/main" val="2879473440"/>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has been published</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 D6.0 in Jul 2016 &amp; D8.0 in Oct 2016</a:t>
            </a:r>
          </a:p>
          <a:p>
            <a:r>
              <a:rPr lang="en-US" dirty="0" smtClean="0"/>
              <a:t>60-day</a:t>
            </a:r>
            <a:r>
              <a:rPr lang="en-AU" dirty="0" smtClean="0"/>
              <a:t> </a:t>
            </a:r>
            <a:r>
              <a:rPr lang="en-AU" dirty="0"/>
              <a:t>pre-ballot: </a:t>
            </a:r>
            <a:r>
              <a:rPr lang="en-AU" dirty="0">
                <a:solidFill>
                  <a:srgbClr val="00B050"/>
                </a:solidFill>
              </a:rPr>
              <a:t>passed </a:t>
            </a:r>
            <a:r>
              <a:rPr lang="en-AU" dirty="0" smtClean="0">
                <a:solidFill>
                  <a:srgbClr val="00B050"/>
                </a:solidFill>
              </a:rPr>
              <a:t>&amp; responses liaised</a:t>
            </a:r>
            <a:endParaRPr lang="en-AU" dirty="0">
              <a:solidFill>
                <a:srgbClr val="00B050"/>
              </a:solidFill>
            </a:endParaRPr>
          </a:p>
          <a:p>
            <a:pPr lvl="1"/>
            <a:r>
              <a:rPr lang="en-AU" dirty="0" smtClean="0"/>
              <a:t>802.11-2016 passed </a:t>
            </a:r>
            <a:r>
              <a:rPr lang="en-AU" dirty="0"/>
              <a:t>60-day pre-ballot (</a:t>
            </a:r>
            <a:r>
              <a:rPr lang="en-AU" dirty="0" smtClean="0"/>
              <a:t>N16607) </a:t>
            </a:r>
            <a:r>
              <a:rPr lang="en-AU" dirty="0"/>
              <a:t>on 16 April 2017</a:t>
            </a:r>
          </a:p>
          <a:p>
            <a:pPr lvl="2"/>
            <a:r>
              <a:rPr lang="en-AU" dirty="0"/>
              <a:t>Need? </a:t>
            </a:r>
            <a:r>
              <a:rPr lang="en-AU" dirty="0" smtClean="0"/>
              <a:t>10/0/10</a:t>
            </a:r>
            <a:endParaRPr lang="en-AU" dirty="0"/>
          </a:p>
          <a:p>
            <a:pPr lvl="2"/>
            <a:r>
              <a:rPr lang="en-AU" dirty="0"/>
              <a:t>Submission? 9/1/10</a:t>
            </a:r>
          </a:p>
          <a:p>
            <a:pPr lvl="1"/>
            <a:r>
              <a:rPr lang="en-AU" dirty="0"/>
              <a:t>China voted no with usual </a:t>
            </a:r>
            <a:r>
              <a:rPr lang="en-AU" dirty="0" smtClean="0"/>
              <a:t>comment, for which a response was approved – see </a:t>
            </a:r>
            <a:r>
              <a:rPr lang="en-AU" dirty="0"/>
              <a:t>11-17-0629-01 </a:t>
            </a:r>
            <a:r>
              <a:rPr lang="en-AU" dirty="0" smtClean="0"/>
              <a:t>– was sent on 10 June (N16655)</a:t>
            </a:r>
            <a:endParaRPr lang="en-AU" dirty="0">
              <a:solidFill>
                <a:srgbClr val="FF0000"/>
              </a:solidFill>
            </a:endParaRPr>
          </a:p>
          <a:p>
            <a:r>
              <a:rPr lang="en-AU" dirty="0" smtClean="0"/>
              <a:t>FDIS ballot: </a:t>
            </a:r>
            <a:r>
              <a:rPr lang="en-AU" dirty="0" smtClean="0">
                <a:solidFill>
                  <a:srgbClr val="00B050"/>
                </a:solidFill>
              </a:rPr>
              <a:t>passed, response sent &amp; published</a:t>
            </a:r>
          </a:p>
          <a:p>
            <a:pPr lvl="1"/>
            <a:r>
              <a:rPr lang="en-AU" dirty="0"/>
              <a:t>802.11-2016</a:t>
            </a:r>
            <a:r>
              <a:rPr lang="en-AU" dirty="0" smtClean="0"/>
              <a:t> </a:t>
            </a:r>
            <a:r>
              <a:rPr lang="en-AU" dirty="0"/>
              <a:t>passed its FDIS ballot on </a:t>
            </a:r>
            <a:r>
              <a:rPr lang="en-AU" dirty="0" smtClean="0"/>
              <a:t>13 Apr 2018 </a:t>
            </a:r>
            <a:r>
              <a:rPr lang="en-AU" dirty="0"/>
              <a:t>(</a:t>
            </a:r>
            <a:r>
              <a:rPr lang="en-AU" dirty="0" smtClean="0"/>
              <a:t>N16794)</a:t>
            </a:r>
            <a:endParaRPr lang="en-AU" dirty="0"/>
          </a:p>
          <a:p>
            <a:pPr lvl="2"/>
            <a:r>
              <a:rPr lang="en-AU" dirty="0"/>
              <a:t>Passed </a:t>
            </a:r>
            <a:r>
              <a:rPr lang="en-AU" dirty="0" smtClean="0"/>
              <a:t>12/1/6 (with comments by China NB)</a:t>
            </a:r>
            <a:endParaRPr lang="en-AU" dirty="0"/>
          </a:p>
          <a:p>
            <a:pPr lvl="1"/>
            <a:r>
              <a:rPr lang="en-AU" dirty="0" smtClean="0"/>
              <a:t>A response has been sent (N16812)</a:t>
            </a:r>
          </a:p>
          <a:p>
            <a:pPr lvl="1"/>
            <a:r>
              <a:rPr lang="en-AU" dirty="0" smtClean="0"/>
              <a:t>Published as </a:t>
            </a:r>
            <a:r>
              <a:rPr lang="en-AU" dirty="0"/>
              <a:t>ISO/IEC/IEEE 8802-11:2018</a:t>
            </a:r>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136</a:t>
            </a:fld>
            <a:endParaRPr lang="en-US"/>
          </a:p>
        </p:txBody>
      </p:sp>
    </p:spTree>
    <p:extLst>
      <p:ext uri="{BB962C8B-B14F-4D97-AF65-F5344CB8AC3E}">
        <p14:creationId xmlns:p14="http://schemas.microsoft.com/office/powerpoint/2010/main" val="2426850645"/>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has been published</a:t>
            </a:r>
            <a:endParaRPr lang="en-AU" dirty="0"/>
          </a:p>
        </p:txBody>
      </p:sp>
      <p:sp>
        <p:nvSpPr>
          <p:cNvPr id="10" name="Content Placeholder 9"/>
          <p:cNvSpPr>
            <a:spLocks noGrp="1"/>
          </p:cNvSpPr>
          <p:nvPr>
            <p:ph idx="1"/>
          </p:nvPr>
        </p:nvSpPr>
        <p:spPr>
          <a:xfrm>
            <a:off x="685800" y="1295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802.21.1 </a:t>
            </a:r>
            <a:r>
              <a:rPr lang="en-AU" dirty="0"/>
              <a:t>was approved for liaison for information in July 2016</a:t>
            </a:r>
          </a:p>
          <a:p>
            <a:pPr lvl="2"/>
            <a:r>
              <a:rPr lang="en-AU" dirty="0" smtClean="0"/>
              <a:t>D5 was sent in Nov 2016</a:t>
            </a:r>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802.21.1 </a:t>
            </a:r>
            <a:r>
              <a:rPr lang="en-AU" dirty="0"/>
              <a:t>60-day pre-ballot </a:t>
            </a:r>
            <a:r>
              <a:rPr lang="en-AU" dirty="0" smtClean="0"/>
              <a:t>passed </a:t>
            </a:r>
            <a:r>
              <a:rPr lang="en-AU" dirty="0"/>
              <a:t>on 10 April 2017 (</a:t>
            </a:r>
            <a:r>
              <a:rPr lang="en-AU" dirty="0" smtClean="0"/>
              <a:t>N16672)</a:t>
            </a:r>
            <a:endParaRPr lang="en-AU" dirty="0"/>
          </a:p>
          <a:p>
            <a:pPr lvl="2"/>
            <a:r>
              <a:rPr lang="en-AU" dirty="0"/>
              <a:t>Passed 6/0/14 on need for ISO standard</a:t>
            </a:r>
          </a:p>
          <a:p>
            <a:pPr lvl="2"/>
            <a:r>
              <a:rPr lang="en-AU" dirty="0"/>
              <a:t>Passed 6/0/14 on support for submission to FDIS</a:t>
            </a:r>
          </a:p>
          <a:p>
            <a:pPr lvl="1"/>
            <a:r>
              <a:rPr lang="en-AU" dirty="0" smtClean="0"/>
              <a:t>China </a:t>
            </a:r>
            <a:r>
              <a:rPr lang="en-AU" dirty="0"/>
              <a:t>NB voted “no” with </a:t>
            </a:r>
            <a:r>
              <a:rPr lang="en-AU" dirty="0" smtClean="0"/>
              <a:t>comments</a:t>
            </a:r>
            <a:endParaRPr lang="en-AU" dirty="0"/>
          </a:p>
          <a:p>
            <a:pPr lvl="2"/>
            <a:r>
              <a:rPr lang="en-AU" dirty="0" smtClean="0"/>
              <a:t>A </a:t>
            </a:r>
            <a:r>
              <a:rPr lang="en-AU" dirty="0"/>
              <a:t>response was sent on 20 July </a:t>
            </a:r>
            <a:r>
              <a:rPr lang="en-AU" dirty="0" smtClean="0"/>
              <a:t>2017 (N16682)</a:t>
            </a:r>
            <a:endParaRPr lang="en-AU" dirty="0" smtClean="0">
              <a:solidFill>
                <a:schemeClr val="accent2"/>
              </a:solidFill>
            </a:endParaRPr>
          </a:p>
          <a:p>
            <a:r>
              <a:rPr lang="en-AU" dirty="0" smtClean="0"/>
              <a:t>FDIS ballot: </a:t>
            </a:r>
            <a:r>
              <a:rPr lang="en-AU" dirty="0" smtClean="0">
                <a:solidFill>
                  <a:srgbClr val="00B050"/>
                </a:solidFill>
              </a:rPr>
              <a:t>passed, response sent &amp; published</a:t>
            </a:r>
          </a:p>
          <a:p>
            <a:pPr lvl="1"/>
            <a:r>
              <a:rPr lang="en-AU" dirty="0"/>
              <a:t>IEEE 802.21.1 </a:t>
            </a:r>
            <a:r>
              <a:rPr lang="en-AU" dirty="0" smtClean="0"/>
              <a:t>FDIS ballot </a:t>
            </a:r>
            <a:r>
              <a:rPr lang="en-AU" dirty="0"/>
              <a:t>passed on </a:t>
            </a:r>
            <a:r>
              <a:rPr lang="en-AU" dirty="0" smtClean="0"/>
              <a:t>14 Mar 2018 </a:t>
            </a:r>
            <a:r>
              <a:rPr lang="en-AU" dirty="0"/>
              <a:t>(</a:t>
            </a:r>
            <a:r>
              <a:rPr lang="en-AU" dirty="0" smtClean="0"/>
              <a:t>N16780, N16784)</a:t>
            </a:r>
          </a:p>
          <a:p>
            <a:pPr lvl="2"/>
            <a:r>
              <a:rPr lang="en-AU" dirty="0"/>
              <a:t>Passed </a:t>
            </a:r>
            <a:r>
              <a:rPr lang="en-AU" dirty="0" smtClean="0"/>
              <a:t>11/1/7 (with comment from China NB)</a:t>
            </a:r>
          </a:p>
          <a:p>
            <a:pPr lvl="1"/>
            <a:r>
              <a:rPr lang="en-AU" dirty="0"/>
              <a:t>A response has been sent (</a:t>
            </a:r>
            <a:r>
              <a:rPr lang="en-AU" dirty="0" smtClean="0"/>
              <a:t>N16811) </a:t>
            </a:r>
            <a:r>
              <a:rPr lang="en-AU" dirty="0"/>
              <a:t>and waiting for </a:t>
            </a:r>
            <a:r>
              <a:rPr lang="en-AU" dirty="0" smtClean="0"/>
              <a:t>publication</a:t>
            </a:r>
          </a:p>
          <a:p>
            <a:pPr lvl="1"/>
            <a:r>
              <a:rPr lang="en-AU" dirty="0" smtClean="0"/>
              <a:t>Published as </a:t>
            </a:r>
            <a:r>
              <a:rPr lang="en-AU" dirty="0"/>
              <a:t>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137</a:t>
            </a:fld>
            <a:endParaRPr lang="en-US"/>
          </a:p>
        </p:txBody>
      </p:sp>
    </p:spTree>
    <p:extLst>
      <p:ext uri="{BB962C8B-B14F-4D97-AF65-F5344CB8AC3E}">
        <p14:creationId xmlns:p14="http://schemas.microsoft.com/office/powerpoint/2010/main" val="14201883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a:t>
            </a:r>
            <a:r>
              <a:rPr lang="en-AU" dirty="0" smtClean="0"/>
              <a:t>802 </a:t>
            </a:r>
            <a:r>
              <a:rPr lang="en-AU" dirty="0"/>
              <a:t>has </a:t>
            </a:r>
            <a:r>
              <a:rPr lang="en-AU" dirty="0" smtClean="0"/>
              <a:t>sent 44 </a:t>
            </a:r>
            <a:r>
              <a:rPr lang="en-AU" dirty="0"/>
              <a:t>standards </a:t>
            </a:r>
            <a:r>
              <a:rPr lang="en-AU" dirty="0" smtClean="0"/>
              <a:t>through to </a:t>
            </a:r>
            <a:r>
              <a:rPr lang="en-AU" dirty="0"/>
              <a:t>PSDO ratification </a:t>
            </a:r>
            <a:r>
              <a:rPr lang="en-AU" dirty="0" smtClean="0"/>
              <a:t>with 39 in-process</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3871297"/>
              </p:ext>
            </p:extLst>
          </p:nvPr>
        </p:nvGraphicFramePr>
        <p:xfrm>
          <a:off x="1714500" y="213360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smtClean="0"/>
                        <a:t>WG</a:t>
                      </a:r>
                      <a:endParaRPr lang="en-AU" dirty="0"/>
                    </a:p>
                  </a:txBody>
                  <a:tcPr/>
                </a:tc>
                <a:tc>
                  <a:txBody>
                    <a:bodyPr/>
                    <a:lstStyle/>
                    <a:p>
                      <a:pPr algn="ctr"/>
                      <a:r>
                        <a:rPr lang="en-AU" dirty="0" smtClean="0"/>
                        <a:t>Completed</a:t>
                      </a:r>
                      <a:endParaRPr lang="en-AU" dirty="0"/>
                    </a:p>
                  </a:txBody>
                  <a:tcPr/>
                </a:tc>
                <a:tc>
                  <a:txBody>
                    <a:bodyPr/>
                    <a:lstStyle/>
                    <a:p>
                      <a:pPr algn="ctr"/>
                      <a:r>
                        <a:rPr lang="en-AU" dirty="0" smtClean="0"/>
                        <a:t>In-process</a:t>
                      </a:r>
                      <a:endParaRPr lang="en-AU" dirty="0"/>
                    </a:p>
                  </a:txBody>
                  <a:tcPr/>
                </a:tc>
                <a:extLst>
                  <a:ext uri="{0D108BD9-81ED-4DB2-BD59-A6C34878D82A}">
                    <a16:rowId xmlns:a16="http://schemas.microsoft.com/office/drawing/2014/main" val="2218623818"/>
                  </a:ext>
                </a:extLst>
              </a:tr>
              <a:tr h="370840">
                <a:tc>
                  <a:txBody>
                    <a:bodyPr/>
                    <a:lstStyle/>
                    <a:p>
                      <a:pPr algn="ctr"/>
                      <a:r>
                        <a:rPr lang="en-AU" b="1" dirty="0" smtClean="0"/>
                        <a:t>802.1</a:t>
                      </a:r>
                      <a:endParaRPr lang="en-AU" b="1" dirty="0"/>
                    </a:p>
                  </a:txBody>
                  <a:tcPr/>
                </a:tc>
                <a:tc>
                  <a:txBody>
                    <a:bodyPr/>
                    <a:lstStyle/>
                    <a:p>
                      <a:pPr algn="ctr"/>
                      <a:r>
                        <a:rPr lang="en-AU" dirty="0" smtClean="0"/>
                        <a:t>22</a:t>
                      </a:r>
                      <a:endParaRPr lang="en-AU" dirty="0"/>
                    </a:p>
                  </a:txBody>
                  <a:tcPr/>
                </a:tc>
                <a:tc>
                  <a:txBody>
                    <a:bodyPr/>
                    <a:lstStyle/>
                    <a:p>
                      <a:pPr algn="ctr"/>
                      <a:r>
                        <a:rPr lang="en-AU" dirty="0" smtClean="0"/>
                        <a:t>16</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smtClean="0"/>
                        <a:t>802.3</a:t>
                      </a:r>
                    </a:p>
                  </a:txBody>
                  <a:tcPr/>
                </a:tc>
                <a:tc>
                  <a:txBody>
                    <a:bodyPr/>
                    <a:lstStyle/>
                    <a:p>
                      <a:pPr algn="ctr"/>
                      <a:r>
                        <a:rPr lang="en-AU" dirty="0" smtClean="0"/>
                        <a:t>9</a:t>
                      </a:r>
                      <a:endParaRPr lang="en-AU" dirty="0"/>
                    </a:p>
                  </a:txBody>
                  <a:tcPr/>
                </a:tc>
                <a:tc>
                  <a:txBody>
                    <a:bodyPr/>
                    <a:lstStyle/>
                    <a:p>
                      <a:pPr algn="ctr"/>
                      <a:r>
                        <a:rPr lang="en-AU" dirty="0" smtClean="0"/>
                        <a:t>10</a:t>
                      </a:r>
                      <a:endParaRPr lang="en-AU" dirty="0"/>
                    </a:p>
                  </a:txBody>
                  <a:tcPr/>
                </a:tc>
                <a:extLst>
                  <a:ext uri="{0D108BD9-81ED-4DB2-BD59-A6C34878D82A}">
                    <a16:rowId xmlns:a16="http://schemas.microsoft.com/office/drawing/2014/main" val="2616437558"/>
                  </a:ext>
                </a:extLst>
              </a:tr>
              <a:tr h="370840">
                <a:tc>
                  <a:txBody>
                    <a:bodyPr/>
                    <a:lstStyle/>
                    <a:p>
                      <a:pPr algn="ctr"/>
                      <a:r>
                        <a:rPr lang="en-AU" b="1" dirty="0" smtClean="0"/>
                        <a:t>802.11</a:t>
                      </a:r>
                      <a:endParaRPr lang="en-AU" b="1" dirty="0"/>
                    </a:p>
                  </a:txBody>
                  <a:tcPr/>
                </a:tc>
                <a:tc>
                  <a:txBody>
                    <a:bodyPr/>
                    <a:lstStyle/>
                    <a:p>
                      <a:pPr algn="ctr"/>
                      <a:r>
                        <a:rPr lang="en-AU" dirty="0" smtClean="0"/>
                        <a:t>7</a:t>
                      </a:r>
                      <a:endParaRPr lang="en-AU" dirty="0"/>
                    </a:p>
                  </a:txBody>
                  <a:tcPr/>
                </a:tc>
                <a:tc>
                  <a:txBody>
                    <a:bodyPr/>
                    <a:lstStyle/>
                    <a:p>
                      <a:pPr algn="ctr"/>
                      <a:r>
                        <a:rPr lang="en-AU" dirty="0" smtClean="0"/>
                        <a:t>10</a:t>
                      </a:r>
                      <a:endParaRPr lang="en-AU" dirty="0"/>
                    </a:p>
                  </a:txBody>
                  <a:tcPr/>
                </a:tc>
                <a:extLst>
                  <a:ext uri="{0D108BD9-81ED-4DB2-BD59-A6C34878D82A}">
                    <a16:rowId xmlns:a16="http://schemas.microsoft.com/office/drawing/2014/main" val="3943146548"/>
                  </a:ext>
                </a:extLst>
              </a:tr>
              <a:tr h="370840">
                <a:tc>
                  <a:txBody>
                    <a:bodyPr/>
                    <a:lstStyle/>
                    <a:p>
                      <a:pPr algn="ctr"/>
                      <a:r>
                        <a:rPr lang="en-AU" b="1" dirty="0" smtClean="0"/>
                        <a:t>802.15</a:t>
                      </a:r>
                    </a:p>
                  </a:txBody>
                  <a:tcPr/>
                </a:tc>
                <a:tc>
                  <a:txBody>
                    <a:bodyPr/>
                    <a:lstStyle/>
                    <a:p>
                      <a:pPr algn="ctr"/>
                      <a:r>
                        <a:rPr lang="en-AU" dirty="0" smtClean="0"/>
                        <a:t>2</a:t>
                      </a:r>
                      <a:endParaRPr lang="en-AU" dirty="0"/>
                    </a:p>
                  </a:txBody>
                  <a:tcPr/>
                </a:tc>
                <a:tc>
                  <a:txBody>
                    <a:bodyPr/>
                    <a:lstStyle/>
                    <a:p>
                      <a:pPr algn="ctr"/>
                      <a:r>
                        <a:rPr lang="en-AU" dirty="0" smtClean="0"/>
                        <a:t>1</a:t>
                      </a:r>
                      <a:endParaRPr lang="en-AU" dirty="0"/>
                    </a:p>
                  </a:txBody>
                  <a:tcPr/>
                </a:tc>
                <a:extLst>
                  <a:ext uri="{0D108BD9-81ED-4DB2-BD59-A6C34878D82A}">
                    <a16:rowId xmlns:a16="http://schemas.microsoft.com/office/drawing/2014/main" val="2187709932"/>
                  </a:ext>
                </a:extLst>
              </a:tr>
              <a:tr h="370840">
                <a:tc>
                  <a:txBody>
                    <a:bodyPr/>
                    <a:lstStyle/>
                    <a:p>
                      <a:pPr algn="ctr"/>
                      <a:r>
                        <a:rPr lang="en-AU" b="1" dirty="0" smtClean="0"/>
                        <a:t>802.16</a:t>
                      </a:r>
                      <a:endParaRPr lang="en-AU" b="1" dirty="0"/>
                    </a:p>
                  </a:txBody>
                  <a:tcPr/>
                </a:tc>
                <a:tc>
                  <a:txBody>
                    <a:bodyPr/>
                    <a:lstStyle/>
                    <a:p>
                      <a:pPr algn="ctr"/>
                      <a:r>
                        <a:rPr lang="en-AU" dirty="0" smtClean="0"/>
                        <a:t>0</a:t>
                      </a:r>
                      <a:endParaRPr lang="en-AU" dirty="0"/>
                    </a:p>
                  </a:txBody>
                  <a:tcPr/>
                </a:tc>
                <a:tc>
                  <a:txBody>
                    <a:bodyPr/>
                    <a:lstStyle/>
                    <a:p>
                      <a:pPr algn="ctr"/>
                      <a:r>
                        <a:rPr lang="en-AU" dirty="0" smtClean="0"/>
                        <a:t>1</a:t>
                      </a:r>
                      <a:endParaRPr lang="en-AU" dirty="0"/>
                    </a:p>
                  </a:txBody>
                  <a:tcPr/>
                </a:tc>
                <a:extLst>
                  <a:ext uri="{0D108BD9-81ED-4DB2-BD59-A6C34878D82A}">
                    <a16:rowId xmlns:a16="http://schemas.microsoft.com/office/drawing/2014/main" val="1930315798"/>
                  </a:ext>
                </a:extLst>
              </a:tr>
              <a:tr h="370840">
                <a:tc>
                  <a:txBody>
                    <a:bodyPr/>
                    <a:lstStyle/>
                    <a:p>
                      <a:pPr algn="ctr"/>
                      <a:r>
                        <a:rPr lang="en-AU" b="1" dirty="0" smtClean="0"/>
                        <a:t>802.21</a:t>
                      </a:r>
                      <a:endParaRPr lang="en-AU" b="1" dirty="0"/>
                    </a:p>
                  </a:txBody>
                  <a:tcPr/>
                </a:tc>
                <a:tc>
                  <a:txBody>
                    <a:bodyPr/>
                    <a:lstStyle/>
                    <a:p>
                      <a:pPr algn="ctr"/>
                      <a:r>
                        <a:rPr lang="en-AU" dirty="0" smtClean="0"/>
                        <a:t>2</a:t>
                      </a:r>
                      <a:endParaRPr lang="en-AU" dirty="0"/>
                    </a:p>
                  </a:txBody>
                  <a:tcPr/>
                </a:tc>
                <a:tc>
                  <a:txBody>
                    <a:bodyPr/>
                    <a:lstStyle/>
                    <a:p>
                      <a:pPr algn="ctr"/>
                      <a:r>
                        <a:rPr lang="en-AU" dirty="0" smtClean="0"/>
                        <a:t>1</a:t>
                      </a:r>
                      <a:endParaRPr lang="en-AU" dirty="0"/>
                    </a:p>
                  </a:txBody>
                  <a:tcPr/>
                </a:tc>
                <a:extLst>
                  <a:ext uri="{0D108BD9-81ED-4DB2-BD59-A6C34878D82A}">
                    <a16:rowId xmlns:a16="http://schemas.microsoft.com/office/drawing/2014/main" val="3179030079"/>
                  </a:ext>
                </a:extLst>
              </a:tr>
              <a:tr h="370840">
                <a:tc>
                  <a:txBody>
                    <a:bodyPr/>
                    <a:lstStyle/>
                    <a:p>
                      <a:pPr algn="ctr"/>
                      <a:r>
                        <a:rPr lang="en-AU" b="1" dirty="0" smtClean="0"/>
                        <a:t>802.22</a:t>
                      </a:r>
                      <a:endParaRPr lang="en-AU" b="1" dirty="0"/>
                    </a:p>
                  </a:txBody>
                  <a:tcPr/>
                </a:tc>
                <a:tc>
                  <a:txBody>
                    <a:bodyPr/>
                    <a:lstStyle/>
                    <a:p>
                      <a:pPr algn="ctr"/>
                      <a:r>
                        <a:rPr lang="en-AU" dirty="0" smtClean="0"/>
                        <a:t>3</a:t>
                      </a:r>
                      <a:endParaRPr lang="en-AU" dirty="0"/>
                    </a:p>
                  </a:txBody>
                  <a:tcPr>
                    <a:lnB w="12700" cap="flat" cmpd="sng" algn="ctr">
                      <a:solidFill>
                        <a:schemeClr val="tx1"/>
                      </a:solidFill>
                      <a:prstDash val="solid"/>
                      <a:round/>
                      <a:headEnd type="none" w="med" len="med"/>
                      <a:tailEnd type="none" w="med" len="med"/>
                    </a:lnB>
                  </a:tcPr>
                </a:tc>
                <a:tc>
                  <a:txBody>
                    <a:bodyPr/>
                    <a:lstStyle/>
                    <a:p>
                      <a:pPr algn="ctr"/>
                      <a:r>
                        <a:rPr lang="en-AU" dirty="0" smtClean="0"/>
                        <a:t>0</a:t>
                      </a:r>
                      <a:endParaRPr lang="en-AU"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smtClean="0"/>
                        <a:t>All</a:t>
                      </a:r>
                      <a:endParaRPr lang="en-AU" b="1" dirty="0"/>
                    </a:p>
                  </a:txBody>
                  <a:tcPr/>
                </a:tc>
                <a:tc>
                  <a:txBody>
                    <a:bodyPr/>
                    <a:lstStyle/>
                    <a:p>
                      <a:pPr algn="ctr"/>
                      <a:r>
                        <a:rPr lang="en-AU" b="1" dirty="0" smtClean="0"/>
                        <a:t>44</a:t>
                      </a:r>
                      <a:endParaRPr lang="en-AU" b="1" dirty="0"/>
                    </a:p>
                  </a:txBody>
                  <a:tcPr>
                    <a:lnT w="12700" cap="flat" cmpd="sng" algn="ctr">
                      <a:solidFill>
                        <a:schemeClr val="tx1"/>
                      </a:solidFill>
                      <a:prstDash val="solid"/>
                      <a:round/>
                      <a:headEnd type="none" w="med" len="med"/>
                      <a:tailEnd type="none" w="med" len="med"/>
                    </a:lnT>
                  </a:tcPr>
                </a:tc>
                <a:tc>
                  <a:txBody>
                    <a:bodyPr/>
                    <a:lstStyle/>
                    <a:p>
                      <a:pPr algn="ctr"/>
                      <a:r>
                        <a:rPr lang="en-AU" b="1" dirty="0" smtClean="0"/>
                        <a:t>39</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
        <p:nvSpPr>
          <p:cNvPr id="3" name="Rectangle 2"/>
          <p:cNvSpPr/>
          <p:nvPr/>
        </p:nvSpPr>
        <p:spPr bwMode="auto">
          <a:xfrm>
            <a:off x="1752600" y="5791200"/>
            <a:ext cx="57912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chemeClr val="tx1"/>
                </a:solidFill>
                <a:effectLst/>
                <a:latin typeface="+mj-lt"/>
              </a:rPr>
              <a:t>Note:</a:t>
            </a:r>
            <a:r>
              <a:rPr kumimoji="0" lang="en-AU" sz="1400" b="0" i="0" u="none" strike="noStrike" cap="none" normalizeH="0" dirty="0" smtClean="0">
                <a:ln>
                  <a:noFill/>
                </a:ln>
                <a:solidFill>
                  <a:schemeClr val="tx1"/>
                </a:solidFill>
                <a:effectLst/>
                <a:latin typeface="+mj-lt"/>
              </a:rPr>
              <a:t> a number of projects are transitioning to “completed”</a:t>
            </a:r>
            <a:endParaRPr kumimoji="0" lang="en-AU" sz="1400"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39769215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sent 22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778433"/>
              </p:ext>
            </p:extLst>
          </p:nvPr>
        </p:nvGraphicFramePr>
        <p:xfrm>
          <a:off x="762000" y="160020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smtClean="0"/>
                        <a:t>802.1BA</a:t>
                      </a:r>
                      <a:endParaRPr lang="en-AU" sz="1600" dirty="0"/>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sent 22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9846120"/>
              </p:ext>
            </p:extLst>
          </p:nvPr>
        </p:nvGraphicFramePr>
        <p:xfrm>
          <a:off x="761999" y="1712148"/>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dirty="0" smtClean="0"/>
                        <a:t>802.1BR</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362392614"/>
                  </a:ext>
                </a:extLst>
              </a:tr>
              <a:tr h="351837">
                <a:tc>
                  <a:txBody>
                    <a:bodyPr/>
                    <a:lstStyle/>
                    <a:p>
                      <a:r>
                        <a:rPr lang="en-AU" sz="1600" dirty="0" smtClean="0"/>
                        <a:t>802.1Qbv</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405036956"/>
                  </a:ext>
                </a:extLst>
              </a:tr>
              <a:tr h="351837">
                <a:tc>
                  <a:txBody>
                    <a:bodyPr/>
                    <a:lstStyle/>
                    <a:p>
                      <a:r>
                        <a:rPr lang="en-AU" sz="1600" dirty="0" smtClean="0"/>
                        <a:t>802.1AB</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324006233"/>
                  </a:ext>
                </a:extLst>
              </a:tr>
              <a:tr h="351837">
                <a:tc>
                  <a:txBody>
                    <a:bodyPr/>
                    <a:lstStyle/>
                    <a:p>
                      <a:r>
                        <a:rPr lang="en-AU" sz="1600" dirty="0" smtClean="0"/>
                        <a:t>802.1Qca</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10001"/>
                  </a:ext>
                </a:extLst>
              </a:tr>
              <a:tr h="351837">
                <a:tc>
                  <a:txBody>
                    <a:bodyPr/>
                    <a:lstStyle/>
                    <a:p>
                      <a:r>
                        <a:rPr lang="en-AU" sz="1600" b="0" dirty="0" smtClean="0"/>
                        <a:t>802.1Qbu</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296114236"/>
                  </a:ext>
                </a:extLst>
              </a:tr>
              <a:tr h="351837">
                <a:tc>
                  <a:txBody>
                    <a:bodyPr/>
                    <a:lstStyle/>
                    <a:p>
                      <a:r>
                        <a:rPr lang="en-AU" sz="1600" b="0" dirty="0" smtClean="0"/>
                        <a:t>802.1Qbz</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459995518"/>
                  </a:ext>
                </a:extLst>
              </a:tr>
              <a:tr h="351837">
                <a:tc>
                  <a:txBody>
                    <a:bodyPr/>
                    <a:lstStyle/>
                    <a:p>
                      <a:r>
                        <a:rPr lang="en-AU" sz="1600" dirty="0" smtClean="0">
                          <a:latin typeface="+mj-lt"/>
                          <a:cs typeface="Arial" panose="020B0604020202020204" pitchFamily="34" charset="0"/>
                        </a:rPr>
                        <a:t>802.1Qcd</a:t>
                      </a:r>
                      <a:endParaRPr lang="en-AU" sz="1600" b="0" dirty="0"/>
                    </a:p>
                  </a:txBody>
                  <a:tcPr marL="115147" marR="115147"/>
                </a:tc>
                <a:tc>
                  <a:txBody>
                    <a:bodyPr/>
                    <a:lstStyle/>
                    <a:p>
                      <a:pPr algn="ctr"/>
                      <a:r>
                        <a:rPr lang="en-AU" sz="1600" b="0" dirty="0" smtClean="0">
                          <a:solidFill>
                            <a:srgbClr val="00B050"/>
                          </a:solidFill>
                        </a:rPr>
                        <a:t>Oct</a:t>
                      </a:r>
                      <a:r>
                        <a:rPr lang="en-AU" sz="1600" b="0" baseline="0" dirty="0" smtClean="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4119813029"/>
                  </a:ext>
                </a:extLst>
              </a:tr>
              <a:tr h="351837">
                <a:tc>
                  <a:txBody>
                    <a:bodyPr/>
                    <a:lstStyle/>
                    <a:p>
                      <a:r>
                        <a:rPr lang="en-AU" sz="1600" b="0" dirty="0" smtClean="0"/>
                        <a:t>802.1Q-Cor1</a:t>
                      </a:r>
                      <a:endParaRPr lang="en-AU" sz="1600" b="0" dirty="0"/>
                    </a:p>
                  </a:txBody>
                  <a:tcPr marL="115147" marR="0"/>
                </a:tc>
                <a:tc>
                  <a:txBody>
                    <a:bodyPr/>
                    <a:lstStyle/>
                    <a:p>
                      <a:pPr algn="ctr"/>
                      <a:r>
                        <a:rPr lang="en-AU" sz="1600" b="0" dirty="0" smtClean="0">
                          <a:solidFill>
                            <a:srgbClr val="00B050"/>
                          </a:solidFill>
                        </a:rPr>
                        <a:t>-</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extLst>
                  <a:ext uri="{0D108BD9-81ED-4DB2-BD59-A6C34878D82A}">
                    <a16:rowId xmlns:a16="http://schemas.microsoft.com/office/drawing/2014/main" val="302007147"/>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dk1"/>
                          </a:solidFill>
                          <a:latin typeface="+mn-lt"/>
                          <a:ea typeface="+mn-ea"/>
                          <a:cs typeface="+mn-cs"/>
                        </a:rPr>
                        <a:t>802.1AC-Rev</a:t>
                      </a:r>
                    </a:p>
                  </a:txBody>
                  <a:tcPr marL="115147" marR="0"/>
                </a:tc>
                <a:tc>
                  <a:txBody>
                    <a:bodyPr/>
                    <a:lstStyle/>
                    <a:p>
                      <a:pPr algn="ctr"/>
                      <a:r>
                        <a:rPr lang="en-AU" sz="1600" b="0" dirty="0" smtClean="0">
                          <a:solidFill>
                            <a:srgbClr val="00B050"/>
                          </a:solidFill>
                        </a:rPr>
                        <a:t>May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2018</a:t>
                      </a:r>
                    </a:p>
                  </a:txBody>
                  <a:tcPr marL="115147" marR="115147"/>
                </a:tc>
                <a:extLst>
                  <a:ext uri="{0D108BD9-81ED-4DB2-BD59-A6C34878D82A}">
                    <a16:rowId xmlns:a16="http://schemas.microsoft.com/office/drawing/2014/main" val="347298951"/>
                  </a:ext>
                </a:extLst>
              </a:tr>
              <a:tr h="351837">
                <a:tc>
                  <a:txBody>
                    <a:bodyPr/>
                    <a:lstStyle/>
                    <a:p>
                      <a:r>
                        <a:rPr lang="en-AU" sz="1600" b="0" dirty="0" smtClean="0"/>
                        <a:t>802d</a:t>
                      </a:r>
                      <a:endParaRPr lang="en-AU" sz="1600" b="0" dirty="0"/>
                    </a:p>
                  </a:txBody>
                  <a:tcPr marL="115147" marR="0"/>
                </a:tc>
                <a:tc>
                  <a:txBody>
                    <a:bodyPr/>
                    <a:lstStyle/>
                    <a:p>
                      <a:pPr algn="ctr"/>
                      <a:r>
                        <a:rPr lang="en-AU" sz="1600" b="0" dirty="0" smtClean="0">
                          <a:solidFill>
                            <a:srgbClr val="00B050"/>
                          </a:solidFill>
                        </a:rPr>
                        <a:t>Jun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963094535"/>
                  </a:ext>
                </a:extLst>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sent 9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04761643"/>
              </p:ext>
            </p:extLst>
          </p:nvPr>
        </p:nvGraphicFramePr>
        <p:xfrm>
          <a:off x="761999" y="1712148"/>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smtClean="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smtClean="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smtClean="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smtClean="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smtClean="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smtClean="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smtClean="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88842586"/>
                  </a:ext>
                </a:extLst>
              </a:tr>
            </a:tbl>
          </a:graphicData>
        </a:graphic>
      </p:graphicFrame>
    </p:spTree>
    <p:extLst>
      <p:ext uri="{BB962C8B-B14F-4D97-AF65-F5344CB8AC3E}">
        <p14:creationId xmlns:p14="http://schemas.microsoft.com/office/powerpoint/2010/main" val="15284730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has sent 7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35423949"/>
              </p:ext>
            </p:extLst>
          </p:nvPr>
        </p:nvGraphicFramePr>
        <p:xfrm>
          <a:off x="761999" y="1712148"/>
          <a:ext cx="7696200" cy="3070578"/>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extLst>
                  <a:ext uri="{0D108BD9-81ED-4DB2-BD59-A6C34878D82A}">
                    <a16:rowId xmlns:a16="http://schemas.microsoft.com/office/drawing/2014/main" val="10005"/>
                  </a:ext>
                </a:extLst>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smtClean="0">
                          <a:latin typeface="+mj-lt"/>
                          <a:cs typeface="Arial" panose="020B0604020202020204" pitchFamily="34" charset="0"/>
                        </a:rPr>
                        <a:t>802.11-2016</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2018</a:t>
                      </a:r>
                    </a:p>
                  </a:txBody>
                  <a:tcPr marL="115147" marR="115147"/>
                </a:tc>
                <a:extLst>
                  <a:ext uri="{0D108BD9-81ED-4DB2-BD59-A6C34878D82A}">
                    <a16:rowId xmlns:a16="http://schemas.microsoft.com/office/drawing/2014/main" val="3386173467"/>
                  </a:ext>
                </a:extLst>
              </a:tr>
            </a:tbl>
          </a:graphicData>
        </a:graphic>
      </p:graphicFrame>
    </p:spTree>
    <p:extLst>
      <p:ext uri="{BB962C8B-B14F-4D97-AF65-F5344CB8AC3E}">
        <p14:creationId xmlns:p14="http://schemas.microsoft.com/office/powerpoint/2010/main" val="25722098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WG has sent two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98086280"/>
              </p:ext>
            </p:extLst>
          </p:nvPr>
        </p:nvGraphicFramePr>
        <p:xfrm>
          <a:off x="761999" y="1712148"/>
          <a:ext cx="7696200" cy="131139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802.15.3</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smtClean="0">
                          <a:latin typeface="+mj-lt"/>
                          <a:cs typeface="Arial" panose="020B0604020202020204" pitchFamily="34" charset="0"/>
                        </a:rPr>
                        <a:t>802.15.4</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2448534767"/>
                  </a:ext>
                </a:extLst>
              </a:tr>
            </a:tbl>
          </a:graphicData>
        </a:graphic>
      </p:graphicFrame>
    </p:spTree>
    <p:extLst>
      <p:ext uri="{BB962C8B-B14F-4D97-AF65-F5344CB8AC3E}">
        <p14:creationId xmlns:p14="http://schemas.microsoft.com/office/powerpoint/2010/main" val="481800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Bangkok in November 2018</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6" name="Slide Number Placeholder 5"/>
          <p:cNvSpPr>
            <a:spLocks noGrp="1"/>
          </p:cNvSpPr>
          <p:nvPr>
            <p:ph type="sldNum" sz="quarter" idx="11"/>
          </p:nvPr>
        </p:nvSpPr>
        <p:spPr/>
        <p:txBody>
          <a:bodyPr/>
          <a:lstStyle/>
          <a:p>
            <a:pPr>
              <a:defRPr/>
            </a:pPr>
            <a:r>
              <a:rPr lang="en-US" dirty="0" smtClean="0"/>
              <a:t>Slide </a:t>
            </a:r>
            <a:fld id="{81B19452-AD8F-4A10-B8E5-1701707FC4D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802.16 WG has sent zero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smtClean="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WG has sent two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41034368"/>
              </p:ext>
            </p:extLst>
          </p:nvPr>
        </p:nvGraphicFramePr>
        <p:xfrm>
          <a:off x="761999" y="1712148"/>
          <a:ext cx="7696200" cy="131139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802.21-2017</a:t>
                      </a:r>
                      <a:endParaRPr lang="en-AU" sz="1600" b="0" kern="1200" dirty="0" smtClean="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2017</a:t>
                      </a:r>
                    </a:p>
                  </a:txBody>
                  <a:tcPr marL="115147" marR="115147"/>
                </a:tc>
                <a:extLst>
                  <a:ext uri="{0D108BD9-81ED-4DB2-BD59-A6C34878D82A}">
                    <a16:rowId xmlns:a16="http://schemas.microsoft.com/office/drawing/2014/main" val="4131922790"/>
                  </a:ext>
                </a:extLst>
              </a:tr>
            </a:tbl>
          </a:graphicData>
        </a:graphic>
      </p:graphicFrame>
    </p:spTree>
    <p:extLst>
      <p:ext uri="{BB962C8B-B14F-4D97-AF65-F5344CB8AC3E}">
        <p14:creationId xmlns:p14="http://schemas.microsoft.com/office/powerpoint/2010/main" val="18040759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802.22 WG has sent three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smtClean="0">
                          <a:latin typeface="+mj-lt"/>
                          <a:cs typeface="Arial" panose="020B0604020202020204" pitchFamily="34" charset="0"/>
                        </a:rPr>
                        <a:t>802.22a</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smtClean="0">
                          <a:latin typeface="+mj-lt"/>
                          <a:cs typeface="Arial" panose="020B0604020202020204" pitchFamily="34" charset="0"/>
                        </a:rPr>
                        <a:t>802.22b</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16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23</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981438934"/>
              </p:ext>
            </p:extLst>
          </p:nvPr>
        </p:nvGraphicFramePr>
        <p:xfrm>
          <a:off x="152399" y="156864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cs typeface="Arial" panose="020B0604020202020204" pitchFamily="34" charset="0"/>
                        </a:rPr>
                        <a:t>.1AEcg</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D1.4</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7 </a:t>
                      </a:r>
                      <a:r>
                        <a:rPr lang="en-AU" sz="1600" b="0" kern="1200" baseline="0" dirty="0" smtClean="0">
                          <a:solidFill>
                            <a:schemeClr val="tx1"/>
                          </a:solidFill>
                          <a:latin typeface="+mn-lt"/>
                          <a:ea typeface="+mn-ea"/>
                          <a:cs typeface="+mn-cs"/>
                        </a:rPr>
                        <a:t>Sep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28</a:t>
                      </a:r>
                      <a:r>
                        <a:rPr lang="en-AU" sz="1600" b="0" baseline="0" dirty="0" smtClean="0">
                          <a:solidFill>
                            <a:schemeClr val="tx1"/>
                          </a:solidFill>
                          <a:latin typeface="+mj-lt"/>
                        </a:rPr>
                        <a:t> Aug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9"/>
                  </a:ext>
                </a:extLst>
              </a:tr>
              <a:tr h="330320">
                <a:tc>
                  <a:txBody>
                    <a:bodyPr/>
                    <a:lstStyle/>
                    <a:p>
                      <a:r>
                        <a:rPr lang="en-AU" sz="1600" dirty="0" smtClean="0">
                          <a:latin typeface="+mj-lt"/>
                          <a:cs typeface="Arial" panose="020B0604020202020204" pitchFamily="34" charset="0"/>
                        </a:rPr>
                        <a:t>.1CB</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20</a:t>
                      </a:r>
                      <a:r>
                        <a:rPr lang="en-AU" sz="1600" b="0" kern="1200" baseline="0" dirty="0" smtClean="0">
                          <a:solidFill>
                            <a:schemeClr val="tx1"/>
                          </a:solidFill>
                          <a:latin typeface="+mn-lt"/>
                          <a:ea typeface="+mn-ea"/>
                          <a:cs typeface="+mn-cs"/>
                        </a:rPr>
                        <a:t> Jan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chemeClr val="tx1"/>
                          </a:solidFill>
                          <a:latin typeface="+mj-lt"/>
                        </a:rPr>
                        <a:t>26 Dec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10"/>
                  </a:ext>
                </a:extLst>
              </a:tr>
              <a:tr h="330320">
                <a:tc>
                  <a:txBody>
                    <a:bodyPr/>
                    <a:lstStyle/>
                    <a:p>
                      <a:r>
                        <a:rPr lang="en-AU" sz="1600" dirty="0" smtClean="0">
                          <a:latin typeface="+mj-lt"/>
                          <a:cs typeface="Arial" panose="020B0604020202020204" pitchFamily="34" charset="0"/>
                        </a:rPr>
                        <a:t>.1Qci</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9</a:t>
                      </a:r>
                      <a:r>
                        <a:rPr lang="en-AU" sz="1600" b="0" kern="1200" baseline="0" dirty="0" smtClean="0">
                          <a:solidFill>
                            <a:schemeClr val="tx1"/>
                          </a:solidFill>
                          <a:latin typeface="+mn-lt"/>
                          <a:ea typeface="+mn-ea"/>
                          <a:cs typeface="+mn-cs"/>
                        </a:rPr>
                        <a:t> Dec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 </a:t>
                      </a:r>
                      <a:r>
                        <a:rPr lang="en-AU" sz="1600" b="0" smtClean="0">
                          <a:solidFill>
                            <a:schemeClr val="tx1"/>
                          </a:solidFill>
                          <a:latin typeface="+mj-lt"/>
                        </a:rPr>
                        <a:t>Jan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Apr 18</a:t>
                      </a:r>
                    </a:p>
                  </a:txBody>
                  <a:tcPr marL="115147" marR="115147"/>
                </a:tc>
                <a:extLst>
                  <a:ext uri="{0D108BD9-81ED-4DB2-BD59-A6C34878D82A}">
                    <a16:rowId xmlns:a16="http://schemas.microsoft.com/office/drawing/2014/main" val="10011"/>
                  </a:ext>
                </a:extLst>
              </a:tr>
              <a:tr h="330320">
                <a:tc>
                  <a:txBody>
                    <a:bodyPr/>
                    <a:lstStyle/>
                    <a:p>
                      <a:r>
                        <a:rPr lang="en-AU" sz="1600" dirty="0" smtClean="0">
                          <a:latin typeface="+mj-lt"/>
                          <a:cs typeface="Arial" panose="020B0604020202020204" pitchFamily="34" charset="0"/>
                        </a:rPr>
                        <a:t>.1Qch</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20</a:t>
                      </a:r>
                      <a:r>
                        <a:rPr lang="en-AU" sz="1600" b="0" kern="1200" baseline="0" dirty="0" smtClean="0">
                          <a:solidFill>
                            <a:schemeClr val="tx1"/>
                          </a:solidFill>
                          <a:latin typeface="+mn-lt"/>
                          <a:ea typeface="+mn-ea"/>
                          <a:cs typeface="+mn-cs"/>
                        </a:rPr>
                        <a:t> Jan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 Jan</a:t>
                      </a:r>
                      <a:r>
                        <a:rPr lang="en-AU" sz="1600" b="0" baseline="0" dirty="0" smtClean="0">
                          <a:solidFill>
                            <a:schemeClr val="tx1"/>
                          </a:solidFill>
                          <a:latin typeface="+mj-lt"/>
                        </a:rPr>
                        <a:t>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12"/>
                  </a:ext>
                </a:extLst>
              </a:tr>
              <a:tr h="330320">
                <a:tc>
                  <a:txBody>
                    <a:bodyPr/>
                    <a:lstStyle/>
                    <a:p>
                      <a:r>
                        <a:rPr lang="en-AU" sz="1600" dirty="0" smtClean="0">
                          <a:latin typeface="+mj-lt"/>
                          <a:cs typeface="Arial" panose="020B0604020202020204" pitchFamily="34" charset="0"/>
                        </a:rPr>
                        <a:t>802c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a:t>
                      </a:r>
                      <a:r>
                        <a:rPr lang="en-AU" sz="1600" b="0" kern="1200" baseline="0" dirty="0" smtClean="0">
                          <a:solidFill>
                            <a:schemeClr val="tx1"/>
                          </a:solidFill>
                          <a:latin typeface="+mn-lt"/>
                          <a:ea typeface="+mn-ea"/>
                          <a:cs typeface="+mn-cs"/>
                        </a:rPr>
                        <a:t> Feb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26</a:t>
                      </a:r>
                      <a:r>
                        <a:rPr lang="en-AU" sz="1600" b="0" baseline="0" dirty="0" smtClean="0">
                          <a:solidFill>
                            <a:schemeClr val="tx1"/>
                          </a:solidFill>
                          <a:latin typeface="+mj-lt"/>
                        </a:rPr>
                        <a:t> Dec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Apr 18</a:t>
                      </a:r>
                    </a:p>
                  </a:txBody>
                  <a:tcPr marL="115147" marR="115147"/>
                </a:tc>
                <a:extLst>
                  <a:ext uri="{0D108BD9-81ED-4DB2-BD59-A6C34878D82A}">
                    <a16:rowId xmlns:a16="http://schemas.microsoft.com/office/drawing/2014/main" val="4150876632"/>
                  </a:ext>
                </a:extLst>
              </a:tr>
              <a:tr h="330320">
                <a:tc>
                  <a:txBody>
                    <a:bodyPr/>
                    <a:lstStyle/>
                    <a:p>
                      <a:r>
                        <a:rPr lang="en-AU" sz="1600" dirty="0" smtClean="0">
                          <a:latin typeface="+mj-lt"/>
                          <a:cs typeface="Arial" panose="020B0604020202020204" pitchFamily="34" charset="0"/>
                        </a:rPr>
                        <a:t>.1AX-Cor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 Jul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3981830075"/>
                  </a:ext>
                </a:extLst>
              </a:tr>
              <a:tr h="330320">
                <a:tc>
                  <a:txBody>
                    <a:bodyPr/>
                    <a:lstStyle/>
                    <a:p>
                      <a:r>
                        <a:rPr lang="en-AU" sz="1600" dirty="0" smtClean="0">
                          <a:latin typeface="+mj-lt"/>
                          <a:cs typeface="Arial" panose="020B0604020202020204" pitchFamily="34" charset="0"/>
                        </a:rPr>
                        <a:t>.1Q-REV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817939056"/>
                  </a:ext>
                </a:extLst>
              </a:tr>
              <a:tr h="330320">
                <a:tc>
                  <a:txBody>
                    <a:bodyPr/>
                    <a:lstStyle/>
                    <a:p>
                      <a:r>
                        <a:rPr lang="en-AU" sz="1600" dirty="0" smtClean="0">
                          <a:latin typeface="+mj-lt"/>
                          <a:cs typeface="Arial" panose="020B0604020202020204" pitchFamily="34" charset="0"/>
                        </a:rPr>
                        <a:t>.1Qcc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smtClean="0">
                          <a:latin typeface="+mj-lt"/>
                          <a:cs typeface="Arial" panose="020B0604020202020204" pitchFamily="34" charset="0"/>
                        </a:rPr>
                        <a:t>.1Qcp</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smtClean="0">
                          <a:latin typeface="+mj-lt"/>
                          <a:cs typeface="Arial" panose="020B0604020202020204" pitchFamily="34" charset="0"/>
                        </a:rPr>
                        <a:t>.1AR-Rev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14</a:t>
                      </a:r>
                      <a:r>
                        <a:rPr lang="en-AU" sz="1600" b="0" kern="1200" baseline="0" dirty="0" smtClean="0">
                          <a:solidFill>
                            <a:schemeClr val="tx1"/>
                          </a:solidFill>
                          <a:latin typeface="+mn-lt"/>
                          <a:ea typeface="+mn-ea"/>
                          <a:cs typeface="+mn-cs"/>
                        </a:rPr>
                        <a:t> Oct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16655859"/>
                  </a:ext>
                </a:extLst>
              </a:tr>
              <a:tr h="330320">
                <a:tc>
                  <a:txBody>
                    <a:bodyPr/>
                    <a:lstStyle/>
                    <a:p>
                      <a:r>
                        <a:rPr lang="en-AU" sz="1600" dirty="0" smtClean="0">
                          <a:latin typeface="+mj-lt"/>
                          <a:cs typeface="Arial" panose="020B0604020202020204" pitchFamily="34" charset="0"/>
                        </a:rPr>
                        <a:t>.1CM</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D2.2</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14</a:t>
                      </a:r>
                      <a:r>
                        <a:rPr lang="en-AU" sz="1600" b="0" kern="1200" baseline="0" dirty="0" smtClean="0">
                          <a:solidFill>
                            <a:schemeClr val="tx1"/>
                          </a:solidFill>
                          <a:latin typeface="+mn-lt"/>
                          <a:ea typeface="+mn-ea"/>
                          <a:cs typeface="+mn-cs"/>
                        </a:rPr>
                        <a:t> Oct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40706752"/>
                  </a:ext>
                </a:extLst>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16 standards in the pipeline for ratification under the PSDO process</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24</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494921232"/>
              </p:ext>
            </p:extLst>
          </p:nvPr>
        </p:nvGraphicFramePr>
        <p:xfrm>
          <a:off x="152399" y="156864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cs typeface="Arial" panose="020B0604020202020204" pitchFamily="34" charset="0"/>
                        </a:rPr>
                        <a:t>.1Qcy</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978946201"/>
                  </a:ext>
                </a:extLst>
              </a:tr>
              <a:tr h="330320">
                <a:tc>
                  <a:txBody>
                    <a:bodyPr/>
                    <a:lstStyle/>
                    <a:p>
                      <a:r>
                        <a:rPr lang="en-AU" sz="1600" dirty="0" smtClean="0"/>
                        <a:t>.</a:t>
                      </a:r>
                      <a:r>
                        <a:rPr lang="en-AU" sz="1600" dirty="0" smtClean="0">
                          <a:cs typeface="Arial" panose="020B0604020202020204" pitchFamily="34" charset="0"/>
                        </a:rPr>
                        <a:t>1AC/Cor-1</a:t>
                      </a:r>
                      <a:r>
                        <a:rPr lang="en-AU" sz="1600" dirty="0" smtClean="0"/>
                        <a:t>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4270150426"/>
                  </a:ext>
                </a:extLst>
              </a:tr>
              <a:tr h="330320">
                <a:tc>
                  <a:txBody>
                    <a:bodyPr/>
                    <a:lstStyle/>
                    <a:p>
                      <a:r>
                        <a:rPr lang="en-AU" sz="1600" dirty="0" smtClean="0">
                          <a:latin typeface="+mj-lt"/>
                          <a:cs typeface="Arial" panose="020B0604020202020204" pitchFamily="34" charset="0"/>
                        </a:rPr>
                        <a:t>.1Xck</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959928674"/>
                  </a:ext>
                </a:extLst>
              </a:tr>
              <a:tr h="330320">
                <a:tc>
                  <a:txBody>
                    <a:bodyPr/>
                    <a:lstStyle/>
                    <a:p>
                      <a:r>
                        <a:rPr lang="en-AU" sz="1600" dirty="0" smtClean="0">
                          <a:latin typeface="+mj-lt"/>
                          <a:cs typeface="Arial" panose="020B0604020202020204" pitchFamily="34" charset="0"/>
                        </a:rPr>
                        <a:t>.1AE-Rev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712652425"/>
                  </a:ext>
                </a:extLst>
              </a:tr>
              <a:tr h="330320">
                <a:tc>
                  <a:txBody>
                    <a:bodyPr/>
                    <a:lstStyle/>
                    <a:p>
                      <a:r>
                        <a:rPr lang="en-AU" sz="1600" dirty="0" smtClean="0">
                          <a:latin typeface="+mj-lt"/>
                          <a:cs typeface="Arial" panose="020B0604020202020204" pitchFamily="34" charset="0"/>
                        </a:rPr>
                        <a:t>.1AS-Rev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4260142289"/>
                  </a:ext>
                </a:extLst>
              </a:tr>
            </a:tbl>
          </a:graphicData>
        </a:graphic>
      </p:graphicFrame>
    </p:spTree>
    <p:extLst>
      <p:ext uri="{BB962C8B-B14F-4D97-AF65-F5344CB8AC3E}">
        <p14:creationId xmlns:p14="http://schemas.microsoft.com/office/powerpoint/2010/main" val="20211118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802.1AEcg FDIS ballot passed but comment response is required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802.1AEcg D1.4 was liaised for information in Oct 2016 (N16484)</a:t>
            </a:r>
          </a:p>
          <a:p>
            <a:r>
              <a:rPr lang="en-US" dirty="0" smtClean="0"/>
              <a:t>60-day</a:t>
            </a:r>
            <a:r>
              <a:rPr lang="en-AU" dirty="0" smtClean="0"/>
              <a:t> pre-ballot: </a:t>
            </a:r>
            <a:r>
              <a:rPr lang="en-AU" dirty="0" smtClean="0">
                <a:solidFill>
                  <a:srgbClr val="00B050"/>
                </a:solidFill>
              </a:rPr>
              <a:t>passed, and response sent</a:t>
            </a:r>
          </a:p>
          <a:p>
            <a:pPr lvl="1"/>
            <a:r>
              <a:rPr lang="en-AU" dirty="0" smtClean="0"/>
              <a:t>802.1AEcg </a:t>
            </a:r>
            <a:r>
              <a:rPr lang="en-AU" dirty="0"/>
              <a:t>passed 60-day pre-ballot on </a:t>
            </a:r>
            <a:r>
              <a:rPr lang="en-AU" dirty="0" smtClean="0"/>
              <a:t>7 Sept 2017 </a:t>
            </a:r>
            <a:r>
              <a:rPr lang="en-AU" dirty="0"/>
              <a:t>(</a:t>
            </a:r>
            <a:r>
              <a:rPr lang="en-AU" dirty="0" smtClean="0"/>
              <a:t>N16707)</a:t>
            </a:r>
            <a:endParaRPr lang="en-AU" dirty="0"/>
          </a:p>
          <a:p>
            <a:pPr lvl="2"/>
            <a:r>
              <a:rPr lang="en-AU" dirty="0"/>
              <a:t>Passed </a:t>
            </a:r>
            <a:r>
              <a:rPr lang="en-AU" dirty="0" smtClean="0"/>
              <a:t>6/1/12 </a:t>
            </a:r>
            <a:r>
              <a:rPr lang="en-AU" dirty="0"/>
              <a:t>on need for ISO standard</a:t>
            </a:r>
          </a:p>
          <a:p>
            <a:pPr lvl="2"/>
            <a:r>
              <a:rPr lang="en-AU" dirty="0"/>
              <a:t>Passed </a:t>
            </a:r>
            <a:r>
              <a:rPr lang="en-AU" dirty="0" smtClean="0"/>
              <a:t>5/1/13 </a:t>
            </a:r>
            <a:r>
              <a:rPr lang="en-AU" dirty="0"/>
              <a:t>on support for submission to FDIS </a:t>
            </a:r>
            <a:endParaRPr lang="en-AU" dirty="0" smtClean="0"/>
          </a:p>
          <a:p>
            <a:pPr lvl="1"/>
            <a:r>
              <a:rPr lang="en-AU" dirty="0"/>
              <a:t>China NB voted “no” with one </a:t>
            </a:r>
            <a:r>
              <a:rPr lang="en-AU" dirty="0" smtClean="0"/>
              <a:t>comment</a:t>
            </a:r>
          </a:p>
          <a:p>
            <a:pPr lvl="2"/>
            <a:r>
              <a:rPr lang="en-AU" dirty="0"/>
              <a:t>The response was sent in </a:t>
            </a:r>
            <a:r>
              <a:rPr lang="en-AU" dirty="0" smtClean="0"/>
              <a:t>Dec 2017 (N16753)</a:t>
            </a:r>
            <a:endParaRPr lang="en-AU" dirty="0"/>
          </a:p>
          <a:p>
            <a:r>
              <a:rPr lang="en-AU" dirty="0" smtClean="0"/>
              <a:t>FDIS ballot: </a:t>
            </a:r>
            <a:r>
              <a:rPr lang="en-AU" dirty="0">
                <a:solidFill>
                  <a:srgbClr val="00B050"/>
                </a:solidFill>
              </a:rPr>
              <a:t>passed, </a:t>
            </a:r>
            <a:r>
              <a:rPr lang="en-AU" dirty="0" smtClean="0">
                <a:solidFill>
                  <a:schemeClr val="accent2"/>
                </a:solidFill>
              </a:rPr>
              <a:t>&amp; </a:t>
            </a:r>
            <a:r>
              <a:rPr lang="en-AU" dirty="0">
                <a:solidFill>
                  <a:schemeClr val="accent2"/>
                </a:solidFill>
              </a:rPr>
              <a:t>response </a:t>
            </a:r>
            <a:r>
              <a:rPr lang="en-AU" dirty="0" smtClean="0">
                <a:solidFill>
                  <a:schemeClr val="accent2"/>
                </a:solidFill>
              </a:rPr>
              <a:t>required </a:t>
            </a:r>
          </a:p>
          <a:p>
            <a:pPr lvl="1"/>
            <a:r>
              <a:rPr lang="en-AU" dirty="0" smtClean="0"/>
              <a:t>802.1AEcg </a:t>
            </a:r>
            <a:r>
              <a:rPr lang="en-AU" dirty="0"/>
              <a:t>passed </a:t>
            </a:r>
            <a:r>
              <a:rPr lang="en-AU" dirty="0" smtClean="0"/>
              <a:t>FDIS ballot </a:t>
            </a:r>
            <a:r>
              <a:rPr lang="en-AU" dirty="0"/>
              <a:t>on 28 Aug 2018 (</a:t>
            </a:r>
            <a:r>
              <a:rPr lang="en-AU" dirty="0" smtClean="0"/>
              <a:t>N</a:t>
            </a:r>
            <a:r>
              <a:rPr lang="en-AU" dirty="0" smtClean="0">
                <a:solidFill>
                  <a:srgbClr val="FF0000"/>
                </a:solidFill>
              </a:rPr>
              <a:t>??????</a:t>
            </a:r>
            <a:r>
              <a:rPr lang="en-AU" dirty="0" smtClean="0"/>
              <a:t>)</a:t>
            </a:r>
            <a:endParaRPr lang="en-AU" dirty="0"/>
          </a:p>
          <a:p>
            <a:pPr lvl="2"/>
            <a:r>
              <a:rPr lang="en-AU" dirty="0"/>
              <a:t>Passed </a:t>
            </a:r>
            <a:r>
              <a:rPr lang="en-AU" dirty="0" smtClean="0"/>
              <a:t>10/1/11, with China NB voting no </a:t>
            </a:r>
          </a:p>
          <a:p>
            <a:pPr lvl="1"/>
            <a:r>
              <a:rPr lang="en-AU" dirty="0" smtClean="0">
                <a:solidFill>
                  <a:srgbClr val="FF0000"/>
                </a:solidFill>
              </a:rPr>
              <a:t>Comment responses will be considered in Nov 2018</a:t>
            </a:r>
            <a:endParaRPr lang="en-AU" dirty="0">
              <a:solidFill>
                <a:srgbClr val="FF0000"/>
              </a:solidFill>
            </a:endParaRPr>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25</a:t>
            </a:fld>
            <a:endParaRPr lang="en-US"/>
          </a:p>
        </p:txBody>
      </p:sp>
    </p:spTree>
    <p:extLst>
      <p:ext uri="{BB962C8B-B14F-4D97-AF65-F5344CB8AC3E}">
        <p14:creationId xmlns:p14="http://schemas.microsoft.com/office/powerpoint/2010/main" val="19192855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802.1AEcg </a:t>
            </a:r>
          </a:p>
        </p:txBody>
      </p:sp>
      <p:sp>
        <p:nvSpPr>
          <p:cNvPr id="3" name="Content Placeholder 2"/>
          <p:cNvSpPr>
            <a:spLocks noGrp="1"/>
          </p:cNvSpPr>
          <p:nvPr>
            <p:ph idx="1"/>
          </p:nvPr>
        </p:nvSpPr>
        <p:spPr/>
        <p:txBody>
          <a:bodyPr/>
          <a:lstStyle/>
          <a:p>
            <a:r>
              <a:rPr lang="en-AU" dirty="0" smtClean="0"/>
              <a:t>China NB comment CN1</a:t>
            </a:r>
          </a:p>
          <a:p>
            <a:pPr lvl="1"/>
            <a:r>
              <a:rPr lang="en-US" i="1" dirty="0"/>
              <a:t>14.5 Default Cipher Suite (GCM-AES-128) and 14.6 GCM-AES-256 further specify that </a:t>
            </a:r>
            <a:r>
              <a:rPr lang="en-GB" i="1" dirty="0"/>
              <a:t>the mandatory cryptographic algorithm in implementation of the standard is AES. However, policy and regulation limitations on application of cryptographic algorithm differ from countries and regions. </a:t>
            </a:r>
            <a:r>
              <a:rPr lang="en-US" i="1" dirty="0"/>
              <a:t>In addition, there are many other international algorithms for choice.</a:t>
            </a:r>
            <a:r>
              <a:rPr lang="en-GB" i="1" dirty="0"/>
              <a:t> Therefore, </a:t>
            </a:r>
            <a:r>
              <a:rPr lang="en-US" i="1" dirty="0"/>
              <a:t>it is unreasonable to specify cryptographic algorithms as mandatory implementation in this standard.</a:t>
            </a:r>
            <a:endParaRPr lang="en-AU" i="1"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26</a:t>
            </a:fld>
            <a:endParaRPr lang="en-US"/>
          </a:p>
        </p:txBody>
      </p:sp>
    </p:spTree>
    <p:extLst>
      <p:ext uri="{BB962C8B-B14F-4D97-AF65-F5344CB8AC3E}">
        <p14:creationId xmlns:p14="http://schemas.microsoft.com/office/powerpoint/2010/main" val="39998312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802.1AEcg </a:t>
            </a:r>
          </a:p>
        </p:txBody>
      </p:sp>
      <p:sp>
        <p:nvSpPr>
          <p:cNvPr id="3" name="Content Placeholder 2"/>
          <p:cNvSpPr>
            <a:spLocks noGrp="1"/>
          </p:cNvSpPr>
          <p:nvPr>
            <p:ph idx="1"/>
          </p:nvPr>
        </p:nvSpPr>
        <p:spPr/>
        <p:txBody>
          <a:bodyPr/>
          <a:lstStyle/>
          <a:p>
            <a:r>
              <a:rPr lang="en-AU" dirty="0" smtClean="0"/>
              <a:t>China NB change CN1</a:t>
            </a:r>
          </a:p>
          <a:p>
            <a:pPr lvl="1"/>
            <a:r>
              <a:rPr lang="en-AU" i="1" dirty="0" smtClean="0"/>
              <a:t>Noting </a:t>
            </a:r>
            <a:r>
              <a:rPr lang="en-AU" i="1" dirty="0"/>
              <a:t>that in TMB Resolution 70/2018 (72nd meeting of the Technical Management Board) regarding Legal statements in ISO deliverables, </a:t>
            </a:r>
            <a:r>
              <a:rPr lang="en-AU" i="1" dirty="0" smtClean="0"/>
              <a:t> </a:t>
            </a:r>
            <a:r>
              <a:rPr lang="en-AU" i="1" dirty="0"/>
              <a:t>text relating to compliance with contractual obligations, legal requirements and government regulations exists in many ISO standards; and </a:t>
            </a:r>
            <a:r>
              <a:rPr lang="en-AU" i="1" dirty="0" smtClean="0"/>
              <a:t>ISO </a:t>
            </a:r>
            <a:r>
              <a:rPr lang="en-AU" i="1" dirty="0"/>
              <a:t>deliverables can be used to complement such requirements and serve as useful tools for all related stakeholders (which can include government authorities and industry players);</a:t>
            </a:r>
          </a:p>
          <a:p>
            <a:pPr lvl="1"/>
            <a:r>
              <a:rPr lang="en-AU" i="1" dirty="0"/>
              <a:t>ISO clarifies that, for all ISO deliverables: </a:t>
            </a:r>
          </a:p>
          <a:p>
            <a:pPr lvl="2"/>
            <a:r>
              <a:rPr lang="en-AU" i="1" dirty="0"/>
              <a:t>a) Statements that include an explicit requirement or recommendation to comply with any specific law, regulation or contract (such as a normative reference to such requirements), or portion thereof, are not permitted; </a:t>
            </a:r>
          </a:p>
          <a:p>
            <a:pPr lvl="2"/>
            <a:r>
              <a:rPr lang="en-AU" i="1" dirty="0"/>
              <a:t>b) Statements related to legal and regulatory requirements that do not violate point a) are permitted;</a:t>
            </a:r>
          </a:p>
          <a:p>
            <a:pPr lvl="1"/>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27</a:t>
            </a:fld>
            <a:endParaRPr lang="en-US"/>
          </a:p>
        </p:txBody>
      </p:sp>
    </p:spTree>
    <p:extLst>
      <p:ext uri="{BB962C8B-B14F-4D97-AF65-F5344CB8AC3E}">
        <p14:creationId xmlns:p14="http://schemas.microsoft.com/office/powerpoint/2010/main" val="1934466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802.1AEcg </a:t>
            </a:r>
          </a:p>
        </p:txBody>
      </p:sp>
      <p:sp>
        <p:nvSpPr>
          <p:cNvPr id="3" name="Content Placeholder 2"/>
          <p:cNvSpPr>
            <a:spLocks noGrp="1"/>
          </p:cNvSpPr>
          <p:nvPr>
            <p:ph idx="1"/>
          </p:nvPr>
        </p:nvSpPr>
        <p:spPr/>
        <p:txBody>
          <a:bodyPr/>
          <a:lstStyle/>
          <a:p>
            <a:r>
              <a:rPr lang="en-AU" dirty="0" smtClean="0"/>
              <a:t>China NB change CN1</a:t>
            </a:r>
          </a:p>
          <a:p>
            <a:pPr lvl="1"/>
            <a:r>
              <a:rPr lang="en-AU" i="1" dirty="0" smtClean="0"/>
              <a:t>…</a:t>
            </a:r>
            <a:endParaRPr lang="en-AU" i="1" dirty="0"/>
          </a:p>
          <a:p>
            <a:pPr lvl="1"/>
            <a:r>
              <a:rPr lang="en-AU" i="1" dirty="0"/>
              <a:t>It is then suggested that the text shall make it clear that “Cryptographic algorithms to be applied to information security mechanism may be subject to national and regional regulations. In this International Standard, cryptographic algorithms are instantiated, and may be chosen according to specific requirements in different countries and regions.”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28</a:t>
            </a:fld>
            <a:endParaRPr lang="en-US"/>
          </a:p>
        </p:txBody>
      </p:sp>
    </p:spTree>
    <p:extLst>
      <p:ext uri="{BB962C8B-B14F-4D97-AF65-F5344CB8AC3E}">
        <p14:creationId xmlns:p14="http://schemas.microsoft.com/office/powerpoint/2010/main" val="38423674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802.1AEcg </a:t>
            </a:r>
          </a:p>
        </p:txBody>
      </p:sp>
      <p:sp>
        <p:nvSpPr>
          <p:cNvPr id="3" name="Content Placeholder 2"/>
          <p:cNvSpPr>
            <a:spLocks noGrp="1"/>
          </p:cNvSpPr>
          <p:nvPr>
            <p:ph idx="1"/>
          </p:nvPr>
        </p:nvSpPr>
        <p:spPr/>
        <p:txBody>
          <a:bodyPr/>
          <a:lstStyle/>
          <a:p>
            <a:r>
              <a:rPr lang="en-AU" dirty="0" smtClean="0"/>
              <a:t>IEEE 802.1 WG response to CN1</a:t>
            </a:r>
          </a:p>
          <a:p>
            <a:pPr lvl="1"/>
            <a:r>
              <a:rPr lang="en-AU" dirty="0" smtClean="0">
                <a:solidFill>
                  <a:srgbClr val="FF0000"/>
                </a:solidFill>
              </a:rPr>
              <a:t>It is suggested that any response be based on response to a similar comment on 802.11-2016 (see CN13 in N16812)</a:t>
            </a:r>
            <a:r>
              <a:rPr lang="en-AU" dirty="0">
                <a:solidFill>
                  <a:srgbClr val="FF0000"/>
                </a:solidFill>
              </a:rPr>
              <a:t>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29</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721809163"/>
              </p:ext>
            </p:extLst>
          </p:nvPr>
        </p:nvGraphicFramePr>
        <p:xfrm>
          <a:off x="6477000" y="2895600"/>
          <a:ext cx="914400" cy="806450"/>
        </p:xfrm>
        <a:graphic>
          <a:graphicData uri="http://schemas.openxmlformats.org/presentationml/2006/ole">
            <mc:AlternateContent xmlns:mc="http://schemas.openxmlformats.org/markup-compatibility/2006">
              <mc:Choice xmlns:v="urn:schemas-microsoft-com:vml" Requires="v">
                <p:oleObj spid="_x0000_s272431"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6477000" y="2895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853020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802.1CB FDIS closes on 26 Dec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802.1CB D2.6 was submitted in Sep 2016</a:t>
            </a:r>
          </a:p>
          <a:p>
            <a:r>
              <a:rPr lang="en-US" dirty="0" smtClean="0"/>
              <a:t>60-day</a:t>
            </a:r>
            <a:r>
              <a:rPr lang="en-AU" dirty="0" smtClean="0"/>
              <a:t> pre-ballot: </a:t>
            </a:r>
            <a:r>
              <a:rPr lang="en-AU" dirty="0">
                <a:solidFill>
                  <a:srgbClr val="00B050"/>
                </a:solidFill>
              </a:rPr>
              <a:t>passed</a:t>
            </a:r>
            <a:endParaRPr lang="en-AU" dirty="0" smtClean="0">
              <a:solidFill>
                <a:schemeClr val="accent2"/>
              </a:solidFill>
            </a:endParaRPr>
          </a:p>
          <a:p>
            <a:pPr lvl="1"/>
            <a:r>
              <a:rPr lang="en-AU" dirty="0" smtClean="0"/>
              <a:t>802.1CB was submitted in Nov 2017 (N16742)</a:t>
            </a:r>
          </a:p>
          <a:p>
            <a:pPr lvl="1"/>
            <a:r>
              <a:rPr lang="en-AU" dirty="0" smtClean="0"/>
              <a:t>802.1CB </a:t>
            </a:r>
            <a:r>
              <a:rPr lang="en-AU" dirty="0"/>
              <a:t>passed 60-day pre-ballot on </a:t>
            </a:r>
            <a:r>
              <a:rPr lang="en-AU" dirty="0" smtClean="0"/>
              <a:t>18 Jan 2018 (N16761)</a:t>
            </a:r>
            <a:endParaRPr lang="en-AU" dirty="0"/>
          </a:p>
          <a:p>
            <a:pPr lvl="2"/>
            <a:r>
              <a:rPr lang="en-AU" dirty="0"/>
              <a:t>Passed </a:t>
            </a:r>
            <a:r>
              <a:rPr lang="en-AU" dirty="0" smtClean="0"/>
              <a:t>9/0/13 </a:t>
            </a:r>
            <a:r>
              <a:rPr lang="en-AU" dirty="0"/>
              <a:t>on need for ISO standard</a:t>
            </a:r>
          </a:p>
          <a:p>
            <a:pPr lvl="2"/>
            <a:r>
              <a:rPr lang="en-AU" dirty="0"/>
              <a:t>Passed </a:t>
            </a:r>
            <a:r>
              <a:rPr lang="en-AU" dirty="0" smtClean="0"/>
              <a:t>8/0/14 </a:t>
            </a:r>
            <a:r>
              <a:rPr lang="en-AU" dirty="0"/>
              <a:t>on support for submission to FDIS </a:t>
            </a:r>
            <a:endParaRPr lang="en-AU" dirty="0" smtClean="0"/>
          </a:p>
          <a:p>
            <a:pPr lvl="1"/>
            <a:r>
              <a:rPr lang="en-AU" dirty="0" smtClean="0"/>
              <a:t>There were no comments</a:t>
            </a:r>
          </a:p>
          <a:p>
            <a:r>
              <a:rPr lang="en-AU" dirty="0" smtClean="0"/>
              <a:t>FDIS ballot: </a:t>
            </a:r>
            <a:r>
              <a:rPr lang="en-AU" dirty="0" smtClean="0">
                <a:solidFill>
                  <a:schemeClr val="accent2"/>
                </a:solidFill>
              </a:rPr>
              <a:t>closes 26 Dec 2018</a:t>
            </a:r>
          </a:p>
          <a:p>
            <a:pPr lvl="1"/>
            <a:r>
              <a:rPr lang="en-AU" dirty="0" smtClean="0"/>
              <a:t>Will be known as ISO/IEC/IEEE </a:t>
            </a:r>
            <a:r>
              <a:rPr lang="en-AU" dirty="0"/>
              <a:t>FDIS 8802-1CB</a:t>
            </a:r>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30</a:t>
            </a:fld>
            <a:endParaRPr lang="en-US"/>
          </a:p>
        </p:txBody>
      </p:sp>
    </p:spTree>
    <p:extLst>
      <p:ext uri="{BB962C8B-B14F-4D97-AF65-F5344CB8AC3E}">
        <p14:creationId xmlns:p14="http://schemas.microsoft.com/office/powerpoint/2010/main" val="1915351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802.1Qci FDIS ballot closes 3 Jan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802.1Qci D2.0 was submitted in Oct 2016</a:t>
            </a:r>
          </a:p>
          <a:p>
            <a:r>
              <a:rPr lang="en-US" dirty="0" smtClean="0"/>
              <a:t>60-day</a:t>
            </a:r>
            <a:r>
              <a:rPr lang="en-AU" dirty="0" smtClean="0"/>
              <a:t> pre-ballot: </a:t>
            </a:r>
            <a:r>
              <a:rPr lang="en-AU" dirty="0" smtClean="0">
                <a:solidFill>
                  <a:srgbClr val="00B050"/>
                </a:solidFill>
              </a:rPr>
              <a:t>passed &amp; response sent</a:t>
            </a:r>
          </a:p>
          <a:p>
            <a:pPr lvl="1"/>
            <a:r>
              <a:rPr lang="en-AU" dirty="0" smtClean="0"/>
              <a:t>802.1Qci (6N16715) passed </a:t>
            </a:r>
            <a:r>
              <a:rPr lang="en-AU" dirty="0"/>
              <a:t>60-day pre-ballot on </a:t>
            </a:r>
            <a:r>
              <a:rPr lang="en-AU" dirty="0" smtClean="0"/>
              <a:t>9 Dec 2017 (6N16760)</a:t>
            </a:r>
            <a:endParaRPr lang="en-AU" dirty="0"/>
          </a:p>
          <a:p>
            <a:pPr lvl="2"/>
            <a:r>
              <a:rPr lang="en-AU" dirty="0"/>
              <a:t>Passed </a:t>
            </a:r>
            <a:r>
              <a:rPr lang="en-AU" dirty="0" smtClean="0"/>
              <a:t>8/0/13 </a:t>
            </a:r>
            <a:r>
              <a:rPr lang="en-AU" dirty="0"/>
              <a:t>on need for ISO standard</a:t>
            </a:r>
          </a:p>
          <a:p>
            <a:pPr lvl="2"/>
            <a:r>
              <a:rPr lang="en-AU" dirty="0"/>
              <a:t>Passed </a:t>
            </a:r>
            <a:r>
              <a:rPr lang="en-AU" dirty="0" smtClean="0"/>
              <a:t>6/1/14 </a:t>
            </a:r>
            <a:r>
              <a:rPr lang="en-AU" dirty="0"/>
              <a:t>on support for submission to FDIS </a:t>
            </a:r>
          </a:p>
          <a:p>
            <a:pPr lvl="1"/>
            <a:r>
              <a:rPr lang="en-AU" dirty="0"/>
              <a:t>China NB voted “no” with one comment</a:t>
            </a:r>
          </a:p>
          <a:p>
            <a:pPr lvl="2"/>
            <a:r>
              <a:rPr lang="en-AU" dirty="0"/>
              <a:t>A response was sent in Apr 2018 (</a:t>
            </a:r>
            <a:r>
              <a:rPr lang="en-AU" dirty="0" smtClean="0"/>
              <a:t>N16796)</a:t>
            </a:r>
            <a:endParaRPr lang="en-AU" dirty="0"/>
          </a:p>
          <a:p>
            <a:r>
              <a:rPr lang="en-AU" dirty="0" smtClean="0"/>
              <a:t>FDIS ballot: </a:t>
            </a:r>
            <a:r>
              <a:rPr lang="en-AU" dirty="0" smtClean="0">
                <a:solidFill>
                  <a:schemeClr val="accent2"/>
                </a:solidFill>
              </a:rPr>
              <a:t>closes 3 Jan 2019</a:t>
            </a:r>
          </a:p>
          <a:p>
            <a:pPr lvl="1"/>
            <a:r>
              <a:rPr lang="en-AU" dirty="0"/>
              <a:t>Will be known as ISO/IEC/IEEE 8802-1Q/</a:t>
            </a:r>
            <a:r>
              <a:rPr lang="en-AU" dirty="0" err="1"/>
              <a:t>Amd</a:t>
            </a:r>
            <a:r>
              <a:rPr lang="en-AU" dirty="0"/>
              <a:t> </a:t>
            </a:r>
            <a:r>
              <a:rPr lang="en-AU" dirty="0" smtClean="0"/>
              <a:t>6</a:t>
            </a:r>
            <a:endParaRPr lang="en-AU" dirty="0"/>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31</a:t>
            </a:fld>
            <a:endParaRPr lang="en-US"/>
          </a:p>
        </p:txBody>
      </p:sp>
    </p:spTree>
    <p:extLst>
      <p:ext uri="{BB962C8B-B14F-4D97-AF65-F5344CB8AC3E}">
        <p14:creationId xmlns:p14="http://schemas.microsoft.com/office/powerpoint/2010/main" val="26258254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802.1Qch </a:t>
            </a:r>
            <a:r>
              <a:rPr lang="en-AU" dirty="0"/>
              <a:t>FDIS ballot closes 3 Jan 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a:t>
            </a:r>
            <a:r>
              <a:rPr lang="en-AU" dirty="0" smtClean="0">
                <a:solidFill>
                  <a:srgbClr val="00B050"/>
                </a:solidFill>
              </a:rPr>
              <a:t>ent</a:t>
            </a:r>
          </a:p>
          <a:p>
            <a:pPr lvl="1"/>
            <a:r>
              <a:rPr lang="en-AU" dirty="0" smtClean="0"/>
              <a:t>802.1Qch D2.0 was submitted in Nov 2016</a:t>
            </a:r>
          </a:p>
          <a:p>
            <a:r>
              <a:rPr lang="en-US" dirty="0" smtClean="0"/>
              <a:t>60-day</a:t>
            </a:r>
            <a:r>
              <a:rPr lang="en-AU" dirty="0" smtClean="0"/>
              <a:t> pre-ballot: </a:t>
            </a:r>
            <a:r>
              <a:rPr lang="en-AU" dirty="0">
                <a:solidFill>
                  <a:srgbClr val="00B050"/>
                </a:solidFill>
              </a:rPr>
              <a:t>passed</a:t>
            </a:r>
            <a:endParaRPr lang="en-AU" dirty="0">
              <a:solidFill>
                <a:schemeClr val="accent2"/>
              </a:solidFill>
            </a:endParaRPr>
          </a:p>
          <a:p>
            <a:pPr lvl="1"/>
            <a:r>
              <a:rPr lang="en-AU" dirty="0" smtClean="0"/>
              <a:t>802.1</a:t>
            </a:r>
            <a:r>
              <a:rPr lang="en-AU" dirty="0"/>
              <a:t>Qch</a:t>
            </a:r>
            <a:r>
              <a:rPr lang="en-AU" dirty="0" smtClean="0"/>
              <a:t> </a:t>
            </a:r>
            <a:r>
              <a:rPr lang="en-AU" dirty="0"/>
              <a:t>was submitted in Nov 2017 </a:t>
            </a:r>
            <a:r>
              <a:rPr lang="en-AU" dirty="0" smtClean="0"/>
              <a:t>(</a:t>
            </a:r>
            <a:r>
              <a:rPr lang="en-AU" dirty="0"/>
              <a:t>N16743</a:t>
            </a:r>
            <a:r>
              <a:rPr lang="en-AU" dirty="0" smtClean="0"/>
              <a:t>)</a:t>
            </a:r>
            <a:endParaRPr lang="en-AU" dirty="0"/>
          </a:p>
          <a:p>
            <a:pPr lvl="1"/>
            <a:r>
              <a:rPr lang="en-AU" dirty="0" smtClean="0"/>
              <a:t>802.1</a:t>
            </a:r>
            <a:r>
              <a:rPr lang="en-AU" dirty="0"/>
              <a:t>Qch</a:t>
            </a:r>
            <a:r>
              <a:rPr lang="en-AU" dirty="0" smtClean="0"/>
              <a:t> </a:t>
            </a:r>
            <a:r>
              <a:rPr lang="en-AU" dirty="0"/>
              <a:t>passed 60-day pre-ballot on </a:t>
            </a:r>
            <a:r>
              <a:rPr lang="en-AU" dirty="0" smtClean="0"/>
              <a:t>18 </a:t>
            </a:r>
            <a:r>
              <a:rPr lang="en-AU" dirty="0"/>
              <a:t>Jan 2018 (</a:t>
            </a:r>
            <a:r>
              <a:rPr lang="en-AU" dirty="0" smtClean="0"/>
              <a:t>N16762)</a:t>
            </a:r>
            <a:endParaRPr lang="en-AU" dirty="0"/>
          </a:p>
          <a:p>
            <a:pPr lvl="2"/>
            <a:r>
              <a:rPr lang="en-AU" dirty="0"/>
              <a:t>Passed 9/0/13 on need for ISO standard</a:t>
            </a:r>
          </a:p>
          <a:p>
            <a:pPr lvl="2"/>
            <a:r>
              <a:rPr lang="en-AU" dirty="0"/>
              <a:t>Passed </a:t>
            </a:r>
            <a:r>
              <a:rPr lang="en-AU" dirty="0" smtClean="0"/>
              <a:t>7/0/15 </a:t>
            </a:r>
            <a:r>
              <a:rPr lang="en-AU" dirty="0"/>
              <a:t>on support for submission to FDIS </a:t>
            </a:r>
            <a:endParaRPr lang="en-AU" dirty="0" smtClean="0"/>
          </a:p>
          <a:p>
            <a:pPr lvl="1"/>
            <a:r>
              <a:rPr lang="en-AU" dirty="0" smtClean="0"/>
              <a:t>No comments were received</a:t>
            </a:r>
            <a:endParaRPr lang="en-AU" dirty="0"/>
          </a:p>
          <a:p>
            <a:r>
              <a:rPr lang="en-AU" dirty="0" smtClean="0"/>
              <a:t>FDIS ballot: </a:t>
            </a:r>
            <a:r>
              <a:rPr lang="en-AU" dirty="0" smtClean="0">
                <a:solidFill>
                  <a:schemeClr val="accent2"/>
                </a:solidFill>
              </a:rPr>
              <a:t>closes 3 Jan 2019</a:t>
            </a:r>
            <a:endParaRPr lang="en-AU" dirty="0" smtClean="0">
              <a:solidFill>
                <a:schemeClr val="accent2"/>
              </a:solidFill>
            </a:endParaRPr>
          </a:p>
          <a:p>
            <a:pPr lvl="1"/>
            <a:r>
              <a:rPr lang="en-AU" dirty="0"/>
              <a:t>Will be known as ISO/IEC/IEEE 8802-1Q/</a:t>
            </a:r>
            <a:r>
              <a:rPr lang="en-AU" dirty="0" err="1"/>
              <a:t>Amd</a:t>
            </a:r>
            <a:r>
              <a:rPr lang="en-AU" dirty="0"/>
              <a:t> 7</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32</a:t>
            </a:fld>
            <a:endParaRPr lang="en-US"/>
          </a:p>
        </p:txBody>
      </p:sp>
    </p:spTree>
    <p:extLst>
      <p:ext uri="{BB962C8B-B14F-4D97-AF65-F5344CB8AC3E}">
        <p14:creationId xmlns:p14="http://schemas.microsoft.com/office/powerpoint/2010/main" val="4548086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802c FDIS </a:t>
            </a:r>
            <a:r>
              <a:rPr lang="en-AU" dirty="0"/>
              <a:t>ballot </a:t>
            </a:r>
            <a:r>
              <a:rPr lang="en-AU" dirty="0" smtClean="0"/>
              <a:t>closes on 26 Dec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802c/D2.1 </a:t>
            </a:r>
            <a:r>
              <a:rPr lang="en-AU" dirty="0" smtClean="0"/>
              <a:t>was liaised for information in Mar 2017 (N16598)</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and response sent</a:t>
            </a:r>
          </a:p>
          <a:p>
            <a:pPr lvl="1"/>
            <a:r>
              <a:rPr lang="en-AU" dirty="0" smtClean="0"/>
              <a:t>802c </a:t>
            </a:r>
            <a:r>
              <a:rPr lang="en-AU" dirty="0"/>
              <a:t>was submitted in </a:t>
            </a:r>
            <a:r>
              <a:rPr lang="en-AU" dirty="0" smtClean="0"/>
              <a:t>Dec </a:t>
            </a:r>
            <a:r>
              <a:rPr lang="en-AU" dirty="0"/>
              <a:t>2017 (</a:t>
            </a:r>
            <a:r>
              <a:rPr lang="en-AU" dirty="0" smtClean="0"/>
              <a:t>N16746)</a:t>
            </a:r>
          </a:p>
          <a:p>
            <a:pPr lvl="1"/>
            <a:r>
              <a:rPr lang="en-AU" dirty="0" smtClean="0"/>
              <a:t>802c </a:t>
            </a:r>
            <a:r>
              <a:rPr lang="en-AU" dirty="0"/>
              <a:t>60-day ballot passed on </a:t>
            </a:r>
            <a:r>
              <a:rPr lang="en-AU" dirty="0" smtClean="0"/>
              <a:t>2 Feb 2018 (N16765)</a:t>
            </a:r>
            <a:endParaRPr lang="en-AU" dirty="0"/>
          </a:p>
          <a:p>
            <a:pPr lvl="2"/>
            <a:r>
              <a:rPr lang="en-AU" dirty="0"/>
              <a:t>Passed </a:t>
            </a:r>
            <a:r>
              <a:rPr lang="en-AU" dirty="0" smtClean="0"/>
              <a:t>10/0/12 </a:t>
            </a:r>
            <a:r>
              <a:rPr lang="en-AU" dirty="0"/>
              <a:t>on need for ISO standard</a:t>
            </a:r>
          </a:p>
          <a:p>
            <a:pPr lvl="2"/>
            <a:r>
              <a:rPr lang="en-AU" dirty="0"/>
              <a:t>Passed </a:t>
            </a:r>
            <a:r>
              <a:rPr lang="en-AU" dirty="0" smtClean="0"/>
              <a:t>9/0/13 on </a:t>
            </a:r>
            <a:r>
              <a:rPr lang="en-AU" dirty="0"/>
              <a:t>support for submission to FDIS</a:t>
            </a:r>
          </a:p>
          <a:p>
            <a:pPr lvl="1"/>
            <a:r>
              <a:rPr lang="en-AU" dirty="0"/>
              <a:t>China NB </a:t>
            </a:r>
            <a:r>
              <a:rPr lang="en-AU" dirty="0" smtClean="0"/>
              <a:t>and US NB provided comments</a:t>
            </a:r>
          </a:p>
          <a:p>
            <a:pPr lvl="2"/>
            <a:r>
              <a:rPr lang="en-AU" dirty="0"/>
              <a:t>A response was sent in Apr 2018 </a:t>
            </a:r>
            <a:r>
              <a:rPr lang="en-AU" dirty="0" smtClean="0"/>
              <a:t>(N16797)</a:t>
            </a:r>
            <a:endParaRPr lang="en-AU" dirty="0"/>
          </a:p>
          <a:p>
            <a:r>
              <a:rPr lang="en-AU" dirty="0" smtClean="0"/>
              <a:t>FDIS ballot: </a:t>
            </a:r>
            <a:r>
              <a:rPr lang="en-AU" dirty="0" smtClean="0">
                <a:solidFill>
                  <a:schemeClr val="accent2"/>
                </a:solidFill>
              </a:rPr>
              <a:t>closes 26 Dec 2018</a:t>
            </a:r>
          </a:p>
          <a:p>
            <a:pPr lvl="1"/>
            <a:r>
              <a:rPr lang="en-AU" dirty="0" smtClean="0"/>
              <a:t>Will be known as ISO/IEC/IEEE </a:t>
            </a:r>
            <a:r>
              <a:rPr lang="en-AU" dirty="0"/>
              <a:t>8802-A:2015/</a:t>
            </a:r>
            <a:r>
              <a:rPr lang="en-AU" dirty="0" err="1"/>
              <a:t>Amd</a:t>
            </a:r>
            <a:r>
              <a:rPr lang="en-AU" dirty="0"/>
              <a:t> 2</a:t>
            </a:r>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33</a:t>
            </a:fld>
            <a:endParaRPr lang="en-US"/>
          </a:p>
        </p:txBody>
      </p:sp>
    </p:spTree>
    <p:extLst>
      <p:ext uri="{BB962C8B-B14F-4D97-AF65-F5344CB8AC3E}">
        <p14:creationId xmlns:p14="http://schemas.microsoft.com/office/powerpoint/2010/main" val="24496296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802.1AX-2014/Cor1 </a:t>
            </a:r>
            <a:r>
              <a:rPr lang="en-AU" dirty="0" smtClean="0"/>
              <a:t>is waiting for publication</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t>
            </a:r>
            <a:r>
              <a:rPr lang="en-AU" dirty="0" smtClean="0">
                <a:solidFill>
                  <a:schemeClr val="accent2"/>
                </a:solidFill>
              </a:rPr>
              <a:t>&amp; waiting for publication</a:t>
            </a:r>
          </a:p>
          <a:p>
            <a:pPr lvl="1"/>
            <a:r>
              <a:rPr lang="en-GB" dirty="0" smtClean="0"/>
              <a:t>802.1AX-2014/Cor1 </a:t>
            </a:r>
            <a:r>
              <a:rPr lang="en-AU" dirty="0" smtClean="0"/>
              <a:t>passed 90-day FDIS </a:t>
            </a:r>
            <a:r>
              <a:rPr lang="en-AU" dirty="0"/>
              <a:t>on 20 July </a:t>
            </a:r>
            <a:r>
              <a:rPr lang="en-AU" dirty="0" smtClean="0"/>
              <a:t>2017 (N16684)</a:t>
            </a:r>
            <a:endParaRPr lang="en-AU" dirty="0"/>
          </a:p>
          <a:p>
            <a:pPr lvl="2"/>
            <a:r>
              <a:rPr lang="en-AU" dirty="0" smtClean="0"/>
              <a:t>Passed 10/0/10</a:t>
            </a:r>
          </a:p>
          <a:p>
            <a:pPr lvl="2"/>
            <a:r>
              <a:rPr lang="en-AU" dirty="0" smtClean="0"/>
              <a:t>There were no comments</a:t>
            </a:r>
          </a:p>
          <a:p>
            <a:pPr lvl="1"/>
            <a:r>
              <a:rPr lang="en-US" dirty="0"/>
              <a:t>Jodi </a:t>
            </a:r>
            <a:r>
              <a:rPr lang="en-US" dirty="0" err="1"/>
              <a:t>Haasz</a:t>
            </a:r>
            <a:r>
              <a:rPr lang="en-US" dirty="0"/>
              <a:t> working with ISO staff to </a:t>
            </a:r>
            <a:r>
              <a:rPr lang="en-US" dirty="0" smtClean="0"/>
              <a:t>arrange publication</a:t>
            </a:r>
            <a:endParaRPr lang="en-AU" dirty="0"/>
          </a:p>
          <a:p>
            <a:pPr lvl="2"/>
            <a:r>
              <a:rPr lang="en-US" dirty="0" smtClean="0"/>
              <a:t>Will be called ISO/IEC </a:t>
            </a:r>
            <a:r>
              <a:rPr lang="en-US" dirty="0"/>
              <a:t>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34</a:t>
            </a:fld>
            <a:endParaRPr lang="en-US"/>
          </a:p>
        </p:txBody>
      </p:sp>
    </p:spTree>
    <p:extLst>
      <p:ext uri="{BB962C8B-B14F-4D97-AF65-F5344CB8AC3E}">
        <p14:creationId xmlns:p14="http://schemas.microsoft.com/office/powerpoint/2010/main" val="34186469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802.1Q-REV PSDO process will delayed until </a:t>
            </a:r>
            <a:r>
              <a:rPr lang="en-AU" dirty="0"/>
              <a:t>previous </a:t>
            </a:r>
            <a:r>
              <a:rPr lang="en-AU" dirty="0" smtClean="0"/>
              <a:t>amendments </a:t>
            </a:r>
            <a:r>
              <a:rPr lang="en-AU" dirty="0"/>
              <a:t>are approved</a:t>
            </a:r>
            <a:br>
              <a:rPr lang="en-AU" dirty="0"/>
            </a:b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802.1Q-REV/D2.0 </a:t>
            </a:r>
            <a:r>
              <a:rPr lang="en-AU" dirty="0" smtClean="0"/>
              <a:t>was liaised for information in Jul 2017 (N16688)</a:t>
            </a:r>
          </a:p>
          <a:p>
            <a:pPr lvl="1"/>
            <a:r>
              <a:rPr lang="en-GB" dirty="0" smtClean="0"/>
              <a:t>802.1Q-REV was </a:t>
            </a:r>
            <a:r>
              <a:rPr lang="en-AU" dirty="0" smtClean="0"/>
              <a:t>published in June 2018</a:t>
            </a:r>
          </a:p>
          <a:p>
            <a:pPr lvl="1"/>
            <a:r>
              <a:rPr lang="en-AU" dirty="0" smtClean="0">
                <a:solidFill>
                  <a:srgbClr val="FF0000"/>
                </a:solidFill>
              </a:rPr>
              <a:t>Needs to be sent again for information????</a:t>
            </a:r>
          </a:p>
          <a:p>
            <a:pPr lvl="2"/>
            <a:r>
              <a:rPr lang="en-AU" dirty="0" smtClean="0">
                <a:solidFill>
                  <a:srgbClr val="FF0000"/>
                </a:solidFill>
              </a:rPr>
              <a:t>(Sept 2018) Karen will check intent</a:t>
            </a:r>
            <a:endParaRPr lang="en-AU" dirty="0">
              <a:solidFill>
                <a:srgbClr val="FF0000"/>
              </a:solidFill>
            </a:endParaRPr>
          </a:p>
          <a:p>
            <a:r>
              <a:rPr lang="en-US" dirty="0" smtClean="0"/>
              <a:t>60-day</a:t>
            </a:r>
            <a:r>
              <a:rPr lang="en-AU" dirty="0" smtClean="0"/>
              <a:t> pre-ballot: </a:t>
            </a:r>
            <a:r>
              <a:rPr lang="en-AU" dirty="0" smtClean="0">
                <a:solidFill>
                  <a:schemeClr val="accent2"/>
                </a:solidFill>
              </a:rPr>
              <a:t>waiting</a:t>
            </a:r>
          </a:p>
          <a:p>
            <a:pPr lvl="1"/>
            <a:r>
              <a:rPr lang="en-AU" dirty="0" smtClean="0"/>
              <a:t>PSDO start will be delayed until previous amendments (</a:t>
            </a:r>
            <a:r>
              <a:rPr lang="en-AU" dirty="0" err="1" smtClean="0"/>
              <a:t>Qci</a:t>
            </a:r>
            <a:r>
              <a:rPr lang="en-AU" dirty="0" smtClean="0"/>
              <a:t>, </a:t>
            </a:r>
            <a:r>
              <a:rPr lang="en-AU" dirty="0" err="1" smtClean="0"/>
              <a:t>Qch</a:t>
            </a:r>
            <a:r>
              <a:rPr lang="en-AU" dirty="0" smtClean="0"/>
              <a:t>) are approved</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35</a:t>
            </a:fld>
            <a:endParaRPr lang="en-US"/>
          </a:p>
        </p:txBody>
      </p:sp>
    </p:spTree>
    <p:extLst>
      <p:ext uri="{BB962C8B-B14F-4D97-AF65-F5344CB8AC3E}">
        <p14:creationId xmlns:p14="http://schemas.microsoft.com/office/powerpoint/2010/main" val="583702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802.1Qcc </a:t>
            </a:r>
            <a:r>
              <a:rPr lang="en-AU" dirty="0"/>
              <a:t>PSDO </a:t>
            </a:r>
            <a:r>
              <a:rPr lang="en-AU" dirty="0" smtClean="0"/>
              <a:t>process </a:t>
            </a:r>
            <a:r>
              <a:rPr lang="en-AU" dirty="0"/>
              <a:t>will be delayed until previous amendments 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D2.0 liaised in Dec 2017 (WG1-N119</a:t>
            </a:r>
            <a:r>
              <a:rPr lang="en-AU" dirty="0" smtClean="0"/>
              <a:t>)</a:t>
            </a:r>
          </a:p>
          <a:p>
            <a:pPr lvl="1"/>
            <a:r>
              <a:rPr lang="en-AU" dirty="0"/>
              <a:t>802.1Qcc </a:t>
            </a:r>
            <a:r>
              <a:rPr lang="en-AU" dirty="0" smtClean="0"/>
              <a:t>was </a:t>
            </a:r>
            <a:r>
              <a:rPr lang="en-AU" dirty="0"/>
              <a:t>a</a:t>
            </a:r>
            <a:r>
              <a:rPr lang="en-AU" dirty="0" smtClean="0"/>
              <a:t>pproved by </a:t>
            </a:r>
            <a:r>
              <a:rPr lang="en-AU" dirty="0" err="1" smtClean="0"/>
              <a:t>RevCom</a:t>
            </a:r>
            <a:r>
              <a:rPr lang="en-AU" dirty="0" smtClean="0"/>
              <a:t> in June 2018</a:t>
            </a:r>
            <a:endParaRPr lang="en-AU" dirty="0"/>
          </a:p>
          <a:p>
            <a:r>
              <a:rPr lang="en-US" dirty="0" smtClean="0"/>
              <a:t>60-day</a:t>
            </a:r>
            <a:r>
              <a:rPr lang="en-AU" dirty="0" smtClean="0"/>
              <a:t> pre-ballot: </a:t>
            </a:r>
            <a:r>
              <a:rPr lang="en-AU" dirty="0" smtClean="0">
                <a:solidFill>
                  <a:schemeClr val="accent2"/>
                </a:solidFill>
              </a:rPr>
              <a:t>will start soon</a:t>
            </a:r>
          </a:p>
          <a:p>
            <a:pPr marL="174625" lvl="1" indent="-174625"/>
            <a:r>
              <a:rPr lang="en-AU" dirty="0"/>
              <a:t>PSDO start will be delayed until previous amendments (</a:t>
            </a:r>
            <a:r>
              <a:rPr lang="en-AU" dirty="0" err="1"/>
              <a:t>Qci</a:t>
            </a:r>
            <a:r>
              <a:rPr lang="en-AU" dirty="0"/>
              <a:t>, </a:t>
            </a:r>
            <a:r>
              <a:rPr lang="en-AU" dirty="0" err="1"/>
              <a:t>Qch</a:t>
            </a:r>
            <a:r>
              <a:rPr lang="en-AU" dirty="0"/>
              <a:t>) are </a:t>
            </a:r>
            <a:r>
              <a:rPr lang="en-AU" dirty="0" smtClean="0"/>
              <a:t>approved</a:t>
            </a:r>
          </a:p>
          <a:p>
            <a:pPr marL="357187" lvl="2" indent="-174625"/>
            <a:r>
              <a:rPr lang="en-AU" dirty="0" smtClean="0">
                <a:solidFill>
                  <a:srgbClr val="FF0000"/>
                </a:solidFill>
              </a:rPr>
              <a:t>Is there WG approval to start?</a:t>
            </a:r>
            <a:endParaRPr lang="en-AU" dirty="0">
              <a:solidFill>
                <a:srgbClr val="FF0000"/>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36</a:t>
            </a:fld>
            <a:endParaRPr lang="en-US"/>
          </a:p>
        </p:txBody>
      </p:sp>
    </p:spTree>
    <p:extLst>
      <p:ext uri="{BB962C8B-B14F-4D97-AF65-F5344CB8AC3E}">
        <p14:creationId xmlns:p14="http://schemas.microsoft.com/office/powerpoint/2010/main" val="30380581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802.1Qcp </a:t>
            </a:r>
            <a:r>
              <a:rPr lang="en-AU" dirty="0"/>
              <a:t>PSDO process</a:t>
            </a:r>
            <a:r>
              <a:rPr lang="en-AU" dirty="0" smtClean="0"/>
              <a:t> </a:t>
            </a:r>
            <a:r>
              <a:rPr lang="en-AU" dirty="0"/>
              <a:t>will be delayed until previous amendments 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D2.6 liaised in Dec 2017 (WG1-N119)</a:t>
            </a:r>
          </a:p>
          <a:p>
            <a:pPr lvl="1"/>
            <a:r>
              <a:rPr lang="en-AU" dirty="0" smtClean="0"/>
              <a:t>802.1Qcp </a:t>
            </a:r>
            <a:r>
              <a:rPr lang="en-AU" dirty="0"/>
              <a:t>was </a:t>
            </a:r>
            <a:r>
              <a:rPr lang="en-AU" dirty="0" smtClean="0"/>
              <a:t>published in Sept 2018</a:t>
            </a:r>
            <a:endParaRPr lang="en-AU" dirty="0"/>
          </a:p>
          <a:p>
            <a:r>
              <a:rPr lang="en-US" dirty="0" smtClean="0"/>
              <a:t>60-day</a:t>
            </a:r>
            <a:r>
              <a:rPr lang="en-AU" dirty="0" smtClean="0"/>
              <a:t> pre-ballot: </a:t>
            </a:r>
            <a:r>
              <a:rPr lang="en-AU" dirty="0">
                <a:solidFill>
                  <a:schemeClr val="accent2"/>
                </a:solidFill>
              </a:rPr>
              <a:t>will start soon</a:t>
            </a:r>
            <a:endParaRPr lang="en-AU" dirty="0" smtClean="0"/>
          </a:p>
          <a:p>
            <a:pPr marL="174625" lvl="1" indent="-174625"/>
            <a:r>
              <a:rPr lang="en-AU" dirty="0"/>
              <a:t>PSDO start will be delayed until previous amendments (</a:t>
            </a:r>
            <a:r>
              <a:rPr lang="en-AU" dirty="0" err="1"/>
              <a:t>Qci</a:t>
            </a:r>
            <a:r>
              <a:rPr lang="en-AU" dirty="0"/>
              <a:t>, </a:t>
            </a:r>
            <a:r>
              <a:rPr lang="en-AU" dirty="0" err="1"/>
              <a:t>Qch</a:t>
            </a:r>
            <a:r>
              <a:rPr lang="en-AU" dirty="0"/>
              <a:t>) are </a:t>
            </a:r>
            <a:r>
              <a:rPr lang="en-AU" dirty="0" smtClean="0"/>
              <a:t>approved</a:t>
            </a:r>
          </a:p>
          <a:p>
            <a:pPr marL="357187" lvl="2" indent="-174625"/>
            <a:r>
              <a:rPr lang="en-AU" dirty="0">
                <a:solidFill>
                  <a:srgbClr val="FF0000"/>
                </a:solidFill>
              </a:rPr>
              <a:t>Is there WG approval to start</a:t>
            </a:r>
            <a:r>
              <a:rPr lang="en-AU" dirty="0" smtClean="0">
                <a:solidFill>
                  <a:srgbClr val="FF0000"/>
                </a:solidFill>
              </a:rPr>
              <a:t>?</a:t>
            </a:r>
            <a:endParaRPr lang="en-AU" dirty="0">
              <a:solidFill>
                <a:schemeClr val="accent2"/>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37</a:t>
            </a:fld>
            <a:endParaRPr lang="en-US"/>
          </a:p>
        </p:txBody>
      </p:sp>
    </p:spTree>
    <p:extLst>
      <p:ext uri="{BB962C8B-B14F-4D97-AF65-F5344CB8AC3E}">
        <p14:creationId xmlns:p14="http://schemas.microsoft.com/office/powerpoint/2010/main" val="26156431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1AR-Rev</a:t>
            </a:r>
            <a:r>
              <a:rPr lang="en-AU" dirty="0" smtClean="0"/>
              <a:t> </a:t>
            </a:r>
            <a:r>
              <a:rPr lang="en-AU" dirty="0"/>
              <a:t>60-day </a:t>
            </a:r>
            <a:r>
              <a:rPr lang="en-AU" dirty="0" smtClean="0"/>
              <a:t>pre-ballot </a:t>
            </a:r>
            <a:r>
              <a:rPr lang="en-AU" dirty="0"/>
              <a:t>closes 14 Oct </a:t>
            </a:r>
            <a:r>
              <a:rPr lang="en-AU" dirty="0" smtClean="0"/>
              <a:t>2018</a:t>
            </a:r>
            <a:r>
              <a:rPr lang="en-AU" dirty="0"/>
              <a:t/>
            </a:r>
            <a:br>
              <a:rPr lang="en-AU" dirty="0"/>
            </a:b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a:t>
            </a:r>
            <a:r>
              <a:rPr lang="en-AU" dirty="0" smtClean="0"/>
              <a:t>was liaised </a:t>
            </a:r>
            <a:r>
              <a:rPr lang="en-AU" dirty="0"/>
              <a:t>in </a:t>
            </a:r>
            <a:r>
              <a:rPr lang="en-AU" dirty="0" smtClean="0"/>
              <a:t>Apr 2018 (WG1N124) </a:t>
            </a:r>
          </a:p>
          <a:p>
            <a:pPr lvl="1"/>
            <a:r>
              <a:rPr lang="en-AU" dirty="0" smtClean="0"/>
              <a:t>802.1AR-Rev </a:t>
            </a:r>
            <a:r>
              <a:rPr lang="en-AU" dirty="0"/>
              <a:t>was approved by </a:t>
            </a:r>
            <a:r>
              <a:rPr lang="en-AU" dirty="0" err="1"/>
              <a:t>RevCom</a:t>
            </a:r>
            <a:r>
              <a:rPr lang="en-AU" dirty="0"/>
              <a:t> in June 2018</a:t>
            </a:r>
          </a:p>
          <a:p>
            <a:r>
              <a:rPr lang="en-US" dirty="0" smtClean="0"/>
              <a:t>60-day</a:t>
            </a:r>
            <a:r>
              <a:rPr lang="en-AU" dirty="0" smtClean="0"/>
              <a:t> pre-ballot: </a:t>
            </a:r>
            <a:r>
              <a:rPr lang="en-AU" dirty="0" smtClean="0">
                <a:solidFill>
                  <a:schemeClr val="accent2"/>
                </a:solidFill>
              </a:rPr>
              <a:t>closes 14 Oct 2018</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38</a:t>
            </a:fld>
            <a:endParaRPr lang="en-US"/>
          </a:p>
        </p:txBody>
      </p:sp>
    </p:spTree>
    <p:extLst>
      <p:ext uri="{BB962C8B-B14F-4D97-AF65-F5344CB8AC3E}">
        <p14:creationId xmlns:p14="http://schemas.microsoft.com/office/powerpoint/2010/main" val="15826709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1CM</a:t>
            </a:r>
            <a:r>
              <a:rPr lang="en-AU" dirty="0" smtClean="0"/>
              <a:t> </a:t>
            </a:r>
            <a:r>
              <a:rPr lang="en-AU" dirty="0"/>
              <a:t>60-day </a:t>
            </a:r>
            <a:r>
              <a:rPr lang="en-AU" dirty="0" smtClean="0"/>
              <a:t>pre-ballot </a:t>
            </a:r>
            <a:r>
              <a:rPr lang="en-AU" dirty="0"/>
              <a:t>closes 14 Oct 2018</a:t>
            </a:r>
            <a:br>
              <a:rPr lang="en-AU" dirty="0"/>
            </a:b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D2.2 </a:t>
            </a:r>
            <a:r>
              <a:rPr lang="en-AU" dirty="0"/>
              <a:t>was liaised in Apr 2018 (WG1N124</a:t>
            </a:r>
            <a:r>
              <a:rPr lang="en-AU" dirty="0" smtClean="0"/>
              <a:t>)</a:t>
            </a:r>
          </a:p>
          <a:p>
            <a:pPr lvl="1"/>
            <a:r>
              <a:rPr lang="en-AU" dirty="0"/>
              <a:t>IEEE 802.</a:t>
            </a:r>
            <a:r>
              <a:rPr lang="en-AU" dirty="0">
                <a:cs typeface="Arial" panose="020B0604020202020204" pitchFamily="34" charset="0"/>
              </a:rPr>
              <a:t>1CM</a:t>
            </a:r>
            <a:r>
              <a:rPr lang="en-AU" dirty="0"/>
              <a:t> </a:t>
            </a:r>
            <a:r>
              <a:rPr lang="en-AU" dirty="0" smtClean="0"/>
              <a:t>was published in June 2018</a:t>
            </a:r>
            <a:endParaRPr lang="en-AU" dirty="0"/>
          </a:p>
          <a:p>
            <a:r>
              <a:rPr lang="en-US" dirty="0" smtClean="0"/>
              <a:t>60-day</a:t>
            </a:r>
            <a:r>
              <a:rPr lang="en-AU" dirty="0" smtClean="0"/>
              <a:t> pre-ballot: </a:t>
            </a:r>
            <a:r>
              <a:rPr lang="en-AU" dirty="0">
                <a:solidFill>
                  <a:schemeClr val="accent2"/>
                </a:solidFill>
              </a:rPr>
              <a:t>closes 14 Oct </a:t>
            </a:r>
            <a:r>
              <a:rPr lang="en-AU" dirty="0" smtClean="0">
                <a:solidFill>
                  <a:schemeClr val="accent2"/>
                </a:solidFill>
              </a:rPr>
              <a:t>2018</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39</a:t>
            </a:fld>
            <a:endParaRPr lang="en-US"/>
          </a:p>
        </p:txBody>
      </p:sp>
    </p:spTree>
    <p:extLst>
      <p:ext uri="{BB962C8B-B14F-4D97-AF65-F5344CB8AC3E}">
        <p14:creationId xmlns:p14="http://schemas.microsoft.com/office/powerpoint/2010/main" val="23039476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4</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smtClean="0"/>
              <a:t>IEEE 802.</a:t>
            </a:r>
            <a:r>
              <a:rPr lang="en-AU" dirty="0" smtClean="0">
                <a:cs typeface="Arial" panose="020B0604020202020204" pitchFamily="34" charset="0"/>
              </a:rPr>
              <a:t>1Qcy</a:t>
            </a:r>
            <a:r>
              <a:rPr lang="en-AU" dirty="0" smtClean="0"/>
              <a:t> </a:t>
            </a:r>
            <a:r>
              <a:rPr lang="en-AU" dirty="0"/>
              <a:t>PSDO process</a:t>
            </a:r>
            <a:r>
              <a:rPr lang="en-AU" dirty="0" smtClean="0"/>
              <a:t> </a:t>
            </a:r>
            <a:r>
              <a:rPr lang="en-AU" dirty="0"/>
              <a:t>will be delayed </a:t>
            </a:r>
            <a:r>
              <a:rPr lang="en-AU" dirty="0" smtClean="0"/>
              <a:t>until previous amendments </a:t>
            </a:r>
            <a:r>
              <a:rPr lang="en-AU" dirty="0"/>
              <a:t>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D2.1 </a:t>
            </a:r>
            <a:r>
              <a:rPr lang="en-AU" dirty="0"/>
              <a:t>was liaised in Apr </a:t>
            </a:r>
            <a:r>
              <a:rPr lang="en-AU" dirty="0" smtClean="0"/>
              <a:t>2018 (</a:t>
            </a:r>
            <a:r>
              <a:rPr lang="en-AU" dirty="0"/>
              <a:t>WG1N124</a:t>
            </a:r>
            <a:r>
              <a:rPr lang="en-AU" dirty="0" smtClean="0"/>
              <a:t>)</a:t>
            </a:r>
          </a:p>
          <a:p>
            <a:pPr lvl="1"/>
            <a:r>
              <a:rPr lang="en-AU" dirty="0"/>
              <a:t>IEEE 802.</a:t>
            </a:r>
            <a:r>
              <a:rPr lang="en-AU" dirty="0">
                <a:cs typeface="Arial" panose="020B0604020202020204" pitchFamily="34" charset="0"/>
              </a:rPr>
              <a:t>1Qcy</a:t>
            </a:r>
            <a:r>
              <a:rPr lang="en-AU" dirty="0"/>
              <a:t> </a:t>
            </a:r>
            <a:r>
              <a:rPr lang="en-AU" dirty="0" smtClean="0"/>
              <a:t>will be conditionally sent to </a:t>
            </a:r>
            <a:r>
              <a:rPr lang="en-AU" dirty="0" err="1" smtClean="0"/>
              <a:t>RevCom</a:t>
            </a:r>
            <a:r>
              <a:rPr lang="en-AU" dirty="0" smtClean="0"/>
              <a:t> in July 2018</a:t>
            </a:r>
            <a:endParaRPr lang="en-AU" dirty="0"/>
          </a:p>
          <a:p>
            <a:r>
              <a:rPr lang="en-US" dirty="0" smtClean="0"/>
              <a:t>60-day</a:t>
            </a:r>
            <a:r>
              <a:rPr lang="en-AU" dirty="0" smtClean="0"/>
              <a:t> pre-ballot: </a:t>
            </a:r>
            <a:r>
              <a:rPr lang="en-AU" dirty="0">
                <a:solidFill>
                  <a:schemeClr val="accent2"/>
                </a:solidFill>
              </a:rPr>
              <a:t>waiting</a:t>
            </a:r>
            <a:endParaRPr lang="en-AU" dirty="0" smtClean="0">
              <a:solidFill>
                <a:schemeClr val="accent2"/>
              </a:solidFill>
            </a:endParaRPr>
          </a:p>
          <a:p>
            <a:pPr marL="174625" lvl="1" indent="-174625"/>
            <a:r>
              <a:rPr lang="en-AU" dirty="0"/>
              <a:t>PSDO start will be delayed until previous amendments (</a:t>
            </a:r>
            <a:r>
              <a:rPr lang="en-AU" dirty="0" err="1"/>
              <a:t>Qci</a:t>
            </a:r>
            <a:r>
              <a:rPr lang="en-AU" dirty="0"/>
              <a:t>, </a:t>
            </a:r>
            <a:r>
              <a:rPr lang="en-AU" dirty="0" err="1"/>
              <a:t>Qch</a:t>
            </a:r>
            <a:r>
              <a:rPr lang="en-AU" dirty="0"/>
              <a:t>) are </a:t>
            </a:r>
            <a:r>
              <a:rPr lang="en-AU" dirty="0" smtClean="0"/>
              <a:t>approved</a:t>
            </a:r>
          </a:p>
          <a:p>
            <a:pPr marL="357187" lvl="2" indent="-174625"/>
            <a:r>
              <a:rPr lang="en-AU" dirty="0">
                <a:solidFill>
                  <a:srgbClr val="FF0000"/>
                </a:solidFill>
              </a:rPr>
              <a:t>Is there WG approval to start</a:t>
            </a:r>
            <a:r>
              <a:rPr lang="en-AU" dirty="0" smtClean="0">
                <a:solidFill>
                  <a:srgbClr val="FF0000"/>
                </a:solidFill>
              </a:rPr>
              <a:t>?</a:t>
            </a:r>
            <a:endParaRPr lang="en-AU" dirty="0">
              <a:solidFill>
                <a:schemeClr val="accent2"/>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40</a:t>
            </a:fld>
            <a:endParaRPr lang="en-US"/>
          </a:p>
        </p:txBody>
      </p:sp>
    </p:spTree>
    <p:extLst>
      <p:ext uri="{BB962C8B-B14F-4D97-AF65-F5344CB8AC3E}">
        <p14:creationId xmlns:p14="http://schemas.microsoft.com/office/powerpoint/2010/main" val="17025117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1AC/Cor-1</a:t>
            </a:r>
            <a:r>
              <a:rPr lang="en-AU" dirty="0" smtClean="0"/>
              <a:t> </a:t>
            </a:r>
            <a:r>
              <a:rPr lang="en-AU" dirty="0"/>
              <a:t>PSDO process will </a:t>
            </a:r>
            <a:r>
              <a:rPr lang="en-AU" dirty="0" smtClean="0"/>
              <a:t>conditionally start </a:t>
            </a:r>
            <a:r>
              <a:rPr lang="en-AU" dirty="0"/>
              <a:t>soon</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was liaised in Apr </a:t>
            </a:r>
            <a:r>
              <a:rPr lang="en-AU" dirty="0" smtClean="0"/>
              <a:t>2018 (</a:t>
            </a:r>
            <a:r>
              <a:rPr lang="en-AU" dirty="0"/>
              <a:t>WG1N124</a:t>
            </a:r>
            <a:r>
              <a:rPr lang="en-AU" dirty="0" smtClean="0"/>
              <a:t>)</a:t>
            </a:r>
          </a:p>
          <a:p>
            <a:pPr lvl="1"/>
            <a:r>
              <a:rPr lang="en-AU" dirty="0"/>
              <a:t>IEEE 802.</a:t>
            </a:r>
            <a:r>
              <a:rPr lang="en-AU" dirty="0">
                <a:cs typeface="Arial" panose="020B0604020202020204" pitchFamily="34" charset="0"/>
              </a:rPr>
              <a:t>1AC/Cor-1</a:t>
            </a:r>
            <a:r>
              <a:rPr lang="en-AU" dirty="0"/>
              <a:t> </a:t>
            </a:r>
            <a:r>
              <a:rPr lang="en-AU" dirty="0" smtClean="0"/>
              <a:t>will </a:t>
            </a:r>
            <a:r>
              <a:rPr lang="en-AU" dirty="0"/>
              <a:t>be </a:t>
            </a:r>
            <a:r>
              <a:rPr lang="en-AU" dirty="0" smtClean="0"/>
              <a:t>sent </a:t>
            </a:r>
            <a:r>
              <a:rPr lang="en-AU" dirty="0"/>
              <a:t>to </a:t>
            </a:r>
            <a:r>
              <a:rPr lang="en-AU" dirty="0" err="1"/>
              <a:t>RevCom</a:t>
            </a:r>
            <a:r>
              <a:rPr lang="en-AU" dirty="0"/>
              <a:t> in July 2018</a:t>
            </a:r>
          </a:p>
          <a:p>
            <a:r>
              <a:rPr lang="en-AU" dirty="0" smtClean="0"/>
              <a:t>90-dayFDIS ballot: </a:t>
            </a:r>
            <a:r>
              <a:rPr lang="en-AU" dirty="0">
                <a:solidFill>
                  <a:schemeClr val="accent2"/>
                </a:solidFill>
              </a:rPr>
              <a:t>will </a:t>
            </a:r>
            <a:r>
              <a:rPr lang="en-AU" dirty="0" smtClean="0">
                <a:solidFill>
                  <a:schemeClr val="accent2"/>
                </a:solidFill>
              </a:rPr>
              <a:t>conditionally start </a:t>
            </a:r>
            <a:r>
              <a:rPr lang="en-AU" dirty="0">
                <a:solidFill>
                  <a:schemeClr val="accent2"/>
                </a:solidFill>
              </a:rPr>
              <a:t>soon</a:t>
            </a:r>
            <a:endParaRPr lang="en-AU" dirty="0" smtClean="0">
              <a:solidFill>
                <a:schemeClr val="accent2"/>
              </a:solidFill>
            </a:endParaRPr>
          </a:p>
          <a:p>
            <a:pPr lvl="1"/>
            <a:r>
              <a:rPr lang="en-AU" dirty="0"/>
              <a:t>WG will conditionally initiate start of PSDO process in July </a:t>
            </a:r>
            <a:r>
              <a:rPr lang="en-AU" dirty="0" smtClean="0"/>
              <a:t>2018</a:t>
            </a:r>
          </a:p>
          <a:p>
            <a:pPr lvl="2"/>
            <a:r>
              <a:rPr lang="en-US" dirty="0" smtClean="0">
                <a:solidFill>
                  <a:srgbClr val="FF0000"/>
                </a:solidFill>
              </a:rPr>
              <a:t>Did they?</a:t>
            </a:r>
          </a:p>
          <a:p>
            <a:pPr lvl="2"/>
            <a:r>
              <a:rPr lang="en-US" dirty="0" smtClean="0">
                <a:solidFill>
                  <a:srgbClr val="FF0000"/>
                </a:solidFill>
              </a:rPr>
              <a:t>(Sep </a:t>
            </a:r>
            <a:r>
              <a:rPr lang="en-US" dirty="0" smtClean="0">
                <a:solidFill>
                  <a:srgbClr val="FF0000"/>
                </a:solidFill>
              </a:rPr>
              <a:t>2018) Still </a:t>
            </a:r>
            <a:r>
              <a:rPr lang="en-US" dirty="0">
                <a:solidFill>
                  <a:srgbClr val="FF0000"/>
                </a:solidFill>
              </a:rPr>
              <a:t>waiting </a:t>
            </a:r>
            <a:r>
              <a:rPr lang="en-US" dirty="0" smtClean="0">
                <a:solidFill>
                  <a:srgbClr val="FF0000"/>
                </a:solidFill>
              </a:rPr>
              <a:t>for SASB publication</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41</a:t>
            </a:fld>
            <a:endParaRPr lang="en-US"/>
          </a:p>
        </p:txBody>
      </p:sp>
    </p:spTree>
    <p:extLst>
      <p:ext uri="{BB962C8B-B14F-4D97-AF65-F5344CB8AC3E}">
        <p14:creationId xmlns:p14="http://schemas.microsoft.com/office/powerpoint/2010/main" val="34685483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1Xck</a:t>
            </a:r>
            <a:r>
              <a:rPr lang="en-AU" dirty="0" smtClean="0"/>
              <a:t> </a:t>
            </a:r>
            <a:r>
              <a:rPr lang="en-AU" dirty="0"/>
              <a:t>PSDO process will conditionally start soon</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IEEE 802.</a:t>
            </a:r>
            <a:r>
              <a:rPr lang="en-AU" dirty="0">
                <a:cs typeface="Arial" panose="020B0604020202020204" pitchFamily="34" charset="0"/>
              </a:rPr>
              <a:t>1Xck</a:t>
            </a:r>
            <a:r>
              <a:rPr lang="en-AU" dirty="0"/>
              <a:t> D2.0 was liaised in Apr 2018 (WG1N124</a:t>
            </a:r>
            <a:r>
              <a:rPr lang="en-AU" dirty="0" smtClean="0"/>
              <a:t>)</a:t>
            </a:r>
          </a:p>
          <a:p>
            <a:pPr lvl="1"/>
            <a:r>
              <a:rPr lang="en-AU" dirty="0"/>
              <a:t>IEEE 802.</a:t>
            </a:r>
            <a:r>
              <a:rPr lang="en-AU" dirty="0">
                <a:cs typeface="Arial" panose="020B0604020202020204" pitchFamily="34" charset="0"/>
              </a:rPr>
              <a:t>1Xck</a:t>
            </a:r>
            <a:r>
              <a:rPr lang="en-AU" dirty="0"/>
              <a:t> </a:t>
            </a:r>
            <a:r>
              <a:rPr lang="en-AU" dirty="0" smtClean="0"/>
              <a:t>will conditionally </a:t>
            </a:r>
            <a:r>
              <a:rPr lang="en-AU" dirty="0"/>
              <a:t>to </a:t>
            </a:r>
            <a:r>
              <a:rPr lang="en-AU" dirty="0" err="1"/>
              <a:t>RevCom</a:t>
            </a:r>
            <a:r>
              <a:rPr lang="en-AU" dirty="0"/>
              <a:t> in July </a:t>
            </a:r>
            <a:r>
              <a:rPr lang="en-AU" dirty="0" smtClean="0"/>
              <a:t>2018 </a:t>
            </a:r>
            <a:endParaRPr lang="en-AU" dirty="0"/>
          </a:p>
          <a:p>
            <a:r>
              <a:rPr lang="en-US" dirty="0" smtClean="0"/>
              <a:t>60-day</a:t>
            </a:r>
            <a:r>
              <a:rPr lang="en-AU" dirty="0" smtClean="0"/>
              <a:t> pre-ballot: </a:t>
            </a:r>
            <a:r>
              <a:rPr lang="en-AU" dirty="0">
                <a:solidFill>
                  <a:schemeClr val="accent2"/>
                </a:solidFill>
              </a:rPr>
              <a:t>will conditionally start soon</a:t>
            </a:r>
            <a:endParaRPr lang="en-AU" dirty="0" smtClean="0">
              <a:solidFill>
                <a:schemeClr val="accent2"/>
              </a:solidFill>
            </a:endParaRPr>
          </a:p>
          <a:p>
            <a:pPr lvl="1"/>
            <a:r>
              <a:rPr lang="en-AU" dirty="0"/>
              <a:t>WG will conditionally initiate start of PSDO process in July </a:t>
            </a:r>
            <a:r>
              <a:rPr lang="en-AU" dirty="0" smtClean="0"/>
              <a:t>2018</a:t>
            </a:r>
          </a:p>
          <a:p>
            <a:pPr lvl="2"/>
            <a:r>
              <a:rPr lang="en-US" dirty="0" smtClean="0">
                <a:solidFill>
                  <a:srgbClr val="FF0000"/>
                </a:solidFill>
              </a:rPr>
              <a:t>Did they? </a:t>
            </a:r>
          </a:p>
          <a:p>
            <a:pPr lvl="2"/>
            <a:r>
              <a:rPr lang="en-US" dirty="0" smtClean="0"/>
              <a:t>Notified </a:t>
            </a:r>
            <a:r>
              <a:rPr lang="en-US" dirty="0" smtClean="0"/>
              <a:t>1 Sept 2018 </a:t>
            </a:r>
            <a:r>
              <a:rPr lang="en-US" dirty="0"/>
              <a:t>that this is through prepublication </a:t>
            </a:r>
            <a:r>
              <a:rPr lang="en-US" dirty="0" smtClean="0"/>
              <a:t>editing, so </a:t>
            </a:r>
            <a:r>
              <a:rPr lang="en-US" dirty="0"/>
              <a:t>expect to be able to </a:t>
            </a:r>
            <a:r>
              <a:rPr lang="en-AU" dirty="0"/>
              <a:t>initiate</a:t>
            </a:r>
            <a:r>
              <a:rPr lang="en-US" dirty="0" smtClean="0"/>
              <a:t> </a:t>
            </a:r>
            <a:r>
              <a:rPr lang="en-US" dirty="0"/>
              <a:t>soon </a:t>
            </a:r>
            <a:endParaRPr lang="en-US" dirty="0" smtClean="0"/>
          </a:p>
          <a:p>
            <a:pPr lvl="2"/>
            <a:r>
              <a:rPr lang="en-US" dirty="0" smtClean="0"/>
              <a:t>(Jodi, 10 Sep) </a:t>
            </a:r>
            <a:r>
              <a:rPr lang="en-AU" dirty="0"/>
              <a:t>We are awaiting SASB approval</a:t>
            </a:r>
            <a:endParaRPr lang="en-US"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42</a:t>
            </a:fld>
            <a:endParaRPr lang="en-US"/>
          </a:p>
        </p:txBody>
      </p:sp>
    </p:spTree>
    <p:extLst>
      <p:ext uri="{BB962C8B-B14F-4D97-AF65-F5344CB8AC3E}">
        <p14:creationId xmlns:p14="http://schemas.microsoft.com/office/powerpoint/2010/main" val="39621723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1AE-Rev</a:t>
            </a:r>
            <a:r>
              <a:rPr lang="en-AU" dirty="0" smtClean="0"/>
              <a:t> </a:t>
            </a:r>
            <a:r>
              <a:rPr lang="en-AU" dirty="0"/>
              <a:t>PSDO process will conditionally start soon</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IEEE 802.</a:t>
            </a:r>
            <a:r>
              <a:rPr lang="en-AU" dirty="0">
                <a:cs typeface="Arial" panose="020B0604020202020204" pitchFamily="34" charset="0"/>
              </a:rPr>
              <a:t>1AE-Rev</a:t>
            </a:r>
            <a:r>
              <a:rPr lang="en-AU" dirty="0"/>
              <a:t> D1.1 was liaised in Apr 2018 (WG1N124</a:t>
            </a:r>
            <a:r>
              <a:rPr lang="en-AU" dirty="0" smtClean="0"/>
              <a:t>)</a:t>
            </a:r>
          </a:p>
          <a:p>
            <a:pPr lvl="1"/>
            <a:r>
              <a:rPr lang="en-AU" dirty="0"/>
              <a:t>IEEE 802.</a:t>
            </a:r>
            <a:r>
              <a:rPr lang="en-AU" dirty="0">
                <a:cs typeface="Arial" panose="020B0604020202020204" pitchFamily="34" charset="0"/>
              </a:rPr>
              <a:t>1AE-Rev</a:t>
            </a:r>
            <a:r>
              <a:rPr lang="en-AU" dirty="0"/>
              <a:t> </a:t>
            </a:r>
            <a:r>
              <a:rPr lang="en-AU" dirty="0" smtClean="0"/>
              <a:t>will go to </a:t>
            </a:r>
            <a:r>
              <a:rPr lang="en-AU" dirty="0" err="1"/>
              <a:t>RevCom</a:t>
            </a:r>
            <a:r>
              <a:rPr lang="en-AU" dirty="0"/>
              <a:t> in July 2018 </a:t>
            </a:r>
          </a:p>
          <a:p>
            <a:r>
              <a:rPr lang="en-US" dirty="0" smtClean="0"/>
              <a:t>60-day</a:t>
            </a:r>
            <a:r>
              <a:rPr lang="en-AU" dirty="0" smtClean="0"/>
              <a:t> pre-ballot: </a:t>
            </a:r>
            <a:r>
              <a:rPr lang="en-AU" dirty="0">
                <a:solidFill>
                  <a:schemeClr val="accent2"/>
                </a:solidFill>
              </a:rPr>
              <a:t>waiting</a:t>
            </a:r>
            <a:endParaRPr lang="en-AU" dirty="0" smtClean="0"/>
          </a:p>
          <a:p>
            <a:pPr lvl="1"/>
            <a:r>
              <a:rPr lang="en-AU" dirty="0"/>
              <a:t>WG will conditionally initiate start of PSDO process in July </a:t>
            </a:r>
            <a:r>
              <a:rPr lang="en-AU" dirty="0" smtClean="0"/>
              <a:t>2018</a:t>
            </a:r>
          </a:p>
          <a:p>
            <a:pPr lvl="2"/>
            <a:r>
              <a:rPr lang="en-US" dirty="0" smtClean="0">
                <a:solidFill>
                  <a:srgbClr val="FF0000"/>
                </a:solidFill>
              </a:rPr>
              <a:t>Did they?</a:t>
            </a:r>
          </a:p>
          <a:p>
            <a:pPr lvl="2"/>
            <a:r>
              <a:rPr lang="en-US" dirty="0" smtClean="0">
                <a:solidFill>
                  <a:srgbClr val="FF0000"/>
                </a:solidFill>
              </a:rPr>
              <a:t>(Sep </a:t>
            </a:r>
            <a:r>
              <a:rPr lang="en-US" dirty="0">
                <a:solidFill>
                  <a:srgbClr val="FF0000"/>
                </a:solidFill>
              </a:rPr>
              <a:t>2018) </a:t>
            </a:r>
            <a:r>
              <a:rPr lang="en-AU" dirty="0">
                <a:solidFill>
                  <a:srgbClr val="FF0000"/>
                </a:solidFill>
              </a:rPr>
              <a:t>We are awaiting SASB approval</a:t>
            </a:r>
            <a:endParaRPr lang="en-US" dirty="0">
              <a:solidFill>
                <a:srgbClr val="FF0000"/>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43</a:t>
            </a:fld>
            <a:endParaRPr lang="en-US"/>
          </a:p>
        </p:txBody>
      </p:sp>
    </p:spTree>
    <p:extLst>
      <p:ext uri="{BB962C8B-B14F-4D97-AF65-F5344CB8AC3E}">
        <p14:creationId xmlns:p14="http://schemas.microsoft.com/office/powerpoint/2010/main" val="31004597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1AS-Rev</a:t>
            </a:r>
            <a:r>
              <a:rPr lang="en-AU" dirty="0" smtClean="0"/>
              <a:t> will be liaised for information soon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chemeClr val="accent2"/>
                </a:solidFill>
              </a:rPr>
              <a:t>waiting</a:t>
            </a:r>
            <a:endParaRPr lang="en-AU" dirty="0" smtClean="0">
              <a:solidFill>
                <a:srgbClr val="00B050"/>
              </a:solidFill>
            </a:endParaRPr>
          </a:p>
          <a:p>
            <a:pPr lvl="1"/>
            <a:r>
              <a:rPr lang="en-AU" dirty="0"/>
              <a:t>IEEE </a:t>
            </a:r>
            <a:r>
              <a:rPr lang="en-AU" dirty="0" smtClean="0"/>
              <a:t>802.</a:t>
            </a:r>
            <a:r>
              <a:rPr lang="en-AU" dirty="0" smtClean="0">
                <a:cs typeface="Arial" panose="020B0604020202020204" pitchFamily="34" charset="0"/>
              </a:rPr>
              <a:t>1AS-Rev </a:t>
            </a:r>
            <a:r>
              <a:rPr lang="en-US" dirty="0" smtClean="0"/>
              <a:t>is approved </a:t>
            </a:r>
            <a:r>
              <a:rPr lang="en-US" dirty="0"/>
              <a:t>to be sent in </a:t>
            </a:r>
            <a:r>
              <a:rPr lang="en-US" dirty="0" smtClean="0"/>
              <a:t>for </a:t>
            </a:r>
            <a:r>
              <a:rPr lang="en-US" dirty="0"/>
              <a:t>information when a revised (Sponsor Ballot) draft is ready (perhaps D8</a:t>
            </a:r>
            <a:r>
              <a:rPr lang="en-US" dirty="0" smtClean="0"/>
              <a:t>?)</a:t>
            </a:r>
          </a:p>
          <a:p>
            <a:pPr lvl="2"/>
            <a:r>
              <a:rPr lang="en-US" dirty="0" smtClean="0"/>
              <a:t>Editor </a:t>
            </a:r>
            <a:r>
              <a:rPr lang="en-US" dirty="0"/>
              <a:t>estimates Sponsor Ballot in Nov/Dec 2018?</a:t>
            </a:r>
            <a:endParaRPr lang="en-AU" dirty="0"/>
          </a:p>
          <a:p>
            <a:r>
              <a:rPr lang="en-US" dirty="0" smtClean="0"/>
              <a:t>60-day</a:t>
            </a:r>
            <a:r>
              <a:rPr lang="en-AU" dirty="0" smtClean="0"/>
              <a:t> pre-ballot: </a:t>
            </a:r>
            <a:r>
              <a:rPr lang="en-AU" dirty="0" smtClean="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44</a:t>
            </a:fld>
            <a:endParaRPr lang="en-US"/>
          </a:p>
        </p:txBody>
      </p:sp>
    </p:spTree>
    <p:extLst>
      <p:ext uri="{BB962C8B-B14F-4D97-AF65-F5344CB8AC3E}">
        <p14:creationId xmlns:p14="http://schemas.microsoft.com/office/powerpoint/2010/main" val="4275516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ten standards in the pipeline for ratification under the PSDO process</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30323588"/>
              </p:ext>
            </p:extLst>
          </p:nvPr>
        </p:nvGraphicFramePr>
        <p:xfrm>
          <a:off x="152399" y="16002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smtClean="0">
                          <a:solidFill>
                            <a:schemeClr val="tx1"/>
                          </a:solidFill>
                          <a:latin typeface="+mj-lt"/>
                        </a:rPr>
                        <a:t>.3bn</a:t>
                      </a:r>
                    </a:p>
                  </a:txBody>
                  <a:tcPr/>
                </a:tc>
                <a:tc>
                  <a:txBody>
                    <a:bodyPr/>
                    <a:lstStyle/>
                    <a:p>
                      <a:pPr algn="ctr"/>
                      <a:r>
                        <a:rPr lang="en-GB" sz="1600" dirty="0" smtClean="0">
                          <a:latin typeface="+mj-lt"/>
                        </a:rPr>
                        <a:t>D3.0</a:t>
                      </a:r>
                      <a:endParaRPr lang="en-GB" sz="1600" dirty="0">
                        <a:latin typeface="+mj-lt"/>
                      </a:endParaRPr>
                    </a:p>
                  </a:txBody>
                  <a:tcPr/>
                </a:tc>
                <a:tc>
                  <a:txBody>
                    <a:bodyPr/>
                    <a:lstStyle/>
                    <a:p>
                      <a:pPr algn="ctr"/>
                      <a:r>
                        <a:rPr lang="en-GB" sz="1600" dirty="0" smtClean="0">
                          <a:solidFill>
                            <a:schemeClr val="tx1"/>
                          </a:solidFill>
                          <a:latin typeface="+mj-lt"/>
                        </a:rPr>
                        <a:t>Feb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a:t>
                      </a:r>
                      <a:r>
                        <a:rPr lang="en-AU" sz="1600" b="0" baseline="0" dirty="0" smtClean="0">
                          <a:solidFill>
                            <a:schemeClr val="tx1"/>
                          </a:solidFill>
                          <a:latin typeface="+mj-lt"/>
                        </a:rPr>
                        <a:t> Sep 18</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n/a</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3"/>
                  </a:ext>
                </a:extLst>
              </a:tr>
              <a:tr h="290122">
                <a:tc>
                  <a:txBody>
                    <a:bodyPr/>
                    <a:lstStyle/>
                    <a:p>
                      <a:r>
                        <a:rPr lang="en-GB" sz="1600" b="0" dirty="0" smtClean="0">
                          <a:solidFill>
                            <a:schemeClr val="tx1"/>
                          </a:solidFill>
                          <a:latin typeface="+mj-lt"/>
                        </a:rPr>
                        <a:t>.3bv</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 </a:t>
                      </a:r>
                      <a:r>
                        <a:rPr lang="en-AU" sz="1600" b="0" baseline="0" dirty="0" smtClean="0">
                          <a:solidFill>
                            <a:schemeClr val="tx1"/>
                          </a:solidFill>
                          <a:latin typeface="+mj-lt"/>
                        </a:rPr>
                        <a:t>Aug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a:t>
                      </a:r>
                      <a:r>
                        <a:rPr lang="en-AU" sz="1600" b="0" baseline="0" dirty="0" smtClean="0">
                          <a:solidFill>
                            <a:schemeClr val="tx1"/>
                          </a:solidFill>
                          <a:latin typeface="+mj-lt"/>
                        </a:rPr>
                        <a:t> Sep 18</a:t>
                      </a:r>
                      <a:endParaRPr lang="en-AU" sz="1600" b="0" dirty="0" smtClean="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10007"/>
                  </a:ext>
                </a:extLst>
              </a:tr>
              <a:tr h="290122">
                <a:tc>
                  <a:txBody>
                    <a:bodyPr/>
                    <a:lstStyle/>
                    <a:p>
                      <a:r>
                        <a:rPr lang="en-GB" sz="1600" b="0" dirty="0" smtClean="0">
                          <a:solidFill>
                            <a:schemeClr val="tx1"/>
                          </a:solidFill>
                          <a:latin typeface="+mj-lt"/>
                        </a:rPr>
                        <a:t>.3bu</a:t>
                      </a:r>
                    </a:p>
                  </a:txBody>
                  <a:tcPr/>
                </a:tc>
                <a:tc>
                  <a:txBody>
                    <a:bodyPr/>
                    <a:lstStyle/>
                    <a:p>
                      <a:pPr algn="ctr"/>
                      <a:r>
                        <a:rPr lang="en-GB" sz="1600" dirty="0" smtClean="0">
                          <a:solidFill>
                            <a:schemeClr val="tx1"/>
                          </a:solidFill>
                          <a:latin typeface="+mj-lt"/>
                        </a:rPr>
                        <a:t>D3.2</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18 </a:t>
                      </a:r>
                      <a:r>
                        <a:rPr lang="en-AU" sz="1600" b="0" kern="1200" baseline="0" dirty="0" smtClean="0">
                          <a:solidFill>
                            <a:schemeClr val="tx1"/>
                          </a:solidFill>
                          <a:latin typeface="+mn-lt"/>
                          <a:ea typeface="+mn-ea"/>
                          <a:cs typeface="+mn-cs"/>
                        </a:rPr>
                        <a:t>Aug 17</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a:t>
                      </a:r>
                      <a:r>
                        <a:rPr lang="en-AU" sz="1600" b="0" baseline="0" dirty="0" smtClean="0">
                          <a:solidFill>
                            <a:schemeClr val="tx1"/>
                          </a:solidFill>
                          <a:latin typeface="+mj-lt"/>
                        </a:rPr>
                        <a:t> Sep 18</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8"/>
                  </a:ext>
                </a:extLst>
              </a:tr>
              <a:tr h="290122">
                <a:tc>
                  <a:txBody>
                    <a:bodyPr/>
                    <a:lstStyle/>
                    <a:p>
                      <a:r>
                        <a:rPr lang="en-GB" sz="1600" b="0" dirty="0" smtClean="0">
                          <a:solidFill>
                            <a:schemeClr val="tx1"/>
                          </a:solidFill>
                          <a:latin typeface="+mj-lt"/>
                        </a:rPr>
                        <a:t>.3/Cor1</a:t>
                      </a:r>
                    </a:p>
                  </a:txBody>
                  <a:tcPr/>
                </a:tc>
                <a:tc>
                  <a:txBody>
                    <a:bodyPr/>
                    <a:lstStyle/>
                    <a:p>
                      <a:pPr algn="ctr"/>
                      <a:r>
                        <a:rPr lang="en-GB" sz="1600" dirty="0" smtClean="0">
                          <a:solidFill>
                            <a:schemeClr val="tx1"/>
                          </a:solidFill>
                          <a:latin typeface="+mj-lt"/>
                        </a:rPr>
                        <a:t>D2.1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smtClean="0">
                          <a:solidFill>
                            <a:schemeClr val="tx1"/>
                          </a:solidFill>
                          <a:latin typeface="+mn-lt"/>
                          <a:ea typeface="+mn-ea"/>
                          <a:cs typeface="+mn-cs"/>
                        </a:rPr>
                        <a:t>n/a</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22 Nov</a:t>
                      </a:r>
                      <a:r>
                        <a:rPr lang="en-AU" sz="1600" b="0" baseline="0" dirty="0" smtClean="0">
                          <a:solidFill>
                            <a:schemeClr val="tx1"/>
                          </a:solidFill>
                          <a:latin typeface="+mj-lt"/>
                        </a:rPr>
                        <a:t> 17</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10010"/>
                  </a:ext>
                </a:extLst>
              </a:tr>
              <a:tr h="290122">
                <a:tc>
                  <a:txBody>
                    <a:bodyPr/>
                    <a:lstStyle/>
                    <a:p>
                      <a:r>
                        <a:rPr lang="en-GB" sz="1600" b="0" dirty="0" smtClean="0">
                          <a:solidFill>
                            <a:schemeClr val="tx1"/>
                          </a:solidFill>
                          <a:latin typeface="+mj-lt"/>
                        </a:rPr>
                        <a:t>.3bs</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12</a:t>
                      </a:r>
                      <a:r>
                        <a:rPr lang="en-AU" sz="1600" b="0" kern="1200" baseline="0" dirty="0" smtClean="0">
                          <a:solidFill>
                            <a:schemeClr val="tx1"/>
                          </a:solidFill>
                          <a:latin typeface="+mn-lt"/>
                          <a:ea typeface="+mn-ea"/>
                          <a:cs typeface="+mn-cs"/>
                        </a:rPr>
                        <a:t> Apr 18</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26</a:t>
                      </a:r>
                      <a:r>
                        <a:rPr lang="en-AU" sz="1600" b="0" baseline="0" dirty="0" smtClean="0">
                          <a:solidFill>
                            <a:schemeClr val="tx1"/>
                          </a:solidFill>
                          <a:latin typeface="+mj-lt"/>
                        </a:rPr>
                        <a:t> Dec 18</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898685209"/>
                  </a:ext>
                </a:extLst>
              </a:tr>
              <a:tr h="290122">
                <a:tc>
                  <a:txBody>
                    <a:bodyPr/>
                    <a:lstStyle/>
                    <a:p>
                      <a:r>
                        <a:rPr lang="en-GB" sz="1600" b="0" dirty="0" smtClean="0">
                          <a:solidFill>
                            <a:schemeClr val="tx1"/>
                          </a:solidFill>
                          <a:latin typeface="+mj-lt"/>
                        </a:rPr>
                        <a:t>.3cb</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862799127"/>
                  </a:ext>
                </a:extLst>
              </a:tr>
              <a:tr h="290122">
                <a:tc>
                  <a:txBody>
                    <a:bodyPr/>
                    <a:lstStyle/>
                    <a:p>
                      <a:r>
                        <a:rPr lang="en-GB" sz="1600" b="0" dirty="0" smtClean="0">
                          <a:solidFill>
                            <a:schemeClr val="tx1"/>
                          </a:solidFill>
                          <a:latin typeface="+mj-lt"/>
                        </a:rPr>
                        <a:t>.3cc</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12</a:t>
                      </a:r>
                      <a:r>
                        <a:rPr lang="en-AU" sz="1600" b="0" kern="1200" baseline="0" dirty="0" smtClean="0">
                          <a:solidFill>
                            <a:schemeClr val="tx1"/>
                          </a:solidFill>
                          <a:latin typeface="+mn-lt"/>
                          <a:ea typeface="+mn-ea"/>
                          <a:cs typeface="+mn-cs"/>
                        </a:rPr>
                        <a:t> Apr 18</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26</a:t>
                      </a:r>
                      <a:r>
                        <a:rPr lang="en-AU" sz="1600" b="0" baseline="0" dirty="0" smtClean="0">
                          <a:solidFill>
                            <a:schemeClr val="tx1"/>
                          </a:solidFill>
                          <a:latin typeface="+mj-lt"/>
                        </a:rPr>
                        <a:t> Dec 18</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509910126"/>
                  </a:ext>
                </a:extLst>
              </a:tr>
              <a:tr h="290122">
                <a:tc>
                  <a:txBody>
                    <a:bodyPr/>
                    <a:lstStyle/>
                    <a:p>
                      <a:r>
                        <a:rPr lang="en-GB" sz="1600" b="0" dirty="0" smtClean="0">
                          <a:solidFill>
                            <a:schemeClr val="tx1"/>
                          </a:solidFill>
                          <a:latin typeface="+mj-lt"/>
                        </a:rPr>
                        <a:t>.3cd</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575905558"/>
                  </a:ext>
                </a:extLst>
              </a:tr>
              <a:tr h="290122">
                <a:tc>
                  <a:txBody>
                    <a:bodyPr/>
                    <a:lstStyle/>
                    <a:p>
                      <a:r>
                        <a:rPr lang="en-GB" sz="1600" b="0" dirty="0" smtClean="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D3.0</a:t>
                      </a: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4092400724"/>
                  </a:ext>
                </a:extLst>
              </a:tr>
              <a:tr h="290122">
                <a:tc>
                  <a:txBody>
                    <a:bodyPr/>
                    <a:lstStyle/>
                    <a:p>
                      <a:r>
                        <a:rPr lang="en-GB" sz="1600" b="0" dirty="0" smtClean="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D3.2</a:t>
                      </a:r>
                    </a:p>
                  </a:txBody>
                  <a:tcPr marR="0"/>
                </a:tc>
                <a:tc>
                  <a:txBody>
                    <a:bodyPr/>
                    <a:lstStyle/>
                    <a:p>
                      <a:pPr algn="ctr"/>
                      <a:r>
                        <a:rPr lang="en-GB" sz="1600" dirty="0" smtClean="0">
                          <a:solidFill>
                            <a:schemeClr val="tx1"/>
                          </a:solidFill>
                          <a:latin typeface="+mj-lt"/>
                        </a:rPr>
                        <a:t>Feb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296881205"/>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45</a:t>
            </a:fld>
            <a:endParaRPr lang="en-US"/>
          </a:p>
        </p:txBody>
      </p:sp>
    </p:spTree>
    <p:extLst>
      <p:ext uri="{BB962C8B-B14F-4D97-AF65-F5344CB8AC3E}">
        <p14:creationId xmlns:p14="http://schemas.microsoft.com/office/powerpoint/2010/main" val="5885085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FDIS ballot passed &amp; waiting for publication</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802.3bn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and response sent</a:t>
            </a:r>
            <a:endParaRPr lang="en-AU" dirty="0" smtClean="0">
              <a:solidFill>
                <a:schemeClr val="accent2"/>
              </a:solidFill>
            </a:endParaRPr>
          </a:p>
          <a:p>
            <a:pPr lvl="1"/>
            <a:r>
              <a:rPr lang="en-AU" dirty="0"/>
              <a:t>8</a:t>
            </a:r>
            <a:r>
              <a:rPr lang="en-AU" dirty="0" smtClean="0"/>
              <a:t>02.3bn-2016 passed 60-day pre-ballot on 16 Apr </a:t>
            </a:r>
            <a:r>
              <a:rPr lang="en-AU" dirty="0"/>
              <a:t>2017 (N16546)</a:t>
            </a:r>
            <a:endParaRPr lang="en-AU" dirty="0" smtClean="0"/>
          </a:p>
          <a:p>
            <a:pPr lvl="2"/>
            <a:r>
              <a:rPr lang="en-AU" dirty="0" smtClean="0"/>
              <a:t>Need? 8/1/10</a:t>
            </a:r>
          </a:p>
          <a:p>
            <a:pPr lvl="2"/>
            <a:r>
              <a:rPr lang="en-AU" dirty="0" smtClean="0"/>
              <a:t>Submission? 8/1/10</a:t>
            </a:r>
          </a:p>
          <a:p>
            <a:pPr lvl="1"/>
            <a:r>
              <a:rPr lang="en-AU" dirty="0" smtClean="0"/>
              <a:t>China NB voted “no” and provided the usual comments</a:t>
            </a:r>
          </a:p>
          <a:p>
            <a:pPr lvl="2"/>
            <a:r>
              <a:rPr lang="en-AU" dirty="0" smtClean="0"/>
              <a:t>A response was sent to SC6 on 7 June 2017 (6N16649)</a:t>
            </a:r>
          </a:p>
          <a:p>
            <a:r>
              <a:rPr lang="en-AU" dirty="0" smtClean="0"/>
              <a:t>FDIS ballot: </a:t>
            </a:r>
            <a:r>
              <a:rPr lang="en-AU" dirty="0" smtClean="0">
                <a:solidFill>
                  <a:srgbClr val="00B050"/>
                </a:solidFill>
              </a:rPr>
              <a:t>passed </a:t>
            </a:r>
            <a:r>
              <a:rPr lang="en-AU" dirty="0" smtClean="0">
                <a:solidFill>
                  <a:schemeClr val="accent2"/>
                </a:solidFill>
              </a:rPr>
              <a:t>&amp; waiting for publication</a:t>
            </a:r>
          </a:p>
          <a:p>
            <a:pPr lvl="1"/>
            <a:r>
              <a:rPr lang="en-AU" dirty="0" smtClean="0"/>
              <a:t>FDIS ballot passed 11/0/7 on 3 September 2018 (N16853)</a:t>
            </a:r>
          </a:p>
          <a:p>
            <a:pPr lvl="1"/>
            <a:r>
              <a:rPr lang="en-AU" dirty="0" smtClean="0"/>
              <a:t>Will be known as ISO/IEC/IEEE </a:t>
            </a:r>
            <a:r>
              <a:rPr lang="en-AU" dirty="0"/>
              <a:t>8802-3:2017/</a:t>
            </a:r>
            <a:r>
              <a:rPr lang="en-AU" dirty="0" err="1"/>
              <a:t>Amd</a:t>
            </a:r>
            <a:r>
              <a:rPr lang="en-AU" dirty="0"/>
              <a:t> </a:t>
            </a:r>
            <a:r>
              <a:rPr lang="en-AU" dirty="0" smtClean="0"/>
              <a:t>6 once published </a:t>
            </a:r>
            <a:endParaRPr lang="en-AU" dirty="0"/>
          </a:p>
        </p:txBody>
      </p:sp>
    </p:spTree>
    <p:extLst>
      <p:ext uri="{BB962C8B-B14F-4D97-AF65-F5344CB8AC3E}">
        <p14:creationId xmlns:p14="http://schemas.microsoft.com/office/powerpoint/2010/main" val="19101144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FDIS ballot passed &amp; waiting for publication</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802.3bv D3.1 was liaised to SC6  in Oct 2016</a:t>
            </a:r>
          </a:p>
          <a:p>
            <a:r>
              <a:rPr lang="en-US" dirty="0" smtClean="0"/>
              <a:t>60-day</a:t>
            </a:r>
            <a:r>
              <a:rPr lang="en-AU" dirty="0" smtClean="0"/>
              <a:t> </a:t>
            </a:r>
            <a:r>
              <a:rPr lang="en-AU" dirty="0"/>
              <a:t>pre-ballot</a:t>
            </a:r>
            <a:r>
              <a:rPr lang="en-AU" dirty="0" smtClean="0"/>
              <a:t>: </a:t>
            </a:r>
            <a:r>
              <a:rPr lang="en-AU" dirty="0" smtClean="0">
                <a:solidFill>
                  <a:srgbClr val="00B050"/>
                </a:solidFill>
              </a:rPr>
              <a:t>passed</a:t>
            </a:r>
          </a:p>
          <a:p>
            <a:pPr lvl="1"/>
            <a:r>
              <a:rPr lang="en-AU" dirty="0" smtClean="0"/>
              <a:t>Note: another ISO group is developing a standard </a:t>
            </a:r>
            <a:r>
              <a:rPr lang="en-AU" dirty="0"/>
              <a:t>to complement IEEE </a:t>
            </a:r>
            <a:r>
              <a:rPr lang="en-AU" dirty="0" err="1"/>
              <a:t>Std</a:t>
            </a:r>
            <a:r>
              <a:rPr lang="en-AU" dirty="0"/>
              <a:t> 802.3bv-2017 </a:t>
            </a:r>
            <a:r>
              <a:rPr lang="en-AU" dirty="0" smtClean="0"/>
              <a:t>(</a:t>
            </a:r>
            <a:r>
              <a:rPr lang="en-AU" dirty="0"/>
              <a:t>ISO TC22 </a:t>
            </a:r>
            <a:r>
              <a:rPr lang="en-AU" dirty="0" smtClean="0"/>
              <a:t>SC32) and may be interested in ensuring it is approved in SC6</a:t>
            </a:r>
          </a:p>
          <a:p>
            <a:pPr lvl="1"/>
            <a:r>
              <a:rPr lang="en-AU" dirty="0" smtClean="0"/>
              <a:t>802.3bv </a:t>
            </a:r>
            <a:r>
              <a:rPr lang="en-AU" dirty="0"/>
              <a:t>passed 60-day pre-ballot on 18 August 2017 (</a:t>
            </a:r>
            <a:r>
              <a:rPr lang="en-AU" dirty="0" smtClean="0"/>
              <a:t>N16694)</a:t>
            </a:r>
            <a:endParaRPr lang="en-AU" dirty="0"/>
          </a:p>
          <a:p>
            <a:pPr lvl="2"/>
            <a:r>
              <a:rPr lang="en-AU" dirty="0"/>
              <a:t>Support need for IS: passed 8/0/13 </a:t>
            </a:r>
          </a:p>
          <a:p>
            <a:pPr lvl="2"/>
            <a:r>
              <a:rPr lang="en-AU" dirty="0"/>
              <a:t>Support submission for this IS: passed 8/0/13</a:t>
            </a:r>
          </a:p>
          <a:p>
            <a:r>
              <a:rPr lang="en-AU" dirty="0" smtClean="0"/>
              <a:t>FDIS ballot: </a:t>
            </a:r>
            <a:r>
              <a:rPr lang="en-AU" dirty="0">
                <a:solidFill>
                  <a:srgbClr val="00B050"/>
                </a:solidFill>
              </a:rPr>
              <a:t>passed </a:t>
            </a:r>
            <a:r>
              <a:rPr lang="en-AU" dirty="0">
                <a:solidFill>
                  <a:schemeClr val="accent2"/>
                </a:solidFill>
              </a:rPr>
              <a:t>&amp; waiting for publication</a:t>
            </a:r>
          </a:p>
          <a:p>
            <a:pPr lvl="1"/>
            <a:r>
              <a:rPr lang="en-AU" dirty="0"/>
              <a:t>FDIS ballot passed 11/0/7 on 3 September </a:t>
            </a:r>
            <a:r>
              <a:rPr lang="en-AU" dirty="0" smtClean="0"/>
              <a:t>2018 (N16851)</a:t>
            </a:r>
            <a:endParaRPr lang="en-AU" dirty="0" smtClean="0">
              <a:solidFill>
                <a:schemeClr val="accent2"/>
              </a:solidFill>
            </a:endParaRPr>
          </a:p>
          <a:p>
            <a:pPr lvl="1"/>
            <a:r>
              <a:rPr lang="en-AU" dirty="0"/>
              <a:t>Will be known as ISO/IEC/IEEE 8802-3:2017/</a:t>
            </a:r>
            <a:r>
              <a:rPr lang="en-AU" dirty="0" err="1"/>
              <a:t>Amd</a:t>
            </a:r>
            <a:r>
              <a:rPr lang="en-AU" dirty="0"/>
              <a:t> </a:t>
            </a:r>
            <a:r>
              <a:rPr lang="en-AU" dirty="0" smtClean="0"/>
              <a:t>9 </a:t>
            </a:r>
            <a:r>
              <a:rPr lang="en-AU" dirty="0"/>
              <a:t>once published </a:t>
            </a:r>
          </a:p>
          <a:p>
            <a:pPr marL="1588" lvl="1" indent="0">
              <a:buNone/>
            </a:pPr>
            <a:endParaRPr lang="en-AU" dirty="0">
              <a:solidFill>
                <a:srgbClr val="FF0000"/>
              </a:solidFill>
            </a:endParaRPr>
          </a:p>
          <a:p>
            <a:endParaRPr lang="en-AU" dirty="0"/>
          </a:p>
        </p:txBody>
      </p:sp>
    </p:spTree>
    <p:extLst>
      <p:ext uri="{BB962C8B-B14F-4D97-AF65-F5344CB8AC3E}">
        <p14:creationId xmlns:p14="http://schemas.microsoft.com/office/powerpoint/2010/main" val="36178594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a:t>
            </a:r>
            <a:r>
              <a:rPr lang="en-AU" dirty="0"/>
              <a:t>FDIS ballot passed &amp; waiting for publication</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802.3bu D3.2 was </a:t>
            </a:r>
            <a:r>
              <a:rPr lang="en-AU" dirty="0"/>
              <a:t>liaised to SC6  in Oct </a:t>
            </a:r>
            <a:r>
              <a:rPr lang="en-AU" dirty="0" smtClean="0"/>
              <a:t>2016</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r>
              <a:rPr lang="en-AU" dirty="0" smtClean="0">
                <a:solidFill>
                  <a:schemeClr val="accent2"/>
                </a:solidFill>
              </a:rPr>
              <a:t> </a:t>
            </a:r>
          </a:p>
          <a:p>
            <a:pPr lvl="1"/>
            <a:r>
              <a:rPr lang="en-AU" dirty="0" smtClean="0"/>
              <a:t>802.3bu </a:t>
            </a:r>
            <a:r>
              <a:rPr lang="en-AU" dirty="0"/>
              <a:t>passed 60-day pre-ballot on </a:t>
            </a:r>
            <a:r>
              <a:rPr lang="en-AU" dirty="0" smtClean="0"/>
              <a:t>18 August 2017 </a:t>
            </a:r>
            <a:r>
              <a:rPr lang="en-AU" dirty="0"/>
              <a:t>(</a:t>
            </a:r>
            <a:r>
              <a:rPr lang="en-AU" dirty="0" smtClean="0"/>
              <a:t>N16693)</a:t>
            </a:r>
            <a:endParaRPr lang="en-AU" dirty="0"/>
          </a:p>
          <a:p>
            <a:pPr lvl="2"/>
            <a:r>
              <a:rPr lang="en-AU" dirty="0"/>
              <a:t>Support need for IS: passed </a:t>
            </a:r>
            <a:r>
              <a:rPr lang="en-AU" dirty="0" smtClean="0"/>
              <a:t>8/0/13 </a:t>
            </a:r>
            <a:endParaRPr lang="en-AU" dirty="0"/>
          </a:p>
          <a:p>
            <a:pPr lvl="2"/>
            <a:r>
              <a:rPr lang="en-AU" dirty="0"/>
              <a:t>Support submission for this IS: passed </a:t>
            </a:r>
            <a:r>
              <a:rPr lang="en-AU" dirty="0" smtClean="0"/>
              <a:t>8/0/13</a:t>
            </a:r>
            <a:endParaRPr lang="en-AU" dirty="0"/>
          </a:p>
          <a:p>
            <a:r>
              <a:rPr lang="en-AU" dirty="0" smtClean="0"/>
              <a:t>FDIS ballot: </a:t>
            </a:r>
            <a:r>
              <a:rPr lang="en-AU" dirty="0">
                <a:solidFill>
                  <a:srgbClr val="00B050"/>
                </a:solidFill>
              </a:rPr>
              <a:t>passed </a:t>
            </a:r>
            <a:r>
              <a:rPr lang="en-AU" dirty="0">
                <a:solidFill>
                  <a:schemeClr val="accent2"/>
                </a:solidFill>
              </a:rPr>
              <a:t>&amp; waiting for publication</a:t>
            </a:r>
            <a:r>
              <a:rPr lang="en-AU" dirty="0" smtClean="0">
                <a:solidFill>
                  <a:srgbClr val="00B050"/>
                </a:solidFill>
              </a:rPr>
              <a:t> </a:t>
            </a:r>
          </a:p>
          <a:p>
            <a:pPr lvl="1"/>
            <a:r>
              <a:rPr lang="en-AU" dirty="0"/>
              <a:t>FDIS ballot passed 11/0/7 on 3 September </a:t>
            </a:r>
            <a:r>
              <a:rPr lang="en-AU" dirty="0" smtClean="0"/>
              <a:t>2018 (N16852)</a:t>
            </a:r>
          </a:p>
          <a:p>
            <a:pPr lvl="1"/>
            <a:r>
              <a:rPr lang="en-AU" dirty="0" smtClean="0"/>
              <a:t>Will </a:t>
            </a:r>
            <a:r>
              <a:rPr lang="en-AU" dirty="0"/>
              <a:t>be known as ISO/IEC/IEEE 8802-3:2017/</a:t>
            </a:r>
            <a:r>
              <a:rPr lang="en-AU" dirty="0" err="1"/>
              <a:t>Amd</a:t>
            </a:r>
            <a:r>
              <a:rPr lang="en-AU" dirty="0"/>
              <a:t> </a:t>
            </a:r>
            <a:r>
              <a:rPr lang="en-AU" dirty="0" smtClean="0"/>
              <a:t>8 </a:t>
            </a:r>
            <a:r>
              <a:rPr lang="en-AU" dirty="0"/>
              <a:t>once published </a:t>
            </a:r>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a:t>
            </a:r>
            <a:r>
              <a:rPr lang="en-AU" dirty="0" err="1" smtClean="0"/>
              <a:t>Cor</a:t>
            </a:r>
            <a:r>
              <a:rPr lang="en-AU" dirty="0" smtClean="0"/>
              <a:t> 1 FDIS ballot passed &amp; is awaiting publication</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a:t>
            </a:r>
            <a:r>
              <a:rPr lang="en-AU" dirty="0" err="1" smtClean="0"/>
              <a:t>Cor</a:t>
            </a:r>
            <a:r>
              <a:rPr lang="en-AU" dirty="0" smtClean="0"/>
              <a:t>  1 D2.1 was liaised in Feb 2017</a:t>
            </a:r>
            <a:endParaRPr lang="en-AU" dirty="0"/>
          </a:p>
          <a:p>
            <a:r>
              <a:rPr lang="en-US" dirty="0"/>
              <a:t>9</a:t>
            </a:r>
            <a:r>
              <a:rPr lang="en-US" dirty="0" smtClean="0"/>
              <a:t>0-day</a:t>
            </a:r>
            <a:r>
              <a:rPr lang="en-AU" dirty="0" smtClean="0"/>
              <a:t> FDIS: </a:t>
            </a:r>
            <a:r>
              <a:rPr lang="en-AU" dirty="0" smtClean="0">
                <a:solidFill>
                  <a:srgbClr val="00B050"/>
                </a:solidFill>
              </a:rPr>
              <a:t>passed</a:t>
            </a:r>
            <a:r>
              <a:rPr lang="en-AU" dirty="0" smtClean="0">
                <a:solidFill>
                  <a:schemeClr val="accent2"/>
                </a:solidFill>
              </a:rPr>
              <a:t> &amp; awaiting publication</a:t>
            </a:r>
          </a:p>
          <a:p>
            <a:pPr lvl="1"/>
            <a:r>
              <a:rPr lang="en-AU" dirty="0" smtClean="0"/>
              <a:t>Passed on 22 Nov 2017 (N16782)</a:t>
            </a:r>
          </a:p>
          <a:p>
            <a:pPr lvl="2"/>
            <a:r>
              <a:rPr lang="en-AU" dirty="0"/>
              <a:t>Support need for IS: passed </a:t>
            </a:r>
            <a:r>
              <a:rPr lang="en-AU" dirty="0" smtClean="0"/>
              <a:t>8/0/14</a:t>
            </a:r>
            <a:endParaRPr lang="en-AU" dirty="0"/>
          </a:p>
          <a:p>
            <a:pPr lvl="2"/>
            <a:r>
              <a:rPr lang="en-AU" dirty="0"/>
              <a:t>Support </a:t>
            </a:r>
            <a:r>
              <a:rPr lang="en-AU" dirty="0" smtClean="0"/>
              <a:t>this </a:t>
            </a:r>
            <a:r>
              <a:rPr lang="en-AU" dirty="0"/>
              <a:t>IS: passed </a:t>
            </a:r>
            <a:r>
              <a:rPr lang="en-AU" dirty="0" smtClean="0"/>
              <a:t>8/0/14</a:t>
            </a:r>
          </a:p>
          <a:p>
            <a:pPr lvl="2"/>
            <a:r>
              <a:rPr lang="en-AU" dirty="0" smtClean="0"/>
              <a:t>No comments</a:t>
            </a:r>
          </a:p>
          <a:p>
            <a:pPr lvl="1"/>
            <a:r>
              <a:rPr lang="en-US" dirty="0"/>
              <a:t>Jodi </a:t>
            </a:r>
            <a:r>
              <a:rPr lang="en-US" dirty="0" err="1"/>
              <a:t>Haasz</a:t>
            </a:r>
            <a:r>
              <a:rPr lang="en-US" dirty="0"/>
              <a:t> working with ISO staff to arrange publication</a:t>
            </a:r>
            <a:endParaRPr lang="en-AU" dirty="0"/>
          </a:p>
          <a:p>
            <a:pPr lvl="2"/>
            <a:r>
              <a:rPr lang="en-AU" dirty="0" smtClean="0"/>
              <a:t>Will </a:t>
            </a:r>
            <a:r>
              <a:rPr lang="en-AU" dirty="0"/>
              <a:t>be known as </a:t>
            </a:r>
            <a:r>
              <a:rPr lang="en-US" dirty="0" smtClean="0"/>
              <a:t>ISO/IEC/IEEE8802-3:2017/</a:t>
            </a:r>
            <a:r>
              <a:rPr lang="en-US" dirty="0" err="1" smtClean="0"/>
              <a:t>Cor</a:t>
            </a:r>
            <a:r>
              <a:rPr lang="en-US" dirty="0" smtClean="0"/>
              <a:t> </a:t>
            </a:r>
            <a:r>
              <a:rPr lang="en-US" dirty="0"/>
              <a:t>1:2018</a:t>
            </a:r>
            <a:endParaRPr lang="en-AU" b="1" dirty="0"/>
          </a:p>
          <a:p>
            <a:pPr lvl="1"/>
            <a:endParaRPr lang="en-AU" dirty="0" smtClean="0">
              <a:solidFill>
                <a:srgbClr val="FF0000"/>
              </a:solidFill>
            </a:endParaRPr>
          </a:p>
          <a:p>
            <a:endParaRPr lang="en-AU" dirty="0" smtClean="0">
              <a:solidFill>
                <a:schemeClr val="accent2"/>
              </a:solidFill>
            </a:endParaRPr>
          </a:p>
        </p:txBody>
      </p:sp>
    </p:spTree>
    <p:extLst>
      <p:ext uri="{BB962C8B-B14F-4D97-AF65-F5344CB8AC3E}">
        <p14:creationId xmlns:p14="http://schemas.microsoft.com/office/powerpoint/2010/main" val="10284862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smtClean="0"/>
              <a:t>The SC will review the new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a:t>
            </a:r>
            <a:r>
              <a:rPr lang="en-AU" altLang="en-US" sz="1400" dirty="0" smtClean="0"/>
              <a:t>experience (</a:t>
            </a:r>
            <a:r>
              <a:rPr lang="en-AU" altLang="en-US" sz="1400" dirty="0" smtClean="0">
                <a:hlinkClick r:id="rId3"/>
              </a:rPr>
              <a:t>IEEE-SA By-Laws</a:t>
            </a:r>
            <a:r>
              <a:rPr lang="en-AU" altLang="en-US" sz="1400" dirty="0" smtClean="0"/>
              <a:t> section </a:t>
            </a:r>
            <a:r>
              <a:rPr lang="en-AU" altLang="en-US" sz="1400" dirty="0"/>
              <a:t>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a:t>
            </a:r>
            <a:r>
              <a:rPr lang="en-AU" altLang="en-US" sz="1400" dirty="0" smtClean="0"/>
              <a:t>sub-clause </a:t>
            </a:r>
            <a:r>
              <a:rPr lang="en-AU" altLang="en-US" sz="1400" dirty="0"/>
              <a:t>4.2.1 “Establishment”, of the IEEE 802 LMSC Working Group Policies and Procedures)</a:t>
            </a:r>
          </a:p>
          <a:p>
            <a:pPr lvl="1"/>
            <a:r>
              <a:rPr lang="en-AU" altLang="en-US" sz="1400" dirty="0"/>
              <a:t>Participants have an obligation to act and vote as an individual and not under the direction of any other individual or group.  A Participant’s obligation to act and vote as an individual applies in all cases, regardless of any external commitments, agreements, contracts, or </a:t>
            </a:r>
            <a:r>
              <a:rPr lang="en-AU" altLang="en-US" sz="1400" dirty="0" smtClean="0"/>
              <a:t>orders</a:t>
            </a:r>
          </a:p>
          <a:p>
            <a:pPr lvl="1"/>
            <a:r>
              <a:rPr lang="en-AU" altLang="en-US" sz="1400" dirty="0" smtClean="0"/>
              <a:t>Participants </a:t>
            </a:r>
            <a:r>
              <a:rPr lang="en-AU" altLang="en-US" sz="1400" dirty="0"/>
              <a:t>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a:t>
            </a:r>
            <a:r>
              <a:rPr lang="en-AU" altLang="en-US" sz="1400" dirty="0" smtClean="0"/>
              <a:t>section </a:t>
            </a:r>
            <a:r>
              <a:rPr lang="en-AU" altLang="en-US" sz="1400" dirty="0"/>
              <a:t>5.2.1.3 and the IEEE 802 LMSC Working Group Policies and Procedures, subclause 3.4.1 “Chair”, list item </a:t>
            </a:r>
            <a:r>
              <a:rPr lang="en-AU" altLang="en-US" sz="1400" dirty="0" smtClean="0"/>
              <a:t>x)</a:t>
            </a:r>
            <a:endParaRPr lang="en-AU" altLang="en-US" sz="1400" dirty="0"/>
          </a:p>
          <a:p>
            <a:pPr marL="0" indent="0"/>
            <a:r>
              <a:rPr lang="en-GB" altLang="en-US" sz="1400" dirty="0" smtClean="0"/>
              <a:t>By participating in IEEE 802 meetings, you accept these requirements.  If 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5</a:t>
            </a:fld>
            <a:endParaRPr lang="en-GB"/>
          </a:p>
        </p:txBody>
      </p:sp>
    </p:spTree>
    <p:extLst>
      <p:ext uri="{BB962C8B-B14F-4D97-AF65-F5344CB8AC3E}">
        <p14:creationId xmlns:p14="http://schemas.microsoft.com/office/powerpoint/2010/main" val="23552299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802.3bs FDIS closes on 26 Dec 2018</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802.3bs D3.0 was liaised in Feb 2017</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endParaRPr lang="en-AU" dirty="0" smtClean="0">
              <a:solidFill>
                <a:schemeClr val="accent2"/>
              </a:solidFill>
            </a:endParaRPr>
          </a:p>
          <a:p>
            <a:pPr lvl="1"/>
            <a:r>
              <a:rPr lang="en-AU" dirty="0"/>
              <a:t>Passed on </a:t>
            </a:r>
            <a:r>
              <a:rPr lang="en-AU" dirty="0" smtClean="0"/>
              <a:t>12 Apr 218 (N16792)</a:t>
            </a:r>
            <a:endParaRPr lang="en-AU" dirty="0"/>
          </a:p>
          <a:p>
            <a:pPr lvl="2"/>
            <a:r>
              <a:rPr lang="en-AU" dirty="0"/>
              <a:t>Support need for IS: passed </a:t>
            </a:r>
            <a:r>
              <a:rPr lang="en-AU" dirty="0" smtClean="0"/>
              <a:t>11/0/8</a:t>
            </a:r>
            <a:endParaRPr lang="en-AU" dirty="0"/>
          </a:p>
          <a:p>
            <a:pPr lvl="2"/>
            <a:r>
              <a:rPr lang="en-AU" dirty="0"/>
              <a:t>Support this IS: passed </a:t>
            </a:r>
            <a:r>
              <a:rPr lang="en-AU" dirty="0" smtClean="0"/>
              <a:t>11/0/8</a:t>
            </a:r>
            <a:endParaRPr lang="en-AU" dirty="0"/>
          </a:p>
          <a:p>
            <a:pPr lvl="2"/>
            <a:r>
              <a:rPr lang="en-AU" dirty="0"/>
              <a:t>No comments</a:t>
            </a:r>
          </a:p>
          <a:p>
            <a:r>
              <a:rPr lang="en-AU" dirty="0" smtClean="0"/>
              <a:t>FDIS ballot: </a:t>
            </a:r>
            <a:r>
              <a:rPr lang="en-AU" dirty="0" smtClean="0">
                <a:solidFill>
                  <a:schemeClr val="accent2"/>
                </a:solidFill>
              </a:rPr>
              <a:t>closes 26 Dec 2018</a:t>
            </a:r>
          </a:p>
          <a:p>
            <a:pPr lvl="1"/>
            <a:r>
              <a:rPr lang="en-US" dirty="0"/>
              <a:t>Will be known as ISO/IEC/IEEE 8802-3:2017/</a:t>
            </a:r>
            <a:r>
              <a:rPr lang="en-US" dirty="0" err="1"/>
              <a:t>Amd</a:t>
            </a:r>
            <a:r>
              <a:rPr lang="en-US" dirty="0"/>
              <a:t> </a:t>
            </a:r>
            <a:r>
              <a:rPr lang="en-US" dirty="0" smtClean="0"/>
              <a:t>10</a:t>
            </a:r>
            <a:endParaRPr lang="en-AU" dirty="0"/>
          </a:p>
        </p:txBody>
      </p:sp>
    </p:spTree>
    <p:extLst>
      <p:ext uri="{BB962C8B-B14F-4D97-AF65-F5344CB8AC3E}">
        <p14:creationId xmlns:p14="http://schemas.microsoft.com/office/powerpoint/2010/main" val="12283108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802.3cb was liaised for information in June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802.3cb D3.0 was liaised in June 2016 (when in SB)</a:t>
            </a:r>
          </a:p>
          <a:p>
            <a:r>
              <a:rPr lang="en-US" dirty="0" smtClean="0"/>
              <a:t>60-day</a:t>
            </a:r>
            <a:r>
              <a:rPr lang="en-AU" dirty="0" smtClean="0"/>
              <a:t> pre-ballot: </a:t>
            </a:r>
            <a:r>
              <a:rPr lang="en-AU" dirty="0" smtClean="0">
                <a:solidFill>
                  <a:schemeClr val="accent2"/>
                </a:solidFill>
              </a:rPr>
              <a:t>waiting</a:t>
            </a:r>
          </a:p>
          <a:p>
            <a:pPr lvl="1"/>
            <a:r>
              <a:rPr lang="en-AU" dirty="0"/>
              <a:t>Submission planned soon</a:t>
            </a:r>
          </a:p>
          <a:p>
            <a:pPr lvl="2"/>
            <a:r>
              <a:rPr lang="en-AU" dirty="0" smtClean="0"/>
              <a:t>Expected </a:t>
            </a:r>
            <a:r>
              <a:rPr lang="en-AU" dirty="0"/>
              <a:t>to go to </a:t>
            </a:r>
            <a:r>
              <a:rPr lang="en-AU" dirty="0" err="1"/>
              <a:t>RevCom</a:t>
            </a:r>
            <a:r>
              <a:rPr lang="en-AU" dirty="0"/>
              <a:t> in Sept </a:t>
            </a:r>
            <a:r>
              <a:rPr lang="en-AU" dirty="0" smtClean="0"/>
              <a:t>2018</a:t>
            </a:r>
          </a:p>
          <a:p>
            <a:pPr lvl="2"/>
            <a:r>
              <a:rPr lang="en-AU" dirty="0" smtClean="0"/>
              <a:t>Expected submission to PSDO in Nov </a:t>
            </a:r>
            <a:r>
              <a:rPr lang="en-AU" dirty="0" smtClean="0"/>
              <a:t>2018</a:t>
            </a:r>
          </a:p>
          <a:p>
            <a:pPr lvl="2"/>
            <a:r>
              <a:rPr lang="en-AU" dirty="0" smtClean="0">
                <a:solidFill>
                  <a:srgbClr val="FF0000"/>
                </a:solidFill>
              </a:rPr>
              <a:t>Is motion on WG agenda?</a:t>
            </a:r>
            <a:endParaRPr lang="en-AU" dirty="0" smtClean="0">
              <a:solidFill>
                <a:srgbClr val="FF0000"/>
              </a:solidFill>
            </a:endParaRPr>
          </a:p>
          <a:p>
            <a:r>
              <a:rPr lang="en-AU" dirty="0" smtClean="0"/>
              <a:t>FDIS </a:t>
            </a:r>
            <a:r>
              <a:rPr lang="en-AU" dirty="0"/>
              <a:t>ballot: </a:t>
            </a:r>
            <a:r>
              <a:rPr lang="en-AU" dirty="0" smtClean="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51</a:t>
            </a:fld>
            <a:endParaRPr lang="en-US"/>
          </a:p>
        </p:txBody>
      </p:sp>
    </p:spTree>
    <p:extLst>
      <p:ext uri="{BB962C8B-B14F-4D97-AF65-F5344CB8AC3E}">
        <p14:creationId xmlns:p14="http://schemas.microsoft.com/office/powerpoint/2010/main" val="13333208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802.3cc FDIS ballot closes on 26 Dec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a:t>
            </a:r>
            <a:r>
              <a:rPr lang="en-AU" dirty="0" smtClean="0"/>
              <a:t>N16793)</a:t>
            </a:r>
            <a:endParaRPr lang="en-AU" dirty="0"/>
          </a:p>
          <a:p>
            <a:pPr lvl="2"/>
            <a:r>
              <a:rPr lang="en-AU" dirty="0"/>
              <a:t>Support need for IS: passed 11/0/8</a:t>
            </a:r>
          </a:p>
          <a:p>
            <a:pPr lvl="2"/>
            <a:r>
              <a:rPr lang="en-AU" dirty="0"/>
              <a:t>Support this IS: passed 11/0/8</a:t>
            </a:r>
          </a:p>
          <a:p>
            <a:pPr lvl="2"/>
            <a:r>
              <a:rPr lang="en-AU" dirty="0"/>
              <a:t>No comments</a:t>
            </a:r>
          </a:p>
          <a:p>
            <a:r>
              <a:rPr lang="en-AU" dirty="0"/>
              <a:t>FDIS ballot</a:t>
            </a:r>
            <a:r>
              <a:rPr lang="en-AU" dirty="0" smtClean="0"/>
              <a:t>: </a:t>
            </a:r>
            <a:r>
              <a:rPr lang="en-AU" dirty="0" smtClean="0">
                <a:solidFill>
                  <a:schemeClr val="accent2"/>
                </a:solidFill>
              </a:rPr>
              <a:t>closes 26 Dec 2018</a:t>
            </a:r>
          </a:p>
          <a:p>
            <a:pPr lvl="1"/>
            <a:r>
              <a:rPr lang="en-US" dirty="0"/>
              <a:t>Will be known as ISO/IEC/IEEE 8802-3:2017/</a:t>
            </a:r>
            <a:r>
              <a:rPr lang="en-US" dirty="0" err="1"/>
              <a:t>Amd</a:t>
            </a:r>
            <a:r>
              <a:rPr lang="en-US" dirty="0"/>
              <a:t> 11</a:t>
            </a:r>
            <a:endParaRPr lang="en-AU" dirty="0"/>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52</a:t>
            </a:fld>
            <a:endParaRPr lang="en-US"/>
          </a:p>
        </p:txBody>
      </p:sp>
    </p:spTree>
    <p:extLst>
      <p:ext uri="{BB962C8B-B14F-4D97-AF65-F5344CB8AC3E}">
        <p14:creationId xmlns:p14="http://schemas.microsoft.com/office/powerpoint/2010/main" val="41693131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802.3cd </a:t>
            </a:r>
            <a:r>
              <a:rPr lang="en-AU" dirty="0"/>
              <a:t>was liaised for information in </a:t>
            </a:r>
            <a:r>
              <a:rPr lang="en-AU" dirty="0" smtClean="0"/>
              <a:t>Feb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802.3cd D3.0 </a:t>
            </a:r>
            <a:r>
              <a:rPr lang="en-AU" dirty="0"/>
              <a:t>was liaised in Feb </a:t>
            </a:r>
            <a:r>
              <a:rPr lang="en-AU" dirty="0" smtClean="0"/>
              <a:t>2018</a:t>
            </a:r>
          </a:p>
          <a:p>
            <a:r>
              <a:rPr lang="en-US" dirty="0" smtClean="0"/>
              <a:t>60-day</a:t>
            </a:r>
            <a:r>
              <a:rPr lang="en-AU" dirty="0" smtClean="0"/>
              <a:t> pre-ballot: </a:t>
            </a:r>
            <a:r>
              <a:rPr lang="en-AU" dirty="0" smtClean="0">
                <a:solidFill>
                  <a:schemeClr val="accent2"/>
                </a:solidFill>
              </a:rPr>
              <a:t>waiting</a:t>
            </a:r>
          </a:p>
          <a:p>
            <a:pPr lvl="1"/>
            <a:r>
              <a:rPr lang="en-AU" dirty="0"/>
              <a:t>Submission planned </a:t>
            </a:r>
            <a:r>
              <a:rPr lang="en-AU" dirty="0" smtClean="0"/>
              <a:t>soon</a:t>
            </a:r>
          </a:p>
          <a:p>
            <a:pPr lvl="2"/>
            <a:r>
              <a:rPr lang="en-AU" dirty="0"/>
              <a:t>Expected to go to </a:t>
            </a:r>
            <a:r>
              <a:rPr lang="en-AU" dirty="0" err="1"/>
              <a:t>RevCom</a:t>
            </a:r>
            <a:r>
              <a:rPr lang="en-AU" dirty="0"/>
              <a:t> in Sept </a:t>
            </a:r>
            <a:r>
              <a:rPr lang="en-AU" dirty="0" smtClean="0"/>
              <a:t>2018</a:t>
            </a:r>
          </a:p>
          <a:p>
            <a:pPr lvl="2"/>
            <a:r>
              <a:rPr lang="en-AU" dirty="0"/>
              <a:t>Expected submission to PSDO in Nov </a:t>
            </a:r>
            <a:r>
              <a:rPr lang="en-AU" dirty="0" smtClean="0"/>
              <a:t>2018</a:t>
            </a:r>
          </a:p>
          <a:p>
            <a:pPr lvl="2"/>
            <a:r>
              <a:rPr lang="en-AU" dirty="0">
                <a:solidFill>
                  <a:srgbClr val="FF0000"/>
                </a:solidFill>
              </a:rPr>
              <a:t>Is motion on WG agenda</a:t>
            </a:r>
            <a:r>
              <a:rPr lang="en-AU" dirty="0" smtClean="0">
                <a:solidFill>
                  <a:srgbClr val="FF0000"/>
                </a:solidFill>
              </a:rPr>
              <a:t>?</a:t>
            </a:r>
            <a:endParaRPr lang="en-AU" dirty="0"/>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53</a:t>
            </a:fld>
            <a:endParaRPr lang="en-US"/>
          </a:p>
        </p:txBody>
      </p:sp>
    </p:spTree>
    <p:extLst>
      <p:ext uri="{BB962C8B-B14F-4D97-AF65-F5344CB8AC3E}">
        <p14:creationId xmlns:p14="http://schemas.microsoft.com/office/powerpoint/2010/main" val="137710020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802.3-REV was </a:t>
            </a:r>
            <a:r>
              <a:rPr lang="en-AU" dirty="0"/>
              <a:t>liaised for information in Feb 2018</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 </a:t>
            </a:r>
            <a:r>
              <a:rPr lang="en-AU" dirty="0"/>
              <a:t>D3.0 </a:t>
            </a:r>
            <a:r>
              <a:rPr lang="en-AU" dirty="0" smtClean="0"/>
              <a:t>(802.3cj) was </a:t>
            </a:r>
            <a:r>
              <a:rPr lang="en-AU" dirty="0"/>
              <a:t>liaised in Feb </a:t>
            </a:r>
            <a:r>
              <a:rPr lang="en-AU" dirty="0" smtClean="0"/>
              <a:t>2018</a:t>
            </a:r>
          </a:p>
          <a:p>
            <a:r>
              <a:rPr lang="en-US" dirty="0" smtClean="0"/>
              <a:t>60-day</a:t>
            </a:r>
            <a:r>
              <a:rPr lang="en-AU" dirty="0" smtClean="0"/>
              <a:t> pre-ballot: </a:t>
            </a:r>
            <a:r>
              <a:rPr lang="en-AU" dirty="0" smtClean="0">
                <a:solidFill>
                  <a:schemeClr val="accent2"/>
                </a:solidFill>
              </a:rPr>
              <a:t>waiting</a:t>
            </a:r>
          </a:p>
          <a:p>
            <a:pPr lvl="1"/>
            <a:r>
              <a:rPr lang="en-AU" dirty="0"/>
              <a:t>Submission planned </a:t>
            </a:r>
            <a:r>
              <a:rPr lang="en-AU" dirty="0" smtClean="0"/>
              <a:t>soon</a:t>
            </a:r>
            <a:endParaRPr lang="en-AU" dirty="0"/>
          </a:p>
          <a:p>
            <a:pPr lvl="2"/>
            <a:r>
              <a:rPr lang="en-AU" dirty="0"/>
              <a:t>Expected to go to </a:t>
            </a:r>
            <a:r>
              <a:rPr lang="en-AU" dirty="0" err="1"/>
              <a:t>RevCom</a:t>
            </a:r>
            <a:r>
              <a:rPr lang="en-AU" dirty="0"/>
              <a:t> in June 2018</a:t>
            </a:r>
            <a:endParaRPr lang="en-AU" dirty="0">
              <a:solidFill>
                <a:srgbClr val="FF0000"/>
              </a:solidFill>
            </a:endParaRPr>
          </a:p>
          <a:p>
            <a:pPr lvl="2"/>
            <a:r>
              <a:rPr lang="en-AU" dirty="0" smtClean="0"/>
              <a:t>Expected </a:t>
            </a:r>
            <a:r>
              <a:rPr lang="en-AU" dirty="0"/>
              <a:t>submission to PSDO in </a:t>
            </a:r>
            <a:r>
              <a:rPr lang="en-AU" dirty="0" smtClean="0"/>
              <a:t>Sep </a:t>
            </a:r>
            <a:r>
              <a:rPr lang="en-AU" dirty="0" smtClean="0"/>
              <a:t>2018</a:t>
            </a:r>
          </a:p>
          <a:p>
            <a:pPr lvl="2"/>
            <a:r>
              <a:rPr lang="en-AU" dirty="0">
                <a:solidFill>
                  <a:srgbClr val="FF0000"/>
                </a:solidFill>
              </a:rPr>
              <a:t>Is motion on WG agenda</a:t>
            </a:r>
            <a:r>
              <a:rPr lang="en-AU" dirty="0" smtClean="0">
                <a:solidFill>
                  <a:srgbClr val="FF0000"/>
                </a:solidFill>
              </a:rPr>
              <a:t>?</a:t>
            </a:r>
            <a:endParaRPr lang="en-AU" dirty="0" smtClean="0"/>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54</a:t>
            </a:fld>
            <a:endParaRPr lang="en-US"/>
          </a:p>
        </p:txBody>
      </p:sp>
    </p:spTree>
    <p:extLst>
      <p:ext uri="{BB962C8B-B14F-4D97-AF65-F5344CB8AC3E}">
        <p14:creationId xmlns:p14="http://schemas.microsoft.com/office/powerpoint/2010/main" val="151049174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802.3bt </a:t>
            </a:r>
            <a:r>
              <a:rPr lang="en-AU" dirty="0"/>
              <a:t>was liaised for information in Feb 2018</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802.3bt D3.2 </a:t>
            </a:r>
            <a:r>
              <a:rPr lang="en-AU" dirty="0"/>
              <a:t>was liaised in Feb 2018</a:t>
            </a:r>
          </a:p>
          <a:p>
            <a:r>
              <a:rPr lang="en-US" dirty="0" smtClean="0"/>
              <a:t>60-day</a:t>
            </a:r>
            <a:r>
              <a:rPr lang="en-AU" dirty="0" smtClean="0"/>
              <a:t> pre-ballot: </a:t>
            </a:r>
            <a:r>
              <a:rPr lang="en-AU" dirty="0" smtClean="0">
                <a:solidFill>
                  <a:schemeClr val="accent2"/>
                </a:solidFill>
              </a:rPr>
              <a:t>waiting</a:t>
            </a:r>
          </a:p>
          <a:p>
            <a:pPr lvl="1"/>
            <a:r>
              <a:rPr lang="en-AU" dirty="0"/>
              <a:t>Submission planned soon</a:t>
            </a:r>
          </a:p>
          <a:p>
            <a:pPr lvl="2"/>
            <a:r>
              <a:rPr lang="en-AU" dirty="0" smtClean="0"/>
              <a:t>Expected </a:t>
            </a:r>
            <a:r>
              <a:rPr lang="en-AU" dirty="0"/>
              <a:t>to go to </a:t>
            </a:r>
            <a:r>
              <a:rPr lang="en-AU" dirty="0" err="1"/>
              <a:t>RevCom</a:t>
            </a:r>
            <a:r>
              <a:rPr lang="en-AU" dirty="0"/>
              <a:t> in Sept </a:t>
            </a:r>
            <a:r>
              <a:rPr lang="en-AU" dirty="0" smtClean="0"/>
              <a:t>2018</a:t>
            </a:r>
          </a:p>
          <a:p>
            <a:pPr lvl="2"/>
            <a:r>
              <a:rPr lang="en-AU" dirty="0"/>
              <a:t>Expected submission to PSDO in Nov </a:t>
            </a:r>
            <a:r>
              <a:rPr lang="en-AU" dirty="0" smtClean="0"/>
              <a:t>2018</a:t>
            </a:r>
          </a:p>
          <a:p>
            <a:pPr lvl="2"/>
            <a:r>
              <a:rPr lang="en-AU" dirty="0">
                <a:solidFill>
                  <a:srgbClr val="FF0000"/>
                </a:solidFill>
              </a:rPr>
              <a:t>Is motion on WG agenda</a:t>
            </a:r>
            <a:r>
              <a:rPr lang="en-AU" dirty="0" smtClean="0">
                <a:solidFill>
                  <a:srgbClr val="FF0000"/>
                </a:solidFill>
              </a:rPr>
              <a:t>?</a:t>
            </a:r>
            <a:endParaRPr lang="en-AU" dirty="0"/>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55</a:t>
            </a:fld>
            <a:endParaRPr lang="en-US"/>
          </a:p>
        </p:txBody>
      </p:sp>
    </p:spTree>
    <p:extLst>
      <p:ext uri="{BB962C8B-B14F-4D97-AF65-F5344CB8AC3E}">
        <p14:creationId xmlns:p14="http://schemas.microsoft.com/office/powerpoint/2010/main" val="252106749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38610440"/>
              </p:ext>
            </p:extLst>
          </p:nvPr>
        </p:nvGraphicFramePr>
        <p:xfrm>
          <a:off x="152399" y="1600200"/>
          <a:ext cx="8839199" cy="4175140"/>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D9.0</a:t>
                      </a:r>
                    </a:p>
                  </a:txBody>
                  <a:tcPr marL="115147" marR="115147"/>
                </a:tc>
                <a:tc>
                  <a:txBody>
                    <a:bodyPr/>
                    <a:lstStyle/>
                    <a:p>
                      <a:pPr algn="ctr"/>
                      <a:r>
                        <a:rPr lang="en-AU" sz="1600" b="0" dirty="0" smtClean="0">
                          <a:solidFill>
                            <a:schemeClr val="tx1"/>
                          </a:solidFill>
                          <a:latin typeface="+mj-lt"/>
                        </a:rPr>
                        <a:t>Sep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a:t>
                      </a:r>
                      <a:r>
                        <a:rPr lang="en-AU" sz="1600" b="0" baseline="0" dirty="0" smtClean="0">
                          <a:solidFill>
                            <a:schemeClr val="tx1"/>
                          </a:solidFill>
                          <a:latin typeface="+mj-lt"/>
                        </a:rPr>
                        <a:t> 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8</a:t>
                      </a:r>
                      <a:r>
                        <a:rPr lang="en-AU" sz="1600" b="0" baseline="0" smtClean="0">
                          <a:solidFill>
                            <a:schemeClr val="tx1"/>
                          </a:solidFill>
                          <a:latin typeface="+mj-lt"/>
                        </a:rPr>
                        <a:t> Feb 19</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2"/>
                  </a:ext>
                </a:extLst>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a:t>
                      </a:r>
                      <a:r>
                        <a:rPr lang="en-AU" sz="1600" b="0" baseline="0" dirty="0" smtClean="0">
                          <a:solidFill>
                            <a:schemeClr val="tx1"/>
                          </a:solidFill>
                          <a:latin typeface="+mj-lt"/>
                        </a:rPr>
                        <a:t> Sep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26</a:t>
                      </a:r>
                      <a:r>
                        <a:rPr lang="en-AU" sz="1600" b="0" baseline="0" dirty="0" smtClean="0">
                          <a:solidFill>
                            <a:schemeClr val="tx1"/>
                          </a:solidFill>
                          <a:latin typeface="+mj-lt"/>
                        </a:rPr>
                        <a:t> Dec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Oct 17</a:t>
                      </a:r>
                    </a:p>
                  </a:txBody>
                  <a:tcPr marL="115147" marR="115147"/>
                </a:tc>
                <a:extLst>
                  <a:ext uri="{0D108BD9-81ED-4DB2-BD59-A6C34878D82A}">
                    <a16:rowId xmlns:a16="http://schemas.microsoft.com/office/drawing/2014/main" val="10003"/>
                  </a:ext>
                </a:extLst>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4"/>
                  </a:ext>
                </a:extLst>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5"/>
                  </a:ext>
                </a:extLst>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n-lt"/>
                          <a:ea typeface="+mn-ea"/>
                          <a:cs typeface="Arial" panose="020B0604020202020204" pitchFamily="34" charset="0"/>
                        </a:rPr>
                        <a:t>D8.0</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a:t>
                      </a:r>
                      <a:r>
                        <a:rPr lang="en-AU" sz="1600" b="0" baseline="0" dirty="0" smtClean="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6"/>
                  </a:ext>
                </a:extLst>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smtClean="0">
                          <a:solidFill>
                            <a:schemeClr val="tx1"/>
                          </a:solidFill>
                          <a:latin typeface="+mj-lt"/>
                        </a:rPr>
                        <a:t>11ba</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0"/>
                  </a:ext>
                </a:extLst>
              </a:tr>
              <a:tr h="359602">
                <a:tc>
                  <a:txBody>
                    <a:bodyPr/>
                    <a:lstStyle/>
                    <a:p>
                      <a:pPr algn="l"/>
                      <a:r>
                        <a:rPr lang="en-GB" sz="1600" b="0" dirty="0" smtClean="0">
                          <a:solidFill>
                            <a:schemeClr val="tx1"/>
                          </a:solidFill>
                          <a:latin typeface="+mj-lt"/>
                        </a:rPr>
                        <a:t>11bb</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245042808"/>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56</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FDIS closes on 8 Feb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pPr lvl="2"/>
            <a:r>
              <a:rPr lang="en-GB" dirty="0" smtClean="0"/>
              <a:t>D9.0 in Sep 2016</a:t>
            </a:r>
          </a:p>
          <a:p>
            <a:r>
              <a:rPr lang="en-US" dirty="0" smtClean="0"/>
              <a:t>60-day</a:t>
            </a:r>
            <a:r>
              <a:rPr lang="en-AU" dirty="0" smtClean="0"/>
              <a:t> pre-ballot: </a:t>
            </a:r>
            <a:r>
              <a:rPr lang="en-AU" dirty="0" smtClean="0">
                <a:solidFill>
                  <a:srgbClr val="00B050"/>
                </a:solidFill>
              </a:rPr>
              <a:t>passed</a:t>
            </a:r>
          </a:p>
          <a:p>
            <a:pPr lvl="1"/>
            <a:r>
              <a:rPr lang="en-AU" dirty="0" smtClean="0"/>
              <a:t>802.11ah </a:t>
            </a:r>
            <a:r>
              <a:rPr lang="en-AU" dirty="0"/>
              <a:t>passed 60-day pre-ballot (</a:t>
            </a:r>
            <a:r>
              <a:rPr lang="en-AU" dirty="0" smtClean="0"/>
              <a:t>N16685) </a:t>
            </a:r>
            <a:r>
              <a:rPr lang="en-AU" dirty="0"/>
              <a:t>on </a:t>
            </a:r>
            <a:r>
              <a:rPr lang="en-AU" dirty="0" smtClean="0"/>
              <a:t>20 July 2017</a:t>
            </a:r>
            <a:endParaRPr lang="en-AU" dirty="0"/>
          </a:p>
          <a:p>
            <a:pPr lvl="2"/>
            <a:r>
              <a:rPr lang="en-AU" dirty="0"/>
              <a:t>Need? 10/0/10</a:t>
            </a:r>
          </a:p>
          <a:p>
            <a:pPr lvl="2"/>
            <a:r>
              <a:rPr lang="en-AU" dirty="0"/>
              <a:t>Submission? </a:t>
            </a:r>
            <a:r>
              <a:rPr lang="en-AU" dirty="0" smtClean="0"/>
              <a:t>9/0/11</a:t>
            </a:r>
          </a:p>
          <a:p>
            <a:r>
              <a:rPr lang="en-AU" dirty="0" smtClean="0"/>
              <a:t>FDIS ballot: </a:t>
            </a:r>
            <a:r>
              <a:rPr lang="en-AU" dirty="0" smtClean="0">
                <a:solidFill>
                  <a:schemeClr val="accent2"/>
                </a:solidFill>
              </a:rPr>
              <a:t>closed 8 Feb 2019</a:t>
            </a:r>
            <a:endParaRPr lang="en-AU" dirty="0"/>
          </a:p>
          <a:p>
            <a:pPr lvl="1"/>
            <a:r>
              <a:rPr lang="en-AU" dirty="0" smtClean="0"/>
              <a:t>Will be known </a:t>
            </a:r>
            <a:r>
              <a:rPr lang="en-AU" dirty="0"/>
              <a:t>as </a:t>
            </a:r>
            <a:r>
              <a:rPr lang="en-AU" dirty="0" smtClean="0"/>
              <a:t>ISO/IEC/IEEE </a:t>
            </a:r>
            <a:r>
              <a:rPr lang="en-AU" dirty="0"/>
              <a:t>8802-11:2018/</a:t>
            </a:r>
            <a:r>
              <a:rPr lang="en-AU" dirty="0" err="1"/>
              <a:t>FDAmd</a:t>
            </a:r>
            <a:r>
              <a:rPr lang="en-AU" dirty="0"/>
              <a:t> 2</a:t>
            </a:r>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57</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802.11ai FDIS </a:t>
            </a:r>
            <a:r>
              <a:rPr lang="en-AU" dirty="0"/>
              <a:t>ballot </a:t>
            </a:r>
            <a:r>
              <a:rPr lang="en-AU" dirty="0" smtClean="0"/>
              <a:t>closes on 26 Dec 2018</a:t>
            </a:r>
            <a:endParaRPr lang="en-AU" dirty="0"/>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a:t>
            </a:r>
            <a:r>
              <a:rPr lang="en-GB" dirty="0"/>
              <a:t>drafts were liaised for information </a:t>
            </a:r>
          </a:p>
          <a:p>
            <a:pPr lvl="2"/>
            <a:r>
              <a:rPr lang="en-GB" dirty="0" smtClean="0"/>
              <a:t>D6.0 </a:t>
            </a:r>
            <a:r>
              <a:rPr lang="en-GB" dirty="0"/>
              <a:t>in Oct </a:t>
            </a:r>
            <a:r>
              <a:rPr lang="en-GB" dirty="0" smtClean="0"/>
              <a:t>2015,  D8.0 </a:t>
            </a:r>
            <a:r>
              <a:rPr lang="en-GB" dirty="0"/>
              <a:t>in </a:t>
            </a:r>
            <a:r>
              <a:rPr lang="en-GB" dirty="0" smtClean="0"/>
              <a:t>Jul 2016,  D9.0 in Sep 2016</a:t>
            </a:r>
            <a:endParaRPr lang="en-GB" dirty="0"/>
          </a:p>
          <a:p>
            <a:r>
              <a:rPr lang="en-US" dirty="0" smtClean="0"/>
              <a:t>60-day</a:t>
            </a:r>
            <a:r>
              <a:rPr lang="en-AU" dirty="0" smtClean="0"/>
              <a:t> pre-ballot: </a:t>
            </a:r>
            <a:r>
              <a:rPr lang="en-AU" dirty="0" smtClean="0">
                <a:solidFill>
                  <a:srgbClr val="00B050"/>
                </a:solidFill>
              </a:rPr>
              <a:t>passed on 1 Sept 2017, and response sent</a:t>
            </a:r>
          </a:p>
          <a:p>
            <a:pPr lvl="1"/>
            <a:r>
              <a:rPr lang="en-AU" dirty="0" smtClean="0"/>
              <a:t>802.11ai-2016 passed 60-day </a:t>
            </a:r>
            <a:r>
              <a:rPr lang="en-AU" dirty="0"/>
              <a:t>pre-ballot </a:t>
            </a:r>
            <a:r>
              <a:rPr lang="en-AU" dirty="0" smtClean="0"/>
              <a:t>(N16608) on </a:t>
            </a:r>
            <a:r>
              <a:rPr lang="en-AU" dirty="0"/>
              <a:t>16 April </a:t>
            </a:r>
            <a:r>
              <a:rPr lang="en-AU" dirty="0" smtClean="0"/>
              <a:t>2017</a:t>
            </a:r>
          </a:p>
          <a:p>
            <a:pPr lvl="2"/>
            <a:r>
              <a:rPr lang="en-AU" dirty="0" smtClean="0"/>
              <a:t>Need? 9/1/10</a:t>
            </a:r>
          </a:p>
          <a:p>
            <a:pPr lvl="2"/>
            <a:r>
              <a:rPr lang="en-AU" dirty="0" smtClean="0"/>
              <a:t>Submission? 9/1/10</a:t>
            </a:r>
          </a:p>
          <a:p>
            <a:pPr lvl="1"/>
            <a:r>
              <a:rPr lang="en-AU" dirty="0" smtClean="0"/>
              <a:t>China voted “no” with the usual security related comments, to which responses were developed</a:t>
            </a:r>
          </a:p>
          <a:p>
            <a:pPr lvl="2"/>
            <a:r>
              <a:rPr lang="en-AU" dirty="0" smtClean="0"/>
              <a:t>See </a:t>
            </a:r>
            <a:r>
              <a:rPr lang="en-AU" dirty="0" smtClean="0">
                <a:hlinkClick r:id="rId2"/>
              </a:rPr>
              <a:t>11-17-612-02</a:t>
            </a:r>
            <a:r>
              <a:rPr lang="en-AU" dirty="0" smtClean="0"/>
              <a:t> – was sent on 10 June 2017 (N16656)</a:t>
            </a:r>
          </a:p>
          <a:p>
            <a:pPr lvl="1"/>
            <a:r>
              <a:rPr lang="en-AU" dirty="0" smtClean="0"/>
              <a: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58</a:t>
            </a:fld>
            <a:endParaRPr lang="en-US"/>
          </a:p>
        </p:txBody>
      </p:sp>
    </p:spTree>
    <p:extLst>
      <p:ext uri="{BB962C8B-B14F-4D97-AF65-F5344CB8AC3E}">
        <p14:creationId xmlns:p14="http://schemas.microsoft.com/office/powerpoint/2010/main" val="145162927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FDIS ballot closes on 26 Dec 2018</a:t>
            </a:r>
          </a:p>
        </p:txBody>
      </p:sp>
      <p:sp>
        <p:nvSpPr>
          <p:cNvPr id="10" name="Content Placeholder 9"/>
          <p:cNvSpPr>
            <a:spLocks noGrp="1"/>
          </p:cNvSpPr>
          <p:nvPr>
            <p:ph idx="1"/>
          </p:nvPr>
        </p:nvSpPr>
        <p:spPr>
          <a:xfrm>
            <a:off x="685800" y="1828800"/>
            <a:ext cx="7772400" cy="4114800"/>
          </a:xfrm>
        </p:spPr>
        <p:txBody>
          <a:bodyPr/>
          <a:lstStyle/>
          <a:p>
            <a:pPr lvl="1"/>
            <a:r>
              <a:rPr lang="en-AU" dirty="0" smtClean="0"/>
              <a:t>…</a:t>
            </a:r>
          </a:p>
          <a:p>
            <a:pPr lvl="1"/>
            <a:r>
              <a:rPr lang="en-AU" dirty="0" smtClean="0"/>
              <a:t>Unfortunately, errors in the publication process required a re-run of the 60-day pre-ballot, which passed on 1 Sept 2017 (N16697)</a:t>
            </a:r>
          </a:p>
          <a:p>
            <a:pPr lvl="2"/>
            <a:r>
              <a:rPr lang="en-AU" dirty="0"/>
              <a:t>Need? </a:t>
            </a:r>
            <a:r>
              <a:rPr lang="en-AU" dirty="0" smtClean="0"/>
              <a:t>9/1/11</a:t>
            </a:r>
            <a:endParaRPr lang="en-AU" dirty="0"/>
          </a:p>
          <a:p>
            <a:pPr lvl="2"/>
            <a:r>
              <a:rPr lang="en-AU" dirty="0"/>
              <a:t>Submission? </a:t>
            </a:r>
            <a:r>
              <a:rPr lang="en-AU" dirty="0" smtClean="0"/>
              <a:t>9/1/11</a:t>
            </a:r>
          </a:p>
          <a:p>
            <a:pPr lvl="1"/>
            <a:r>
              <a:rPr lang="en-AU" dirty="0" smtClean="0">
                <a:solidFill>
                  <a:schemeClr val="tx2"/>
                </a:solidFill>
              </a:rPr>
              <a:t>China </a:t>
            </a:r>
            <a:r>
              <a:rPr lang="en-AU" dirty="0">
                <a:solidFill>
                  <a:schemeClr val="tx2"/>
                </a:solidFill>
              </a:rPr>
              <a:t>voted “no” with the usual security related </a:t>
            </a:r>
            <a:r>
              <a:rPr lang="en-AU" dirty="0" smtClean="0">
                <a:solidFill>
                  <a:schemeClr val="tx2"/>
                </a:solidFill>
              </a:rPr>
              <a:t>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a:t>
            </a:r>
            <a:r>
              <a:rPr lang="en-AU" dirty="0" smtClean="0">
                <a:solidFill>
                  <a:schemeClr val="tx2"/>
                </a:solidFill>
              </a:rPr>
              <a:t>was sent in Oct </a:t>
            </a:r>
            <a:r>
              <a:rPr lang="en-AU" dirty="0">
                <a:solidFill>
                  <a:schemeClr val="tx2"/>
                </a:solidFill>
              </a:rPr>
              <a:t>2017 </a:t>
            </a:r>
            <a:r>
              <a:rPr lang="en-AU" dirty="0" smtClean="0">
                <a:solidFill>
                  <a:schemeClr val="tx2"/>
                </a:solidFill>
              </a:rPr>
              <a:t>(</a:t>
            </a:r>
            <a:r>
              <a:rPr lang="en-AU" dirty="0">
                <a:solidFill>
                  <a:schemeClr val="tx2"/>
                </a:solidFill>
              </a:rPr>
              <a:t>N16725)</a:t>
            </a:r>
          </a:p>
          <a:p>
            <a:r>
              <a:rPr lang="en-AU" dirty="0" smtClean="0"/>
              <a:t>FDIS ballot: </a:t>
            </a:r>
            <a:r>
              <a:rPr lang="en-AU" dirty="0" smtClean="0">
                <a:solidFill>
                  <a:schemeClr val="accent2"/>
                </a:solidFill>
              </a:rPr>
              <a:t>closes 26 Dec 2018</a:t>
            </a:r>
          </a:p>
          <a:p>
            <a:pPr lvl="1"/>
            <a:r>
              <a:rPr lang="en-AU" dirty="0" smtClean="0"/>
              <a:t>Will be known as </a:t>
            </a:r>
            <a:r>
              <a:rPr lang="en-AU" dirty="0"/>
              <a:t>ISO/IEC/IEEE </a:t>
            </a:r>
            <a:r>
              <a:rPr lang="en-AU" dirty="0" smtClean="0"/>
              <a:t>8802-11:2018/</a:t>
            </a:r>
            <a:r>
              <a:rPr lang="en-AU" dirty="0" err="1" smtClean="0"/>
              <a:t>Amd</a:t>
            </a:r>
            <a:r>
              <a:rPr lang="en-AU" dirty="0" smtClean="0"/>
              <a:t> </a:t>
            </a:r>
            <a:r>
              <a:rPr lang="en-AU" dirty="0"/>
              <a:t>1</a:t>
            </a:r>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59</a:t>
            </a:fld>
            <a:endParaRPr lang="en-US"/>
          </a:p>
        </p:txBody>
      </p:sp>
    </p:spTree>
    <p:extLst>
      <p:ext uri="{BB962C8B-B14F-4D97-AF65-F5344CB8AC3E}">
        <p14:creationId xmlns:p14="http://schemas.microsoft.com/office/powerpoint/2010/main" val="30940946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will have one slot at the Nov 2018 plenary meeting in Bangkok</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13 Sept 2018,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6</a:t>
            </a:fld>
            <a:endParaRPr lang="en-US" dirty="0">
              <a:latin typeface="+mn-l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802.11aj </a:t>
            </a:r>
            <a:r>
              <a:rPr lang="en-GB" dirty="0"/>
              <a:t>drafts were liaised for information </a:t>
            </a:r>
          </a:p>
          <a:p>
            <a:pPr lvl="2"/>
            <a:r>
              <a:rPr lang="en-GB" dirty="0" smtClean="0"/>
              <a:t>D5.0 </a:t>
            </a:r>
            <a:r>
              <a:rPr lang="en-GB" dirty="0"/>
              <a:t>in </a:t>
            </a:r>
            <a:r>
              <a:rPr lang="en-GB" dirty="0" smtClean="0"/>
              <a:t>Jun 2017</a:t>
            </a:r>
          </a:p>
          <a:p>
            <a:pPr lvl="2"/>
            <a:r>
              <a:rPr lang="en-AU" dirty="0" smtClean="0"/>
              <a:t>Published version liaised in July 2018 (N16817)</a:t>
            </a:r>
          </a:p>
          <a:p>
            <a:r>
              <a:rPr lang="en-US" dirty="0" smtClean="0"/>
              <a:t>60-day</a:t>
            </a:r>
            <a:r>
              <a:rPr lang="en-AU" dirty="0" smtClean="0"/>
              <a:t> pre-ballot: </a:t>
            </a:r>
            <a:r>
              <a:rPr lang="en-AU" dirty="0" smtClean="0">
                <a:solidFill>
                  <a:schemeClr val="accent2"/>
                </a:solidFill>
              </a:rPr>
              <a:t>waiting</a:t>
            </a:r>
          </a:p>
          <a:p>
            <a:pPr lvl="1"/>
            <a:r>
              <a:rPr lang="en-AU" b="0" dirty="0" smtClean="0"/>
              <a:t>PSDO process will probably start in Nov 2018</a:t>
            </a:r>
          </a:p>
          <a:p>
            <a:pPr lvl="2"/>
            <a:r>
              <a:rPr lang="en-AU" dirty="0"/>
              <a:t>Motion to authorise will be considered by WG and EC in Nov </a:t>
            </a:r>
            <a:r>
              <a:rPr lang="en-AU" dirty="0" smtClean="0"/>
              <a:t>2018</a:t>
            </a:r>
          </a:p>
          <a:p>
            <a:pPr lvl="2"/>
            <a:r>
              <a:rPr lang="en-AU" dirty="0">
                <a:solidFill>
                  <a:srgbClr val="FF0000"/>
                </a:solidFill>
              </a:rPr>
              <a:t>Is motion on WG agenda</a:t>
            </a:r>
            <a:r>
              <a:rPr lang="en-AU" dirty="0" smtClean="0">
                <a:solidFill>
                  <a:srgbClr val="FF0000"/>
                </a:solidFill>
              </a:rPr>
              <a:t>?</a:t>
            </a:r>
            <a:endParaRPr lang="en-AU" b="0"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60</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802.11ak </a:t>
            </a:r>
            <a:r>
              <a:rPr lang="en-AU" dirty="0"/>
              <a:t>has been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smtClean="0"/>
              <a:t>802.11ak </a:t>
            </a:r>
            <a:r>
              <a:rPr lang="en-GB" dirty="0"/>
              <a:t>drafts were liaised for information </a:t>
            </a:r>
          </a:p>
          <a:p>
            <a:pPr lvl="2"/>
            <a:r>
              <a:rPr lang="en-GB" dirty="0" smtClean="0"/>
              <a:t>D4.0 </a:t>
            </a:r>
            <a:r>
              <a:rPr lang="en-GB" dirty="0"/>
              <a:t>in Jun </a:t>
            </a:r>
            <a:r>
              <a:rPr lang="en-GB" dirty="0" smtClean="0"/>
              <a:t>2017</a:t>
            </a:r>
          </a:p>
          <a:p>
            <a:pPr lvl="2"/>
            <a:r>
              <a:rPr lang="en-AU" dirty="0"/>
              <a:t>Published version </a:t>
            </a:r>
            <a:r>
              <a:rPr lang="en-AU" dirty="0" smtClean="0"/>
              <a:t>liaised </a:t>
            </a:r>
            <a:r>
              <a:rPr lang="en-AU" dirty="0"/>
              <a:t>in July 2018 (N16817)</a:t>
            </a:r>
            <a:endParaRPr lang="en-GB" dirty="0" smtClean="0"/>
          </a:p>
          <a:p>
            <a:r>
              <a:rPr lang="en-US" dirty="0" smtClean="0"/>
              <a:t>60-day</a:t>
            </a:r>
            <a:r>
              <a:rPr lang="en-AU" dirty="0" smtClean="0"/>
              <a:t> pre-ballot: </a:t>
            </a:r>
            <a:r>
              <a:rPr lang="en-AU" dirty="0" smtClean="0">
                <a:solidFill>
                  <a:schemeClr val="accent2"/>
                </a:solidFill>
              </a:rPr>
              <a:t>waiting</a:t>
            </a:r>
          </a:p>
          <a:p>
            <a:pPr lvl="1"/>
            <a:r>
              <a:rPr lang="en-AU" b="0" dirty="0" smtClean="0"/>
              <a:t>PSDO </a:t>
            </a:r>
            <a:r>
              <a:rPr lang="en-AU" b="0" dirty="0"/>
              <a:t>process will probably start in Nov </a:t>
            </a:r>
            <a:r>
              <a:rPr lang="en-AU" b="0" dirty="0" smtClean="0"/>
              <a:t>2018</a:t>
            </a:r>
          </a:p>
          <a:p>
            <a:pPr lvl="2"/>
            <a:r>
              <a:rPr lang="en-AU" dirty="0"/>
              <a:t>Motion to authorise will be considered by WG and EC in Nov </a:t>
            </a:r>
            <a:r>
              <a:rPr lang="en-AU" dirty="0" smtClean="0"/>
              <a:t>2018</a:t>
            </a:r>
          </a:p>
          <a:p>
            <a:pPr lvl="2"/>
            <a:r>
              <a:rPr lang="en-AU" dirty="0">
                <a:solidFill>
                  <a:srgbClr val="FF0000"/>
                </a:solidFill>
              </a:rPr>
              <a:t>Is motion on WG agenda</a:t>
            </a:r>
            <a:r>
              <a:rPr lang="en-AU" dirty="0" smtClean="0">
                <a:solidFill>
                  <a:srgbClr val="FF0000"/>
                </a:solidFill>
              </a:rPr>
              <a:t>?</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61</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will be liaised </a:t>
            </a:r>
            <a:r>
              <a:rPr lang="en-AU" smtClean="0"/>
              <a:t>again soon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802.11aq D8.0 was sent for liaison in Mar 2017</a:t>
            </a:r>
          </a:p>
          <a:p>
            <a:pPr lvl="1"/>
            <a:r>
              <a:rPr lang="en-AU" dirty="0"/>
              <a:t>Published version </a:t>
            </a:r>
            <a:r>
              <a:rPr lang="en-AU" dirty="0" smtClean="0"/>
              <a:t>was liaised in Sept </a:t>
            </a:r>
            <a:r>
              <a:rPr lang="en-AU" dirty="0"/>
              <a:t>2018 </a:t>
            </a:r>
            <a:r>
              <a:rPr lang="en-AU" dirty="0" smtClean="0"/>
              <a:t>(N16854)</a:t>
            </a:r>
            <a:endParaRPr lang="en-GB" dirty="0">
              <a:solidFill>
                <a:srgbClr val="FF0000"/>
              </a:solidFill>
            </a:endParaRPr>
          </a:p>
          <a:p>
            <a:r>
              <a:rPr lang="en-US" dirty="0" smtClean="0"/>
              <a:t>60-day</a:t>
            </a:r>
            <a:r>
              <a:rPr lang="en-AU" dirty="0" smtClean="0"/>
              <a:t> pre-ballot: </a:t>
            </a:r>
            <a:r>
              <a:rPr lang="en-AU" dirty="0" smtClean="0">
                <a:solidFill>
                  <a:schemeClr val="accent2"/>
                </a:solidFill>
              </a:rPr>
              <a:t>waiting</a:t>
            </a:r>
          </a:p>
          <a:p>
            <a:pPr lvl="1"/>
            <a:r>
              <a:rPr lang="en-AU" b="0" dirty="0"/>
              <a:t>PSDO process will probably start </a:t>
            </a:r>
            <a:r>
              <a:rPr lang="en-AU" b="0" dirty="0" smtClean="0"/>
              <a:t>after </a:t>
            </a:r>
            <a:r>
              <a:rPr lang="en-AU" b="0" dirty="0"/>
              <a:t>Nov </a:t>
            </a:r>
            <a:r>
              <a:rPr lang="en-AU" b="0" dirty="0" smtClean="0"/>
              <a:t>2018</a:t>
            </a:r>
          </a:p>
          <a:p>
            <a:pPr lvl="2"/>
            <a:r>
              <a:rPr lang="en-AU" dirty="0" smtClean="0"/>
              <a:t>Motion to authorise will be considered by WG and EC in Nov </a:t>
            </a:r>
            <a:r>
              <a:rPr lang="en-AU" dirty="0" smtClean="0"/>
              <a:t>2018</a:t>
            </a:r>
          </a:p>
          <a:p>
            <a:pPr lvl="2"/>
            <a:r>
              <a:rPr lang="en-AU" dirty="0">
                <a:solidFill>
                  <a:srgbClr val="FF0000"/>
                </a:solidFill>
              </a:rPr>
              <a:t>Is motion on WG agenda</a:t>
            </a:r>
            <a:r>
              <a:rPr lang="en-AU" dirty="0" smtClean="0">
                <a:solidFill>
                  <a:srgbClr val="FF0000"/>
                </a:solidFill>
              </a:rPr>
              <a:t>?</a:t>
            </a:r>
            <a:endParaRPr lang="en-AU" dirty="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62</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D3.0 is now approved; D4.0 will probably be liaised for information</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63</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D2.0 approved draft – discuss liaising in Nov 2018</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64</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802.11az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65</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802.11ba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66</a:t>
            </a:fld>
            <a:endParaRPr lang="en-US"/>
          </a:p>
        </p:txBody>
      </p:sp>
    </p:spTree>
    <p:extLst>
      <p:ext uri="{BB962C8B-B14F-4D97-AF65-F5344CB8AC3E}">
        <p14:creationId xmlns:p14="http://schemas.microsoft.com/office/powerpoint/2010/main" val="319424493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802.11bb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67</a:t>
            </a:fld>
            <a:endParaRPr lang="en-US"/>
          </a:p>
        </p:txBody>
      </p:sp>
    </p:spTree>
    <p:extLst>
      <p:ext uri="{BB962C8B-B14F-4D97-AF65-F5344CB8AC3E}">
        <p14:creationId xmlns:p14="http://schemas.microsoft.com/office/powerpoint/2010/main" val="32597829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one standard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63320129"/>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 Nov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a:t>
                      </a: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68</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802.15.6-2012 FDIS ballot passed but comment responses are required</a:t>
            </a:r>
            <a:endParaRPr lang="en-AU" dirty="0">
              <a:solidFill>
                <a:schemeClr val="accent6"/>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The 802.15.6 standard was </a:t>
            </a:r>
            <a:r>
              <a:rPr lang="en-GB" dirty="0"/>
              <a:t>supposed to be liaised in Apr 2016 for </a:t>
            </a:r>
            <a:r>
              <a:rPr lang="en-GB" dirty="0" smtClean="0"/>
              <a:t>information but was eventually liaised in late July 2016</a:t>
            </a:r>
          </a:p>
          <a:p>
            <a:r>
              <a:rPr lang="en-US" dirty="0" smtClean="0"/>
              <a:t>60-day</a:t>
            </a:r>
            <a:r>
              <a:rPr lang="en-AU" dirty="0" smtClean="0"/>
              <a:t> pre-ballot: </a:t>
            </a:r>
            <a:r>
              <a:rPr lang="en-AU" dirty="0" smtClean="0">
                <a:solidFill>
                  <a:srgbClr val="00B050"/>
                </a:solidFill>
              </a:rPr>
              <a:t>passed &amp; responses sent</a:t>
            </a:r>
            <a:endParaRPr lang="en-AU" dirty="0" smtClean="0">
              <a:solidFill>
                <a:schemeClr val="accent2"/>
              </a:solidFill>
            </a:endParaRPr>
          </a:p>
          <a:p>
            <a:pPr lvl="1"/>
            <a:r>
              <a:rPr lang="en-GB" dirty="0" smtClean="0"/>
              <a:t>The 60-day ballot passed on 23 Nov 2016</a:t>
            </a:r>
          </a:p>
          <a:p>
            <a:pPr lvl="2"/>
            <a:r>
              <a:rPr lang="en-GB" dirty="0" smtClean="0"/>
              <a:t>Need for IS on topic: 9/0/10</a:t>
            </a:r>
          </a:p>
          <a:p>
            <a:pPr lvl="2"/>
            <a:r>
              <a:rPr lang="en-GB" dirty="0" smtClean="0"/>
              <a:t>Submission of this proposal as IS: 6/3/10, with “no” from Germany, Japan &amp; UK</a:t>
            </a:r>
          </a:p>
          <a:p>
            <a:pPr lvl="1"/>
            <a:r>
              <a:rPr lang="en-AU" dirty="0" smtClean="0"/>
              <a:t>Responses were sent in Feb 2017 (see 15-17-0107-02)</a:t>
            </a:r>
            <a:endParaRPr lang="en-GB" dirty="0"/>
          </a:p>
          <a:p>
            <a:r>
              <a:rPr lang="en-AU" dirty="0" smtClean="0"/>
              <a:t>FDIS ballot: </a:t>
            </a:r>
            <a:r>
              <a:rPr lang="en-AU" dirty="0">
                <a:solidFill>
                  <a:srgbClr val="00B050"/>
                </a:solidFill>
              </a:rPr>
              <a:t>passed </a:t>
            </a:r>
            <a:r>
              <a:rPr lang="en-AU" dirty="0">
                <a:solidFill>
                  <a:schemeClr val="accent6"/>
                </a:solidFill>
              </a:rPr>
              <a:t>&amp; </a:t>
            </a:r>
            <a:r>
              <a:rPr lang="en-AU" dirty="0" smtClean="0">
                <a:solidFill>
                  <a:schemeClr val="accent6"/>
                </a:solidFill>
              </a:rPr>
              <a:t>response required</a:t>
            </a:r>
            <a:endParaRPr lang="en-AU" dirty="0">
              <a:solidFill>
                <a:schemeClr val="accent6"/>
              </a:solidFill>
            </a:endParaRPr>
          </a:p>
          <a:p>
            <a:pPr lvl="1"/>
            <a:r>
              <a:rPr lang="en-AU" dirty="0" smtClean="0"/>
              <a:t>Passed on 7 Sep 17 by </a:t>
            </a:r>
            <a:r>
              <a:rPr lang="en-AU" dirty="0"/>
              <a:t>12/2/14 (N16711)</a:t>
            </a:r>
          </a:p>
          <a:p>
            <a:pPr lvl="2"/>
            <a:r>
              <a:rPr lang="en-AU" dirty="0" smtClean="0"/>
              <a:t>China NB and Japan NB voted “no” with comments</a:t>
            </a:r>
          </a:p>
          <a:p>
            <a:pPr lvl="1"/>
            <a:r>
              <a:rPr lang="en-AU" dirty="0" smtClean="0"/>
              <a:t>Response will be sent after July 2018 meeting - </a:t>
            </a:r>
            <a:r>
              <a:rPr lang="en-AU" dirty="0" smtClean="0">
                <a:solidFill>
                  <a:srgbClr val="FF0000"/>
                </a:solidFill>
              </a:rPr>
              <a:t>was </a:t>
            </a:r>
            <a:r>
              <a:rPr lang="en-AU" dirty="0">
                <a:solidFill>
                  <a:srgbClr val="FF0000"/>
                </a:solidFill>
              </a:rPr>
              <a:t>it</a:t>
            </a:r>
            <a:r>
              <a:rPr lang="en-AU" dirty="0" smtClean="0">
                <a:solidFill>
                  <a:srgbClr val="FF0000"/>
                </a:solidFill>
              </a:rPr>
              <a:t>? Peter checking </a:t>
            </a:r>
            <a:endParaRPr lang="en-AU" dirty="0">
              <a:solidFill>
                <a:srgbClr val="FF0000"/>
              </a:solidFill>
            </a:endParaRPr>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69</a:t>
            </a:fld>
            <a:endParaRPr lang="en-US"/>
          </a:p>
        </p:txBody>
      </p:sp>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wireless interim meeting in Sept 2018 in Hawaii</a:t>
            </a:r>
          </a:p>
          <a:p>
            <a:pPr lvl="1"/>
            <a:r>
              <a:rPr lang="en-AU" dirty="0" smtClean="0"/>
              <a:t>Review extended goals</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60-day/FDIS ballots</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7</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802.16 has one standard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74862902"/>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802.16</a:t>
                      </a:r>
                    </a:p>
                  </a:txBody>
                  <a:tcPr marL="115147" marR="115147"/>
                </a:tc>
                <a:tc>
                  <a:txBody>
                    <a:bodyPr/>
                    <a:lstStyle/>
                    <a:p>
                      <a:pPr algn="ctr"/>
                      <a:r>
                        <a:rPr lang="en-AU" sz="1600" b="0" dirty="0" err="1" smtClean="0">
                          <a:solidFill>
                            <a:schemeClr val="tx1"/>
                          </a:solidFill>
                          <a:latin typeface="+mj-lt"/>
                        </a:rPr>
                        <a:t>Std</a:t>
                      </a:r>
                      <a:endParaRPr lang="en-AU" sz="1600" b="0" dirty="0" smtClean="0">
                        <a:solidFill>
                          <a:schemeClr val="tx1"/>
                        </a:solidFill>
                        <a:latin typeface="+mj-lt"/>
                      </a:endParaRPr>
                    </a:p>
                  </a:txBody>
                  <a:tcPr marL="115147" marR="115147"/>
                </a:tc>
                <a:tc>
                  <a:txBody>
                    <a:bodyPr/>
                    <a:lstStyle/>
                    <a:p>
                      <a:pPr algn="ctr"/>
                      <a:r>
                        <a:rPr lang="en-AU" sz="1600" b="0" dirty="0" smtClean="0">
                          <a:solidFill>
                            <a:schemeClr val="tx1"/>
                          </a:solidFill>
                          <a:latin typeface="+mj-lt"/>
                        </a:rPr>
                        <a:t>Mar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n-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30</a:t>
                      </a:r>
                      <a:r>
                        <a:rPr lang="en-AU" sz="1600" b="0" baseline="0" dirty="0" smtClean="0">
                          <a:solidFill>
                            <a:schemeClr val="tx1"/>
                          </a:solidFill>
                          <a:latin typeface="+mn-lt"/>
                        </a:rPr>
                        <a:t> Jul 18</a:t>
                      </a:r>
                      <a:endParaRPr lang="en-AU" sz="1600" b="0" dirty="0" smtClean="0">
                        <a:solidFill>
                          <a:schemeClr val="tx1"/>
                        </a:solidFill>
                        <a:latin typeface="+mn-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endParaRPr lang="en-AU" sz="1600" b="0" dirty="0" smtClean="0">
                        <a:solidFill>
                          <a:schemeClr val="tx1"/>
                        </a:solidFill>
                        <a:latin typeface="+mn-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Waiting</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70</a:t>
            </a:fld>
            <a:endParaRPr lang="en-US"/>
          </a:p>
        </p:txBody>
      </p:sp>
    </p:spTree>
    <p:extLst>
      <p:ext uri="{BB962C8B-B14F-4D97-AF65-F5344CB8AC3E}">
        <p14:creationId xmlns:p14="http://schemas.microsoft.com/office/powerpoint/2010/main" val="203612763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802.16-2017 passed 60-day pre-ballot but requires comments responses</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802.16-2017 was sent for information in Mar 2018 (N16785)</a:t>
            </a:r>
            <a:endParaRPr lang="en-GB" dirty="0" smtClean="0"/>
          </a:p>
          <a:p>
            <a:r>
              <a:rPr lang="en-US" dirty="0" smtClean="0"/>
              <a:t>60-day</a:t>
            </a:r>
            <a:r>
              <a:rPr lang="en-AU" dirty="0" smtClean="0"/>
              <a:t> pre-ballot: </a:t>
            </a:r>
            <a:r>
              <a:rPr lang="en-AU" dirty="0" smtClean="0">
                <a:solidFill>
                  <a:srgbClr val="00B050"/>
                </a:solidFill>
              </a:rPr>
              <a:t>sent </a:t>
            </a:r>
            <a:r>
              <a:rPr lang="en-AU" dirty="0" smtClean="0">
                <a:solidFill>
                  <a:schemeClr val="accent2"/>
                </a:solidFill>
              </a:rPr>
              <a:t>but response required</a:t>
            </a:r>
          </a:p>
          <a:p>
            <a:pPr lvl="1"/>
            <a:r>
              <a:rPr lang="en-GB" dirty="0"/>
              <a:t>The 60-day </a:t>
            </a:r>
            <a:r>
              <a:rPr lang="en-AU" dirty="0"/>
              <a:t>(N16810) </a:t>
            </a:r>
            <a:r>
              <a:rPr lang="en-GB" dirty="0" smtClean="0"/>
              <a:t>ballot passed (N16821) </a:t>
            </a:r>
            <a:r>
              <a:rPr lang="en-GB" dirty="0"/>
              <a:t>on </a:t>
            </a:r>
            <a:r>
              <a:rPr lang="en-AU" dirty="0"/>
              <a:t>30 July 2018</a:t>
            </a:r>
            <a:endParaRPr lang="en-GB" dirty="0"/>
          </a:p>
          <a:p>
            <a:pPr lvl="2"/>
            <a:r>
              <a:rPr lang="en-GB" dirty="0"/>
              <a:t>Need for IS on topic: </a:t>
            </a:r>
            <a:r>
              <a:rPr lang="en-GB" dirty="0" smtClean="0"/>
              <a:t>7/0/11</a:t>
            </a:r>
            <a:endParaRPr lang="en-GB" dirty="0"/>
          </a:p>
          <a:p>
            <a:pPr lvl="2"/>
            <a:r>
              <a:rPr lang="en-GB" dirty="0"/>
              <a:t>Submission of this proposal as IS: </a:t>
            </a:r>
            <a:r>
              <a:rPr lang="en-GB" dirty="0" smtClean="0"/>
              <a:t>5/1/12, </a:t>
            </a:r>
            <a:r>
              <a:rPr lang="en-GB" dirty="0"/>
              <a:t>with “no” </a:t>
            </a:r>
            <a:r>
              <a:rPr lang="en-GB" dirty="0" smtClean="0"/>
              <a:t>from China</a:t>
            </a:r>
            <a:endParaRPr lang="en-GB" dirty="0"/>
          </a:p>
          <a:p>
            <a:pPr lvl="1"/>
            <a:r>
              <a:rPr lang="en-AU" dirty="0" smtClean="0"/>
              <a:t>Comment response is required</a:t>
            </a:r>
          </a:p>
          <a:p>
            <a:pPr lvl="2"/>
            <a:r>
              <a:rPr lang="en-AU" dirty="0" smtClean="0"/>
              <a:t>Roger Marks </a:t>
            </a:r>
            <a:r>
              <a:rPr lang="en-AU" dirty="0" smtClean="0"/>
              <a:t>was asked </a:t>
            </a:r>
            <a:r>
              <a:rPr lang="en-AU" dirty="0" smtClean="0"/>
              <a:t>to provide draft responses in Sept or </a:t>
            </a:r>
            <a:r>
              <a:rPr lang="en-AU" dirty="0" smtClean="0"/>
              <a:t>Nov</a:t>
            </a:r>
          </a:p>
          <a:p>
            <a:pPr lvl="2"/>
            <a:r>
              <a:rPr lang="en-AU" dirty="0" smtClean="0"/>
              <a:t>It is possible this </a:t>
            </a:r>
            <a:r>
              <a:rPr lang="en-AU" dirty="0" err="1" smtClean="0"/>
              <a:t>std</a:t>
            </a:r>
            <a:r>
              <a:rPr lang="en-AU" dirty="0" smtClean="0"/>
              <a:t> may be withdrawn from the PSDO process because of issues pointed out by China NB</a:t>
            </a:r>
            <a:endParaRPr lang="en-AU" dirty="0"/>
          </a:p>
          <a:p>
            <a:r>
              <a:rPr lang="en-AU" dirty="0" smtClean="0"/>
              <a:t>FDIS ballot: </a:t>
            </a:r>
            <a:r>
              <a:rPr lang="en-AU" dirty="0" smtClean="0">
                <a:solidFill>
                  <a:schemeClr val="accent2"/>
                </a:solidFill>
              </a:rPr>
              <a:t>waiting</a:t>
            </a: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71</a:t>
            </a:fld>
            <a:endParaRPr lang="en-US"/>
          </a:p>
        </p:txBody>
      </p:sp>
    </p:spTree>
    <p:extLst>
      <p:ext uri="{BB962C8B-B14F-4D97-AF65-F5344CB8AC3E}">
        <p14:creationId xmlns:p14="http://schemas.microsoft.com/office/powerpoint/2010/main" val="57537150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802.16-2017</a:t>
            </a:r>
            <a:endParaRPr lang="en-AU" dirty="0"/>
          </a:p>
        </p:txBody>
      </p:sp>
      <p:sp>
        <p:nvSpPr>
          <p:cNvPr id="3" name="Content Placeholder 2"/>
          <p:cNvSpPr>
            <a:spLocks noGrp="1"/>
          </p:cNvSpPr>
          <p:nvPr>
            <p:ph idx="1"/>
          </p:nvPr>
        </p:nvSpPr>
        <p:spPr/>
        <p:txBody>
          <a:bodyPr/>
          <a:lstStyle/>
          <a:p>
            <a:r>
              <a:rPr lang="en-AU" dirty="0" smtClean="0"/>
              <a:t>China NB comment CN1</a:t>
            </a:r>
          </a:p>
          <a:p>
            <a:pPr lvl="1"/>
            <a:r>
              <a:rPr lang="en-GB" i="1" dirty="0"/>
              <a:t>IEEE 802.16 specifies </a:t>
            </a:r>
            <a:r>
              <a:rPr lang="en-US" i="1" dirty="0"/>
              <a:t>“All SS and BS implementations shall support the method of packet data encryption defined in 7.5.1.1, encryption of the TEK as specified in 7.5.2, and message digest calculation as specified in 7.5.3.” in Section 7.5. That means, cryptographic algorithms such as AES, DES, 3DES, RSA and SHA are all mandatory. </a:t>
            </a:r>
            <a:endParaRPr lang="en-AU" i="1" dirty="0"/>
          </a:p>
          <a:p>
            <a:pPr lvl="1"/>
            <a:r>
              <a:rPr lang="en-US" i="1" dirty="0"/>
              <a:t>However, it is unreasonable to specify cryptographic algorithms such as AES, DES, 3DES, RSA and SHA as mandatory implementation in this standard, because there are many other international algorithms for choice</a:t>
            </a:r>
            <a:r>
              <a:rPr lang="en-US" i="1" dirty="0" smtClean="0"/>
              <a:t>.</a:t>
            </a:r>
            <a:endParaRPr lang="en-AU" i="1"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13469015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802.16-2017</a:t>
            </a:r>
            <a:endParaRPr lang="en-AU" dirty="0"/>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proposed change CN1</a:t>
            </a:r>
          </a:p>
          <a:p>
            <a:pPr lvl="1"/>
            <a:r>
              <a:rPr lang="en-AU" i="1" dirty="0"/>
              <a:t>The text shall make it clear that the cryptographic algorithms in this standard are all provided as implementation instances, so that it is possible for national bodies to use cryptographic algorithms that conform to relevant local regulations when adopting these standards</a:t>
            </a:r>
            <a:r>
              <a:rPr lang="en-AU" i="1" dirty="0" smtClean="0"/>
              <a:t>.</a:t>
            </a:r>
          </a:p>
          <a:p>
            <a:r>
              <a:rPr lang="en-AU" dirty="0" smtClean="0"/>
              <a:t>IEEE 802.16 WG proposed response to CN1</a:t>
            </a:r>
          </a:p>
          <a:p>
            <a:pPr lvl="1"/>
            <a:r>
              <a:rPr lang="en-AU" dirty="0" smtClean="0">
                <a:solidFill>
                  <a:srgbClr val="FF0000"/>
                </a:solidFill>
              </a:rPr>
              <a:t>Roger Marks has been asked to coordinate</a:t>
            </a:r>
          </a:p>
          <a:p>
            <a:pPr lvl="2"/>
            <a:r>
              <a:rPr lang="en-AU" dirty="0" smtClean="0">
                <a:solidFill>
                  <a:srgbClr val="FF0000"/>
                </a:solidFill>
              </a:rPr>
              <a:t>Discussions are underway</a:t>
            </a:r>
            <a:endParaRPr lang="en-AU" dirty="0">
              <a:solidFill>
                <a:srgbClr val="FF0000"/>
              </a:solidFill>
            </a:endParaRP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265246307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802.16-2017</a:t>
            </a:r>
            <a:endParaRPr lang="en-AU" dirty="0"/>
          </a:p>
        </p:txBody>
      </p:sp>
      <p:sp>
        <p:nvSpPr>
          <p:cNvPr id="3" name="Content Placeholder 2"/>
          <p:cNvSpPr>
            <a:spLocks noGrp="1"/>
          </p:cNvSpPr>
          <p:nvPr>
            <p:ph idx="1"/>
          </p:nvPr>
        </p:nvSpPr>
        <p:spPr/>
        <p:txBody>
          <a:bodyPr/>
          <a:lstStyle/>
          <a:p>
            <a:r>
              <a:rPr lang="en-AU" dirty="0" smtClean="0"/>
              <a:t>China NB comment CN2</a:t>
            </a:r>
          </a:p>
          <a:p>
            <a:pPr lvl="1"/>
            <a:r>
              <a:rPr lang="en-US" i="1" dirty="0"/>
              <a:t>DES and 3DES are internationally acknowledged unsecure cryptographic algorithms due to disclosed attacks to them. They shall not be used in the </a:t>
            </a:r>
            <a:r>
              <a:rPr lang="en-US" i="1" dirty="0" smtClean="0"/>
              <a:t>standard</a:t>
            </a:r>
          </a:p>
          <a:p>
            <a:r>
              <a:rPr lang="en-AU" dirty="0"/>
              <a:t>China NB proposed change </a:t>
            </a:r>
            <a:r>
              <a:rPr lang="en-AU" dirty="0" smtClean="0"/>
              <a:t>CN2</a:t>
            </a:r>
            <a:endParaRPr lang="en-US" i="1" dirty="0" smtClean="0"/>
          </a:p>
          <a:p>
            <a:pPr lvl="1"/>
            <a:r>
              <a:rPr lang="en-AU" i="1" dirty="0"/>
              <a:t>Delete the specifications related to use of DES and </a:t>
            </a:r>
            <a:r>
              <a:rPr lang="en-AU" i="1" dirty="0" smtClean="0"/>
              <a:t>3DES</a:t>
            </a:r>
          </a:p>
          <a:p>
            <a:r>
              <a:rPr lang="en-AU" dirty="0"/>
              <a:t>IEEE 802.16 WG proposed </a:t>
            </a:r>
            <a:r>
              <a:rPr lang="en-AU" dirty="0" smtClean="0"/>
              <a:t>response to CN2</a:t>
            </a:r>
            <a:endParaRPr lang="en-AU" dirty="0"/>
          </a:p>
          <a:p>
            <a:pPr lvl="1"/>
            <a:r>
              <a:rPr lang="en-AU" dirty="0">
                <a:solidFill>
                  <a:srgbClr val="FF0000"/>
                </a:solidFill>
              </a:rPr>
              <a:t>Roger Marks has been asked to </a:t>
            </a:r>
            <a:r>
              <a:rPr lang="en-AU" dirty="0" smtClean="0">
                <a:solidFill>
                  <a:srgbClr val="FF0000"/>
                </a:solidFill>
              </a:rPr>
              <a:t>coordinate</a:t>
            </a:r>
          </a:p>
          <a:p>
            <a:pPr lvl="2"/>
            <a:r>
              <a:rPr lang="en-AU" dirty="0">
                <a:solidFill>
                  <a:srgbClr val="FF0000"/>
                </a:solidFill>
              </a:rPr>
              <a:t>Discussions are underway</a:t>
            </a:r>
          </a:p>
          <a:p>
            <a:pPr lvl="1"/>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74</a:t>
            </a:fld>
            <a:endParaRPr lang="en-US"/>
          </a:p>
        </p:txBody>
      </p:sp>
    </p:spTree>
    <p:extLst>
      <p:ext uri="{BB962C8B-B14F-4D97-AF65-F5344CB8AC3E}">
        <p14:creationId xmlns:p14="http://schemas.microsoft.com/office/powerpoint/2010/main" val="19784762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one standard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65541833"/>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ctr"/>
                      <a:r>
                        <a:rPr lang="en-AU" sz="1600" b="0" dirty="0" smtClean="0">
                          <a:solidFill>
                            <a:schemeClr val="tx1"/>
                          </a:solidFill>
                          <a:latin typeface="+mj-lt"/>
                        </a:rPr>
                        <a:t>.21-Cor1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D2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Nov</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 Jun 18</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FF0000"/>
                          </a:solidFill>
                          <a:latin typeface="+mn-lt"/>
                          <a:ea typeface="+mn-ea"/>
                          <a:cs typeface="+mn-cs"/>
                        </a:rPr>
                        <a:t>xx</a:t>
                      </a:r>
                      <a:r>
                        <a:rPr lang="en-AU" sz="1600" b="0" kern="1200" dirty="0" smtClean="0">
                          <a:solidFill>
                            <a:schemeClr val="tx1"/>
                          </a:solidFill>
                          <a:latin typeface="+mn-lt"/>
                          <a:ea typeface="+mn-ea"/>
                          <a:cs typeface="+mn-cs"/>
                        </a:rPr>
                        <a:t> Jul</a:t>
                      </a:r>
                      <a:r>
                        <a:rPr lang="en-AU" sz="1600" b="0" kern="1200" baseline="0" dirty="0" smtClean="0">
                          <a:solidFill>
                            <a:schemeClr val="tx1"/>
                          </a:solidFill>
                          <a:latin typeface="+mn-lt"/>
                          <a:ea typeface="+mn-ea"/>
                          <a:cs typeface="+mn-cs"/>
                        </a:rPr>
                        <a:t> 18</a:t>
                      </a:r>
                      <a:endParaRPr lang="en-AU" sz="1600" b="0" kern="1200" dirty="0" smtClean="0">
                        <a:solidFill>
                          <a:schemeClr val="tx1"/>
                        </a:solidFill>
                        <a:latin typeface="+mn-lt"/>
                        <a:ea typeface="+mn-ea"/>
                        <a:cs typeface="+mn-cs"/>
                      </a:endParaRPr>
                    </a:p>
                  </a:txBody>
                  <a:tcPr marL="115147" marR="115147"/>
                </a:tc>
                <a:extLst>
                  <a:ext uri="{0D108BD9-81ED-4DB2-BD59-A6C34878D82A}">
                    <a16:rowId xmlns:a16="http://schemas.microsoft.com/office/drawing/2014/main" val="1751644007"/>
                  </a:ext>
                </a:extLst>
              </a:tr>
            </a:tbl>
          </a:graphicData>
        </a:graphic>
      </p:graphicFrame>
      <p:sp>
        <p:nvSpPr>
          <p:cNvPr id="4" name="Footer Placeholder 3"/>
          <p:cNvSpPr>
            <a:spLocks noGrp="1"/>
          </p:cNvSpPr>
          <p:nvPr>
            <p:ph type="ftr" sz="quarter" idx="10"/>
          </p:nvPr>
        </p:nvSpPr>
        <p:spPr/>
        <p:txBody>
          <a:bodyPr/>
          <a:lstStyle/>
          <a:p>
            <a:pPr>
              <a:defRPr/>
            </a:pPr>
            <a:r>
              <a:rPr lang="en-US" dirty="0"/>
              <a:t>IEEE 802</a:t>
            </a:r>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75</a:t>
            </a:fld>
            <a:endParaRPr lang="en-US"/>
          </a:p>
        </p:txBody>
      </p:sp>
    </p:spTree>
    <p:extLst>
      <p:ext uri="{BB962C8B-B14F-4D97-AF65-F5344CB8AC3E}">
        <p14:creationId xmlns:p14="http://schemas.microsoft.com/office/powerpoint/2010/main" val="312165632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802.21-2017-Cor1 90-day  FDIS ballot passed and response sent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US" dirty="0" smtClean="0"/>
              <a:t>Currently likely to be approved by </a:t>
            </a:r>
            <a:r>
              <a:rPr lang="en-US" dirty="0" err="1" smtClean="0"/>
              <a:t>RevCom</a:t>
            </a:r>
            <a:r>
              <a:rPr lang="en-US" dirty="0" smtClean="0"/>
              <a:t> in December</a:t>
            </a:r>
          </a:p>
          <a:p>
            <a:pPr lvl="1"/>
            <a:r>
              <a:rPr lang="en-AU" dirty="0" smtClean="0"/>
              <a:t>P802.21-2017/</a:t>
            </a:r>
            <a:r>
              <a:rPr lang="en-AU" dirty="0" err="1" smtClean="0"/>
              <a:t>Cor</a:t>
            </a:r>
            <a:r>
              <a:rPr lang="en-AU" dirty="0" smtClean="0"/>
              <a:t> </a:t>
            </a:r>
            <a:r>
              <a:rPr lang="en-AU" dirty="0"/>
              <a:t>1™/</a:t>
            </a:r>
            <a:r>
              <a:rPr lang="en-AU" dirty="0" smtClean="0"/>
              <a:t>D02 was sent in </a:t>
            </a:r>
            <a:r>
              <a:rPr lang="en-US" dirty="0"/>
              <a:t>Nov 2017</a:t>
            </a:r>
            <a:endParaRPr lang="en-US" dirty="0" smtClean="0"/>
          </a:p>
          <a:p>
            <a:r>
              <a:rPr lang="en-US" dirty="0"/>
              <a:t>9</a:t>
            </a:r>
            <a:r>
              <a:rPr lang="en-US" dirty="0" smtClean="0"/>
              <a:t>0-day</a:t>
            </a:r>
            <a:r>
              <a:rPr lang="en-AU" dirty="0" smtClean="0"/>
              <a:t> </a:t>
            </a:r>
            <a:r>
              <a:rPr lang="en-AU" dirty="0"/>
              <a:t> </a:t>
            </a:r>
            <a:r>
              <a:rPr lang="en-AU" dirty="0" smtClean="0"/>
              <a:t>FDIS 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and response sent</a:t>
            </a:r>
          </a:p>
          <a:p>
            <a:pPr lvl="1"/>
            <a:r>
              <a:rPr lang="en-AU" dirty="0"/>
              <a:t>IEEE 802.21-2017-Cor1 9</a:t>
            </a:r>
            <a:r>
              <a:rPr lang="en-AU" dirty="0" smtClean="0"/>
              <a:t>0-day </a:t>
            </a:r>
            <a:r>
              <a:rPr lang="en-AU" dirty="0"/>
              <a:t> </a:t>
            </a:r>
            <a:r>
              <a:rPr lang="en-AU" dirty="0" smtClean="0"/>
              <a:t>FDIS ballot passed on 16 June 2018 (N16814)</a:t>
            </a:r>
          </a:p>
          <a:p>
            <a:pPr lvl="2"/>
            <a:r>
              <a:rPr lang="en-AU" dirty="0" smtClean="0"/>
              <a:t>Passed 5/0/12</a:t>
            </a:r>
          </a:p>
          <a:p>
            <a:pPr lvl="2"/>
            <a:r>
              <a:rPr lang="en-AU" dirty="0"/>
              <a:t>A</a:t>
            </a:r>
            <a:r>
              <a:rPr lang="en-AU" dirty="0" smtClean="0"/>
              <a:t>bstain comment from China NB</a:t>
            </a:r>
          </a:p>
          <a:p>
            <a:pPr lvl="1"/>
            <a:r>
              <a:rPr lang="en-AU" dirty="0"/>
              <a:t>Response </a:t>
            </a:r>
            <a:r>
              <a:rPr lang="en-AU" dirty="0" smtClean="0"/>
              <a:t>was </a:t>
            </a:r>
            <a:r>
              <a:rPr lang="en-AU" dirty="0"/>
              <a:t>sent after July 2018 </a:t>
            </a:r>
            <a:r>
              <a:rPr lang="en-AU" dirty="0" smtClean="0"/>
              <a:t>meeting (N16816)</a:t>
            </a:r>
            <a:endParaRPr lang="en-AU" dirty="0"/>
          </a:p>
          <a:p>
            <a:pPr lvl="2"/>
            <a:endParaRPr lang="en-AU" dirty="0" smtClean="0"/>
          </a:p>
          <a:p>
            <a:pPr lvl="2"/>
            <a:endParaRPr lang="en-AU" dirty="0" smtClean="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76</a:t>
            </a:fld>
            <a:endParaRPr lang="en-US"/>
          </a:p>
        </p:txBody>
      </p:sp>
    </p:spTree>
    <p:extLst>
      <p:ext uri="{BB962C8B-B14F-4D97-AF65-F5344CB8AC3E}">
        <p14:creationId xmlns:p14="http://schemas.microsoft.com/office/powerpoint/2010/main" val="296951568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zero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75387846"/>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rgbClr val="00B050"/>
                        </a:solidFill>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chemeClr val="accent6"/>
                        </a:solidFill>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77</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SC6 is interested in details on how to join IEEE 802 teleconferences</a:t>
            </a:r>
            <a:endParaRPr lang="en-AU" dirty="0"/>
          </a:p>
        </p:txBody>
      </p:sp>
      <p:sp>
        <p:nvSpPr>
          <p:cNvPr id="3" name="Content Placeholder 2"/>
          <p:cNvSpPr>
            <a:spLocks noGrp="1"/>
          </p:cNvSpPr>
          <p:nvPr>
            <p:ph idx="1"/>
          </p:nvPr>
        </p:nvSpPr>
        <p:spPr/>
        <p:txBody>
          <a:bodyPr/>
          <a:lstStyle/>
          <a:p>
            <a:pPr lvl="1"/>
            <a:r>
              <a:rPr lang="en-AU" dirty="0" smtClean="0"/>
              <a:t>During discussion of the IEEE 802 status report at the last SC6 meeting, interest was expressed in joining IEEE 802 teleconferences</a:t>
            </a:r>
          </a:p>
          <a:p>
            <a:pPr lvl="1"/>
            <a:r>
              <a:rPr lang="en-AU" dirty="0" smtClean="0"/>
              <a:t>Known details are:</a:t>
            </a:r>
          </a:p>
          <a:p>
            <a:pPr lvl="2"/>
            <a:r>
              <a:rPr lang="en-AU" dirty="0" smtClean="0"/>
              <a:t>802.1</a:t>
            </a:r>
            <a:r>
              <a:rPr lang="en-AU" dirty="0"/>
              <a:t>: organised by </a:t>
            </a:r>
            <a:r>
              <a:rPr lang="en-AU" dirty="0" smtClean="0"/>
              <a:t>802.1 </a:t>
            </a:r>
            <a:r>
              <a:rPr lang="en-AU" dirty="0"/>
              <a:t>TGs; </a:t>
            </a:r>
            <a:r>
              <a:rPr lang="en-AU" dirty="0" smtClean="0"/>
              <a:t>no </a:t>
            </a:r>
            <a:r>
              <a:rPr lang="en-AU" dirty="0"/>
              <a:t>central schedule</a:t>
            </a:r>
            <a:endParaRPr lang="en-AU" dirty="0" smtClean="0"/>
          </a:p>
          <a:p>
            <a:pPr lvl="2"/>
            <a:r>
              <a:rPr lang="en-AU" dirty="0" smtClean="0"/>
              <a:t>802.3: organised by 802.3 TGs; </a:t>
            </a:r>
            <a:r>
              <a:rPr lang="en-AU" dirty="0" smtClean="0"/>
              <a:t>no </a:t>
            </a:r>
            <a:r>
              <a:rPr lang="en-AU" dirty="0" smtClean="0"/>
              <a:t>central schedule</a:t>
            </a:r>
          </a:p>
          <a:p>
            <a:pPr lvl="2"/>
            <a:r>
              <a:rPr lang="en-AU" dirty="0"/>
              <a:t>802.11: </a:t>
            </a:r>
            <a:r>
              <a:rPr lang="en-AU" dirty="0">
                <a:hlinkClick r:id="rId2"/>
              </a:rPr>
              <a:t>http://</a:t>
            </a:r>
            <a:r>
              <a:rPr lang="en-AU" dirty="0" smtClean="0">
                <a:hlinkClick r:id="rId2"/>
              </a:rPr>
              <a:t>www.ieee802.org/11/adminCalendar.html</a:t>
            </a:r>
            <a:endParaRPr lang="en-AU" dirty="0" smtClean="0"/>
          </a:p>
          <a:p>
            <a:pPr lvl="2"/>
            <a:r>
              <a:rPr lang="en-AU" dirty="0" smtClean="0"/>
              <a:t>802.15</a:t>
            </a:r>
            <a:r>
              <a:rPr lang="en-AU" dirty="0"/>
              <a:t>: no central schedule</a:t>
            </a:r>
            <a:endParaRPr lang="en-AU" dirty="0" smtClean="0"/>
          </a:p>
          <a:p>
            <a:pPr lvl="2"/>
            <a:r>
              <a:rPr lang="en-AU" dirty="0" smtClean="0"/>
              <a:t>802.18: see </a:t>
            </a:r>
            <a:r>
              <a:rPr lang="en-AU" dirty="0">
                <a:hlinkClick r:id="rId3"/>
              </a:rPr>
              <a:t>http://www.ieee802.org/18/</a:t>
            </a:r>
            <a:r>
              <a:rPr lang="en-AU" dirty="0"/>
              <a:t> </a:t>
            </a:r>
            <a:endParaRPr lang="en-AU" dirty="0" smtClean="0"/>
          </a:p>
          <a:p>
            <a:pPr lvl="2"/>
            <a:r>
              <a:rPr lang="en-AU" dirty="0" smtClean="0"/>
              <a:t>802.19: scheduled as required</a:t>
            </a:r>
          </a:p>
          <a:p>
            <a:pPr lvl="2"/>
            <a:r>
              <a:rPr lang="en-AU" dirty="0" smtClean="0"/>
              <a:t>802.21: </a:t>
            </a:r>
            <a:r>
              <a:rPr lang="en-AU" dirty="0" smtClean="0">
                <a:solidFill>
                  <a:srgbClr val="FF0000"/>
                </a:solidFill>
              </a:rPr>
              <a:t>Peter Yee checking with </a:t>
            </a:r>
            <a:r>
              <a:rPr lang="en-AU" dirty="0">
                <a:solidFill>
                  <a:srgbClr val="FF0000"/>
                </a:solidFill>
              </a:rPr>
              <a:t>Subir Das</a:t>
            </a:r>
            <a:endParaRPr lang="en-AU" dirty="0" smtClean="0">
              <a:solidFill>
                <a:srgbClr val="FF0000"/>
              </a:solidFill>
            </a:endParaRPr>
          </a:p>
          <a:p>
            <a:pPr lvl="2"/>
            <a:r>
              <a:rPr lang="en-AU" dirty="0" smtClean="0"/>
              <a:t>802.22</a:t>
            </a:r>
            <a:r>
              <a:rPr lang="en-AU" dirty="0"/>
              <a:t>: no central schedule</a:t>
            </a:r>
            <a:endParaRPr lang="en-AU" dirty="0" smtClean="0"/>
          </a:p>
          <a:p>
            <a:pPr lvl="1"/>
            <a:r>
              <a:rPr lang="en-AU" dirty="0" smtClean="0"/>
              <a:t>Can we confirm the correct link for all WGs?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513750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AHGS was not renewed despite protests from the China NB</a:t>
            </a:r>
            <a:endParaRPr lang="en-AU" dirty="0"/>
          </a:p>
        </p:txBody>
      </p:sp>
      <p:sp>
        <p:nvSpPr>
          <p:cNvPr id="3" name="Content Placeholder 2"/>
          <p:cNvSpPr>
            <a:spLocks noGrp="1"/>
          </p:cNvSpPr>
          <p:nvPr>
            <p:ph idx="1"/>
          </p:nvPr>
        </p:nvSpPr>
        <p:spPr/>
        <p:txBody>
          <a:bodyPr/>
          <a:lstStyle/>
          <a:p>
            <a:pPr lvl="1"/>
            <a:r>
              <a:rPr lang="en-AU" dirty="0" smtClean="0"/>
              <a:t>China NB submitted a proposal to extend the AHGS</a:t>
            </a:r>
          </a:p>
          <a:p>
            <a:pPr lvl="2"/>
            <a:r>
              <a:rPr lang="en-AU" i="1" dirty="0" smtClean="0"/>
              <a:t> </a:t>
            </a:r>
            <a:r>
              <a:rPr lang="en-AU" dirty="0"/>
              <a:t>S</a:t>
            </a:r>
            <a:r>
              <a:rPr lang="en-AU" dirty="0" smtClean="0"/>
              <a:t>ee </a:t>
            </a:r>
            <a:r>
              <a:rPr lang="en-AU" i="1" dirty="0" smtClean="0"/>
              <a:t>China NB Proposal on Extending the Term of Ad Hoc Group on Security (N16834)</a:t>
            </a:r>
          </a:p>
          <a:p>
            <a:pPr lvl="1"/>
            <a:r>
              <a:rPr lang="en-AU" dirty="0" smtClean="0"/>
              <a:t>WG1 did not extend the AHGS</a:t>
            </a:r>
          </a:p>
          <a:p>
            <a:pPr lvl="2"/>
            <a:r>
              <a:rPr lang="en-AU" dirty="0"/>
              <a:t>WG 1 could not find an amenable form for an extended AHGS, so the default situation (dissolution of the AHGS) prevailed.</a:t>
            </a:r>
            <a:endParaRPr lang="en-AU" dirty="0" smtClean="0"/>
          </a:p>
          <a:p>
            <a:pPr lvl="1"/>
            <a:r>
              <a:rPr lang="en-AU" dirty="0" smtClean="0"/>
              <a:t>The China NB submitted a protest</a:t>
            </a:r>
          </a:p>
          <a:p>
            <a:pPr lvl="2"/>
            <a:r>
              <a:rPr lang="en-AU" dirty="0" smtClean="0"/>
              <a:t>See </a:t>
            </a:r>
            <a:r>
              <a:rPr lang="en-AU" i="1" dirty="0"/>
              <a:t>China NB's position statements on AHGS </a:t>
            </a:r>
            <a:r>
              <a:rPr lang="en-AU" i="1" dirty="0" smtClean="0"/>
              <a:t>Termination </a:t>
            </a:r>
            <a:r>
              <a:rPr lang="en-AU" dirty="0" smtClean="0"/>
              <a:t>(1N151)</a:t>
            </a:r>
          </a:p>
          <a:p>
            <a:pPr lvl="2"/>
            <a:r>
              <a:rPr lang="en-AU" dirty="0" smtClean="0"/>
              <a:t>The basis of the protest was that the IEEE 802/US NB proposal to continue the AHGS with a restriction to address only those standards not yet considered means that new issues in those standards cannot be considered by a public review process. They somewhat undermined this argument when they note the China NB will continue reviewing SC6 standards regardless of the existence of the AHGS</a:t>
            </a:r>
          </a:p>
          <a:p>
            <a:pPr lvl="2"/>
            <a:r>
              <a:rPr lang="en-AU" dirty="0"/>
              <a:t>The China NB </a:t>
            </a:r>
            <a:r>
              <a:rPr lang="en-AU" dirty="0" smtClean="0"/>
              <a:t>may </a:t>
            </a:r>
            <a:r>
              <a:rPr lang="en-AU" dirty="0"/>
              <a:t>appeal to SC6, ISO/CS or ISO/TMB</a:t>
            </a:r>
            <a:endParaRPr lang="en-AU" dirty="0" smtClean="0"/>
          </a:p>
          <a:p>
            <a:pPr lvl="1"/>
            <a:endParaRPr lang="en-AU" dirty="0" smtClean="0"/>
          </a:p>
          <a:p>
            <a:pPr lvl="2"/>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79</a:t>
            </a:fld>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1952545300"/>
              </p:ext>
            </p:extLst>
          </p:nvPr>
        </p:nvGraphicFramePr>
        <p:xfrm>
          <a:off x="7352172" y="3710782"/>
          <a:ext cx="914400" cy="806450"/>
        </p:xfrm>
        <a:graphic>
          <a:graphicData uri="http://schemas.openxmlformats.org/presentationml/2006/ole">
            <mc:AlternateContent xmlns:mc="http://schemas.openxmlformats.org/markup-compatibility/2006">
              <mc:Choice xmlns:v="urn:schemas-microsoft-com:vml" Requires="v">
                <p:oleObj spid="_x0000_s273502"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7352172" y="3710782"/>
                        <a:ext cx="914400" cy="80645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732947290"/>
              </p:ext>
            </p:extLst>
          </p:nvPr>
        </p:nvGraphicFramePr>
        <p:xfrm>
          <a:off x="7315200" y="2790032"/>
          <a:ext cx="914400" cy="806450"/>
        </p:xfrm>
        <a:graphic>
          <a:graphicData uri="http://schemas.openxmlformats.org/presentationml/2006/ole">
            <mc:AlternateContent xmlns:mc="http://schemas.openxmlformats.org/markup-compatibility/2006">
              <mc:Choice xmlns:v="urn:schemas-microsoft-com:vml" Requires="v">
                <p:oleObj spid="_x0000_s273503" name="Acrobat Document" showAsIcon="1" r:id="rId5" imgW="914400" imgH="806400" progId="AcroExch.Document.DC">
                  <p:embed/>
                </p:oleObj>
              </mc:Choice>
              <mc:Fallback>
                <p:oleObj name="Acrobat Document" showAsIcon="1" r:id="rId5" imgW="914400" imgH="806400" progId="AcroExch.Document.DC">
                  <p:embed/>
                  <p:pic>
                    <p:nvPicPr>
                      <p:cNvPr id="0" name=""/>
                      <p:cNvPicPr/>
                      <p:nvPr/>
                    </p:nvPicPr>
                    <p:blipFill>
                      <a:blip r:embed="rId6"/>
                      <a:stretch>
                        <a:fillRect/>
                      </a:stretch>
                    </p:blipFill>
                    <p:spPr>
                      <a:xfrm>
                        <a:off x="7315200" y="2790032"/>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529703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8</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its Bangkok 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Bangkok in November 2018, as documented on slide 7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proposed Security Workshop in November 2018 is unlikely to proceed</a:t>
            </a:r>
            <a:endParaRPr lang="en-AU" dirty="0"/>
          </a:p>
        </p:txBody>
      </p:sp>
      <p:sp>
        <p:nvSpPr>
          <p:cNvPr id="3" name="Content Placeholder 2"/>
          <p:cNvSpPr>
            <a:spLocks noGrp="1"/>
          </p:cNvSpPr>
          <p:nvPr>
            <p:ph idx="1"/>
          </p:nvPr>
        </p:nvSpPr>
        <p:spPr/>
        <p:txBody>
          <a:bodyPr/>
          <a:lstStyle/>
          <a:p>
            <a:pPr lvl="1"/>
            <a:r>
              <a:rPr lang="en-AU" dirty="0" smtClean="0"/>
              <a:t>Over a long period of time the China NB has complained about security in IEEE 802 standards</a:t>
            </a:r>
          </a:p>
          <a:p>
            <a:pPr lvl="1"/>
            <a:r>
              <a:rPr lang="en-AU" dirty="0" smtClean="0"/>
              <a:t>The PSDO process and the AHGS failed to bring the IEEE 802 and the China NB together on a common understanding of these issues </a:t>
            </a:r>
          </a:p>
          <a:p>
            <a:pPr lvl="1"/>
            <a:r>
              <a:rPr lang="en-AU" dirty="0" smtClean="0"/>
              <a:t>In July 2018, the IEEE 802 sent a LS to SC6 proposing a Security Workshop in November 2018 at the same time as the IEEE 802 plenary</a:t>
            </a:r>
          </a:p>
          <a:p>
            <a:pPr lvl="2"/>
            <a:r>
              <a:rPr lang="en-AU" dirty="0" smtClean="0"/>
              <a:t>See N16818</a:t>
            </a:r>
          </a:p>
          <a:p>
            <a:pPr lvl="1"/>
            <a:r>
              <a:rPr lang="en-AU" dirty="0" smtClean="0"/>
              <a:t>The invitation was discussed in both WG1 &amp; SC6 but there was no interest from the China NB representatives</a:t>
            </a:r>
          </a:p>
          <a:p>
            <a:pPr lvl="2"/>
            <a:r>
              <a:rPr lang="en-AU" dirty="0" smtClean="0"/>
              <a:t>One can only conclude that the China NB is not really interested in identifying real issues in or improving IEEE 802 standards</a:t>
            </a:r>
          </a:p>
          <a:p>
            <a:pPr lvl="2"/>
            <a:r>
              <a:rPr lang="en-AU" dirty="0"/>
              <a:t>R</a:t>
            </a:r>
            <a:r>
              <a:rPr lang="en-AU" dirty="0" smtClean="0"/>
              <a:t>ather it seems more interested in advocating home grown Chinese security mechanisms</a:t>
            </a:r>
          </a:p>
          <a:p>
            <a:pPr lvl="1"/>
            <a:r>
              <a:rPr lang="en-AU" dirty="0" smtClean="0"/>
              <a:t>At this point it is assumed the Workshop will not proceed </a:t>
            </a:r>
            <a:r>
              <a:rPr lang="en-AU" dirty="0" smtClean="0"/>
              <a:t>… ever!</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80</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577956008"/>
              </p:ext>
            </p:extLst>
          </p:nvPr>
        </p:nvGraphicFramePr>
        <p:xfrm>
          <a:off x="2209800" y="3962400"/>
          <a:ext cx="914400" cy="806450"/>
        </p:xfrm>
        <a:graphic>
          <a:graphicData uri="http://schemas.openxmlformats.org/presentationml/2006/ole">
            <mc:AlternateContent xmlns:mc="http://schemas.openxmlformats.org/markup-compatibility/2006">
              <mc:Choice xmlns:v="urn:schemas-microsoft-com:vml" Requires="v">
                <p:oleObj spid="_x0000_s274479"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2209800" y="3962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5152366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LS was sent to SC6 in March 2018 asking that  various ISO/IEC standards be withdrawn</a:t>
            </a:r>
            <a:endParaRPr lang="en-AU" dirty="0"/>
          </a:p>
        </p:txBody>
      </p:sp>
      <p:sp>
        <p:nvSpPr>
          <p:cNvPr id="3" name="Content Placeholder 2"/>
          <p:cNvSpPr>
            <a:spLocks noGrp="1"/>
          </p:cNvSpPr>
          <p:nvPr>
            <p:ph idx="1"/>
          </p:nvPr>
        </p:nvSpPr>
        <p:spPr/>
        <p:txBody>
          <a:bodyPr/>
          <a:lstStyle/>
          <a:p>
            <a:pPr lvl="1"/>
            <a:r>
              <a:rPr lang="en-AU" dirty="0" smtClean="0"/>
              <a:t>The IEEE 802 EC approved withdrawal of various ISO/IEC standards in Nov 2017, giving Andrew Myles authority to make it happen</a:t>
            </a:r>
          </a:p>
          <a:p>
            <a:pPr lvl="2"/>
            <a:r>
              <a:rPr lang="en-AU" dirty="0" smtClean="0"/>
              <a:t>ISO/IEC TR 8802-1:2001</a:t>
            </a:r>
          </a:p>
          <a:p>
            <a:pPr lvl="2"/>
            <a:r>
              <a:rPr lang="en-AU" dirty="0" smtClean="0"/>
              <a:t>ISO/IEC 15802-1:1995</a:t>
            </a:r>
          </a:p>
          <a:p>
            <a:pPr lvl="2"/>
            <a:r>
              <a:rPr lang="en-AU" dirty="0" smtClean="0"/>
              <a:t>ISO/IEC 15802-3:1998</a:t>
            </a:r>
          </a:p>
          <a:p>
            <a:pPr lvl="2"/>
            <a:r>
              <a:rPr lang="en-AU" dirty="0" smtClean="0"/>
              <a:t>ISO/IEC 8802-5 and anything related (such as corrigenda)</a:t>
            </a:r>
          </a:p>
          <a:p>
            <a:pPr lvl="1"/>
            <a:r>
              <a:rPr lang="en-AU" dirty="0" smtClean="0"/>
              <a:t>The decision was not executed because more information was required by IEEE-SA staff, and this was not made available until Feb 2018</a:t>
            </a:r>
          </a:p>
          <a:p>
            <a:pPr lvl="1"/>
            <a:r>
              <a:rPr lang="en-AU" dirty="0" smtClean="0"/>
              <a:t>In March 2018, it was decided the best way of achieving the approved goal was to send a LS </a:t>
            </a:r>
            <a:r>
              <a:rPr lang="en-AU" dirty="0"/>
              <a:t>to </a:t>
            </a:r>
            <a:r>
              <a:rPr lang="en-AU" dirty="0" smtClean="0"/>
              <a:t>SC6</a:t>
            </a:r>
          </a:p>
          <a:p>
            <a:pPr lvl="2"/>
            <a:r>
              <a:rPr lang="en-AU" dirty="0" smtClean="0"/>
              <a:t>See contents in  </a:t>
            </a:r>
            <a:r>
              <a:rPr lang="en-AU" dirty="0" smtClean="0">
                <a:hlinkClick r:id="rId2"/>
              </a:rPr>
              <a:t>11-18-0576-04</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81</a:t>
            </a:fld>
            <a:endParaRPr lang="en-US"/>
          </a:p>
        </p:txBody>
      </p:sp>
    </p:spTree>
    <p:extLst>
      <p:ext uri="{BB962C8B-B14F-4D97-AF65-F5344CB8AC3E}">
        <p14:creationId xmlns:p14="http://schemas.microsoft.com/office/powerpoint/2010/main" val="105978358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685800"/>
            <a:ext cx="7858125" cy="1066800"/>
          </a:xfrm>
        </p:spPr>
        <p:txBody>
          <a:bodyPr/>
          <a:lstStyle/>
          <a:p>
            <a:r>
              <a:rPr lang="en-AU" dirty="0" smtClean="0"/>
              <a:t>SC6 has initiated a process for the withdrawal of various ISO/IEC standards as requested by IEEE 802</a:t>
            </a:r>
            <a:endParaRPr lang="en-AU" dirty="0"/>
          </a:p>
        </p:txBody>
      </p:sp>
      <p:sp>
        <p:nvSpPr>
          <p:cNvPr id="3" name="Content Placeholder 2"/>
          <p:cNvSpPr>
            <a:spLocks noGrp="1"/>
          </p:cNvSpPr>
          <p:nvPr>
            <p:ph idx="1"/>
          </p:nvPr>
        </p:nvSpPr>
        <p:spPr/>
        <p:txBody>
          <a:bodyPr/>
          <a:lstStyle/>
          <a:p>
            <a:pPr lvl="1"/>
            <a:r>
              <a:rPr lang="en-AU" dirty="0" smtClean="0"/>
              <a:t>The IEEE 802 EC Chair liaised the request in 13 March 2018 but it seemed to get lost for a while</a:t>
            </a:r>
          </a:p>
          <a:p>
            <a:pPr lvl="1"/>
            <a:r>
              <a:rPr lang="en-AU" dirty="0" smtClean="0"/>
              <a:t>In June 2018 the SC6 Secretary suggested that an internal SC6 ballot might be started soon</a:t>
            </a:r>
          </a:p>
          <a:p>
            <a:pPr lvl="2"/>
            <a:r>
              <a:rPr lang="en-AU" dirty="0" smtClean="0"/>
              <a:t>Andrew Myles responded that he had expected discussion by SC6 first but that it is an SC6 decision</a:t>
            </a:r>
          </a:p>
          <a:p>
            <a:pPr lvl="1"/>
            <a:r>
              <a:rPr lang="en-AU" dirty="0" smtClean="0"/>
              <a:t>SC6 discussed the request at their meeting in August and agreed to a request to ITTF to </a:t>
            </a:r>
            <a:r>
              <a:rPr lang="en-US" i="1" dirty="0" smtClean="0"/>
              <a:t>initiate </a:t>
            </a:r>
            <a:r>
              <a:rPr lang="en-US" i="1" dirty="0"/>
              <a:t>a systematic review </a:t>
            </a:r>
            <a:r>
              <a:rPr lang="en-US" i="1" dirty="0" smtClean="0"/>
              <a:t>ballot </a:t>
            </a:r>
            <a:r>
              <a:rPr lang="en-US" i="1" dirty="0"/>
              <a:t>for withdrawal </a:t>
            </a:r>
            <a:endParaRPr lang="en-US" i="1" dirty="0" smtClean="0"/>
          </a:p>
          <a:p>
            <a:pPr lvl="2"/>
            <a:r>
              <a:rPr lang="en-AU" dirty="0"/>
              <a:t>ISO/IEC TR </a:t>
            </a:r>
            <a:r>
              <a:rPr lang="en-AU" dirty="0" smtClean="0"/>
              <a:t>8802-1:2001</a:t>
            </a:r>
            <a:endParaRPr lang="en-AU" dirty="0"/>
          </a:p>
          <a:p>
            <a:pPr lvl="2"/>
            <a:r>
              <a:rPr lang="en-AU" dirty="0"/>
              <a:t>ISO/IEC </a:t>
            </a:r>
            <a:r>
              <a:rPr lang="en-AU" dirty="0" smtClean="0"/>
              <a:t>15802-1:1995</a:t>
            </a:r>
          </a:p>
          <a:p>
            <a:pPr lvl="2"/>
            <a:r>
              <a:rPr lang="en-AU" dirty="0" smtClean="0"/>
              <a:t>ISO/IEC 15802-3:1998</a:t>
            </a:r>
          </a:p>
          <a:p>
            <a:pPr lvl="2"/>
            <a:r>
              <a:rPr lang="en-AU" dirty="0" smtClean="0"/>
              <a:t>ISO/IEC 8802-5:1998</a:t>
            </a:r>
          </a:p>
          <a:p>
            <a:pPr lvl="2"/>
            <a:r>
              <a:rPr lang="en-AU" dirty="0" smtClean="0"/>
              <a:t>ISO/IEC 8802-5:1998/Amd.1:1998</a:t>
            </a:r>
          </a:p>
          <a:p>
            <a:pPr lvl="1"/>
            <a:r>
              <a:rPr lang="en-AU" dirty="0" smtClean="0"/>
              <a:t>We will track progress of the withdrawals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82</a:t>
            </a:fld>
            <a:endParaRPr lang="en-US"/>
          </a:p>
        </p:txBody>
      </p:sp>
    </p:spTree>
    <p:extLst>
      <p:ext uri="{BB962C8B-B14F-4D97-AF65-F5344CB8AC3E}">
        <p14:creationId xmlns:p14="http://schemas.microsoft.com/office/powerpoint/2010/main" val="180374478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next SC6 meeting will be held April 2019 in Beijing</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Hosts</a:t>
            </a:r>
          </a:p>
          <a:p>
            <a:pPr lvl="1"/>
            <a:r>
              <a:rPr lang="en-AU" dirty="0" smtClean="0"/>
              <a:t>?</a:t>
            </a:r>
            <a:endParaRPr lang="en-US" dirty="0" smtClean="0"/>
          </a:p>
          <a:p>
            <a:r>
              <a:rPr lang="en-AU" dirty="0" smtClean="0"/>
              <a:t>Date</a:t>
            </a:r>
          </a:p>
          <a:p>
            <a:pPr lvl="1"/>
            <a:r>
              <a:rPr lang="en-AU" dirty="0" smtClean="0"/>
              <a:t>22-26 Apr 2019</a:t>
            </a:r>
          </a:p>
          <a:p>
            <a:r>
              <a:rPr lang="en-AU" dirty="0" smtClean="0"/>
              <a:t>Location</a:t>
            </a:r>
          </a:p>
          <a:p>
            <a:pPr lvl="1"/>
            <a:r>
              <a:rPr lang="en-AU" dirty="0"/>
              <a:t>Beijing, China</a:t>
            </a:r>
            <a:endParaRPr lang="en-AU" dirty="0" smtClean="0"/>
          </a:p>
          <a:p>
            <a:r>
              <a:rPr lang="en-AU" dirty="0" smtClean="0"/>
              <a:t>WebEx</a:t>
            </a:r>
          </a:p>
          <a:p>
            <a:pPr lvl="1"/>
            <a:r>
              <a:rPr lang="en-AU" dirty="0" smtClean="0"/>
              <a:t>? </a:t>
            </a:r>
          </a:p>
        </p:txBody>
      </p:sp>
      <p:sp>
        <p:nvSpPr>
          <p:cNvPr id="6" name="Content Placeholder 5"/>
          <p:cNvSpPr>
            <a:spLocks noGrp="1"/>
          </p:cNvSpPr>
          <p:nvPr>
            <p:ph sz="half" idx="2"/>
          </p:nvPr>
        </p:nvSpPr>
        <p:spPr/>
        <p:txBody>
          <a:bodyPr/>
          <a:lstStyle/>
          <a:p>
            <a:r>
              <a:rPr lang="en-GB" dirty="0" smtClean="0"/>
              <a:t>Deadlines</a:t>
            </a:r>
          </a:p>
          <a:p>
            <a:pPr lvl="1"/>
            <a:r>
              <a:rPr lang="en-GB" dirty="0" smtClean="0"/>
              <a:t>New agenda items: 25 Feb 2019</a:t>
            </a:r>
          </a:p>
          <a:p>
            <a:pPr lvl="1"/>
            <a:r>
              <a:rPr lang="en-GB" dirty="0" smtClean="0"/>
              <a:t>New contributions: 5 April 2019</a:t>
            </a:r>
          </a:p>
          <a:p>
            <a:pPr lvl="1"/>
            <a:r>
              <a:rPr lang="en-GB" dirty="0" smtClean="0"/>
              <a:t>New comments: 13 April 2019</a:t>
            </a:r>
          </a:p>
          <a:p>
            <a:pPr lvl="1"/>
            <a:r>
              <a:rPr lang="en-GB" dirty="0" smtClean="0"/>
              <a:t>Registration:</a:t>
            </a:r>
          </a:p>
          <a:p>
            <a:pPr lvl="1"/>
            <a:r>
              <a:rPr lang="en-GB" dirty="0" smtClean="0"/>
              <a:t>Note: </a:t>
            </a:r>
            <a:r>
              <a:rPr lang="en-AU" dirty="0" smtClean="0"/>
              <a:t>dates not </a:t>
            </a:r>
            <a:r>
              <a:rPr lang="en-AU" dirty="0"/>
              <a:t>set in stone - there's concern about </a:t>
            </a:r>
            <a:r>
              <a:rPr lang="en-AU" dirty="0" smtClean="0"/>
              <a:t>Easter &amp; </a:t>
            </a:r>
            <a:r>
              <a:rPr lang="en-AU" dirty="0" err="1"/>
              <a:t>Labor</a:t>
            </a:r>
            <a:r>
              <a:rPr lang="en-AU" dirty="0"/>
              <a:t> Day </a:t>
            </a:r>
            <a:r>
              <a:rPr lang="en-AU" dirty="0" smtClean="0"/>
              <a:t>(1 May) interfering </a:t>
            </a:r>
            <a:r>
              <a:rPr lang="en-AU" dirty="0"/>
              <a:t>with </a:t>
            </a:r>
            <a:r>
              <a:rPr lang="en-AU" dirty="0" smtClean="0"/>
              <a:t>participation</a:t>
            </a:r>
            <a:endParaRPr lang="en-GB" dirty="0" smtClean="0"/>
          </a:p>
          <a:p>
            <a:r>
              <a:rPr lang="en-GB" dirty="0" smtClean="0"/>
              <a:t>Following meeting</a:t>
            </a:r>
          </a:p>
          <a:p>
            <a:pPr lvl="1"/>
            <a:r>
              <a:rPr lang="en-GB" dirty="0" smtClean="0"/>
              <a:t>Feb or Mar 2020</a:t>
            </a:r>
          </a:p>
          <a:p>
            <a:pPr lvl="1"/>
            <a:r>
              <a:rPr lang="en-GB" dirty="0" smtClean="0"/>
              <a:t>In UK or at ITU-T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83</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349959788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changed in 2016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84</a:t>
            </a:fld>
            <a:endParaRPr lang="en-US"/>
          </a:p>
        </p:txBody>
      </p:sp>
    </p:spTree>
    <p:extLst>
      <p:ext uri="{BB962C8B-B14F-4D97-AF65-F5344CB8AC3E}">
        <p14:creationId xmlns:p14="http://schemas.microsoft.com/office/powerpoint/2010/main" val="228502126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85</a:t>
            </a:fld>
            <a:endParaRPr lang="en-US"/>
          </a:p>
        </p:txBody>
      </p:sp>
    </p:spTree>
    <p:extLst>
      <p:ext uri="{BB962C8B-B14F-4D97-AF65-F5344CB8AC3E}">
        <p14:creationId xmlns:p14="http://schemas.microsoft.com/office/powerpoint/2010/main" val="93124392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86</a:t>
            </a:fld>
            <a:endParaRPr lang="en-US"/>
          </a:p>
        </p:txBody>
      </p:sp>
    </p:spTree>
    <p:extLst>
      <p:ext uri="{BB962C8B-B14F-4D97-AF65-F5344CB8AC3E}">
        <p14:creationId xmlns:p14="http://schemas.microsoft.com/office/powerpoint/2010/main" val="159414153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a:t>
            </a:r>
          </a:p>
          <a:p>
            <a:pPr lvl="1"/>
            <a:r>
              <a:rPr lang="en-AU" dirty="0" smtClean="0"/>
              <a:t>Others have been added since</a:t>
            </a:r>
          </a:p>
          <a:p>
            <a:pPr lvl="2"/>
            <a:r>
              <a:rPr lang="en-AU" dirty="0" smtClean="0"/>
              <a:t>Karen Randall - </a:t>
            </a:r>
            <a:r>
              <a:rPr lang="en-AU" dirty="0" smtClean="0">
                <a:hlinkClick r:id="rId2"/>
              </a:rPr>
              <a:t>karen@randall-consulting.com</a:t>
            </a:r>
            <a:r>
              <a:rPr lang="en-AU" dirty="0" smtClean="0"/>
              <a:t> - added Sept 2015</a:t>
            </a:r>
          </a:p>
          <a:p>
            <a:pPr lvl="2"/>
            <a:r>
              <a:rPr lang="en-AU" dirty="0" smtClean="0"/>
              <a:t>Dorothy Stanley - </a:t>
            </a:r>
            <a:r>
              <a:rPr lang="en-AU" dirty="0" smtClean="0">
                <a:hlinkClick r:id="rId3"/>
              </a:rPr>
              <a:t>dorothy.stanley@hpe.com</a:t>
            </a:r>
            <a:r>
              <a:rPr lang="en-AU" dirty="0" smtClean="0"/>
              <a:t> – added Mar 2016</a:t>
            </a:r>
          </a:p>
          <a:p>
            <a:pPr lvl="2"/>
            <a:r>
              <a:rPr lang="en-AU" dirty="0" smtClean="0"/>
              <a:t>Peter Yee - </a:t>
            </a:r>
            <a:r>
              <a:rPr lang="en-US" u="sng" dirty="0" smtClean="0">
                <a:hlinkClick r:id="rId4"/>
              </a:rPr>
              <a:t>peter@akayla.com</a:t>
            </a:r>
            <a:r>
              <a:rPr lang="en-US" dirty="0"/>
              <a:t> </a:t>
            </a:r>
            <a:r>
              <a:rPr lang="en-US" dirty="0" smtClean="0"/>
              <a:t>– added Oct 2017</a:t>
            </a:r>
          </a:p>
          <a:p>
            <a:pPr lvl="2"/>
            <a:r>
              <a:rPr lang="en-AU" dirty="0" smtClean="0"/>
              <a:t>David Law – </a:t>
            </a:r>
            <a:r>
              <a:rPr lang="en-AU" dirty="0" smtClean="0">
                <a:hlinkClick r:id="rId5"/>
              </a:rPr>
              <a:t>dlaw@hpe.com</a:t>
            </a:r>
            <a:r>
              <a:rPr lang="en-AU" dirty="0" smtClean="0"/>
              <a:t> – added Oct 2017</a:t>
            </a:r>
          </a:p>
          <a:p>
            <a:pPr lvl="2"/>
            <a:r>
              <a:rPr lang="en-US" dirty="0" err="1"/>
              <a:t>Hyeong</a:t>
            </a:r>
            <a:r>
              <a:rPr lang="en-US" dirty="0"/>
              <a:t>-Ho </a:t>
            </a:r>
            <a:r>
              <a:rPr lang="en-US" dirty="0" smtClean="0"/>
              <a:t>LEE - </a:t>
            </a:r>
            <a:r>
              <a:rPr lang="en-US" dirty="0" smtClean="0">
                <a:hlinkClick r:id="rId6"/>
              </a:rPr>
              <a:t>holee@etri.re.kr</a:t>
            </a:r>
            <a:r>
              <a:rPr lang="en-US" dirty="0" smtClean="0"/>
              <a:t> - </a:t>
            </a:r>
            <a:r>
              <a:rPr lang="en-AU" dirty="0"/>
              <a:t>added Oct </a:t>
            </a:r>
            <a:r>
              <a:rPr lang="en-AU" dirty="0" smtClean="0"/>
              <a:t>2017</a:t>
            </a:r>
            <a:endParaRPr lang="en-AU" dirty="0" smtClean="0">
              <a:solidFill>
                <a:srgbClr val="FF0000"/>
              </a:solidFill>
            </a:endParaRP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87</a:t>
            </a:fld>
            <a:endParaRPr lang="en-US"/>
          </a:p>
        </p:txBody>
      </p:sp>
    </p:spTree>
    <p:extLst>
      <p:ext uri="{BB962C8B-B14F-4D97-AF65-F5344CB8AC3E}">
        <p14:creationId xmlns:p14="http://schemas.microsoft.com/office/powerpoint/2010/main" val="238333303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88</a:t>
            </a:fld>
            <a:endParaRPr 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
            </a:r>
            <a:r>
              <a:rPr lang="en-US" i="1" dirty="0" smtClean="0"/>
              <a:t>Bangkok </a:t>
            </a:r>
            <a:r>
              <a:rPr lang="en-AU" i="1" dirty="0" smtClean="0"/>
              <a:t>in November 2018,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89</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Hawaii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Hawaii, in Sept 2018, as documented in </a:t>
            </a:r>
            <a:r>
              <a:rPr lang="en-AU" i="1" dirty="0" smtClean="0">
                <a:solidFill>
                  <a:srgbClr val="FF0000"/>
                </a:solidFill>
                <a:hlinkClick r:id="rId3"/>
              </a:rPr>
              <a:t>11-18-1693-00</a:t>
            </a:r>
            <a:endParaRPr lang="en-AU" i="1" dirty="0">
              <a:solidFill>
                <a:srgbClr val="FF0000"/>
              </a:solidFill>
            </a:endParaRPr>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332331781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91</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328523446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 (6N15494)</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95</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97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98</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smtClean="0"/>
              <a:t> </a:t>
            </a:r>
            <a:r>
              <a:rPr lang="en-AU"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smtClean="0">
                <a:solidFill>
                  <a:srgbClr val="000000"/>
                </a:solidFill>
              </a:rPr>
              <a:t>Published as </a:t>
            </a:r>
            <a:r>
              <a:rPr lang="en-AU" dirty="0" smtClean="0">
                <a:solidFill>
                  <a:srgbClr val="FF0000"/>
                </a:solidFill>
              </a:rPr>
              <a:t>&lt;what&gt;</a:t>
            </a:r>
            <a:endParaRPr lang="en-AU" dirty="0">
              <a:solidFill>
                <a:srgbClr val="FF0000"/>
              </a:solidFill>
            </a:endParaRP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12533</Words>
  <Application>Microsoft Office PowerPoint</Application>
  <PresentationFormat>On-screen Show (4:3)</PresentationFormat>
  <Paragraphs>2106</Paragraphs>
  <Slides>137</Slides>
  <Notes>11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137</vt:i4>
      </vt:variant>
    </vt:vector>
  </HeadingPairs>
  <TitlesOfParts>
    <vt:vector size="143" baseType="lpstr">
      <vt:lpstr>Arial</vt:lpstr>
      <vt:lpstr>Times New Roman</vt:lpstr>
      <vt:lpstr>Wingdings</vt:lpstr>
      <vt:lpstr>802-11-Submission</vt:lpstr>
      <vt:lpstr>Acrobat Document</vt:lpstr>
      <vt:lpstr>Packager Shell Object</vt:lpstr>
      <vt:lpstr>IEEE 802 JTC1 Standing Committee November 2018 agenda for Bangkok</vt:lpstr>
      <vt:lpstr>This document will be used to run the IEEE 802 JTC1 SC meetings in Bangkok in November 2018</vt:lpstr>
      <vt:lpstr>The SC will review the official IEEE-SA patent material for pre-PAR groups</vt:lpstr>
      <vt:lpstr>The IEEE 802 JTC1 SC will operate using accepted principles of meeting etiquette</vt:lpstr>
      <vt:lpstr>The SC will review the new “Participation in IEEE 802 Meetings” slide</vt:lpstr>
      <vt:lpstr>The IEEE 802 JTC1 SC will have one slot at the Nov 2018 plenary meeting in Bangkok</vt:lpstr>
      <vt:lpstr>The IEEE 802 JTC1 SC regular meeting has a high level list of agenda items to be considered</vt:lpstr>
      <vt:lpstr>The IEEE 802 JTC1 SC will consider approving its agenda for its Bangkok meeting</vt:lpstr>
      <vt:lpstr>The IEEE 802 JTC1 SC will consider approval of the minutes of its Hawaii meeting</vt:lpstr>
      <vt:lpstr>The goals of the IEEE 802 JTC1 SC were reaffirmed by the IEEE 802 EC in March 2014</vt:lpstr>
      <vt:lpstr>The IEEE 802 WGs continue to liaise drafts to SC6 for their information</vt:lpstr>
      <vt:lpstr>IEEE 802 continues to notify SC6 of various new projects</vt:lpstr>
      <vt:lpstr>The new iMeet area for the “Adoption of IEEE 802 standards by ISO/IEC JTC1” is operational</vt:lpstr>
      <vt:lpstr>IEEE 802 has sent 44 standards through to PSDO ratification with 39 in-process</vt:lpstr>
      <vt:lpstr>IEEE 802.1 WG has sent 22 standards completely through the PSDO ratification process</vt:lpstr>
      <vt:lpstr>IEEE 802.1 WG has sent 22 standards completely through the PSDO ratification process</vt:lpstr>
      <vt:lpstr>IEEE 802.3 WG has sent 9 standards completely through the PSDO ratification process</vt:lpstr>
      <vt:lpstr>IEEE 802.11 WG has sent 7 standards completely through the PSDO ratification process</vt:lpstr>
      <vt:lpstr>IEEE 802.15 WG has sent two standards  completely through the PSDO ratification process</vt:lpstr>
      <vt:lpstr>IEEE 802.16 WG has sent zero standards completely through the PSDO ratification process</vt:lpstr>
      <vt:lpstr>IEEE 802.21 WG has sent two standards completely through the PSDO ratification process</vt:lpstr>
      <vt:lpstr>IEEE 802.22 WG has sent three standards completely through the PSDO ratification process</vt:lpstr>
      <vt:lpstr>IEEE 802.1 has 16 standards in the pipeline for ratification under the PSDO</vt:lpstr>
      <vt:lpstr>IEEE 802.1 has 16 standards in the pipeline for ratification under the PSDO process</vt:lpstr>
      <vt:lpstr>IEEE 802.1AEcg FDIS ballot passed but comment response is required</vt:lpstr>
      <vt:lpstr>China NB provided comments in FDIS ballot on IEEE 802.1AEcg </vt:lpstr>
      <vt:lpstr>China NB provided comments in FDIS ballot on IEEE 802.1AEcg </vt:lpstr>
      <vt:lpstr>China NB provided comments in FDIS ballot on IEEE 802.1AEcg </vt:lpstr>
      <vt:lpstr>China NB provided comments in FDIS ballot on IEEE 802.1AEcg </vt:lpstr>
      <vt:lpstr>IEEE 802.1CB FDIS closes on 26 Dec 2018</vt:lpstr>
      <vt:lpstr>IEEE 802.1Qci FDIS ballot closes 3 Jan 2019</vt:lpstr>
      <vt:lpstr>IEEE 802.1Qch FDIS ballot closes 3 Jan 2019</vt:lpstr>
      <vt:lpstr>IEEE 802c FDIS ballot closes on 26 Dec 2018</vt:lpstr>
      <vt:lpstr>IEEE 802.1AX-2014/Cor1 is waiting for publication</vt:lpstr>
      <vt:lpstr>IEEE 802.1Q-REV PSDO process will delayed until previous amendments are approved </vt:lpstr>
      <vt:lpstr>IEEE 802.1Qcc PSDO process will be delayed until previous amendments are approved</vt:lpstr>
      <vt:lpstr>IEEE 802.1Qcp PSDO process will be delayed until previous amendments are approved</vt:lpstr>
      <vt:lpstr>IEEE 802.1AR-Rev 60-day pre-ballot closes 14 Oct 2018 </vt:lpstr>
      <vt:lpstr>IEEE 802.1CM 60-day pre-ballot closes 14 Oct 2018 </vt:lpstr>
      <vt:lpstr>IEEE 802.1Qcy PSDO process will be delayed until previous amendments are approved</vt:lpstr>
      <vt:lpstr>IEEE 802.1AC/Cor-1 PSDO process will conditionally start soon</vt:lpstr>
      <vt:lpstr>IEEE 802.1Xck PSDO process will conditionally start soon</vt:lpstr>
      <vt:lpstr>IEEE 802.1AE-Rev PSDO process will conditionally start soon</vt:lpstr>
      <vt:lpstr>IEEE 802.1AS-Rev will be liaised for information soon</vt:lpstr>
      <vt:lpstr>IEEE 802.3 has ten standards in the pipeline for ratification under the PSDO process</vt:lpstr>
      <vt:lpstr>IEEE 802.3bn FDIS ballot passed &amp; waiting for publication</vt:lpstr>
      <vt:lpstr>IEEE 802.3bv FDIS ballot passed &amp; waiting for publication</vt:lpstr>
      <vt:lpstr>IEEE 802.3bu FDIS ballot passed &amp; waiting for publication</vt:lpstr>
      <vt:lpstr>IEEE 802.3/Cor 1 FDIS ballot passed &amp; is awaiting publication</vt:lpstr>
      <vt:lpstr>IEEE 802.3bs FDIS closes on 26 Dec 2018</vt:lpstr>
      <vt:lpstr>IEEE 802.3cb was liaised for information in June 2017</vt:lpstr>
      <vt:lpstr>IEEE 802.3cc FDIS ballot closes on 26 Dec 2018</vt:lpstr>
      <vt:lpstr>IEEE 802.3cd was liaised for information in Feb 2018</vt:lpstr>
      <vt:lpstr>IEEE 802.3-REV was liaised for information in Feb 2018</vt:lpstr>
      <vt:lpstr>IEEE 802.3bt was liaised for information in Feb 2018</vt:lpstr>
      <vt:lpstr>IEEE 802.11 has ten standards in the pipeline for ratification under the PSDO</vt:lpstr>
      <vt:lpstr>IEEE 802.11ah  FDIS closes on 8 Feb 2019</vt:lpstr>
      <vt:lpstr>IEEE 802.11ai FDIS ballot closes on 26 Dec 2018</vt:lpstr>
      <vt:lpstr>IEEE 802.11ai FDIS ballot closes on 26 Dec 2018</vt:lpstr>
      <vt:lpstr>IEEE 802.11aj has been liaised for information</vt:lpstr>
      <vt:lpstr>IEEE 802.11ak has been liaised for information</vt:lpstr>
      <vt:lpstr>IEEE 802.11aq will be liaised again soon</vt:lpstr>
      <vt:lpstr>IEEE 802.11ax will be liaised when appropriate</vt:lpstr>
      <vt:lpstr>IEEE 802.11ay will be liaised when appropriate</vt:lpstr>
      <vt:lpstr>IEEE 802.11az will be liaised when appropriate</vt:lpstr>
      <vt:lpstr>IEEE 802.11ba will be liaised when appropriate</vt:lpstr>
      <vt:lpstr>IEEE 802.11bb will be liaised when appropriate</vt:lpstr>
      <vt:lpstr>IEEE 802.15 has one standard in the pipeline for ratification under the PSDO</vt:lpstr>
      <vt:lpstr>IEEE 802.15.6-2012 FDIS ballot passed but comment responses are required</vt:lpstr>
      <vt:lpstr>IEEE 802.16 has one standard in the pipeline for ratification under the PSDO</vt:lpstr>
      <vt:lpstr>IEEE 802.16-2017 passed 60-day pre-ballot but requires comments responses</vt:lpstr>
      <vt:lpstr>China NB provided comments in 60-day ballot on 802.16-2017</vt:lpstr>
      <vt:lpstr>China NB provided comments in 60-day ballot on 802.16-2017</vt:lpstr>
      <vt:lpstr>China NB provided comments in 60-day ballot on 802.16-2017</vt:lpstr>
      <vt:lpstr>IEEE 802.21 has one standard in the pipeline for ratification under the PSDO</vt:lpstr>
      <vt:lpstr>IEEE 802.21-2017-Cor1 90-day  FDIS ballot passed and response sent</vt:lpstr>
      <vt:lpstr>IEEE 802.22 has zero standards in the pipeline for ratification under the PSDO</vt:lpstr>
      <vt:lpstr>SC6 is interested in details on how to join IEEE 802 teleconferences</vt:lpstr>
      <vt:lpstr>The AHGS was not renewed despite protests from the China NB</vt:lpstr>
      <vt:lpstr>The proposed Security Workshop in November 2018 is unlikely to proceed</vt:lpstr>
      <vt:lpstr>A LS was sent to SC6 in March 2018 asking that  various ISO/IEC standards be withdrawn</vt:lpstr>
      <vt:lpstr>SC6 has initiated a process for the withdrawal of various ISO/IEC standards as requested by IEEE 802</vt:lpstr>
      <vt:lpstr>The next SC6 meeting will be held April 2019 in Beijing</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2018-09-26T08:09:53Z</dcterms:modified>
</cp:coreProperties>
</file>