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282" r:id="rId22"/>
    <p:sldId id="283" r:id="rId23"/>
    <p:sldId id="319" r:id="rId24"/>
    <p:sldId id="321" r:id="rId25"/>
    <p:sldId id="322" r:id="rId26"/>
    <p:sldId id="317" r:id="rId27"/>
    <p:sldId id="318" r:id="rId28"/>
    <p:sldId id="323" r:id="rId29"/>
    <p:sldId id="284" r:id="rId30"/>
    <p:sldId id="314" r:id="rId31"/>
    <p:sldId id="315" r:id="rId32"/>
    <p:sldId id="286" r:id="rId33"/>
    <p:sldId id="285" r:id="rId34"/>
    <p:sldId id="325" r:id="rId35"/>
    <p:sldId id="326" r:id="rId36"/>
    <p:sldId id="327" r:id="rId37"/>
    <p:sldId id="328" r:id="rId38"/>
    <p:sldId id="329" r:id="rId39"/>
    <p:sldId id="287" r:id="rId40"/>
    <p:sldId id="288" r:id="rId41"/>
    <p:sldId id="299" r:id="rId42"/>
    <p:sldId id="300" r:id="rId43"/>
    <p:sldId id="291" r:id="rId44"/>
    <p:sldId id="330" r:id="rId45"/>
    <p:sldId id="331" r:id="rId46"/>
    <p:sldId id="332" r:id="rId47"/>
    <p:sldId id="333" r:id="rId48"/>
    <p:sldId id="292" r:id="rId49"/>
    <p:sldId id="301" r:id="rId50"/>
    <p:sldId id="302" r:id="rId51"/>
    <p:sldId id="293" r:id="rId52"/>
    <p:sldId id="334" r:id="rId53"/>
    <p:sldId id="335" r:id="rId54"/>
    <p:sldId id="336" r:id="rId55"/>
    <p:sldId id="294" r:id="rId56"/>
    <p:sldId id="303" r:id="rId57"/>
    <p:sldId id="304" r:id="rId58"/>
    <p:sldId id="338" r:id="rId59"/>
    <p:sldId id="295" r:id="rId60"/>
    <p:sldId id="296" r:id="rId61"/>
    <p:sldId id="305" r:id="rId62"/>
    <p:sldId id="306" r:id="rId63"/>
    <p:sldId id="339" r:id="rId64"/>
    <p:sldId id="340" r:id="rId65"/>
    <p:sldId id="341" r:id="rId66"/>
    <p:sldId id="297" r:id="rId67"/>
    <p:sldId id="298" r:id="rId68"/>
    <p:sldId id="307" r:id="rId69"/>
    <p:sldId id="308" r:id="rId70"/>
    <p:sldId id="309" r:id="rId71"/>
    <p:sldId id="310" r:id="rId72"/>
    <p:sldId id="311" r:id="rId73"/>
    <p:sldId id="313" r:id="rId74"/>
    <p:sldId id="289" r:id="rId75"/>
    <p:sldId id="290" r:id="rId76"/>
    <p:sldId id="312" r:id="rId77"/>
    <p:sldId id="259" r:id="rId78"/>
    <p:sldId id="260" r:id="rId79"/>
    <p:sldId id="261" r:id="rId80"/>
    <p:sldId id="262" r:id="rId81"/>
    <p:sldId id="263" r:id="rId82"/>
    <p:sldId id="264" r:id="rId8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Ad hoc" id="{D9A3C800-883D-4178-BCA5-48B4DDDCCE68}">
          <p14:sldIdLst>
            <p14:sldId id="282"/>
            <p14:sldId id="283"/>
            <p14:sldId id="319"/>
            <p14:sldId id="321"/>
            <p14:sldId id="322"/>
          </p14:sldIdLst>
        </p14:section>
        <p14:section name="Slot#1" id="{61A6E613-32DD-45F7-8FE4-F55F7FE808B5}">
          <p14:sldIdLst>
            <p14:sldId id="317"/>
            <p14:sldId id="318"/>
            <p14:sldId id="323"/>
            <p14:sldId id="284"/>
            <p14:sldId id="314"/>
            <p14:sldId id="315"/>
            <p14:sldId id="286"/>
            <p14:sldId id="285"/>
            <p14:sldId id="325"/>
            <p14:sldId id="326"/>
            <p14:sldId id="327"/>
            <p14:sldId id="328"/>
            <p14:sldId id="329"/>
            <p14:sldId id="287"/>
            <p14:sldId id="288"/>
          </p14:sldIdLst>
        </p14:section>
        <p14:section name="Slot#2" id="{0E687B7E-720E-4035-8603-903AAF037B31}">
          <p14:sldIdLst>
            <p14:sldId id="299"/>
            <p14:sldId id="300"/>
            <p14:sldId id="291"/>
            <p14:sldId id="330"/>
            <p14:sldId id="331"/>
            <p14:sldId id="332"/>
            <p14:sldId id="333"/>
            <p14:sldId id="292"/>
          </p14:sldIdLst>
        </p14:section>
        <p14:section name="Slot#3" id="{5D49AB48-9724-48C6-97B3-577374A1C2CA}">
          <p14:sldIdLst>
            <p14:sldId id="301"/>
            <p14:sldId id="302"/>
            <p14:sldId id="293"/>
            <p14:sldId id="334"/>
            <p14:sldId id="335"/>
            <p14:sldId id="336"/>
            <p14:sldId id="294"/>
          </p14:sldIdLst>
        </p14:section>
        <p14:section name="Slot#4" id="{6193A2DF-E32F-40FC-A604-C1274D537662}">
          <p14:sldIdLst>
            <p14:sldId id="303"/>
            <p14:sldId id="304"/>
            <p14:sldId id="338"/>
            <p14:sldId id="295"/>
            <p14:sldId id="296"/>
          </p14:sldIdLst>
        </p14:section>
        <p14:section name="Slot#5" id="{D51E15C0-1BE5-4B71-8375-F6B1D2A3FFBF}">
          <p14:sldIdLst>
            <p14:sldId id="305"/>
            <p14:sldId id="306"/>
            <p14:sldId id="339"/>
            <p14:sldId id="340"/>
            <p14:sldId id="341"/>
            <p14:sldId id="297"/>
            <p14:sldId id="298"/>
          </p14:sldIdLst>
        </p14:section>
        <p14:section name="Slot#6" id="{D59D5964-9646-4C25-959D-E55F97EAE577}">
          <p14:sldIdLst>
            <p14:sldId id="307"/>
            <p14:sldId id="308"/>
            <p14:sldId id="309"/>
            <p14:sldId id="310"/>
            <p14:sldId id="311"/>
            <p14:sldId id="313"/>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85" autoAdjust="0"/>
    <p:restoredTop sz="94660"/>
  </p:normalViewPr>
  <p:slideViewPr>
    <p:cSldViewPr>
      <p:cViewPr>
        <p:scale>
          <a:sx n="76" d="100"/>
          <a:sy n="76" d="100"/>
        </p:scale>
        <p:origin x="222"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1528004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62</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69</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70</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08434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802.11-18/1667r8</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2018-11-12</a:t>
            </a:r>
            <a:endParaRPr lang="en-GB" sz="2000" b="0" dirty="0"/>
          </a:p>
        </p:txBody>
      </p:sp>
      <p:sp>
        <p:nvSpPr>
          <p:cNvPr id="6" name="Date Placeholder 3"/>
          <p:cNvSpPr>
            <a:spLocks noGrp="1"/>
          </p:cNvSpPr>
          <p:nvPr>
            <p:ph type="dt" idx="10"/>
          </p:nvPr>
        </p:nvSpPr>
        <p:spPr/>
        <p:txBody>
          <a:bodyPr/>
          <a:lstStyle/>
          <a:p>
            <a:r>
              <a:rPr lang="en-US" smtClean="0"/>
              <a:t>Nov.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2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5978974"/>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pPr algn="ctr"/>
                      <a:endParaRPr lang="en-US"/>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dirty="0"/>
                    </a:p>
                  </a:txBody>
                  <a:tcPr marT="45746" marB="45746">
                    <a:solidFill>
                      <a:srgbClr val="92D050"/>
                    </a:solidFill>
                  </a:tcPr>
                </a:tc>
                <a:tc>
                  <a:txBody>
                    <a:bodyPr/>
                    <a:lstStyle/>
                    <a:p>
                      <a:pPr algn="ctr"/>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11-18-1627).  </a:t>
            </a:r>
          </a:p>
          <a:p>
            <a:pPr algn="just">
              <a:spcBef>
                <a:spcPct val="20000"/>
              </a:spcBef>
              <a:buFontTx/>
              <a:buChar char="•"/>
            </a:pPr>
            <a:r>
              <a:rPr lang="en-US" altLang="en-US" b="0" dirty="0" smtClean="0"/>
              <a:t>Approve Oct. 10</a:t>
            </a:r>
            <a:r>
              <a:rPr lang="en-US" altLang="en-US" b="0" baseline="30000" dirty="0" smtClean="0"/>
              <a:t>th</a:t>
            </a:r>
            <a:r>
              <a:rPr lang="en-US" altLang="en-US" b="0" dirty="0" smtClean="0"/>
              <a:t> and Nov. 2</a:t>
            </a:r>
            <a:r>
              <a:rPr lang="en-US" altLang="en-US" b="0" baseline="30000" dirty="0" smtClean="0"/>
              <a:t>nd</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comment collection assignment status.</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5271964"/>
              </p:ext>
            </p:extLst>
          </p:nvPr>
        </p:nvGraphicFramePr>
        <p:xfrm>
          <a:off x="914401" y="1825082"/>
          <a:ext cx="10460567" cy="374886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0">
                <a:tc>
                  <a:txBody>
                    <a:bodyPr/>
                    <a:lstStyle/>
                    <a:p>
                      <a:r>
                        <a:rPr lang="en-US" sz="1600" dirty="0" smtClean="0"/>
                        <a:t>11-18-1860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Nov. 2</a:t>
                      </a:r>
                      <a:r>
                        <a:rPr lang="en-US" sz="1600" baseline="30000" dirty="0" smtClean="0"/>
                        <a:t>nd</a:t>
                      </a:r>
                      <a:r>
                        <a:rPr lang="en-US" sz="1600" dirty="0" smtClean="0"/>
                        <a:t> </a:t>
                      </a:r>
                      <a:r>
                        <a:rPr lang="en-US" sz="1600" dirty="0" err="1" smtClean="0"/>
                        <a:t>telecon</a:t>
                      </a:r>
                      <a:r>
                        <a:rPr lang="en-US" sz="1600" dirty="0" smtClean="0"/>
                        <a:t> minutes </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r>
              <a:tr h="16763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r h="16763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smtClean="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r>
              <a:tr h="0">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4176610"/>
              </p:ext>
            </p:extLst>
          </p:nvPr>
        </p:nvGraphicFramePr>
        <p:xfrm>
          <a:off x="911424" y="1772816"/>
          <a:ext cx="10478360" cy="399270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Debshis</a:t>
                      </a:r>
                      <a:r>
                        <a:rPr lang="en-US" sz="1600" strike="noStrike" kern="1200" dirty="0" smtClean="0">
                          <a:solidFill>
                            <a:schemeClr val="dk1"/>
                          </a:solidFill>
                          <a:latin typeface="+mn-lt"/>
                          <a:ea typeface="+mn-ea"/>
                          <a:cs typeface="+mn-cs"/>
                        </a:rPr>
                        <a:t>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r>
              <a:tr h="16763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smtClean="0"/>
                        <a:t>Amendment text</a:t>
                      </a:r>
                      <a:endParaRPr lang="en-US" sz="1600" dirty="0"/>
                    </a:p>
                  </a:txBody>
                  <a:tcPr marT="45712" marB="45712"/>
                </a:tc>
              </a:tr>
              <a:tr h="16763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r>
              <a:tr h="167632">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r>
              <a:tr h="0">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r>
              <a:tr h="0">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47954029"/>
              </p:ext>
            </p:extLst>
          </p:nvPr>
        </p:nvGraphicFramePr>
        <p:xfrm>
          <a:off x="906562" y="1751014"/>
          <a:ext cx="10478360" cy="34136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600" dirty="0" smtClean="0"/>
                        <a:t>11-18-2005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 group related scheduling</a:t>
                      </a:r>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r>
              <a:tr h="16763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Bangkok, Thailand</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Nov.  11</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- 16</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Ad Hoc Meeting </a:t>
            </a:r>
            <a:r>
              <a:rPr lang="en-US" altLang="en-US" dirty="0">
                <a:solidFill>
                  <a:schemeClr val="tx2"/>
                </a:solidFill>
              </a:rPr>
              <a:t>Slot </a:t>
            </a:r>
            <a:r>
              <a:rPr lang="en-US" altLang="en-US" dirty="0" smtClean="0">
                <a:solidFill>
                  <a:schemeClr val="tx2"/>
                </a:solidFill>
              </a:rPr>
              <a:t>discussion </a:t>
            </a:r>
            <a:r>
              <a:rPr lang="en-US" altLang="en-US" dirty="0">
                <a:solidFill>
                  <a:schemeClr val="tx2"/>
                </a:solidFill>
              </a:rPr>
              <a:t>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smtClean="0"/>
              <a:t>Ad Hoc Agenda setting:</a:t>
            </a:r>
          </a:p>
          <a:p>
            <a:pPr lvl="1" algn="just">
              <a:spcBef>
                <a:spcPct val="20000"/>
              </a:spcBef>
              <a:buFontTx/>
              <a:buChar char="•"/>
            </a:pPr>
            <a:r>
              <a:rPr lang="en-US" altLang="en-US" b="0" dirty="0" smtClean="0"/>
              <a:t>Call </a:t>
            </a:r>
            <a:r>
              <a:rPr lang="en-US" altLang="en-US" b="0" dirty="0"/>
              <a:t>Meeting to Order (1 min)</a:t>
            </a:r>
          </a:p>
          <a:p>
            <a:pPr lvl="1" algn="just">
              <a:spcBef>
                <a:spcPct val="20000"/>
              </a:spcBef>
              <a:buFontTx/>
              <a:buChar char="•"/>
            </a:pPr>
            <a:r>
              <a:rPr lang="en-US" altLang="en-US" b="0" dirty="0"/>
              <a:t>Patent Policy and Logistics (9 min)</a:t>
            </a:r>
          </a:p>
          <a:p>
            <a:pPr lvl="1" algn="just">
              <a:spcBef>
                <a:spcPct val="20000"/>
              </a:spcBef>
              <a:buFontTx/>
              <a:buChar char="•"/>
            </a:pPr>
            <a:r>
              <a:rPr lang="en-US" altLang="en-US" b="0" dirty="0" smtClean="0"/>
              <a:t>Last call for Submission for ad hoc (5 min)</a:t>
            </a:r>
          </a:p>
          <a:p>
            <a:pPr lvl="1" algn="just">
              <a:spcBef>
                <a:spcPct val="20000"/>
              </a:spcBef>
              <a:buFontTx/>
              <a:buChar char="•"/>
            </a:pPr>
            <a:r>
              <a:rPr lang="en-US" altLang="en-US" b="0" dirty="0" smtClean="0"/>
              <a:t>Review process for ad hoc (3min)</a:t>
            </a:r>
          </a:p>
          <a:p>
            <a:pPr lvl="1" algn="just">
              <a:spcBef>
                <a:spcPct val="20000"/>
              </a:spcBef>
              <a:buFontTx/>
              <a:buChar char="•"/>
            </a:pPr>
            <a:r>
              <a:rPr lang="en-US" altLang="en-US" b="0" dirty="0" smtClean="0"/>
              <a:t>Review submissions (as needed)</a:t>
            </a:r>
          </a:p>
          <a:p>
            <a:pPr lvl="1" algn="just">
              <a:spcBef>
                <a:spcPct val="20000"/>
              </a:spcBef>
              <a:buFontTx/>
              <a:buChar char="•"/>
            </a:pPr>
            <a:r>
              <a:rPr lang="en-US" altLang="en-US" sz="1800" b="0" dirty="0" smtClean="0"/>
              <a:t>Review CR data base (5min).</a:t>
            </a:r>
          </a:p>
          <a:p>
            <a:pPr lvl="1" algn="just">
              <a:spcBef>
                <a:spcPct val="20000"/>
              </a:spcBef>
              <a:buFontTx/>
              <a:buChar char="•"/>
            </a:pPr>
            <a:endParaRPr lang="en-US" altLang="en-US" sz="18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Ad Hoc slot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3556693"/>
              </p:ext>
            </p:extLst>
          </p:nvPr>
        </p:nvGraphicFramePr>
        <p:xfrm>
          <a:off x="839416" y="2060848"/>
          <a:ext cx="10550369" cy="1981768"/>
        </p:xfrm>
        <a:graphic>
          <a:graphicData uri="http://schemas.openxmlformats.org/drawingml/2006/table">
            <a:tbl>
              <a:tblPr firstRow="1" bandRow="1">
                <a:tableStyleId>{21E4AEA4-8DFA-4A89-87EB-49C32662AFE0}</a:tableStyleId>
              </a:tblPr>
              <a:tblGrid>
                <a:gridCol w="1298507"/>
                <a:gridCol w="2028917"/>
                <a:gridCol w="3732245"/>
                <a:gridCol w="2189419"/>
                <a:gridCol w="130128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657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45min</a:t>
                      </a:r>
                      <a:endParaRPr lang="en-US" sz="1400" dirty="0"/>
                    </a:p>
                  </a:txBody>
                  <a:tcPr marT="45712" marB="45712"/>
                </a:tc>
              </a:tr>
              <a:tr h="3657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25min</a:t>
                      </a:r>
                      <a:endParaRPr lang="en-US" dirty="0"/>
                    </a:p>
                  </a:txBody>
                  <a:tcPr marT="45712" marB="45712"/>
                </a:tc>
              </a:tr>
              <a:tr h="365752">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35</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ad hoc presentations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For those presenting during the ad hoc, there will be allocated time for motioning during the regular meeting time.</a:t>
            </a:r>
          </a:p>
          <a:p>
            <a:pPr>
              <a:buFont typeface="Arial" panose="020B0604020202020204" pitchFamily="34" charset="0"/>
              <a:buChar char="•"/>
            </a:pPr>
            <a:endParaRPr lang="en-US" b="0" dirty="0"/>
          </a:p>
          <a:p>
            <a:pPr>
              <a:buFont typeface="Arial" panose="020B0604020202020204" pitchFamily="34" charset="0"/>
              <a:buChar char="•"/>
            </a:pPr>
            <a:r>
              <a:rPr lang="en-US" b="0" dirty="0" err="1"/>
              <a:t>Strawpolls</a:t>
            </a:r>
            <a:r>
              <a:rPr lang="en-US" b="0" dirty="0"/>
              <a:t> for CR and amendment text submissions that run during the Mon. AM1 ad hoc meeting slot, and meet a 75% approval will be bundled to single CRs motion and amendment text motion respectively for consideration by </a:t>
            </a:r>
            <a:r>
              <a:rPr lang="en-US" b="0" dirty="0" err="1"/>
              <a:t>TGaz</a:t>
            </a:r>
            <a:r>
              <a:rPr lang="en-US" b="0" dirty="0"/>
              <a:t>.</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112286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37007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7031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2018 D1.0 publication and Initial WG ballot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58000395"/>
              </p:ext>
            </p:extLst>
          </p:nvPr>
        </p:nvGraphicFramePr>
        <p:xfrm>
          <a:off x="929215" y="1628800"/>
          <a:ext cx="10460568" cy="3687984"/>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Nov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 (25min)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c>
                  <a:txBody>
                    <a:bodyPr/>
                    <a:lstStyle/>
                    <a:p>
                      <a:r>
                        <a:rPr lang="en-US" sz="1600" dirty="0" smtClean="0"/>
                        <a:t>2 min</a:t>
                      </a:r>
                      <a:endParaRPr lang="en-US" sz="1600" dirty="0"/>
                    </a:p>
                  </a:txBody>
                  <a:tcPr marT="45712" marB="45712"/>
                </a:tc>
              </a:tr>
              <a:tr h="365752">
                <a:tc>
                  <a:txBody>
                    <a:bodyPr/>
                    <a:lstStyle/>
                    <a:p>
                      <a:r>
                        <a:rPr lang="en-US" sz="1600" strike="noStrike" kern="1200" dirty="0" smtClean="0">
                          <a:solidFill>
                            <a:schemeClr val="dk1"/>
                          </a:solidFill>
                          <a:latin typeface="+mn-lt"/>
                          <a:ea typeface="+mn-ea"/>
                          <a:cs typeface="+mn-cs"/>
                        </a:rPr>
                        <a:t>11-18-1860</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Roy Want</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Nov. 2</a:t>
                      </a:r>
                      <a:r>
                        <a:rPr lang="en-US" sz="1600" strike="noStrike" kern="1200" baseline="30000" dirty="0" smtClean="0">
                          <a:solidFill>
                            <a:schemeClr val="dk1"/>
                          </a:solidFill>
                          <a:latin typeface="+mn-lt"/>
                          <a:ea typeface="+mn-ea"/>
                          <a:cs typeface="+mn-cs"/>
                        </a:rPr>
                        <a:t>nd</a:t>
                      </a:r>
                      <a:r>
                        <a:rPr lang="en-US" sz="1600" strike="noStrike" kern="1200" dirty="0" smtClean="0">
                          <a:solidFill>
                            <a:schemeClr val="dk1"/>
                          </a:solidFill>
                          <a:latin typeface="+mn-lt"/>
                          <a:ea typeface="+mn-ea"/>
                          <a:cs typeface="+mn-cs"/>
                        </a:rPr>
                        <a:t> </a:t>
                      </a:r>
                      <a:r>
                        <a:rPr lang="en-US" sz="1600" strike="noStrike" kern="1200" dirty="0" err="1" smtClean="0">
                          <a:solidFill>
                            <a:schemeClr val="dk1"/>
                          </a:solidFill>
                          <a:latin typeface="+mn-lt"/>
                          <a:ea typeface="+mn-ea"/>
                          <a:cs typeface="+mn-cs"/>
                        </a:rPr>
                        <a:t>Telecon</a:t>
                      </a:r>
                      <a:r>
                        <a:rPr lang="en-US" sz="1600" strike="noStrike" kern="1200" baseline="0" dirty="0" smtClean="0">
                          <a:solidFill>
                            <a:schemeClr val="dk1"/>
                          </a:solidFill>
                          <a:latin typeface="+mn-lt"/>
                          <a:ea typeface="+mn-ea"/>
                          <a:cs typeface="+mn-cs"/>
                        </a:rPr>
                        <a:t> minutes </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3min</a:t>
                      </a:r>
                      <a:endParaRPr lang="en-US" sz="1600" dirty="0"/>
                    </a:p>
                  </a:txBody>
                  <a:tcPr marT="45712" marB="45712"/>
                </a:tc>
              </a:tr>
              <a:tr h="36575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6575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65752">
                <a:tc>
                  <a:txBody>
                    <a:bodyPr/>
                    <a:lstStyle/>
                    <a:p>
                      <a:r>
                        <a:rPr lang="en-US" sz="1600" dirty="0" smtClean="0"/>
                        <a:t>11-18-1742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365752">
                <a:tc>
                  <a:txBody>
                    <a:bodyPr/>
                    <a:lstStyle/>
                    <a:p>
                      <a:r>
                        <a:rPr lang="en-US" sz="1600" dirty="0" smtClean="0"/>
                        <a:t>11-18-1741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62334380"/>
              </p:ext>
            </p:extLst>
          </p:nvPr>
        </p:nvGraphicFramePr>
        <p:xfrm>
          <a:off x="929217" y="1628800"/>
          <a:ext cx="9649072" cy="315762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 as time permits</a:t>
                      </a:r>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400" smtClean="0"/>
                        <a:t>30min </a:t>
                      </a:r>
                      <a:r>
                        <a:rPr lang="en-US" sz="1400" dirty="0" smtClean="0"/>
                        <a:t>as time permits</a:t>
                      </a:r>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11-18/1627 </a:t>
            </a:r>
            <a:r>
              <a:rPr lang="en-US" b="0" dirty="0"/>
              <a:t>“</a:t>
            </a:r>
            <a:r>
              <a:rPr lang="en-US" dirty="0"/>
              <a:t>meeting minutes </a:t>
            </a:r>
            <a:r>
              <a:rPr lang="en-US" dirty="0" smtClean="0"/>
              <a:t>Sep. 2018</a:t>
            </a:r>
            <a:r>
              <a:rPr lang="en-US" b="0" dirty="0"/>
              <a:t>” posted to Mentor on </a:t>
            </a:r>
            <a:r>
              <a:rPr lang="en-US" b="0" dirty="0" smtClean="0"/>
              <a:t>Sep.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11-18/1627 r0 </a:t>
            </a:r>
            <a:r>
              <a:rPr lang="en-US" b="0" dirty="0"/>
              <a:t>as </a:t>
            </a:r>
            <a:r>
              <a:rPr lang="en-US" b="0" dirty="0" err="1"/>
              <a:t>TGaz</a:t>
            </a:r>
            <a:r>
              <a:rPr lang="en-US" b="0" dirty="0"/>
              <a:t> meeting minutes for the </a:t>
            </a:r>
            <a:r>
              <a:rPr lang="en-US" b="0" dirty="0" smtClean="0"/>
              <a:t>Sep. meeting</a:t>
            </a:r>
            <a:r>
              <a:rPr lang="en-US" b="0" dirty="0"/>
              <a:t>. </a:t>
            </a:r>
            <a:endParaRPr lang="en-US" b="0" dirty="0" smtClean="0"/>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16/0/1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November meeting as well as the agenda for the Nov. 12</a:t>
            </a:r>
            <a:r>
              <a:rPr lang="en-US" altLang="en-US" baseline="30000" dirty="0" smtClean="0"/>
              <a:t>th</a:t>
            </a:r>
            <a:r>
              <a:rPr lang="en-US" altLang="en-US" dirty="0" smtClean="0"/>
              <a:t> AM1 </a:t>
            </a:r>
            <a:r>
              <a:rPr lang="en-US" altLang="en-US" dirty="0" err="1" smtClean="0"/>
              <a:t>TGaz</a:t>
            </a:r>
            <a:r>
              <a:rPr lang="en-US" altLang="en-US" dirty="0" smtClean="0"/>
              <a:t> Ad hoc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Oct. 10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11-18/1732 “</a:t>
            </a:r>
            <a:r>
              <a:rPr lang="en-US" dirty="0" smtClean="0"/>
              <a:t>Oct. 10</a:t>
            </a:r>
            <a:r>
              <a:rPr lang="en-US" baseline="30000" dirty="0" smtClean="0"/>
              <a:t>th</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Oct.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11-18/1732 r1 </a:t>
            </a:r>
            <a:r>
              <a:rPr lang="en-US" b="0" dirty="0"/>
              <a:t>as </a:t>
            </a:r>
            <a:r>
              <a:rPr lang="en-US" b="0" dirty="0" err="1"/>
              <a:t>TGaz</a:t>
            </a:r>
            <a:r>
              <a:rPr lang="en-US" b="0" dirty="0"/>
              <a:t> </a:t>
            </a:r>
            <a:r>
              <a:rPr lang="en-US" b="0" dirty="0" smtClean="0"/>
              <a:t>meeting minutes </a:t>
            </a:r>
            <a:r>
              <a:rPr lang="en-US" b="0" dirty="0"/>
              <a:t>for the </a:t>
            </a:r>
            <a:r>
              <a:rPr lang="en-US" b="0" dirty="0" smtClean="0"/>
              <a:t>Oct. 25</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a:t>
            </a:r>
            <a:r>
              <a:rPr lang="en-US" b="0" dirty="0" smtClean="0"/>
              <a:t>by: Roy Want</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Nov. 2</a:t>
            </a:r>
            <a:r>
              <a:rPr lang="en-US" altLang="en-US" b="0" baseline="30000" dirty="0" smtClean="0"/>
              <a:t>nd</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11-18/1860 “</a:t>
            </a:r>
            <a:r>
              <a:rPr lang="en-US" dirty="0" smtClean="0"/>
              <a:t>Nov. 2</a:t>
            </a:r>
            <a:r>
              <a:rPr lang="en-US" baseline="30000" dirty="0" smtClean="0"/>
              <a:t>nd</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Nov. 6</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11-18/1860 r0 </a:t>
            </a:r>
            <a:r>
              <a:rPr lang="en-US" b="0" dirty="0"/>
              <a:t>as </a:t>
            </a:r>
            <a:r>
              <a:rPr lang="en-US" b="0" dirty="0" err="1"/>
              <a:t>TGaz</a:t>
            </a:r>
            <a:r>
              <a:rPr lang="en-US" b="0" dirty="0"/>
              <a:t> meeting minutes for the </a:t>
            </a:r>
            <a:r>
              <a:rPr lang="en-US" b="0" dirty="0" smtClean="0"/>
              <a:t>Nov. 2</a:t>
            </a:r>
            <a:r>
              <a:rPr lang="en-US" b="0" baseline="30000" dirty="0" smtClean="0"/>
              <a:t>nd</a:t>
            </a:r>
            <a:r>
              <a:rPr lang="en-US" b="0" dirty="0" smtClean="0"/>
              <a:t> </a:t>
            </a:r>
            <a:r>
              <a:rPr lang="en-US" b="0" dirty="0" err="1" smtClean="0"/>
              <a:t>Telecon</a:t>
            </a:r>
            <a:r>
              <a:rPr lang="en-US" b="0" dirty="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Qinghua Li</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12517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a:t>
            </a:r>
            <a:r>
              <a:rPr lang="en-US" altLang="en-US" b="0" dirty="0" smtClean="0"/>
              <a:t>Sep., Nov</a:t>
            </a:r>
            <a:r>
              <a:rPr lang="en-US" altLang="en-US" b="0" dirty="0"/>
              <a:t>. </a:t>
            </a:r>
            <a:r>
              <a:rPr lang="en-US" altLang="en-US" b="0" dirty="0" smtClean="0"/>
              <a:t>and Jan. meetings (reject </a:t>
            </a:r>
            <a:r>
              <a:rPr lang="en-US" altLang="en-US" b="0" dirty="0"/>
              <a:t>any remaining comments).</a:t>
            </a:r>
          </a:p>
          <a:p>
            <a:pPr>
              <a:buFont typeface="Arial" panose="020B0604020202020204" pitchFamily="34" charset="0"/>
              <a:buChar char="•"/>
            </a:pPr>
            <a:r>
              <a:rPr lang="en-US" altLang="en-US" b="0" dirty="0"/>
              <a:t>Go to Initial WG ballot coming out of </a:t>
            </a:r>
            <a:r>
              <a:rPr lang="en-US" altLang="en-US" b="0" dirty="0" smtClean="0"/>
              <a:t>Jan. 2019.</a:t>
            </a: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document </a:t>
            </a:r>
            <a:r>
              <a:rPr lang="en-US" b="0" dirty="0" smtClean="0"/>
              <a:t>11-18-1623 r5 to </a:t>
            </a:r>
            <a:r>
              <a:rPr lang="en-US" b="0" dirty="0"/>
              <a:t>the 802.11az </a:t>
            </a:r>
            <a:r>
              <a:rPr lang="en-US" b="0" dirty="0" smtClean="0"/>
              <a:t>draft, instruct </a:t>
            </a:r>
            <a:r>
              <a:rPr lang="en-US" b="0" dirty="0"/>
              <a:t>the technical </a:t>
            </a:r>
            <a:r>
              <a:rPr lang="en-US" b="0" dirty="0" smtClean="0"/>
              <a:t>editor </a:t>
            </a:r>
            <a:r>
              <a:rPr lang="en-US" b="0" dirty="0"/>
              <a:t>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Chao Chun Wang</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16/0/1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11-18-1728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 depicted by document 11-18-1728r4 for CIDs </a:t>
            </a:r>
            <a:r>
              <a:rPr lang="en-US" b="0" dirty="0"/>
              <a:t>86, 232, 233, 235, 236, 334, 335, 482, 523, 524, 536, 84, 230, 231, 85, 471, 91, 92, 93, 316, 337, 333, 314, 215, </a:t>
            </a:r>
            <a:r>
              <a:rPr lang="en-US" b="0" dirty="0" smtClean="0"/>
              <a:t>317,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 </a:t>
            </a:r>
            <a:endParaRPr lang="en-US" b="0" dirty="0"/>
          </a:p>
          <a:p>
            <a:r>
              <a:rPr lang="en-US" dirty="0"/>
              <a:t>Second</a:t>
            </a:r>
            <a:r>
              <a:rPr lang="en-US" dirty="0" smtClean="0"/>
              <a:t>: </a:t>
            </a:r>
            <a:r>
              <a:rPr lang="en-US" b="0" dirty="0" smtClean="0"/>
              <a:t>Qinghua Li</a:t>
            </a:r>
          </a:p>
          <a:p>
            <a:r>
              <a:rPr lang="en-US" dirty="0" smtClean="0"/>
              <a:t>Results </a:t>
            </a:r>
            <a:r>
              <a:rPr lang="en-US" b="0" dirty="0"/>
              <a:t>(Y/N/A</a:t>
            </a:r>
            <a:r>
              <a:rPr lang="en-US" b="0" dirty="0" smtClean="0"/>
              <a:t>): 14/0/1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1465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11-18-1742</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11-18-1742r5 for CIDs</a:t>
            </a:r>
            <a:r>
              <a:rPr lang="pt-BR" b="0" dirty="0" smtClean="0"/>
              <a:t> </a:t>
            </a:r>
            <a:r>
              <a:rPr lang="pt-BR" b="0" dirty="0"/>
              <a:t>491, 387, 43, 122, 397, 392, 396, 45, 132, 393, 394, 400, 401, 402, 403, 404, 40, 41,168,169,339,342,345,346,347,349, 352,353,354,355,356,357,358, 372, 381, 382, 386,388, 389, 395, 41,170,171, 359,260,261,362,363,364, </a:t>
            </a:r>
            <a:r>
              <a:rPr lang="pt-BR" b="0" dirty="0" smtClean="0"/>
              <a:t>530,508,510</a:t>
            </a:r>
            <a:r>
              <a:rPr lang="en-US" b="0" dirty="0" smtClean="0"/>
              <a:t>,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smtClean="0"/>
              <a:t>Second: </a:t>
            </a:r>
            <a:r>
              <a:rPr lang="en-US" b="0" dirty="0" smtClean="0"/>
              <a:t>Chao Chun Wang</a:t>
            </a:r>
          </a:p>
          <a:p>
            <a:r>
              <a:rPr lang="en-US" dirty="0" smtClean="0"/>
              <a:t>Results </a:t>
            </a:r>
            <a:r>
              <a:rPr lang="en-US" b="0" dirty="0"/>
              <a:t>(Y/N/A</a:t>
            </a:r>
            <a:r>
              <a:rPr lang="en-US" b="0" dirty="0" smtClean="0"/>
              <a:t>): 15/0/1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980691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11-18-1741</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11-18-1741r3 for </a:t>
            </a:r>
            <a:r>
              <a:rPr lang="en-US" b="0" dirty="0"/>
              <a:t>CIDs 405, 406, 407, 408, 413, 47, 48, 176, 409, 410, 411, 493, 415, 417, 414, 177, 49, 50, 178, 422, 423, 424, 426, 418, 419, 420, 421, 416, 179, 430, 428, 431, 432,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p>
          <a:p>
            <a:r>
              <a:rPr lang="en-US" dirty="0" smtClean="0"/>
              <a:t>Second: </a:t>
            </a:r>
            <a:r>
              <a:rPr lang="en-US" b="0" dirty="0" smtClean="0"/>
              <a:t>Qinghua Li</a:t>
            </a:r>
          </a:p>
          <a:p>
            <a:r>
              <a:rPr lang="en-US" dirty="0" smtClean="0"/>
              <a:t>Results </a:t>
            </a:r>
            <a:r>
              <a:rPr lang="en-US" b="0" dirty="0"/>
              <a:t>(Y/N/A</a:t>
            </a:r>
            <a:r>
              <a:rPr lang="en-US" b="0" dirty="0" smtClean="0"/>
              <a:t>): 12/0/1</a:t>
            </a:r>
          </a:p>
          <a:p>
            <a:r>
              <a:rPr lang="en-US" b="0" dirty="0" smtClean="0"/>
              <a:t>Motion passes.</a:t>
            </a:r>
          </a:p>
          <a:p>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0364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0937745"/>
              </p:ext>
            </p:extLst>
          </p:nvPr>
        </p:nvGraphicFramePr>
        <p:xfrm>
          <a:off x="551384" y="1556793"/>
          <a:ext cx="11161240" cy="3626425"/>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2895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78288">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600" dirty="0" smtClean="0"/>
                        <a:t>15min</a:t>
                      </a:r>
                      <a:endParaRPr lang="en-US" sz="1600" dirty="0"/>
                    </a:p>
                  </a:txBody>
                  <a:tcPr marT="45712" marB="45712"/>
                </a:tc>
              </a:tr>
              <a:tr h="371030">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400" dirty="0" smtClean="0"/>
                        <a:t>25min</a:t>
                      </a:r>
                      <a:endParaRPr lang="en-US" sz="1400" dirty="0"/>
                    </a:p>
                  </a:txBody>
                  <a:tcPr marT="45712" marB="45712"/>
                </a:tc>
              </a:tr>
              <a:tr h="40476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25min</a:t>
                      </a:r>
                      <a:endParaRPr lang="en-US" sz="1600" dirty="0"/>
                    </a:p>
                  </a:txBody>
                  <a:tcPr marT="45712" marB="45712"/>
                </a:tc>
              </a:tr>
              <a:tr h="37103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dirty="0" smtClean="0"/>
                        <a:t>30min</a:t>
                      </a:r>
                      <a:endParaRPr lang="en-US" dirty="0"/>
                    </a:p>
                  </a:txBody>
                  <a:tcPr marT="45712" marB="45712"/>
                </a:tc>
              </a:tr>
              <a:tr h="404771">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 as</a:t>
                      </a:r>
                      <a:r>
                        <a:rPr lang="en-US" sz="1400" strike="noStrike" kern="1200" baseline="0" dirty="0" smtClean="0">
                          <a:solidFill>
                            <a:schemeClr val="dk1"/>
                          </a:solidFill>
                          <a:latin typeface="+mn-lt"/>
                          <a:ea typeface="+mn-ea"/>
                          <a:cs typeface="+mn-cs"/>
                        </a:rPr>
                        <a:t> time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11-18-1909</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11-18-1909r1 for CIDs</a:t>
            </a:r>
            <a:r>
              <a:rPr lang="pt-BR" b="0" dirty="0" smtClean="0"/>
              <a:t> 472, 473, 474, and 545, </a:t>
            </a:r>
            <a:r>
              <a:rPr lang="en-US" b="0" dirty="0" smtClean="0"/>
              <a:t>instruct the technical editor to incorporate it in the 802.11az draft amendment text and grant editorial rights to the technical editor.</a:t>
            </a:r>
          </a:p>
          <a:p>
            <a:endParaRPr lang="en-US" b="0" dirty="0"/>
          </a:p>
          <a:p>
            <a:r>
              <a:rPr lang="en-US" dirty="0"/>
              <a:t>Moved</a:t>
            </a:r>
            <a:r>
              <a:rPr lang="en-US" b="0" dirty="0" smtClean="0"/>
              <a:t>: Feng Jiang</a:t>
            </a:r>
          </a:p>
          <a:p>
            <a:r>
              <a:rPr lang="en-US" dirty="0" smtClean="0"/>
              <a:t>Second: </a:t>
            </a:r>
            <a:r>
              <a:rPr lang="en-US" b="0" dirty="0" smtClean="0"/>
              <a:t>Qinghua Li</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5943202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11-18-1818</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a:t>Move to adopt document </a:t>
            </a:r>
            <a:r>
              <a:rPr lang="en-US" b="0" dirty="0" smtClean="0"/>
              <a:t>11-18-1818 r2 </a:t>
            </a:r>
            <a:r>
              <a:rPr lang="en-US" b="0" dirty="0"/>
              <a:t>to the 802.11az draft, instruct the technical editor to incorporate it in the 802.11az draft amendment text and grant editorial rights to the technical editor.</a:t>
            </a:r>
          </a:p>
          <a:p>
            <a:endParaRPr lang="en-US" b="0" dirty="0"/>
          </a:p>
          <a:p>
            <a:r>
              <a:rPr lang="en-US" dirty="0" smtClean="0"/>
              <a:t>Moved</a:t>
            </a:r>
            <a:r>
              <a:rPr lang="en-US" b="0" dirty="0" smtClean="0"/>
              <a:t>: Assaf Kasher</a:t>
            </a:r>
          </a:p>
          <a:p>
            <a:r>
              <a:rPr lang="en-US" dirty="0" smtClean="0"/>
              <a:t>Second: </a:t>
            </a:r>
            <a:r>
              <a:rPr lang="en-US" b="0" dirty="0" smtClean="0"/>
              <a:t>Qinghua Li</a:t>
            </a:r>
          </a:p>
          <a:p>
            <a:r>
              <a:rPr lang="en-US" dirty="0" smtClean="0"/>
              <a:t>Results </a:t>
            </a:r>
            <a:r>
              <a:rPr lang="en-US" b="0" dirty="0"/>
              <a:t>(Y/N/A</a:t>
            </a:r>
            <a:r>
              <a:rPr lang="en-US" b="0" dirty="0" smtClean="0"/>
              <a:t>): 13/0/1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0942540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11-18-2003</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11-18-2003r0 </a:t>
            </a:r>
            <a:r>
              <a:rPr lang="en-US" b="0" dirty="0"/>
              <a:t>for </a:t>
            </a:r>
            <a:r>
              <a:rPr lang="en-US" b="0" dirty="0" smtClean="0"/>
              <a:t>CIDs 239 and 240</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Qinghua Li</a:t>
            </a:r>
            <a:endParaRPr lang="en-US" b="0" dirty="0"/>
          </a:p>
          <a:p>
            <a:r>
              <a:rPr lang="en-US" dirty="0"/>
              <a:t>Results </a:t>
            </a:r>
            <a:r>
              <a:rPr lang="en-US" b="0" dirty="0"/>
              <a:t>(Y/N/A</a:t>
            </a:r>
            <a:r>
              <a:rPr lang="en-US" b="0" dirty="0" smtClean="0"/>
              <a:t>): 13/0/1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7082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11-18-1845</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11-18-1845r0 </a:t>
            </a:r>
            <a:r>
              <a:rPr lang="en-US" b="0" dirty="0"/>
              <a:t>for </a:t>
            </a:r>
            <a:r>
              <a:rPr lang="en-US" b="0" dirty="0" smtClean="0"/>
              <a:t>CIDs 479,480 and 481</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Assaf Kasher</a:t>
            </a:r>
          </a:p>
          <a:p>
            <a:r>
              <a:rPr lang="en-US" dirty="0" smtClean="0"/>
              <a:t>Second: </a:t>
            </a:r>
            <a:r>
              <a:rPr lang="en-US" b="0" dirty="0" smtClean="0"/>
              <a:t>Christian Berger</a:t>
            </a:r>
          </a:p>
          <a:p>
            <a:r>
              <a:rPr lang="en-US" dirty="0" smtClean="0"/>
              <a:t>Results </a:t>
            </a:r>
            <a:r>
              <a:rPr lang="en-US" b="0" dirty="0"/>
              <a:t>(Y/N/A</a:t>
            </a:r>
            <a:r>
              <a:rPr lang="en-US" b="0" dirty="0" smtClean="0"/>
              <a:t>): 13/0/1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85953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68418549"/>
              </p:ext>
            </p:extLst>
          </p:nvPr>
        </p:nvGraphicFramePr>
        <p:xfrm>
          <a:off x="529118" y="1751014"/>
          <a:ext cx="11233247" cy="3748928"/>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82876">
                <a:tc>
                  <a:txBody>
                    <a:bodyPr/>
                    <a:lstStyle/>
                    <a:p>
                      <a:r>
                        <a:rPr lang="en-US" sz="1600" dirty="0" smtClean="0"/>
                        <a:t>11-18-1781</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400" dirty="0" smtClean="0"/>
                        <a:t>CC28 CR Secure Non-TB Ranging Measurement Exchange Protocol</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For</a:t>
                      </a:r>
                      <a:r>
                        <a:rPr lang="en-US" sz="1600" baseline="0" dirty="0" smtClean="0"/>
                        <a:t> completion 10min</a:t>
                      </a:r>
                      <a:endParaRPr lang="en-US" sz="1600" dirty="0"/>
                    </a:p>
                  </a:txBody>
                  <a:tcPr marT="45712" marB="45712"/>
                </a:tc>
              </a:tr>
              <a:tr h="182876">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dirty="0" smtClean="0"/>
                        <a:t>CR</a:t>
                      </a:r>
                      <a:endParaRPr lang="en-US" dirty="0"/>
                    </a:p>
                  </a:txBody>
                  <a:tcPr marT="45712" marB="45712"/>
                </a:tc>
                <a:tc>
                  <a:txBody>
                    <a:bodyPr/>
                    <a:lstStyle/>
                    <a:p>
                      <a:r>
                        <a:rPr lang="en-US" dirty="0" smtClean="0"/>
                        <a:t>30min</a:t>
                      </a:r>
                      <a:endParaRPr lang="en-US" dirty="0"/>
                    </a:p>
                  </a:txBody>
                  <a:tcPr marT="45712" marB="45712"/>
                </a:tc>
              </a:tr>
              <a:tr h="320032">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40min</a:t>
                      </a:r>
                    </a:p>
                  </a:txBody>
                  <a:tcPr marT="45712" marB="45712"/>
                </a:tc>
              </a:tr>
              <a:tr h="320032">
                <a:tc>
                  <a:txBody>
                    <a:bodyPr/>
                    <a:lstStyle/>
                    <a:p>
                      <a:r>
                        <a:rPr lang="en-US" sz="1400" dirty="0" smtClean="0"/>
                        <a:t>11-18-2005</a:t>
                      </a:r>
                      <a:endParaRPr lang="en-US" sz="1400" dirty="0"/>
                    </a:p>
                  </a:txBody>
                  <a:tcPr marT="45712" marB="45712"/>
                </a:tc>
                <a:tc>
                  <a:txBody>
                    <a:bodyPr/>
                    <a:lstStyle/>
                    <a:p>
                      <a:r>
                        <a:rPr lang="en-US" sz="1400" dirty="0" smtClean="0"/>
                        <a:t>Das Dibakar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for</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TB</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Ranging group related scheduling</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30min as time</a:t>
                      </a:r>
                      <a:r>
                        <a:rPr lang="en-US" sz="1600" baseline="0" dirty="0" smtClean="0"/>
                        <a:t> permits</a:t>
                      </a:r>
                      <a:endParaRPr lang="en-US" sz="16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11-18-1781</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11-18-1781r3 </a:t>
            </a:r>
            <a:r>
              <a:rPr lang="en-US" b="0" dirty="0"/>
              <a:t>for </a:t>
            </a:r>
            <a:r>
              <a:rPr lang="en-US" b="0" dirty="0" smtClean="0"/>
              <a:t>CIDs </a:t>
            </a:r>
            <a:r>
              <a:rPr lang="pt-BR" b="0" dirty="0" smtClean="0"/>
              <a:t>451</a:t>
            </a:r>
            <a:r>
              <a:rPr lang="pt-BR" b="0" dirty="0"/>
              <a:t>, 452, 453, 454, 182, 443, 445, 446, 447, 449, 53, </a:t>
            </a:r>
            <a:r>
              <a:rPr lang="pt-BR" b="0" dirty="0" smtClean="0"/>
              <a:t>450 and 456,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Yongho Seok</a:t>
            </a:r>
          </a:p>
          <a:p>
            <a:r>
              <a:rPr lang="en-US" dirty="0" smtClean="0"/>
              <a:t>Second: </a:t>
            </a:r>
            <a:r>
              <a:rPr lang="en-US" b="0" dirty="0" smtClean="0"/>
              <a:t>Qinghua Li</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9584585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11-18-1998</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11-18-1998r1 </a:t>
            </a:r>
            <a:r>
              <a:rPr lang="en-US" b="0" dirty="0"/>
              <a:t>for </a:t>
            </a:r>
            <a:r>
              <a:rPr lang="en-US" b="0" dirty="0" smtClean="0"/>
              <a:t>CIDs 1, 2, 195,196 </a:t>
            </a:r>
            <a:r>
              <a:rPr lang="pt-BR" b="0" dirty="0" smtClean="0"/>
              <a:t>and 525,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err="1" smtClean="0"/>
              <a:t>Chitto</a:t>
            </a:r>
            <a:r>
              <a:rPr lang="en-US" b="0" dirty="0" smtClean="0"/>
              <a:t> Ghosh</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074096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11-18-2005</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11-18-2005r2 </a:t>
            </a:r>
            <a:r>
              <a:rPr lang="en-US" b="0" dirty="0"/>
              <a:t>for </a:t>
            </a:r>
            <a:r>
              <a:rPr lang="en-US" b="0" dirty="0" smtClean="0"/>
              <a:t>CIDs 39 and 167,</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a:t>
            </a:r>
            <a:r>
              <a:rPr lang="en-US" b="0" dirty="0" smtClean="0"/>
              <a:t> </a:t>
            </a:r>
            <a:r>
              <a:rPr lang="en-US" b="0" dirty="0" err="1" smtClean="0"/>
              <a:t>Chitto</a:t>
            </a:r>
            <a:r>
              <a:rPr lang="en-US" b="0" dirty="0" smtClean="0"/>
              <a:t> Ghosh</a:t>
            </a:r>
          </a:p>
          <a:p>
            <a:r>
              <a:rPr lang="en-US" dirty="0" smtClean="0"/>
              <a:t>Results </a:t>
            </a:r>
            <a:r>
              <a:rPr lang="en-US" b="0" dirty="0"/>
              <a:t>(Y/N/A</a:t>
            </a:r>
            <a:r>
              <a:rPr lang="en-US" b="0" dirty="0" smtClean="0"/>
              <a:t>): 11/0/0 </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842047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a:t>
            </a:r>
            <a:r>
              <a:rPr lang="en-US" altLang="en-US" sz="2000" b="0"/>
              <a:t>presentation </a:t>
            </a:r>
            <a:r>
              <a:rPr lang="en-US" altLang="en-US" sz="2000" b="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58836281"/>
              </p:ext>
            </p:extLst>
          </p:nvPr>
        </p:nvGraphicFramePr>
        <p:xfrm>
          <a:off x="551384" y="2060848"/>
          <a:ext cx="9649072" cy="2987576"/>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172715">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smtClean="0">
                          <a:solidFill>
                            <a:schemeClr val="dk1"/>
                          </a:solidFill>
                          <a:latin typeface="+mn-lt"/>
                          <a:ea typeface="+mn-ea"/>
                          <a:cs typeface="+mn-cs"/>
                        </a:rPr>
                        <a:t>Debashis </a:t>
                      </a:r>
                      <a:r>
                        <a:rPr lang="en-US" sz="1600" strike="noStrike" kern="1200" dirty="0" smtClean="0">
                          <a:solidFill>
                            <a:schemeClr val="dk1"/>
                          </a:solidFill>
                          <a:latin typeface="+mn-lt"/>
                          <a:ea typeface="+mn-ea"/>
                          <a:cs typeface="+mn-cs"/>
                        </a:rPr>
                        <a:t>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sz="1600" smtClean="0"/>
                        <a:t>25min</a:t>
                      </a:r>
                      <a:endParaRPr lang="en-US" sz="1600" dirty="0"/>
                    </a:p>
                  </a:txBody>
                  <a:tcPr marT="45712" marB="45712"/>
                </a:tc>
              </a:tr>
              <a:tr h="345429">
                <a:tc>
                  <a:txBody>
                    <a:bodyPr/>
                    <a:lstStyle/>
                    <a:p>
                      <a:r>
                        <a:rPr lang="en-US" sz="1600" dirty="0" smtClean="0"/>
                        <a:t>11-18-1805</a:t>
                      </a:r>
                      <a:endParaRPr lang="en-US" sz="1600" dirty="0"/>
                    </a:p>
                  </a:txBody>
                  <a:tcPr marT="45712" marB="45712"/>
                </a:tc>
                <a:tc>
                  <a:txBody>
                    <a:bodyPr/>
                    <a:lstStyle/>
                    <a:p>
                      <a:r>
                        <a:rPr lang="en-US" sz="1600" smtClean="0"/>
                        <a:t>Das Dibakar/Ganesh</a:t>
                      </a:r>
                      <a:r>
                        <a:rPr lang="en-US" sz="1600" baseline="0" smtClean="0"/>
                        <a:t> Venkatesan</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p>
                  </a:txBody>
                  <a:tcPr marT="45712" marB="45712"/>
                </a:tc>
              </a:tr>
              <a:tr h="365752">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p>
                  </a:txBody>
                  <a:tcPr marT="45712" marB="45712"/>
                </a:tc>
              </a:tr>
              <a:tr h="182876">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600" smtClean="0"/>
                        <a:t>30min as time</a:t>
                      </a:r>
                      <a:r>
                        <a:rPr lang="en-US" sz="1600" baseline="0" smtClean="0"/>
                        <a:t> permits</a:t>
                      </a:r>
                      <a:endParaRPr lang="en-US" sz="1600" dirty="0"/>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smtClean="0"/>
              <a:t>Submission 11-18-1929</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a:t>to </a:t>
            </a:r>
            <a:r>
              <a:rPr lang="en-US" b="0" smtClean="0"/>
              <a:t>adopt the </a:t>
            </a:r>
            <a:r>
              <a:rPr lang="en-US" b="0" dirty="0"/>
              <a:t>resolution depicted by </a:t>
            </a:r>
            <a:r>
              <a:rPr lang="en-US" b="0"/>
              <a:t>document </a:t>
            </a:r>
            <a:r>
              <a:rPr lang="en-US" b="0" smtClean="0"/>
              <a:t>11-18-1929r3 </a:t>
            </a:r>
            <a:r>
              <a:rPr lang="en-US" b="0" dirty="0"/>
              <a:t>for </a:t>
            </a:r>
            <a:r>
              <a:rPr lang="en-US" b="0" smtClean="0"/>
              <a:t>CIDs </a:t>
            </a:r>
          </a:p>
          <a:p>
            <a:pPr marL="0" indent="0"/>
            <a:r>
              <a:rPr lang="en-US" b="0" smtClean="0"/>
              <a:t>33</a:t>
            </a:r>
            <a:r>
              <a:rPr lang="en-US" b="0"/>
              <a:t>, 34, 35, </a:t>
            </a:r>
            <a:r>
              <a:rPr lang="en-US" b="0" smtClean="0"/>
              <a:t>104</a:t>
            </a:r>
            <a:r>
              <a:rPr lang="en-US" b="0"/>
              <a:t>, 286, 287, 288, 289, 291, 293 and </a:t>
            </a:r>
            <a:r>
              <a:rPr lang="en-US" b="0" smtClean="0"/>
              <a:t>489</a:t>
            </a:r>
            <a:r>
              <a:rPr lang="pt-BR" b="0" smtClean="0"/>
              <a:t>, </a:t>
            </a:r>
            <a:r>
              <a:rPr lang="en-US" b="0" dirty="0"/>
              <a:t>instruct the technical editor to incorporate it in the 802.11az draft amendment text and grant editorial rights to the technical editor.</a:t>
            </a:r>
          </a:p>
          <a:p>
            <a:endParaRPr lang="en-US" b="0" dirty="0"/>
          </a:p>
          <a:p>
            <a:r>
              <a:rPr lang="en-US"/>
              <a:t>Moved</a:t>
            </a:r>
            <a:r>
              <a:rPr lang="en-US" b="0" smtClean="0"/>
              <a:t>: Ganesh Venkatesan</a:t>
            </a:r>
            <a:endParaRPr lang="en-US" b="0" dirty="0" smtClean="0"/>
          </a:p>
          <a:p>
            <a:r>
              <a:rPr lang="en-US" smtClean="0"/>
              <a:t>Second: </a:t>
            </a:r>
            <a:r>
              <a:rPr lang="en-US" b="0" smtClean="0"/>
              <a:t>Erik Lindskog</a:t>
            </a:r>
            <a:endParaRPr lang="en-US" b="0" dirty="0" smtClean="0"/>
          </a:p>
          <a:p>
            <a:r>
              <a:rPr lang="en-US" dirty="0" smtClean="0"/>
              <a:t>Results </a:t>
            </a:r>
            <a:r>
              <a:rPr lang="en-US" b="0" dirty="0"/>
              <a:t>(Y/N/A</a:t>
            </a:r>
            <a:r>
              <a:rPr lang="en-US" b="0" smtClean="0"/>
              <a:t>): 12/0/0</a:t>
            </a:r>
          </a:p>
          <a:p>
            <a:r>
              <a:rPr lang="en-US" b="0" smtClean="0"/>
              <a:t>Motion passes.</a:t>
            </a:r>
            <a:endParaRPr lang="en-US" b="0" dirty="0" smtClean="0"/>
          </a:p>
          <a:p>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9020575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56807937"/>
              </p:ext>
            </p:extLst>
          </p:nvPr>
        </p:nvGraphicFramePr>
        <p:xfrm>
          <a:off x="551384" y="2060848"/>
          <a:ext cx="10838401" cy="3657496"/>
        </p:xfrm>
        <a:graphic>
          <a:graphicData uri="http://schemas.openxmlformats.org/drawingml/2006/table">
            <a:tbl>
              <a:tblPr firstRow="1" bandRow="1">
                <a:tableStyleId>{21E4AEA4-8DFA-4A89-87EB-49C32662AFE0}</a:tableStyleId>
              </a:tblPr>
              <a:tblGrid>
                <a:gridCol w="1296144"/>
                <a:gridCol w="2232248"/>
                <a:gridCol w="3831055"/>
                <a:gridCol w="2182052"/>
                <a:gridCol w="1296902"/>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Nov.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289552">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p>
                  </a:txBody>
                  <a:tcPr marT="45712" marB="45712"/>
                </a:tc>
              </a:tr>
              <a:tr h="2895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600" dirty="0" smtClean="0"/>
                        <a:t>30min</a:t>
                      </a:r>
                      <a:endParaRPr lang="en-US" sz="1600" dirty="0"/>
                    </a:p>
                  </a:txBody>
                  <a:tcPr marT="45712" marB="45712"/>
                </a:tc>
              </a:tr>
              <a:tr h="36575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30min</a:t>
                      </a:r>
                    </a:p>
                  </a:txBody>
                  <a:tcPr marT="45712" marB="45712"/>
                </a:tc>
              </a:tr>
              <a:tr h="260792">
                <a:tc>
                  <a:txBody>
                    <a:bodyPr/>
                    <a:lstStyle/>
                    <a:p>
                      <a:r>
                        <a:rPr lang="en-US" sz="1600" dirty="0" smtClean="0"/>
                        <a:t>11-18-1805</a:t>
                      </a:r>
                      <a:endParaRPr lang="en-US" sz="1600" dirty="0"/>
                    </a:p>
                  </a:txBody>
                  <a:tcPr marT="45712" marB="45712"/>
                </a:tc>
                <a:tc>
                  <a:txBody>
                    <a:bodyPr/>
                    <a:lstStyle/>
                    <a:p>
                      <a:r>
                        <a:rPr lang="en-US" sz="1600" dirty="0" smtClean="0"/>
                        <a:t>Ganesh</a:t>
                      </a:r>
                      <a:r>
                        <a:rPr lang="en-US" sz="1600" baseline="0" dirty="0" smtClean="0"/>
                        <a:t> </a:t>
                      </a:r>
                      <a:r>
                        <a:rPr lang="en-US" sz="1600" baseline="0" dirty="0" err="1" smtClean="0"/>
                        <a:t>Venkatesan</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Comment resolution</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For</a:t>
                      </a:r>
                      <a:r>
                        <a:rPr lang="en-US" sz="1600" baseline="0" dirty="0" smtClean="0"/>
                        <a:t> completion as time permits</a:t>
                      </a:r>
                      <a:endParaRPr lang="en-US" sz="1600" dirty="0"/>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a:t>
            </a:r>
            <a:r>
              <a:rPr lang="en-US" dirty="0" smtClean="0"/>
              <a:t>11-18-1936</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t>
            </a:r>
            <a:r>
              <a:rPr lang="en-US" b="0" dirty="0" smtClean="0"/>
              <a:t>adopt the </a:t>
            </a:r>
            <a:r>
              <a:rPr lang="en-US" b="0" dirty="0"/>
              <a:t>resolution depicted by document </a:t>
            </a:r>
            <a:r>
              <a:rPr lang="en-US" b="0" dirty="0" smtClean="0"/>
              <a:t>11-18-1936r2 </a:t>
            </a:r>
            <a:r>
              <a:rPr lang="en-US" b="0" dirty="0"/>
              <a:t>for </a:t>
            </a:r>
            <a:r>
              <a:rPr lang="en-US" b="0" dirty="0" smtClean="0"/>
              <a:t>CIDs </a:t>
            </a:r>
            <a:r>
              <a:rPr lang="en-US" b="0" dirty="0"/>
              <a:t>68, 101, 107, 108, 109, 117, 118, 119, 120, 124, 125, 126, 128, 127, 129, 130, 131, 226, 227, 458, 459, 461, 463, 464, 465, 466, 467, </a:t>
            </a:r>
            <a:r>
              <a:rPr lang="en-US" b="0" dirty="0" smtClean="0"/>
              <a:t>and 534</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Roy Want</a:t>
            </a:r>
            <a:endParaRPr lang="en-US" b="0" dirty="0" smtClean="0"/>
          </a:p>
          <a:p>
            <a:r>
              <a:rPr lang="en-US" dirty="0" smtClean="0"/>
              <a:t>Results </a:t>
            </a:r>
            <a:r>
              <a:rPr lang="en-US" b="0" dirty="0"/>
              <a:t>(Y/N/A</a:t>
            </a:r>
            <a:r>
              <a:rPr lang="en-US" b="0" dirty="0" smtClean="0"/>
              <a:t>): </a:t>
            </a:r>
            <a:r>
              <a:rPr lang="en-US" b="0" dirty="0" smtClean="0"/>
              <a:t>13/0/0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4514768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a:t>
            </a:r>
            <a:r>
              <a:rPr lang="en-US" dirty="0" smtClean="0"/>
              <a:t>11-18-1949</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a:t>Motion</a:t>
            </a:r>
          </a:p>
          <a:p>
            <a:pPr marL="0" indent="0"/>
            <a:r>
              <a:rPr lang="en-US" b="0" dirty="0"/>
              <a:t>Move to adopt document </a:t>
            </a:r>
            <a:r>
              <a:rPr lang="en-US" b="0" dirty="0" smtClean="0"/>
              <a:t>11-18-1949r4 to </a:t>
            </a:r>
            <a:r>
              <a:rPr lang="en-US" b="0" dirty="0"/>
              <a:t>the 802.11az draft, instruct the technical editor to incorporate it in the 802.11az draft amendment text and grant editorial rights to the technical editor.</a:t>
            </a:r>
          </a:p>
          <a:p>
            <a:endParaRPr lang="en-US" b="0" dirty="0"/>
          </a:p>
          <a:p>
            <a:r>
              <a:rPr lang="en-US" dirty="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Qinghua Li</a:t>
            </a:r>
            <a:endParaRPr lang="en-US" b="0" dirty="0"/>
          </a:p>
          <a:p>
            <a:r>
              <a:rPr lang="en-US" dirty="0"/>
              <a:t>Results </a:t>
            </a:r>
            <a:r>
              <a:rPr lang="en-US" b="0" dirty="0"/>
              <a:t>(Y/N/A</a:t>
            </a:r>
            <a:r>
              <a:rPr lang="en-US" b="0" dirty="0" smtClean="0"/>
              <a:t>): 15/0/0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036399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a:t>
            </a:r>
            <a:r>
              <a:rPr lang="en-US" dirty="0" smtClean="0"/>
              <a:t>11-18-1805</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to adopt the resolution depicted by document 11-18-1805r5 for </a:t>
            </a:r>
            <a:r>
              <a:rPr lang="en-US" b="0" dirty="0"/>
              <a:t>CIDs </a:t>
            </a:r>
            <a:r>
              <a:rPr lang="en-US" b="0" dirty="0" smtClean="0"/>
              <a:t>10,11,12,13,224,221 and 223</a:t>
            </a:r>
            <a:r>
              <a:rPr lang="pt-BR" b="0" dirty="0" smtClean="0"/>
              <a:t>, </a:t>
            </a:r>
            <a:r>
              <a:rPr lang="en-US" b="0" dirty="0" smtClean="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08406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33468688"/>
              </p:ext>
            </p:extLst>
          </p:nvPr>
        </p:nvGraphicFramePr>
        <p:xfrm>
          <a:off x="551384" y="2060848"/>
          <a:ext cx="9649072" cy="2408472"/>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657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smtClean="0">
                          <a:solidFill>
                            <a:schemeClr val="dk1"/>
                          </a:solidFill>
                          <a:latin typeface="+mn-lt"/>
                          <a:ea typeface="+mn-ea"/>
                          <a:cs typeface="+mn-cs"/>
                        </a:rPr>
                        <a:t>For</a:t>
                      </a:r>
                      <a:r>
                        <a:rPr lang="en-US" sz="1400" strike="noStrike" kern="1200" baseline="0" smtClean="0">
                          <a:solidFill>
                            <a:schemeClr val="dk1"/>
                          </a:solidFill>
                          <a:latin typeface="+mn-lt"/>
                          <a:ea typeface="+mn-ea"/>
                          <a:cs typeface="+mn-cs"/>
                        </a:rPr>
                        <a:t> completion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z="1400" dirty="0" smtClean="0"/>
                        <a:t>40min</a:t>
                      </a:r>
                      <a:endParaRPr lang="en-US" sz="1400" dirty="0"/>
                    </a:p>
                  </a:txBody>
                  <a:tcPr marT="45712" marB="45712"/>
                </a:tc>
              </a:tr>
              <a:tr h="365752">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45min</a:t>
                      </a: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CC28.</a:t>
            </a:r>
          </a:p>
          <a:p>
            <a:pPr>
              <a:buFont typeface="Arial" panose="020B0604020202020204" pitchFamily="34" charset="0"/>
              <a:buChar char="•"/>
            </a:pPr>
            <a:r>
              <a:rPr lang="en-US" b="0" dirty="0" smtClean="0"/>
              <a:t>Consider </a:t>
            </a:r>
            <a:r>
              <a:rPr lang="en-US" b="0" dirty="0"/>
              <a:t>submission targeted towards improving the quality of the protocol in the existing amendment draft</a:t>
            </a:r>
            <a:r>
              <a:rPr lang="en-US" b="0" dirty="0" smtClean="0"/>
              <a:t>.</a:t>
            </a:r>
          </a:p>
          <a:p>
            <a:pPr>
              <a:buFont typeface="Arial" panose="020B0604020202020204" pitchFamily="34" charset="0"/>
              <a:buChar char="•"/>
            </a:pPr>
            <a:r>
              <a:rPr lang="en-US" b="0" dirty="0" smtClean="0"/>
              <a:t>Initiate initial WG ballot coming out of Jan.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Nov. 28</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Dec. 5</a:t>
            </a:r>
            <a:r>
              <a:rPr lang="en-US" altLang="en-US" b="0" baseline="30000" dirty="0" smtClean="0"/>
              <a:t>th</a:t>
            </a:r>
            <a:r>
              <a:rPr lang="en-US" altLang="en-US" b="0" dirty="0" smtClean="0"/>
              <a:t> (Wed</a:t>
            </a:r>
            <a:r>
              <a:rPr lang="en-US" altLang="en-US" b="0" dirty="0"/>
              <a:t>.) </a:t>
            </a:r>
            <a:r>
              <a:rPr lang="en-US" altLang="en-US" b="0" dirty="0" smtClean="0"/>
              <a:t>12:00 PM </a:t>
            </a:r>
            <a:r>
              <a:rPr lang="en-US" altLang="en-US" b="0" dirty="0"/>
              <a:t>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smtClean="0"/>
              <a:t>Continued process</a:t>
            </a:r>
            <a:r>
              <a:rPr lang="en-US" altLang="en-US" b="0" dirty="0" smtClean="0"/>
              <a:t>:</a:t>
            </a:r>
          </a:p>
          <a:p>
            <a:pPr lvl="1" algn="just">
              <a:spcBef>
                <a:spcPct val="20000"/>
              </a:spcBef>
              <a:buFontTx/>
              <a:buChar char="•"/>
            </a:pPr>
            <a:r>
              <a:rPr lang="en-US" altLang="en-US" dirty="0" smtClean="0"/>
              <a:t>Review CR submissions during </a:t>
            </a:r>
            <a:r>
              <a:rPr lang="en-US" altLang="en-US" dirty="0" err="1" smtClean="0"/>
              <a:t>telecons</a:t>
            </a:r>
            <a:r>
              <a:rPr lang="en-US" altLang="en-US" dirty="0" smtClean="0"/>
              <a:t> and </a:t>
            </a:r>
            <a:r>
              <a:rPr lang="en-US" altLang="en-US" dirty="0" err="1" smtClean="0"/>
              <a:t>strawpoll</a:t>
            </a:r>
            <a:r>
              <a:rPr lang="en-US" altLang="en-US" dirty="0" smtClean="0"/>
              <a:t> them.</a:t>
            </a:r>
          </a:p>
          <a:p>
            <a:pPr lvl="1" algn="just">
              <a:spcBef>
                <a:spcPct val="20000"/>
              </a:spcBef>
              <a:buFontTx/>
              <a:buChar char="•"/>
            </a:pPr>
            <a:r>
              <a:rPr lang="en-US" altLang="en-US" b="0" dirty="0" smtClean="0"/>
              <a:t>During the first slot for the week on the next IEEE week, conduct a motion for submission that did not had objections.</a:t>
            </a:r>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12315</TotalTime>
  <Words>5346</Words>
  <Application>Microsoft Office PowerPoint</Application>
  <PresentationFormat>Widescreen</PresentationFormat>
  <Paragraphs>1271</Paragraphs>
  <Slides>82</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3"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Ad Hoc Meeting Slot discussion items</vt:lpstr>
      <vt:lpstr>Presentation ordering for Ad Hoc slot</vt:lpstr>
      <vt:lpstr>Process for ad hoc presentations</vt:lpstr>
      <vt:lpstr>Reminder to do attendance</vt:lpstr>
      <vt:lpstr>Adjourn</vt:lpstr>
      <vt:lpstr>Meeting Slot # 1 discussion items</vt:lpstr>
      <vt:lpstr>Presentation ordering for slot # 1</vt:lpstr>
      <vt:lpstr>Presentation ordering for slot # 1</vt:lpstr>
      <vt:lpstr>Approval of previous meeting minutes</vt:lpstr>
      <vt:lpstr>Approval of Oct. 10th Telecon Minutes</vt:lpstr>
      <vt:lpstr>Approval of Nov. 2nd Telecon Minutes</vt:lpstr>
      <vt:lpstr>TGaz Approved Plan</vt:lpstr>
      <vt:lpstr>Current TG Approved Timelines</vt:lpstr>
      <vt:lpstr>Submission Review</vt:lpstr>
      <vt:lpstr>Submission 11-18-1623</vt:lpstr>
      <vt:lpstr>Submission 11-18-1728</vt:lpstr>
      <vt:lpstr>Submission 11-18-1742</vt:lpstr>
      <vt:lpstr>Submission 11-18-1741</vt:lpstr>
      <vt:lpstr>Reminder to do attendance</vt:lpstr>
      <vt:lpstr>Recess</vt:lpstr>
      <vt:lpstr>Meeting Slot # 2 discussion items</vt:lpstr>
      <vt:lpstr>Presentation ordering for slot # 2</vt:lpstr>
      <vt:lpstr>Reminder to do attendance</vt:lpstr>
      <vt:lpstr>Submission 11-18-1909</vt:lpstr>
      <vt:lpstr>Submission 11-18-1818</vt:lpstr>
      <vt:lpstr>Submission 11-18-2003</vt:lpstr>
      <vt:lpstr>Submission 11-18-1845</vt:lpstr>
      <vt:lpstr>Recess</vt:lpstr>
      <vt:lpstr>Meeting Slot # 3 discussion items</vt:lpstr>
      <vt:lpstr>Presentation ordering for slot # 3</vt:lpstr>
      <vt:lpstr>Reminder to do attendance</vt:lpstr>
      <vt:lpstr>Submission 11-18-1781</vt:lpstr>
      <vt:lpstr>Submission 11-18-1998</vt:lpstr>
      <vt:lpstr>Submission 11-18-2005</vt:lpstr>
      <vt:lpstr>Recess</vt:lpstr>
      <vt:lpstr>Meeting Slot # 4 discussion items</vt:lpstr>
      <vt:lpstr>Presentation ordering for slot # 4</vt:lpstr>
      <vt:lpstr>Submission 11-18-1929</vt:lpstr>
      <vt:lpstr>Reminder to do attendance</vt:lpstr>
      <vt:lpstr>Recess</vt:lpstr>
      <vt:lpstr>Meeting Slot # 5 discussion items</vt:lpstr>
      <vt:lpstr>Presentation ordering for slot # 5</vt:lpstr>
      <vt:lpstr>Submission 11-18-1936</vt:lpstr>
      <vt:lpstr>Submission 11-18-1949</vt:lpstr>
      <vt:lpstr>Submission 11-18-1805</vt:lpstr>
      <vt:lpstr>Reminder to do attendance</vt:lpstr>
      <vt:lpstr>Recess</vt:lpstr>
      <vt:lpstr>Meeting Slot # 6 discussion items</vt:lpstr>
      <vt:lpstr>Presentation ordering for slot # 6</vt:lpstr>
      <vt:lpstr>Current TG Approved Timeline</vt:lpstr>
      <vt:lpstr>Timelines Approval</vt:lpstr>
      <vt:lpstr>Jan. Meeting Goals</vt:lpstr>
      <vt:lpstr>Teleconference Schedule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122</cp:revision>
  <cp:lastPrinted>1601-01-01T00:00:00Z</cp:lastPrinted>
  <dcterms:created xsi:type="dcterms:W3CDTF">2018-08-06T10:28:59Z</dcterms:created>
  <dcterms:modified xsi:type="dcterms:W3CDTF">2018-11-15T05:30:36Z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2018-11-15 05:30:36Z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