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282" r:id="rId21"/>
    <p:sldId id="283" r:id="rId22"/>
    <p:sldId id="319" r:id="rId23"/>
    <p:sldId id="317" r:id="rId24"/>
    <p:sldId id="318" r:id="rId25"/>
    <p:sldId id="284" r:id="rId26"/>
    <p:sldId id="314" r:id="rId27"/>
    <p:sldId id="315" r:id="rId28"/>
    <p:sldId id="286" r:id="rId29"/>
    <p:sldId id="285" r:id="rId30"/>
    <p:sldId id="287" r:id="rId31"/>
    <p:sldId id="288" r:id="rId32"/>
    <p:sldId id="299" r:id="rId33"/>
    <p:sldId id="300" r:id="rId34"/>
    <p:sldId id="291" r:id="rId35"/>
    <p:sldId id="292" r:id="rId36"/>
    <p:sldId id="301" r:id="rId37"/>
    <p:sldId id="302" r:id="rId38"/>
    <p:sldId id="293" r:id="rId39"/>
    <p:sldId id="294" r:id="rId40"/>
    <p:sldId id="303" r:id="rId41"/>
    <p:sldId id="304" r:id="rId42"/>
    <p:sldId id="295" r:id="rId43"/>
    <p:sldId id="296" r:id="rId44"/>
    <p:sldId id="305" r:id="rId45"/>
    <p:sldId id="306" r:id="rId46"/>
    <p:sldId id="297" r:id="rId47"/>
    <p:sldId id="298" r:id="rId48"/>
    <p:sldId id="307" r:id="rId49"/>
    <p:sldId id="308" r:id="rId50"/>
    <p:sldId id="309" r:id="rId51"/>
    <p:sldId id="310" r:id="rId52"/>
    <p:sldId id="311" r:id="rId53"/>
    <p:sldId id="313" r:id="rId54"/>
    <p:sldId id="289" r:id="rId55"/>
    <p:sldId id="290" r:id="rId56"/>
    <p:sldId id="312" r:id="rId57"/>
    <p:sldId id="259" r:id="rId58"/>
    <p:sldId id="260" r:id="rId59"/>
    <p:sldId id="261" r:id="rId60"/>
    <p:sldId id="262" r:id="rId61"/>
    <p:sldId id="263" r:id="rId62"/>
    <p:sldId id="264"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Ad hoc" id="{D9A3C800-883D-4178-BCA5-48B4DDDCCE68}">
          <p14:sldIdLst>
            <p14:sldId id="282"/>
            <p14:sldId id="283"/>
            <p14:sldId id="319"/>
          </p14:sldIdLst>
        </p14:section>
        <p14:section name="Slot#1" id="{61A6E613-32DD-45F7-8FE4-F55F7FE808B5}">
          <p14:sldIdLst>
            <p14:sldId id="317"/>
            <p14:sldId id="318"/>
            <p14:sldId id="284"/>
            <p14:sldId id="314"/>
            <p14:sldId id="315"/>
            <p14:sldId id="286"/>
            <p14:sldId id="285"/>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48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802.11-18/1667r0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2018-10-08</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9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8551902"/>
              </p:ext>
            </p:extLst>
          </p:nvPr>
        </p:nvGraphicFramePr>
        <p:xfrm>
          <a:off x="1564218" y="1556792"/>
          <a:ext cx="8458200" cy="3992704"/>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smtClean="0"/>
                        <a:t>Amendment</a:t>
                      </a:r>
                      <a:r>
                        <a:rPr lang="en-US" sz="1600" baseline="0" smtClean="0"/>
                        <a:t> text</a:t>
                      </a:r>
                      <a:endParaRPr lang="en-US" sz="160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smtClean="0"/>
                        <a:t>CR</a:t>
                      </a:r>
                      <a:endParaRPr lang="en-US" sz="1600" dirty="0"/>
                    </a:p>
                  </a:txBody>
                  <a:tcPr marT="45712" marB="45712"/>
                </a:tc>
              </a:tr>
              <a:tr h="0">
                <a:tc>
                  <a:txBody>
                    <a:bodyPr/>
                    <a:lstStyle/>
                    <a:p>
                      <a:r>
                        <a:rPr lang="en-US" sz="160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pPr marL="0" algn="l" defTabSz="914400" rtl="0" eaLnBrk="1" latinLnBrk="0" hangingPunct="1"/>
                      <a:r>
                        <a:rPr lang="en-US" sz="1600" strike="noStrike" kern="120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2067263"/>
              </p:ext>
            </p:extLst>
          </p:nvPr>
        </p:nvGraphicFramePr>
        <p:xfrm>
          <a:off x="1564218" y="1556792"/>
          <a:ext cx="8458200" cy="4876576"/>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smtClean="0"/>
                        <a:t>CC28-AOA-definition-CIDs</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smtClean="0"/>
              <a:t>Review process for </a:t>
            </a:r>
            <a:r>
              <a:rPr lang="en-US" altLang="en-US" sz="2000" b="0" dirty="0" err="1" smtClean="0"/>
              <a:t>adhoc</a:t>
            </a:r>
            <a:endParaRPr lang="en-US" altLang="en-US" sz="2000" b="0" dirty="0" smtClean="0"/>
          </a:p>
          <a:p>
            <a:pPr algn="just">
              <a:spcBef>
                <a:spcPct val="20000"/>
              </a:spcBef>
              <a:buFontTx/>
              <a:buChar char="•"/>
            </a:pPr>
            <a:r>
              <a:rPr lang="en-US" altLang="en-US" sz="2000" b="0" dirty="0" smtClean="0"/>
              <a:t>Review submissions (as needed)</a:t>
            </a:r>
            <a:endParaRPr lang="en-US" altLang="en-US" sz="2000" b="0" dirty="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34341963"/>
              </p:ext>
            </p:extLst>
          </p:nvPr>
        </p:nvGraphicFramePr>
        <p:xfrm>
          <a:off x="551384" y="2060848"/>
          <a:ext cx="9649072" cy="2317032"/>
        </p:xfrm>
        <a:graphic>
          <a:graphicData uri="http://schemas.openxmlformats.org/drawingml/2006/table">
            <a:tbl>
              <a:tblPr firstRow="1" bandRow="1">
                <a:tableStyleId>{21E4AEA4-8DFA-4A89-87EB-49C32662AFE0}</a:tableStyleId>
              </a:tblPr>
              <a:tblGrid>
                <a:gridCol w="1440160"/>
                <a:gridCol w="1800200"/>
                <a:gridCol w="3311514"/>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endParaRPr lang="en-US" sz="1400" kern="1200" dirty="0" smtClean="0">
                        <a:solidFill>
                          <a:schemeClr val="dk1"/>
                        </a:solidFill>
                        <a:latin typeface="+mn-lt"/>
                        <a:ea typeface="+mn-ea"/>
                        <a:cs typeface="+mn-cs"/>
                      </a:endParaRPr>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mtClean="0"/>
                        <a:t>?</a:t>
                      </a:r>
                      <a:endParaRPr lang="en-US"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p>
          <a:p>
            <a:pPr algn="just">
              <a:spcBef>
                <a:spcPct val="20000"/>
              </a:spcBef>
              <a:buFontTx/>
              <a:buChar char="•"/>
            </a:pPr>
            <a:r>
              <a:rPr lang="en-US" altLang="en-US" sz="2000" b="0" dirty="0"/>
              <a:t>Review plans for the week in view of TG process towards the </a:t>
            </a:r>
            <a:r>
              <a:rPr lang="en-US" altLang="en-US" sz="2000" b="0" dirty="0" smtClean="0"/>
              <a:t>Jan. </a:t>
            </a:r>
            <a:r>
              <a:rPr lang="en-US" altLang="en-US" sz="2000" b="0" dirty="0"/>
              <a:t>2018 D1.0 publication and Initial WG </a:t>
            </a:r>
            <a:r>
              <a:rPr lang="en-US" altLang="en-US" sz="2000" b="0" dirty="0" smtClean="0"/>
              <a:t>ballot</a:t>
            </a:r>
            <a:r>
              <a:rPr lang="en-US" altLang="en-US" sz="2000" b="0" dirty="0"/>
              <a:t> </a:t>
            </a:r>
            <a:r>
              <a:rPr lang="en-US" altLang="en-US" sz="2000" b="0" dirty="0" smtClean="0"/>
              <a:t>(10min)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0898310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Sep. 2018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dirty="0" smtClean="0"/>
                        <a:t>11-18-1732</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Oct. 10</a:t>
                      </a:r>
                      <a:r>
                        <a:rPr lang="en-US" sz="1400" baseline="30000" dirty="0" smtClean="0"/>
                        <a:t>th</a:t>
                      </a:r>
                      <a:r>
                        <a:rPr lang="en-US" sz="1400" dirty="0" smtClean="0"/>
                        <a:t> </a:t>
                      </a:r>
                      <a:r>
                        <a:rPr lang="en-US" sz="1400" dirty="0" err="1" smtClean="0"/>
                        <a:t>Telecon</a:t>
                      </a:r>
                      <a:r>
                        <a:rPr lang="en-US" sz="1400" dirty="0" smtClean="0"/>
                        <a:t> minutes</a:t>
                      </a:r>
                      <a:endParaRPr lang="en-US" sz="1400" dirty="0"/>
                    </a:p>
                  </a:txBody>
                  <a:tcPr marT="45712" marB="45712"/>
                </a:tc>
                <a:tc>
                  <a:txBody>
                    <a:bodyPr/>
                    <a:lstStyle/>
                    <a:p>
                      <a:r>
                        <a:rPr lang="en-US" sz="1400" dirty="0" err="1" smtClean="0"/>
                        <a:t>Telecon</a:t>
                      </a:r>
                      <a:r>
                        <a:rPr lang="en-US" sz="1400" dirty="0" smtClean="0"/>
                        <a:t> minutes</a:t>
                      </a:r>
                      <a:endParaRPr lang="en-US" sz="1400" dirty="0"/>
                    </a:p>
                  </a:txBody>
                  <a:tcPr marT="45712" marB="45712"/>
                </a:tc>
                <a:tc>
                  <a:txBody>
                    <a:bodyPr/>
                    <a:lstStyle/>
                    <a:p>
                      <a:r>
                        <a:rPr lang="en-US" sz="1400" dirty="0" smtClean="0"/>
                        <a:t>2 </a:t>
                      </a:r>
                      <a:r>
                        <a:rPr lang="en-US" sz="1400" dirty="0" smtClean="0"/>
                        <a:t>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11-18-1860</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Roy Want</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Nov. 2</a:t>
                      </a:r>
                      <a:r>
                        <a:rPr lang="en-US" sz="1400" strike="noStrike" kern="1200" baseline="30000" dirty="0" smtClean="0">
                          <a:solidFill>
                            <a:schemeClr val="dk1"/>
                          </a:solidFill>
                          <a:latin typeface="+mn-lt"/>
                          <a:ea typeface="+mn-ea"/>
                          <a:cs typeface="+mn-cs"/>
                        </a:rPr>
                        <a:t>nd</a:t>
                      </a:r>
                      <a:r>
                        <a:rPr lang="en-US" sz="1400" strike="noStrike" kern="1200" dirty="0" smtClean="0">
                          <a:solidFill>
                            <a:schemeClr val="dk1"/>
                          </a:solidFill>
                          <a:latin typeface="+mn-lt"/>
                          <a:ea typeface="+mn-ea"/>
                          <a:cs typeface="+mn-cs"/>
                        </a:rPr>
                        <a:t> </a:t>
                      </a:r>
                      <a:r>
                        <a:rPr lang="en-US" sz="1400" strike="noStrike" kern="1200" dirty="0" err="1" smtClean="0">
                          <a:solidFill>
                            <a:schemeClr val="dk1"/>
                          </a:solidFill>
                          <a:latin typeface="+mn-lt"/>
                          <a:ea typeface="+mn-ea"/>
                          <a:cs typeface="+mn-cs"/>
                        </a:rPr>
                        <a:t>Telecon</a:t>
                      </a:r>
                      <a:r>
                        <a:rPr lang="en-US" sz="1400" strike="noStrike" kern="1200" baseline="0" dirty="0" smtClean="0">
                          <a:solidFill>
                            <a:schemeClr val="dk1"/>
                          </a:solidFill>
                          <a:latin typeface="+mn-lt"/>
                          <a:ea typeface="+mn-ea"/>
                          <a:cs typeface="+mn-cs"/>
                        </a:rPr>
                        <a:t> minutes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err="1" smtClean="0">
                          <a:solidFill>
                            <a:schemeClr val="dk1"/>
                          </a:solidFill>
                          <a:latin typeface="+mn-lt"/>
                          <a:ea typeface="+mn-ea"/>
                          <a:cs typeface="+mn-cs"/>
                        </a:rPr>
                        <a:t>Telecon</a:t>
                      </a:r>
                      <a:r>
                        <a:rPr lang="en-US" sz="1400" strike="noStrike" kern="1200" dirty="0" smtClean="0">
                          <a:solidFill>
                            <a:schemeClr val="dk1"/>
                          </a:solidFill>
                          <a:latin typeface="+mn-lt"/>
                          <a:ea typeface="+mn-ea"/>
                          <a:cs typeface="+mn-cs"/>
                        </a:rPr>
                        <a:t> minutes</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r?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a:t>
            </a:r>
            <a:r>
              <a:rPr lang="en-US" b="0" dirty="0" smtClean="0"/>
              <a:t>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11-18/1860 </a:t>
            </a:r>
            <a:r>
              <a:rPr lang="en-US" b="0" dirty="0" smtClean="0"/>
              <a:t>r?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5750298"/>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8624401"/>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76362524"/>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44091662"/>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641657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7745</TotalTime>
  <Words>3525</Words>
  <Application>Microsoft Office PowerPoint</Application>
  <PresentationFormat>Widescreen</PresentationFormat>
  <Paragraphs>884</Paragraphs>
  <Slides>62</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(1)</vt:lpstr>
      <vt:lpstr>TG Process</vt:lpstr>
      <vt:lpstr>Ad Hoc Meeting Slot discussion items</vt:lpstr>
      <vt:lpstr>Presentation ordering for slot # 1</vt:lpstr>
      <vt:lpstr>Process for ad hoc presentations</vt:lpstr>
      <vt:lpstr>Meeting Slot # 1 discussion items</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cp:revision>
  <cp:lastPrinted>1601-01-01T00:00:00Z</cp:lastPrinted>
  <dcterms:created xsi:type="dcterms:W3CDTF">2018-08-06T10:28:59Z</dcterms:created>
  <dcterms:modified xsi:type="dcterms:W3CDTF">2018-11-12T00:47:22Z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