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8" r:id="rId3"/>
    <p:sldId id="300" r:id="rId4"/>
    <p:sldId id="280" r:id="rId5"/>
    <p:sldId id="281" r:id="rId6"/>
    <p:sldId id="265" r:id="rId7"/>
    <p:sldId id="283" r:id="rId8"/>
    <p:sldId id="282" r:id="rId9"/>
    <p:sldId id="285" r:id="rId10"/>
    <p:sldId id="275" r:id="rId11"/>
    <p:sldId id="278" r:id="rId12"/>
    <p:sldId id="286" r:id="rId13"/>
    <p:sldId id="295" r:id="rId14"/>
    <p:sldId id="310" r:id="rId15"/>
    <p:sldId id="288" r:id="rId16"/>
    <p:sldId id="290" r:id="rId17"/>
    <p:sldId id="291" r:id="rId18"/>
    <p:sldId id="293" r:id="rId19"/>
    <p:sldId id="294" r:id="rId20"/>
    <p:sldId id="296" r:id="rId21"/>
    <p:sldId id="311" r:id="rId22"/>
    <p:sldId id="268" r:id="rId23"/>
    <p:sldId id="307" r:id="rId24"/>
    <p:sldId id="312" r:id="rId25"/>
    <p:sldId id="269" r:id="rId26"/>
    <p:sldId id="313" r:id="rId27"/>
    <p:sldId id="299" r:id="rId28"/>
    <p:sldId id="289" r:id="rId29"/>
    <p:sldId id="264" r:id="rId30"/>
    <p:sldId id="287" r:id="rId31"/>
    <p:sldId id="309" r:id="rId32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, Steph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9933"/>
    <a:srgbClr val="33CC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>
      <p:cViewPr>
        <p:scale>
          <a:sx n="60" d="100"/>
          <a:sy n="60" d="100"/>
        </p:scale>
        <p:origin x="-168" y="-13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6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28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29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802.11-18/1541r6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802.11-18/1541r6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19.png"/><Relationship Id="rId4" Type="http://schemas.openxmlformats.org/officeDocument/2006/relationships/video" Target="../media/media2.wm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ordis.europa.eu/result/rcn/200968_en.html" TargetMode="External"/><Relationship Id="rId3" Type="http://schemas.openxmlformats.org/officeDocument/2006/relationships/hyperlink" Target="https://en.wikipedia.org/wiki/Vehicle" TargetMode="External"/><Relationship Id="rId7" Type="http://schemas.openxmlformats.org/officeDocument/2006/relationships/hyperlink" Target="http://www.roll2rail.eu/Page.aspx?CAT=DELIVERABLES&amp;IdPage=45291e18-8d8f-4fd6-99f8-5d4b7a519b9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ift2rail.org/" TargetMode="External"/><Relationship Id="rId5" Type="http://schemas.openxmlformats.org/officeDocument/2006/relationships/hyperlink" Target="https://commons.wikimedia.org/wiki/File:Gleise_zu_Z%C3%BCrich_HB_2010.jpg" TargetMode="External"/><Relationship Id="rId4" Type="http://schemas.openxmlformats.org/officeDocument/2006/relationships/hyperlink" Target="https://commons.wikimedia.org/wiki/File:Autobahn_A8_bei_Holzkirchen.JPG" TargetMode="External"/><Relationship Id="rId9" Type="http://schemas.openxmlformats.org/officeDocument/2006/relationships/hyperlink" Target="https://www.inderscienceonline.com/doi/pdf/10.1504/IJVICS.2011.04426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lib.dlr.de/114201/" TargetMode="External"/><Relationship Id="rId7" Type="http://schemas.openxmlformats.org/officeDocument/2006/relationships/hyperlink" Target="https://commons.wikimedia.org/wiki/File:2018_Crozet,_Virginia_train_crash_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pt.org/Documents/fm-56/46006/fm56-18-065_frmcs-traffic-analysis-v220" TargetMode="External"/><Relationship Id="rId5" Type="http://schemas.openxmlformats.org/officeDocument/2006/relationships/hyperlink" Target="https://twitter.com/goikotrains/status/1038396656507670528" TargetMode="External"/><Relationship Id="rId4" Type="http://schemas.openxmlformats.org/officeDocument/2006/relationships/hyperlink" Target="http://elib.dlr.de/111876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Railway Use Cases for NGV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2018-11-12</a:t>
            </a:r>
            <a:endParaRPr lang="en-GB" sz="2000" b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906779"/>
              </p:ext>
            </p:extLst>
          </p:nvPr>
        </p:nvGraphicFramePr>
        <p:xfrm>
          <a:off x="990600" y="2413000"/>
          <a:ext cx="10320338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Document" r:id="rId4" imgW="10424781" imgH="4329735" progId="Word.Document.8">
                  <p:embed/>
                </p:oleObj>
              </mc:Choice>
              <mc:Fallback>
                <p:oleObj name="Document" r:id="rId4" imgW="10424781" imgH="4329735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413000"/>
                        <a:ext cx="10320338" cy="4275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</a:t>
            </a:r>
            <a:r>
              <a:rPr lang="en-US" dirty="0"/>
              <a:t>) </a:t>
            </a:r>
            <a:r>
              <a:rPr lang="en-US" dirty="0" smtClean="0"/>
              <a:t>Data classes [6]: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Process </a:t>
            </a:r>
            <a:r>
              <a:rPr lang="en-US" dirty="0"/>
              <a:t>data= small dimension data (byte or bit) that are sent </a:t>
            </a:r>
            <a:r>
              <a:rPr lang="en-US" dirty="0" smtClean="0"/>
              <a:t>periodically 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Message </a:t>
            </a:r>
            <a:r>
              <a:rPr lang="en-US" dirty="0"/>
              <a:t>data= differ from process data for bigger size and not sent </a:t>
            </a:r>
            <a:r>
              <a:rPr lang="en-US" dirty="0" smtClean="0"/>
              <a:t>periodically 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Supervisory </a:t>
            </a:r>
            <a:r>
              <a:rPr lang="en-US" dirty="0"/>
              <a:t>data= as message data, not periodically, used for supervision </a:t>
            </a:r>
            <a:r>
              <a:rPr lang="en-US" dirty="0" smtClean="0"/>
              <a:t>and inauguration </a:t>
            </a:r>
            <a:r>
              <a:rPr lang="en-US" dirty="0"/>
              <a:t>process </a:t>
            </a:r>
            <a:r>
              <a:rPr lang="en-US" dirty="0" smtClean="0"/>
              <a:t>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Stream </a:t>
            </a:r>
            <a:r>
              <a:rPr lang="en-US" dirty="0"/>
              <a:t>data= big amount of data sent </a:t>
            </a:r>
            <a:r>
              <a:rPr lang="en-US" dirty="0" smtClean="0"/>
              <a:t>continuously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Best </a:t>
            </a:r>
            <a:r>
              <a:rPr lang="en-US" dirty="0"/>
              <a:t>Effort data= </a:t>
            </a:r>
            <a:r>
              <a:rPr lang="en-US" dirty="0" smtClean="0"/>
              <a:t>data </a:t>
            </a:r>
            <a:r>
              <a:rPr lang="en-US" dirty="0"/>
              <a:t>rate and delivery time depend on traffic load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8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 Key performance attributes: Inside consist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2780928"/>
            <a:ext cx="7848872" cy="365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 Key performance attributes: Inside 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800" y="2782800"/>
            <a:ext cx="84010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Required bandwidth ~ 100 Mb/s 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30 years innovation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Operator oriented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Improve operational parameters of train, e.g. maintenance costs, vehicle availability, closed circuit television (CCTV)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Required bandwidth ~ 1-10 Gb/s 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10 years innovation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Customer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Passenger comfort, e.g. public internet, passenger info portal; customer’s own devices,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Required bandwidth ~ 1-10 </a:t>
            </a:r>
            <a:r>
              <a:rPr lang="en-US" dirty="0" smtClean="0"/>
              <a:t>Gb/s </a:t>
            </a:r>
            <a:r>
              <a:rPr lang="en-US" dirty="0"/>
              <a:t>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years innovation cycle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6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1: Onboard 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Safety critical </a:t>
            </a:r>
            <a:r>
              <a:rPr lang="en-US" dirty="0" smtClean="0"/>
              <a:t>and </a:t>
            </a:r>
            <a:r>
              <a:rPr lang="en-US" dirty="0"/>
              <a:t>for efficient </a:t>
            </a:r>
            <a:r>
              <a:rPr lang="en-US" dirty="0" smtClean="0"/>
              <a:t>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Wireless </a:t>
            </a:r>
            <a:r>
              <a:rPr lang="en-US" dirty="0"/>
              <a:t>train control and monitoring system (TCMS</a:t>
            </a:r>
            <a:r>
              <a:rPr lang="en-US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Operator oriented services (CCTV, maintenance)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time line </a:t>
            </a:r>
            <a:r>
              <a:rPr lang="en-US" dirty="0"/>
              <a:t>&gt;</a:t>
            </a:r>
            <a:r>
              <a:rPr lang="en-US" dirty="0" smtClean="0"/>
              <a:t>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r>
              <a:rPr lang="en-US" dirty="0" smtClean="0"/>
              <a:t>peed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400 </a:t>
            </a:r>
            <a:r>
              <a:rPr lang="en-US" dirty="0" smtClean="0"/>
              <a:t>km/h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500m,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at 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</a:t>
            </a:r>
            <a:r>
              <a:rPr lang="en-US" dirty="0"/>
              <a:t>100 </a:t>
            </a:r>
            <a:r>
              <a:rPr lang="en-US" dirty="0" smtClean="0"/>
              <a:t>Mbps</a:t>
            </a:r>
            <a:r>
              <a:rPr lang="en-US" dirty="0"/>
              <a:t> </a:t>
            </a:r>
            <a:r>
              <a:rPr lang="en-US" dirty="0" smtClean="0"/>
              <a:t>and latency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 ms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and supports </a:t>
            </a:r>
            <a:r>
              <a:rPr lang="en-US" dirty="0" smtClean="0"/>
              <a:t>reliability (SIL2/3)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Communication range “onboard” train to avoid interference with other trains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4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2: Train-to-Train</a:t>
            </a:r>
            <a:br>
              <a:rPr lang="en-US" dirty="0" smtClean="0"/>
            </a:br>
            <a:r>
              <a:rPr lang="en-US" dirty="0" smtClean="0"/>
              <a:t>									</a:t>
            </a:r>
            <a:r>
              <a:rPr lang="en-US" sz="2800" dirty="0" smtClean="0"/>
              <a:t>Enabling Future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RCAS_ani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4" y="1439115"/>
            <a:ext cx="4320000" cy="2430000"/>
          </a:xfrm>
          <a:prstGeom prst="rect">
            <a:avLst/>
          </a:prstGeom>
        </p:spPr>
      </p:pic>
      <p:sp>
        <p:nvSpPr>
          <p:cNvPr id="8" name="Textplatzhalter 1"/>
          <p:cNvSpPr txBox="1">
            <a:spLocks/>
          </p:cNvSpPr>
          <p:nvPr/>
        </p:nvSpPr>
        <p:spPr bwMode="auto">
          <a:xfrm>
            <a:off x="37164" y="3979027"/>
            <a:ext cx="4470926" cy="39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+mn-lt"/>
              </a:rPr>
              <a:t>Collision avoidance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[9]</a:t>
            </a:r>
            <a:endParaRPr lang="en-US" dirty="0">
              <a:latin typeface="+mn-lt"/>
            </a:endParaRPr>
          </a:p>
        </p:txBody>
      </p:sp>
      <p:pic>
        <p:nvPicPr>
          <p:cNvPr id="9" name="Dynamic_Coupling_animati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5458" y="3983112"/>
            <a:ext cx="4320000" cy="2430000"/>
          </a:xfrm>
          <a:prstGeom prst="rect">
            <a:avLst/>
          </a:prstGeom>
        </p:spPr>
      </p:pic>
      <p:sp>
        <p:nvSpPr>
          <p:cNvPr id="10" name="Rechteck 11"/>
          <p:cNvSpPr/>
          <p:nvPr/>
        </p:nvSpPr>
        <p:spPr>
          <a:xfrm>
            <a:off x="4655840" y="3286725"/>
            <a:ext cx="3099618" cy="64633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  <a:cs typeface="Arial" pitchFamily="34" charset="0"/>
              </a:rPr>
              <a:t>Remote control, automatic coupling and train integrity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[10]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264941" y="3563724"/>
            <a:ext cx="3421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[11]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DynFluegeln_Cut_Relativortung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7637" y="3979027"/>
            <a:ext cx="4355976" cy="2450237"/>
          </a:xfrm>
          <a:prstGeom prst="rect">
            <a:avLst/>
          </a:prstGeom>
        </p:spPr>
      </p:pic>
      <p:sp>
        <p:nvSpPr>
          <p:cNvPr id="13" name="Textplatzhalter 1"/>
          <p:cNvSpPr txBox="1">
            <a:spLocks/>
          </p:cNvSpPr>
          <p:nvPr/>
        </p:nvSpPr>
        <p:spPr bwMode="auto">
          <a:xfrm>
            <a:off x="4799856" y="2132856"/>
            <a:ext cx="4470926" cy="39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+mn-lt"/>
              </a:rPr>
              <a:t>Autonomous train protection  &amp; operation (ATP/ATO)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3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8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</a:t>
            </a:r>
            <a:r>
              <a:rPr lang="en-US" dirty="0" smtClean="0"/>
              <a:t>train protection &amp; operation (ATO): Collision </a:t>
            </a:r>
            <a:r>
              <a:rPr lang="en-US" dirty="0"/>
              <a:t>avoidance </a:t>
            </a:r>
            <a:r>
              <a:rPr lang="en-US" dirty="0" smtClean="0">
                <a:solidFill>
                  <a:schemeClr val="tx2"/>
                </a:solidFill>
              </a:rPr>
              <a:t>[9]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150 bit message</a:t>
            </a:r>
          </a:p>
          <a:p>
            <a:pPr marL="457200" lvl="1" indent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680" y="2852936"/>
            <a:ext cx="8686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train operation (ATO): </a:t>
            </a:r>
            <a:r>
              <a:rPr lang="en-US" dirty="0" smtClean="0"/>
              <a:t>Collision </a:t>
            </a:r>
            <a:r>
              <a:rPr lang="en-US" dirty="0"/>
              <a:t>avoidance </a:t>
            </a:r>
            <a:r>
              <a:rPr lang="en-US" dirty="0" smtClean="0">
                <a:solidFill>
                  <a:schemeClr val="tx2"/>
                </a:solidFill>
              </a:rPr>
              <a:t>[9]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150 bit message (excl. authentication and encryption)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Dense train station /shunting yard: 200 static &amp; 25 moving trains,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update rates 0.2 Hz static &amp; 1 Hz moving train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Minimum message rate = 200 ∙ 0.2 Hz </a:t>
            </a:r>
            <a:r>
              <a:rPr 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+ 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25 ∙ 1 Hz = 65 Hz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System data rate = 150 bit </a:t>
            </a:r>
            <a:r>
              <a:rPr 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∙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 65 Hz = 9.75 </a:t>
            </a:r>
            <a:r>
              <a:rPr lang="en-US" sz="20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kbit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/s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Communication range 5 km for 2 km breaking distance of train @ 200 km/h (~125 mph)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Sufficient for informing train driver as safety-overlay in addition to other safety measures</a:t>
            </a:r>
          </a:p>
          <a:p>
            <a:pPr marL="57150" indent="0"/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Higher rates needed to include authentication and encryption also </a:t>
            </a:r>
            <a:b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	for stand alone system or autonomous operations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8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Picture 3" descr="D:\My Presentations\Effect of noninteger delay on ranging accuracy\CRLB_1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 t="3956" r="8275"/>
          <a:stretch/>
        </p:blipFill>
        <p:spPr bwMode="auto">
          <a:xfrm>
            <a:off x="5015880" y="1844824"/>
            <a:ext cx="7103007" cy="42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25"/>
          <p:cNvCxnSpPr>
            <a:stCxn id="9" idx="2"/>
          </p:cNvCxnSpPr>
          <p:nvPr/>
        </p:nvCxnSpPr>
        <p:spPr>
          <a:xfrm>
            <a:off x="6523357" y="2595101"/>
            <a:ext cx="912627" cy="3716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6"/>
          <p:cNvSpPr txBox="1"/>
          <p:nvPr/>
        </p:nvSpPr>
        <p:spPr>
          <a:xfrm>
            <a:off x="5663952" y="2102658"/>
            <a:ext cx="1718810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1% of the distance accuracy threshold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train operation 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/>
              <a:t>ATO):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Remote control, </a:t>
            </a:r>
            <a:br>
              <a:rPr lang="en-US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automatic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coupling and </a:t>
            </a:r>
            <a:br>
              <a:rPr lang="en-US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train integrity [10]</a:t>
            </a:r>
            <a:endParaRPr lang="en-US" dirty="0" smtClean="0">
              <a:solidFill>
                <a:schemeClr val="tx2"/>
              </a:solidFill>
            </a:endParaRP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Communication and ranging for </a:t>
            </a:r>
            <a:br>
              <a:rPr lang="en-US" sz="2000" b="0" dirty="0" smtClean="0"/>
            </a:br>
            <a:r>
              <a:rPr lang="en-US" sz="2000" b="0" dirty="0" smtClean="0"/>
              <a:t>control</a:t>
            </a:r>
            <a:endParaRPr lang="en-US" sz="2000" b="0" dirty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Ranging accuracy 1% of actual </a:t>
            </a:r>
            <a:br>
              <a:rPr lang="en-US" sz="2000" b="0" dirty="0" smtClean="0"/>
            </a:br>
            <a:r>
              <a:rPr lang="en-US" sz="2000" b="0" dirty="0" smtClean="0"/>
              <a:t>distance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6-sigma </a:t>
            </a:r>
            <a:r>
              <a:rPr lang="en-US" sz="2000" b="0" dirty="0"/>
              <a:t>of </a:t>
            </a:r>
            <a:r>
              <a:rPr lang="en-US" sz="2000" b="0" dirty="0" err="1" smtClean="0"/>
              <a:t>Cramér</a:t>
            </a:r>
            <a:r>
              <a:rPr lang="en-US" sz="2000" b="0" dirty="0" smtClean="0"/>
              <a:t>–Rao </a:t>
            </a:r>
            <a:r>
              <a:rPr lang="en-US" sz="2000" b="0" dirty="0"/>
              <a:t>lower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bound (CRLB)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ITS-G5 (802.11p, 10 MHz), IR-UWB </a:t>
            </a:r>
            <a:br>
              <a:rPr lang="en-US" sz="2000" b="0" dirty="0" smtClean="0"/>
            </a:br>
            <a:r>
              <a:rPr lang="en-US" sz="2000" b="0" dirty="0" smtClean="0"/>
              <a:t>and </a:t>
            </a:r>
            <a:r>
              <a:rPr lang="en-US" sz="2000" b="0" dirty="0"/>
              <a:t>mm-Wave </a:t>
            </a:r>
            <a:r>
              <a:rPr lang="en-US" sz="2000" b="0" dirty="0" smtClean="0"/>
              <a:t>(</a:t>
            </a:r>
            <a:r>
              <a:rPr lang="en-US" sz="2000" b="0" dirty="0"/>
              <a:t>both 500 MHz bandwidth)</a:t>
            </a:r>
          </a:p>
          <a:p>
            <a:pPr marL="4000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[12]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Demonstration at </a:t>
            </a:r>
            <a:r>
              <a:rPr lang="en-US" dirty="0" err="1" smtClean="0">
                <a:solidFill>
                  <a:schemeClr val="tx1"/>
                </a:solidFill>
                <a:cs typeface="Arial" pitchFamily="34" charset="0"/>
              </a:rPr>
              <a:t>Innotrans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 2018 by Siemens, Bombardier, CAF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2924945"/>
            <a:ext cx="3600000" cy="20346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2924944"/>
            <a:ext cx="3600000" cy="20243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248" y="2919059"/>
            <a:ext cx="3600000" cy="20294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04587" y="4034681"/>
            <a:ext cx="686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[11]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65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Abstract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Railway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/>
              <a:t> </a:t>
            </a:r>
            <a:r>
              <a:rPr lang="de-DE" dirty="0" smtClean="0"/>
              <a:t>also relevant </a:t>
            </a:r>
            <a:r>
              <a:rPr lang="de-DE" dirty="0" err="1" smtClean="0"/>
              <a:t>to</a:t>
            </a:r>
            <a:r>
              <a:rPr lang="de-DE" dirty="0" smtClean="0"/>
              <a:t> NGV </a:t>
            </a:r>
            <a:r>
              <a:rPr lang="de-DE" dirty="0" err="1" smtClean="0"/>
              <a:t>besides</a:t>
            </a:r>
            <a:r>
              <a:rPr lang="de-DE" dirty="0" smtClean="0"/>
              <a:t> </a:t>
            </a:r>
            <a:r>
              <a:rPr lang="de-DE" dirty="0" err="1" smtClean="0"/>
              <a:t>road</a:t>
            </a:r>
            <a:r>
              <a:rPr lang="de-DE" dirty="0" smtClean="0"/>
              <a:t> </a:t>
            </a:r>
            <a:r>
              <a:rPr lang="de-DE" dirty="0" err="1" smtClean="0"/>
              <a:t>vehicle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1: Onboard </a:t>
            </a:r>
            <a:r>
              <a:rPr lang="en-US" sz="2000" dirty="0" smtClean="0"/>
              <a:t>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Wireless </a:t>
            </a:r>
            <a:r>
              <a:rPr lang="en-US" dirty="0" smtClean="0"/>
              <a:t>train control </a:t>
            </a:r>
            <a:r>
              <a:rPr lang="en-US" dirty="0"/>
              <a:t>and </a:t>
            </a:r>
            <a:r>
              <a:rPr lang="en-US" dirty="0" smtClean="0"/>
              <a:t>monitoring system </a:t>
            </a:r>
            <a:r>
              <a:rPr lang="en-US" dirty="0"/>
              <a:t>(TCMS</a:t>
            </a:r>
            <a:r>
              <a:rPr lang="en-US" dirty="0" smtClean="0"/>
              <a:t>), operator oriented services, customer services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FFC000"/>
                </a:solidFill>
              </a:rPr>
              <a:t>passenger information services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connection to mobile hot spot for public internet</a:t>
            </a:r>
            <a:r>
              <a:rPr lang="en-US" dirty="0" smtClean="0">
                <a:solidFill>
                  <a:schemeClr val="tx1"/>
                </a:solidFill>
              </a:rPr>
              <a:t>)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2: </a:t>
            </a:r>
            <a:r>
              <a:rPr lang="en-US" sz="2000" dirty="0" smtClean="0"/>
              <a:t>Train-to-Train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</a:t>
            </a:r>
            <a:r>
              <a:rPr lang="en-US" dirty="0" smtClean="0"/>
              <a:t>train </a:t>
            </a:r>
            <a:r>
              <a:rPr lang="en-US" dirty="0" smtClean="0">
                <a:solidFill>
                  <a:srgbClr val="FFC000"/>
                </a:solidFill>
              </a:rPr>
              <a:t>protection &amp; operation (ATP/ATO):</a:t>
            </a:r>
            <a:r>
              <a:rPr lang="en-US" dirty="0" smtClean="0"/>
              <a:t> collision avoidance, r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emote control, automatic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coupling and train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integrity; virtual coupling (platooning)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3: </a:t>
            </a:r>
            <a:r>
              <a:rPr lang="en-US" sz="2000" dirty="0" smtClean="0"/>
              <a:t>Train-to-Trackside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Signaling, operator oriented services, customer services (</a:t>
            </a:r>
            <a:r>
              <a:rPr lang="en-US" dirty="0" smtClean="0">
                <a:solidFill>
                  <a:srgbClr val="FFC000"/>
                </a:solidFill>
              </a:rPr>
              <a:t>passenger information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…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Use Case 4: Vehicle-to-Train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Shared space in level crossings &amp; shared spectrum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[12]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Trains per platoon: 3/6/18 in rural/suburban/urban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Message rate 10 Hz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  <a:p>
            <a:pPr marL="0" indent="0">
              <a:spcBef>
                <a:spcPts val="300"/>
              </a:spcBef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Message size 167 bytes </a:t>
            </a:r>
          </a:p>
          <a:p>
            <a:pPr>
              <a:spcBef>
                <a:spcPts val="300"/>
              </a:spcBef>
              <a:buFont typeface="Wingdings" pitchFamily="2" charset="2"/>
              <a:buChar char="è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13.36 kb/s for one train broadcasting to platoon</a:t>
            </a:r>
          </a:p>
          <a:p>
            <a:pPr>
              <a:spcBef>
                <a:spcPts val="300"/>
              </a:spcBef>
              <a:buFont typeface="Wingdings" pitchFamily="2" charset="2"/>
              <a:buChar char="è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40.08/80.16/240.48 kb/s for 3/6/18  trains per platoon in rural/suburban/urban </a:t>
            </a: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604587" y="403468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[10]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875599"/>
                  </p:ext>
                </p:extLst>
              </p:nvPr>
            </p:nvGraphicFramePr>
            <p:xfrm>
              <a:off x="1302214" y="3140968"/>
              <a:ext cx="10410411" cy="205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77396"/>
                    <a:gridCol w="2267531"/>
                    <a:gridCol w="2036819"/>
                    <a:gridCol w="1885944"/>
                    <a:gridCol w="1842721"/>
                  </a:tblGrid>
                  <a:tr h="1676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Update-Delay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∆</m:t>
                              </m:r>
                              <m:r>
                                <a:rPr lang="de-DE" sz="1800">
                                  <a:effectLst/>
                                  <a:latin typeface="Cambria Math"/>
                                </a:rPr>
                                <m:t>𝑡</m:t>
                              </m:r>
                            </m:oMath>
                          </a14:m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</a:p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=1 </m:t>
                              </m:r>
                              <m:r>
                                <a:rPr lang="de-DE" sz="1800">
                                  <a:effectLst/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1800">
                                      <a:effectLst/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0.01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10 s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7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 smtClean="0">
                              <a:effectLst/>
                            </a:rPr>
                            <a:t>Position </a:t>
                          </a:r>
                          <a:r>
                            <a:rPr lang="de-DE" sz="1800" dirty="0" err="1" smtClean="0">
                              <a:effectLst/>
                            </a:rPr>
                            <a:t>uncertainty</a:t>
                          </a:r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0.5e-5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0.5e-2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0.5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50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7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 err="1" smtClean="0">
                              <a:effectLst/>
                            </a:rPr>
                            <a:t>Velocity</a:t>
                          </a:r>
                          <a:r>
                            <a:rPr lang="de-DE" sz="1800" baseline="0" dirty="0" smtClean="0">
                              <a:effectLst/>
                            </a:rPr>
                            <a:t> </a:t>
                          </a:r>
                          <a:r>
                            <a:rPr lang="de-DE" sz="1800" baseline="0" dirty="0" err="1" smtClean="0">
                              <a:effectLst/>
                            </a:rPr>
                            <a:t>uncertainty</a:t>
                          </a:r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0.01 m/s 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 m/s 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m/s = 3,6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10 m/s = 36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875599"/>
                  </p:ext>
                </p:extLst>
              </p:nvPr>
            </p:nvGraphicFramePr>
            <p:xfrm>
              <a:off x="1302214" y="3140968"/>
              <a:ext cx="10410411" cy="205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77396"/>
                    <a:gridCol w="2267531"/>
                    <a:gridCol w="2036819"/>
                    <a:gridCol w="1885944"/>
                    <a:gridCol w="1842721"/>
                  </a:tblGrid>
                  <a:tr h="7345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5785" r="-337949" b="-1801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0.01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10 s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83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118519" r="-337949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0.5e-5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0.5e-2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0.5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50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83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218519" r="-337949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0.01 m/s </a:t>
                          </a: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 m/s </a:t>
                          </a: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m/s = 3,6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10 m/s = 36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63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2: Train-to-Train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train </a:t>
            </a:r>
            <a:r>
              <a:rPr lang="en-US" dirty="0" smtClean="0"/>
              <a:t>protection &amp; operation (ATP/ATO): </a:t>
            </a:r>
            <a:r>
              <a:rPr lang="en-US" dirty="0"/>
              <a:t>collision avoidance, r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emote control, automatic coupling and train integrity; virtual coupling (platooning)</a:t>
            </a:r>
            <a:r>
              <a:rPr lang="en-US" dirty="0" smtClean="0"/>
              <a:t>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Deployment time line &gt;</a:t>
            </a:r>
            <a:r>
              <a:rPr lang="en-US" dirty="0" smtClean="0"/>
              <a:t>2030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For </a:t>
            </a:r>
            <a:r>
              <a:rPr lang="en-US" dirty="0">
                <a:solidFill>
                  <a:srgbClr val="FFC000"/>
                </a:solidFill>
              </a:rPr>
              <a:t>a </a:t>
            </a:r>
            <a:r>
              <a:rPr lang="en-US" dirty="0" smtClean="0">
                <a:solidFill>
                  <a:srgbClr val="FFC000"/>
                </a:solidFill>
              </a:rPr>
              <a:t>relative</a:t>
            </a:r>
            <a:r>
              <a:rPr lang="en-US" dirty="0" smtClean="0"/>
              <a:t> </a:t>
            </a:r>
            <a:r>
              <a:rPr lang="en-US" dirty="0"/>
              <a:t>speed </a:t>
            </a:r>
            <a:r>
              <a:rPr lang="en-US" dirty="0">
                <a:solidFill>
                  <a:srgbClr val="FFC000"/>
                </a:solidFill>
              </a:rPr>
              <a:t>of 500 km/h </a:t>
            </a:r>
            <a:r>
              <a:rPr lang="en-US" dirty="0"/>
              <a:t>(</a:t>
            </a:r>
            <a:r>
              <a:rPr lang="en-US" dirty="0">
                <a:solidFill>
                  <a:srgbClr val="FFC000"/>
                </a:solidFill>
              </a:rPr>
              <a:t>with directional antennas </a:t>
            </a:r>
            <a:r>
              <a:rPr lang="en-US" dirty="0"/>
              <a:t>800 km/h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FFC000"/>
                </a:solidFill>
              </a:rPr>
              <a:t> 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NGV provides at 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</a:t>
            </a:r>
            <a:r>
              <a:rPr lang="en-US" dirty="0"/>
              <a:t>1 </a:t>
            </a:r>
            <a:r>
              <a:rPr lang="en-US" dirty="0" smtClean="0"/>
              <a:t>Mbps, </a:t>
            </a:r>
            <a:r>
              <a:rPr lang="en-US" dirty="0" smtClean="0">
                <a:solidFill>
                  <a:srgbClr val="FFC000"/>
                </a:solidFill>
              </a:rPr>
              <a:t>a</a:t>
            </a:r>
            <a:r>
              <a:rPr lang="en-US" dirty="0" smtClean="0"/>
              <a:t> ranging </a:t>
            </a:r>
            <a:r>
              <a:rPr lang="en-US" dirty="0"/>
              <a:t>accuracy </a:t>
            </a:r>
            <a:r>
              <a:rPr lang="en-US" dirty="0">
                <a:solidFill>
                  <a:srgbClr val="FFC000"/>
                </a:solidFill>
              </a:rPr>
              <a:t>of </a:t>
            </a:r>
            <a:r>
              <a:rPr lang="en-US" dirty="0"/>
              <a:t>1% of </a:t>
            </a:r>
            <a:r>
              <a:rPr lang="en-US" dirty="0" smtClean="0"/>
              <a:t>distance,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latency of 10 ms </a:t>
            </a:r>
            <a:r>
              <a:rPr lang="en-US" dirty="0" smtClean="0">
                <a:solidFill>
                  <a:srgbClr val="FFC000"/>
                </a:solidFill>
              </a:rPr>
              <a:t>as well as supports</a:t>
            </a:r>
            <a:r>
              <a:rPr lang="en-US" dirty="0" smtClean="0"/>
              <a:t> reliability </a:t>
            </a:r>
            <a:r>
              <a:rPr lang="en-US" dirty="0"/>
              <a:t>(</a:t>
            </a:r>
            <a:r>
              <a:rPr lang="en-US" dirty="0" smtClean="0"/>
              <a:t>SIL2)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6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3: Train-to-Trackside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Signaling: Safe operation of trains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European Train Control System (ETCS)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GSM-R, future railway mobile communication system (FRMCS) using LTE/5G</a:t>
            </a:r>
            <a:r>
              <a:rPr lang="en-US" sz="1600" dirty="0"/>
              <a:t> </a:t>
            </a:r>
            <a:r>
              <a:rPr lang="en-US" sz="1600" dirty="0" smtClean="0"/>
              <a:t>or WLAN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C000"/>
                </a:solidFill>
              </a:rPr>
              <a:t>FRMCS traffic analysis [13]: ETCS, ATO, telemetry, remote control, critical video transmission</a:t>
            </a:r>
          </a:p>
          <a:p>
            <a:pPr marL="914400" lvl="2" indent="0"/>
            <a:endParaRPr lang="en-US" sz="1600" dirty="0" smtClean="0"/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Positive Train Control (PTC) </a:t>
            </a:r>
            <a:r>
              <a:rPr lang="en-US" sz="1800" dirty="0" smtClean="0"/>
              <a:t> [14]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Communication Based Train Control (CBTC) [</a:t>
            </a:r>
            <a:r>
              <a:rPr lang="en-US" sz="1800" dirty="0" smtClean="0"/>
              <a:t>15]</a:t>
            </a:r>
            <a:endParaRPr lang="en-US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Application standard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802.11b/g or LTE @ 1.8 GHz as well as proprietary solutions @ 5.9  GHz, e.g. based on 802.11a with 5MHz channels</a:t>
            </a:r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aphicFrame>
        <p:nvGraphicFramePr>
          <p:cNvPr id="7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30026"/>
              </p:ext>
            </p:extLst>
          </p:nvPr>
        </p:nvGraphicFramePr>
        <p:xfrm>
          <a:off x="911423" y="3429000"/>
          <a:ext cx="10441160" cy="1392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5"/>
                <a:gridCol w="1800200"/>
                <a:gridCol w="1944216"/>
                <a:gridCol w="1728192"/>
                <a:gridCol w="1512167"/>
              </a:tblGrid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Scenario for Reference Train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Train-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Trackside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Uplink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endParaRPr lang="de-DE" sz="18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Trackside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-Train (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Downlink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)</a:t>
                      </a:r>
                      <a:endParaRPr lang="de-DE" sz="1800" dirty="0" smtClean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de-D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</a:t>
                      </a:r>
                      <a:r>
                        <a:rPr lang="de-DE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Video Transmission</a:t>
                      </a:r>
                      <a:endParaRPr lang="de-D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Yes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No</a:t>
                      </a:r>
                      <a:endParaRPr lang="de-DE" sz="1800" baseline="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Yes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No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68580" marR="68580" marT="0" marB="0"/>
                </a:tc>
              </a:tr>
              <a:tr h="36703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Future Evolution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[Mbps]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7.42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3.46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4.38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0.42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03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Co-</a:t>
                      </a:r>
                      <a:r>
                        <a:rPr lang="de-DE" sz="1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Existence</a:t>
                      </a: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de-DE" sz="1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Mitigation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[Mbps]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3.49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3.50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9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3: Train-to-Trackside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Signaling: Safe operation of trains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European Train Control System (ETCS)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GSM-R, future railway mobile communication system (FRMCS) using LTE/5G</a:t>
            </a:r>
            <a:r>
              <a:rPr lang="en-US" sz="1600" dirty="0"/>
              <a:t> </a:t>
            </a:r>
            <a:r>
              <a:rPr lang="en-US" sz="1600" dirty="0" smtClean="0"/>
              <a:t>or WLAN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Positive Train Control (PTC)  [14]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Communication Based Train Control (CBTC) [15]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Application standard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802.11b/g or LTE @ 1.8 GHz as well as proprietary solutions @ 5.9  GHz, e.g. based on 802.11a with 5MHz channels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C000"/>
                </a:solidFill>
              </a:rPr>
              <a:t>Remote train operation in degraded mode for autonomous train operation (ATO)</a:t>
            </a:r>
            <a:endParaRPr lang="en-US" sz="1800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Issues: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 urban areas capacity problems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Dedicated links (link setup, link loss) to access points/base stations</a:t>
            </a:r>
          </a:p>
          <a:p>
            <a:pPr marL="457200" lvl="1" indent="0"/>
            <a:r>
              <a:rPr lang="en-US" sz="1800" dirty="0">
                <a:sym typeface="Wingdings" panose="05000000000000000000" pitchFamily="2" charset="2"/>
              </a:rPr>
              <a:t> Broadcast to multiple access points for redundancy, lower latency</a:t>
            </a:r>
            <a:endParaRPr lang="en-US" sz="1800" dirty="0"/>
          </a:p>
          <a:p>
            <a:pPr marL="0" lvl="1" indent="0"/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0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3: Train-to-Trackside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Signaling </a:t>
            </a:r>
            <a:r>
              <a:rPr lang="en-US" dirty="0"/>
              <a:t>of European Train Control System (ETCS</a:t>
            </a:r>
            <a:r>
              <a:rPr lang="en-US" dirty="0" smtClean="0"/>
              <a:t>), </a:t>
            </a:r>
            <a:r>
              <a:rPr lang="en-US" dirty="0"/>
              <a:t>Positive Train Control (PTC</a:t>
            </a:r>
            <a:r>
              <a:rPr lang="en-US" dirty="0" smtClean="0"/>
              <a:t>), </a:t>
            </a:r>
            <a:r>
              <a:rPr lang="en-US" dirty="0"/>
              <a:t>Communication Based Train Control (CBTC), Remote train operation in degraded mode for autonomous train operation (ATO)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</a:t>
            </a:r>
            <a:r>
              <a:rPr lang="en-US" dirty="0"/>
              <a:t>time line &gt;</a:t>
            </a:r>
            <a:r>
              <a:rPr lang="en-US" dirty="0" smtClean="0"/>
              <a:t>2025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</a:t>
            </a:r>
            <a:r>
              <a:rPr lang="en-US" dirty="0" smtClean="0"/>
              <a:t>speed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400 </a:t>
            </a:r>
            <a:r>
              <a:rPr lang="en-US" dirty="0" smtClean="0"/>
              <a:t>km/h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</a:t>
            </a:r>
            <a:r>
              <a:rPr lang="en-US" dirty="0">
                <a:solidFill>
                  <a:srgbClr val="FFC000"/>
                </a:solidFill>
              </a:rPr>
              <a:t>at </a:t>
            </a:r>
            <a:r>
              <a:rPr lang="en-US" dirty="0" smtClean="0">
                <a:solidFill>
                  <a:srgbClr val="FFC000"/>
                </a:solidFill>
              </a:rPr>
              <a:t>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100 Mbps (</a:t>
            </a:r>
            <a:r>
              <a:rPr lang="en-US" dirty="0" smtClean="0">
                <a:solidFill>
                  <a:srgbClr val="FFC000"/>
                </a:solidFill>
              </a:rPr>
              <a:t>50 Mbps without critical video</a:t>
            </a:r>
            <a:r>
              <a:rPr lang="en-US" dirty="0" smtClean="0"/>
              <a:t>), </a:t>
            </a:r>
            <a:r>
              <a:rPr lang="en-US" dirty="0"/>
              <a:t>absolute position accuracy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>2 m </a:t>
            </a:r>
            <a:r>
              <a:rPr lang="en-US" dirty="0"/>
              <a:t>cross and </a:t>
            </a:r>
            <a:r>
              <a:rPr lang="en-US" dirty="0" smtClean="0"/>
              <a:t>0.5 m </a:t>
            </a:r>
            <a:r>
              <a:rPr lang="en-US" dirty="0"/>
              <a:t>along track </a:t>
            </a:r>
            <a:r>
              <a:rPr lang="en-US" dirty="0" smtClean="0">
                <a:solidFill>
                  <a:srgbClr val="FFC000"/>
                </a:solidFill>
              </a:rPr>
              <a:t>with </a:t>
            </a:r>
            <a:r>
              <a:rPr lang="en-US" dirty="0">
                <a:solidFill>
                  <a:srgbClr val="FFC000"/>
                </a:solidFill>
              </a:rPr>
              <a:t>at least 99%</a:t>
            </a:r>
            <a:r>
              <a:rPr lang="en-US" dirty="0"/>
              <a:t> </a:t>
            </a:r>
            <a:r>
              <a:rPr lang="en-US" dirty="0" smtClean="0"/>
              <a:t>reliability, and </a:t>
            </a:r>
            <a:r>
              <a:rPr lang="en-US" dirty="0"/>
              <a:t>latency </a:t>
            </a:r>
            <a:r>
              <a:rPr lang="en-US" dirty="0" smtClean="0">
                <a:solidFill>
                  <a:srgbClr val="FFC000"/>
                </a:solidFill>
              </a:rPr>
              <a:t>of </a:t>
            </a:r>
            <a:r>
              <a:rPr lang="en-US" dirty="0" smtClean="0"/>
              <a:t>100 ms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as well as supports </a:t>
            </a:r>
            <a:r>
              <a:rPr lang="en-US" dirty="0" smtClean="0"/>
              <a:t>reliability </a:t>
            </a:r>
            <a:r>
              <a:rPr lang="en-US" dirty="0"/>
              <a:t>(</a:t>
            </a:r>
            <a:r>
              <a:rPr lang="en-US" dirty="0" smtClean="0"/>
              <a:t>SIL4)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9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4: Vehicle-to-Train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Shared space: Level crossings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Basic safety message/ </a:t>
            </a:r>
            <a:r>
              <a:rPr lang="en-US" dirty="0" smtClean="0"/>
              <a:t>CAM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Long breaking </a:t>
            </a:r>
            <a:r>
              <a:rPr lang="en-US" dirty="0"/>
              <a:t>distance of </a:t>
            </a:r>
            <a:r>
              <a:rPr lang="en-US" dirty="0" smtClean="0"/>
              <a:t>trains compared to cars, </a:t>
            </a:r>
            <a:br>
              <a:rPr lang="en-US" dirty="0" smtClean="0"/>
            </a:br>
            <a:r>
              <a:rPr lang="en-US" dirty="0" smtClean="0"/>
              <a:t>e.g. 250m @ 100 km/h (62 mph) compared to 50m</a:t>
            </a:r>
          </a:p>
          <a:p>
            <a:pPr marL="800100" lvl="1" indent="-34290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Need for increased communication range</a:t>
            </a:r>
          </a:p>
          <a:p>
            <a:pPr marL="457200" lvl="1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Shared spectrum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EC Mandate for regulation: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/>
              <a:t>Shared spectrum use of 5.9 GHz ITS band between V2X and urban rail communications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pectrum segregation not an option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7464152" y="1556792"/>
            <a:ext cx="3721963" cy="2736304"/>
            <a:chOff x="7464152" y="1556792"/>
            <a:chExt cx="3721963" cy="2736304"/>
          </a:xfrm>
        </p:grpSpPr>
        <p:pic>
          <p:nvPicPr>
            <p:cNvPr id="5122" name="Picture 2" descr="File:2018 Crozet, Virginia train crash 2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152" y="1556792"/>
              <a:ext cx="3648405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488488" y="1700808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[16]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26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4: Vehicle-to-Train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r>
              <a:rPr lang="en-US" dirty="0" smtClean="0"/>
              <a:t>space at level crossings, shared spectrum for 5.9 GHz ITS band between V2X and urban rail communications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</a:t>
            </a:r>
            <a:r>
              <a:rPr lang="en-US" dirty="0"/>
              <a:t>time line &gt;</a:t>
            </a:r>
            <a:r>
              <a:rPr lang="en-US" dirty="0" smtClean="0"/>
              <a:t>2020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relative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/>
              <a:t>peed </a:t>
            </a:r>
            <a:r>
              <a:rPr lang="en-US" dirty="0">
                <a:solidFill>
                  <a:srgbClr val="FFC000"/>
                </a:solidFill>
              </a:rPr>
              <a:t>of 500 </a:t>
            </a:r>
            <a:r>
              <a:rPr lang="en-US" dirty="0" smtClean="0">
                <a:solidFill>
                  <a:srgbClr val="FFC000"/>
                </a:solidFill>
              </a:rPr>
              <a:t>km/h</a:t>
            </a:r>
            <a:r>
              <a:rPr lang="en-US" dirty="0" smtClean="0"/>
              <a:t> and a </a:t>
            </a:r>
            <a:r>
              <a:rPr lang="en-US" dirty="0"/>
              <a:t>distance </a:t>
            </a:r>
            <a:r>
              <a:rPr lang="en-US">
                <a:solidFill>
                  <a:srgbClr val="FFC000"/>
                </a:solidFill>
              </a:rPr>
              <a:t>of</a:t>
            </a:r>
            <a:r>
              <a:rPr lang="en-US"/>
              <a:t> </a:t>
            </a:r>
            <a:r>
              <a:rPr lang="en-US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</a:t>
            </a:r>
            <a:r>
              <a:rPr lang="en-US" dirty="0">
                <a:solidFill>
                  <a:srgbClr val="FFC000"/>
                </a:solidFill>
              </a:rPr>
              <a:t>at </a:t>
            </a:r>
            <a:r>
              <a:rPr lang="en-US" dirty="0" smtClean="0">
                <a:solidFill>
                  <a:srgbClr val="FFC000"/>
                </a:solidFill>
              </a:rPr>
              <a:t>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 </a:t>
            </a:r>
            <a:r>
              <a:rPr lang="en-US" dirty="0"/>
              <a:t>Mbps</a:t>
            </a:r>
            <a:r>
              <a:rPr lang="en-US" dirty="0" smtClean="0"/>
              <a:t>, a </a:t>
            </a:r>
            <a:r>
              <a:rPr lang="en-US" dirty="0"/>
              <a:t>ranging accuracy </a:t>
            </a:r>
            <a:r>
              <a:rPr lang="en-US" dirty="0" smtClean="0">
                <a:solidFill>
                  <a:srgbClr val="FFC000"/>
                </a:solidFill>
              </a:rPr>
              <a:t>between</a:t>
            </a:r>
            <a:r>
              <a:rPr lang="en-US" dirty="0" smtClean="0"/>
              <a:t> </a:t>
            </a:r>
            <a:r>
              <a:rPr lang="en-US" dirty="0"/>
              <a:t>5%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10% of </a:t>
            </a:r>
            <a:r>
              <a:rPr lang="en-US" dirty="0" smtClean="0"/>
              <a:t>distance, and a latency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100 </a:t>
            </a:r>
            <a:r>
              <a:rPr lang="en-US" dirty="0"/>
              <a:t>ms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as well as supports</a:t>
            </a:r>
            <a:r>
              <a:rPr lang="en-US" dirty="0" smtClean="0"/>
              <a:t> reliability </a:t>
            </a:r>
            <a:r>
              <a:rPr lang="en-US" dirty="0"/>
              <a:t>(</a:t>
            </a:r>
            <a:r>
              <a:rPr lang="en-US" dirty="0" smtClean="0"/>
              <a:t>SIL2)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Interference between V2X and T2X limited while enabling safe cooperation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2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Railway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also relevant </a:t>
            </a:r>
            <a:r>
              <a:rPr lang="de-DE" dirty="0" err="1"/>
              <a:t>to</a:t>
            </a:r>
            <a:r>
              <a:rPr lang="de-DE" dirty="0"/>
              <a:t> NGV </a:t>
            </a:r>
            <a:r>
              <a:rPr lang="de-DE" dirty="0" err="1"/>
              <a:t>besides</a:t>
            </a:r>
            <a:r>
              <a:rPr lang="de-DE" dirty="0"/>
              <a:t> </a:t>
            </a:r>
            <a:r>
              <a:rPr lang="de-DE" dirty="0" err="1"/>
              <a:t>road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1: Onboard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Wireless train control and monitoring system (TCMS), operator oriented services, customer services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rgbClr val="FFC000"/>
                </a:solidFill>
              </a:rPr>
              <a:t>passenger information services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connection to mobile hot spot for public internet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2: Train-to-Train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</a:t>
            </a:r>
            <a:r>
              <a:rPr lang="en-US" dirty="0" smtClean="0"/>
              <a:t>train </a:t>
            </a:r>
            <a:r>
              <a:rPr lang="en-US" dirty="0">
                <a:solidFill>
                  <a:srgbClr val="FFC000"/>
                </a:solidFill>
              </a:rPr>
              <a:t>protection &amp; operation (ATP/ATO</a:t>
            </a:r>
            <a:r>
              <a:rPr lang="en-US" dirty="0" smtClean="0">
                <a:solidFill>
                  <a:srgbClr val="FFC000"/>
                </a:solidFill>
              </a:rPr>
              <a:t>): </a:t>
            </a:r>
            <a:r>
              <a:rPr lang="en-US" dirty="0" smtClean="0"/>
              <a:t>collision </a:t>
            </a:r>
            <a:r>
              <a:rPr lang="en-US" dirty="0"/>
              <a:t>avoidance; r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emote control of automatic coupling and train integrity; virtual coupling (platooning)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3: Train-to-Trackside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Signaling, operator oriented services, customer services (</a:t>
            </a:r>
            <a:r>
              <a:rPr lang="en-US" dirty="0">
                <a:solidFill>
                  <a:srgbClr val="FFC000"/>
                </a:solidFill>
              </a:rPr>
              <a:t>passenger information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4: Vehicle-to-Train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Shared space in level crossings &amp; shared </a:t>
            </a:r>
            <a:r>
              <a:rPr lang="en-US" dirty="0" smtClean="0"/>
              <a:t>spectrum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1"/>
            <a:ext cx="10510191" cy="4113213"/>
          </a:xfrm>
        </p:spPr>
        <p:txBody>
          <a:bodyPr rIns="0"/>
          <a:lstStyle/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Source </a:t>
            </a:r>
            <a:r>
              <a:rPr lang="en-US" sz="1600" dirty="0" err="1" smtClean="0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en.wikipedia.org/wiki/Vehicle</a:t>
            </a:r>
            <a:r>
              <a:rPr lang="en-US" sz="1600" dirty="0" smtClean="0"/>
              <a:t>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 err="1" smtClean="0"/>
              <a:t>Souce</a:t>
            </a:r>
            <a:r>
              <a:rPr lang="en-US" sz="1600" dirty="0" smtClean="0"/>
              <a:t> </a:t>
            </a:r>
            <a:r>
              <a:rPr lang="en-US" sz="1600" dirty="0" err="1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commons.wikimedia.org/wiki/File:Autobahn_A8_bei_Holzkirchen.JPG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Source </a:t>
            </a:r>
            <a:r>
              <a:rPr lang="en-US" sz="1600" dirty="0" err="1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commons.wikimedia.org/wiki/File:Gleise_zu_Z%C3%BCrich_HB_2010.jpg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Shift2Rail </a:t>
            </a:r>
            <a:r>
              <a:rPr lang="en-GB" sz="1600" dirty="0">
                <a:hlinkClick r:id="rId6"/>
              </a:rPr>
              <a:t>https://shift2rail.org</a:t>
            </a:r>
            <a:r>
              <a:rPr lang="en-GB" sz="1600" dirty="0" smtClean="0">
                <a:hlinkClick r:id="rId6"/>
              </a:rPr>
              <a:t>/</a:t>
            </a:r>
            <a:r>
              <a:rPr lang="en-GB" sz="16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smtClean="0"/>
              <a:t>Juan </a:t>
            </a:r>
            <a:r>
              <a:rPr lang="en-GB" sz="1600" dirty="0"/>
              <a:t>Moreno </a:t>
            </a:r>
            <a:r>
              <a:rPr lang="en-GB" sz="1600" dirty="0" err="1"/>
              <a:t>García-Loygorri</a:t>
            </a:r>
            <a:r>
              <a:rPr lang="en-GB" sz="1600" dirty="0"/>
              <a:t>, Javier </a:t>
            </a:r>
            <a:r>
              <a:rPr lang="en-GB" sz="1600" dirty="0" err="1"/>
              <a:t>Goikoetxea</a:t>
            </a:r>
            <a:r>
              <a:rPr lang="en-GB" sz="1600" dirty="0"/>
              <a:t>, </a:t>
            </a:r>
            <a:r>
              <a:rPr lang="en-GB" sz="1600" dirty="0" err="1"/>
              <a:t>Eneko</a:t>
            </a:r>
            <a:r>
              <a:rPr lang="en-GB" sz="1600" dirty="0"/>
              <a:t> </a:t>
            </a:r>
            <a:r>
              <a:rPr lang="en-GB" sz="1600" dirty="0" err="1"/>
              <a:t>Echeverría</a:t>
            </a:r>
            <a:r>
              <a:rPr lang="en-GB" sz="1600" dirty="0"/>
              <a:t>, Aitor Arriola, </a:t>
            </a:r>
            <a:r>
              <a:rPr lang="en-GB" sz="1600" dirty="0" err="1"/>
              <a:t>Iñaki</a:t>
            </a:r>
            <a:r>
              <a:rPr lang="en-GB" sz="1600" dirty="0"/>
              <a:t> Val, Stephan Sand, Paul Unterhuber, del Rio, Francisco (2018) The Wireless Train Communication Network: Roll2Rail Vision. IEEE Vehicular Technology Magazine. 2018. DOI: 10.1109/MVT.2018.2844408 ISSN 1556-6072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Roll2Rail. (2015). </a:t>
            </a:r>
            <a:r>
              <a:rPr lang="en-US" sz="1600" dirty="0"/>
              <a:t>D 2.1 Specification of the Wireless TCMS. </a:t>
            </a:r>
            <a:r>
              <a:rPr lang="en-GB" sz="1600" dirty="0"/>
              <a:t>Public deliverable. [Online]. Available: </a:t>
            </a:r>
            <a:r>
              <a:rPr lang="en-GB" sz="1600" dirty="0">
                <a:hlinkClick r:id="rId7"/>
              </a:rPr>
              <a:t>http://www.roll2rail.eu/Page.aspx?CAT=DELIVERABLES&amp;IdPage=45291e18-8d8f-4fd6-99f8-5d4b7a519b9c</a:t>
            </a:r>
            <a:r>
              <a:rPr lang="en-GB" sz="16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Source </a:t>
            </a:r>
            <a:r>
              <a:rPr lang="en-US" sz="1600" dirty="0"/>
              <a:t>CONNECTA Report Summary </a:t>
            </a:r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cordis.europa.eu/result/rcn/200968_en.html</a:t>
            </a:r>
            <a:endParaRPr lang="en-US" sz="16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1600" dirty="0" smtClean="0"/>
              <a:t>IEC 61375-2-3:2015 Train Communication Network (TCN) – Part 2-3:Train Communication Profile</a:t>
            </a:r>
            <a:r>
              <a:rPr lang="en-GB" sz="16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Lehner, Andreas und Rico </a:t>
            </a:r>
            <a:r>
              <a:rPr lang="en-US" sz="1600" dirty="0" err="1" smtClean="0"/>
              <a:t>Gracía</a:t>
            </a:r>
            <a:r>
              <a:rPr lang="en-US" sz="1600" dirty="0" smtClean="0"/>
              <a:t>, Cristina und Strang, Thomas (2011) A multi-broadcast communication system for high dynamic vehicular ad-hoc networks. International Journal of Vehicle Information and Communication Systems, Vol. 2 (No. 3/4), Seiten 286-302, </a:t>
            </a:r>
            <a:r>
              <a:rPr lang="en-US" sz="1600" dirty="0" err="1" smtClean="0"/>
              <a:t>Inderscience</a:t>
            </a:r>
            <a:r>
              <a:rPr lang="en-US" sz="1600" dirty="0" smtClean="0"/>
              <a:t> Publishers, DOI: 10.1504/IJVICS.2011.044267, ISSN 1471-0242. </a:t>
            </a:r>
            <a:r>
              <a:rPr lang="en-US" sz="1600" dirty="0" smtClean="0">
                <a:hlinkClick r:id="rId9"/>
              </a:rPr>
              <a:t>https://www.inderscienceonline.com/doi/pdf/10.1504/IJVICS.2011.044267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38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1"/>
            <a:ext cx="10510191" cy="4113213"/>
          </a:xfrm>
        </p:spPr>
        <p:txBody>
          <a:bodyPr rIns="0"/>
          <a:lstStyle/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Soliman, Mohammad und Sand, Stephan und Schmidhammer, Martin und Staudinger, Emanuel (2017) Effect of Non-Integer Delay on Ranging Accuracy for Ultra-Reliable Systems. ICL GNSS 2017, 27-29 June 2017, Nottingham, England. </a:t>
            </a:r>
            <a:r>
              <a:rPr lang="en-US" sz="1600" dirty="0" smtClean="0">
                <a:hlinkClick r:id="rId3"/>
              </a:rPr>
              <a:t>http://elib.dlr.de/114201/</a:t>
            </a:r>
            <a:r>
              <a:rPr lang="en-US" sz="1600" dirty="0" smtClean="0"/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Unterhuber</a:t>
            </a:r>
            <a:r>
              <a:rPr lang="en-US" sz="1600" dirty="0"/>
              <a:t>, Paul und Sand, Stephan und Soliman, Mohammad und Siebler, Benjamin und Lehner, Andreas und Strang, Thomas und Gera, Damini (2017) Wide Band Propagation in Train-to-Train Scenarios - Measurement Campaign and First Results. EUCAP 2017, 19.-24.März 2017, Paris, </a:t>
            </a:r>
            <a:r>
              <a:rPr lang="en-US" sz="1600" dirty="0" err="1"/>
              <a:t>Frankreich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http://elib.dlr.de/111876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/>
              <a:t>Source </a:t>
            </a:r>
            <a:r>
              <a:rPr lang="en-US" sz="1600" dirty="0" smtClean="0"/>
              <a:t> Javier </a:t>
            </a:r>
            <a:r>
              <a:rPr lang="en-US" sz="1600" dirty="0" err="1" smtClean="0"/>
              <a:t>Goikoetxea’s</a:t>
            </a:r>
            <a:r>
              <a:rPr lang="en-US" sz="1600" dirty="0" smtClean="0"/>
              <a:t> tweet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twitter.com/goikotrains/status/1038396656507670528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err="1"/>
              <a:t>Nooijen</a:t>
            </a:r>
            <a:r>
              <a:rPr lang="en-US" sz="1600" dirty="0"/>
              <a:t>, Jos (2018) Future Railway Mobile Communication System (FRMCS) Traffic Analysis V2 </a:t>
            </a:r>
            <a:r>
              <a:rPr lang="en-US" sz="1600" dirty="0">
                <a:hlinkClick r:id="rId6"/>
              </a:rPr>
              <a:t>https://www.cept.org/Documents/fm-56/46006/fm56-18-065_frmcs-traffic-analysis-v220</a:t>
            </a:r>
            <a:r>
              <a:rPr lang="en-US" sz="1600" dirty="0"/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/>
              <a:t>M. </a:t>
            </a:r>
            <a:r>
              <a:rPr lang="en-US" sz="1600" dirty="0" err="1"/>
              <a:t>Hartong</a:t>
            </a:r>
            <a:r>
              <a:rPr lang="en-US" sz="1600" dirty="0"/>
              <a:t>, R. </a:t>
            </a:r>
            <a:r>
              <a:rPr lang="en-US" sz="1600" dirty="0" err="1"/>
              <a:t>Goel</a:t>
            </a:r>
            <a:r>
              <a:rPr lang="en-US" sz="1600" dirty="0"/>
              <a:t> and D. </a:t>
            </a:r>
            <a:r>
              <a:rPr lang="en-US" sz="1600" dirty="0" err="1"/>
              <a:t>Wijesekera</a:t>
            </a:r>
            <a:r>
              <a:rPr lang="en-US" sz="1600" dirty="0"/>
              <a:t>, "Communications Based Positive Train Control Systems Architecture in the USA," 2006 IEEE 63rd Vehicular Technology Conference, Melbourne, Vic., 2006, pp. 2987-2991.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IEEE </a:t>
            </a:r>
            <a:r>
              <a:rPr lang="en-US" sz="1600" dirty="0"/>
              <a:t>1474.1-2004 - IEEE Standard for Communications-Based Train Control (CBTC) Performance and Functional Requirements, P1474.1 - Standard for Communications-Based Train Control (CBTC) Performance and Functional Requirements</a:t>
            </a:r>
            <a:endParaRPr lang="en-GB" sz="1600" dirty="0"/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Source </a:t>
            </a:r>
            <a:r>
              <a:rPr lang="en-US" sz="1600" dirty="0" err="1" smtClean="0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7"/>
              </a:rPr>
              <a:t>https://commons.wikimedia.org/wiki/File:2018_Crozet,_</a:t>
            </a:r>
            <a:r>
              <a:rPr lang="en-US" sz="1600" dirty="0" smtClean="0">
                <a:hlinkClick r:id="rId7"/>
              </a:rPr>
              <a:t>Virginia_train_crash_2.jpg</a:t>
            </a:r>
            <a:r>
              <a:rPr lang="en-US" sz="1600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Definition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vehicle</a:t>
            </a:r>
            <a:r>
              <a:rPr lang="de-DE" dirty="0"/>
              <a:t> </a:t>
            </a:r>
            <a:r>
              <a:rPr lang="de-DE" dirty="0" smtClean="0"/>
              <a:t>[1]:</a:t>
            </a:r>
          </a:p>
          <a:p>
            <a:r>
              <a:rPr lang="de-DE" dirty="0" smtClean="0"/>
              <a:t>A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/>
              <a:t>a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transports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. </a:t>
            </a:r>
            <a:r>
              <a:rPr lang="de-DE" dirty="0" err="1" smtClean="0"/>
              <a:t>Vehicles</a:t>
            </a:r>
            <a:r>
              <a:rPr lang="de-DE" dirty="0" smtClean="0"/>
              <a:t> </a:t>
            </a:r>
            <a:r>
              <a:rPr lang="de-DE" dirty="0" err="1"/>
              <a:t>include</a:t>
            </a:r>
            <a:r>
              <a:rPr lang="de-DE" dirty="0"/>
              <a:t>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wagons</a:t>
            </a:r>
            <a:r>
              <a:rPr lang="de-DE" dirty="0"/>
              <a:t>, </a:t>
            </a:r>
            <a:r>
              <a:rPr lang="de-DE" dirty="0" err="1"/>
              <a:t>bicycles</a:t>
            </a:r>
            <a:r>
              <a:rPr lang="de-DE" dirty="0"/>
              <a:t>,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motorcycles</a:t>
            </a:r>
            <a:r>
              <a:rPr lang="de-DE" dirty="0"/>
              <a:t>, </a:t>
            </a:r>
            <a:r>
              <a:rPr lang="de-DE" dirty="0" err="1"/>
              <a:t>cars</a:t>
            </a:r>
            <a:r>
              <a:rPr lang="de-DE" dirty="0"/>
              <a:t>, </a:t>
            </a:r>
            <a:r>
              <a:rPr lang="de-DE" dirty="0" err="1"/>
              <a:t>trucks</a:t>
            </a:r>
            <a:r>
              <a:rPr lang="de-DE" dirty="0"/>
              <a:t>, </a:t>
            </a:r>
            <a:r>
              <a:rPr lang="de-DE" dirty="0" err="1"/>
              <a:t>buses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railed</a:t>
            </a:r>
            <a:r>
              <a:rPr lang="de-DE" dirty="0" smtClean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trains</a:t>
            </a:r>
            <a:r>
              <a:rPr lang="de-DE" dirty="0"/>
              <a:t>, </a:t>
            </a:r>
            <a:r>
              <a:rPr lang="de-DE" dirty="0" err="1"/>
              <a:t>trams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watercraft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ships</a:t>
            </a:r>
            <a:r>
              <a:rPr lang="de-DE" dirty="0"/>
              <a:t>, </a:t>
            </a:r>
            <a:r>
              <a:rPr lang="de-DE" dirty="0" err="1"/>
              <a:t>boats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amphibious</a:t>
            </a:r>
            <a:r>
              <a:rPr lang="de-DE" dirty="0" smtClean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screw-propelled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, </a:t>
            </a:r>
            <a:r>
              <a:rPr lang="de-DE" dirty="0" err="1"/>
              <a:t>hovercraft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aircraft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airplanes</a:t>
            </a:r>
            <a:r>
              <a:rPr lang="de-DE" dirty="0"/>
              <a:t>, </a:t>
            </a:r>
            <a:r>
              <a:rPr lang="de-DE" dirty="0" err="1"/>
              <a:t>helicopters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spacecraft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Question:  use cases relevant for NGV?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Y/N/Need more information: </a:t>
            </a:r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27/0/18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2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000" dirty="0" smtClean="0"/>
              <a:t>Question: </a:t>
            </a:r>
            <a:r>
              <a:rPr lang="en-US" sz="2000" dirty="0"/>
              <a:t>Do you agree to adopt the </a:t>
            </a:r>
            <a:r>
              <a:rPr lang="en-US" sz="2000" dirty="0" smtClean="0"/>
              <a:t>“Onboard Train” </a:t>
            </a:r>
            <a:r>
              <a:rPr lang="en-US" sz="2000" dirty="0"/>
              <a:t>use case on slide </a:t>
            </a:r>
            <a:r>
              <a:rPr lang="en-US" sz="2000" dirty="0" smtClean="0"/>
              <a:t>14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Y/N/A: </a:t>
            </a:r>
            <a:r>
              <a:rPr lang="en-US" sz="2000" dirty="0" smtClean="0"/>
              <a:t>10/8/15</a:t>
            </a:r>
            <a:endParaRPr lang="en-US" sz="2000" dirty="0" smtClean="0"/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“Train-to-Train</a:t>
            </a:r>
            <a:r>
              <a:rPr lang="en-US" sz="2000" dirty="0"/>
              <a:t>” use case on slide </a:t>
            </a:r>
            <a:r>
              <a:rPr lang="en-US" sz="2000" dirty="0" smtClean="0"/>
              <a:t>21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  <a:r>
              <a:rPr lang="en-US" sz="2000" dirty="0" smtClean="0"/>
              <a:t>21/2/7</a:t>
            </a:r>
            <a:endParaRPr lang="en-US" sz="2000" dirty="0"/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“Train-to-Trackside” </a:t>
            </a:r>
            <a:r>
              <a:rPr lang="en-US" sz="2000" dirty="0"/>
              <a:t>use case on slide </a:t>
            </a:r>
            <a:r>
              <a:rPr lang="en-US" sz="2000" dirty="0" smtClean="0"/>
              <a:t>24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  <a:r>
              <a:rPr lang="en-US" sz="2000" dirty="0" smtClean="0"/>
              <a:t>12/4/14</a:t>
            </a:r>
            <a:endParaRPr lang="en-US" sz="2000" dirty="0"/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“Vehicle-to-Train</a:t>
            </a:r>
            <a:r>
              <a:rPr lang="en-US" sz="2000" dirty="0"/>
              <a:t>” use case on slide </a:t>
            </a:r>
            <a:r>
              <a:rPr lang="en-US" sz="2000" dirty="0" smtClean="0"/>
              <a:t>26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  <a:r>
              <a:rPr lang="en-US" sz="2000" dirty="0" smtClean="0"/>
              <a:t>24/0/10</a:t>
            </a:r>
            <a:endParaRPr lang="en-US" sz="2000" dirty="0"/>
          </a:p>
          <a:p>
            <a:pPr marL="0" indent="0"/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14400" y="1844824"/>
            <a:ext cx="5398103" cy="4113213"/>
          </a:xfrm>
        </p:spPr>
        <p:txBody>
          <a:bodyPr/>
          <a:lstStyle/>
          <a:p>
            <a:r>
              <a:rPr lang="en-US" sz="2000" dirty="0"/>
              <a:t>Current situation in road traffic: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05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Very efficient use of roads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EU: 75</a:t>
            </a:r>
            <a:r>
              <a:rPr lang="en-US" sz="1800" dirty="0"/>
              <a:t>% of freight, 82% of passengers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Many accidents, traffic jams, less energy efficient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5484" y="1844824"/>
            <a:ext cx="5589148" cy="4113213"/>
          </a:xfrm>
        </p:spPr>
        <p:txBody>
          <a:bodyPr/>
          <a:lstStyle/>
          <a:p>
            <a:r>
              <a:rPr lang="en-US" sz="2000" dirty="0"/>
              <a:t>Current situation in railways: 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05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Very </a:t>
            </a:r>
            <a:r>
              <a:rPr lang="en-US" sz="1800" dirty="0"/>
              <a:t>safe and energy efficient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EU: 18</a:t>
            </a:r>
            <a:r>
              <a:rPr lang="en-US" sz="1800" dirty="0"/>
              <a:t>% of freight, 8% of passengers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Inefficient use of railways due to old </a:t>
            </a:r>
            <a:r>
              <a:rPr lang="en-US" sz="1800" dirty="0" smtClean="0">
                <a:solidFill>
                  <a:srgbClr val="FFC000"/>
                </a:solidFill>
              </a:rPr>
              <a:t>and national </a:t>
            </a:r>
            <a:r>
              <a:rPr lang="en-US" sz="1800" dirty="0" smtClean="0"/>
              <a:t>safety </a:t>
            </a:r>
            <a:r>
              <a:rPr lang="en-US" sz="1800" dirty="0"/>
              <a:t>system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00"/>
          <a:stretch/>
        </p:blipFill>
        <p:spPr>
          <a:xfrm>
            <a:off x="6312504" y="1852463"/>
            <a:ext cx="4320000" cy="32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24" y="2230140"/>
            <a:ext cx="4320000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394" y="4856535"/>
            <a:ext cx="2292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[2]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64944" y="4839556"/>
            <a:ext cx="2292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0301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14400" y="1844824"/>
            <a:ext cx="5398103" cy="4113213"/>
          </a:xfrm>
        </p:spPr>
        <p:txBody>
          <a:bodyPr/>
          <a:lstStyle/>
          <a:p>
            <a:r>
              <a:rPr lang="en-US" sz="2000" dirty="0"/>
              <a:t>Current situation in road traffic: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Large Market: 1.3 billion motor vehicles, </a:t>
            </a:r>
            <a:br>
              <a:rPr lang="en-US" sz="1800" dirty="0" smtClean="0"/>
            </a:br>
            <a:r>
              <a:rPr lang="en-US" sz="1800" dirty="0" smtClean="0"/>
              <a:t>1.35 trillion $ trade (2015) 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5484" y="1844824"/>
            <a:ext cx="5589148" cy="4113213"/>
          </a:xfrm>
        </p:spPr>
        <p:txBody>
          <a:bodyPr/>
          <a:lstStyle/>
          <a:p>
            <a:r>
              <a:rPr lang="en-US" sz="2000" dirty="0"/>
              <a:t>Current situation in railways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Small Market: 6.2 million rail vehicles, without freight cars only 0.7 million, 167 billion $ (2015)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488" y="2230140"/>
            <a:ext cx="3510000" cy="2340000"/>
            <a:chOff x="1020424" y="2366517"/>
            <a:chExt cx="4320000" cy="288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424" y="2366517"/>
              <a:ext cx="4320000" cy="2880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4394" y="4941754"/>
              <a:ext cx="282129" cy="3030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[2]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779569" y="2203623"/>
            <a:ext cx="3521838" cy="2340000"/>
            <a:chOff x="6312504" y="2340000"/>
            <a:chExt cx="4334570" cy="288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9"/>
            <a:stretch/>
          </p:blipFill>
          <p:spPr>
            <a:xfrm>
              <a:off x="6312504" y="2340000"/>
              <a:ext cx="4320000" cy="2880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64945" y="4903205"/>
              <a:ext cx="282129" cy="3030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[3]</a:t>
              </a:r>
            </a:p>
          </p:txBody>
        </p:sp>
      </p:grp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415480" y="5190776"/>
            <a:ext cx="9937104" cy="550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Society and politics: </a:t>
            </a:r>
            <a:r>
              <a:rPr lang="en-US" sz="2000" kern="0" dirty="0" smtClean="0">
                <a:solidFill>
                  <a:srgbClr val="009900"/>
                </a:solidFill>
              </a:rPr>
              <a:t>Shift traffic from road to rail </a:t>
            </a:r>
            <a:r>
              <a:rPr lang="en-US" sz="2000" kern="0" dirty="0" smtClean="0">
                <a:solidFill>
                  <a:srgbClr val="FFC000"/>
                </a:solidFill>
              </a:rPr>
              <a:t>[4]</a:t>
            </a:r>
            <a:r>
              <a:rPr lang="en-US" sz="2000" kern="0" dirty="0" smtClean="0"/>
              <a:t> </a:t>
            </a:r>
          </a:p>
          <a:p>
            <a:r>
              <a:rPr lang="en-US" sz="2000" kern="0" dirty="0" smtClean="0">
                <a:sym typeface="Wingdings" panose="05000000000000000000" pitchFamily="2" charset="2"/>
              </a:rPr>
              <a:t> Need for </a:t>
            </a:r>
            <a:r>
              <a:rPr lang="en-US" sz="2000" kern="0" dirty="0">
                <a:sym typeface="Wingdings" panose="05000000000000000000" pitchFamily="2" charset="2"/>
              </a:rPr>
              <a:t>highly efficient and safe </a:t>
            </a:r>
            <a:r>
              <a:rPr lang="en-US" sz="2000" kern="0" dirty="0" smtClean="0">
                <a:sym typeface="Wingdings" panose="05000000000000000000" pitchFamily="2" charset="2"/>
              </a:rPr>
              <a:t>railway operation with </a:t>
            </a:r>
            <a:r>
              <a:rPr lang="en-US" sz="2000" kern="0" dirty="0" smtClean="0">
                <a:solidFill>
                  <a:srgbClr val="FFC000"/>
                </a:solidFill>
                <a:sym typeface="Wingdings" panose="05000000000000000000" pitchFamily="2" charset="2"/>
              </a:rPr>
              <a:t>less</a:t>
            </a:r>
            <a:r>
              <a:rPr lang="en-US" sz="2000" kern="0" dirty="0" smtClean="0">
                <a:sym typeface="Wingdings" panose="05000000000000000000" pitchFamily="2" charset="2"/>
              </a:rPr>
              <a:t> infrastructure</a:t>
            </a:r>
            <a:endParaRPr lang="en-US" sz="2000" kern="0" dirty="0" smtClean="0"/>
          </a:p>
          <a:p>
            <a:r>
              <a:rPr lang="en-US" sz="2000" kern="0" dirty="0" smtClean="0">
                <a:sym typeface="Wingdings" panose="05000000000000000000" pitchFamily="2" charset="2"/>
              </a:rPr>
              <a:t> Reliable low-latency communications and ranging essential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541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Railway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Rail </a:t>
            </a:r>
            <a:r>
              <a:rPr lang="en-US" dirty="0"/>
              <a:t>vehicle: </a:t>
            </a:r>
            <a:r>
              <a:rPr lang="en-US" dirty="0" smtClean="0"/>
              <a:t>Wagon</a:t>
            </a:r>
            <a:r>
              <a:rPr lang="en-US" dirty="0"/>
              <a:t>, </a:t>
            </a:r>
            <a:r>
              <a:rPr lang="en-US" dirty="0" smtClean="0"/>
              <a:t>railcar, locomotive</a:t>
            </a:r>
            <a:r>
              <a:rPr lang="en-US" dirty="0"/>
              <a:t>, </a:t>
            </a: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Consist</a:t>
            </a:r>
            <a:r>
              <a:rPr lang="en-US" dirty="0"/>
              <a:t>: a single vehicle or a group of vehicles that cannot be </a:t>
            </a:r>
            <a:r>
              <a:rPr lang="en-US" dirty="0" smtClean="0"/>
              <a:t>uncoupled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</a:t>
            </a:r>
            <a:r>
              <a:rPr lang="en-US" dirty="0"/>
              <a:t>: composition of one or a set of consists or rail vehicles that can be operated as an autonomous unit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7" name="Gruppieren 2"/>
          <p:cNvGrpSpPr>
            <a:grpSpLocks noChangeAspect="1"/>
          </p:cNvGrpSpPr>
          <p:nvPr/>
        </p:nvGrpSpPr>
        <p:grpSpPr>
          <a:xfrm>
            <a:off x="1600770" y="5301208"/>
            <a:ext cx="10471894" cy="591510"/>
            <a:chOff x="1691767" y="2249402"/>
            <a:chExt cx="7175987" cy="405339"/>
          </a:xfrm>
        </p:grpSpPr>
        <p:pic>
          <p:nvPicPr>
            <p:cNvPr id="8" name="Picture 3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1767" y="2358604"/>
              <a:ext cx="7175987" cy="296137"/>
            </a:xfrm>
            <a:prstGeom prst="rect">
              <a:avLst/>
            </a:prstGeom>
          </p:spPr>
        </p:pic>
        <p:grpSp>
          <p:nvGrpSpPr>
            <p:cNvPr id="10" name="Group 56"/>
            <p:cNvGrpSpPr/>
            <p:nvPr/>
          </p:nvGrpSpPr>
          <p:grpSpPr>
            <a:xfrm>
              <a:off x="5265037" y="2249402"/>
              <a:ext cx="3569701" cy="351230"/>
              <a:chOff x="-703384" y="5222015"/>
              <a:chExt cx="4645282" cy="331200"/>
            </a:xfrm>
          </p:grpSpPr>
          <p:pic>
            <p:nvPicPr>
              <p:cNvPr id="14" name="Picture 5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603711" y="5222015"/>
                <a:ext cx="2338187" cy="331200"/>
              </a:xfrm>
              <a:prstGeom prst="rect">
                <a:avLst/>
              </a:prstGeom>
            </p:spPr>
          </p:pic>
          <p:pic>
            <p:nvPicPr>
              <p:cNvPr id="15" name="Picture 5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03384" y="5222015"/>
                <a:ext cx="2307098" cy="331200"/>
              </a:xfrm>
              <a:prstGeom prst="rect">
                <a:avLst/>
              </a:prstGeom>
            </p:spPr>
          </p:pic>
        </p:grpSp>
        <p:grpSp>
          <p:nvGrpSpPr>
            <p:cNvPr id="11" name="Group 59"/>
            <p:cNvGrpSpPr/>
            <p:nvPr/>
          </p:nvGrpSpPr>
          <p:grpSpPr>
            <a:xfrm>
              <a:off x="1691768" y="2250888"/>
              <a:ext cx="3572132" cy="351230"/>
              <a:chOff x="629224" y="5229200"/>
              <a:chExt cx="4648445" cy="331200"/>
            </a:xfrm>
          </p:grpSpPr>
          <p:pic>
            <p:nvPicPr>
              <p:cNvPr id="12" name="Picture 6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967406" y="5229200"/>
                <a:ext cx="2310263" cy="331200"/>
              </a:xfrm>
              <a:prstGeom prst="rect">
                <a:avLst/>
              </a:prstGeom>
            </p:spPr>
          </p:pic>
          <p:pic>
            <p:nvPicPr>
              <p:cNvPr id="13" name="Picture 6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224" y="5229200"/>
                <a:ext cx="2338186" cy="331200"/>
              </a:xfrm>
              <a:prstGeom prst="rect">
                <a:avLst/>
              </a:prstGeom>
            </p:spPr>
          </p:pic>
        </p:grpSp>
      </p:grpSp>
      <p:grpSp>
        <p:nvGrpSpPr>
          <p:cNvPr id="16" name="Gruppieren 2"/>
          <p:cNvGrpSpPr>
            <a:grpSpLocks noChangeAspect="1"/>
          </p:cNvGrpSpPr>
          <p:nvPr/>
        </p:nvGrpSpPr>
        <p:grpSpPr>
          <a:xfrm>
            <a:off x="1590734" y="3323621"/>
            <a:ext cx="5400000" cy="609435"/>
            <a:chOff x="5207069" y="2257019"/>
            <a:chExt cx="3660686" cy="413139"/>
          </a:xfrm>
        </p:grpSpPr>
        <p:pic>
          <p:nvPicPr>
            <p:cNvPr id="17" name="Picture 3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69" y="2358603"/>
              <a:ext cx="3660686" cy="311555"/>
            </a:xfrm>
            <a:prstGeom prst="rect">
              <a:avLst/>
            </a:prstGeom>
          </p:spPr>
        </p:pic>
        <p:grpSp>
          <p:nvGrpSpPr>
            <p:cNvPr id="19" name="Group 56"/>
            <p:cNvGrpSpPr/>
            <p:nvPr/>
          </p:nvGrpSpPr>
          <p:grpSpPr>
            <a:xfrm>
              <a:off x="5274166" y="2257019"/>
              <a:ext cx="3593589" cy="351230"/>
              <a:chOff x="-691509" y="5229200"/>
              <a:chExt cx="4676368" cy="331200"/>
            </a:xfrm>
          </p:grpSpPr>
          <p:pic>
            <p:nvPicPr>
              <p:cNvPr id="23" name="Picture 5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646675" y="5229200"/>
                <a:ext cx="2338184" cy="331200"/>
              </a:xfrm>
              <a:prstGeom prst="rect">
                <a:avLst/>
              </a:prstGeom>
            </p:spPr>
          </p:pic>
          <p:pic>
            <p:nvPicPr>
              <p:cNvPr id="24" name="Picture 5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91509" y="5229200"/>
                <a:ext cx="2338184" cy="331200"/>
              </a:xfrm>
              <a:prstGeom prst="rect">
                <a:avLst/>
              </a:prstGeom>
            </p:spPr>
          </p:pic>
        </p:grpSp>
      </p:grpSp>
      <p:sp>
        <p:nvSpPr>
          <p:cNvPr id="26" name="Rectangle 25"/>
          <p:cNvSpPr/>
          <p:nvPr/>
        </p:nvSpPr>
        <p:spPr bwMode="auto">
          <a:xfrm>
            <a:off x="6556877" y="5908640"/>
            <a:ext cx="4571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74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state-of-the-art [5][</a:t>
            </a:r>
            <a:r>
              <a:rPr lang="en-US" dirty="0"/>
              <a:t>6</a:t>
            </a:r>
            <a:r>
              <a:rPr lang="en-US" dirty="0" smtClean="0"/>
              <a:t>]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Inside rail vehicle or consist: </a:t>
            </a:r>
            <a:br>
              <a:rPr lang="en-US" dirty="0" smtClean="0"/>
            </a:br>
            <a:r>
              <a:rPr lang="en-US" dirty="0" smtClean="0"/>
              <a:t>Multifunction vehicle bus (MVB)  or Ethernet consist network (ECN)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Connecting multiple vehicles: wired train bus (WTB) or </a:t>
            </a:r>
            <a:r>
              <a:rPr lang="en-US" dirty="0" err="1" smtClean="0"/>
              <a:t>ethernet</a:t>
            </a:r>
            <a:r>
              <a:rPr lang="en-US" dirty="0" smtClean="0"/>
              <a:t> train backbone (ETB)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Between consists or wagons </a:t>
            </a:r>
            <a:br>
              <a:rPr lang="en-US" dirty="0" smtClean="0"/>
            </a:br>
            <a:r>
              <a:rPr lang="en-US" dirty="0" smtClean="0"/>
              <a:t>mechanical and electrical </a:t>
            </a:r>
            <a:br>
              <a:rPr lang="en-US" dirty="0" smtClean="0"/>
            </a:br>
            <a:r>
              <a:rPr lang="en-US" dirty="0" smtClean="0"/>
              <a:t>couplers </a:t>
            </a:r>
          </a:p>
          <a:p>
            <a:pPr marL="0" indent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8688288" y="3676382"/>
            <a:ext cx="3312368" cy="2787605"/>
            <a:chOff x="5364088" y="1318750"/>
            <a:chExt cx="3312368" cy="2787605"/>
          </a:xfrm>
        </p:grpSpPr>
        <p:pic>
          <p:nvPicPr>
            <p:cNvPr id="9" name="Picture 3" descr="D:\My Presentations\PhD plan\HPIM0668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56792"/>
              <a:ext cx="3312368" cy="254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012160" y="2079480"/>
              <a:ext cx="1728192" cy="14344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892752" y="2281385"/>
              <a:ext cx="783704" cy="123252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08104" y="1863456"/>
              <a:ext cx="504056" cy="1152128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76256" y="3518272"/>
              <a:ext cx="144016" cy="2880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7" idx="1"/>
              <a:endCxn id="12" idx="0"/>
            </p:cNvCxnSpPr>
            <p:nvPr/>
          </p:nvCxnSpPr>
          <p:spPr>
            <a:xfrm flipH="1">
              <a:off x="5760132" y="1411083"/>
              <a:ext cx="684076" cy="452373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7" idx="3"/>
              <a:endCxn id="11" idx="0"/>
            </p:cNvCxnSpPr>
            <p:nvPr/>
          </p:nvCxnSpPr>
          <p:spPr>
            <a:xfrm>
              <a:off x="7668344" y="1411083"/>
              <a:ext cx="616260" cy="87030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44208" y="3806304"/>
              <a:ext cx="13765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Mechanical coupler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1318750"/>
              <a:ext cx="12241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Electrical coupler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1" name="5 Imagen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7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state-of-the-art [5][</a:t>
            </a:r>
            <a:r>
              <a:rPr lang="en-US" dirty="0"/>
              <a:t>6</a:t>
            </a:r>
            <a:r>
              <a:rPr lang="en-US" dirty="0" smtClean="0"/>
              <a:t>]</a:t>
            </a:r>
          </a:p>
          <a:p>
            <a:pPr marL="0" indent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Bild 20" descr="C:\work\projects\SBDist\trunk\9_WorkUser\Jasper\ICE_Coupling_sheet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56" y="3875236"/>
            <a:ext cx="387858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688288" y="3676382"/>
            <a:ext cx="3312368" cy="2787605"/>
            <a:chOff x="5364088" y="1318750"/>
            <a:chExt cx="3312368" cy="2787605"/>
          </a:xfrm>
        </p:grpSpPr>
        <p:pic>
          <p:nvPicPr>
            <p:cNvPr id="9" name="Picture 3" descr="D:\My Presentations\PhD plan\HPIM0668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56792"/>
              <a:ext cx="3312368" cy="254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012160" y="2079480"/>
              <a:ext cx="1728192" cy="14344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892752" y="2281385"/>
              <a:ext cx="783704" cy="123252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08104" y="1863456"/>
              <a:ext cx="504056" cy="1152128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76256" y="3518272"/>
              <a:ext cx="144016" cy="2880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7" idx="1"/>
              <a:endCxn id="12" idx="0"/>
            </p:cNvCxnSpPr>
            <p:nvPr/>
          </p:nvCxnSpPr>
          <p:spPr>
            <a:xfrm flipH="1">
              <a:off x="5760132" y="1411083"/>
              <a:ext cx="684076" cy="452373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7" idx="3"/>
              <a:endCxn id="11" idx="0"/>
            </p:cNvCxnSpPr>
            <p:nvPr/>
          </p:nvCxnSpPr>
          <p:spPr>
            <a:xfrm>
              <a:off x="7668344" y="1411083"/>
              <a:ext cx="616260" cy="87030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44208" y="3806304"/>
              <a:ext cx="13765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Mechanical coupler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1318750"/>
              <a:ext cx="12241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Electrical coupler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5614" y="2636912"/>
            <a:ext cx="4761062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Mechanical stress at coupler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leads to many connection  failures!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0" name="5 Imagen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0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Wireless Train Control and Monitoring System (TCMS) [5][6]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1" name="5 Imagen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19936" y="2525537"/>
            <a:ext cx="6369732" cy="3639767"/>
            <a:chOff x="5519936" y="2525537"/>
            <a:chExt cx="6369732" cy="3639767"/>
          </a:xfrm>
        </p:grpSpPr>
        <p:pic>
          <p:nvPicPr>
            <p:cNvPr id="23" name="6 Imagen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936" y="2525537"/>
              <a:ext cx="6369732" cy="36397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40216" y="5827416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6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-16-9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0</TotalTime>
  <Words>2726</Words>
  <Application>Microsoft Office PowerPoint</Application>
  <PresentationFormat>Custom</PresentationFormat>
  <Paragraphs>429</Paragraphs>
  <Slides>31</Slides>
  <Notes>7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802-11-Submission-16-9</vt:lpstr>
      <vt:lpstr>Document</vt:lpstr>
      <vt:lpstr>Railway Use Cases for NGV</vt:lpstr>
      <vt:lpstr>Abstract</vt:lpstr>
      <vt:lpstr>Why Railways?</vt:lpstr>
      <vt:lpstr>Why Railways?</vt:lpstr>
      <vt:lpstr>Why Railways?</vt:lpstr>
      <vt:lpstr>Railway terms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</vt:lpstr>
      <vt:lpstr>Use Case 3: Train-to-Trackside</vt:lpstr>
      <vt:lpstr>Use Case 3: Train-to-Trackside</vt:lpstr>
      <vt:lpstr>Use Case 3: Train-to-Trackside</vt:lpstr>
      <vt:lpstr>Use Case 4: Vehicle-to-Train</vt:lpstr>
      <vt:lpstr>Use Case 4: Vehicle-to-Train</vt:lpstr>
      <vt:lpstr>Summary</vt:lpstr>
      <vt:lpstr>References</vt:lpstr>
      <vt:lpstr>References</vt:lpstr>
      <vt:lpstr>Straw Poll</vt:lpstr>
      <vt:lpstr>Straw Polls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Railway Use Cases for NGV</dc:title>
  <dc:creator>Stephan Sand</dc:creator>
  <cp:lastModifiedBy>Sand, Stephan</cp:lastModifiedBy>
  <cp:revision>141</cp:revision>
  <cp:lastPrinted>1601-01-01T00:00:00Z</cp:lastPrinted>
  <dcterms:created xsi:type="dcterms:W3CDTF">2018-08-30T09:17:36Z</dcterms:created>
  <dcterms:modified xsi:type="dcterms:W3CDTF">2018-11-14T04:00:48Z</dcterms:modified>
</cp:coreProperties>
</file>