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9" r:id="rId2"/>
    <p:sldId id="317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30" r:id="rId11"/>
    <p:sldId id="331" r:id="rId12"/>
    <p:sldId id="328" r:id="rId13"/>
    <p:sldId id="343" r:id="rId14"/>
    <p:sldId id="327" r:id="rId15"/>
    <p:sldId id="346" r:id="rId16"/>
    <p:sldId id="337" r:id="rId17"/>
    <p:sldId id="340" r:id="rId18"/>
    <p:sldId id="342" r:id="rId19"/>
    <p:sldId id="347" r:id="rId20"/>
    <p:sldId id="348" r:id="rId21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00"/>
    <a:srgbClr val="66FF99"/>
    <a:srgbClr val="FF9966"/>
    <a:srgbClr val="FF9933"/>
    <a:srgbClr val="FFFF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86380" autoAdjust="0"/>
  </p:normalViewPr>
  <p:slideViewPr>
    <p:cSldViewPr>
      <p:cViewPr varScale="1">
        <p:scale>
          <a:sx n="80" d="100"/>
          <a:sy n="80" d="100"/>
        </p:scale>
        <p:origin x="98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5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492"/>
    </p:cViewPr>
  </p:sorterViewPr>
  <p:notesViewPr>
    <p:cSldViewPr>
      <p:cViewPr>
        <p:scale>
          <a:sx n="100" d="100"/>
          <a:sy n="100" d="100"/>
        </p:scale>
        <p:origin x="3552" y="-300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F771502A-6538-410D-9F92-7BE935D2C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80771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51B966A9-53E8-431F-AD94-BCA61E341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8568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April 2013</a:t>
            </a: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Graham Smith, DSP Group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0B8B295-F92D-467A-B866-1ED57ECAAB6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0926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E5CBE4F-402A-49FC-A06A-9C974296C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2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5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2018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36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425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smtClean="0"/>
            </a:lvl1pPr>
          </a:lstStyle>
          <a:p>
            <a:pPr>
              <a:defRPr/>
            </a:pPr>
            <a:r>
              <a:rPr lang="en-US" smtClean="0"/>
              <a:t>July 2018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18434" y="6475413"/>
            <a:ext cx="202549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dirty="0" smtClean="0"/>
              <a:t>Graham Smith, SR Technologies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/>
              <a:t>Slide </a:t>
            </a:r>
            <a:fld id="{31D45EC1-4C6A-4C4C-A230-3BDF24B58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802.11-18/1531r0</a:t>
            </a:r>
            <a:endParaRPr lang="en-US" sz="1800" dirty="0" smtClean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74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42566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/>
              <a:t>July 2018</a:t>
            </a: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  <a:noFill/>
        </p:spPr>
        <p:txBody>
          <a:bodyPr/>
          <a:lstStyle/>
          <a:p>
            <a:r>
              <a:rPr lang="en-US" dirty="0" smtClean="0"/>
              <a:t>TG ax</a:t>
            </a:r>
            <a:br>
              <a:rPr lang="en-US" dirty="0" smtClean="0"/>
            </a:br>
            <a:r>
              <a:rPr lang="en-US" dirty="0" smtClean="0"/>
              <a:t>Spatial Reuse DSC and TPC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2018-07</a:t>
            </a: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69976" y="25908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dirty="0"/>
              <a:t>Authors:</a:t>
            </a:r>
            <a:endParaRPr lang="en-US" sz="2000" b="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718796"/>
              </p:ext>
            </p:extLst>
          </p:nvPr>
        </p:nvGraphicFramePr>
        <p:xfrm>
          <a:off x="531813" y="3125787"/>
          <a:ext cx="8383588" cy="3036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1" name="Document" r:id="rId4" imgW="8290429" imgH="2787961" progId="Word.Document.8">
                  <p:embed/>
                </p:oleObj>
              </mc:Choice>
              <mc:Fallback>
                <p:oleObj name="Document" r:id="rId4" imgW="8290429" imgH="2787961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3125787"/>
                        <a:ext cx="8383588" cy="3036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dirty="0" smtClean="0"/>
              <a:t>PCSA - With Rate Control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54413"/>
            <a:ext cx="4624381" cy="40978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00" y="1828800"/>
            <a:ext cx="39379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Restricting the MCSs </a:t>
            </a:r>
          </a:p>
          <a:p>
            <a:r>
              <a:rPr lang="en-US" sz="1800" dirty="0" smtClean="0"/>
              <a:t>Best is restricting to MCS 5-7 and 4-7.</a:t>
            </a:r>
          </a:p>
          <a:p>
            <a:endParaRPr lang="en-US" sz="1800" dirty="0"/>
          </a:p>
          <a:p>
            <a:r>
              <a:rPr lang="en-US" sz="1800" dirty="0" smtClean="0">
                <a:solidFill>
                  <a:srgbClr val="FF0000"/>
                </a:solidFill>
              </a:rPr>
              <a:t>In all cases PCSA has gain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260% to 500%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852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 smtClean="0"/>
              <a:t>PCSA –  With Rate Control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3716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The aggregate throughput only tells half the </a:t>
            </a:r>
            <a:r>
              <a:rPr lang="en-US" sz="1600" b="0" dirty="0" smtClean="0"/>
              <a:t>story. </a:t>
            </a:r>
            <a:r>
              <a:rPr lang="en-US" sz="1600" b="0" dirty="0"/>
              <a:t>It is interesting to look at the </a:t>
            </a:r>
            <a:r>
              <a:rPr lang="en-US" sz="1600" b="0" dirty="0" smtClean="0"/>
              <a:t>worst case </a:t>
            </a:r>
            <a:r>
              <a:rPr lang="en-US" sz="1600" b="0" dirty="0"/>
              <a:t>throughput performance represented by </a:t>
            </a:r>
            <a:r>
              <a:rPr lang="en-US" sz="1600" dirty="0"/>
              <a:t>the central </a:t>
            </a:r>
            <a:r>
              <a:rPr lang="en-US" sz="1600" dirty="0" smtClean="0"/>
              <a:t>AP</a:t>
            </a:r>
            <a:r>
              <a:rPr lang="en-US" sz="1600" b="0" dirty="0" smtClean="0"/>
              <a:t>…</a:t>
            </a:r>
          </a:p>
          <a:p>
            <a:r>
              <a:rPr lang="en-US" sz="1600" dirty="0"/>
              <a:t>This AP, belonging to the central BSS, experiences the greater </a:t>
            </a:r>
            <a:r>
              <a:rPr lang="en-US" sz="1600" dirty="0" smtClean="0"/>
              <a:t>amount of </a:t>
            </a:r>
            <a:r>
              <a:rPr lang="en-US" sz="1600" dirty="0"/>
              <a:t>interference from the surrounding BSSs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04" y="2448818"/>
            <a:ext cx="4384484" cy="37995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37988" y="2819400"/>
            <a:ext cx="2757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Best is MCS 4-7 about 375% gain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35250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217612"/>
            <a:ext cx="7772400" cy="5257801"/>
          </a:xfrm>
        </p:spPr>
        <p:txBody>
          <a:bodyPr/>
          <a:lstStyle/>
          <a:p>
            <a:pPr marL="0" indent="0">
              <a:buNone/>
            </a:pPr>
            <a:r>
              <a:rPr lang="en-US" sz="1600" b="0" dirty="0" smtClean="0"/>
              <a:t>“…a </a:t>
            </a:r>
            <a:r>
              <a:rPr lang="en-US" sz="1600" b="0" dirty="0"/>
              <a:t>new TPC algorithm that is fairly comparable to the PCSA </a:t>
            </a:r>
            <a:r>
              <a:rPr lang="en-US" sz="1600" b="0" dirty="0" smtClean="0"/>
              <a:t>described above</a:t>
            </a:r>
            <a:r>
              <a:rPr lang="en-US" sz="1600" b="0" dirty="0"/>
              <a:t>. </a:t>
            </a:r>
            <a:r>
              <a:rPr lang="en-US" sz="1600" dirty="0"/>
              <a:t>Each node adapts its transmit power so that its transmission is </a:t>
            </a:r>
            <a:r>
              <a:rPr lang="en-US" sz="1600" dirty="0" smtClean="0"/>
              <a:t>received at </a:t>
            </a:r>
            <a:r>
              <a:rPr lang="en-US" sz="1600" dirty="0"/>
              <a:t>a margin above the traditional </a:t>
            </a:r>
            <a:r>
              <a:rPr lang="en-US" sz="1600" i="1" dirty="0" err="1"/>
              <a:t>PCSth</a:t>
            </a:r>
            <a:r>
              <a:rPr lang="en-US" sz="1600" i="1" dirty="0"/>
              <a:t> </a:t>
            </a:r>
            <a:r>
              <a:rPr lang="en-US" sz="1600" dirty="0"/>
              <a:t>(−82 </a:t>
            </a:r>
            <a:r>
              <a:rPr lang="en-US" sz="1600" i="1" dirty="0"/>
              <a:t>dBm</a:t>
            </a:r>
            <a:r>
              <a:rPr lang="en-US" sz="1600" dirty="0"/>
              <a:t>) by the intended receiver</a:t>
            </a:r>
            <a:r>
              <a:rPr lang="en-US" sz="1600" b="0" dirty="0"/>
              <a:t>. In that </a:t>
            </a:r>
            <a:r>
              <a:rPr lang="en-US" sz="1600" b="0" dirty="0" smtClean="0"/>
              <a:t>way, the </a:t>
            </a:r>
            <a:r>
              <a:rPr lang="en-US" sz="1600" b="0" dirty="0"/>
              <a:t>shrinking ratio of the sensitivity range is maintained the same as the PCSA case. </a:t>
            </a:r>
            <a:r>
              <a:rPr lang="en-US" sz="1600" b="0" dirty="0" smtClean="0"/>
              <a:t>This adaptation </a:t>
            </a:r>
            <a:r>
              <a:rPr lang="en-US" sz="1600" b="0" dirty="0"/>
              <a:t>algorithm is used to compare the performance of TPC versus PCSA</a:t>
            </a:r>
            <a:r>
              <a:rPr lang="en-US" sz="2000" b="0" dirty="0" smtClean="0"/>
              <a:t>.”</a:t>
            </a:r>
          </a:p>
          <a:p>
            <a:pPr marL="0" indent="0">
              <a:buNone/>
            </a:pPr>
            <a:r>
              <a:rPr lang="en-US" sz="1400" b="0" dirty="0"/>
              <a:t>Example:</a:t>
            </a:r>
          </a:p>
          <a:p>
            <a:pPr marL="0" indent="0">
              <a:buNone/>
            </a:pPr>
            <a:r>
              <a:rPr lang="en-US" sz="1400" b="0" i="1" dirty="0" smtClean="0"/>
              <a:t>	</a:t>
            </a:r>
            <a:r>
              <a:rPr lang="en-US" sz="1400" b="0" i="1" dirty="0" err="1" smtClean="0"/>
              <a:t>Rxp</a:t>
            </a:r>
            <a:r>
              <a:rPr lang="en-US" sz="1400" b="0" dirty="0" smtClean="0"/>
              <a:t> </a:t>
            </a:r>
            <a:r>
              <a:rPr lang="en-US" sz="1400" b="0" dirty="0"/>
              <a:t>= -45dBm, hence received signal is (82-45)= 37 dB above threshold</a:t>
            </a:r>
          </a:p>
          <a:p>
            <a:pPr marL="0" indent="0">
              <a:buNone/>
            </a:pPr>
            <a:r>
              <a:rPr lang="en-US" sz="1400" b="0" dirty="0" smtClean="0"/>
              <a:t>	If </a:t>
            </a:r>
            <a:r>
              <a:rPr lang="en-US" sz="1400" b="0" dirty="0"/>
              <a:t>M= 30dB, then </a:t>
            </a:r>
            <a:r>
              <a:rPr lang="en-US" sz="1400" b="0" i="1" dirty="0"/>
              <a:t>TXPWR</a:t>
            </a:r>
            <a:r>
              <a:rPr lang="en-US" sz="1400" b="0" dirty="0"/>
              <a:t> can be reduced by 37-30=7dB</a:t>
            </a:r>
          </a:p>
          <a:p>
            <a:pPr marL="0" indent="0">
              <a:buNone/>
            </a:pPr>
            <a:r>
              <a:rPr lang="en-US" sz="1400" b="0" dirty="0" smtClean="0"/>
              <a:t>	Thus </a:t>
            </a:r>
            <a:r>
              <a:rPr lang="en-US" sz="1400" b="0" i="1" dirty="0" err="1"/>
              <a:t>TXPWRtpc</a:t>
            </a:r>
            <a:r>
              <a:rPr lang="en-US" sz="1400" b="0" dirty="0"/>
              <a:t> = 15 – 7 = 8dBm</a:t>
            </a:r>
          </a:p>
          <a:p>
            <a:pPr marL="0" indent="0">
              <a:buNone/>
            </a:pPr>
            <a:r>
              <a:rPr lang="en-US" sz="1400" b="0" dirty="0" smtClean="0"/>
              <a:t>Formula is:</a:t>
            </a:r>
          </a:p>
          <a:p>
            <a:pPr marL="0" indent="0">
              <a:buNone/>
            </a:pPr>
            <a:r>
              <a:rPr lang="en-US" sz="1600" i="1" dirty="0" err="1" smtClean="0"/>
              <a:t>TXPWRtpc</a:t>
            </a:r>
            <a:r>
              <a:rPr lang="en-US" sz="1600" i="1" dirty="0" smtClean="0"/>
              <a:t> = TXPWR – (</a:t>
            </a:r>
            <a:r>
              <a:rPr lang="en-US" sz="1600" i="1" dirty="0" err="1" smtClean="0"/>
              <a:t>Rxp-PCSth</a:t>
            </a:r>
            <a:r>
              <a:rPr lang="en-US" sz="1600" i="1" dirty="0" smtClean="0"/>
              <a:t>) +M          </a:t>
            </a:r>
            <a:r>
              <a:rPr lang="en-US" sz="1600" dirty="0" smtClean="0"/>
              <a:t>Where </a:t>
            </a:r>
            <a:r>
              <a:rPr lang="en-US" sz="1600" dirty="0" err="1" smtClean="0"/>
              <a:t>PCSth</a:t>
            </a:r>
            <a:r>
              <a:rPr lang="en-US" sz="1600" dirty="0" smtClean="0"/>
              <a:t> = -82dBm</a:t>
            </a:r>
          </a:p>
          <a:p>
            <a:pPr marL="0" indent="0">
              <a:buNone/>
            </a:pPr>
            <a:endParaRPr lang="en-US" sz="1600" b="0" i="1" dirty="0" smtClean="0"/>
          </a:p>
          <a:p>
            <a:pPr marL="0" indent="0">
              <a:buNone/>
            </a:pPr>
            <a:r>
              <a:rPr lang="en-US" sz="1600" b="0" i="1" dirty="0" smtClean="0"/>
              <a:t>Note this can be expressed as </a:t>
            </a:r>
          </a:p>
          <a:p>
            <a:pPr marL="0" indent="0">
              <a:buNone/>
            </a:pPr>
            <a:r>
              <a:rPr lang="en-US" sz="1600" b="0" i="1" dirty="0"/>
              <a:t>	</a:t>
            </a:r>
            <a:r>
              <a:rPr lang="en-US" sz="1600" b="0" i="1" dirty="0" err="1" smtClean="0"/>
              <a:t>TXPWRtpc</a:t>
            </a:r>
            <a:r>
              <a:rPr lang="en-US" sz="1600" b="0" i="1" dirty="0" smtClean="0"/>
              <a:t> = TXPWR – (OBSS_PD – </a:t>
            </a:r>
            <a:r>
              <a:rPr lang="en-US" sz="1600" b="0" i="1" dirty="0" err="1" smtClean="0"/>
              <a:t>PCSth</a:t>
            </a:r>
            <a:r>
              <a:rPr lang="en-US" sz="1600" b="0" i="1" dirty="0" smtClean="0"/>
              <a:t>)   </a:t>
            </a:r>
          </a:p>
          <a:p>
            <a:pPr marL="0" indent="0">
              <a:buNone/>
            </a:pPr>
            <a:r>
              <a:rPr lang="en-US" sz="1600" b="0" i="1" dirty="0"/>
              <a:t>	</a:t>
            </a:r>
            <a:r>
              <a:rPr lang="en-US" sz="1600" b="0" i="1" dirty="0" smtClean="0"/>
              <a:t>where </a:t>
            </a:r>
            <a:r>
              <a:rPr lang="en-US" sz="1600" b="0" i="1" dirty="0" err="1" smtClean="0"/>
              <a:t>PCSth</a:t>
            </a:r>
            <a:r>
              <a:rPr lang="en-US" sz="1600" b="0" i="1" dirty="0" smtClean="0"/>
              <a:t> = -82 dBm and OBSS_PD = </a:t>
            </a:r>
            <a:r>
              <a:rPr lang="en-US" sz="1600" b="0" i="1" dirty="0" err="1" smtClean="0"/>
              <a:t>Rxp</a:t>
            </a:r>
            <a:r>
              <a:rPr lang="en-US" sz="1600" b="0" i="1" dirty="0" smtClean="0"/>
              <a:t> - M</a:t>
            </a:r>
            <a:endParaRPr lang="en-US" sz="1600" b="0" i="1" dirty="0"/>
          </a:p>
          <a:p>
            <a:pPr marL="0" indent="0">
              <a:buNone/>
            </a:pPr>
            <a:endParaRPr lang="en-US" sz="1600" b="0" i="1" dirty="0" smtClean="0"/>
          </a:p>
          <a:p>
            <a:pPr marL="0" indent="0">
              <a:buNone/>
            </a:pPr>
            <a:r>
              <a:rPr lang="en-US" sz="1400" dirty="0" smtClean="0"/>
              <a:t>NOTE: This is what was proposed in linking DSC and TPC </a:t>
            </a:r>
            <a:endParaRPr lang="en-US" sz="14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/>
              <a:t>TPC 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12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Levels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816" y="1926104"/>
            <a:ext cx="3365284" cy="33774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1261377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/>
              <a:t>STA randomly placed between 2 and 5m from AP</a:t>
            </a:r>
            <a:endParaRPr lang="en-US" sz="18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902660" y="1582147"/>
            <a:ext cx="405181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AP to AP = -73 dBm (21m)</a:t>
            </a:r>
          </a:p>
          <a:p>
            <a:r>
              <a:rPr lang="en-US" sz="1400" dirty="0" smtClean="0"/>
              <a:t>AP to STA = -35 to -55 dBm  (2m, 5m)</a:t>
            </a:r>
          </a:p>
          <a:p>
            <a:endParaRPr lang="en-US" sz="1400" dirty="0" smtClean="0"/>
          </a:p>
          <a:p>
            <a:r>
              <a:rPr lang="en-US" sz="1400" dirty="0"/>
              <a:t>TPC, M=30</a:t>
            </a:r>
          </a:p>
          <a:p>
            <a:r>
              <a:rPr lang="en-US" sz="1400" dirty="0"/>
              <a:t>Outer STA TXPWR = 15-(-55+82)+30= +18 dBm ?</a:t>
            </a:r>
          </a:p>
          <a:p>
            <a:r>
              <a:rPr lang="en-US" sz="1400" dirty="0"/>
              <a:t>Inner STA  TXPWR = 15-(-35+82)+30= -2 dBm</a:t>
            </a:r>
          </a:p>
          <a:p>
            <a:r>
              <a:rPr lang="en-US" sz="1400" dirty="0"/>
              <a:t>AP TXPWR = +18 dBm ? (So no TPC?)*</a:t>
            </a:r>
          </a:p>
          <a:p>
            <a:endParaRPr lang="en-US" sz="1400" dirty="0" smtClean="0"/>
          </a:p>
          <a:p>
            <a:r>
              <a:rPr lang="en-US" sz="1400" dirty="0" smtClean="0"/>
              <a:t>Closest OBSS STA to STA   = -63dBm (11m)</a:t>
            </a:r>
          </a:p>
          <a:p>
            <a:r>
              <a:rPr lang="en-US" sz="1400" dirty="0" smtClean="0"/>
              <a:t>Furthest OBSS STA to STA = -79 dBm (31m)</a:t>
            </a:r>
          </a:p>
          <a:p>
            <a:r>
              <a:rPr lang="en-US" sz="1400" dirty="0" smtClean="0"/>
              <a:t>So overlap even with TPC</a:t>
            </a:r>
          </a:p>
          <a:p>
            <a:endParaRPr lang="en-US" sz="1400" dirty="0" smtClean="0"/>
          </a:p>
          <a:p>
            <a:r>
              <a:rPr lang="en-US" sz="1400" dirty="0" smtClean="0"/>
              <a:t>DSC, M=20</a:t>
            </a:r>
          </a:p>
          <a:p>
            <a:r>
              <a:rPr lang="en-US" sz="1400" dirty="0" smtClean="0"/>
              <a:t>Outer STA </a:t>
            </a:r>
            <a:r>
              <a:rPr lang="en-US" sz="1400" dirty="0" err="1" smtClean="0"/>
              <a:t>PCSth</a:t>
            </a:r>
            <a:r>
              <a:rPr lang="en-US" sz="1400" dirty="0" smtClean="0"/>
              <a:t> =  -75dBm (OBSS_PD)</a:t>
            </a:r>
          </a:p>
          <a:p>
            <a:r>
              <a:rPr lang="en-US" sz="1400" dirty="0" smtClean="0"/>
              <a:t>Inner STA </a:t>
            </a:r>
            <a:r>
              <a:rPr lang="en-US" sz="1400" dirty="0" err="1" smtClean="0"/>
              <a:t>PCSth</a:t>
            </a:r>
            <a:r>
              <a:rPr lang="en-US" sz="1400" dirty="0" smtClean="0"/>
              <a:t>  =  -55dBm (OBSS_PD)</a:t>
            </a:r>
          </a:p>
          <a:p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908026" y="5470743"/>
            <a:ext cx="7635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Notes:</a:t>
            </a:r>
          </a:p>
          <a:p>
            <a:r>
              <a:rPr lang="en-US" sz="1400" dirty="0"/>
              <a:t>*</a:t>
            </a:r>
            <a:r>
              <a:rPr lang="en-US" sz="1400" u="sng" dirty="0" smtClean="0"/>
              <a:t>For TPC if M&lt; 27, then we have a circular condition if TPC is applied to AP </a:t>
            </a:r>
            <a:r>
              <a:rPr lang="en-US" sz="1400" dirty="0" smtClean="0"/>
              <a:t>– outermost STA reduces power based on beacon power, which reduces AP power, which reduces beacon power etc.</a:t>
            </a:r>
          </a:p>
          <a:p>
            <a:r>
              <a:rPr lang="en-US" sz="1400" dirty="0" smtClean="0"/>
              <a:t>Not able to confirm if TPC was applied to AP – suspect it can’t be.  </a:t>
            </a:r>
            <a:endParaRPr lang="en-US" sz="1400" dirty="0"/>
          </a:p>
        </p:txBody>
      </p:sp>
      <p:sp>
        <p:nvSpPr>
          <p:cNvPr id="11" name="Oval 10"/>
          <p:cNvSpPr/>
          <p:nvPr/>
        </p:nvSpPr>
        <p:spPr bwMode="auto">
          <a:xfrm>
            <a:off x="3124200" y="3352800"/>
            <a:ext cx="838200" cy="2286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endCxn id="11" idx="7"/>
          </p:cNvCxnSpPr>
          <p:nvPr/>
        </p:nvCxnSpPr>
        <p:spPr bwMode="auto">
          <a:xfrm flipH="1" flipV="1">
            <a:off x="3839648" y="3386278"/>
            <a:ext cx="1113352" cy="628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4" name="Oval 13"/>
          <p:cNvSpPr/>
          <p:nvPr/>
        </p:nvSpPr>
        <p:spPr bwMode="auto">
          <a:xfrm>
            <a:off x="1828800" y="4419600"/>
            <a:ext cx="2133600" cy="228600"/>
          </a:xfrm>
          <a:prstGeom prst="ellipse">
            <a:avLst/>
          </a:prstGeom>
          <a:noFill/>
          <a:ln w="12700" cap="flat" cmpd="sng" algn="ctr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3810000" y="3715097"/>
            <a:ext cx="1090601" cy="78070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99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610869" y="430306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52256" y="315544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10869" y="209734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82253" y="21446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00281" y="30105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21157" y="428652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12877" y="298876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75243" y="2090042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overlap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01340" y="3887568"/>
            <a:ext cx="1547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Expect center to be shut out</a:t>
            </a:r>
          </a:p>
          <a:p>
            <a:r>
              <a:rPr lang="en-US" sz="1800" dirty="0" smtClean="0"/>
              <a:t>Legacy</a:t>
            </a:r>
            <a:endParaRPr lang="en-US" sz="1800" dirty="0"/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1524000" y="3614842"/>
            <a:ext cx="1066800" cy="59589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93784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dirty="0"/>
              <a:t>Cellular </a:t>
            </a:r>
            <a:r>
              <a:rPr lang="en-US" dirty="0" smtClean="0"/>
              <a:t>Scenario All TPC STAs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129506"/>
            <a:ext cx="6702301" cy="4292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38800" y="2133600"/>
            <a:ext cx="663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M=30dB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6127137" y="2600980"/>
            <a:ext cx="23207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 smtClean="0"/>
              <a:t>“…all </a:t>
            </a:r>
            <a:r>
              <a:rPr lang="en-US" sz="1100" b="0" dirty="0"/>
              <a:t>the </a:t>
            </a:r>
            <a:r>
              <a:rPr lang="en-US" sz="1100" b="0" dirty="0" smtClean="0"/>
              <a:t>transmitters are </a:t>
            </a:r>
            <a:r>
              <a:rPr lang="en-US" sz="1100" b="0" dirty="0"/>
              <a:t>configured to transmit using the </a:t>
            </a:r>
            <a:r>
              <a:rPr lang="en-US" sz="1100" b="0" i="1" dirty="0"/>
              <a:t>MCS</a:t>
            </a:r>
            <a:r>
              <a:rPr lang="en-US" sz="1100" b="0" dirty="0"/>
              <a:t>7 </a:t>
            </a:r>
            <a:endParaRPr lang="en-US" sz="1100" b="0" dirty="0" smtClean="0"/>
          </a:p>
          <a:p>
            <a:r>
              <a:rPr lang="en-US" sz="1100" b="0" dirty="0" smtClean="0"/>
              <a:t>(</a:t>
            </a:r>
            <a:r>
              <a:rPr lang="en-US" sz="1100" b="0" dirty="0"/>
              <a:t>64-QAM modulation scheme and 5/6 </a:t>
            </a:r>
            <a:r>
              <a:rPr lang="en-US" sz="1100" b="0" dirty="0" smtClean="0"/>
              <a:t>coding rate).”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5628503" y="2343877"/>
            <a:ext cx="663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M=25dB</a:t>
            </a:r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1828799" y="5257800"/>
            <a:ext cx="4949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000000"/>
                </a:solidFill>
              </a:rPr>
              <a:t>TPC, M=30</a:t>
            </a:r>
          </a:p>
          <a:p>
            <a:pPr lvl="0"/>
            <a:r>
              <a:rPr lang="en-US" sz="1400" dirty="0">
                <a:solidFill>
                  <a:srgbClr val="000000"/>
                </a:solidFill>
              </a:rPr>
              <a:t>Outer STA TXPWR = 15-(-55+82)+30= +18 dBm </a:t>
            </a:r>
            <a:r>
              <a:rPr lang="en-US" sz="1400" dirty="0" smtClean="0">
                <a:solidFill>
                  <a:srgbClr val="000000"/>
                </a:solidFill>
              </a:rPr>
              <a:t>(i.e. no TPC)</a:t>
            </a:r>
            <a:endParaRPr lang="en-US" sz="1400" dirty="0">
              <a:solidFill>
                <a:srgbClr val="000000"/>
              </a:solidFill>
            </a:endParaRPr>
          </a:p>
          <a:p>
            <a:pPr lvl="0"/>
            <a:r>
              <a:rPr lang="en-US" sz="1400" dirty="0">
                <a:solidFill>
                  <a:srgbClr val="000000"/>
                </a:solidFill>
              </a:rPr>
              <a:t>Inner STA  TXPWR = 25-(-35+82)+30= -2 dBm</a:t>
            </a:r>
          </a:p>
          <a:p>
            <a:pPr lvl="0"/>
            <a:r>
              <a:rPr lang="en-US" sz="1400" dirty="0">
                <a:solidFill>
                  <a:srgbClr val="000000"/>
                </a:solidFill>
              </a:rPr>
              <a:t>AP TXPWR = +18 dBm ? (So no TPC?)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96780" y="1660359"/>
            <a:ext cx="3268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Gain of 93 % in aggregate throughput </a:t>
            </a:r>
          </a:p>
          <a:p>
            <a:r>
              <a:rPr lang="en-US" sz="1200" dirty="0" smtClean="0"/>
              <a:t>Higher M means less TXPWR reduction.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54853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8929" y="818588"/>
            <a:ext cx="7772400" cy="542610"/>
          </a:xfrm>
        </p:spPr>
        <p:txBody>
          <a:bodyPr/>
          <a:lstStyle/>
          <a:p>
            <a:r>
              <a:rPr lang="en-US" dirty="0" smtClean="0"/>
              <a:t>Presence of Legacy devices</a:t>
            </a:r>
            <a:br>
              <a:rPr lang="en-US" dirty="0" smtClean="0"/>
            </a:br>
            <a:r>
              <a:rPr lang="en-US" sz="2000" dirty="0" smtClean="0"/>
              <a:t>1 legacy STA per cell</a:t>
            </a:r>
            <a:br>
              <a:rPr lang="en-US" sz="2000" dirty="0" smtClean="0"/>
            </a:br>
            <a:endParaRPr lang="en-US" sz="1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2729" y="5149516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/>
              <a:t>For the PCSA approach, the maximum</a:t>
            </a:r>
          </a:p>
          <a:p>
            <a:r>
              <a:rPr lang="en-US" sz="1400" b="0" dirty="0"/>
              <a:t>aggregate throughput is decreased by 10 % compared to the case where there are no </a:t>
            </a:r>
            <a:r>
              <a:rPr lang="en-US" sz="1400" b="0" dirty="0" smtClean="0"/>
              <a:t>legacy devices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6" y="1461683"/>
            <a:ext cx="4707194" cy="37061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337" y="1600200"/>
            <a:ext cx="4497264" cy="35570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29200" y="5047095"/>
            <a:ext cx="3429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/>
              <a:t>in the case of TPC, </a:t>
            </a:r>
            <a:r>
              <a:rPr lang="en-US" sz="1400" b="0" dirty="0" smtClean="0"/>
              <a:t>…we </a:t>
            </a:r>
            <a:r>
              <a:rPr lang="en-US" sz="1400" b="0" dirty="0"/>
              <a:t>can see that the presence of 7 legacy STAs causes more</a:t>
            </a:r>
          </a:p>
          <a:p>
            <a:r>
              <a:rPr lang="en-US" sz="1400" b="0" dirty="0"/>
              <a:t>than 35 % of aggregate throughput decrease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47864" y="6103623"/>
            <a:ext cx="8596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“</a:t>
            </a:r>
            <a:r>
              <a:rPr lang="en-US" sz="1600" dirty="0" smtClean="0"/>
              <a:t>It </a:t>
            </a:r>
            <a:r>
              <a:rPr lang="en-US" sz="1600" dirty="0"/>
              <a:t>is clear that PCSA shows greater ability to tolerate the presence of legacy devices than TPC</a:t>
            </a:r>
            <a:r>
              <a:rPr lang="en-US" sz="1600" dirty="0" smtClean="0"/>
              <a:t>.”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4985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1600" b="0" dirty="0" smtClean="0"/>
              <a:t>“…in </a:t>
            </a:r>
            <a:r>
              <a:rPr lang="en-US" sz="1600" b="0" dirty="0"/>
              <a:t>the presence of a given number of legacy </a:t>
            </a:r>
            <a:r>
              <a:rPr lang="en-US" sz="1600" b="0" dirty="0" smtClean="0"/>
              <a:t>devices, the </a:t>
            </a:r>
            <a:r>
              <a:rPr lang="en-US" sz="1600" b="0" dirty="0"/>
              <a:t>aggregate throughput decreases by 10 % when applying PCSA while it decreases </a:t>
            </a:r>
            <a:r>
              <a:rPr lang="en-US" sz="1600" b="0" dirty="0" smtClean="0"/>
              <a:t>by 35 </a:t>
            </a:r>
            <a:r>
              <a:rPr lang="en-US" sz="1600" b="0" dirty="0"/>
              <a:t>% when applying TPC (see Section 4.8.4 for details). It is true that in the presence </a:t>
            </a:r>
            <a:r>
              <a:rPr lang="en-US" sz="1600" b="0" dirty="0" smtClean="0"/>
              <a:t>of legacy </a:t>
            </a:r>
            <a:r>
              <a:rPr lang="en-US" sz="1600" b="0" dirty="0"/>
              <a:t>devices, the PCSA overall performance does not suffer from serious </a:t>
            </a:r>
            <a:r>
              <a:rPr lang="en-US" sz="1600" b="0" dirty="0" smtClean="0"/>
              <a:t>degradation as </a:t>
            </a:r>
            <a:r>
              <a:rPr lang="en-US" sz="1600" b="0" dirty="0"/>
              <a:t>that of TPC. However, the fairness between the contending nodes is altered</a:t>
            </a:r>
            <a:r>
              <a:rPr lang="en-US" sz="1600" b="0" dirty="0" smtClean="0"/>
              <a:t>.”</a:t>
            </a:r>
          </a:p>
          <a:p>
            <a:pPr marL="0" indent="0">
              <a:buNone/>
            </a:pPr>
            <a:r>
              <a:rPr lang="en-US" sz="1600" b="0" dirty="0" smtClean="0"/>
              <a:t>Propose a scheme, BTPA, that combines both PCSA and TPC</a:t>
            </a:r>
          </a:p>
          <a:p>
            <a:pPr marL="0" indent="0">
              <a:buNone/>
            </a:pPr>
            <a:r>
              <a:rPr lang="en-US" sz="1600" b="0" dirty="0"/>
              <a:t> </a:t>
            </a:r>
            <a:r>
              <a:rPr lang="en-US" sz="1600" b="0" dirty="0" smtClean="0"/>
              <a:t>       </a:t>
            </a:r>
            <a:r>
              <a:rPr lang="en-US" sz="1600" b="0" i="1" dirty="0" err="1" smtClean="0"/>
              <a:t>PCSth</a:t>
            </a:r>
            <a:r>
              <a:rPr lang="en-US" sz="1600" b="0" dirty="0" smtClean="0"/>
              <a:t> = </a:t>
            </a:r>
            <a:r>
              <a:rPr lang="en-US" sz="1600" b="0" i="1" dirty="0" err="1"/>
              <a:t>Rxp</a:t>
            </a:r>
            <a:r>
              <a:rPr lang="en-US" sz="1600" b="0" dirty="0"/>
              <a:t>[</a:t>
            </a:r>
            <a:r>
              <a:rPr lang="en-US" sz="1600" b="0" i="1" dirty="0"/>
              <a:t>dBm</a:t>
            </a:r>
            <a:r>
              <a:rPr lang="en-US" sz="1600" b="0" dirty="0"/>
              <a:t>]−</a:t>
            </a:r>
            <a:r>
              <a:rPr lang="en-US" sz="1600" b="0" i="1" dirty="0"/>
              <a:t>M</a:t>
            </a:r>
            <a:r>
              <a:rPr lang="en-US" sz="1600" b="0" dirty="0"/>
              <a:t>[</a:t>
            </a:r>
            <a:r>
              <a:rPr lang="en-US" sz="1600" b="0" i="1" dirty="0"/>
              <a:t>dB</a:t>
            </a:r>
            <a:r>
              <a:rPr lang="en-US" sz="1600" b="0" dirty="0"/>
              <a:t>]</a:t>
            </a:r>
          </a:p>
          <a:p>
            <a:pPr marL="0" indent="0">
              <a:buNone/>
            </a:pPr>
            <a:r>
              <a:rPr lang="en-US" sz="1600" b="0" dirty="0" smtClean="0"/>
              <a:t>     </a:t>
            </a:r>
            <a:r>
              <a:rPr lang="el-GR" sz="1600" b="0" dirty="0" smtClean="0"/>
              <a:t>Δ</a:t>
            </a:r>
            <a:r>
              <a:rPr lang="en-US" sz="1600" b="0" i="1" dirty="0" smtClean="0"/>
              <a:t>x </a:t>
            </a:r>
            <a:r>
              <a:rPr lang="en-US" sz="1600" b="0" dirty="0"/>
              <a:t>[</a:t>
            </a:r>
            <a:r>
              <a:rPr lang="en-US" sz="1600" b="0" i="1" dirty="0"/>
              <a:t>dB</a:t>
            </a:r>
            <a:r>
              <a:rPr lang="en-US" sz="1600" b="0" dirty="0"/>
              <a:t>] </a:t>
            </a:r>
            <a:r>
              <a:rPr lang="en-US" sz="1600" b="0" dirty="0" smtClean="0"/>
              <a:t>= </a:t>
            </a:r>
            <a:r>
              <a:rPr lang="en-US" sz="1600" b="0" i="1" dirty="0" err="1" smtClean="0"/>
              <a:t>PCSth</a:t>
            </a:r>
            <a:r>
              <a:rPr lang="en-US" sz="1600" b="0" i="1" dirty="0" smtClean="0"/>
              <a:t> </a:t>
            </a:r>
            <a:r>
              <a:rPr lang="en-US" sz="1600" b="0" dirty="0" smtClean="0"/>
              <a:t>− </a:t>
            </a:r>
            <a:r>
              <a:rPr lang="en-US" sz="1600" b="0" i="1" dirty="0" err="1" smtClean="0"/>
              <a:t>PCSdefault</a:t>
            </a:r>
            <a:r>
              <a:rPr lang="en-US" sz="1600" b="0" i="1" dirty="0" smtClean="0"/>
              <a:t> </a:t>
            </a:r>
            <a:r>
              <a:rPr lang="en-US" sz="1600" b="0" dirty="0"/>
              <a:t>[</a:t>
            </a:r>
            <a:r>
              <a:rPr lang="en-US" sz="1600" b="0" i="1" dirty="0"/>
              <a:t>dBm</a:t>
            </a:r>
            <a:r>
              <a:rPr lang="en-US" sz="1600" b="0" dirty="0" smtClean="0"/>
              <a:t>] (-82dBm)</a:t>
            </a:r>
          </a:p>
          <a:p>
            <a:pPr marL="0" indent="0">
              <a:buNone/>
            </a:pPr>
            <a:r>
              <a:rPr lang="en-US" sz="1600" b="0" dirty="0"/>
              <a:t> </a:t>
            </a:r>
            <a:r>
              <a:rPr lang="en-US" sz="1600" b="0" dirty="0" smtClean="0"/>
              <a:t>         </a:t>
            </a:r>
            <a:r>
              <a:rPr lang="el-GR" sz="1600" b="0" i="1" dirty="0" smtClean="0"/>
              <a:t>Δ</a:t>
            </a:r>
            <a:r>
              <a:rPr lang="en-US" sz="1600" b="0" i="1" dirty="0" err="1" smtClean="0"/>
              <a:t>tpc</a:t>
            </a:r>
            <a:r>
              <a:rPr lang="en-US" sz="1600" b="0" i="1" dirty="0" smtClean="0"/>
              <a:t> = ratio </a:t>
            </a:r>
            <a:r>
              <a:rPr lang="en-US" sz="1600" b="0" dirty="0" smtClean="0"/>
              <a:t>x</a:t>
            </a:r>
            <a:r>
              <a:rPr lang="en-US" sz="1600" b="0" i="1" dirty="0" smtClean="0"/>
              <a:t> </a:t>
            </a:r>
            <a:r>
              <a:rPr lang="el-GR" sz="1600" b="0" i="1" dirty="0"/>
              <a:t>Δ</a:t>
            </a:r>
            <a:r>
              <a:rPr lang="en-US" sz="1600" b="0" i="1" dirty="0" smtClean="0"/>
              <a:t>x	</a:t>
            </a:r>
            <a:r>
              <a:rPr lang="el-GR" sz="1600" b="0" i="1" dirty="0" smtClean="0"/>
              <a:t> Δ</a:t>
            </a:r>
            <a:r>
              <a:rPr lang="en-US" sz="1600" b="0" i="1" dirty="0" smtClean="0"/>
              <a:t>pcs </a:t>
            </a:r>
            <a:r>
              <a:rPr lang="en-US" sz="1600" b="0" i="1" dirty="0"/>
              <a:t>= </a:t>
            </a:r>
            <a:r>
              <a:rPr lang="el-GR" sz="1600" b="0" i="1" dirty="0" smtClean="0"/>
              <a:t>Δ</a:t>
            </a:r>
            <a:r>
              <a:rPr lang="en-US" sz="1600" b="0" i="1" dirty="0" smtClean="0"/>
              <a:t>x - </a:t>
            </a:r>
            <a:r>
              <a:rPr lang="el-GR" sz="1600" b="0" i="1" dirty="0"/>
              <a:t>Δ</a:t>
            </a:r>
            <a:r>
              <a:rPr lang="en-US" sz="1600" b="0" i="1" dirty="0" err="1"/>
              <a:t>tpc</a:t>
            </a:r>
            <a:r>
              <a:rPr lang="en-US" sz="1600" b="0" i="1" dirty="0"/>
              <a:t> </a:t>
            </a:r>
            <a:endParaRPr lang="en-US" sz="1600" b="0" i="1" dirty="0" smtClean="0"/>
          </a:p>
          <a:p>
            <a:pPr marL="0" indent="0">
              <a:buNone/>
            </a:pPr>
            <a:r>
              <a:rPr lang="en-US" sz="1600" b="0" dirty="0" smtClean="0"/>
              <a:t>   </a:t>
            </a:r>
            <a:r>
              <a:rPr lang="en-US" sz="1600" b="0" i="1" dirty="0" smtClean="0"/>
              <a:t>TXPWR </a:t>
            </a:r>
            <a:r>
              <a:rPr lang="en-US" sz="1600" b="0" i="1" dirty="0"/>
              <a:t>= TXPWR - </a:t>
            </a:r>
            <a:r>
              <a:rPr lang="el-GR" sz="1600" b="0" i="1" dirty="0"/>
              <a:t>Δ</a:t>
            </a:r>
            <a:r>
              <a:rPr lang="en-US" sz="1600" b="0" i="1" dirty="0" err="1"/>
              <a:t>tpc</a:t>
            </a:r>
            <a:r>
              <a:rPr lang="en-US" sz="1600" b="0" i="1" dirty="0"/>
              <a:t> </a:t>
            </a:r>
            <a:r>
              <a:rPr lang="en-US" sz="1600" b="0" i="1" dirty="0" smtClean="0"/>
              <a:t>	</a:t>
            </a:r>
            <a:r>
              <a:rPr lang="en-US" sz="1600" b="0" i="1" dirty="0" err="1" smtClean="0"/>
              <a:t>PCSth</a:t>
            </a:r>
            <a:r>
              <a:rPr lang="en-US" sz="1600" b="0" i="1" dirty="0" smtClean="0"/>
              <a:t> = </a:t>
            </a:r>
            <a:r>
              <a:rPr lang="en-US" sz="1600" b="0" i="1" dirty="0" err="1" smtClean="0"/>
              <a:t>PSCth</a:t>
            </a:r>
            <a:r>
              <a:rPr lang="en-US" sz="1600" b="0" i="1" dirty="0" smtClean="0"/>
              <a:t> + </a:t>
            </a:r>
            <a:r>
              <a:rPr lang="el-GR" sz="1600" b="0" i="1" dirty="0"/>
              <a:t>Δ</a:t>
            </a:r>
            <a:r>
              <a:rPr lang="en-US" sz="1600" b="0" i="1" dirty="0"/>
              <a:t>pcs </a:t>
            </a:r>
            <a:r>
              <a:rPr lang="en-US" sz="1600" b="0" i="1" dirty="0" smtClean="0"/>
              <a:t> </a:t>
            </a:r>
          </a:p>
          <a:p>
            <a:pPr marL="0" indent="0">
              <a:buNone/>
            </a:pPr>
            <a:endParaRPr lang="en-US" sz="1600" b="0" dirty="0" smtClean="0"/>
          </a:p>
          <a:p>
            <a:pPr marL="0" indent="0">
              <a:buNone/>
            </a:pPr>
            <a:r>
              <a:rPr lang="en-US" sz="1600" b="0" dirty="0" smtClean="0"/>
              <a:t>Example:  </a:t>
            </a:r>
            <a:r>
              <a:rPr lang="en-US" sz="1600" b="0" i="1" dirty="0" err="1" smtClean="0"/>
              <a:t>Rxp</a:t>
            </a:r>
            <a:r>
              <a:rPr lang="en-US" sz="1600" b="0" dirty="0" smtClean="0"/>
              <a:t> = -45dBm, </a:t>
            </a:r>
            <a:r>
              <a:rPr lang="en-US" sz="1600" b="0" i="1" dirty="0" smtClean="0"/>
              <a:t>M</a:t>
            </a:r>
            <a:r>
              <a:rPr lang="en-US" sz="1600" b="0" dirty="0" smtClean="0"/>
              <a:t>=20, ratio 0.5</a:t>
            </a:r>
          </a:p>
          <a:p>
            <a:pPr marL="0" indent="0">
              <a:buNone/>
            </a:pPr>
            <a:r>
              <a:rPr lang="en-US" sz="1600" b="0" i="1" dirty="0" smtClean="0"/>
              <a:t>      </a:t>
            </a:r>
            <a:r>
              <a:rPr lang="en-US" sz="1600" b="0" i="1" dirty="0" err="1" smtClean="0"/>
              <a:t>PCSth</a:t>
            </a:r>
            <a:r>
              <a:rPr lang="en-US" sz="1600" b="0" i="1" dirty="0" smtClean="0"/>
              <a:t> </a:t>
            </a:r>
            <a:r>
              <a:rPr lang="en-US" sz="1600" b="0" dirty="0" smtClean="0"/>
              <a:t>= -45 – 20 = -65dBm</a:t>
            </a:r>
          </a:p>
          <a:p>
            <a:pPr marL="0" indent="0">
              <a:buNone/>
            </a:pPr>
            <a:r>
              <a:rPr lang="en-US" sz="1600" b="0" dirty="0" smtClean="0"/>
              <a:t>            </a:t>
            </a:r>
            <a:r>
              <a:rPr lang="el-GR" sz="1600" b="0" i="1" dirty="0"/>
              <a:t>Δ</a:t>
            </a:r>
            <a:r>
              <a:rPr lang="en-US" sz="1600" b="0" i="1" dirty="0"/>
              <a:t>x </a:t>
            </a:r>
            <a:r>
              <a:rPr lang="en-US" sz="1600" b="0" dirty="0" smtClean="0"/>
              <a:t>= -65 + 82 = 17 dB</a:t>
            </a:r>
          </a:p>
          <a:p>
            <a:pPr marL="0" indent="0">
              <a:buNone/>
            </a:pPr>
            <a:r>
              <a:rPr lang="el-GR" sz="1600" b="0" i="1" dirty="0"/>
              <a:t>Δ</a:t>
            </a:r>
            <a:r>
              <a:rPr lang="en-US" sz="1600" b="0" i="1" dirty="0" err="1" smtClean="0"/>
              <a:t>tpc</a:t>
            </a:r>
            <a:r>
              <a:rPr lang="en-US" sz="1600" b="0" i="1" dirty="0" smtClean="0"/>
              <a:t> </a:t>
            </a:r>
            <a:r>
              <a:rPr lang="en-US" sz="1600" b="0" dirty="0" smtClean="0"/>
              <a:t>= 17 x 0.5 = 8.5dB, 	</a:t>
            </a:r>
            <a:r>
              <a:rPr lang="en-US" sz="1600" b="0" i="1" dirty="0" smtClean="0"/>
              <a:t>TXPWR</a:t>
            </a:r>
            <a:r>
              <a:rPr lang="en-US" sz="1600" b="0" dirty="0" smtClean="0"/>
              <a:t> = 15 – 8.5 = 6.5 dBm</a:t>
            </a:r>
          </a:p>
          <a:p>
            <a:pPr marL="0" indent="0">
              <a:buNone/>
            </a:pPr>
            <a:r>
              <a:rPr lang="el-GR" sz="1600" b="0" i="1" dirty="0"/>
              <a:t>Δ</a:t>
            </a:r>
            <a:r>
              <a:rPr lang="en-US" sz="1600" b="0" i="1" dirty="0" smtClean="0"/>
              <a:t>pcs </a:t>
            </a:r>
            <a:r>
              <a:rPr lang="en-US" sz="1600" b="0" dirty="0" smtClean="0"/>
              <a:t>= 17 – 7.5 = 9.5dB,     	</a:t>
            </a:r>
            <a:r>
              <a:rPr lang="en-US" sz="1600" b="0" i="1" dirty="0" err="1" smtClean="0"/>
              <a:t>PCSth</a:t>
            </a:r>
            <a:r>
              <a:rPr lang="en-US" sz="1600" b="0" dirty="0" smtClean="0"/>
              <a:t> = -65 – 8.5 = -73.5 dBm</a:t>
            </a:r>
            <a:endParaRPr lang="en-US" sz="16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5613"/>
          </a:xfrm>
        </p:spPr>
        <p:txBody>
          <a:bodyPr/>
          <a:lstStyle/>
          <a:p>
            <a:r>
              <a:rPr lang="en-US" sz="1800" dirty="0"/>
              <a:t>Balanced Transmit power control and Physical carrier sensing Adaptation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196" y="5752302"/>
            <a:ext cx="6781800" cy="72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05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71882"/>
            <a:ext cx="6189842" cy="38909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0200" y="1295400"/>
            <a:ext cx="35814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For all of the three configurations, when the BTPA’s </a:t>
            </a:r>
            <a:r>
              <a:rPr lang="en-US" sz="1400" b="0" i="1" dirty="0" smtClean="0"/>
              <a:t>ratio </a:t>
            </a:r>
            <a:r>
              <a:rPr lang="en-US" sz="1400" b="0" dirty="0"/>
              <a:t>is below </a:t>
            </a:r>
            <a:r>
              <a:rPr lang="en-US" sz="1400" b="0" dirty="0" smtClean="0"/>
              <a:t>0.4 </a:t>
            </a:r>
            <a:r>
              <a:rPr lang="en-US" sz="1400" b="0" dirty="0"/>
              <a:t>the average </a:t>
            </a:r>
            <a:r>
              <a:rPr lang="en-US" sz="1400" b="0" dirty="0" smtClean="0"/>
              <a:t>throughput achieved </a:t>
            </a:r>
            <a:r>
              <a:rPr lang="en-US" sz="1400" b="0" dirty="0"/>
              <a:t>by the 802.11ax STAs is quite stable at its maximum attained </a:t>
            </a:r>
            <a:r>
              <a:rPr lang="en-US" sz="1400" b="0" dirty="0" smtClean="0"/>
              <a:t>level.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/>
              <a:t>The </a:t>
            </a:r>
            <a:r>
              <a:rPr lang="en-US" sz="1400" b="0" dirty="0"/>
              <a:t>legacy STAs are almost not able to transmit for these values of BTPA’s </a:t>
            </a:r>
            <a:r>
              <a:rPr lang="en-US" sz="1400" b="0" i="1" dirty="0" smtClean="0"/>
              <a:t>ratio</a:t>
            </a:r>
            <a:r>
              <a:rPr lang="en-US" sz="1400" b="0" dirty="0"/>
              <a:t>. </a:t>
            </a:r>
            <a:r>
              <a:rPr lang="en-US" sz="1400" b="0" dirty="0" smtClean="0"/>
              <a:t>This observation </a:t>
            </a:r>
            <a:r>
              <a:rPr lang="en-US" sz="1400" b="0" dirty="0"/>
              <a:t>is reasonable recalling the fact that </a:t>
            </a:r>
            <a:r>
              <a:rPr lang="en-US" sz="1400" dirty="0"/>
              <a:t>PCSA favors the 802.11ax </a:t>
            </a:r>
            <a:r>
              <a:rPr lang="en-US" sz="1400" dirty="0" smtClean="0"/>
              <a:t>nodes</a:t>
            </a:r>
            <a:r>
              <a:rPr lang="en-US" sz="1400" b="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/>
              <a:t>Increasing the </a:t>
            </a:r>
            <a:r>
              <a:rPr lang="en-US" sz="1400" b="0" i="1" dirty="0" smtClean="0"/>
              <a:t>ratio </a:t>
            </a:r>
            <a:r>
              <a:rPr lang="en-US" sz="1400" b="0" dirty="0"/>
              <a:t>above 0.5 increases the average throughput achieved by the legacy STAs</a:t>
            </a:r>
            <a:r>
              <a:rPr lang="en-US" sz="1400" b="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/>
              <a:t>For </a:t>
            </a:r>
            <a:r>
              <a:rPr lang="en-US" sz="1400" b="0" dirty="0"/>
              <a:t>a </a:t>
            </a:r>
            <a:r>
              <a:rPr lang="en-US" sz="1400" b="0" i="1" dirty="0" smtClean="0"/>
              <a:t>ratio </a:t>
            </a:r>
            <a:r>
              <a:rPr lang="en-US" sz="1400" b="0" dirty="0"/>
              <a:t>around 0.7, the </a:t>
            </a:r>
            <a:r>
              <a:rPr lang="en-US" sz="1400" b="0" dirty="0" smtClean="0"/>
              <a:t>averaged throughputs </a:t>
            </a:r>
            <a:r>
              <a:rPr lang="en-US" sz="1400" b="0" dirty="0"/>
              <a:t>achieved by all the nodes are very close</a:t>
            </a:r>
            <a:r>
              <a:rPr lang="en-US" sz="1400" b="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TPC kills the 802.11ax traffic 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2590800" y="1752600"/>
            <a:ext cx="2895600" cy="533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2514600" y="2667000"/>
            <a:ext cx="3124200" cy="2057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 flipV="1">
            <a:off x="4191000" y="3962400"/>
            <a:ext cx="1447800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5105400" y="4648200"/>
            <a:ext cx="533400" cy="76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22917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267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Not my work and I had several questions, BUT, the following points may be taken away from this work: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Implementation of the TPC scheme which we have in the 11ax Draft is probably a bad move:</a:t>
            </a:r>
          </a:p>
          <a:p>
            <a:pPr marL="1200150" lvl="2" indent="-457200">
              <a:buFont typeface="+mj-lt"/>
              <a:buAutoNum type="alphaLcPeriod"/>
            </a:pPr>
            <a:r>
              <a:rPr lang="en-US" dirty="0" smtClean="0"/>
              <a:t>Legacy devices kill 11ax devices</a:t>
            </a:r>
          </a:p>
          <a:p>
            <a:pPr marL="1200150" lvl="2" indent="-457200">
              <a:buFont typeface="+mj-lt"/>
              <a:buAutoNum type="alphaLcPeriod"/>
            </a:pPr>
            <a:r>
              <a:rPr lang="en-US" dirty="0" smtClean="0"/>
              <a:t>No rule is imposed so different 11ax devices can use different TPC so even if all 11ax, still problems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Implementation of PCSA (DSC) can be unfair to legacy devices</a:t>
            </a:r>
          </a:p>
          <a:p>
            <a:pPr marL="1200150" lvl="2" indent="-457200">
              <a:buFont typeface="+mj-lt"/>
              <a:buAutoNum type="alphaLcPeriod"/>
            </a:pPr>
            <a:r>
              <a:rPr lang="en-US" dirty="0" smtClean="0"/>
              <a:t>11ax DSC devices win.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all STAs are 11ax, then DSC is the better result.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Points on this 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409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6913" y="1600200"/>
            <a:ext cx="7772400" cy="4114800"/>
          </a:xfrm>
        </p:spPr>
        <p:txBody>
          <a:bodyPr/>
          <a:lstStyle/>
          <a:p>
            <a:r>
              <a:rPr lang="en-US" dirty="0" smtClean="0"/>
              <a:t>TPC will have a problem being implemented</a:t>
            </a:r>
          </a:p>
          <a:p>
            <a:r>
              <a:rPr lang="en-US" dirty="0" smtClean="0"/>
              <a:t>DSC has clear advantages</a:t>
            </a:r>
          </a:p>
          <a:p>
            <a:r>
              <a:rPr lang="en-US" dirty="0" smtClean="0"/>
              <a:t>A mix of TPC and DSC shows promise</a:t>
            </a:r>
          </a:p>
          <a:p>
            <a:endParaRPr lang="en-US" dirty="0"/>
          </a:p>
          <a:p>
            <a:r>
              <a:rPr lang="en-US" dirty="0" smtClean="0"/>
              <a:t>DSC should be added to the 11ax Draft</a:t>
            </a:r>
          </a:p>
          <a:p>
            <a:pPr lvl="1"/>
            <a:r>
              <a:rPr lang="en-US" dirty="0" smtClean="0"/>
              <a:t>As proposed in 18/0617r2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i="1" dirty="0" err="1" smtClean="0"/>
              <a:t>OBSS_PD</a:t>
            </a:r>
            <a:r>
              <a:rPr lang="en-US" i="1" baseline="-25000" dirty="0" err="1" smtClean="0"/>
              <a:t>level</a:t>
            </a:r>
            <a:r>
              <a:rPr lang="en-US" dirty="0" smtClean="0"/>
              <a:t> = </a:t>
            </a:r>
            <a:r>
              <a:rPr lang="en-US" i="1" dirty="0" smtClean="0"/>
              <a:t>RSSI_</a:t>
            </a:r>
            <a:r>
              <a:rPr lang="en-US" dirty="0" smtClean="0"/>
              <a:t> </a:t>
            </a:r>
            <a:r>
              <a:rPr lang="en-US" i="1" dirty="0" smtClean="0"/>
              <a:t>beacon</a:t>
            </a:r>
            <a:r>
              <a:rPr lang="en-US" dirty="0" smtClean="0"/>
              <a:t> – </a:t>
            </a:r>
            <a:r>
              <a:rPr lang="en-US" i="1" dirty="0" err="1" smtClean="0"/>
              <a:t>OBSS_PD_Margin</a:t>
            </a:r>
            <a:endParaRPr lang="en-US" i="1" dirty="0" smtClean="0"/>
          </a:p>
          <a:p>
            <a:pPr marL="457200" lvl="1" indent="0">
              <a:buNone/>
            </a:pPr>
            <a:r>
              <a:rPr lang="en-US" i="1" dirty="0" smtClean="0"/>
              <a:t>	With OBSS </a:t>
            </a:r>
            <a:r>
              <a:rPr lang="en-US" i="1" dirty="0" err="1" smtClean="0"/>
              <a:t>PD</a:t>
            </a:r>
            <a:r>
              <a:rPr lang="en-US" i="1" baseline="-25000" dirty="0" err="1" smtClean="0"/>
              <a:t>min</a:t>
            </a:r>
            <a:r>
              <a:rPr lang="en-US" i="1" dirty="0" smtClean="0"/>
              <a:t> &lt;</a:t>
            </a:r>
            <a:r>
              <a:rPr lang="en-US" i="1" dirty="0" err="1" smtClean="0"/>
              <a:t>OBSS_PD</a:t>
            </a:r>
            <a:r>
              <a:rPr lang="en-US" i="1" baseline="-25000" dirty="0" err="1" smtClean="0"/>
              <a:t>level</a:t>
            </a:r>
            <a:r>
              <a:rPr lang="en-US" i="1" dirty="0" smtClean="0"/>
              <a:t> &lt; </a:t>
            </a:r>
            <a:r>
              <a:rPr lang="en-US" i="1" dirty="0" err="1" smtClean="0"/>
              <a:t>OBSS_Pd</a:t>
            </a:r>
            <a:r>
              <a:rPr lang="en-US" i="1" baseline="-25000" dirty="0" err="1" smtClean="0"/>
              <a:t>max</a:t>
            </a:r>
            <a:endParaRPr lang="en-US" i="1" baseline="-25000" dirty="0" smtClean="0"/>
          </a:p>
          <a:p>
            <a:pPr marL="457200" lvl="1" indent="0">
              <a:buNone/>
            </a:pPr>
            <a:endParaRPr lang="en-US" i="1" baseline="-25000" dirty="0"/>
          </a:p>
          <a:p>
            <a:pPr marL="457200" lvl="1" indent="0">
              <a:buNone/>
            </a:pPr>
            <a:r>
              <a:rPr lang="en-US" i="1" dirty="0" smtClean="0"/>
              <a:t>This allows a mix of DSC and TPC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4213"/>
          </a:xfrm>
        </p:spPr>
        <p:txBody>
          <a:bodyPr/>
          <a:lstStyle/>
          <a:p>
            <a:r>
              <a:rPr lang="en-US" dirty="0" smtClean="0"/>
              <a:t>Conclusions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046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" y="630195"/>
            <a:ext cx="86868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Background</a:t>
            </a:r>
          </a:p>
        </p:txBody>
      </p:sp>
      <p:sp>
        <p:nvSpPr>
          <p:cNvPr id="304134" name="Rectangle 6"/>
          <p:cNvSpPr>
            <a:spLocks noGrp="1" noChangeArrowheads="1"/>
          </p:cNvSpPr>
          <p:nvPr>
            <p:ph idx="1"/>
          </p:nvPr>
        </p:nvSpPr>
        <p:spPr>
          <a:xfrm>
            <a:off x="458788" y="990599"/>
            <a:ext cx="7772400" cy="548481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900" dirty="0" smtClean="0"/>
              <a:t>Previous presentations have analyzed DSC and the various scenarios:</a:t>
            </a:r>
          </a:p>
          <a:p>
            <a:pPr marL="0" indent="0" eaLnBrk="1" hangingPunct="1">
              <a:buNone/>
              <a:defRPr/>
            </a:pPr>
            <a:r>
              <a:rPr lang="en-US" sz="800" dirty="0" smtClean="0"/>
              <a:t>By Graham Smith</a:t>
            </a:r>
          </a:p>
          <a:p>
            <a:pPr eaLnBrk="1" hangingPunct="1">
              <a:defRPr/>
            </a:pPr>
            <a:r>
              <a:rPr lang="en-US" sz="800" dirty="0"/>
              <a:t>Dynamic Sensitivity Control 13/1012r4, 13/1290r1</a:t>
            </a:r>
          </a:p>
          <a:p>
            <a:pPr eaLnBrk="1" hangingPunct="1">
              <a:defRPr/>
            </a:pPr>
            <a:r>
              <a:rPr lang="en-US" sz="800" dirty="0" smtClean="0"/>
              <a:t>Dense Apartments 13/1487r2, 14/0328r2</a:t>
            </a:r>
          </a:p>
          <a:p>
            <a:pPr eaLnBrk="1" hangingPunct="1">
              <a:defRPr/>
            </a:pPr>
            <a:r>
              <a:rPr lang="en-US" sz="800" dirty="0" smtClean="0"/>
              <a:t>Airport capacity 13/1489r5</a:t>
            </a:r>
          </a:p>
          <a:p>
            <a:pPr eaLnBrk="1" hangingPunct="1">
              <a:defRPr/>
            </a:pPr>
            <a:r>
              <a:rPr lang="en-US" sz="800" dirty="0" smtClean="0"/>
              <a:t>Pico Cell 14/0058r1</a:t>
            </a:r>
          </a:p>
          <a:p>
            <a:pPr eaLnBrk="1" hangingPunct="1">
              <a:defRPr/>
            </a:pPr>
            <a:r>
              <a:rPr lang="en-US" sz="800" dirty="0" err="1" smtClean="0"/>
              <a:t>E_Education</a:t>
            </a:r>
            <a:r>
              <a:rPr lang="en-US" sz="800" dirty="0" smtClean="0"/>
              <a:t> 14/0045r2</a:t>
            </a:r>
          </a:p>
          <a:p>
            <a:pPr eaLnBrk="1" hangingPunct="1">
              <a:defRPr/>
            </a:pPr>
            <a:r>
              <a:rPr lang="en-US" sz="800" dirty="0" smtClean="0"/>
              <a:t>Enterprise Scenario 15/0548r0</a:t>
            </a:r>
          </a:p>
          <a:p>
            <a:pPr eaLnBrk="1" hangingPunct="1">
              <a:defRPr/>
            </a:pPr>
            <a:r>
              <a:rPr lang="en-US" sz="800" dirty="0" smtClean="0"/>
              <a:t>DSC and Roaming 15/0025r0</a:t>
            </a:r>
          </a:p>
          <a:p>
            <a:pPr eaLnBrk="1" hangingPunct="1">
              <a:defRPr/>
            </a:pPr>
            <a:r>
              <a:rPr lang="en-US" sz="800" dirty="0" smtClean="0"/>
              <a:t>DSC Practical Usage 14/0779r2</a:t>
            </a:r>
          </a:p>
          <a:p>
            <a:pPr eaLnBrk="1" hangingPunct="1">
              <a:defRPr/>
            </a:pPr>
            <a:r>
              <a:rPr lang="en-US" sz="800" dirty="0" smtClean="0"/>
              <a:t>DSC Channel Select and Legacy sharing 14/0294r0</a:t>
            </a:r>
          </a:p>
          <a:p>
            <a:pPr eaLnBrk="1" hangingPunct="1">
              <a:defRPr/>
            </a:pPr>
            <a:r>
              <a:rPr lang="en-US" sz="800" dirty="0" smtClean="0"/>
              <a:t>Outdoor Enterprise Scenario and DSC 15/0804r0</a:t>
            </a:r>
          </a:p>
          <a:p>
            <a:pPr eaLnBrk="1" hangingPunct="1">
              <a:defRPr/>
            </a:pPr>
            <a:r>
              <a:rPr lang="en-US" sz="800" dirty="0" smtClean="0"/>
              <a:t>DSC Summary 15/0807</a:t>
            </a:r>
          </a:p>
          <a:p>
            <a:pPr eaLnBrk="1" hangingPunct="1">
              <a:defRPr/>
            </a:pPr>
            <a:r>
              <a:rPr lang="en-US" sz="800" dirty="0" smtClean="0"/>
              <a:t>Adjustment of Sensitivity and/or CCA 16/0121</a:t>
            </a:r>
          </a:p>
          <a:p>
            <a:pPr eaLnBrk="1" hangingPunct="1">
              <a:defRPr/>
            </a:pPr>
            <a:r>
              <a:rPr lang="en-US" sz="800" dirty="0" smtClean="0"/>
              <a:t>Enterprise </a:t>
            </a:r>
            <a:r>
              <a:rPr lang="en-US" sz="800" dirty="0"/>
              <a:t>Scenario DSC </a:t>
            </a:r>
            <a:r>
              <a:rPr lang="en-US" sz="800" dirty="0" smtClean="0"/>
              <a:t>and </a:t>
            </a:r>
            <a:r>
              <a:rPr lang="en-US" sz="800" dirty="0"/>
              <a:t>Color 16/0212</a:t>
            </a:r>
          </a:p>
          <a:p>
            <a:pPr eaLnBrk="1" hangingPunct="1">
              <a:defRPr/>
            </a:pPr>
            <a:r>
              <a:rPr lang="en-US" sz="800" dirty="0"/>
              <a:t>Enterprise scenario TPC and DSC 16/0350</a:t>
            </a:r>
          </a:p>
          <a:p>
            <a:pPr eaLnBrk="1" hangingPunct="1">
              <a:defRPr/>
            </a:pPr>
            <a:r>
              <a:rPr lang="en-US" sz="800" dirty="0"/>
              <a:t>Indoor Enterprise Scenarios, Color, DSC and TPC 16/0597</a:t>
            </a:r>
          </a:p>
          <a:p>
            <a:pPr eaLnBrk="1" hangingPunct="1">
              <a:defRPr/>
            </a:pPr>
            <a:r>
              <a:rPr lang="en-US" sz="800" dirty="0" smtClean="0"/>
              <a:t>Proposal for DSC, ATPC </a:t>
            </a:r>
            <a:r>
              <a:rPr lang="en-US" sz="800" dirty="0" err="1" smtClean="0"/>
              <a:t>Inter_BSS</a:t>
            </a:r>
            <a:r>
              <a:rPr lang="en-US" sz="800" dirty="0" smtClean="0"/>
              <a:t> with responses to Comments 16/1567</a:t>
            </a:r>
          </a:p>
          <a:p>
            <a:pPr eaLnBrk="1" hangingPunct="1">
              <a:defRPr/>
            </a:pPr>
            <a:r>
              <a:rPr lang="en-US" sz="800" dirty="0" smtClean="0"/>
              <a:t>DSC as OBSS_PD 17/0163</a:t>
            </a:r>
          </a:p>
          <a:p>
            <a:pPr eaLnBrk="1" hangingPunct="1">
              <a:defRPr/>
            </a:pPr>
            <a:r>
              <a:rPr lang="en-US" sz="800" dirty="0" smtClean="0"/>
              <a:t>OBSS_PD/TPC Examined 17/0582</a:t>
            </a:r>
          </a:p>
          <a:p>
            <a:pPr marL="0" indent="0" eaLnBrk="1" hangingPunct="1">
              <a:buNone/>
              <a:defRPr/>
            </a:pPr>
            <a:r>
              <a:rPr lang="en-US" sz="800" dirty="0" smtClean="0"/>
              <a:t>By Others</a:t>
            </a:r>
          </a:p>
          <a:p>
            <a:pPr eaLnBrk="1" hangingPunct="1">
              <a:defRPr/>
            </a:pPr>
            <a:r>
              <a:rPr lang="en-US" sz="800" dirty="0" smtClean="0"/>
              <a:t>MAC Simulation Results for DSC and TPC 14/0523, Laurent Cariou (Orange)</a:t>
            </a:r>
          </a:p>
          <a:p>
            <a:pPr eaLnBrk="1" hangingPunct="1">
              <a:defRPr/>
            </a:pPr>
            <a:r>
              <a:rPr lang="en-US" sz="800" dirty="0" smtClean="0"/>
              <a:t>DSC and Legacy </a:t>
            </a:r>
            <a:r>
              <a:rPr lang="en-US" sz="800" dirty="0" err="1" smtClean="0"/>
              <a:t>Coexistance</a:t>
            </a:r>
            <a:r>
              <a:rPr lang="en-US" sz="800" dirty="0" smtClean="0"/>
              <a:t> 14/0854, William Carney (Sony)</a:t>
            </a:r>
          </a:p>
          <a:p>
            <a:pPr eaLnBrk="1" hangingPunct="1">
              <a:defRPr/>
            </a:pPr>
            <a:r>
              <a:rPr lang="en-US" sz="800" dirty="0" smtClean="0"/>
              <a:t>UL &amp; DL DSC and TPC MAC Simulations 14/1171 Johan </a:t>
            </a:r>
            <a:r>
              <a:rPr lang="en-US" sz="800" dirty="0" err="1" smtClean="0"/>
              <a:t>Soder</a:t>
            </a:r>
            <a:r>
              <a:rPr lang="en-US" sz="800" dirty="0" smtClean="0"/>
              <a:t> (</a:t>
            </a:r>
            <a:r>
              <a:rPr lang="en-US" sz="800" dirty="0" err="1" smtClean="0"/>
              <a:t>ericsson</a:t>
            </a:r>
            <a:r>
              <a:rPr lang="en-US" sz="800" dirty="0" smtClean="0"/>
              <a:t>)</a:t>
            </a:r>
          </a:p>
          <a:p>
            <a:pPr eaLnBrk="1" hangingPunct="1">
              <a:defRPr/>
            </a:pPr>
            <a:r>
              <a:rPr lang="en-US" sz="800" dirty="0" smtClean="0"/>
              <a:t>DSC Simulation Results for Scenario 3 14/1171 </a:t>
            </a:r>
            <a:r>
              <a:rPr lang="en-US" sz="800" dirty="0"/>
              <a:t>Masahito Mori (Sony</a:t>
            </a:r>
            <a:r>
              <a:rPr lang="en-US" sz="800" dirty="0" smtClean="0"/>
              <a:t>)</a:t>
            </a:r>
          </a:p>
          <a:p>
            <a:pPr eaLnBrk="1" hangingPunct="1">
              <a:defRPr/>
            </a:pPr>
            <a:r>
              <a:rPr lang="en-US" sz="800" dirty="0" smtClean="0"/>
              <a:t>Performance Analysis of B SS Color and DSC, 14/1403, </a:t>
            </a:r>
            <a:r>
              <a:rPr lang="en-US" sz="800" dirty="0"/>
              <a:t>Masahito Mori (Sony</a:t>
            </a:r>
            <a:r>
              <a:rPr lang="en-US" sz="800" dirty="0" smtClean="0"/>
              <a:t>)</a:t>
            </a:r>
          </a:p>
          <a:p>
            <a:pPr eaLnBrk="1" hangingPunct="1">
              <a:defRPr/>
            </a:pPr>
            <a:r>
              <a:rPr lang="en-US" sz="800" dirty="0" smtClean="0"/>
              <a:t>DSC and legacy coexistence 14/1426 </a:t>
            </a:r>
            <a:r>
              <a:rPr lang="en-US" sz="800" dirty="0"/>
              <a:t>Gustav </a:t>
            </a:r>
            <a:r>
              <a:rPr lang="en-US" sz="800" dirty="0" err="1"/>
              <a:t>Wikstrom</a:t>
            </a:r>
            <a:r>
              <a:rPr lang="en-US" sz="800" dirty="0"/>
              <a:t> (Ericsson</a:t>
            </a:r>
            <a:r>
              <a:rPr lang="en-US" sz="800" dirty="0" smtClean="0"/>
              <a:t>)</a:t>
            </a:r>
          </a:p>
          <a:p>
            <a:pPr eaLnBrk="1" hangingPunct="1">
              <a:defRPr/>
            </a:pPr>
            <a:r>
              <a:rPr lang="en-US" sz="800" dirty="0" smtClean="0"/>
              <a:t>DSC Performance 14/1427, Gustav </a:t>
            </a:r>
            <a:r>
              <a:rPr lang="en-US" sz="800" dirty="0" err="1" smtClean="0"/>
              <a:t>Wikstrom</a:t>
            </a:r>
            <a:r>
              <a:rPr lang="en-US" sz="800" dirty="0" smtClean="0"/>
              <a:t> (Ericsson)</a:t>
            </a:r>
          </a:p>
          <a:p>
            <a:pPr eaLnBrk="1" hangingPunct="1">
              <a:defRPr/>
            </a:pPr>
            <a:r>
              <a:rPr lang="en-US" sz="800" dirty="0" smtClean="0"/>
              <a:t>Simulation based Evaluation DSC in residential scenario, 15/0027, M </a:t>
            </a:r>
            <a:r>
              <a:rPr lang="en-US" sz="800" dirty="0" err="1" smtClean="0"/>
              <a:t>Shahwaiz</a:t>
            </a:r>
            <a:r>
              <a:rPr lang="en-US" sz="800" dirty="0" smtClean="0"/>
              <a:t> </a:t>
            </a:r>
            <a:r>
              <a:rPr lang="en-US" sz="800" dirty="0" err="1" smtClean="0"/>
              <a:t>Afaqui</a:t>
            </a:r>
            <a:r>
              <a:rPr lang="en-US" sz="800" dirty="0" smtClean="0"/>
              <a:t> (UPC)</a:t>
            </a:r>
          </a:p>
          <a:p>
            <a:pPr eaLnBrk="1" hangingPunct="1">
              <a:defRPr/>
            </a:pPr>
            <a:r>
              <a:rPr lang="en-US" sz="800" dirty="0" smtClean="0"/>
              <a:t>Impact of TPC coupled to DSC for legacy unfairness issue, 15/0319 </a:t>
            </a:r>
            <a:r>
              <a:rPr lang="en-US" sz="800" dirty="0"/>
              <a:t>Masahito Mori (Sony</a:t>
            </a:r>
            <a:r>
              <a:rPr lang="en-US" sz="800" dirty="0" smtClean="0"/>
              <a:t>)</a:t>
            </a:r>
          </a:p>
          <a:p>
            <a:pPr eaLnBrk="1" hangingPunct="1">
              <a:defRPr/>
            </a:pPr>
            <a:r>
              <a:rPr lang="en-US" sz="800" dirty="0" smtClean="0"/>
              <a:t>Proposal and simulation based evaluation of DSC-AP Algorithm 15/0371, </a:t>
            </a:r>
            <a:r>
              <a:rPr lang="en-US" sz="800" dirty="0"/>
              <a:t>Eduard Garcia-Villegas (UPC</a:t>
            </a:r>
            <a:r>
              <a:rPr lang="en-US" sz="800" dirty="0" smtClean="0"/>
              <a:t>)</a:t>
            </a:r>
          </a:p>
          <a:p>
            <a:pPr eaLnBrk="1" hangingPunct="1">
              <a:defRPr/>
            </a:pPr>
            <a:r>
              <a:rPr lang="en-US" sz="800" dirty="0" smtClean="0"/>
              <a:t>Discussion on the Receiver Behavior for CCAC DSC with BSS Color, 15/0595 Yasuhiko Inoue (NTT)</a:t>
            </a:r>
          </a:p>
          <a:p>
            <a:pPr eaLnBrk="1" hangingPunct="1">
              <a:defRPr/>
            </a:pPr>
            <a:r>
              <a:rPr lang="en-US" sz="800" dirty="0" smtClean="0"/>
              <a:t>Reference Simulation Model for Dynamic CCA / DSC calibration 15/0652, </a:t>
            </a:r>
            <a:r>
              <a:rPr lang="en-US" sz="800" dirty="0"/>
              <a:t>Masahito Mori (Sony</a:t>
            </a:r>
            <a:r>
              <a:rPr lang="en-US" sz="800" dirty="0" smtClean="0"/>
              <a:t>)</a:t>
            </a:r>
          </a:p>
          <a:p>
            <a:pPr eaLnBrk="1" hangingPunct="1">
              <a:defRPr/>
            </a:pPr>
            <a:r>
              <a:rPr lang="en-US" sz="800" dirty="0" smtClean="0"/>
              <a:t>DCCA/DSC Reference Simulation Results. 15/0801, Masahito Mori (Sony)</a:t>
            </a:r>
          </a:p>
          <a:p>
            <a:pPr eaLnBrk="1" hangingPunct="1">
              <a:defRPr/>
            </a:pPr>
            <a:r>
              <a:rPr lang="en-US" sz="800" dirty="0" smtClean="0"/>
              <a:t>DSC/DCCA Calibration with </a:t>
            </a:r>
            <a:r>
              <a:rPr lang="en-US" sz="800" dirty="0" err="1" smtClean="0"/>
              <a:t>Tgax</a:t>
            </a:r>
            <a:r>
              <a:rPr lang="en-US" sz="800" dirty="0" smtClean="0"/>
              <a:t> Agreed Scenarios</a:t>
            </a:r>
          </a:p>
          <a:p>
            <a:pPr eaLnBrk="1" hangingPunct="1">
              <a:defRPr/>
            </a:pPr>
            <a:r>
              <a:rPr lang="en-US" sz="800" dirty="0" smtClean="0"/>
              <a:t>DSC </a:t>
            </a:r>
            <a:r>
              <a:rPr lang="en-US" sz="800" dirty="0"/>
              <a:t>calibration results with NS-3, 15/1316 Eduard Garcia-Villegas (UPC)</a:t>
            </a:r>
          </a:p>
          <a:p>
            <a:pPr eaLnBrk="1" hangingPunct="1">
              <a:defRPr/>
            </a:pPr>
            <a:r>
              <a:rPr lang="en-US" sz="800" dirty="0" smtClean="0"/>
              <a:t>Simulation Based evaluation of DSC in Enterprise scenario, 16/0604, Tanguy Ropitault, (NIST)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endParaRPr lang="en-US" sz="1800" dirty="0"/>
          </a:p>
          <a:p>
            <a:pPr marL="0" indent="0" eaLnBrk="1" hangingPunct="1">
              <a:buNone/>
              <a:defRPr/>
            </a:pPr>
            <a:endParaRPr lang="en-US" sz="1800" dirty="0" smtClean="0"/>
          </a:p>
          <a:p>
            <a:pPr lvl="1" eaLnBrk="1" hangingPunct="1">
              <a:defRPr/>
            </a:pPr>
            <a:endParaRPr lang="en-US" sz="1600" dirty="0" smtClean="0"/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54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Resolve CID 15652 along the lines of accepting to allow an AP to include the OBSS_PD Margin and to allow a STA to adjust its ODSS_PD level in accordance with </a:t>
            </a:r>
          </a:p>
          <a:p>
            <a:pPr marL="457200" lvl="1" indent="0">
              <a:buNone/>
            </a:pPr>
            <a:r>
              <a:rPr lang="en-US" i="1" dirty="0" smtClean="0"/>
              <a:t>	</a:t>
            </a:r>
            <a:r>
              <a:rPr lang="en-US" i="1" dirty="0" err="1" smtClean="0"/>
              <a:t>OBSS_PD</a:t>
            </a:r>
            <a:r>
              <a:rPr lang="en-US" i="1" baseline="-25000" dirty="0" err="1" smtClean="0"/>
              <a:t>level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i="1" dirty="0"/>
              <a:t>RSSI_</a:t>
            </a:r>
            <a:r>
              <a:rPr lang="en-US" dirty="0"/>
              <a:t> </a:t>
            </a:r>
            <a:r>
              <a:rPr lang="en-US" i="1" dirty="0"/>
              <a:t>beacon</a:t>
            </a:r>
            <a:r>
              <a:rPr lang="en-US" dirty="0"/>
              <a:t> – </a:t>
            </a:r>
            <a:r>
              <a:rPr lang="en-US" i="1" dirty="0" err="1"/>
              <a:t>OBSS_PD_Margin</a:t>
            </a:r>
            <a:endParaRPr lang="en-US" i="1" dirty="0"/>
          </a:p>
          <a:p>
            <a:pPr marL="457200" lvl="1" indent="0">
              <a:buNone/>
            </a:pPr>
            <a:r>
              <a:rPr lang="en-US" i="1" dirty="0"/>
              <a:t>	</a:t>
            </a:r>
            <a:r>
              <a:rPr lang="en-US" i="1" dirty="0" smtClean="0"/>
              <a:t>	With </a:t>
            </a:r>
            <a:r>
              <a:rPr lang="en-US" i="1" dirty="0"/>
              <a:t>OBSS </a:t>
            </a:r>
            <a:r>
              <a:rPr lang="en-US" i="1" dirty="0" err="1"/>
              <a:t>PD</a:t>
            </a:r>
            <a:r>
              <a:rPr lang="en-US" i="1" baseline="-25000" dirty="0" err="1"/>
              <a:t>min</a:t>
            </a:r>
            <a:r>
              <a:rPr lang="en-US" i="1" dirty="0"/>
              <a:t> &lt;</a:t>
            </a:r>
            <a:r>
              <a:rPr lang="en-US" i="1" dirty="0" err="1"/>
              <a:t>OBSS_PD</a:t>
            </a:r>
            <a:r>
              <a:rPr lang="en-US" i="1" baseline="-25000" dirty="0" err="1"/>
              <a:t>level</a:t>
            </a:r>
            <a:r>
              <a:rPr lang="en-US" i="1" dirty="0"/>
              <a:t> &lt; </a:t>
            </a:r>
            <a:r>
              <a:rPr lang="en-US" i="1" dirty="0" err="1"/>
              <a:t>OBSS_Pd</a:t>
            </a:r>
            <a:r>
              <a:rPr lang="en-US" i="1" baseline="-25000" dirty="0" err="1"/>
              <a:t>max</a:t>
            </a:r>
            <a:endParaRPr lang="en-US" i="1" baseline="-25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6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 came across a Technical Paper on Spatial Reuse that is worthwhile sharing.  </a:t>
            </a:r>
          </a:p>
          <a:p>
            <a:pPr marL="0" indent="0">
              <a:buNone/>
            </a:pPr>
            <a:r>
              <a:rPr lang="en-US" i="1" dirty="0"/>
              <a:t>“Improving spatial reuse in future dense high efficiency Wireless Local Area Networks”</a:t>
            </a:r>
          </a:p>
          <a:p>
            <a:pPr marL="0" indent="0">
              <a:buNone/>
            </a:pPr>
            <a:r>
              <a:rPr lang="en-US" sz="1800" b="0" dirty="0"/>
              <a:t>CITE:</a:t>
            </a:r>
          </a:p>
          <a:p>
            <a:pPr marL="0" indent="0">
              <a:buNone/>
            </a:pPr>
            <a:r>
              <a:rPr lang="en-US" sz="1800" b="0" dirty="0" err="1"/>
              <a:t>Imad</a:t>
            </a:r>
            <a:r>
              <a:rPr lang="en-US" sz="1800" b="0" dirty="0"/>
              <a:t> Jamil. Improving spatial reuse in future dense high efficiency Wireless Local Area Networks. Networking and Internet Architecture [cs.NI]. INSA de Rennes, 2015. English. &lt;NNT : 2015ISAR0033&gt;.</a:t>
            </a:r>
          </a:p>
          <a:p>
            <a:pPr marL="0" indent="0">
              <a:buNone/>
            </a:pPr>
            <a:r>
              <a:rPr lang="en-US" sz="1800" b="0" dirty="0"/>
              <a:t>&lt;tel-01329810&gt;</a:t>
            </a:r>
            <a:endParaRPr lang="en-US" sz="1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 will present excerpts from this together with observations.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111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2794" y="742435"/>
            <a:ext cx="7772400" cy="609600"/>
          </a:xfrm>
        </p:spPr>
        <p:txBody>
          <a:bodyPr/>
          <a:lstStyle/>
          <a:p>
            <a:r>
              <a:rPr lang="en-US" dirty="0" smtClean="0"/>
              <a:t>Cellular Scenario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34016"/>
            <a:ext cx="3366368" cy="3378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451919"/>
            <a:ext cx="3295650" cy="34147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4890805"/>
            <a:ext cx="3295650" cy="10569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3213" y="4712216"/>
            <a:ext cx="40417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dirty="0" smtClean="0">
                <a:solidFill>
                  <a:srgbClr val="000000"/>
                </a:solidFill>
                <a:latin typeface="+mj-lt"/>
              </a:rPr>
              <a:t>International Telecommunication </a:t>
            </a:r>
            <a:r>
              <a:rPr lang="en-US" sz="1100" b="0" dirty="0">
                <a:solidFill>
                  <a:srgbClr val="000000"/>
                </a:solidFill>
                <a:latin typeface="+mj-lt"/>
              </a:rPr>
              <a:t>Union (</a:t>
            </a:r>
            <a:r>
              <a:rPr lang="en-US" sz="1100" b="0" dirty="0">
                <a:solidFill>
                  <a:srgbClr val="003155"/>
                </a:solidFill>
                <a:latin typeface="+mj-lt"/>
              </a:rPr>
              <a:t>ITU</a:t>
            </a:r>
            <a:r>
              <a:rPr lang="en-US" sz="1100" b="0" dirty="0">
                <a:solidFill>
                  <a:srgbClr val="000000"/>
                </a:solidFill>
                <a:latin typeface="+mj-lt"/>
              </a:rPr>
              <a:t>) </a:t>
            </a:r>
            <a:r>
              <a:rPr lang="en-US" sz="1100" b="0" dirty="0" err="1">
                <a:solidFill>
                  <a:srgbClr val="000000"/>
                </a:solidFill>
                <a:latin typeface="+mj-lt"/>
              </a:rPr>
              <a:t>UrbanMicro</a:t>
            </a:r>
            <a:r>
              <a:rPr lang="en-US" sz="1100" b="0" dirty="0">
                <a:solidFill>
                  <a:srgbClr val="000000"/>
                </a:solidFill>
                <a:latin typeface="+mj-lt"/>
              </a:rPr>
              <a:t> (</a:t>
            </a:r>
            <a:r>
              <a:rPr lang="en-US" sz="1100" b="0" dirty="0" err="1">
                <a:solidFill>
                  <a:srgbClr val="000000"/>
                </a:solidFill>
                <a:latin typeface="+mj-lt"/>
              </a:rPr>
              <a:t>UMi</a:t>
            </a:r>
            <a:r>
              <a:rPr lang="en-US" sz="1100" b="0" dirty="0">
                <a:solidFill>
                  <a:srgbClr val="000000"/>
                </a:solidFill>
                <a:latin typeface="+mj-lt"/>
              </a:rPr>
              <a:t>) model defined by the </a:t>
            </a:r>
            <a:r>
              <a:rPr lang="en-US" sz="1100" b="0" dirty="0">
                <a:solidFill>
                  <a:srgbClr val="003155"/>
                </a:solidFill>
                <a:latin typeface="+mj-lt"/>
              </a:rPr>
              <a:t>ITU</a:t>
            </a:r>
            <a:r>
              <a:rPr lang="en-US" sz="1100" b="0" dirty="0">
                <a:solidFill>
                  <a:srgbClr val="000000"/>
                </a:solidFill>
                <a:latin typeface="+mj-lt"/>
              </a:rPr>
              <a:t>-R </a:t>
            </a:r>
            <a:r>
              <a:rPr lang="en-US" sz="1100" b="0" dirty="0">
                <a:solidFill>
                  <a:srgbClr val="003155"/>
                </a:solidFill>
                <a:latin typeface="+mj-lt"/>
              </a:rPr>
              <a:t>SG </a:t>
            </a:r>
            <a:r>
              <a:rPr lang="en-US" sz="1100" b="0" dirty="0">
                <a:solidFill>
                  <a:srgbClr val="000000"/>
                </a:solidFill>
                <a:latin typeface="+mj-lt"/>
              </a:rPr>
              <a:t>[</a:t>
            </a:r>
            <a:r>
              <a:rPr lang="en-US" sz="1100" b="0" dirty="0">
                <a:solidFill>
                  <a:srgbClr val="003155"/>
                </a:solidFill>
                <a:latin typeface="+mj-lt"/>
              </a:rPr>
              <a:t>87</a:t>
            </a:r>
            <a:r>
              <a:rPr lang="en-US" sz="1100" b="0" dirty="0">
                <a:solidFill>
                  <a:srgbClr val="000000"/>
                </a:solidFill>
                <a:latin typeface="+mj-lt"/>
              </a:rPr>
              <a:t>]</a:t>
            </a:r>
            <a:r>
              <a:rPr lang="en-US" sz="500" b="0" dirty="0">
                <a:solidFill>
                  <a:srgbClr val="000000"/>
                </a:solidFill>
                <a:latin typeface="+mj-lt"/>
              </a:rPr>
              <a:t>?</a:t>
            </a:r>
          </a:p>
          <a:p>
            <a:r>
              <a:rPr lang="en-US" sz="1100" b="0" dirty="0">
                <a:solidFill>
                  <a:srgbClr val="000000"/>
                </a:solidFill>
                <a:latin typeface="+mj-lt"/>
              </a:rPr>
              <a:t>for hexagonal cell layout as follows:</a:t>
            </a:r>
          </a:p>
          <a:p>
            <a:r>
              <a:rPr lang="en-US" sz="1100" b="0" i="1" dirty="0">
                <a:solidFill>
                  <a:srgbClr val="000000"/>
                </a:solidFill>
                <a:latin typeface="+mj-lt"/>
              </a:rPr>
              <a:t>PL</a:t>
            </a:r>
            <a:r>
              <a:rPr lang="en-US" sz="1100" b="0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US" sz="1100" b="0" i="1" dirty="0" err="1">
                <a:solidFill>
                  <a:srgbClr val="000000"/>
                </a:solidFill>
                <a:latin typeface="+mj-lt"/>
              </a:rPr>
              <a:t>d</a:t>
            </a:r>
            <a:r>
              <a:rPr lang="en-US" sz="800" b="0" i="1" dirty="0" err="1">
                <a:solidFill>
                  <a:srgbClr val="000000"/>
                </a:solidFill>
                <a:latin typeface="+mj-lt"/>
              </a:rPr>
              <a:t>TR</a:t>
            </a:r>
            <a:r>
              <a:rPr lang="en-US" sz="1100" b="0" dirty="0">
                <a:solidFill>
                  <a:srgbClr val="000000"/>
                </a:solidFill>
                <a:latin typeface="+mj-lt"/>
              </a:rPr>
              <a:t>) = 22.7+36.7log(</a:t>
            </a:r>
            <a:r>
              <a:rPr lang="en-US" sz="1100" b="0" i="1" dirty="0" err="1">
                <a:solidFill>
                  <a:srgbClr val="000000"/>
                </a:solidFill>
                <a:latin typeface="+mj-lt"/>
              </a:rPr>
              <a:t>d</a:t>
            </a:r>
            <a:r>
              <a:rPr lang="en-US" sz="800" b="0" i="1" dirty="0" err="1">
                <a:solidFill>
                  <a:srgbClr val="000000"/>
                </a:solidFill>
                <a:latin typeface="+mj-lt"/>
              </a:rPr>
              <a:t>TR</a:t>
            </a:r>
            <a:r>
              <a:rPr lang="en-US" sz="1100" b="0" dirty="0">
                <a:solidFill>
                  <a:srgbClr val="000000"/>
                </a:solidFill>
                <a:latin typeface="+mj-lt"/>
              </a:rPr>
              <a:t>)+26log( </a:t>
            </a:r>
            <a:r>
              <a:rPr lang="en-US" sz="1100" b="0" i="1" dirty="0">
                <a:solidFill>
                  <a:srgbClr val="000000"/>
                </a:solidFill>
                <a:latin typeface="+mj-lt"/>
              </a:rPr>
              <a:t>f</a:t>
            </a:r>
            <a:r>
              <a:rPr lang="en-US" sz="800" b="0" i="1" dirty="0">
                <a:solidFill>
                  <a:srgbClr val="000000"/>
                </a:solidFill>
                <a:latin typeface="+mj-lt"/>
              </a:rPr>
              <a:t>c </a:t>
            </a:r>
            <a:r>
              <a:rPr lang="en-US" sz="1100" b="0" dirty="0">
                <a:solidFill>
                  <a:srgbClr val="000000"/>
                </a:solidFill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9094" y="5512238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0" dirty="0">
                <a:latin typeface="+mj-lt"/>
              </a:rPr>
              <a:t>A modified </a:t>
            </a:r>
            <a:r>
              <a:rPr lang="en-US" sz="1100" b="0" dirty="0" smtClean="0">
                <a:latin typeface="+mj-lt"/>
              </a:rPr>
              <a:t>version of </a:t>
            </a:r>
            <a:r>
              <a:rPr lang="en-US" sz="1100" b="0" dirty="0">
                <a:latin typeface="+mj-lt"/>
              </a:rPr>
              <a:t>this model is used within the cellular simulation scenario</a:t>
            </a:r>
            <a:endParaRPr lang="en-US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9094" y="586565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0" i="1" dirty="0">
                <a:latin typeface="+mj-lt"/>
              </a:rPr>
              <a:t>PL</a:t>
            </a:r>
            <a:r>
              <a:rPr lang="en-US" sz="1100" b="0" dirty="0">
                <a:latin typeface="+mj-lt"/>
              </a:rPr>
              <a:t>(</a:t>
            </a:r>
            <a:r>
              <a:rPr lang="en-US" sz="1100" b="0" i="1" dirty="0" err="1">
                <a:latin typeface="+mj-lt"/>
              </a:rPr>
              <a:t>d</a:t>
            </a:r>
            <a:r>
              <a:rPr lang="en-US" sz="800" b="0" i="1" dirty="0" err="1">
                <a:latin typeface="+mj-lt"/>
              </a:rPr>
              <a:t>TR</a:t>
            </a:r>
            <a:r>
              <a:rPr lang="en-US" sz="1100" b="0" dirty="0">
                <a:latin typeface="+mj-lt"/>
              </a:rPr>
              <a:t>) = 23.3+36.7log(</a:t>
            </a:r>
            <a:r>
              <a:rPr lang="en-US" sz="1100" b="0" i="1" dirty="0" err="1">
                <a:latin typeface="+mj-lt"/>
              </a:rPr>
              <a:t>d</a:t>
            </a:r>
            <a:r>
              <a:rPr lang="en-US" sz="800" b="0" i="1" dirty="0" err="1">
                <a:latin typeface="+mj-lt"/>
              </a:rPr>
              <a:t>TR</a:t>
            </a:r>
            <a:r>
              <a:rPr lang="en-US" sz="1100" b="0" dirty="0">
                <a:latin typeface="+mj-lt"/>
              </a:rPr>
              <a:t>)+</a:t>
            </a:r>
            <a:r>
              <a:rPr lang="en-US" sz="1100" b="0" dirty="0" smtClean="0">
                <a:latin typeface="+mj-lt"/>
              </a:rPr>
              <a:t>21log(</a:t>
            </a:r>
            <a:r>
              <a:rPr lang="en-US" sz="1100" b="0" i="1" dirty="0" smtClean="0">
                <a:latin typeface="+mj-lt"/>
              </a:rPr>
              <a:t>f</a:t>
            </a:r>
            <a:r>
              <a:rPr lang="en-US" sz="800" b="0" i="1" dirty="0" smtClean="0">
                <a:latin typeface="+mj-lt"/>
              </a:rPr>
              <a:t>c / </a:t>
            </a:r>
            <a:r>
              <a:rPr lang="en-US" sz="1100" b="0" dirty="0" smtClean="0">
                <a:latin typeface="+mj-lt"/>
              </a:rPr>
              <a:t>0.9)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7099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 marL="0" indent="0">
              <a:buNone/>
            </a:pPr>
            <a:r>
              <a:rPr lang="en-US" sz="1600" b="0" dirty="0" smtClean="0"/>
              <a:t>“It </a:t>
            </a:r>
            <a:r>
              <a:rPr lang="en-US" sz="1600" b="0" dirty="0"/>
              <a:t>is interesting to note that TPC is standardized since 2003 by the IEEE 802.11h </a:t>
            </a:r>
            <a:r>
              <a:rPr lang="en-US" sz="1600" b="0" dirty="0" smtClean="0"/>
              <a:t>amendment but </a:t>
            </a:r>
            <a:r>
              <a:rPr lang="en-US" sz="1600" b="0" dirty="0"/>
              <a:t>it has hardly found its way to the production stage. Although, for networks </a:t>
            </a:r>
            <a:r>
              <a:rPr lang="en-US" sz="1600" b="0" dirty="0" smtClean="0"/>
              <a:t>with centralized </a:t>
            </a:r>
            <a:r>
              <a:rPr lang="en-US" sz="1600" b="0" dirty="0"/>
              <a:t>controllers, TPC is relatively simple to implement, it was only applied on </a:t>
            </a:r>
            <a:r>
              <a:rPr lang="en-US" sz="1600" b="0" dirty="0" smtClean="0"/>
              <a:t>APs but </a:t>
            </a:r>
            <a:r>
              <a:rPr lang="en-US" sz="1600" b="0" dirty="0"/>
              <a:t>never on Station (STA)s. In such situations, the APs that are connected to a </a:t>
            </a:r>
            <a:r>
              <a:rPr lang="en-US" sz="1600" b="0" dirty="0" smtClean="0"/>
              <a:t>common controller </a:t>
            </a:r>
            <a:r>
              <a:rPr lang="en-US" sz="1600" b="0" dirty="0"/>
              <a:t>apply TPC to reduce their transmit power, however the STAs associated to </a:t>
            </a:r>
            <a:r>
              <a:rPr lang="en-US" sz="1600" b="0" dirty="0" smtClean="0"/>
              <a:t>these APs </a:t>
            </a:r>
            <a:r>
              <a:rPr lang="en-US" sz="1600" b="0" dirty="0"/>
              <a:t>still transmit with their full power. The main reason behind this is related to </a:t>
            </a:r>
            <a:r>
              <a:rPr lang="en-US" dirty="0"/>
              <a:t>the </a:t>
            </a:r>
            <a:r>
              <a:rPr lang="en-US" dirty="0" smtClean="0"/>
              <a:t>nature of </a:t>
            </a:r>
            <a:r>
              <a:rPr lang="en-US" dirty="0"/>
              <a:t>TPC which is selfless. If a node reduces its transmission power by applying the TPC, </a:t>
            </a:r>
            <a:r>
              <a:rPr lang="en-US" dirty="0" smtClean="0"/>
              <a:t>that will </a:t>
            </a:r>
            <a:r>
              <a:rPr lang="en-US" dirty="0"/>
              <a:t>promote the neighboring transmissions because they are no more bothered by </a:t>
            </a:r>
            <a:r>
              <a:rPr lang="en-US" dirty="0" smtClean="0"/>
              <a:t>the transmissions </a:t>
            </a:r>
            <a:r>
              <a:rPr lang="en-US" dirty="0"/>
              <a:t>of that node. Consequently, the other nodes will benefit directly and </a:t>
            </a:r>
            <a:r>
              <a:rPr lang="en-US" u="sng" dirty="0" smtClean="0"/>
              <a:t>not the </a:t>
            </a:r>
            <a:r>
              <a:rPr lang="en-US" u="sng" dirty="0"/>
              <a:t>node that applied the TPC</a:t>
            </a:r>
            <a:r>
              <a:rPr lang="en-US" b="0" dirty="0" smtClean="0"/>
              <a:t>.”</a:t>
            </a:r>
            <a:endParaRPr lang="en-US" sz="1800" b="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sz="2000" dirty="0"/>
              <a:t>Challenges of Transmit Power Control (TPC) in WLAN </a:t>
            </a:r>
            <a:r>
              <a:rPr lang="en-US" sz="2000" dirty="0" smtClean="0"/>
              <a:t>systems</a:t>
            </a:r>
            <a:br>
              <a:rPr lang="en-US" sz="2000" dirty="0" smtClean="0"/>
            </a:br>
            <a:r>
              <a:rPr lang="en-US" sz="2000" dirty="0" smtClean="0"/>
              <a:t>Clause 4.4.2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84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7265" y="15240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1600" b="0" dirty="0" smtClean="0"/>
              <a:t>“Moreover</a:t>
            </a:r>
            <a:r>
              <a:rPr lang="en-US" sz="1600" b="0" dirty="0"/>
              <a:t>, in networks which lack a central regulator, power control proves to be much</a:t>
            </a:r>
          </a:p>
          <a:p>
            <a:pPr marL="0" indent="0">
              <a:buNone/>
            </a:pPr>
            <a:r>
              <a:rPr lang="en-US" sz="1600" b="0" dirty="0"/>
              <a:t>more difficult to implement and apply. Since centralized coordination between nodes</a:t>
            </a:r>
          </a:p>
          <a:p>
            <a:pPr marL="0" indent="0">
              <a:buNone/>
            </a:pPr>
            <a:r>
              <a:rPr lang="en-US" sz="1600" b="0" dirty="0"/>
              <a:t>is very difficult, </a:t>
            </a:r>
            <a:r>
              <a:rPr lang="en-US" sz="1600" dirty="0"/>
              <a:t>it is necessary for each node to regulate its own transmission power autonomously</a:t>
            </a:r>
            <a:r>
              <a:rPr lang="en-US" sz="1600" b="0" dirty="0"/>
              <a:t>. This behavior creates an asymmetric application of TPC and hence </a:t>
            </a:r>
            <a:r>
              <a:rPr lang="en-US" sz="1600" dirty="0" smtClean="0"/>
              <a:t>different transmission </a:t>
            </a:r>
            <a:r>
              <a:rPr lang="en-US" sz="1600" dirty="0"/>
              <a:t>powers for different nodes</a:t>
            </a:r>
            <a:r>
              <a:rPr lang="en-US" sz="1600" b="0" dirty="0"/>
              <a:t>. Again, </a:t>
            </a:r>
            <a:r>
              <a:rPr lang="en-US" sz="1600" dirty="0"/>
              <a:t>the selfless feature of TPC will prevent </a:t>
            </a:r>
            <a:r>
              <a:rPr lang="en-US" sz="1600" dirty="0" smtClean="0"/>
              <a:t>real networks </a:t>
            </a:r>
            <a:r>
              <a:rPr lang="en-US" sz="1600" dirty="0"/>
              <a:t>from taking this approach</a:t>
            </a:r>
            <a:r>
              <a:rPr lang="en-US" sz="1600" b="0" dirty="0"/>
              <a:t>. The detrimental effect of this asymmetry is argued </a:t>
            </a:r>
            <a:r>
              <a:rPr lang="en-US" sz="1600" b="0" dirty="0" smtClean="0"/>
              <a:t>by many researchers</a:t>
            </a:r>
            <a:r>
              <a:rPr lang="en-US" sz="1600" dirty="0" smtClean="0"/>
              <a:t>. It </a:t>
            </a:r>
            <a:r>
              <a:rPr lang="en-US" sz="1600" dirty="0"/>
              <a:t>has been proven that in such situation, TPC leads </a:t>
            </a:r>
            <a:r>
              <a:rPr lang="en-US" sz="1600" dirty="0" smtClean="0"/>
              <a:t>to the </a:t>
            </a:r>
            <a:r>
              <a:rPr lang="en-US" sz="1600" dirty="0"/>
              <a:t>starvation of the unprivileged </a:t>
            </a:r>
            <a:r>
              <a:rPr lang="en-US" sz="1600" dirty="0" smtClean="0"/>
              <a:t>nodes</a:t>
            </a:r>
            <a:r>
              <a:rPr lang="en-US" sz="1600" b="0" dirty="0" smtClean="0"/>
              <a:t>. </a:t>
            </a:r>
            <a:r>
              <a:rPr lang="en-US" dirty="0"/>
              <a:t>Actually, TPC is more problematic </a:t>
            </a:r>
            <a:r>
              <a:rPr lang="en-US" dirty="0" smtClean="0"/>
              <a:t>to achieve </a:t>
            </a:r>
            <a:r>
              <a:rPr lang="en-US" dirty="0"/>
              <a:t>in a distributed manner because</a:t>
            </a:r>
            <a:r>
              <a:rPr lang="en-US" b="0" dirty="0"/>
              <a:t> </a:t>
            </a:r>
            <a:r>
              <a:rPr lang="en-US" dirty="0"/>
              <a:t>it will foster higher power transmitters, that </a:t>
            </a:r>
            <a:r>
              <a:rPr lang="en-US" dirty="0" smtClean="0"/>
              <a:t>are not </a:t>
            </a:r>
            <a:r>
              <a:rPr lang="en-US" dirty="0"/>
              <a:t>applying power control, at the expense of lower power transmitters that are applying it</a:t>
            </a:r>
            <a:r>
              <a:rPr lang="en-US" sz="2000" b="0" dirty="0" smtClean="0"/>
              <a:t>.</a:t>
            </a:r>
            <a:r>
              <a:rPr lang="en-US" sz="1600" b="0" dirty="0" smtClean="0"/>
              <a:t>”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sz="2000" dirty="0"/>
              <a:t>Challenges of Transmit Power Control (TPC) in WLAN systems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615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038600"/>
          </a:xfrm>
        </p:spPr>
        <p:txBody>
          <a:bodyPr/>
          <a:lstStyle/>
          <a:p>
            <a:pPr marL="0" indent="0">
              <a:buNone/>
            </a:pPr>
            <a:r>
              <a:rPr lang="en-US" sz="2000" b="0" dirty="0" smtClean="0"/>
              <a:t>“In </a:t>
            </a:r>
            <a:r>
              <a:rPr lang="en-US" sz="2000" b="0" dirty="0"/>
              <a:t>order to </a:t>
            </a:r>
            <a:r>
              <a:rPr lang="en-US" sz="2000" b="0" dirty="0" smtClean="0"/>
              <a:t>confirm the </a:t>
            </a:r>
            <a:r>
              <a:rPr lang="en-US" sz="2000" b="0" dirty="0"/>
              <a:t>efficiency of PCS in enhancing spatial reuse in dense </a:t>
            </a:r>
            <a:r>
              <a:rPr lang="en-US" sz="2000" b="0" dirty="0" smtClean="0"/>
              <a:t>deployments and </a:t>
            </a:r>
            <a:r>
              <a:rPr lang="en-US" sz="2000" b="0" dirty="0"/>
              <a:t>hence increasing the aggregate throughput of the </a:t>
            </a:r>
            <a:r>
              <a:rPr lang="en-US" sz="2000" b="0" dirty="0" smtClean="0"/>
              <a:t>network</a:t>
            </a:r>
            <a:r>
              <a:rPr lang="en-US" sz="2000" b="0" dirty="0"/>
              <a:t>, </a:t>
            </a:r>
            <a:r>
              <a:rPr lang="en-US" sz="2000" dirty="0"/>
              <a:t>a dynamic </a:t>
            </a:r>
            <a:r>
              <a:rPr lang="en-US" sz="2000" dirty="0" smtClean="0"/>
              <a:t>adaptation algorithm </a:t>
            </a:r>
            <a:r>
              <a:rPr lang="en-US" sz="2000" dirty="0"/>
              <a:t>is proposed here and </a:t>
            </a:r>
            <a:r>
              <a:rPr lang="en-US" sz="2000" dirty="0" smtClean="0"/>
              <a:t>evaluated</a:t>
            </a:r>
            <a:r>
              <a:rPr lang="en-US" sz="2000" b="0" dirty="0" smtClean="0"/>
              <a:t>.”</a:t>
            </a:r>
          </a:p>
          <a:p>
            <a:pPr marL="0" indent="0">
              <a:buNone/>
            </a:pPr>
            <a:r>
              <a:rPr lang="en-US" sz="2000" b="0" dirty="0" smtClean="0"/>
              <a:t>….each </a:t>
            </a:r>
            <a:r>
              <a:rPr lang="en-US" sz="2000" b="0" dirty="0"/>
              <a:t>device adapts </a:t>
            </a:r>
            <a:r>
              <a:rPr lang="en-US" sz="2000" b="0" dirty="0" smtClean="0"/>
              <a:t>its PCS </a:t>
            </a:r>
            <a:r>
              <a:rPr lang="en-US" sz="2000" b="0" dirty="0"/>
              <a:t>threshold in terms of the power received from its communication peer. For </a:t>
            </a:r>
            <a:r>
              <a:rPr lang="en-US" sz="2000" b="0" dirty="0" smtClean="0"/>
              <a:t>instance, in </a:t>
            </a:r>
            <a:r>
              <a:rPr lang="en-US" sz="2000" b="0" dirty="0"/>
              <a:t>an infrastructure BSS, all the communications are held between an AP and a STA. </a:t>
            </a:r>
            <a:r>
              <a:rPr lang="en-US" sz="2000" b="0" dirty="0" smtClean="0"/>
              <a:t>In such </a:t>
            </a:r>
            <a:r>
              <a:rPr lang="en-US" sz="2000" b="0" dirty="0"/>
              <a:t>a case, the STA adapts its PCS threshold according to the power level received </a:t>
            </a:r>
            <a:r>
              <a:rPr lang="en-US" sz="2000" b="0" dirty="0" smtClean="0"/>
              <a:t>from its </a:t>
            </a:r>
            <a:r>
              <a:rPr lang="en-US" sz="2000" b="0" dirty="0"/>
              <a:t>AP and vice-versa</a:t>
            </a:r>
            <a:r>
              <a:rPr lang="en-US" sz="2000" b="0" dirty="0" smtClean="0"/>
              <a:t>.</a:t>
            </a:r>
          </a:p>
          <a:p>
            <a:pPr marL="0" indent="0">
              <a:buNone/>
            </a:pPr>
            <a:r>
              <a:rPr lang="en-US" sz="2000" b="0" dirty="0"/>
              <a:t>Therefore the PCS threshold of each </a:t>
            </a:r>
            <a:r>
              <a:rPr lang="en-US" sz="2000" b="0" dirty="0" smtClean="0"/>
              <a:t>device is </a:t>
            </a:r>
            <a:r>
              <a:rPr lang="en-US" sz="2000" b="0" dirty="0"/>
              <a:t>obtained as follows</a:t>
            </a:r>
          </a:p>
          <a:p>
            <a:pPr marL="0" indent="0">
              <a:buNone/>
            </a:pPr>
            <a:r>
              <a:rPr lang="en-US" sz="2000" b="0" i="1" dirty="0" err="1"/>
              <a:t>PCSth</a:t>
            </a:r>
            <a:r>
              <a:rPr lang="en-US" sz="2000" b="0" dirty="0"/>
              <a:t>[</a:t>
            </a:r>
            <a:r>
              <a:rPr lang="en-US" sz="2000" b="0" i="1" dirty="0"/>
              <a:t>dBm</a:t>
            </a:r>
            <a:r>
              <a:rPr lang="en-US" sz="2000" b="0" dirty="0"/>
              <a:t>] = </a:t>
            </a:r>
            <a:r>
              <a:rPr lang="en-US" sz="2000" b="0" i="1" dirty="0" err="1"/>
              <a:t>Rxp</a:t>
            </a:r>
            <a:r>
              <a:rPr lang="en-US" sz="2000" b="0" dirty="0"/>
              <a:t>[</a:t>
            </a:r>
            <a:r>
              <a:rPr lang="en-US" sz="2000" b="0" i="1" dirty="0"/>
              <a:t>dBm</a:t>
            </a:r>
            <a:r>
              <a:rPr lang="en-US" sz="2000" b="0" dirty="0"/>
              <a:t>]−</a:t>
            </a:r>
            <a:r>
              <a:rPr lang="en-US" sz="2000" b="0" i="1" dirty="0"/>
              <a:t>M</a:t>
            </a:r>
            <a:r>
              <a:rPr lang="en-US" sz="2000" b="0" dirty="0"/>
              <a:t>[</a:t>
            </a:r>
            <a:r>
              <a:rPr lang="en-US" sz="2000" b="0" i="1" dirty="0"/>
              <a:t>dB</a:t>
            </a:r>
            <a:r>
              <a:rPr lang="en-US" sz="2000" b="0" dirty="0" smtClean="0"/>
              <a:t>]”</a:t>
            </a:r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r>
              <a:rPr lang="en-US" sz="1800" i="1" dirty="0" smtClean="0"/>
              <a:t>NOTE:  This is the DSC formula where </a:t>
            </a:r>
            <a:r>
              <a:rPr lang="en-US" sz="1800" i="1" dirty="0" err="1" smtClean="0"/>
              <a:t>PCSth</a:t>
            </a:r>
            <a:r>
              <a:rPr lang="en-US" sz="1800" i="1" dirty="0" smtClean="0"/>
              <a:t> is OBSS_PD</a:t>
            </a:r>
            <a:endParaRPr lang="en-US" sz="18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 sz="2800" dirty="0"/>
              <a:t>Dynamic physical carrier sensing </a:t>
            </a:r>
            <a:r>
              <a:rPr lang="en-US" sz="2800" dirty="0" smtClean="0"/>
              <a:t>adaptation</a:t>
            </a:r>
            <a:br>
              <a:rPr lang="en-US" sz="2800" dirty="0" smtClean="0"/>
            </a:br>
            <a:r>
              <a:rPr lang="en-US" sz="2800" dirty="0" smtClean="0"/>
              <a:t>“Physical </a:t>
            </a:r>
            <a:r>
              <a:rPr lang="en-US" sz="2800" dirty="0"/>
              <a:t>Carrier Sensing Adaptation (PCSA</a:t>
            </a:r>
            <a:r>
              <a:rPr lang="en-US" sz="2800" dirty="0" smtClean="0"/>
              <a:t>)”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5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 uses a moving average of received Beacon frames</a:t>
            </a:r>
          </a:p>
          <a:p>
            <a:r>
              <a:rPr lang="en-US" dirty="0" smtClean="0"/>
              <a:t>AP uses the minimum reception power from its associated STAs.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i="1" dirty="0" smtClean="0"/>
              <a:t>NOTE : Again as proposed for DSC 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i="1" dirty="0" smtClean="0"/>
              <a:t>Example:</a:t>
            </a:r>
          </a:p>
          <a:p>
            <a:pPr marL="0" indent="0">
              <a:buNone/>
            </a:pPr>
            <a:r>
              <a:rPr lang="en-US" sz="2000" i="1" dirty="0" err="1" smtClean="0"/>
              <a:t>Rxp</a:t>
            </a:r>
            <a:r>
              <a:rPr lang="en-US" sz="2000" i="1" dirty="0" smtClean="0"/>
              <a:t> = -55dBm, 	M = 20dB	</a:t>
            </a:r>
            <a:r>
              <a:rPr lang="en-US" sz="2000" i="1" dirty="0" err="1" smtClean="0"/>
              <a:t>PCSth</a:t>
            </a:r>
            <a:r>
              <a:rPr lang="en-US" sz="2000" i="1" dirty="0" smtClean="0"/>
              <a:t> = -75dBm</a:t>
            </a:r>
            <a:endParaRPr lang="en-US" sz="20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 and AP setting of </a:t>
            </a:r>
            <a:r>
              <a:rPr lang="en-US" i="1" dirty="0" err="1" smtClean="0"/>
              <a:t>Rxp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57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dirty="0"/>
              <a:t>Cellular </a:t>
            </a:r>
            <a:r>
              <a:rPr lang="en-US" dirty="0" smtClean="0"/>
              <a:t>Scenario All PCSA STAs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" y="1087802"/>
            <a:ext cx="6778464" cy="4330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82294" y="1773602"/>
            <a:ext cx="663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M=20dB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6137434" y="2819400"/>
            <a:ext cx="23207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 smtClean="0"/>
              <a:t>“…all </a:t>
            </a:r>
            <a:r>
              <a:rPr lang="en-US" sz="1100" b="0" dirty="0"/>
              <a:t>the </a:t>
            </a:r>
            <a:r>
              <a:rPr lang="en-US" sz="1100" b="0" dirty="0" smtClean="0"/>
              <a:t>transmitters are </a:t>
            </a:r>
            <a:r>
              <a:rPr lang="en-US" sz="1100" b="0" dirty="0"/>
              <a:t>configured to transmit using the </a:t>
            </a:r>
            <a:r>
              <a:rPr lang="en-US" sz="1100" b="0" i="1" dirty="0"/>
              <a:t>MCS</a:t>
            </a:r>
            <a:r>
              <a:rPr lang="en-US" sz="1100" b="0" dirty="0"/>
              <a:t>7 </a:t>
            </a:r>
            <a:endParaRPr lang="en-US" sz="1100" b="0" dirty="0" smtClean="0"/>
          </a:p>
          <a:p>
            <a:r>
              <a:rPr lang="en-US" sz="1100" b="0" dirty="0" smtClean="0"/>
              <a:t>(</a:t>
            </a:r>
            <a:r>
              <a:rPr lang="en-US" sz="1100" b="0" dirty="0"/>
              <a:t>64-QAM modulation scheme and 5/6 </a:t>
            </a:r>
            <a:r>
              <a:rPr lang="en-US" sz="1100" b="0" dirty="0" smtClean="0"/>
              <a:t>coding rate).”</a:t>
            </a:r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1093573" y="5470083"/>
            <a:ext cx="6443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“…the </a:t>
            </a:r>
            <a:r>
              <a:rPr lang="en-US" sz="1600" dirty="0"/>
              <a:t>application of PCSA leads to a gain of 126 % </a:t>
            </a:r>
            <a:r>
              <a:rPr lang="en-US" sz="1600" dirty="0" smtClean="0"/>
              <a:t>in aggregate </a:t>
            </a:r>
            <a:r>
              <a:rPr lang="en-US" sz="1600" dirty="0"/>
              <a:t>throughput (from 45 </a:t>
            </a:r>
            <a:r>
              <a:rPr lang="en-US" sz="1600" i="1" dirty="0"/>
              <a:t>Mbps </a:t>
            </a:r>
            <a:r>
              <a:rPr lang="en-US" sz="1600" dirty="0"/>
              <a:t>to 102 </a:t>
            </a:r>
            <a:r>
              <a:rPr lang="en-US" sz="1600" i="1" dirty="0"/>
              <a:t>Mbps</a:t>
            </a:r>
            <a:r>
              <a:rPr lang="en-US" sz="1600" dirty="0" smtClean="0"/>
              <a:t>).”</a:t>
            </a:r>
          </a:p>
        </p:txBody>
      </p:sp>
    </p:spTree>
    <p:extLst>
      <p:ext uri="{BB962C8B-B14F-4D97-AF65-F5344CB8AC3E}">
        <p14:creationId xmlns:p14="http://schemas.microsoft.com/office/powerpoint/2010/main" val="176015512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90273</TotalTime>
  <Words>2137</Words>
  <Application>Microsoft Office PowerPoint</Application>
  <PresentationFormat>On-screen Show (4:3)</PresentationFormat>
  <Paragraphs>260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Times New Roman</vt:lpstr>
      <vt:lpstr>Default Design</vt:lpstr>
      <vt:lpstr>Document</vt:lpstr>
      <vt:lpstr>TG ax Spatial Reuse DSC and TPC</vt:lpstr>
      <vt:lpstr>Background</vt:lpstr>
      <vt:lpstr>PowerPoint Presentation</vt:lpstr>
      <vt:lpstr>Cellular Scenario </vt:lpstr>
      <vt:lpstr>Challenges of Transmit Power Control (TPC) in WLAN systems Clause 4.4.2</vt:lpstr>
      <vt:lpstr>Challenges of Transmit Power Control (TPC) in WLAN systems</vt:lpstr>
      <vt:lpstr>Dynamic physical carrier sensing adaptation “Physical Carrier Sensing Adaptation (PCSA)”</vt:lpstr>
      <vt:lpstr>STA and AP setting of Rxp</vt:lpstr>
      <vt:lpstr>Cellular Scenario All PCSA STAs</vt:lpstr>
      <vt:lpstr>PCSA - With Rate Control</vt:lpstr>
      <vt:lpstr>PCSA –  With Rate Control</vt:lpstr>
      <vt:lpstr>TPC Algorithm</vt:lpstr>
      <vt:lpstr>Signal Levels</vt:lpstr>
      <vt:lpstr>Cellular Scenario All TPC STAs</vt:lpstr>
      <vt:lpstr>Presence of Legacy devices 1 legacy STA per cell </vt:lpstr>
      <vt:lpstr>Balanced Transmit power control and Physical carrier sensing Adaptation </vt:lpstr>
      <vt:lpstr>PowerPoint Presentation</vt:lpstr>
      <vt:lpstr>Points on this work</vt:lpstr>
      <vt:lpstr>Conclusions </vt:lpstr>
      <vt:lpstr>Straw Poll 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Outdoor Enterprise DSC</dc:title>
  <dc:creator>gsmith@srtrl.com</dc:creator>
  <cp:lastModifiedBy>Graham Smith</cp:lastModifiedBy>
  <cp:revision>1590</cp:revision>
  <cp:lastPrinted>1998-02-10T13:28:06Z</cp:lastPrinted>
  <dcterms:created xsi:type="dcterms:W3CDTF">1998-02-10T13:07:52Z</dcterms:created>
  <dcterms:modified xsi:type="dcterms:W3CDTF">2018-09-06T15:40:21Z</dcterms:modified>
</cp:coreProperties>
</file>