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67" r:id="rId4"/>
    <p:sldId id="268" r:id="rId5"/>
    <p:sldId id="265" r:id="rId6"/>
    <p:sldId id="269" r:id="rId7"/>
    <p:sldId id="281" r:id="rId8"/>
    <p:sldId id="270" r:id="rId9"/>
    <p:sldId id="282" r:id="rId10"/>
    <p:sldId id="271" r:id="rId11"/>
    <p:sldId id="283" r:id="rId12"/>
    <p:sldId id="284" r:id="rId13"/>
    <p:sldId id="285" r:id="rId14"/>
    <p:sldId id="272" r:id="rId15"/>
    <p:sldId id="286" r:id="rId16"/>
    <p:sldId id="287" r:id="rId17"/>
    <p:sldId id="288" r:id="rId18"/>
    <p:sldId id="298" r:id="rId19"/>
    <p:sldId id="295" r:id="rId20"/>
    <p:sldId id="289" r:id="rId21"/>
    <p:sldId id="290" r:id="rId22"/>
    <p:sldId id="291" r:id="rId23"/>
    <p:sldId id="292" r:id="rId24"/>
    <p:sldId id="297" r:id="rId25"/>
    <p:sldId id="293" r:id="rId26"/>
    <p:sldId id="294" r:id="rId2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yer, Karthik" initials="IK" lastIdx="1" clrIdx="0">
    <p:extLst>
      <p:ext uri="{19B8F6BF-5375-455C-9EA6-DF929625EA0E}">
        <p15:presenceInfo xmlns:p15="http://schemas.microsoft.com/office/powerpoint/2012/main" userId="S-1-5-21-1826971111-1465847568-624655392-256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131" d="100"/>
          <a:sy n="131" d="100"/>
        </p:scale>
        <p:origin x="792" y="12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8" d="100"/>
          <a:sy n="58" d="100"/>
        </p:scale>
        <p:origin x="3075"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er, Karthik" userId="a92d9580-26a2-4c0a-b642-7146f155ec37" providerId="ADAL" clId="{F41EC3BA-E582-468E-994E-C6D901B3F2B6}"/>
    <pc:docChg chg="custSel addSld delSld modSld">
      <pc:chgData name="Iyer, Karthik" userId="a92d9580-26a2-4c0a-b642-7146f155ec37" providerId="ADAL" clId="{F41EC3BA-E582-468E-994E-C6D901B3F2B6}" dt="2018-09-08T00:20:38.546" v="465"/>
      <pc:docMkLst>
        <pc:docMk/>
      </pc:docMkLst>
      <pc:sldChg chg="modSp">
        <pc:chgData name="Iyer, Karthik" userId="a92d9580-26a2-4c0a-b642-7146f155ec37" providerId="ADAL" clId="{F41EC3BA-E582-468E-994E-C6D901B3F2B6}" dt="2018-09-08T00:14:06.600" v="423" actId="255"/>
        <pc:sldMkLst>
          <pc:docMk/>
          <pc:sldMk cId="195058640" sldId="286"/>
        </pc:sldMkLst>
        <pc:spChg chg="mod">
          <ac:chgData name="Iyer, Karthik" userId="a92d9580-26a2-4c0a-b642-7146f155ec37" providerId="ADAL" clId="{F41EC3BA-E582-468E-994E-C6D901B3F2B6}" dt="2018-09-08T00:14:06.600" v="423" actId="255"/>
          <ac:spMkLst>
            <pc:docMk/>
            <pc:sldMk cId="195058640" sldId="286"/>
            <ac:spMk id="2" creationId="{00000000-0000-0000-0000-000000000000}"/>
          </ac:spMkLst>
        </pc:spChg>
      </pc:sldChg>
      <pc:sldChg chg="modSp">
        <pc:chgData name="Iyer, Karthik" userId="a92d9580-26a2-4c0a-b642-7146f155ec37" providerId="ADAL" clId="{F41EC3BA-E582-468E-994E-C6D901B3F2B6}" dt="2018-09-08T00:12:19.693" v="394" actId="20577"/>
        <pc:sldMkLst>
          <pc:docMk/>
          <pc:sldMk cId="4257217983" sldId="288"/>
        </pc:sldMkLst>
        <pc:spChg chg="mod">
          <ac:chgData name="Iyer, Karthik" userId="a92d9580-26a2-4c0a-b642-7146f155ec37" providerId="ADAL" clId="{F41EC3BA-E582-468E-994E-C6D901B3F2B6}" dt="2018-09-08T00:12:19.693" v="394" actId="20577"/>
          <ac:spMkLst>
            <pc:docMk/>
            <pc:sldMk cId="4257217983" sldId="288"/>
            <ac:spMk id="2" creationId="{00000000-0000-0000-0000-000000000000}"/>
          </ac:spMkLst>
        </pc:spChg>
      </pc:sldChg>
      <pc:sldChg chg="modSp">
        <pc:chgData name="Iyer, Karthik" userId="a92d9580-26a2-4c0a-b642-7146f155ec37" providerId="ADAL" clId="{F41EC3BA-E582-468E-994E-C6D901B3F2B6}" dt="2018-09-08T00:12:35.068" v="399" actId="20577"/>
        <pc:sldMkLst>
          <pc:docMk/>
          <pc:sldMk cId="1792687199" sldId="290"/>
        </pc:sldMkLst>
        <pc:spChg chg="mod">
          <ac:chgData name="Iyer, Karthik" userId="a92d9580-26a2-4c0a-b642-7146f155ec37" providerId="ADAL" clId="{F41EC3BA-E582-468E-994E-C6D901B3F2B6}" dt="2018-09-08T00:12:35.068" v="399" actId="20577"/>
          <ac:spMkLst>
            <pc:docMk/>
            <pc:sldMk cId="1792687199" sldId="290"/>
            <ac:spMk id="2" creationId="{047FC4F6-4910-4FCF-A818-E3C6BD0D649A}"/>
          </ac:spMkLst>
        </pc:spChg>
      </pc:sldChg>
      <pc:sldChg chg="modSp">
        <pc:chgData name="Iyer, Karthik" userId="a92d9580-26a2-4c0a-b642-7146f155ec37" providerId="ADAL" clId="{F41EC3BA-E582-468E-994E-C6D901B3F2B6}" dt="2018-09-08T00:12:53.452" v="407" actId="20577"/>
        <pc:sldMkLst>
          <pc:docMk/>
          <pc:sldMk cId="177277022" sldId="292"/>
        </pc:sldMkLst>
        <pc:spChg chg="mod">
          <ac:chgData name="Iyer, Karthik" userId="a92d9580-26a2-4c0a-b642-7146f155ec37" providerId="ADAL" clId="{F41EC3BA-E582-468E-994E-C6D901B3F2B6}" dt="2018-09-08T00:12:53.452" v="407" actId="20577"/>
          <ac:spMkLst>
            <pc:docMk/>
            <pc:sldMk cId="177277022" sldId="292"/>
            <ac:spMk id="7" creationId="{00000000-0000-0000-0000-000000000000}"/>
          </ac:spMkLst>
        </pc:spChg>
      </pc:sldChg>
      <pc:sldChg chg="modSp">
        <pc:chgData name="Iyer, Karthik" userId="a92d9580-26a2-4c0a-b642-7146f155ec37" providerId="ADAL" clId="{F41EC3BA-E582-468E-994E-C6D901B3F2B6}" dt="2018-09-08T00:13:31.140" v="422" actId="20577"/>
        <pc:sldMkLst>
          <pc:docMk/>
          <pc:sldMk cId="2245964426" sldId="293"/>
        </pc:sldMkLst>
        <pc:spChg chg="mod">
          <ac:chgData name="Iyer, Karthik" userId="a92d9580-26a2-4c0a-b642-7146f155ec37" providerId="ADAL" clId="{F41EC3BA-E582-468E-994E-C6D901B3F2B6}" dt="2018-09-08T00:13:31.140" v="422" actId="20577"/>
          <ac:spMkLst>
            <pc:docMk/>
            <pc:sldMk cId="2245964426" sldId="293"/>
            <ac:spMk id="8" creationId="{00000000-0000-0000-0000-000000000000}"/>
          </ac:spMkLst>
        </pc:spChg>
      </pc:sldChg>
      <pc:sldChg chg="modSp">
        <pc:chgData name="Iyer, Karthik" userId="a92d9580-26a2-4c0a-b642-7146f155ec37" providerId="ADAL" clId="{F41EC3BA-E582-468E-994E-C6D901B3F2B6}" dt="2018-09-08T00:15:42.059" v="441" actId="20577"/>
        <pc:sldMkLst>
          <pc:docMk/>
          <pc:sldMk cId="1719419029" sldId="294"/>
        </pc:sldMkLst>
        <pc:spChg chg="mod">
          <ac:chgData name="Iyer, Karthik" userId="a92d9580-26a2-4c0a-b642-7146f155ec37" providerId="ADAL" clId="{F41EC3BA-E582-468E-994E-C6D901B3F2B6}" dt="2018-09-08T00:15:42.059" v="441" actId="20577"/>
          <ac:spMkLst>
            <pc:docMk/>
            <pc:sldMk cId="1719419029" sldId="294"/>
            <ac:spMk id="8" creationId="{00000000-0000-0000-0000-000000000000}"/>
          </ac:spMkLst>
        </pc:spChg>
      </pc:sldChg>
      <pc:sldChg chg="del">
        <pc:chgData name="Iyer, Karthik" userId="a92d9580-26a2-4c0a-b642-7146f155ec37" providerId="ADAL" clId="{F41EC3BA-E582-468E-994E-C6D901B3F2B6}" dt="2018-09-08T00:08:33.646" v="378" actId="2696"/>
        <pc:sldMkLst>
          <pc:docMk/>
          <pc:sldMk cId="2500868302" sldId="296"/>
        </pc:sldMkLst>
      </pc:sldChg>
      <pc:sldChg chg="modSp">
        <pc:chgData name="Iyer, Karthik" userId="a92d9580-26a2-4c0a-b642-7146f155ec37" providerId="ADAL" clId="{F41EC3BA-E582-468E-994E-C6D901B3F2B6}" dt="2018-09-08T00:12:59.853" v="411" actId="20577"/>
        <pc:sldMkLst>
          <pc:docMk/>
          <pc:sldMk cId="1507192500" sldId="297"/>
        </pc:sldMkLst>
        <pc:spChg chg="mod">
          <ac:chgData name="Iyer, Karthik" userId="a92d9580-26a2-4c0a-b642-7146f155ec37" providerId="ADAL" clId="{F41EC3BA-E582-468E-994E-C6D901B3F2B6}" dt="2018-09-08T00:12:59.853" v="411" actId="20577"/>
          <ac:spMkLst>
            <pc:docMk/>
            <pc:sldMk cId="1507192500" sldId="297"/>
            <ac:spMk id="2" creationId="{695F9E05-1F12-43AE-A0D1-CDFB73D8EFFD}"/>
          </ac:spMkLst>
        </pc:spChg>
      </pc:sldChg>
      <pc:sldChg chg="addSp modSp add">
        <pc:chgData name="Iyer, Karthik" userId="a92d9580-26a2-4c0a-b642-7146f155ec37" providerId="ADAL" clId="{F41EC3BA-E582-468E-994E-C6D901B3F2B6}" dt="2018-09-08T00:20:38.546" v="465"/>
        <pc:sldMkLst>
          <pc:docMk/>
          <pc:sldMk cId="884595961" sldId="298"/>
        </pc:sldMkLst>
        <pc:spChg chg="mod">
          <ac:chgData name="Iyer, Karthik" userId="a92d9580-26a2-4c0a-b642-7146f155ec37" providerId="ADAL" clId="{F41EC3BA-E582-468E-994E-C6D901B3F2B6}" dt="2018-09-08T00:15:03.191" v="426" actId="255"/>
          <ac:spMkLst>
            <pc:docMk/>
            <pc:sldMk cId="884595961" sldId="298"/>
            <ac:spMk id="2" creationId="{9EAAC575-0138-4278-99DA-50AE9D771321}"/>
          </ac:spMkLst>
        </pc:spChg>
        <pc:spChg chg="mod">
          <ac:chgData name="Iyer, Karthik" userId="a92d9580-26a2-4c0a-b642-7146f155ec37" providerId="ADAL" clId="{F41EC3BA-E582-468E-994E-C6D901B3F2B6}" dt="2018-09-08T00:08:26.541" v="377" actId="20577"/>
          <ac:spMkLst>
            <pc:docMk/>
            <pc:sldMk cId="884595961" sldId="298"/>
            <ac:spMk id="6" creationId="{7E7899E8-2F50-4194-8FD2-812F0A4F6546}"/>
          </ac:spMkLst>
        </pc:spChg>
        <pc:picChg chg="add mod">
          <ac:chgData name="Iyer, Karthik" userId="a92d9580-26a2-4c0a-b642-7146f155ec37" providerId="ADAL" clId="{F41EC3BA-E582-468E-994E-C6D901B3F2B6}" dt="2018-09-08T00:20:38.546" v="465"/>
          <ac:picMkLst>
            <pc:docMk/>
            <pc:sldMk cId="884595961" sldId="298"/>
            <ac:picMk id="7" creationId="{FB1C170E-30AF-4E49-B137-66CC647018E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9/7/2018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Allan Jones, Activision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Karthik Iyer Activision </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2018</a:t>
            </a:r>
            <a:endParaRPr lang="en-GB" dirty="0"/>
          </a:p>
        </p:txBody>
      </p:sp>
      <p:sp>
        <p:nvSpPr>
          <p:cNvPr id="4" name="Title 3">
            <a:extLst>
              <a:ext uri="{FF2B5EF4-FFF2-40B4-BE49-F238E27FC236}">
                <a16:creationId xmlns:a16="http://schemas.microsoft.com/office/drawing/2014/main" id="{51A62685-CFA9-4E4A-8CA4-E01CDE66C3FE}"/>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7" name="Date Placeholder 6">
            <a:extLst>
              <a:ext uri="{FF2B5EF4-FFF2-40B4-BE49-F238E27FC236}">
                <a16:creationId xmlns:a16="http://schemas.microsoft.com/office/drawing/2014/main" id="{5CF1CC39-5248-4070-BEC5-7BED9C49C8D6}"/>
              </a:ext>
            </a:extLst>
          </p:cNvPr>
          <p:cNvSpPr>
            <a:spLocks noGrp="1"/>
          </p:cNvSpPr>
          <p:nvPr>
            <p:ph type="dt" idx="10"/>
          </p:nvPr>
        </p:nvSpPr>
        <p:spPr/>
        <p:txBody>
          <a:bodyPr/>
          <a:lstStyle/>
          <a:p>
            <a:r>
              <a:rPr lang="en-US"/>
              <a:t>Month Year</a:t>
            </a:r>
            <a:endParaRPr lang="en-GB" dirty="0"/>
          </a:p>
        </p:txBody>
      </p:sp>
      <p:sp>
        <p:nvSpPr>
          <p:cNvPr id="8" name="Footer Placeholder 7">
            <a:extLst>
              <a:ext uri="{FF2B5EF4-FFF2-40B4-BE49-F238E27FC236}">
                <a16:creationId xmlns:a16="http://schemas.microsoft.com/office/drawing/2014/main" id="{A1F1550F-6A7E-4080-AA64-997530CB0616}"/>
              </a:ext>
            </a:extLst>
          </p:cNvPr>
          <p:cNvSpPr>
            <a:spLocks noGrp="1"/>
          </p:cNvSpPr>
          <p:nvPr>
            <p:ph type="ftr" idx="11"/>
          </p:nvPr>
        </p:nvSpPr>
        <p:spPr/>
        <p:txBody>
          <a:bodyPr/>
          <a:lstStyle/>
          <a:p>
            <a:r>
              <a:rPr lang="en-GB"/>
              <a:t>John Doe, Some Company</a:t>
            </a:r>
            <a:endParaRPr lang="en-GB" dirty="0"/>
          </a:p>
        </p:txBody>
      </p:sp>
      <p:sp>
        <p:nvSpPr>
          <p:cNvPr id="9" name="Slide Number Placeholder 8">
            <a:extLst>
              <a:ext uri="{FF2B5EF4-FFF2-40B4-BE49-F238E27FC236}">
                <a16:creationId xmlns:a16="http://schemas.microsoft.com/office/drawing/2014/main" id="{5BB84F30-E4B5-41E6-B6E7-ABA252C2FBB6}"/>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49B1D1DC-16B6-4EB0-83BD-6EC5759312C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BF4A65C4-B49F-4038-9833-8D24289076FD}"/>
              </a:ext>
            </a:extLst>
          </p:cNvPr>
          <p:cNvSpPr>
            <a:spLocks noGrp="1"/>
          </p:cNvSpPr>
          <p:nvPr>
            <p:ph type="dt" idx="10"/>
          </p:nvPr>
        </p:nvSpPr>
        <p:spPr/>
        <p:txBody>
          <a:bodyPr/>
          <a:lstStyle/>
          <a:p>
            <a:r>
              <a:rPr lang="en-US"/>
              <a:t>Month Year</a:t>
            </a:r>
            <a:endParaRPr lang="en-GB" dirty="0"/>
          </a:p>
        </p:txBody>
      </p:sp>
      <p:sp>
        <p:nvSpPr>
          <p:cNvPr id="9" name="Footer Placeholder 8">
            <a:extLst>
              <a:ext uri="{FF2B5EF4-FFF2-40B4-BE49-F238E27FC236}">
                <a16:creationId xmlns:a16="http://schemas.microsoft.com/office/drawing/2014/main" id="{35F7E772-AF8F-48EF-AAC5-99F92B8C89A8}"/>
              </a:ext>
            </a:extLst>
          </p:cNvPr>
          <p:cNvSpPr>
            <a:spLocks noGrp="1"/>
          </p:cNvSpPr>
          <p:nvPr>
            <p:ph type="ftr" idx="11"/>
          </p:nvPr>
        </p:nvSpPr>
        <p:spPr/>
        <p:txBody>
          <a:bodyPr/>
          <a:lstStyle/>
          <a:p>
            <a:r>
              <a:rPr lang="en-GB"/>
              <a:t>John Doe, Some Company</a:t>
            </a:r>
            <a:endParaRPr lang="en-GB" dirty="0"/>
          </a:p>
        </p:txBody>
      </p:sp>
      <p:sp>
        <p:nvSpPr>
          <p:cNvPr id="10" name="Slide Number Placeholder 9">
            <a:extLst>
              <a:ext uri="{FF2B5EF4-FFF2-40B4-BE49-F238E27FC236}">
                <a16:creationId xmlns:a16="http://schemas.microsoft.com/office/drawing/2014/main" id="{F52530D2-D36F-498E-822C-F81BAE757EEA}"/>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Karthik Iyer, Activision</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802.11-18/1499r0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ieee802.org/1/files/public/docs2008/avb-gs-802-11-qos-tutorial-1108.pdf" TargetMode="External"/><Relationship Id="rId3" Type="http://schemas.openxmlformats.org/officeDocument/2006/relationships/hyperlink" Target="https://www.pcgamer.com/heres-how-playing-on-wi-fi-hurts-your-%20game/" TargetMode="External"/><Relationship Id="rId7" Type="http://schemas.openxmlformats.org/officeDocument/2006/relationships/hyperlink" Target="https://www.iris.sssup.it/retrieve/handle/11382/389124/5911/CameraReady.pdf" TargetMode="External"/><Relationship Id="rId2" Type="http://schemas.openxmlformats.org/officeDocument/2006/relationships/hyperlink" Target="https://www.pcgamer.com/author/jonas-demuro/" TargetMode="External"/><Relationship Id="rId1" Type="http://schemas.openxmlformats.org/officeDocument/2006/relationships/slideLayout" Target="../slideLayouts/slideLayout2.xml"/><Relationship Id="rId6" Type="http://schemas.openxmlformats.org/officeDocument/2006/relationships/hyperlink" Target="https://www.cisco.com/c/en/us/td/docs/routers/access/1800/wireless/configuration/guide/awg/s37qos.pdf" TargetMode="External"/><Relationship Id="rId5" Type="http://schemas.openxmlformats.org/officeDocument/2006/relationships/hyperlink" Target="http://users.cs.cf.ac.uk/O.F.Rana/data-comms/gaming.pdf" TargetMode="External"/><Relationship Id="rId4" Type="http://schemas.openxmlformats.org/officeDocument/2006/relationships/hyperlink" Target="https://www.simplifydigital.co.uk/guides/5-steps-to-reducing-lag-%20and-%20increase-your-internet-speed-for-gaming/" TargetMode="External"/><Relationship Id="rId9" Type="http://schemas.openxmlformats.org/officeDocument/2006/relationships/hyperlink" Target="https://www.cnbc.com/2018/05/21/epic-makes-fornite-biggest-esport-with-100-million-in-prize-money.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ataplan.xfinity.com/estimator/" TargetMode="External"/><Relationship Id="rId3" Type="http://schemas.openxmlformats.org/officeDocument/2006/relationships/hyperlink" Target="http://riya80211.blogspot.com/2013/07/qos-packets.html" TargetMode="External"/><Relationship Id="rId7" Type="http://schemas.openxmlformats.org/officeDocument/2006/relationships/hyperlink" Target="https://en-americas-support.nintendo.com/app/social/questions/detail/qid/49133/~/poor-wifi-with-nintendo-switch" TargetMode="External"/><Relationship Id="rId2" Type="http://schemas.openxmlformats.org/officeDocument/2006/relationships/hyperlink" Target="https://www.ted.com/talks/jane_mcgonigal_gaming_can_make_a_better_world" TargetMode="External"/><Relationship Id="rId1" Type="http://schemas.openxmlformats.org/officeDocument/2006/relationships/slideLayout" Target="../slideLayouts/slideLayout2.xml"/><Relationship Id="rId6" Type="http://schemas.openxmlformats.org/officeDocument/2006/relationships/hyperlink" Target="https://na.leagueoflegends.com/en/page/ethernet-vs-wifi-ping-packets-playing-better" TargetMode="External"/><Relationship Id="rId5" Type="http://schemas.openxmlformats.org/officeDocument/2006/relationships/hyperlink" Target="https://community.shaw.ca/thread/36825" TargetMode="External"/><Relationship Id="rId4" Type="http://schemas.openxmlformats.org/officeDocument/2006/relationships/hyperlink" Target="https://www.reddit.com/r/StreetFighter/comments/5yd2l8/why_wifi_sucks_in_depth_article/?st=jliao28c&amp;sh=437e66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September 2018	</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Karthik Iyer, Activision</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23106" y="630237"/>
            <a:ext cx="7772400" cy="1066800"/>
          </a:xfrm>
          <a:ln/>
        </p:spPr>
        <p:txBody>
          <a:bodyPr/>
          <a:lstStyle/>
          <a:p>
            <a:r>
              <a:rPr lang="en-US" dirty="0"/>
              <a:t>Real-time Console Game Network Profile</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2018-09-04</a:t>
            </a:r>
          </a:p>
        </p:txBody>
      </p:sp>
      <p:graphicFrame>
        <p:nvGraphicFramePr>
          <p:cNvPr id="3075" name="Object 3"/>
          <p:cNvGraphicFramePr>
            <a:graphicFrameLocks noChangeAspect="1"/>
          </p:cNvGraphicFramePr>
          <p:nvPr>
            <p:extLst>
              <p:ext uri="{D42A27DB-BD31-4B8C-83A1-F6EECF244321}">
                <p14:modId xmlns:p14="http://schemas.microsoft.com/office/powerpoint/2010/main" val="124160448"/>
              </p:ext>
            </p:extLst>
          </p:nvPr>
        </p:nvGraphicFramePr>
        <p:xfrm>
          <a:off x="525463" y="2278063"/>
          <a:ext cx="7848600" cy="2514600"/>
        </p:xfrm>
        <a:graphic>
          <a:graphicData uri="http://schemas.openxmlformats.org/presentationml/2006/ole">
            <mc:AlternateContent xmlns:mc="http://schemas.openxmlformats.org/markup-compatibility/2006">
              <mc:Choice xmlns:v="urn:schemas-microsoft-com:vml" Requires="v">
                <p:oleObj spid="_x0000_s1027" name="Document" r:id="rId4" imgW="8258040" imgH="2650692" progId="Word.Document.8">
                  <p:embed/>
                </p:oleObj>
              </mc:Choice>
              <mc:Fallback>
                <p:oleObj name="Document" r:id="rId4" imgW="8258040" imgH="2650692" progId="Word.Document.8">
                  <p:embed/>
                  <p:pic>
                    <p:nvPicPr>
                      <p:cNvPr id="3075" name="Object 3"/>
                      <p:cNvPicPr>
                        <a:picLocks noChangeAspect="1" noChangeArrowheads="1"/>
                      </p:cNvPicPr>
                      <p:nvPr/>
                    </p:nvPicPr>
                    <p:blipFill>
                      <a:blip r:embed="rId5"/>
                      <a:srcRect/>
                      <a:stretch>
                        <a:fillRect/>
                      </a:stretch>
                    </p:blipFill>
                    <p:spPr bwMode="auto">
                      <a:xfrm>
                        <a:off x="525463" y="2278063"/>
                        <a:ext cx="7848600" cy="2514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Traffic Modelling </a:t>
            </a:r>
            <a:endParaRPr lang="en-US" dirty="0"/>
          </a:p>
        </p:txBody>
      </p:sp>
      <p:pic>
        <p:nvPicPr>
          <p:cNvPr id="10" name="Picture 9"/>
          <p:cNvPicPr>
            <a:picLocks noChangeAspect="1"/>
          </p:cNvPicPr>
          <p:nvPr/>
        </p:nvPicPr>
        <p:blipFill>
          <a:blip r:embed="rId2"/>
          <a:stretch>
            <a:fillRect/>
          </a:stretch>
        </p:blipFill>
        <p:spPr>
          <a:xfrm>
            <a:off x="473687" y="1751013"/>
            <a:ext cx="8213113" cy="3954462"/>
          </a:xfrm>
          <a:prstGeom prst="rect">
            <a:avLst/>
          </a:prstGeom>
        </p:spPr>
      </p:pic>
    </p:spTree>
    <p:extLst>
      <p:ext uri="{BB962C8B-B14F-4D97-AF65-F5344CB8AC3E}">
        <p14:creationId xmlns:p14="http://schemas.microsoft.com/office/powerpoint/2010/main" val="419865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Network Capture</a:t>
            </a:r>
            <a:endParaRPr lang="en-US" dirty="0"/>
          </a:p>
        </p:txBody>
      </p:sp>
      <p:pic>
        <p:nvPicPr>
          <p:cNvPr id="7" name="Picture 6"/>
          <p:cNvPicPr>
            <a:picLocks noChangeAspect="1"/>
          </p:cNvPicPr>
          <p:nvPr/>
        </p:nvPicPr>
        <p:blipFill>
          <a:blip r:embed="rId2"/>
          <a:stretch>
            <a:fillRect/>
          </a:stretch>
        </p:blipFill>
        <p:spPr>
          <a:xfrm>
            <a:off x="414337" y="2115511"/>
            <a:ext cx="8348663" cy="3689976"/>
          </a:xfrm>
          <a:prstGeom prst="rect">
            <a:avLst/>
          </a:prstGeom>
        </p:spPr>
      </p:pic>
    </p:spTree>
    <p:extLst>
      <p:ext uri="{BB962C8B-B14F-4D97-AF65-F5344CB8AC3E}">
        <p14:creationId xmlns:p14="http://schemas.microsoft.com/office/powerpoint/2010/main" val="27896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Overall Network Bandwidth</a:t>
            </a:r>
            <a:endParaRPr lang="en-US" dirty="0"/>
          </a:p>
        </p:txBody>
      </p:sp>
      <p:pic>
        <p:nvPicPr>
          <p:cNvPr id="2" name="Picture 1"/>
          <p:cNvPicPr>
            <a:picLocks noChangeAspect="1"/>
          </p:cNvPicPr>
          <p:nvPr/>
        </p:nvPicPr>
        <p:blipFill>
          <a:blip r:embed="rId2"/>
          <a:stretch>
            <a:fillRect/>
          </a:stretch>
        </p:blipFill>
        <p:spPr>
          <a:xfrm>
            <a:off x="228600" y="2058486"/>
            <a:ext cx="8686800" cy="3742238"/>
          </a:xfrm>
          <a:prstGeom prst="rect">
            <a:avLst/>
          </a:prstGeom>
        </p:spPr>
      </p:pic>
    </p:spTree>
    <p:extLst>
      <p:ext uri="{BB962C8B-B14F-4D97-AF65-F5344CB8AC3E}">
        <p14:creationId xmlns:p14="http://schemas.microsoft.com/office/powerpoint/2010/main" val="61540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Game data Bandwidth</a:t>
            </a:r>
            <a:endParaRPr lang="en-US" dirty="0"/>
          </a:p>
        </p:txBody>
      </p:sp>
      <p:pic>
        <p:nvPicPr>
          <p:cNvPr id="7" name="Picture 6"/>
          <p:cNvPicPr>
            <a:picLocks noChangeAspect="1"/>
          </p:cNvPicPr>
          <p:nvPr/>
        </p:nvPicPr>
        <p:blipFill>
          <a:blip r:embed="rId2"/>
          <a:stretch>
            <a:fillRect/>
          </a:stretch>
        </p:blipFill>
        <p:spPr>
          <a:xfrm>
            <a:off x="228600" y="2240036"/>
            <a:ext cx="8734425" cy="3779764"/>
          </a:xfrm>
          <a:prstGeom prst="rect">
            <a:avLst/>
          </a:prstGeom>
        </p:spPr>
      </p:pic>
    </p:spTree>
    <p:extLst>
      <p:ext uri="{BB962C8B-B14F-4D97-AF65-F5344CB8AC3E}">
        <p14:creationId xmlns:p14="http://schemas.microsoft.com/office/powerpoint/2010/main" val="329917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305099"/>
            <a:ext cx="7770813" cy="1065213"/>
          </a:xfrm>
        </p:spPr>
        <p:txBody>
          <a:bodyPr/>
          <a:lstStyle/>
          <a:p>
            <a:r>
              <a:rPr lang="en-US" altLang="en-US" u="sng" dirty="0" err="1">
                <a:solidFill>
                  <a:schemeClr val="tx1"/>
                </a:solidFill>
                <a:latin typeface="Calibri" panose="020F0502020204030204" pitchFamily="34" charset="0"/>
                <a:cs typeface="Calibri" panose="020F0502020204030204" pitchFamily="34" charset="0"/>
              </a:rPr>
              <a:t>QoS</a:t>
            </a:r>
            <a:r>
              <a:rPr lang="en-US" altLang="en-US" u="sng" dirty="0">
                <a:solidFill>
                  <a:schemeClr val="tx1"/>
                </a:solidFill>
                <a:latin typeface="Calibri" panose="020F0502020204030204" pitchFamily="34" charset="0"/>
                <a:cs typeface="Calibri" panose="020F0502020204030204" pitchFamily="34" charset="0"/>
              </a:rPr>
              <a:t> Tags on the Access Point</a:t>
            </a:r>
            <a:endParaRPr lang="en-US" dirty="0"/>
          </a:p>
        </p:txBody>
      </p:sp>
      <p:pic>
        <p:nvPicPr>
          <p:cNvPr id="7" name="Picture 6">
            <a:extLst>
              <a:ext uri="{FF2B5EF4-FFF2-40B4-BE49-F238E27FC236}">
                <a16:creationId xmlns:a16="http://schemas.microsoft.com/office/drawing/2014/main" id="{EE5CAA18-1CF8-419A-A82E-09FF52064FE3}"/>
              </a:ext>
            </a:extLst>
          </p:cNvPr>
          <p:cNvPicPr>
            <a:picLocks noChangeAspect="1"/>
          </p:cNvPicPr>
          <p:nvPr/>
        </p:nvPicPr>
        <p:blipFill>
          <a:blip r:embed="rId2"/>
          <a:stretch>
            <a:fillRect/>
          </a:stretch>
        </p:blipFill>
        <p:spPr>
          <a:xfrm>
            <a:off x="0" y="2133600"/>
            <a:ext cx="9144000" cy="3368502"/>
          </a:xfrm>
          <a:prstGeom prst="rect">
            <a:avLst/>
          </a:prstGeom>
        </p:spPr>
      </p:pic>
    </p:spTree>
    <p:extLst>
      <p:ext uri="{BB962C8B-B14F-4D97-AF65-F5344CB8AC3E}">
        <p14:creationId xmlns:p14="http://schemas.microsoft.com/office/powerpoint/2010/main" val="132965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altLang="en-US" dirty="0">
                <a:solidFill>
                  <a:schemeClr val="tx1"/>
                </a:solidFill>
                <a:latin typeface="Calibri" panose="020F0502020204030204" pitchFamily="34" charset="0"/>
                <a:cs typeface="Calibri" panose="020F0502020204030204" pitchFamily="34" charset="0"/>
              </a:rPr>
              <a:t>Problems due to priority scheme</a:t>
            </a:r>
            <a:endParaRPr lang="en-US" dirty="0"/>
          </a:p>
        </p:txBody>
      </p:sp>
      <p:sp>
        <p:nvSpPr>
          <p:cNvPr id="2" name="Rectangle 1"/>
          <p:cNvSpPr/>
          <p:nvPr/>
        </p:nvSpPr>
        <p:spPr>
          <a:xfrm>
            <a:off x="381000" y="1524000"/>
            <a:ext cx="8534400" cy="4524315"/>
          </a:xfrm>
          <a:prstGeom prst="rect">
            <a:avLst/>
          </a:prstGeom>
        </p:spPr>
        <p:txBody>
          <a:bodyPr wrap="square">
            <a:spAutoFit/>
          </a:bodyPr>
          <a:lstStyle/>
          <a:p>
            <a:pPr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As number of video streams increase, the contention also increases. In order to keep latency low the total throughput of the Channel is decreased.</a:t>
            </a:r>
          </a:p>
          <a:p>
            <a:pPr algn="just">
              <a:spcBef>
                <a:spcPts val="0"/>
              </a:spcBef>
              <a:spcAft>
                <a:spcPts val="0"/>
              </a:spcAft>
            </a:pPr>
            <a:r>
              <a:rPr lang="en-US" dirty="0">
                <a:solidFill>
                  <a:srgbClr val="595959"/>
                </a:solidFill>
                <a:latin typeface="Arial" panose="020B0604020202020204" pitchFamily="34" charset="0"/>
              </a:rPr>
              <a:t> </a:t>
            </a:r>
          </a:p>
          <a:p>
            <a:pPr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Voice and Video streams have priority over data due to Enhanced Distributed Channel Access (EDCA)</a:t>
            </a:r>
          </a:p>
          <a:p>
            <a:pPr algn="just">
              <a:spcBef>
                <a:spcPts val="0"/>
              </a:spcBef>
              <a:spcAft>
                <a:spcPts val="0"/>
              </a:spcAft>
              <a:buFont typeface="Arial" panose="020B0604020202020204" pitchFamily="34" charset="0"/>
              <a:buChar char="•"/>
            </a:pPr>
            <a:endParaRPr lang="en-US" dirty="0">
              <a:solidFill>
                <a:srgbClr val="595959"/>
              </a:solidFill>
              <a:latin typeface="Arial" panose="020B0604020202020204" pitchFamily="34" charset="0"/>
            </a:endParaRPr>
          </a:p>
          <a:p>
            <a:pPr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EDCA/WMM in attempt to contain the higher priority streams and offer protection to streams already in progress</a:t>
            </a:r>
            <a:r>
              <a:rPr lang="en-US" sz="1200" baseline="30000" dirty="0">
                <a:solidFill>
                  <a:srgbClr val="2A3436"/>
                </a:solidFill>
                <a:latin typeface="Arial" panose="020B0604020202020204" pitchFamily="34" charset="0"/>
              </a:rPr>
              <a:t>[6]</a:t>
            </a:r>
          </a:p>
          <a:p>
            <a:pPr algn="just">
              <a:spcBef>
                <a:spcPts val="0"/>
              </a:spcBef>
              <a:spcAft>
                <a:spcPts val="0"/>
              </a:spcAft>
            </a:pPr>
            <a:endParaRPr lang="en-US" dirty="0">
              <a:solidFill>
                <a:srgbClr val="595959"/>
              </a:solidFill>
              <a:latin typeface="Arial" panose="020B0604020202020204" pitchFamily="34" charset="0"/>
            </a:endParaRPr>
          </a:p>
          <a:p>
            <a:pPr algn="just">
              <a:spcBef>
                <a:spcPts val="0"/>
              </a:spcBef>
              <a:spcAft>
                <a:spcPts val="1600"/>
              </a:spcAft>
              <a:buFont typeface="Arial" panose="020B0604020202020204" pitchFamily="34" charset="0"/>
              <a:buChar char="•"/>
            </a:pPr>
            <a:r>
              <a:rPr lang="en-US" dirty="0">
                <a:solidFill>
                  <a:srgbClr val="595959"/>
                </a:solidFill>
                <a:latin typeface="Arial" panose="020B0604020202020204" pitchFamily="34" charset="0"/>
              </a:rPr>
              <a:t>These factors impact the smoothness of Best-effort UDP packet blasts during an intense gameplay</a:t>
            </a:r>
          </a:p>
        </p:txBody>
      </p:sp>
    </p:spTree>
    <p:extLst>
      <p:ext uri="{BB962C8B-B14F-4D97-AF65-F5344CB8AC3E}">
        <p14:creationId xmlns:p14="http://schemas.microsoft.com/office/powerpoint/2010/main" val="19505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b="0" dirty="0"/>
              <a:t>Wireless gaming challenges</a:t>
            </a:r>
            <a:endParaRPr lang="en-US" dirty="0"/>
          </a:p>
        </p:txBody>
      </p:sp>
      <p:sp>
        <p:nvSpPr>
          <p:cNvPr id="2" name="Rectangle 1"/>
          <p:cNvSpPr/>
          <p:nvPr/>
        </p:nvSpPr>
        <p:spPr>
          <a:xfrm>
            <a:off x="228600" y="2057400"/>
            <a:ext cx="8686800" cy="3416320"/>
          </a:xfrm>
          <a:prstGeom prst="rect">
            <a:avLst/>
          </a:prstGeom>
        </p:spPr>
        <p:txBody>
          <a:bodyPr wrap="square">
            <a:spAutoFit/>
          </a:bodyPr>
          <a:lstStyle/>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Lag spike during gameplay lasting for 1-3 seconds</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Limited bandwidth availability due to high streaming devices</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Channel interference with other networks</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Packet loss compensated by dead reckoning</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Rubber banding in a multiplayer FPS game</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Kicked out of the public match mostly due to high ping</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Headshots don’t count </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Goal oriented Multiplayer game not achieving the goal</a:t>
            </a:r>
          </a:p>
          <a:p>
            <a:pPr algn="just">
              <a:spcBef>
                <a:spcPts val="0"/>
              </a:spcBef>
              <a:spcAft>
                <a:spcPts val="0"/>
              </a:spcAft>
              <a:buFont typeface="Arial" panose="020B0604020202020204" pitchFamily="34" charset="0"/>
              <a:buChar char="•"/>
            </a:pPr>
            <a:endParaRPr lang="en-US" dirty="0">
              <a:solidFill>
                <a:srgbClr val="595959"/>
              </a:solidFill>
              <a:latin typeface="Arial" panose="020B0604020202020204" pitchFamily="34" charset="0"/>
            </a:endParaRPr>
          </a:p>
        </p:txBody>
      </p:sp>
    </p:spTree>
    <p:extLst>
      <p:ext uri="{BB962C8B-B14F-4D97-AF65-F5344CB8AC3E}">
        <p14:creationId xmlns:p14="http://schemas.microsoft.com/office/powerpoint/2010/main" val="84931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b="0" dirty="0"/>
              <a:t>eSports</a:t>
            </a:r>
            <a:endParaRPr lang="en-US" dirty="0"/>
          </a:p>
        </p:txBody>
      </p:sp>
      <p:sp>
        <p:nvSpPr>
          <p:cNvPr id="2" name="Rectangle 1"/>
          <p:cNvSpPr/>
          <p:nvPr/>
        </p:nvSpPr>
        <p:spPr>
          <a:xfrm>
            <a:off x="228600" y="2057400"/>
            <a:ext cx="8686800" cy="4154984"/>
          </a:xfrm>
          <a:prstGeom prst="rect">
            <a:avLst/>
          </a:prstGeom>
        </p:spPr>
        <p:txBody>
          <a:bodyPr wrap="square">
            <a:spAutoFit/>
          </a:bodyPr>
          <a:lstStyle/>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It is an annual worldwide online gaming competition where players win a prize pool of up to $100 million. </a:t>
            </a:r>
            <a:r>
              <a:rPr lang="en-US" baseline="30000" dirty="0">
                <a:solidFill>
                  <a:srgbClr val="595959"/>
                </a:solidFill>
                <a:latin typeface="Arial" panose="020B0604020202020204" pitchFamily="34" charset="0"/>
              </a:rPr>
              <a:t>[7]</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The initial stages of the competition are played on the open Internet. </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Playing on Wi-Fi for this competition could be a bad decision for a Pro gamer. </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Gaming is a career for many and a Wi-Fi issue could spoil their A game </a:t>
            </a:r>
          </a:p>
          <a:p>
            <a:pPr marL="342900" indent="-342900" algn="just">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Ultimately spoiling the team’s game which will lead to losing the positioning in the leaderboard</a:t>
            </a:r>
          </a:p>
          <a:p>
            <a:pPr algn="just">
              <a:spcBef>
                <a:spcPts val="0"/>
              </a:spcBef>
              <a:spcAft>
                <a:spcPts val="0"/>
              </a:spcAft>
              <a:buFont typeface="Arial" panose="020B0604020202020204" pitchFamily="34" charset="0"/>
              <a:buChar char="•"/>
            </a:pPr>
            <a:endParaRPr lang="en-US" dirty="0">
              <a:solidFill>
                <a:srgbClr val="595959"/>
              </a:solidFill>
              <a:latin typeface="Arial" panose="020B0604020202020204" pitchFamily="34" charset="0"/>
            </a:endParaRPr>
          </a:p>
        </p:txBody>
      </p:sp>
    </p:spTree>
    <p:extLst>
      <p:ext uri="{BB962C8B-B14F-4D97-AF65-F5344CB8AC3E}">
        <p14:creationId xmlns:p14="http://schemas.microsoft.com/office/powerpoint/2010/main" val="425721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AC575-0138-4278-99DA-50AE9D771321}"/>
              </a:ext>
            </a:extLst>
          </p:cNvPr>
          <p:cNvSpPr>
            <a:spLocks noGrp="1"/>
          </p:cNvSpPr>
          <p:nvPr>
            <p:ph idx="1"/>
          </p:nvPr>
        </p:nvSpPr>
        <p:spPr>
          <a:xfrm>
            <a:off x="685800" y="1981200"/>
            <a:ext cx="4187825" cy="4113213"/>
          </a:xfrm>
        </p:spPr>
        <p:txBody>
          <a:bodyPr/>
          <a:lstStyle/>
          <a:p>
            <a:pPr>
              <a:buFont typeface="Arial" panose="020B0604020202020204" pitchFamily="34" charset="0"/>
              <a:buChar char="•"/>
            </a:pPr>
            <a:r>
              <a:rPr lang="en-US" b="0" kern="1200" dirty="0">
                <a:solidFill>
                  <a:srgbClr val="595959"/>
                </a:solidFill>
                <a:latin typeface="Arial" panose="020B0604020202020204" pitchFamily="34" charset="0"/>
                <a:ea typeface="MS Gothic" charset="-128"/>
              </a:rPr>
              <a:t>500 million people worldwide play </a:t>
            </a:r>
            <a:r>
              <a:rPr lang="en-US" b="0" kern="1200">
                <a:solidFill>
                  <a:srgbClr val="595959"/>
                </a:solidFill>
                <a:latin typeface="Arial" panose="020B0604020202020204" pitchFamily="34" charset="0"/>
                <a:ea typeface="MS Gothic" charset="-128"/>
              </a:rPr>
              <a:t>video </a:t>
            </a:r>
            <a:r>
              <a:rPr lang="en-US" b="0" kern="1200" smtClean="0">
                <a:solidFill>
                  <a:srgbClr val="595959"/>
                </a:solidFill>
                <a:latin typeface="Arial" panose="020B0604020202020204" pitchFamily="34" charset="0"/>
                <a:ea typeface="MS Gothic" charset="-128"/>
              </a:rPr>
              <a:t>games </a:t>
            </a:r>
            <a:r>
              <a:rPr lang="en-US" b="0" kern="1200" dirty="0">
                <a:solidFill>
                  <a:srgbClr val="595959"/>
                </a:solidFill>
                <a:latin typeface="Arial" panose="020B0604020202020204" pitchFamily="34" charset="0"/>
                <a:ea typeface="MS Gothic" charset="-128"/>
              </a:rPr>
              <a:t>at least 1 hour/ day</a:t>
            </a:r>
          </a:p>
          <a:p>
            <a:pPr>
              <a:buFont typeface="Arial" panose="020B0604020202020204" pitchFamily="34" charset="0"/>
              <a:buChar char="•"/>
            </a:pPr>
            <a:r>
              <a:rPr lang="en-US" b="0" kern="1200" dirty="0">
                <a:solidFill>
                  <a:srgbClr val="595959"/>
                </a:solidFill>
                <a:latin typeface="Arial" panose="020B0604020202020204" pitchFamily="34" charset="0"/>
                <a:ea typeface="MS Gothic" charset="-128"/>
              </a:rPr>
              <a:t>174 million people </a:t>
            </a:r>
            <a:r>
              <a:rPr lang="en-US" b="0" kern="1200" dirty="0" smtClean="0">
                <a:solidFill>
                  <a:srgbClr val="595959"/>
                </a:solidFill>
                <a:latin typeface="Arial" panose="020B0604020202020204" pitchFamily="34" charset="0"/>
                <a:ea typeface="MS Gothic" charset="-128"/>
              </a:rPr>
              <a:t>just</a:t>
            </a:r>
            <a:r>
              <a:rPr lang="en-US" b="0" kern="1200" dirty="0" smtClean="0">
                <a:solidFill>
                  <a:srgbClr val="595959"/>
                </a:solidFill>
                <a:latin typeface="Arial" panose="020B0604020202020204" pitchFamily="34" charset="0"/>
                <a:ea typeface="MS Gothic" charset="-128"/>
              </a:rPr>
              <a:t> in the </a:t>
            </a:r>
            <a:r>
              <a:rPr lang="en-US" b="0" kern="1200" dirty="0">
                <a:solidFill>
                  <a:srgbClr val="595959"/>
                </a:solidFill>
                <a:latin typeface="Arial" panose="020B0604020202020204" pitchFamily="34" charset="0"/>
                <a:ea typeface="MS Gothic" charset="-128"/>
              </a:rPr>
              <a:t>United States alone are gaming</a:t>
            </a:r>
          </a:p>
          <a:p>
            <a:pPr>
              <a:buFont typeface="Arial" panose="020B0604020202020204" pitchFamily="34" charset="0"/>
              <a:buChar char="•"/>
            </a:pPr>
            <a:r>
              <a:rPr lang="en-US" b="0" kern="1200" dirty="0">
                <a:solidFill>
                  <a:srgbClr val="595959"/>
                </a:solidFill>
                <a:latin typeface="Arial" panose="020B0604020202020204" pitchFamily="34" charset="0"/>
                <a:ea typeface="MS Gothic" charset="-128"/>
              </a:rPr>
              <a:t>3 billion hours of online gaming a week </a:t>
            </a:r>
            <a:r>
              <a:rPr lang="en-US" sz="1000" b="0" kern="1200" dirty="0">
                <a:solidFill>
                  <a:srgbClr val="595959"/>
                </a:solidFill>
                <a:latin typeface="Arial" panose="020B0604020202020204" pitchFamily="34" charset="0"/>
                <a:ea typeface="MS Gothic" charset="-128"/>
              </a:rPr>
              <a:t>[8]</a:t>
            </a:r>
          </a:p>
          <a:p>
            <a:pPr>
              <a:buFont typeface="Arial" panose="020B0604020202020204" pitchFamily="34" charset="0"/>
              <a:buChar char="•"/>
            </a:pPr>
            <a:endParaRPr lang="en-US" kern="1200" dirty="0">
              <a:solidFill>
                <a:srgbClr val="595959"/>
              </a:solidFill>
              <a:latin typeface="Arial" panose="020B0604020202020204" pitchFamily="34" charset="0"/>
              <a:ea typeface="MS Gothic" charset="-128"/>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0A598552-C6AD-48FC-AF6D-3FF7F458CE1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Footer Placeholder 3">
            <a:extLst>
              <a:ext uri="{FF2B5EF4-FFF2-40B4-BE49-F238E27FC236}">
                <a16:creationId xmlns:a16="http://schemas.microsoft.com/office/drawing/2014/main" id="{DD09F4BC-0953-40B4-8848-97C581245712}"/>
              </a:ext>
            </a:extLst>
          </p:cNvPr>
          <p:cNvSpPr>
            <a:spLocks noGrp="1"/>
          </p:cNvSpPr>
          <p:nvPr>
            <p:ph type="ftr" idx="14"/>
          </p:nvPr>
        </p:nvSpPr>
        <p:spPr/>
        <p:txBody>
          <a:bodyPr/>
          <a:lstStyle/>
          <a:p>
            <a:r>
              <a:rPr lang="en-GB"/>
              <a:t>Karthik Iyer Activision </a:t>
            </a:r>
            <a:endParaRPr lang="en-GB" dirty="0"/>
          </a:p>
        </p:txBody>
      </p:sp>
      <p:sp>
        <p:nvSpPr>
          <p:cNvPr id="5" name="Date Placeholder 4">
            <a:extLst>
              <a:ext uri="{FF2B5EF4-FFF2-40B4-BE49-F238E27FC236}">
                <a16:creationId xmlns:a16="http://schemas.microsoft.com/office/drawing/2014/main" id="{D38724EF-6B6A-4BC0-9883-06022927A7A5}"/>
              </a:ext>
            </a:extLst>
          </p:cNvPr>
          <p:cNvSpPr>
            <a:spLocks noGrp="1"/>
          </p:cNvSpPr>
          <p:nvPr>
            <p:ph type="dt" idx="15"/>
          </p:nvPr>
        </p:nvSpPr>
        <p:spPr/>
        <p:txBody>
          <a:bodyPr/>
          <a:lstStyle/>
          <a:p>
            <a:r>
              <a:rPr lang="en-US"/>
              <a:t>September 2018</a:t>
            </a:r>
            <a:endParaRPr lang="en-GB" dirty="0"/>
          </a:p>
        </p:txBody>
      </p:sp>
      <p:pic>
        <p:nvPicPr>
          <p:cNvPr id="7" name="Picture 6">
            <a:extLst>
              <a:ext uri="{FF2B5EF4-FFF2-40B4-BE49-F238E27FC236}">
                <a16:creationId xmlns:a16="http://schemas.microsoft.com/office/drawing/2014/main" id="{FB1C170E-30AF-4E49-B137-66CC647018EE}"/>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500"/>
                    </a14:imgEffect>
                    <a14:imgEffect>
                      <a14:saturation sat="0"/>
                    </a14:imgEffect>
                  </a14:imgLayer>
                </a14:imgProps>
              </a:ext>
            </a:extLst>
          </a:blip>
          <a:stretch>
            <a:fillRect/>
          </a:stretch>
        </p:blipFill>
        <p:spPr>
          <a:xfrm>
            <a:off x="4953000" y="2171700"/>
            <a:ext cx="3704751" cy="2705100"/>
          </a:xfrm>
          <a:prstGeom prst="rect">
            <a:avLst/>
          </a:prstGeom>
          <a:effectLst>
            <a:glow rad="127000">
              <a:schemeClr val="bg1"/>
            </a:glow>
          </a:effectLst>
        </p:spPr>
      </p:pic>
      <p:sp>
        <p:nvSpPr>
          <p:cNvPr id="6" name="Title 5">
            <a:extLst>
              <a:ext uri="{FF2B5EF4-FFF2-40B4-BE49-F238E27FC236}">
                <a16:creationId xmlns:a16="http://schemas.microsoft.com/office/drawing/2014/main" id="{7E7899E8-2F50-4194-8FD2-812F0A4F6546}"/>
              </a:ext>
            </a:extLst>
          </p:cNvPr>
          <p:cNvSpPr>
            <a:spLocks noGrp="1"/>
          </p:cNvSpPr>
          <p:nvPr>
            <p:ph type="title"/>
          </p:nvPr>
        </p:nvSpPr>
        <p:spPr/>
        <p:txBody>
          <a:bodyPr/>
          <a:lstStyle/>
          <a:p>
            <a:r>
              <a:rPr lang="en-US" dirty="0"/>
              <a:t>Gaming Population</a:t>
            </a:r>
          </a:p>
        </p:txBody>
      </p:sp>
    </p:spTree>
    <p:extLst>
      <p:ext uri="{BB962C8B-B14F-4D97-AF65-F5344CB8AC3E}">
        <p14:creationId xmlns:p14="http://schemas.microsoft.com/office/powerpoint/2010/main" val="88459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C8F18A-C173-4227-9D4A-8EBE54D45F28}"/>
              </a:ext>
            </a:extLst>
          </p:cNvPr>
          <p:cNvSpPr>
            <a:spLocks noGrp="1"/>
          </p:cNvSpPr>
          <p:nvPr>
            <p:ph idx="1"/>
          </p:nvPr>
        </p:nvSpPr>
        <p:spPr/>
        <p:txBody>
          <a:bodyPr/>
          <a:lstStyle/>
          <a:p>
            <a:pPr>
              <a:buFont typeface="Arial" panose="020B0604020202020204" pitchFamily="34" charset="0"/>
              <a:buChar char="•"/>
            </a:pPr>
            <a:r>
              <a:rPr lang="en-US" dirty="0"/>
              <a:t>Wi-Fi has a challenging reputation in the gaming community</a:t>
            </a:r>
          </a:p>
          <a:p>
            <a:pPr>
              <a:buFont typeface="Arial" panose="020B0604020202020204" pitchFamily="34" charset="0"/>
              <a:buChar char="•"/>
            </a:pPr>
            <a:r>
              <a:rPr lang="en-US" dirty="0"/>
              <a:t>Lag can be extremely detrimental to FPS gaming</a:t>
            </a:r>
          </a:p>
          <a:p>
            <a:pPr>
              <a:buFont typeface="Arial" panose="020B0604020202020204" pitchFamily="34" charset="0"/>
              <a:buChar char="•"/>
            </a:pPr>
            <a:r>
              <a:rPr lang="en-US" dirty="0"/>
              <a:t>It has real impact in potentially changing the outcome of competitions</a:t>
            </a:r>
          </a:p>
          <a:p>
            <a:pPr>
              <a:buFont typeface="Arial" panose="020B0604020202020204" pitchFamily="34" charset="0"/>
              <a:buChar char="•"/>
            </a:pPr>
            <a:r>
              <a:rPr lang="en-US" dirty="0"/>
              <a:t>We want to look for potential solutions to improve RTA using Wi-Fi</a:t>
            </a:r>
          </a:p>
        </p:txBody>
      </p:sp>
      <p:sp>
        <p:nvSpPr>
          <p:cNvPr id="3" name="Slide Number Placeholder 2">
            <a:extLst>
              <a:ext uri="{FF2B5EF4-FFF2-40B4-BE49-F238E27FC236}">
                <a16:creationId xmlns:a16="http://schemas.microsoft.com/office/drawing/2014/main" id="{CEA8B94F-EF9E-4264-B455-9597DC21CCF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Footer Placeholder 3">
            <a:extLst>
              <a:ext uri="{FF2B5EF4-FFF2-40B4-BE49-F238E27FC236}">
                <a16:creationId xmlns:a16="http://schemas.microsoft.com/office/drawing/2014/main" id="{79372CC8-7829-423F-A9A4-0BFA77586E3F}"/>
              </a:ext>
            </a:extLst>
          </p:cNvPr>
          <p:cNvSpPr>
            <a:spLocks noGrp="1"/>
          </p:cNvSpPr>
          <p:nvPr>
            <p:ph type="ftr" idx="14"/>
          </p:nvPr>
        </p:nvSpPr>
        <p:spPr/>
        <p:txBody>
          <a:bodyPr/>
          <a:lstStyle/>
          <a:p>
            <a:r>
              <a:rPr lang="en-GB"/>
              <a:t>Karthik Iyer Activision </a:t>
            </a:r>
            <a:endParaRPr lang="en-GB" dirty="0"/>
          </a:p>
        </p:txBody>
      </p:sp>
      <p:sp>
        <p:nvSpPr>
          <p:cNvPr id="5" name="Date Placeholder 4">
            <a:extLst>
              <a:ext uri="{FF2B5EF4-FFF2-40B4-BE49-F238E27FC236}">
                <a16:creationId xmlns:a16="http://schemas.microsoft.com/office/drawing/2014/main" id="{54AEC491-CCDF-4B9D-99CA-D76B31E80932}"/>
              </a:ext>
            </a:extLst>
          </p:cNvPr>
          <p:cNvSpPr>
            <a:spLocks noGrp="1"/>
          </p:cNvSpPr>
          <p:nvPr>
            <p:ph type="dt" idx="15"/>
          </p:nvPr>
        </p:nvSpPr>
        <p:spPr/>
        <p:txBody>
          <a:bodyPr/>
          <a:lstStyle/>
          <a:p>
            <a:r>
              <a:rPr lang="en-US"/>
              <a:t>September 2018</a:t>
            </a:r>
            <a:endParaRPr lang="en-GB" dirty="0"/>
          </a:p>
        </p:txBody>
      </p:sp>
      <p:sp>
        <p:nvSpPr>
          <p:cNvPr id="6" name="Title 5">
            <a:extLst>
              <a:ext uri="{FF2B5EF4-FFF2-40B4-BE49-F238E27FC236}">
                <a16:creationId xmlns:a16="http://schemas.microsoft.com/office/drawing/2014/main" id="{673ED83A-CC61-4B67-AF17-B211C43EEF4E}"/>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00095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685799" y="1830388"/>
            <a:ext cx="7770813" cy="4113213"/>
          </a:xfrm>
          <a:ln/>
        </p:spPr>
        <p:txBody>
          <a:bodyPr/>
          <a:lstStyle/>
          <a:p>
            <a:pPr algn="just"/>
            <a:r>
              <a:rPr lang="en-US" altLang="en-US" dirty="0"/>
              <a:t>	The purpose of this presentation is to bring to light the problems faced by online console games. Popular FPS games encounter challenges when connected through Wi-Fi. Gamers have an especially bad view of Wi-Fi for online gaming. From this study, we can learn how Real-time applications are impacted due to generalized packet prioritization.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a:xfrm>
            <a:off x="5357818" y="6475413"/>
            <a:ext cx="3184520" cy="153987"/>
          </a:xfrm>
        </p:spPr>
        <p:txBody>
          <a:bodyPr/>
          <a:lstStyle/>
          <a:p>
            <a:r>
              <a:rPr lang="en-GB" dirty="0"/>
              <a:t>Karthik Iyer, Activision</a:t>
            </a:r>
          </a:p>
        </p:txBody>
      </p:sp>
      <p:sp>
        <p:nvSpPr>
          <p:cNvPr id="4" name="Date Placeholder 3"/>
          <p:cNvSpPr>
            <a:spLocks noGrp="1"/>
          </p:cNvSpPr>
          <p:nvPr>
            <p:ph type="dt" idx="15"/>
          </p:nvPr>
        </p:nvSpPr>
        <p:spPr/>
        <p:txBody>
          <a:bodyPr/>
          <a:lstStyle/>
          <a:p>
            <a:r>
              <a:rPr lang="en-US" dirty="0"/>
              <a:t>September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b="0" dirty="0"/>
              <a:t>Appendix: AP beacon</a:t>
            </a:r>
            <a:endParaRPr lang="en-US" dirty="0"/>
          </a:p>
        </p:txBody>
      </p:sp>
      <p:pic>
        <p:nvPicPr>
          <p:cNvPr id="7" name="Picture 6"/>
          <p:cNvPicPr>
            <a:picLocks noChangeAspect="1"/>
          </p:cNvPicPr>
          <p:nvPr/>
        </p:nvPicPr>
        <p:blipFill>
          <a:blip r:embed="rId2"/>
          <a:stretch>
            <a:fillRect/>
          </a:stretch>
        </p:blipFill>
        <p:spPr>
          <a:xfrm>
            <a:off x="795337" y="1676400"/>
            <a:ext cx="7586663" cy="4393228"/>
          </a:xfrm>
          <a:prstGeom prst="rect">
            <a:avLst/>
          </a:prstGeom>
        </p:spPr>
      </p:pic>
    </p:spTree>
    <p:extLst>
      <p:ext uri="{BB962C8B-B14F-4D97-AF65-F5344CB8AC3E}">
        <p14:creationId xmlns:p14="http://schemas.microsoft.com/office/powerpoint/2010/main" val="121345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b="0" dirty="0"/>
              <a:t>Appendix: Packet Priority Table</a:t>
            </a:r>
            <a:endParaRPr lang="en-US" dirty="0"/>
          </a:p>
        </p:txBody>
      </p:sp>
      <p:pic>
        <p:nvPicPr>
          <p:cNvPr id="8" name="Picture 7"/>
          <p:cNvPicPr>
            <a:picLocks noChangeAspect="1"/>
          </p:cNvPicPr>
          <p:nvPr/>
        </p:nvPicPr>
        <p:blipFill>
          <a:blip r:embed="rId2"/>
          <a:stretch>
            <a:fillRect/>
          </a:stretch>
        </p:blipFill>
        <p:spPr>
          <a:xfrm>
            <a:off x="738187" y="1790700"/>
            <a:ext cx="7667625" cy="4305300"/>
          </a:xfrm>
          <a:prstGeom prst="rect">
            <a:avLst/>
          </a:prstGeom>
        </p:spPr>
      </p:pic>
      <p:sp>
        <p:nvSpPr>
          <p:cNvPr id="2" name="TextBox 1">
            <a:extLst>
              <a:ext uri="{FF2B5EF4-FFF2-40B4-BE49-F238E27FC236}">
                <a16:creationId xmlns:a16="http://schemas.microsoft.com/office/drawing/2014/main" id="{047FC4F6-4910-4FCF-A818-E3C6BD0D649A}"/>
              </a:ext>
            </a:extLst>
          </p:cNvPr>
          <p:cNvSpPr txBox="1"/>
          <p:nvPr/>
        </p:nvSpPr>
        <p:spPr>
          <a:xfrm>
            <a:off x="8189118" y="5987121"/>
            <a:ext cx="433388" cy="215444"/>
          </a:xfrm>
          <a:prstGeom prst="rect">
            <a:avLst/>
          </a:prstGeom>
          <a:noFill/>
        </p:spPr>
        <p:txBody>
          <a:bodyPr wrap="square" rtlCol="0">
            <a:spAutoFit/>
          </a:bodyPr>
          <a:lstStyle/>
          <a:p>
            <a:r>
              <a:rPr lang="en-US" sz="800" dirty="0">
                <a:solidFill>
                  <a:schemeClr val="tx1"/>
                </a:solidFill>
              </a:rPr>
              <a:t>[9]</a:t>
            </a:r>
          </a:p>
        </p:txBody>
      </p:sp>
    </p:spTree>
    <p:extLst>
      <p:ext uri="{BB962C8B-B14F-4D97-AF65-F5344CB8AC3E}">
        <p14:creationId xmlns:p14="http://schemas.microsoft.com/office/powerpoint/2010/main" val="179268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771525" y="670859"/>
            <a:ext cx="7770813" cy="1065213"/>
          </a:xfrm>
        </p:spPr>
        <p:txBody>
          <a:bodyPr/>
          <a:lstStyle/>
          <a:p>
            <a:r>
              <a:rPr lang="en-US" b="0" dirty="0"/>
              <a:t>Appendix: Network capture of 1 full game</a:t>
            </a:r>
            <a:endParaRPr lang="en-US" dirty="0"/>
          </a:p>
        </p:txBody>
      </p:sp>
      <p:pic>
        <p:nvPicPr>
          <p:cNvPr id="2" name="Picture 1"/>
          <p:cNvPicPr>
            <a:picLocks noChangeAspect="1"/>
          </p:cNvPicPr>
          <p:nvPr/>
        </p:nvPicPr>
        <p:blipFill>
          <a:blip r:embed="rId2"/>
          <a:stretch>
            <a:fillRect/>
          </a:stretch>
        </p:blipFill>
        <p:spPr>
          <a:xfrm>
            <a:off x="304800" y="2238376"/>
            <a:ext cx="8589233" cy="3781424"/>
          </a:xfrm>
          <a:prstGeom prst="rect">
            <a:avLst/>
          </a:prstGeom>
        </p:spPr>
      </p:pic>
    </p:spTree>
    <p:extLst>
      <p:ext uri="{BB962C8B-B14F-4D97-AF65-F5344CB8AC3E}">
        <p14:creationId xmlns:p14="http://schemas.microsoft.com/office/powerpoint/2010/main" val="231601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609600" y="670859"/>
            <a:ext cx="8085138" cy="1065213"/>
          </a:xfrm>
        </p:spPr>
        <p:txBody>
          <a:bodyPr/>
          <a:lstStyle/>
          <a:p>
            <a:r>
              <a:rPr lang="en-US" b="0" dirty="0"/>
              <a:t>Appendix: Articles on Wi-Fi gaming problems</a:t>
            </a:r>
            <a:endParaRPr lang="en-US" dirty="0"/>
          </a:p>
        </p:txBody>
      </p:sp>
      <p:sp>
        <p:nvSpPr>
          <p:cNvPr id="7" name="Rectangle 6"/>
          <p:cNvSpPr/>
          <p:nvPr/>
        </p:nvSpPr>
        <p:spPr>
          <a:xfrm>
            <a:off x="423069" y="1501069"/>
            <a:ext cx="8458200" cy="5345053"/>
          </a:xfrm>
          <a:prstGeom prst="rect">
            <a:avLst/>
          </a:prstGeom>
        </p:spPr>
        <p:txBody>
          <a:bodyPr wrap="square">
            <a:spAutoFit/>
          </a:bodyPr>
          <a:lstStyle/>
          <a:p>
            <a:pPr algn="just">
              <a:spcBef>
                <a:spcPts val="0"/>
              </a:spcBef>
              <a:spcAft>
                <a:spcPts val="1600"/>
              </a:spcAft>
            </a:pPr>
            <a:r>
              <a:rPr lang="en-US" dirty="0">
                <a:solidFill>
                  <a:srgbClr val="595959"/>
                </a:solidFill>
                <a:latin typeface="Arial" panose="020B0604020202020204" pitchFamily="34" charset="0"/>
              </a:rPr>
              <a:t>“</a:t>
            </a:r>
            <a:r>
              <a:rPr lang="en-US" b="1" dirty="0">
                <a:solidFill>
                  <a:srgbClr val="595959"/>
                </a:solidFill>
                <a:latin typeface="Arial" panose="020B0604020202020204" pitchFamily="34" charset="0"/>
              </a:rPr>
              <a:t>Why Wi-Fi Sucks!</a:t>
            </a:r>
            <a:r>
              <a:rPr lang="en-US" dirty="0">
                <a:solidFill>
                  <a:srgbClr val="595959"/>
                </a:solidFill>
                <a:latin typeface="Arial" panose="020B0604020202020204" pitchFamily="34" charset="0"/>
              </a:rPr>
              <a:t>”- A thread on Reddit where people are talking about their Wi-Fi issues on PC and PS4</a:t>
            </a:r>
            <a:r>
              <a:rPr lang="en-US" sz="1050" baseline="30000" dirty="0">
                <a:solidFill>
                  <a:srgbClr val="2A3436"/>
                </a:solidFill>
                <a:latin typeface="Arial" panose="020B0604020202020204" pitchFamily="34" charset="0"/>
              </a:rPr>
              <a:t>[10]</a:t>
            </a:r>
            <a:endParaRPr lang="en-US" dirty="0"/>
          </a:p>
          <a:p>
            <a:pPr algn="just">
              <a:spcBef>
                <a:spcPts val="0"/>
              </a:spcBef>
              <a:spcAft>
                <a:spcPts val="1600"/>
              </a:spcAft>
            </a:pPr>
            <a:r>
              <a:rPr lang="en-US" b="1" dirty="0">
                <a:solidFill>
                  <a:srgbClr val="595959"/>
                </a:solidFill>
                <a:latin typeface="Arial" panose="020B0604020202020204" pitchFamily="34" charset="0"/>
              </a:rPr>
              <a:t>“Lag spikes when playing online video games?!”- </a:t>
            </a:r>
            <a:r>
              <a:rPr lang="en-US" dirty="0">
                <a:solidFill>
                  <a:srgbClr val="595959"/>
                </a:solidFill>
                <a:latin typeface="Arial" panose="020B0604020202020204" pitchFamily="34" charset="0"/>
              </a:rPr>
              <a:t>A Customer of Shaw Cable in Canada complaining about his </a:t>
            </a:r>
            <a:r>
              <a:rPr lang="en-US" dirty="0" err="1">
                <a:solidFill>
                  <a:srgbClr val="595959"/>
                </a:solidFill>
                <a:latin typeface="Arial" panose="020B0604020202020204" pitchFamily="34" charset="0"/>
              </a:rPr>
              <a:t>wifi</a:t>
            </a:r>
            <a:r>
              <a:rPr lang="en-US" dirty="0">
                <a:solidFill>
                  <a:srgbClr val="595959"/>
                </a:solidFill>
                <a:latin typeface="Arial" panose="020B0604020202020204" pitchFamily="34" charset="0"/>
              </a:rPr>
              <a:t> gaming problem</a:t>
            </a:r>
            <a:r>
              <a:rPr lang="en-US" sz="1050" baseline="30000" dirty="0">
                <a:solidFill>
                  <a:srgbClr val="2A3436"/>
                </a:solidFill>
                <a:latin typeface="Arial" panose="020B0604020202020204" pitchFamily="34" charset="0"/>
              </a:rPr>
              <a:t>[11]</a:t>
            </a:r>
            <a:endParaRPr lang="en-US" dirty="0"/>
          </a:p>
          <a:p>
            <a:pPr algn="just">
              <a:spcBef>
                <a:spcPts val="0"/>
              </a:spcBef>
              <a:spcAft>
                <a:spcPts val="1600"/>
              </a:spcAft>
            </a:pPr>
            <a:r>
              <a:rPr lang="en-US" dirty="0">
                <a:solidFill>
                  <a:srgbClr val="595959"/>
                </a:solidFill>
                <a:latin typeface="Arial" panose="020B0604020202020204" pitchFamily="34" charset="0"/>
              </a:rPr>
              <a:t>“</a:t>
            </a:r>
            <a:r>
              <a:rPr lang="en-US" b="1" dirty="0">
                <a:solidFill>
                  <a:srgbClr val="595959"/>
                </a:solidFill>
                <a:latin typeface="Arial" panose="020B0604020202020204" pitchFamily="34" charset="0"/>
              </a:rPr>
              <a:t>Ethernet vs. </a:t>
            </a:r>
            <a:r>
              <a:rPr lang="en-US" b="1" dirty="0" err="1">
                <a:solidFill>
                  <a:srgbClr val="595959"/>
                </a:solidFill>
                <a:latin typeface="Arial" panose="020B0604020202020204" pitchFamily="34" charset="0"/>
              </a:rPr>
              <a:t>WiFi</a:t>
            </a:r>
            <a:r>
              <a:rPr lang="en-US" b="1" dirty="0">
                <a:solidFill>
                  <a:srgbClr val="595959"/>
                </a:solidFill>
                <a:latin typeface="Arial" panose="020B0604020202020204" pitchFamily="34" charset="0"/>
              </a:rPr>
              <a:t>: Ping, Packets, &amp; Playing Better</a:t>
            </a:r>
            <a:r>
              <a:rPr lang="en-US" dirty="0">
                <a:solidFill>
                  <a:srgbClr val="595959"/>
                </a:solidFill>
                <a:latin typeface="Arial" panose="020B0604020202020204" pitchFamily="34" charset="0"/>
              </a:rPr>
              <a:t>”- A top gaming company comparing its gameplay on Ethernet and Wi-Fi with detailed statistics</a:t>
            </a:r>
            <a:r>
              <a:rPr lang="en-US" sz="1050" baseline="30000" dirty="0">
                <a:solidFill>
                  <a:srgbClr val="2A3436"/>
                </a:solidFill>
                <a:latin typeface="Arial" panose="020B0604020202020204" pitchFamily="34" charset="0"/>
              </a:rPr>
              <a:t>[12]</a:t>
            </a:r>
            <a:endParaRPr lang="en-US" dirty="0"/>
          </a:p>
          <a:p>
            <a:pPr algn="just">
              <a:spcBef>
                <a:spcPts val="0"/>
              </a:spcBef>
              <a:spcAft>
                <a:spcPts val="1600"/>
              </a:spcAft>
            </a:pPr>
            <a:r>
              <a:rPr lang="en-US" dirty="0">
                <a:solidFill>
                  <a:srgbClr val="595959"/>
                </a:solidFill>
                <a:latin typeface="Arial" panose="020B0604020202020204" pitchFamily="34" charset="0"/>
              </a:rPr>
              <a:t>“</a:t>
            </a:r>
            <a:r>
              <a:rPr lang="en-US" b="1" dirty="0">
                <a:solidFill>
                  <a:srgbClr val="595959"/>
                </a:solidFill>
                <a:latin typeface="Arial" panose="020B0604020202020204" pitchFamily="34" charset="0"/>
              </a:rPr>
              <a:t>Poor </a:t>
            </a:r>
            <a:r>
              <a:rPr lang="en-US" b="1" dirty="0" err="1">
                <a:solidFill>
                  <a:srgbClr val="595959"/>
                </a:solidFill>
                <a:latin typeface="Arial" panose="020B0604020202020204" pitchFamily="34" charset="0"/>
              </a:rPr>
              <a:t>WiFi</a:t>
            </a:r>
            <a:r>
              <a:rPr lang="en-US" b="1" dirty="0">
                <a:solidFill>
                  <a:srgbClr val="595959"/>
                </a:solidFill>
                <a:latin typeface="Arial" panose="020B0604020202020204" pitchFamily="34" charset="0"/>
              </a:rPr>
              <a:t> with Nintendo Switch</a:t>
            </a:r>
            <a:r>
              <a:rPr lang="en-US" dirty="0">
                <a:solidFill>
                  <a:srgbClr val="595959"/>
                </a:solidFill>
                <a:latin typeface="Arial" panose="020B0604020202020204" pitchFamily="34" charset="0"/>
              </a:rPr>
              <a:t>”- Video game console users facing Wi-Fi problem</a:t>
            </a:r>
            <a:r>
              <a:rPr lang="en-US" sz="1050" baseline="30000" dirty="0">
                <a:solidFill>
                  <a:srgbClr val="2A3436"/>
                </a:solidFill>
                <a:latin typeface="Arial" panose="020B0604020202020204" pitchFamily="34" charset="0"/>
              </a:rPr>
              <a:t>[13]</a:t>
            </a:r>
            <a:endParaRPr lang="en-US" dirty="0"/>
          </a:p>
          <a:p>
            <a:r>
              <a:rPr lang="en-US" dirty="0"/>
              <a:t/>
            </a:r>
            <a:br>
              <a:rPr lang="en-US" dirty="0"/>
            </a:br>
            <a:endParaRPr lang="en-US" dirty="0"/>
          </a:p>
        </p:txBody>
      </p:sp>
    </p:spTree>
    <p:extLst>
      <p:ext uri="{BB962C8B-B14F-4D97-AF65-F5344CB8AC3E}">
        <p14:creationId xmlns:p14="http://schemas.microsoft.com/office/powerpoint/2010/main" val="17727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6E78E2-CFC7-45A5-B82F-892B504CBBF3}"/>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Footer Placeholder 3">
            <a:extLst>
              <a:ext uri="{FF2B5EF4-FFF2-40B4-BE49-F238E27FC236}">
                <a16:creationId xmlns:a16="http://schemas.microsoft.com/office/drawing/2014/main" id="{31888688-3F27-4FB1-BFBB-97689A0594F1}"/>
              </a:ext>
            </a:extLst>
          </p:cNvPr>
          <p:cNvSpPr>
            <a:spLocks noGrp="1"/>
          </p:cNvSpPr>
          <p:nvPr>
            <p:ph type="ftr" idx="14"/>
          </p:nvPr>
        </p:nvSpPr>
        <p:spPr/>
        <p:txBody>
          <a:bodyPr/>
          <a:lstStyle/>
          <a:p>
            <a:r>
              <a:rPr lang="en-GB"/>
              <a:t>Karthik Iyer Activision </a:t>
            </a:r>
            <a:endParaRPr lang="en-GB" dirty="0"/>
          </a:p>
        </p:txBody>
      </p:sp>
      <p:sp>
        <p:nvSpPr>
          <p:cNvPr id="5" name="Date Placeholder 4">
            <a:extLst>
              <a:ext uri="{FF2B5EF4-FFF2-40B4-BE49-F238E27FC236}">
                <a16:creationId xmlns:a16="http://schemas.microsoft.com/office/drawing/2014/main" id="{D5359556-4924-4F06-A498-F3F64A8A735E}"/>
              </a:ext>
            </a:extLst>
          </p:cNvPr>
          <p:cNvSpPr>
            <a:spLocks noGrp="1"/>
          </p:cNvSpPr>
          <p:nvPr>
            <p:ph type="dt" idx="15"/>
          </p:nvPr>
        </p:nvSpPr>
        <p:spPr/>
        <p:txBody>
          <a:bodyPr/>
          <a:lstStyle/>
          <a:p>
            <a:r>
              <a:rPr lang="en-US"/>
              <a:t>September 2018</a:t>
            </a:r>
            <a:endParaRPr lang="en-GB" dirty="0"/>
          </a:p>
        </p:txBody>
      </p:sp>
      <p:sp>
        <p:nvSpPr>
          <p:cNvPr id="6" name="Title 5">
            <a:extLst>
              <a:ext uri="{FF2B5EF4-FFF2-40B4-BE49-F238E27FC236}">
                <a16:creationId xmlns:a16="http://schemas.microsoft.com/office/drawing/2014/main" id="{4070FDB3-89CD-4E35-8CEA-8C7ED0CDBD30}"/>
              </a:ext>
            </a:extLst>
          </p:cNvPr>
          <p:cNvSpPr>
            <a:spLocks noGrp="1"/>
          </p:cNvSpPr>
          <p:nvPr>
            <p:ph type="title"/>
          </p:nvPr>
        </p:nvSpPr>
        <p:spPr>
          <a:xfrm>
            <a:off x="664957" y="762717"/>
            <a:ext cx="7770813" cy="1065213"/>
          </a:xfrm>
        </p:spPr>
        <p:txBody>
          <a:bodyPr/>
          <a:lstStyle/>
          <a:p>
            <a:r>
              <a:rPr lang="en-US" dirty="0"/>
              <a:t>Appendix: </a:t>
            </a:r>
            <a:r>
              <a:rPr lang="en-US" b="0" dirty="0"/>
              <a:t>Estimated data usage</a:t>
            </a:r>
            <a:br>
              <a:rPr lang="en-US" b="0" dirty="0"/>
            </a:br>
            <a:endParaRPr lang="en-US" dirty="0"/>
          </a:p>
        </p:txBody>
      </p:sp>
      <p:pic>
        <p:nvPicPr>
          <p:cNvPr id="7" name="Picture 6">
            <a:extLst>
              <a:ext uri="{FF2B5EF4-FFF2-40B4-BE49-F238E27FC236}">
                <a16:creationId xmlns:a16="http://schemas.microsoft.com/office/drawing/2014/main" id="{27F6658D-9E54-482A-8E4C-A7881AA9A79D}"/>
              </a:ext>
            </a:extLst>
          </p:cNvPr>
          <p:cNvPicPr>
            <a:picLocks noChangeAspect="1"/>
          </p:cNvPicPr>
          <p:nvPr/>
        </p:nvPicPr>
        <p:blipFill>
          <a:blip r:embed="rId2"/>
          <a:stretch>
            <a:fillRect/>
          </a:stretch>
        </p:blipFill>
        <p:spPr>
          <a:xfrm>
            <a:off x="838200" y="1820556"/>
            <a:ext cx="7162800" cy="4602427"/>
          </a:xfrm>
          <a:prstGeom prst="rect">
            <a:avLst/>
          </a:prstGeom>
        </p:spPr>
      </p:pic>
      <p:sp>
        <p:nvSpPr>
          <p:cNvPr id="2" name="TextBox 1">
            <a:extLst>
              <a:ext uri="{FF2B5EF4-FFF2-40B4-BE49-F238E27FC236}">
                <a16:creationId xmlns:a16="http://schemas.microsoft.com/office/drawing/2014/main" id="{695F9E05-1F12-43AE-A0D1-CDFB73D8EFFD}"/>
              </a:ext>
            </a:extLst>
          </p:cNvPr>
          <p:cNvSpPr txBox="1"/>
          <p:nvPr/>
        </p:nvSpPr>
        <p:spPr>
          <a:xfrm>
            <a:off x="8034798" y="6222928"/>
            <a:ext cx="403430" cy="200055"/>
          </a:xfrm>
          <a:prstGeom prst="rect">
            <a:avLst/>
          </a:prstGeom>
          <a:noFill/>
        </p:spPr>
        <p:txBody>
          <a:bodyPr wrap="square" rtlCol="0">
            <a:spAutoFit/>
          </a:bodyPr>
          <a:lstStyle/>
          <a:p>
            <a:r>
              <a:rPr lang="en-US" sz="1050" baseline="30000" dirty="0">
                <a:solidFill>
                  <a:srgbClr val="2A3436"/>
                </a:solidFill>
                <a:latin typeface="Arial" panose="020B0604020202020204" pitchFamily="34" charset="0"/>
              </a:rPr>
              <a:t>[14]</a:t>
            </a:r>
          </a:p>
        </p:txBody>
      </p:sp>
    </p:spTree>
    <p:extLst>
      <p:ext uri="{BB962C8B-B14F-4D97-AF65-F5344CB8AC3E}">
        <p14:creationId xmlns:p14="http://schemas.microsoft.com/office/powerpoint/2010/main" val="150719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609600" y="670859"/>
            <a:ext cx="8085138" cy="1065213"/>
          </a:xfrm>
        </p:spPr>
        <p:txBody>
          <a:bodyPr/>
          <a:lstStyle/>
          <a:p>
            <a:r>
              <a:rPr lang="en-US" b="0" dirty="0"/>
              <a:t>References </a:t>
            </a:r>
            <a:endParaRPr lang="en-US" dirty="0"/>
          </a:p>
        </p:txBody>
      </p:sp>
      <p:sp>
        <p:nvSpPr>
          <p:cNvPr id="8" name="Rectangle 7"/>
          <p:cNvSpPr/>
          <p:nvPr/>
        </p:nvSpPr>
        <p:spPr>
          <a:xfrm>
            <a:off x="609600" y="1371600"/>
            <a:ext cx="8085138" cy="5293757"/>
          </a:xfrm>
          <a:prstGeom prst="rect">
            <a:avLst/>
          </a:prstGeom>
        </p:spPr>
        <p:txBody>
          <a:bodyPr wrap="square">
            <a:spAutoFit/>
          </a:bodyPr>
          <a:lstStyle/>
          <a:p>
            <a:r>
              <a:rPr lang="en-US" sz="1600" dirty="0">
                <a:solidFill>
                  <a:schemeClr val="tx1"/>
                </a:solidFill>
                <a:latin typeface="Arial" panose="020B0604020202020204" pitchFamily="34" charset="0"/>
              </a:rPr>
              <a:t>[1] </a:t>
            </a:r>
            <a:r>
              <a:rPr lang="en-US" sz="1600" dirty="0">
                <a:solidFill>
                  <a:schemeClr val="tx1"/>
                </a:solidFill>
                <a:latin typeface="Arial" panose="020B0604020202020204" pitchFamily="34" charset="0"/>
                <a:hlinkClick r:id="rId2"/>
              </a:rPr>
              <a:t>Jonas </a:t>
            </a:r>
            <a:r>
              <a:rPr lang="en-US" sz="1600" dirty="0" err="1">
                <a:solidFill>
                  <a:schemeClr val="tx1"/>
                </a:solidFill>
                <a:latin typeface="Arial" panose="020B0604020202020204" pitchFamily="34" charset="0"/>
                <a:hlinkClick r:id="rId2"/>
              </a:rPr>
              <a:t>DeMuro</a:t>
            </a:r>
            <a:r>
              <a:rPr lang="en-US" sz="1600" dirty="0">
                <a:solidFill>
                  <a:schemeClr val="tx1"/>
                </a:solidFill>
                <a:latin typeface="Arial" panose="020B0604020202020204" pitchFamily="34" charset="0"/>
              </a:rPr>
              <a:t>, “Here’s how playing on Wi-Fi hurts your game” - April 06, 2017; </a:t>
            </a:r>
            <a:r>
              <a:rPr lang="en-US" sz="1600" u="sng" dirty="0">
                <a:solidFill>
                  <a:schemeClr val="tx1"/>
                </a:solidFill>
                <a:latin typeface="Arial" panose="020B0604020202020204" pitchFamily="34" charset="0"/>
                <a:hlinkClick r:id="rId3"/>
              </a:rPr>
              <a:t>https://www.pcgamer.com/heres-how-playing-on-wi-fi-hurts-your- game/</a:t>
            </a:r>
            <a:endParaRPr lang="en-US" sz="1600" u="sng" dirty="0">
              <a:solidFill>
                <a:schemeClr val="tx1"/>
              </a:solidFill>
              <a:latin typeface="Arial" panose="020B0604020202020204" pitchFamily="34" charset="0"/>
            </a:endParaRPr>
          </a:p>
          <a:p>
            <a:r>
              <a:rPr lang="en-US" sz="1600" dirty="0">
                <a:solidFill>
                  <a:schemeClr val="tx1"/>
                </a:solidFill>
              </a:rPr>
              <a:t>[2] “5 steps to reduce lag and increase your internet speed for gaming” - January 28, 2016; </a:t>
            </a:r>
            <a:r>
              <a:rPr lang="en-US" sz="1600" u="sng" dirty="0">
                <a:solidFill>
                  <a:schemeClr val="tx1"/>
                </a:solidFill>
                <a:hlinkClick r:id="rId4"/>
              </a:rPr>
              <a:t>https://www.simplifydigital.co.uk/guides/5-steps-to-reducing-lag- and- increase-your-internet-speed-for-gaming/</a:t>
            </a:r>
            <a:endParaRPr lang="en-US" sz="1600" u="sng" dirty="0">
              <a:solidFill>
                <a:schemeClr val="tx1"/>
              </a:solidFill>
            </a:endParaRPr>
          </a:p>
          <a:p>
            <a:r>
              <a:rPr lang="en-US" sz="1600" dirty="0">
                <a:solidFill>
                  <a:schemeClr val="tx1"/>
                </a:solidFill>
              </a:rPr>
              <a:t>[3] Alex </a:t>
            </a:r>
            <a:r>
              <a:rPr lang="en-US" sz="1600" dirty="0" err="1">
                <a:solidFill>
                  <a:schemeClr val="tx1"/>
                </a:solidFill>
              </a:rPr>
              <a:t>Spurling</a:t>
            </a:r>
            <a:r>
              <a:rPr lang="en-US" sz="1600" dirty="0">
                <a:solidFill>
                  <a:schemeClr val="tx1"/>
                </a:solidFill>
              </a:rPr>
              <a:t>, “</a:t>
            </a:r>
            <a:r>
              <a:rPr lang="en-US" sz="1600" dirty="0" err="1">
                <a:solidFill>
                  <a:schemeClr val="tx1"/>
                </a:solidFill>
              </a:rPr>
              <a:t>QoS</a:t>
            </a:r>
            <a:r>
              <a:rPr lang="en-US" sz="1600" dirty="0">
                <a:solidFill>
                  <a:schemeClr val="tx1"/>
                </a:solidFill>
              </a:rPr>
              <a:t> Issues for Multiplayer Gaming” - July 12, 2004; </a:t>
            </a:r>
            <a:r>
              <a:rPr lang="en-US" sz="1600" u="sng" dirty="0">
                <a:solidFill>
                  <a:schemeClr val="tx1"/>
                </a:solidFill>
                <a:hlinkClick r:id="rId5"/>
              </a:rPr>
              <a:t>http://users.cs.cf.ac.uk/O.F.Rana/data-comms/gaming.pdf</a:t>
            </a:r>
            <a:endParaRPr lang="en-US" sz="1600" u="sng" dirty="0">
              <a:solidFill>
                <a:schemeClr val="tx1"/>
              </a:solidFill>
            </a:endParaRPr>
          </a:p>
          <a:p>
            <a:r>
              <a:rPr lang="en-US" sz="1600" dirty="0">
                <a:solidFill>
                  <a:schemeClr val="tx1"/>
                </a:solidFill>
              </a:rPr>
              <a:t>[4] Cisco, “Cisco Wireless ISR and HWIC Access Point Configuration Guide” - December 2006;  </a:t>
            </a:r>
            <a:r>
              <a:rPr lang="en-US" sz="1600" u="sng" dirty="0">
                <a:solidFill>
                  <a:schemeClr val="tx1"/>
                </a:solidFill>
                <a:hlinkClick r:id="rId6"/>
              </a:rPr>
              <a:t>https://www.cisco.com/c/en/us/td/docs/routers/access/1800/wireless/ configuration/guide/</a:t>
            </a:r>
            <a:r>
              <a:rPr lang="en-US" sz="1600" u="sng" dirty="0" err="1">
                <a:solidFill>
                  <a:schemeClr val="tx1"/>
                </a:solidFill>
                <a:hlinkClick r:id="rId6"/>
              </a:rPr>
              <a:t>awg</a:t>
            </a:r>
            <a:r>
              <a:rPr lang="en-US" sz="1600" u="sng" dirty="0">
                <a:solidFill>
                  <a:schemeClr val="tx1"/>
                </a:solidFill>
                <a:hlinkClick r:id="rId6"/>
              </a:rPr>
              <a:t>/s37qos.pdf</a:t>
            </a:r>
            <a:endParaRPr lang="en-US" sz="1600" u="sng" dirty="0">
              <a:solidFill>
                <a:schemeClr val="tx1"/>
              </a:solidFill>
            </a:endParaRPr>
          </a:p>
          <a:p>
            <a:r>
              <a:rPr lang="en-US" sz="1600" dirty="0">
                <a:solidFill>
                  <a:schemeClr val="tx1"/>
                </a:solidFill>
              </a:rPr>
              <a:t>[5] Gabriele </a:t>
            </a:r>
            <a:r>
              <a:rPr lang="en-US" sz="1600" dirty="0" err="1">
                <a:solidFill>
                  <a:schemeClr val="tx1"/>
                </a:solidFill>
              </a:rPr>
              <a:t>Cecchetti</a:t>
            </a:r>
            <a:r>
              <a:rPr lang="en-US" sz="1600" dirty="0">
                <a:solidFill>
                  <a:schemeClr val="tx1"/>
                </a:solidFill>
              </a:rPr>
              <a:t>, Anna Lina </a:t>
            </a:r>
            <a:r>
              <a:rPr lang="en-US" sz="1600" dirty="0" err="1">
                <a:solidFill>
                  <a:schemeClr val="tx1"/>
                </a:solidFill>
              </a:rPr>
              <a:t>Ruscelli</a:t>
            </a:r>
            <a:r>
              <a:rPr lang="en-US" sz="1600" dirty="0">
                <a:solidFill>
                  <a:schemeClr val="tx1"/>
                </a:solidFill>
              </a:rPr>
              <a:t>, Antonia </a:t>
            </a:r>
            <a:r>
              <a:rPr lang="en-US" sz="1600" dirty="0" err="1">
                <a:solidFill>
                  <a:schemeClr val="tx1"/>
                </a:solidFill>
              </a:rPr>
              <a:t>Mastropaolo</a:t>
            </a:r>
            <a:r>
              <a:rPr lang="en-US" sz="1600" dirty="0">
                <a:solidFill>
                  <a:schemeClr val="tx1"/>
                </a:solidFill>
              </a:rPr>
              <a:t>, and Giuseppe Lipari “Providing Variable TXOP for IEEE 802.11e HCCA Real-Time Networks”;  </a:t>
            </a:r>
            <a:r>
              <a:rPr lang="en-US" sz="1600" u="sng" dirty="0">
                <a:solidFill>
                  <a:schemeClr val="tx1"/>
                </a:solidFill>
                <a:hlinkClick r:id="rId7"/>
              </a:rPr>
              <a:t>https://www.iris.sssup.it/retrieve/handle/11382/389124/5911/CameraReady.pdf</a:t>
            </a:r>
            <a:endParaRPr lang="en-US" sz="1600" u="sng" dirty="0">
              <a:solidFill>
                <a:schemeClr val="tx1"/>
              </a:solidFill>
            </a:endParaRPr>
          </a:p>
          <a:p>
            <a:r>
              <a:rPr lang="en-US" sz="1600" dirty="0">
                <a:solidFill>
                  <a:schemeClr val="tx1"/>
                </a:solidFill>
              </a:rPr>
              <a:t>[6] Graham Smith, </a:t>
            </a:r>
            <a:r>
              <a:rPr lang="en-US" sz="1600" dirty="0" err="1">
                <a:solidFill>
                  <a:schemeClr val="tx1"/>
                </a:solidFill>
              </a:rPr>
              <a:t>Ganeth</a:t>
            </a:r>
            <a:r>
              <a:rPr lang="en-US" sz="1600" dirty="0">
                <a:solidFill>
                  <a:schemeClr val="tx1"/>
                </a:solidFill>
              </a:rPr>
              <a:t> Venkatesan, Ed Reuss, Osama Abdul-</a:t>
            </a:r>
            <a:r>
              <a:rPr lang="en-US" sz="1600" dirty="0" err="1">
                <a:solidFill>
                  <a:schemeClr val="tx1"/>
                </a:solidFill>
              </a:rPr>
              <a:t>Magd</a:t>
            </a:r>
            <a:r>
              <a:rPr lang="en-US" sz="1600" dirty="0">
                <a:solidFill>
                  <a:schemeClr val="tx1"/>
                </a:solidFill>
              </a:rPr>
              <a:t>, Alex Ashley, </a:t>
            </a:r>
            <a:r>
              <a:rPr lang="en-US" sz="1600" dirty="0" err="1">
                <a:solidFill>
                  <a:schemeClr val="tx1"/>
                </a:solidFill>
              </a:rPr>
              <a:t>Naven</a:t>
            </a:r>
            <a:r>
              <a:rPr lang="en-US" sz="1600" dirty="0">
                <a:solidFill>
                  <a:schemeClr val="tx1"/>
                </a:solidFill>
              </a:rPr>
              <a:t> </a:t>
            </a:r>
            <a:r>
              <a:rPr lang="en-US" sz="1600" dirty="0" err="1">
                <a:solidFill>
                  <a:schemeClr val="tx1"/>
                </a:solidFill>
              </a:rPr>
              <a:t>Kakani</a:t>
            </a:r>
            <a:r>
              <a:rPr lang="en-US" sz="1600" dirty="0">
                <a:solidFill>
                  <a:schemeClr val="tx1"/>
                </a:solidFill>
              </a:rPr>
              <a:t> and Brian Hart “802.11 QoS Tutorial” - November 10, 2008;  </a:t>
            </a:r>
            <a:r>
              <a:rPr lang="en-US" sz="1600" u="sng" dirty="0">
                <a:solidFill>
                  <a:schemeClr val="tx1"/>
                </a:solidFill>
                <a:hlinkClick r:id="rId8"/>
              </a:rPr>
              <a:t>http://www.ieee802.org/1/files/public/docs2008/avb-gs-802-11-qos-tutorial-1108.pdf</a:t>
            </a:r>
            <a:r>
              <a:rPr lang="en-US" sz="1600" dirty="0">
                <a:solidFill>
                  <a:schemeClr val="tx1"/>
                </a:solidFill>
              </a:rPr>
              <a:t>  </a:t>
            </a:r>
          </a:p>
          <a:p>
            <a:r>
              <a:rPr lang="en-US" sz="1600" dirty="0">
                <a:solidFill>
                  <a:schemeClr val="tx1"/>
                </a:solidFill>
              </a:rPr>
              <a:t>[7] Tae Kim (CNBC), “Epic makes ‘</a:t>
            </a:r>
            <a:r>
              <a:rPr lang="en-US" sz="1600" dirty="0" err="1">
                <a:solidFill>
                  <a:schemeClr val="tx1"/>
                </a:solidFill>
              </a:rPr>
              <a:t>Fortnite</a:t>
            </a:r>
            <a:r>
              <a:rPr lang="en-US" sz="1600" dirty="0">
                <a:solidFill>
                  <a:schemeClr val="tx1"/>
                </a:solidFill>
              </a:rPr>
              <a:t>’ biggest </a:t>
            </a:r>
            <a:r>
              <a:rPr lang="en-US" sz="1600" dirty="0" err="1">
                <a:solidFill>
                  <a:schemeClr val="tx1"/>
                </a:solidFill>
              </a:rPr>
              <a:t>esport</a:t>
            </a:r>
            <a:r>
              <a:rPr lang="en-US" sz="1600" dirty="0">
                <a:solidFill>
                  <a:schemeClr val="tx1"/>
                </a:solidFill>
              </a:rPr>
              <a:t> in the world with $100 million in prize money” - May 21, 2018; </a:t>
            </a:r>
            <a:r>
              <a:rPr lang="en-US" sz="1600" u="sng" dirty="0">
                <a:solidFill>
                  <a:schemeClr val="tx1"/>
                </a:solidFill>
                <a:hlinkClick r:id="rId9"/>
              </a:rPr>
              <a:t>https://www.cnbc.com/2018/05/21/epic- makes-fornite-biggest-esport-with-100-million-in-prize-money.html</a:t>
            </a:r>
            <a:endParaRPr lang="en-US" sz="1600" u="sng" dirty="0">
              <a:solidFill>
                <a:schemeClr val="tx1"/>
              </a:solidFill>
            </a:endParaRPr>
          </a:p>
          <a:p>
            <a:endParaRPr lang="en-US" sz="16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24596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609600" y="670859"/>
            <a:ext cx="8085138" cy="1065213"/>
          </a:xfrm>
        </p:spPr>
        <p:txBody>
          <a:bodyPr/>
          <a:lstStyle/>
          <a:p>
            <a:r>
              <a:rPr lang="en-US" b="0" dirty="0"/>
              <a:t>References </a:t>
            </a:r>
            <a:endParaRPr lang="en-US" dirty="0"/>
          </a:p>
        </p:txBody>
      </p:sp>
      <p:sp>
        <p:nvSpPr>
          <p:cNvPr id="8" name="Rectangle 7"/>
          <p:cNvSpPr/>
          <p:nvPr/>
        </p:nvSpPr>
        <p:spPr>
          <a:xfrm>
            <a:off x="609600" y="1371600"/>
            <a:ext cx="8085138" cy="4062651"/>
          </a:xfrm>
          <a:prstGeom prst="rect">
            <a:avLst/>
          </a:prstGeom>
        </p:spPr>
        <p:txBody>
          <a:bodyPr wrap="square">
            <a:spAutoFit/>
          </a:bodyPr>
          <a:lstStyle/>
          <a:p>
            <a:r>
              <a:rPr lang="en-US" sz="1600" dirty="0">
                <a:solidFill>
                  <a:schemeClr val="tx1"/>
                </a:solidFill>
              </a:rPr>
              <a:t>[8] Jane McGonigal, “Gaming can make a better world” – February 2010; </a:t>
            </a:r>
            <a:r>
              <a:rPr lang="en-US" sz="1600" dirty="0">
                <a:solidFill>
                  <a:schemeClr val="tx1"/>
                </a:solidFill>
                <a:hlinkClick r:id="rId2"/>
              </a:rPr>
              <a:t>https://www.ted.com/talks/jane_mcgonigal_gaming_can_make_a_better_world</a:t>
            </a:r>
            <a:r>
              <a:rPr lang="en-US" sz="1600" dirty="0">
                <a:solidFill>
                  <a:schemeClr val="tx1"/>
                </a:solidFill>
              </a:rPr>
              <a:t> </a:t>
            </a:r>
          </a:p>
          <a:p>
            <a:r>
              <a:rPr lang="fi-FI" sz="1600" dirty="0">
                <a:solidFill>
                  <a:schemeClr val="tx1"/>
                </a:solidFill>
              </a:rPr>
              <a:t>[9] Ramapriya Rajamani, “802.11” - July 26, 2013; </a:t>
            </a:r>
            <a:r>
              <a:rPr lang="fi-FI" sz="1600" u="sng" dirty="0">
                <a:solidFill>
                  <a:schemeClr val="tx1"/>
                </a:solidFill>
                <a:hlinkClick r:id="rId3"/>
              </a:rPr>
              <a:t>http://riya80211.blogspot.com/2013/07/qos-packets.html</a:t>
            </a:r>
            <a:endParaRPr lang="fi-FI" sz="1600" u="sng" dirty="0">
              <a:solidFill>
                <a:schemeClr val="tx1"/>
              </a:solidFill>
            </a:endParaRPr>
          </a:p>
          <a:p>
            <a:r>
              <a:rPr lang="en-US" sz="1600" dirty="0">
                <a:solidFill>
                  <a:schemeClr val="tx1"/>
                </a:solidFill>
              </a:rPr>
              <a:t>[10] Truen1ght, “Why </a:t>
            </a:r>
            <a:r>
              <a:rPr lang="en-US" sz="1600" dirty="0" err="1">
                <a:solidFill>
                  <a:schemeClr val="tx1"/>
                </a:solidFill>
              </a:rPr>
              <a:t>Wifi</a:t>
            </a:r>
            <a:r>
              <a:rPr lang="en-US" sz="1600" dirty="0">
                <a:solidFill>
                  <a:schemeClr val="tx1"/>
                </a:solidFill>
              </a:rPr>
              <a:t> Sucks”; </a:t>
            </a:r>
            <a:r>
              <a:rPr lang="en-US" sz="1600" u="sng" dirty="0">
                <a:solidFill>
                  <a:schemeClr val="tx1"/>
                </a:solidFill>
                <a:hlinkClick r:id="rId4"/>
              </a:rPr>
              <a:t>https://www.reddit.com/r/StreetFighter/comments/5yd2l8/why_wifi_sucks_in_depth_article/?st=jliao28c&amp;sh=437e6617</a:t>
            </a:r>
            <a:endParaRPr lang="en-US" sz="1600" u="sng" dirty="0">
              <a:solidFill>
                <a:schemeClr val="tx1"/>
              </a:solidFill>
            </a:endParaRPr>
          </a:p>
          <a:p>
            <a:r>
              <a:rPr lang="en-US" sz="1600" dirty="0">
                <a:solidFill>
                  <a:schemeClr val="tx1"/>
                </a:solidFill>
              </a:rPr>
              <a:t>[11] </a:t>
            </a:r>
            <a:r>
              <a:rPr lang="en-US" sz="1600" dirty="0" err="1">
                <a:solidFill>
                  <a:schemeClr val="tx1"/>
                </a:solidFill>
              </a:rPr>
              <a:t>johnsonjin</a:t>
            </a:r>
            <a:r>
              <a:rPr lang="en-US" sz="1600" dirty="0">
                <a:solidFill>
                  <a:schemeClr val="tx1"/>
                </a:solidFill>
              </a:rPr>
              <a:t>, “Lag spikes when playing online video games?!” - August 18, 2017; </a:t>
            </a:r>
            <a:r>
              <a:rPr lang="en-US" sz="1600" u="sng" dirty="0">
                <a:solidFill>
                  <a:schemeClr val="tx1"/>
                </a:solidFill>
                <a:hlinkClick r:id="rId5"/>
              </a:rPr>
              <a:t>https://community.shaw.ca/thread/36825</a:t>
            </a:r>
            <a:endParaRPr lang="en-US" sz="1600" u="sng" dirty="0">
              <a:solidFill>
                <a:schemeClr val="tx1"/>
              </a:solidFill>
            </a:endParaRPr>
          </a:p>
          <a:p>
            <a:r>
              <a:rPr lang="en-US" sz="1600" dirty="0">
                <a:solidFill>
                  <a:schemeClr val="tx1"/>
                </a:solidFill>
              </a:rPr>
              <a:t>[12] </a:t>
            </a:r>
            <a:r>
              <a:rPr lang="en-US" sz="1600" dirty="0" err="1">
                <a:solidFill>
                  <a:schemeClr val="tx1"/>
                </a:solidFill>
              </a:rPr>
              <a:t>Nancymon</a:t>
            </a:r>
            <a:r>
              <a:rPr lang="en-US" sz="1600" dirty="0">
                <a:solidFill>
                  <a:schemeClr val="tx1"/>
                </a:solidFill>
              </a:rPr>
              <a:t>, “Ethernet vs. </a:t>
            </a:r>
            <a:r>
              <a:rPr lang="en-US" sz="1600" dirty="0" err="1">
                <a:solidFill>
                  <a:schemeClr val="tx1"/>
                </a:solidFill>
              </a:rPr>
              <a:t>WiFi</a:t>
            </a:r>
            <a:r>
              <a:rPr lang="en-US" sz="1600" dirty="0">
                <a:solidFill>
                  <a:schemeClr val="tx1"/>
                </a:solidFill>
              </a:rPr>
              <a:t>: Ping, Packets, &amp; Playing Better”; </a:t>
            </a:r>
            <a:r>
              <a:rPr lang="en-US" sz="1600" u="sng" dirty="0">
                <a:solidFill>
                  <a:schemeClr val="tx1"/>
                </a:solidFill>
                <a:hlinkClick r:id="rId6"/>
              </a:rPr>
              <a:t>https://na.leagueoflegends.com/en/page/ethernet-vs-wifi-ping-packets-playing-better</a:t>
            </a:r>
            <a:endParaRPr lang="en-US" sz="1600" u="sng" dirty="0">
              <a:solidFill>
                <a:schemeClr val="tx1"/>
              </a:solidFill>
            </a:endParaRPr>
          </a:p>
          <a:p>
            <a:r>
              <a:rPr lang="en-US" sz="1600" dirty="0">
                <a:solidFill>
                  <a:schemeClr val="tx1"/>
                </a:solidFill>
              </a:rPr>
              <a:t>[13] </a:t>
            </a:r>
            <a:r>
              <a:rPr lang="en-US" sz="1600" dirty="0" err="1">
                <a:solidFill>
                  <a:schemeClr val="tx1"/>
                </a:solidFill>
              </a:rPr>
              <a:t>Crasheffort</a:t>
            </a:r>
            <a:r>
              <a:rPr lang="en-US" sz="1600" dirty="0">
                <a:solidFill>
                  <a:schemeClr val="tx1"/>
                </a:solidFill>
              </a:rPr>
              <a:t>, “Poor </a:t>
            </a:r>
            <a:r>
              <a:rPr lang="en-US" sz="1600" dirty="0" err="1">
                <a:solidFill>
                  <a:schemeClr val="tx1"/>
                </a:solidFill>
              </a:rPr>
              <a:t>WiFi</a:t>
            </a:r>
            <a:r>
              <a:rPr lang="en-US" sz="1600" dirty="0">
                <a:solidFill>
                  <a:schemeClr val="tx1"/>
                </a:solidFill>
              </a:rPr>
              <a:t> with Nintendo Switch” - March 13, 2017;  </a:t>
            </a:r>
            <a:r>
              <a:rPr lang="en-US" sz="1600" u="sng" dirty="0">
                <a:solidFill>
                  <a:schemeClr val="tx1"/>
                </a:solidFill>
                <a:hlinkClick r:id="rId7"/>
              </a:rPr>
              <a:t>https://en-americas-support.nintendo.com/app/social/questions/detail/qid/49133/~/poor-wifi- with-</a:t>
            </a:r>
            <a:r>
              <a:rPr lang="en-US" sz="1600" u="sng" dirty="0" err="1">
                <a:solidFill>
                  <a:schemeClr val="tx1"/>
                </a:solidFill>
                <a:hlinkClick r:id="rId7"/>
              </a:rPr>
              <a:t>nintendo</a:t>
            </a:r>
            <a:r>
              <a:rPr lang="en-US" sz="1600" u="sng" dirty="0">
                <a:solidFill>
                  <a:schemeClr val="tx1"/>
                </a:solidFill>
                <a:hlinkClick r:id="rId7"/>
              </a:rPr>
              <a:t>-switch</a:t>
            </a:r>
            <a:endParaRPr lang="en-US" sz="1600" u="sng" dirty="0">
              <a:solidFill>
                <a:schemeClr val="tx1"/>
              </a:solidFill>
            </a:endParaRPr>
          </a:p>
          <a:p>
            <a:r>
              <a:rPr lang="en-US" sz="1600" dirty="0">
                <a:solidFill>
                  <a:schemeClr val="tx1"/>
                </a:solidFill>
              </a:rPr>
              <a:t>[14] XFINITY, “Estimate your average monthly data usage”; </a:t>
            </a:r>
            <a:r>
              <a:rPr lang="en-US" sz="1600" dirty="0">
                <a:solidFill>
                  <a:schemeClr val="tx1"/>
                </a:solidFill>
                <a:hlinkClick r:id="rId8"/>
              </a:rPr>
              <a:t>https://dataplan.xfinity.com/estimator/</a:t>
            </a:r>
            <a:r>
              <a:rPr lang="en-US" sz="1600" dirty="0">
                <a:solidFill>
                  <a:schemeClr val="tx1"/>
                </a:solidFill>
              </a:rPr>
              <a:t> </a:t>
            </a:r>
          </a:p>
          <a:p>
            <a:endParaRPr lang="en-US" sz="1800" dirty="0">
              <a:solidFill>
                <a:schemeClr val="tx1"/>
              </a:solidFill>
            </a:endParaRPr>
          </a:p>
        </p:txBody>
      </p:sp>
    </p:spTree>
    <p:extLst>
      <p:ext uri="{BB962C8B-B14F-4D97-AF65-F5344CB8AC3E}">
        <p14:creationId xmlns:p14="http://schemas.microsoft.com/office/powerpoint/2010/main" val="171941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b="0" dirty="0"/>
              <a:t>Multiple Gaming Consoles connecting to a dedicated server to play together in a single game session</a:t>
            </a:r>
          </a:p>
          <a:p>
            <a:pPr>
              <a:buFont typeface="Arial" panose="020B0604020202020204" pitchFamily="34" charset="0"/>
              <a:buChar char="•"/>
            </a:pPr>
            <a:r>
              <a:rPr lang="en-US" b="0" dirty="0"/>
              <a:t>It is real-time because the feedback must be present on the screen while the user plays the game</a:t>
            </a:r>
          </a:p>
          <a:p>
            <a:pPr>
              <a:buFont typeface="Arial" panose="020B0604020202020204" pitchFamily="34" charset="0"/>
              <a:buChar char="•"/>
            </a:pPr>
            <a:r>
              <a:rPr lang="en-US" b="0" dirty="0"/>
              <a:t>A good gameplay is where the players don’t notice any latency</a:t>
            </a:r>
          </a:p>
          <a:p>
            <a:pPr>
              <a:buFont typeface="Arial" panose="020B0604020202020204" pitchFamily="34" charset="0"/>
              <a:buChar char="•"/>
            </a:pPr>
            <a:r>
              <a:rPr lang="en-US" b="0" dirty="0"/>
              <a:t>Synchronized game state among all players is a key factor multiplayer FPS</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Real-time FPS Console Gaming</a:t>
            </a:r>
            <a:endParaRPr lang="en-US" dirty="0"/>
          </a:p>
        </p:txBody>
      </p:sp>
    </p:spTree>
    <p:extLst>
      <p:ext uri="{BB962C8B-B14F-4D97-AF65-F5344CB8AC3E}">
        <p14:creationId xmlns:p14="http://schemas.microsoft.com/office/powerpoint/2010/main" val="313151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393" y="1852800"/>
            <a:ext cx="7770813" cy="4113213"/>
          </a:xfrm>
        </p:spPr>
        <p:txBody>
          <a:bodyPr/>
          <a:lstStyle/>
          <a:p>
            <a:pPr marL="365760" indent="0"/>
            <a:r>
              <a:rPr lang="en-US" sz="1600" dirty="0"/>
              <a:t>Wi-Fi has an especially bad reputation among the gaming community.  As an example one of the top gaming magazines published the following article.</a:t>
            </a:r>
          </a:p>
          <a:p>
            <a:pPr algn="ctr"/>
            <a:r>
              <a:rPr lang="en-US" dirty="0"/>
              <a:t>“Here's how playing on </a:t>
            </a:r>
            <a:r>
              <a:rPr lang="en-US" dirty="0" err="1"/>
              <a:t>Wi-fi</a:t>
            </a:r>
            <a:r>
              <a:rPr lang="en-US" dirty="0"/>
              <a:t> hurts your game”</a:t>
            </a:r>
            <a:r>
              <a:rPr lang="en-US" sz="1600" baseline="30000" dirty="0"/>
              <a:t>[1]</a:t>
            </a:r>
          </a:p>
          <a:p>
            <a:pPr indent="0"/>
            <a:r>
              <a:rPr lang="en-US" b="0" dirty="0"/>
              <a:t>Other online articles such as:</a:t>
            </a:r>
          </a:p>
          <a:p>
            <a:pPr indent="0"/>
            <a:r>
              <a:rPr lang="en-US" b="0" dirty="0"/>
              <a:t>5 steps to reduce lag and increase your internet speed for gaming</a:t>
            </a:r>
            <a:r>
              <a:rPr lang="en-US" b="0" baseline="30000" dirty="0"/>
              <a:t>[2]</a:t>
            </a:r>
          </a:p>
          <a:p>
            <a:pPr indent="0"/>
            <a:r>
              <a:rPr lang="en-US" b="0" dirty="0"/>
              <a:t>	</a:t>
            </a:r>
            <a:r>
              <a:rPr lang="en-US" sz="2000" dirty="0"/>
              <a:t>Step 4: Get off Wi-Fi</a:t>
            </a:r>
          </a:p>
          <a:p>
            <a:pPr indent="0"/>
            <a:r>
              <a:rPr lang="en-US" sz="1800" b="0" dirty="0"/>
              <a:t>There are also numerous </a:t>
            </a:r>
            <a:r>
              <a:rPr lang="en-US" sz="1800" b="0" dirty="0" err="1"/>
              <a:t>Reddit</a:t>
            </a:r>
            <a:r>
              <a:rPr lang="en-US" sz="1800" b="0" dirty="0"/>
              <a:t> gaming threads littered with complaints about Wi-Fi </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a:xfrm>
            <a:off x="381000" y="685800"/>
            <a:ext cx="8229600" cy="1065213"/>
          </a:xfrm>
        </p:spPr>
        <p:txBody>
          <a:bodyPr/>
          <a:lstStyle/>
          <a:p>
            <a:r>
              <a:rPr lang="en-US" b="0" dirty="0"/>
              <a:t>Why should the IEEE focus on improving Wi-Fi</a:t>
            </a:r>
            <a:endParaRPr lang="en-US" dirty="0"/>
          </a:p>
        </p:txBody>
      </p:sp>
    </p:spTree>
    <p:extLst>
      <p:ext uri="{BB962C8B-B14F-4D97-AF65-F5344CB8AC3E}">
        <p14:creationId xmlns:p14="http://schemas.microsoft.com/office/powerpoint/2010/main" val="256133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E4533-88B9-49C6-AC36-AFE869C61F26}"/>
              </a:ext>
            </a:extLst>
          </p:cNvPr>
          <p:cNvSpPr>
            <a:spLocks noGrp="1"/>
          </p:cNvSpPr>
          <p:nvPr>
            <p:ph idx="1"/>
          </p:nvPr>
        </p:nvSpPr>
        <p:spPr>
          <a:xfrm>
            <a:off x="714260" y="1576388"/>
            <a:ext cx="7770813" cy="4113213"/>
          </a:xfrm>
        </p:spPr>
        <p:txBody>
          <a:bodyPr/>
          <a:lstStyle/>
          <a:p>
            <a:pPr indent="0"/>
            <a:r>
              <a:rPr lang="en-US" b="0" dirty="0"/>
              <a:t>According to a top selling online console game in the US the following represents game consoles playing the game on Wi-Fi:</a:t>
            </a:r>
          </a:p>
          <a:p>
            <a:r>
              <a:rPr lang="en-US" dirty="0"/>
              <a:t/>
            </a:r>
            <a:br>
              <a:rPr lang="en-US" dirty="0"/>
            </a:br>
            <a:endParaRPr lang="en-US" dirty="0"/>
          </a:p>
        </p:txBody>
      </p:sp>
      <p:sp>
        <p:nvSpPr>
          <p:cNvPr id="3" name="Slide Number Placeholder 2">
            <a:extLst>
              <a:ext uri="{FF2B5EF4-FFF2-40B4-BE49-F238E27FC236}">
                <a16:creationId xmlns:a16="http://schemas.microsoft.com/office/drawing/2014/main" id="{1AE1C71C-352C-4D31-8003-B8C99A849B49}"/>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4" name="Footer Placeholder 3">
            <a:extLst>
              <a:ext uri="{FF2B5EF4-FFF2-40B4-BE49-F238E27FC236}">
                <a16:creationId xmlns:a16="http://schemas.microsoft.com/office/drawing/2014/main" id="{8DCE3844-8900-4EE8-B970-43098B37274A}"/>
              </a:ext>
            </a:extLst>
          </p:cNvPr>
          <p:cNvSpPr>
            <a:spLocks noGrp="1"/>
          </p:cNvSpPr>
          <p:nvPr>
            <p:ph type="ftr" idx="14"/>
          </p:nvPr>
        </p:nvSpPr>
        <p:spPr/>
        <p:txBody>
          <a:bodyPr/>
          <a:lstStyle/>
          <a:p>
            <a:r>
              <a:rPr lang="en-GB" dirty="0"/>
              <a:t>Karthik Iyer, Activision</a:t>
            </a:r>
          </a:p>
        </p:txBody>
      </p:sp>
      <p:sp>
        <p:nvSpPr>
          <p:cNvPr id="5" name="Date Placeholder 4">
            <a:extLst>
              <a:ext uri="{FF2B5EF4-FFF2-40B4-BE49-F238E27FC236}">
                <a16:creationId xmlns:a16="http://schemas.microsoft.com/office/drawing/2014/main" id="{0E1CDBEE-1210-4D4A-B139-64233F0D7DEA}"/>
              </a:ext>
            </a:extLst>
          </p:cNvPr>
          <p:cNvSpPr>
            <a:spLocks noGrp="1"/>
          </p:cNvSpPr>
          <p:nvPr>
            <p:ph type="dt" idx="15"/>
          </p:nvPr>
        </p:nvSpPr>
        <p:spPr/>
        <p:txBody>
          <a:bodyPr/>
          <a:lstStyle/>
          <a:p>
            <a:r>
              <a:rPr lang="en-US" dirty="0" err="1"/>
              <a:t>Septermber</a:t>
            </a:r>
            <a:r>
              <a:rPr lang="en-US" dirty="0"/>
              <a:t> 2018</a:t>
            </a:r>
            <a:endParaRPr lang="en-GB" dirty="0"/>
          </a:p>
        </p:txBody>
      </p:sp>
      <p:sp>
        <p:nvSpPr>
          <p:cNvPr id="6" name="Title 5">
            <a:extLst>
              <a:ext uri="{FF2B5EF4-FFF2-40B4-BE49-F238E27FC236}">
                <a16:creationId xmlns:a16="http://schemas.microsoft.com/office/drawing/2014/main" id="{BADBFA84-3F3C-406E-8B73-BF9A85BBD3E1}"/>
              </a:ext>
            </a:extLst>
          </p:cNvPr>
          <p:cNvSpPr>
            <a:spLocks noGrp="1"/>
          </p:cNvSpPr>
          <p:nvPr>
            <p:ph type="title"/>
          </p:nvPr>
        </p:nvSpPr>
        <p:spPr/>
        <p:txBody>
          <a:bodyPr/>
          <a:lstStyle/>
          <a:p>
            <a:r>
              <a:rPr lang="en-US" dirty="0"/>
              <a:t>Percentage of consoles using Wi-Fi</a:t>
            </a:r>
          </a:p>
        </p:txBody>
      </p:sp>
      <p:pic>
        <p:nvPicPr>
          <p:cNvPr id="4100" name="Picture 4" descr="https://lh6.googleusercontent.com/elx9fqei2D8tqw6q8Vtr4xZ5mMBfGWx8tQzjxuRuyfJ1QagvcSu5eIV6U2gxmYHLZyUkqXPNCCmYkNUeq08sdefPcN3e5sIhkJRY3TpeKJQug8cmYNq0H49sg5vlY2GlmX6NSWPK2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51436"/>
            <a:ext cx="5562600" cy="389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1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FPS Network Architecture</a:t>
            </a:r>
            <a:endParaRPr lang="en-US" dirty="0"/>
          </a:p>
        </p:txBody>
      </p:sp>
      <p:sp>
        <p:nvSpPr>
          <p:cNvPr id="7" name="Content Placeholder 6"/>
          <p:cNvSpPr>
            <a:spLocks noGrp="1"/>
          </p:cNvSpPr>
          <p:nvPr>
            <p:ph idx="1"/>
          </p:nvPr>
        </p:nvSpPr>
        <p:spPr>
          <a:xfrm>
            <a:off x="4572000" y="1981200"/>
            <a:ext cx="3884613" cy="4113213"/>
          </a:xfrm>
        </p:spPr>
        <p:txBody>
          <a:bodyPr/>
          <a:lstStyle/>
          <a:p>
            <a:pPr indent="0"/>
            <a:r>
              <a:rPr lang="en-US" b="0" dirty="0"/>
              <a:t>This model has many servers spread to cover as many geographical locations possible depending on the traffic. Dedicated server’s main purpose apart from hosting the game is to host the game matchmaking with the best network paths. </a:t>
            </a:r>
          </a:p>
          <a:p>
            <a:r>
              <a:rPr lang="en-US" b="0" dirty="0"/>
              <a:t/>
            </a:r>
            <a:br>
              <a:rPr lang="en-US" b="0" dirty="0"/>
            </a:br>
            <a:endParaRPr lang="en-US" dirty="0"/>
          </a:p>
        </p:txBody>
      </p:sp>
      <p:sp>
        <p:nvSpPr>
          <p:cNvPr id="8" name="Content Placeholder 6"/>
          <p:cNvSpPr txBox="1">
            <a:spLocks/>
          </p:cNvSpPr>
          <p:nvPr/>
        </p:nvSpPr>
        <p:spPr bwMode="auto">
          <a:xfrm>
            <a:off x="523083" y="1507224"/>
            <a:ext cx="3884613" cy="685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dirty="0"/>
              <a:t>Dedicated Server</a:t>
            </a:r>
            <a:endParaRPr lang="en-US" kern="0" dirty="0"/>
          </a:p>
        </p:txBody>
      </p:sp>
      <p:pic>
        <p:nvPicPr>
          <p:cNvPr id="5122" name="Picture 2" descr="https://lh6.googleusercontent.com/bkZc8KH9AsU25PqxXCW73w_QXnHlVhD5S5FLa37inaoXM6uark1ibBx2VXNV4W5JudFl_xPNMWiU5-nS1CWe---mfKBR3_TWN8VsON_maO50O99McUxWnU9PU2JMBX4qMmlyBzt5B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1" y="1949234"/>
            <a:ext cx="2994019" cy="437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3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FPS Network Architecture</a:t>
            </a:r>
            <a:endParaRPr lang="en-US" dirty="0"/>
          </a:p>
        </p:txBody>
      </p:sp>
      <p:sp>
        <p:nvSpPr>
          <p:cNvPr id="7" name="Content Placeholder 6"/>
          <p:cNvSpPr>
            <a:spLocks noGrp="1"/>
          </p:cNvSpPr>
          <p:nvPr>
            <p:ph idx="1"/>
          </p:nvPr>
        </p:nvSpPr>
        <p:spPr>
          <a:xfrm>
            <a:off x="4572000" y="1981200"/>
            <a:ext cx="3884613" cy="3886199"/>
          </a:xfrm>
        </p:spPr>
        <p:txBody>
          <a:bodyPr/>
          <a:lstStyle/>
          <a:p>
            <a:pPr indent="0"/>
            <a:r>
              <a:rPr lang="en-US" b="0" dirty="0"/>
              <a:t>A console is elected to host the game to the local players. Statistics are managed by the centralized servers, but most of the network traffic is managed by this console. It helps in reducing the dedicated servers to host all the games. </a:t>
            </a:r>
          </a:p>
          <a:p>
            <a:r>
              <a:rPr lang="en-US" dirty="0"/>
              <a:t/>
            </a:r>
            <a:br>
              <a:rPr lang="en-US" dirty="0"/>
            </a:br>
            <a:r>
              <a:rPr lang="en-US" b="0" dirty="0"/>
              <a:t/>
            </a:r>
            <a:br>
              <a:rPr lang="en-US" b="0" dirty="0"/>
            </a:br>
            <a:endParaRPr lang="en-US" dirty="0"/>
          </a:p>
        </p:txBody>
      </p:sp>
      <p:sp>
        <p:nvSpPr>
          <p:cNvPr id="8" name="Content Placeholder 6"/>
          <p:cNvSpPr txBox="1">
            <a:spLocks/>
          </p:cNvSpPr>
          <p:nvPr/>
        </p:nvSpPr>
        <p:spPr bwMode="auto">
          <a:xfrm>
            <a:off x="523083" y="1507224"/>
            <a:ext cx="3884613" cy="685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dirty="0"/>
              <a:t>Local Server</a:t>
            </a:r>
            <a:endParaRPr lang="en-US" kern="0" dirty="0"/>
          </a:p>
        </p:txBody>
      </p:sp>
      <p:pic>
        <p:nvPicPr>
          <p:cNvPr id="7170" name="Picture 2" descr="https://lh4.googleusercontent.com/mcg_XnKWOzGKAsQ_tuMmZkteH5d_HIAEZS2O0O_Tj8GnEAxBPpakgvkHPo2wZaK2iX8gGgjHXliGPD9Pr3k033OoZqR9HeL5D1AzbAShl3klROQ21kGGg2OhE_Z_WHhYf84htwEEr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937980"/>
            <a:ext cx="3502025" cy="446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1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830388"/>
            <a:ext cx="7770813" cy="4113213"/>
          </a:xfrm>
        </p:spPr>
        <p:txBody>
          <a:bodyPr/>
          <a:lstStyle/>
          <a:p>
            <a:pPr indent="0"/>
            <a:r>
              <a:rPr lang="en-US" sz="1600" dirty="0"/>
              <a:t>Gateway: </a:t>
            </a:r>
            <a:r>
              <a:rPr lang="en-US" sz="1600" b="0" dirty="0"/>
              <a:t>Using WLAN to connect WAN with a Wi-Fi router.</a:t>
            </a:r>
          </a:p>
          <a:p>
            <a:pPr indent="0"/>
            <a:endParaRPr lang="en-US" sz="1600" b="0" dirty="0"/>
          </a:p>
          <a:p>
            <a:pPr indent="0"/>
            <a:r>
              <a:rPr lang="en-US" sz="1600" dirty="0"/>
              <a:t>Lagging in a game: </a:t>
            </a:r>
            <a:r>
              <a:rPr lang="en-US" sz="1600" b="0" dirty="0"/>
              <a:t>Lag is noticeable in an FPS game when there is some streaming device used in the same network.</a:t>
            </a:r>
          </a:p>
          <a:p>
            <a:pPr indent="0"/>
            <a:endParaRPr lang="en-US" sz="1600" dirty="0"/>
          </a:p>
          <a:p>
            <a:pPr indent="0"/>
            <a:r>
              <a:rPr lang="en-US" sz="1600" dirty="0"/>
              <a:t>In-game ping: </a:t>
            </a:r>
            <a:r>
              <a:rPr lang="en-US" sz="1600" b="0" dirty="0"/>
              <a:t>It is the round trip time from the console to the server and back. A player would not be added or disconnected the game if the ping is too high for a particular server</a:t>
            </a:r>
          </a:p>
          <a:p>
            <a:pPr indent="0"/>
            <a:endParaRPr lang="en-US" sz="1600" dirty="0"/>
          </a:p>
          <a:p>
            <a:pPr indent="0"/>
            <a:r>
              <a:rPr lang="en-US" sz="1600" dirty="0"/>
              <a:t>Jitter: </a:t>
            </a:r>
            <a:r>
              <a:rPr lang="en-US" sz="1600" b="0" dirty="0"/>
              <a:t>It refers to variation in the lag of a given connection. It usually occurs due to different routes taken by different packets. It can be reduced by setting up fixed playout delays on routers.</a:t>
            </a:r>
          </a:p>
          <a:p>
            <a:pPr indent="0"/>
            <a:endParaRPr lang="en-US" sz="1600" dirty="0"/>
          </a:p>
          <a:p>
            <a:pPr indent="0"/>
            <a:r>
              <a:rPr lang="en-US" sz="1600" dirty="0"/>
              <a:t>Dead Reckoning: </a:t>
            </a:r>
            <a:r>
              <a:rPr lang="en-US" sz="1600" b="0" dirty="0"/>
              <a:t>Approximating the next move based on the previous move due to packet loss.</a:t>
            </a:r>
            <a:r>
              <a:rPr lang="en-US" sz="1600" b="0" baseline="30000" dirty="0"/>
              <a:t>[3]</a:t>
            </a:r>
            <a:r>
              <a:rPr lang="en-US" sz="1600" b="0" dirty="0"/>
              <a:t> </a:t>
            </a:r>
            <a:endParaRPr lang="en-US" sz="16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Game Play Terminology</a:t>
            </a:r>
            <a:endParaRPr lang="en-US" dirty="0"/>
          </a:p>
        </p:txBody>
      </p:sp>
    </p:spTree>
    <p:extLst>
      <p:ext uri="{BB962C8B-B14F-4D97-AF65-F5344CB8AC3E}">
        <p14:creationId xmlns:p14="http://schemas.microsoft.com/office/powerpoint/2010/main" val="422387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830388"/>
            <a:ext cx="7770813" cy="4113213"/>
          </a:xfrm>
        </p:spPr>
        <p:txBody>
          <a:bodyPr/>
          <a:lstStyle/>
          <a:p>
            <a:pPr indent="0"/>
            <a:r>
              <a:rPr lang="en-US" sz="1800" dirty="0"/>
              <a:t>Packet Protocol: </a:t>
            </a:r>
            <a:r>
              <a:rPr lang="en-US" sz="1800" b="0" dirty="0"/>
              <a:t>Uses UDP Data packets for gameplay updates to and from the server and TCP for matchmaking </a:t>
            </a:r>
          </a:p>
          <a:p>
            <a:pPr indent="0"/>
            <a:endParaRPr lang="en-US" sz="1800" b="0" dirty="0"/>
          </a:p>
          <a:p>
            <a:pPr indent="0"/>
            <a:r>
              <a:rPr lang="en-US" sz="1800" dirty="0"/>
              <a:t>Packet Size: </a:t>
            </a:r>
            <a:r>
              <a:rPr lang="en-US" sz="1800" b="0" dirty="0"/>
              <a:t>Frame size of 100-200 bytes depending on the size of data sent</a:t>
            </a:r>
          </a:p>
          <a:p>
            <a:pPr indent="0"/>
            <a:endParaRPr lang="en-US" sz="1800" dirty="0"/>
          </a:p>
          <a:p>
            <a:pPr indent="0"/>
            <a:r>
              <a:rPr lang="en-US" sz="1800" dirty="0"/>
              <a:t>Packet flow Rate:</a:t>
            </a:r>
            <a:r>
              <a:rPr lang="en-US" sz="1800" b="0" dirty="0"/>
              <a:t> Approximately 60 packets/sec from a console to server and 15 packets/sec from a server to console depending on the pace of gameplay</a:t>
            </a:r>
          </a:p>
          <a:p>
            <a:pPr indent="0"/>
            <a:endParaRPr lang="en-US" sz="1800" dirty="0"/>
          </a:p>
          <a:p>
            <a:pPr indent="0"/>
            <a:r>
              <a:rPr lang="en-US" sz="1800" dirty="0"/>
              <a:t>Bandwidth Between console and Server: </a:t>
            </a:r>
            <a:r>
              <a:rPr lang="en-US" sz="1800" b="0" dirty="0"/>
              <a:t>0.2 - 1 </a:t>
            </a:r>
            <a:r>
              <a:rPr lang="en-US" sz="1800" b="0" dirty="0" err="1"/>
              <a:t>Mbps</a:t>
            </a:r>
            <a:r>
              <a:rPr lang="en-US" sz="1800" b="0" dirty="0"/>
              <a:t> </a:t>
            </a:r>
          </a:p>
          <a:p>
            <a:pPr indent="0"/>
            <a:endParaRPr lang="en-US" sz="1800" b="0" dirty="0"/>
          </a:p>
          <a:p>
            <a:pPr indent="0"/>
            <a:r>
              <a:rPr lang="en-US" sz="1800" dirty="0"/>
              <a:t>Game Data: </a:t>
            </a:r>
            <a:r>
              <a:rPr lang="en-US" sz="1800" b="0" dirty="0"/>
              <a:t>Carries users’ instructions during uplink and result of those instructions in a downlink.</a:t>
            </a:r>
          </a:p>
          <a:p>
            <a:r>
              <a:rPr lang="en-US" sz="1600" dirty="0"/>
              <a:t/>
            </a:r>
            <a:br>
              <a:rPr lang="en-US" sz="1600" dirty="0"/>
            </a:br>
            <a:endParaRPr lang="en-US" sz="16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Footer Placeholder 3"/>
          <p:cNvSpPr>
            <a:spLocks noGrp="1"/>
          </p:cNvSpPr>
          <p:nvPr>
            <p:ph type="ftr" idx="14"/>
          </p:nvPr>
        </p:nvSpPr>
        <p:spPr/>
        <p:txBody>
          <a:bodyPr/>
          <a:lstStyle/>
          <a:p>
            <a:r>
              <a:rPr lang="en-GB" dirty="0"/>
              <a:t>Karthik Iyer, Activision</a:t>
            </a:r>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r>
              <a:rPr lang="en-US" b="0" dirty="0"/>
              <a:t>Packet flow of an FPS console game</a:t>
            </a:r>
            <a:endParaRPr lang="en-US" dirty="0"/>
          </a:p>
        </p:txBody>
      </p:sp>
    </p:spTree>
    <p:extLst>
      <p:ext uri="{BB962C8B-B14F-4D97-AF65-F5344CB8AC3E}">
        <p14:creationId xmlns:p14="http://schemas.microsoft.com/office/powerpoint/2010/main" val="23841764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3581</TotalTime>
  <Words>1379</Words>
  <Application>Microsoft Office PowerPoint</Application>
  <PresentationFormat>On-screen Show (4:3)</PresentationFormat>
  <Paragraphs>201</Paragraphs>
  <Slides>26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 Unicode MS</vt:lpstr>
      <vt:lpstr>MS Gothic</vt:lpstr>
      <vt:lpstr>Arial</vt:lpstr>
      <vt:lpstr>Calibri</vt:lpstr>
      <vt:lpstr>Times New Roman</vt:lpstr>
      <vt:lpstr>Office Theme</vt:lpstr>
      <vt:lpstr>Document</vt:lpstr>
      <vt:lpstr>Real-time Console Game Network Profile</vt:lpstr>
      <vt:lpstr>Abstract</vt:lpstr>
      <vt:lpstr>Real-time FPS Console Gaming</vt:lpstr>
      <vt:lpstr>Why should the IEEE focus on improving Wi-Fi</vt:lpstr>
      <vt:lpstr>Percentage of consoles using Wi-Fi</vt:lpstr>
      <vt:lpstr>FPS Network Architecture</vt:lpstr>
      <vt:lpstr>FPS Network Architecture</vt:lpstr>
      <vt:lpstr>Game Play Terminology</vt:lpstr>
      <vt:lpstr>Packet flow of an FPS console game</vt:lpstr>
      <vt:lpstr>Traffic Modelling </vt:lpstr>
      <vt:lpstr>Network Capture</vt:lpstr>
      <vt:lpstr>Overall Network Bandwidth</vt:lpstr>
      <vt:lpstr>Game data Bandwidth</vt:lpstr>
      <vt:lpstr>QoS Tags on the Access Point</vt:lpstr>
      <vt:lpstr>Problems due to priority scheme</vt:lpstr>
      <vt:lpstr>Wireless gaming challenges</vt:lpstr>
      <vt:lpstr>eSports</vt:lpstr>
      <vt:lpstr>Gaming Population</vt:lpstr>
      <vt:lpstr>Summary</vt:lpstr>
      <vt:lpstr>Appendix: AP beacon</vt:lpstr>
      <vt:lpstr>Appendix: Packet Priority Table</vt:lpstr>
      <vt:lpstr>Appendix: Network capture of 1 full game</vt:lpstr>
      <vt:lpstr>Appendix: Articles on Wi-Fi gaming problems</vt:lpstr>
      <vt:lpstr>Appendix: Estimated data usage </vt:lpstr>
      <vt:lpstr>References </vt:lpstr>
      <vt:lpstr>References </vt:lpstr>
    </vt:vector>
  </TitlesOfParts>
  <Company>Activision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Console Game Network Profile</dc:title>
  <dc:creator>Jones, Allan</dc:creator>
  <cp:keywords>IEEE 802.11-18/1499r0</cp:keywords>
  <cp:lastModifiedBy>Jones, Allan</cp:lastModifiedBy>
  <cp:revision>57</cp:revision>
  <cp:lastPrinted>1601-01-01T00:00:00Z</cp:lastPrinted>
  <dcterms:created xsi:type="dcterms:W3CDTF">2018-07-29T21:13:13Z</dcterms:created>
  <dcterms:modified xsi:type="dcterms:W3CDTF">2018-09-08T01:18:08Z</dcterms:modified>
</cp:coreProperties>
</file>