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bookmarkIdSeed="2">
  <p:sldMasterIdLst>
    <p:sldMasterId id="2147483648" r:id="rId1"/>
  </p:sldMasterIdLst>
  <p:notesMasterIdLst>
    <p:notesMasterId r:id="rId67"/>
  </p:notesMasterIdLst>
  <p:handoutMasterIdLst>
    <p:handoutMasterId r:id="rId68"/>
  </p:handoutMasterIdLst>
  <p:sldIdLst>
    <p:sldId id="269" r:id="rId2"/>
    <p:sldId id="302" r:id="rId3"/>
    <p:sldId id="300" r:id="rId4"/>
    <p:sldId id="295" r:id="rId5"/>
    <p:sldId id="298" r:id="rId6"/>
    <p:sldId id="503" r:id="rId7"/>
    <p:sldId id="738" r:id="rId8"/>
    <p:sldId id="301" r:id="rId9"/>
    <p:sldId id="306" r:id="rId10"/>
    <p:sldId id="516" r:id="rId11"/>
    <p:sldId id="515" r:id="rId12"/>
    <p:sldId id="1095" r:id="rId13"/>
    <p:sldId id="1096" r:id="rId14"/>
    <p:sldId id="913" r:id="rId15"/>
    <p:sldId id="914" r:id="rId16"/>
    <p:sldId id="1098" r:id="rId17"/>
    <p:sldId id="1102" r:id="rId18"/>
    <p:sldId id="1103" r:id="rId19"/>
    <p:sldId id="1101" r:id="rId20"/>
    <p:sldId id="1100" r:id="rId21"/>
    <p:sldId id="1121" r:id="rId22"/>
    <p:sldId id="1111" r:id="rId23"/>
    <p:sldId id="1109" r:id="rId24"/>
    <p:sldId id="1110" r:id="rId25"/>
    <p:sldId id="1112" r:id="rId26"/>
    <p:sldId id="1113" r:id="rId27"/>
    <p:sldId id="1116" r:id="rId28"/>
    <p:sldId id="1115" r:id="rId29"/>
    <p:sldId id="1114" r:id="rId30"/>
    <p:sldId id="1117" r:id="rId31"/>
    <p:sldId id="1118" r:id="rId32"/>
    <p:sldId id="1119" r:id="rId33"/>
    <p:sldId id="1120" r:id="rId34"/>
    <p:sldId id="1122" r:id="rId35"/>
    <p:sldId id="1123" r:id="rId36"/>
    <p:sldId id="1093" r:id="rId37"/>
    <p:sldId id="1094" r:id="rId38"/>
    <p:sldId id="1125" r:id="rId39"/>
    <p:sldId id="1126" r:id="rId40"/>
    <p:sldId id="1127" r:id="rId41"/>
    <p:sldId id="1089" r:id="rId42"/>
    <p:sldId id="1090" r:id="rId43"/>
    <p:sldId id="1097" r:id="rId44"/>
    <p:sldId id="1042" r:id="rId45"/>
    <p:sldId id="1043" r:id="rId46"/>
    <p:sldId id="1044" r:id="rId47"/>
    <p:sldId id="1045" r:id="rId48"/>
    <p:sldId id="1108" r:id="rId49"/>
    <p:sldId id="1124" r:id="rId50"/>
    <p:sldId id="1077" r:id="rId51"/>
    <p:sldId id="1078" r:id="rId52"/>
    <p:sldId id="1079" r:id="rId53"/>
    <p:sldId id="1080" r:id="rId54"/>
    <p:sldId id="1081" r:id="rId55"/>
    <p:sldId id="1082" r:id="rId56"/>
    <p:sldId id="1083" r:id="rId57"/>
    <p:sldId id="1084" r:id="rId58"/>
    <p:sldId id="1085" r:id="rId59"/>
    <p:sldId id="1105" r:id="rId60"/>
    <p:sldId id="1106" r:id="rId61"/>
    <p:sldId id="1086" r:id="rId62"/>
    <p:sldId id="1107" r:id="rId63"/>
    <p:sldId id="868" r:id="rId64"/>
    <p:sldId id="874" r:id="rId65"/>
    <p:sldId id="305" r:id="rId66"/>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0000"/>
    <a:srgbClr val="2D2DB9"/>
    <a:srgbClr val="B2B2B2"/>
    <a:srgbClr val="FF9999"/>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158" autoAdjust="0"/>
    <p:restoredTop sz="71403" autoAdjust="0"/>
  </p:normalViewPr>
  <p:slideViewPr>
    <p:cSldViewPr>
      <p:cViewPr varScale="1">
        <p:scale>
          <a:sx n="66" d="100"/>
          <a:sy n="66" d="100"/>
        </p:scale>
        <p:origin x="1532"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1027"/>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802.11-17/0291r0</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802.11-17/0291r0</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smtClean="0"/>
              <a:t>Andrew Myles, Cisco</a:t>
            </a:r>
          </a:p>
        </p:txBody>
      </p:sp>
      <p:sp>
        <p:nvSpPr>
          <p:cNvPr id="51205" name="Rectangle 7"/>
          <p:cNvSpPr>
            <a:spLocks noGrp="1" noChangeArrowheads="1"/>
          </p:cNvSpPr>
          <p:nvPr>
            <p:ph type="sldNum" sz="quarter" idx="5"/>
          </p:nvPr>
        </p:nvSpPr>
        <p:spPr/>
        <p:txBody>
          <a:bodyPr/>
          <a:lstStyle/>
          <a:p>
            <a:pPr>
              <a:defRPr/>
            </a:pPr>
            <a:r>
              <a:rPr lang="en-US" smtClean="0"/>
              <a:t>Page </a:t>
            </a:r>
            <a:fld id="{BFD8823A-E707-449B-AE25-47FA80230A05}" type="slidenum">
              <a:rPr lang="en-US" smtClean="0"/>
              <a:pPr>
                <a:defRPr/>
              </a:pPr>
              <a:t>1</a:t>
            </a:fld>
            <a:endParaRPr lang="en-US"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5</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6</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981200"/>
            <a:ext cx="7772400" cy="1981200"/>
          </a:xfrm>
        </p:spPr>
        <p:txBody>
          <a:bodyPr anchor="ctr" anchorCtr="0"/>
          <a:lstStyle>
            <a:lvl1pPr algn="ctr">
              <a:defRPr sz="2400" b="1"/>
            </a:lvl1pPr>
          </a:lstStyle>
          <a:p>
            <a:pPr lvl="0"/>
            <a:r>
              <a:rPr lang="en-US" dirty="0"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172731656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290592558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802.11-18/1378r1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56993"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Sept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hyperlink" Target="https://mentor.ieee.org/802.11/dcn/18/11-18-1333-00-coex-minutes-of-the-coexistence-standing-committee.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wmf"/><Relationship Id="rId4" Type="http://schemas.openxmlformats.org/officeDocument/2006/relationships/oleObject" Target="../embeddings/oleObject1.bin"/></Relationships>
</file>

<file path=ppt/slides/_rels/slide18.xml.rels><?xml version="1.0" encoding="UTF-8" standalone="yes"?>
<Relationships xmlns="http://schemas.openxmlformats.org/package/2006/relationships"><Relationship Id="rId2" Type="http://schemas.openxmlformats.org/officeDocument/2006/relationships/hyperlink" Target="https://ec.europa.eu/growth/single-market/goods/building-blocks/notified-bodies_en"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hyperlink" Target="http://www.ieee802.org/11/private/ETSI_documents/BRAN" TargetMode="External"/><Relationship Id="rId4" Type="http://schemas.openxmlformats.org/officeDocument/2006/relationships/image" Target="../media/image4.w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5.w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6.wmf"/></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7.wmf"/></Relationships>
</file>

<file path=ppt/slides/_rels/slide29.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hyperlink" Target="mailto:shubhodeep.adhikari@broadcom.com" TargetMode="External"/><Relationship Id="rId2" Type="http://schemas.openxmlformats.org/officeDocument/2006/relationships/hyperlink" Target="mailto:sindhu.verma@broadcom.com"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hyperlink" Target="https://mentor.ieee.org/802.11/dcn/18/11-18-1305-00-coex-proposed-ls-to-3gpp-ran4-on-certain-channel-combinations-in-laa.docx" TargetMode="Externa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9.wmf"/><Relationship Id="rId4" Type="http://schemas.openxmlformats.org/officeDocument/2006/relationships/oleObject" Target="../embeddings/oleObject7.bin"/></Relationships>
</file>

<file path=ppt/slides/_rels/slide43.xml.rels><?xml version="1.0" encoding="UTF-8" standalone="yes"?>
<Relationships xmlns="http://schemas.openxmlformats.org/package/2006/relationships"><Relationship Id="rId3" Type="http://schemas.openxmlformats.org/officeDocument/2006/relationships/hyperlink" Target="mailto:shubhodeep.adhikari@broadcom.com" TargetMode="External"/><Relationship Id="rId2" Type="http://schemas.openxmlformats.org/officeDocument/2006/relationships/hyperlink" Target="mailto:sindhu.verma@broadcom.com" TargetMode="Externa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mentor.ieee.org/802.11/dcn/18/11-18-1139-01-coex-coexistence-workshop-proposal.docx" TargetMode="Externa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10.wmf"/><Relationship Id="rId4" Type="http://schemas.openxmlformats.org/officeDocument/2006/relationships/oleObject" Target="../embeddings/oleObject8.bin"/></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hyperlink" Target="http://www.3gpp.org/ftp/tsg_ran/TSG_RAN/TSGR_81/Docs/RP-181537.zip"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hyperlink" Target="http://www.ieee802.org/11/private/ETSI_documents/BRAN"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hyperlink" Target="https://mentor.ieee.org/802.11/dcn/18/11-18-0706-02-coex-proposed-liaison-statement-to-etsi-bran-in-relation-to-blocking-energy.docx" TargetMode="Externa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smtClean="0"/>
              <a:t>Andrew Myles, Cisco</a:t>
            </a:r>
            <a:endParaRPr lang="en-US"/>
          </a:p>
        </p:txBody>
      </p:sp>
      <p:sp>
        <p:nvSpPr>
          <p:cNvPr id="8" name="Slide Number Placeholder 5"/>
          <p:cNvSpPr>
            <a:spLocks noGrp="1"/>
          </p:cNvSpPr>
          <p:nvPr>
            <p:ph type="sldNum" sz="quarter" idx="11"/>
          </p:nvPr>
        </p:nvSpPr>
        <p:spPr/>
        <p:txBody>
          <a:bodyPr/>
          <a:lstStyle/>
          <a:p>
            <a:pPr>
              <a:defRPr/>
            </a:pPr>
            <a:r>
              <a:rPr lang="en-US" smtClean="0"/>
              <a:t>Slide </a:t>
            </a:r>
            <a:fld id="{C81347C9-C12F-43D2-B3D1-D523E0829A79}" type="slidenum">
              <a:rPr lang="en-US" smtClean="0"/>
              <a:pPr>
                <a:defRPr/>
              </a:pPr>
              <a:t>1</a:t>
            </a:fld>
            <a:endParaRPr lang="en-US"/>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6"/>
                </a:solidFill>
              </a:rPr>
              <a:t>Agenda for </a:t>
            </a:r>
            <a:r>
              <a:rPr lang="en-US" i="1" dirty="0" smtClean="0">
                <a:solidFill>
                  <a:schemeClr val="accent6"/>
                </a:solidFill>
              </a:rPr>
              <a:t>IEEE 802.11 Coexistence SC </a:t>
            </a:r>
            <a:r>
              <a:rPr lang="en-US" dirty="0" smtClean="0">
                <a:solidFill>
                  <a:schemeClr val="accent6"/>
                </a:solidFill>
              </a:rPr>
              <a:t>meeting in </a:t>
            </a:r>
            <a:r>
              <a:rPr lang="en-AU" dirty="0" smtClean="0">
                <a:solidFill>
                  <a:schemeClr val="accent6"/>
                </a:solidFill>
              </a:rPr>
              <a:t>Hawaii </a:t>
            </a:r>
            <a:r>
              <a:rPr lang="en-US" dirty="0" smtClean="0">
                <a:solidFill>
                  <a:schemeClr val="accent6"/>
                </a:solidFill>
              </a:rPr>
              <a:t>in Sept 2018</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6 </a:t>
            </a:r>
            <a:r>
              <a:rPr lang="en-US" b="0" dirty="0" smtClean="0">
                <a:solidFill>
                  <a:schemeClr val="accent2">
                    <a:lumMod val="50000"/>
                  </a:schemeClr>
                </a:solidFill>
              </a:rPr>
              <a:t>Sept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a:latin typeface="Arial" pitchFamily="34" charset="0"/>
              </a:rPr>
              <a:t>Authors:</a:t>
            </a:r>
            <a:endParaRPr lang="en-US" sz="160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04027513"/>
              </p:ext>
            </p:extLst>
          </p:nvPr>
        </p:nvGraphicFramePr>
        <p:xfrm>
          <a:off x="685800" y="3429000"/>
          <a:ext cx="7696200" cy="741364"/>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solidFill>
                      <a:schemeClr val="accent2">
                        <a:lumMod val="20000"/>
                        <a:lumOff val="80000"/>
                      </a:schemeClr>
                    </a:solidFill>
                  </a:tcPr>
                </a:tc>
                <a:extLst>
                  <a:ext uri="{0D108BD9-81ED-4DB2-BD59-A6C34878D82A}">
                    <a16:rowId xmlns:a16="http://schemas.microsoft.com/office/drawing/2014/main" val="10001"/>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 agreed </a:t>
            </a:r>
            <a:r>
              <a:rPr lang="en-AU" i="1" dirty="0" smtClean="0"/>
              <a:t>Coexistence SC </a:t>
            </a:r>
            <a:r>
              <a:rPr lang="en-AU" dirty="0" smtClean="0"/>
              <a:t>scope focuses on ensuring 802.11ax has fair access to </a:t>
            </a:r>
            <a:r>
              <a:rPr lang="en-AU" dirty="0"/>
              <a:t>global unlicensed spectrum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a:t>
            </a:fld>
            <a:endParaRPr lang="en-US"/>
          </a:p>
        </p:txBody>
      </p:sp>
      <p:sp>
        <p:nvSpPr>
          <p:cNvPr id="6" name="Rectangle 5"/>
          <p:cNvSpPr/>
          <p:nvPr/>
        </p:nvSpPr>
        <p:spPr bwMode="auto">
          <a:xfrm>
            <a:off x="404812"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Discuss the use of PD, ED or other 802.11 coexistence mechanisms with the goal of promoting “fair” use of unlicensed </a:t>
            </a:r>
            <a:r>
              <a:rPr lang="en-AU" sz="1600" b="1" dirty="0" smtClean="0">
                <a:latin typeface="+mj-lt"/>
              </a:rPr>
              <a:t>spectrum</a:t>
            </a:r>
            <a:endParaRPr kumimoji="0" lang="en-AU" sz="1600" b="1" u="none" strike="noStrike" cap="none" normalizeH="0" baseline="0" dirty="0" smtClean="0">
              <a:ln>
                <a:noFill/>
              </a:ln>
              <a:solidFill>
                <a:schemeClr val="tx1"/>
              </a:solidFill>
              <a:effectLst/>
              <a:latin typeface="+mj-lt"/>
            </a:endParaRPr>
          </a:p>
        </p:txBody>
      </p:sp>
      <p:sp>
        <p:nvSpPr>
          <p:cNvPr id="7" name="Rectangle 6"/>
          <p:cNvSpPr/>
          <p:nvPr/>
        </p:nvSpPr>
        <p:spPr bwMode="auto">
          <a:xfrm>
            <a:off x="4724400" y="1828800"/>
            <a:ext cx="4114800" cy="1143001"/>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algn="ctr" eaLnBrk="0" hangingPunct="0"/>
            <a:r>
              <a:rPr lang="en-AU" sz="1600" b="1" dirty="0">
                <a:latin typeface="+mj-lt"/>
              </a:rPr>
              <a:t>Promote an environment that allow IEEE 802.11ax “fair access” to global unlicensed spectrum </a:t>
            </a:r>
          </a:p>
        </p:txBody>
      </p:sp>
      <p:sp>
        <p:nvSpPr>
          <p:cNvPr id="8" name="Rectangle 7"/>
          <p:cNvSpPr/>
          <p:nvPr/>
        </p:nvSpPr>
        <p:spPr bwMode="auto">
          <a:xfrm>
            <a:off x="404812"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liaising with 3GPP RAN/RAN1/RAN4 but may also lead to interactions with regulators and other stakeholders</a:t>
            </a:r>
          </a:p>
          <a:p>
            <a:pPr marL="179388" indent="-179388">
              <a:spcBef>
                <a:spcPts val="800"/>
              </a:spcBef>
              <a:buFont typeface="Arial" panose="020B0604020202020204" pitchFamily="34" charset="0"/>
              <a:buChar char="•"/>
            </a:pPr>
            <a:r>
              <a:rPr lang="en-AU" sz="1600" dirty="0">
                <a:latin typeface="+mj-lt"/>
              </a:rPr>
              <a:t>Will probably not conclude at least until RAN4’s 802.11/LAA coexistence testing is defined and successfully executed</a:t>
            </a:r>
          </a:p>
          <a:p>
            <a:pPr marL="179388" indent="-179388">
              <a:spcBef>
                <a:spcPts val="800"/>
              </a:spcBef>
              <a:buFont typeface="Arial" panose="020B0604020202020204" pitchFamily="34" charset="0"/>
              <a:buChar char="•"/>
            </a:pPr>
            <a:r>
              <a:rPr lang="en-AU" sz="1600" dirty="0">
                <a:latin typeface="+mj-lt"/>
              </a:rPr>
              <a:t>May require the SC to consider other simulations and results of tests of potential LAA/802.11 coexistence </a:t>
            </a:r>
            <a:r>
              <a:rPr lang="en-AU" sz="1600" dirty="0" smtClean="0">
                <a:latin typeface="+mj-lt"/>
              </a:rPr>
              <a:t>mechanisms</a:t>
            </a:r>
            <a:endParaRPr lang="en-AU" sz="1600" dirty="0">
              <a:latin typeface="+mj-lt"/>
            </a:endParaRPr>
          </a:p>
        </p:txBody>
      </p:sp>
      <p:sp>
        <p:nvSpPr>
          <p:cNvPr id="9" name="Rectangle 8"/>
          <p:cNvSpPr/>
          <p:nvPr/>
        </p:nvSpPr>
        <p:spPr bwMode="auto">
          <a:xfrm>
            <a:off x="4724400" y="2971801"/>
            <a:ext cx="4114800" cy="3048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179388" indent="-179388">
              <a:spcBef>
                <a:spcPts val="800"/>
              </a:spcBef>
              <a:buFont typeface="Arial" panose="020B0604020202020204" pitchFamily="34" charset="0"/>
              <a:buChar char="•"/>
            </a:pPr>
            <a:r>
              <a:rPr lang="en-AU" sz="1600" dirty="0" smtClean="0">
                <a:latin typeface="+mj-lt"/>
              </a:rPr>
              <a:t>Will </a:t>
            </a:r>
            <a:r>
              <a:rPr lang="en-AU" sz="1600" dirty="0">
                <a:latin typeface="+mj-lt"/>
              </a:rPr>
              <a:t>initially focus on encouraging a “technology neutral” solution in the next revision of EN 301 893 that allows IEEE 802.11ax fair access to unlicensed spectrum in Europe (noting the European approach is likely to have global impact)</a:t>
            </a:r>
          </a:p>
          <a:p>
            <a:pPr marL="179388" indent="-179388">
              <a:spcBef>
                <a:spcPts val="800"/>
              </a:spcBef>
              <a:buFont typeface="Arial" panose="020B0604020202020204" pitchFamily="34" charset="0"/>
              <a:buChar char="•"/>
            </a:pPr>
            <a:r>
              <a:rPr lang="en-AU" sz="1600" dirty="0">
                <a:latin typeface="+mj-lt"/>
              </a:rPr>
              <a:t>The effort will also focus on allowing 802.11ax to use innovative mechanisms for frequency reuse without compromising the goal of fair access</a:t>
            </a:r>
          </a:p>
        </p:txBody>
      </p:sp>
    </p:spTree>
    <p:extLst>
      <p:ext uri="{BB962C8B-B14F-4D97-AF65-F5344CB8AC3E}">
        <p14:creationId xmlns:p14="http://schemas.microsoft.com/office/powerpoint/2010/main" val="37649715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i="1" dirty="0" smtClean="0"/>
              <a:t>Coexistence SC </a:t>
            </a:r>
            <a:r>
              <a:rPr lang="en-AU" dirty="0" smtClean="0"/>
              <a:t>will close when determined by the 802.11 WG or 802.11ax is ratified</a:t>
            </a:r>
            <a:endParaRPr lang="en-AU" dirty="0"/>
          </a:p>
        </p:txBody>
      </p:sp>
      <p:sp>
        <p:nvSpPr>
          <p:cNvPr id="3" name="Content Placeholder 2"/>
          <p:cNvSpPr>
            <a:spLocks noGrp="1"/>
          </p:cNvSpPr>
          <p:nvPr>
            <p:ph idx="1"/>
          </p:nvPr>
        </p:nvSpPr>
        <p:spPr/>
        <p:txBody>
          <a:bodyPr/>
          <a:lstStyle/>
          <a:p>
            <a:r>
              <a:rPr lang="en-AU" dirty="0"/>
              <a:t>IEEE 802.11 Coexistence SC </a:t>
            </a:r>
            <a:r>
              <a:rPr lang="en-AU" dirty="0" smtClean="0"/>
              <a:t>close down criteria</a:t>
            </a:r>
            <a:endParaRPr lang="en-AU" i="1" dirty="0"/>
          </a:p>
          <a:p>
            <a:pPr lvl="1"/>
            <a:r>
              <a:rPr lang="en-AU" i="1" dirty="0" smtClean="0"/>
              <a:t>The SC is closed by the IEEE 802.11 WG </a:t>
            </a:r>
          </a:p>
          <a:p>
            <a:pPr lvl="2"/>
            <a:r>
              <a:rPr lang="en-AU" i="1" dirty="0" smtClean="0"/>
              <a:t>… </a:t>
            </a:r>
            <a:r>
              <a:rPr lang="en-AU" i="1" dirty="0"/>
              <a:t>after it is determined </a:t>
            </a:r>
            <a:r>
              <a:rPr lang="en-AU" i="1" dirty="0" smtClean="0"/>
              <a:t>that </a:t>
            </a:r>
            <a:r>
              <a:rPr lang="en-AU" i="1" dirty="0"/>
              <a:t>the SC is unlikely to make further progress towards its goals</a:t>
            </a:r>
          </a:p>
          <a:p>
            <a:pPr lvl="1"/>
            <a:r>
              <a:rPr lang="en-AU" i="1" dirty="0" smtClean="0"/>
              <a:t>IEEE 802.11ax completes Sponsor Ballot</a:t>
            </a:r>
          </a:p>
          <a:p>
            <a:pPr lvl="2"/>
            <a:r>
              <a:rPr lang="en-AU" i="1" dirty="0" smtClean="0"/>
              <a:t>… noting that the Coexistence SC ad hoc is unlikely to be relevant at that point anyway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29419208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i="1" dirty="0" smtClean="0">
                <a:solidFill>
                  <a:schemeClr val="accent2"/>
                </a:solidFill>
              </a:rPr>
              <a:t>Minutes</a:t>
            </a:r>
            <a:endParaRPr lang="en-AU" sz="2400" b="1" i="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12</a:t>
            </a:fld>
            <a:endParaRPr lang="en-US"/>
          </a:p>
        </p:txBody>
      </p:sp>
    </p:spTree>
    <p:extLst>
      <p:ext uri="{BB962C8B-B14F-4D97-AF65-F5344CB8AC3E}">
        <p14:creationId xmlns:p14="http://schemas.microsoft.com/office/powerpoint/2010/main" val="27717284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Coexistence SC will consider approval of the meeting minutes from San Diego</a:t>
            </a:r>
            <a:endParaRPr lang="en-AU" dirty="0"/>
          </a:p>
        </p:txBody>
      </p:sp>
      <p:sp>
        <p:nvSpPr>
          <p:cNvPr id="3" name="Content Placeholder 2"/>
          <p:cNvSpPr>
            <a:spLocks noGrp="1"/>
          </p:cNvSpPr>
          <p:nvPr>
            <p:ph idx="1"/>
          </p:nvPr>
        </p:nvSpPr>
        <p:spPr/>
        <p:txBody>
          <a:bodyPr/>
          <a:lstStyle/>
          <a:p>
            <a:pPr lvl="1"/>
            <a:r>
              <a:rPr lang="en-AU" dirty="0" smtClean="0"/>
              <a:t>The minutes for the Coexistence SC at the San Diego meeting in July  2018 are available on Mentor:</a:t>
            </a:r>
          </a:p>
          <a:p>
            <a:pPr lvl="2"/>
            <a:r>
              <a:rPr lang="en-AU" dirty="0" smtClean="0">
                <a:hlinkClick r:id="rId2"/>
              </a:rPr>
              <a:t>11-18-1333-00</a:t>
            </a:r>
            <a:endParaRPr lang="en-AU" dirty="0" smtClean="0"/>
          </a:p>
          <a:p>
            <a:pPr lvl="1"/>
            <a:r>
              <a:rPr lang="en-AU" dirty="0" smtClean="0"/>
              <a:t>Motion:</a:t>
            </a:r>
          </a:p>
          <a:p>
            <a:pPr lvl="2"/>
            <a:r>
              <a:rPr lang="en-AU" i="1" dirty="0" smtClean="0"/>
              <a:t>The IEEE 802 </a:t>
            </a:r>
            <a:r>
              <a:rPr lang="en-AU" i="1" dirty="0" err="1" smtClean="0"/>
              <a:t>Coex</a:t>
            </a:r>
            <a:r>
              <a:rPr lang="en-AU" i="1" dirty="0" smtClean="0"/>
              <a:t> SC approves </a:t>
            </a:r>
            <a:r>
              <a:rPr lang="en-AU" i="1" dirty="0" smtClean="0">
                <a:hlinkClick r:id="rId2"/>
              </a:rPr>
              <a:t>11-18-1333-00</a:t>
            </a:r>
            <a:r>
              <a:rPr lang="en-AU" i="1" dirty="0" smtClean="0"/>
              <a:t> as minutes of its meeting in San Diego in July 2018</a:t>
            </a:r>
          </a:p>
          <a:p>
            <a:pPr lvl="2"/>
            <a:r>
              <a:rPr lang="en-AU" dirty="0" smtClean="0"/>
              <a:t>Moved: </a:t>
            </a:r>
          </a:p>
          <a:p>
            <a:pPr lvl="2"/>
            <a:r>
              <a:rPr lang="en-AU" dirty="0" smtClean="0"/>
              <a:t>Seconded:</a:t>
            </a:r>
          </a:p>
          <a:p>
            <a:pPr lvl="2"/>
            <a:r>
              <a:rPr lang="en-AU" dirty="0" smtClean="0"/>
              <a:t>Result: 8/5/12</a:t>
            </a:r>
          </a:p>
          <a:p>
            <a:pPr lvl="1"/>
            <a:endParaRPr lang="en-AU" dirty="0" smtClean="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10244884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next ETSI BRAN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580603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discuss the ETSI BRAN meeting to held next week</a:t>
            </a:r>
            <a:endParaRPr lang="en-AU" dirty="0"/>
          </a:p>
        </p:txBody>
      </p:sp>
      <p:sp>
        <p:nvSpPr>
          <p:cNvPr id="3" name="Content Placeholder 2"/>
          <p:cNvSpPr>
            <a:spLocks noGrp="1"/>
          </p:cNvSpPr>
          <p:nvPr>
            <p:ph idx="1"/>
          </p:nvPr>
        </p:nvSpPr>
        <p:spPr/>
        <p:txBody>
          <a:bodyPr/>
          <a:lstStyle/>
          <a:p>
            <a:pPr lvl="1"/>
            <a:r>
              <a:rPr lang="en-AU" dirty="0"/>
              <a:t>The </a:t>
            </a:r>
            <a:r>
              <a:rPr lang="en-AU" dirty="0" smtClean="0"/>
              <a:t>next </a:t>
            </a:r>
            <a:r>
              <a:rPr lang="en-AU" dirty="0"/>
              <a:t>meeting of ETSI BRAN </a:t>
            </a:r>
            <a:r>
              <a:rPr lang="en-AU" dirty="0" err="1" smtClean="0"/>
              <a:t>wil</a:t>
            </a:r>
            <a:r>
              <a:rPr lang="en-AU" dirty="0" smtClean="0"/>
              <a:t> be held next week</a:t>
            </a:r>
            <a:endParaRPr lang="en-AU" dirty="0"/>
          </a:p>
          <a:p>
            <a:pPr lvl="2"/>
            <a:r>
              <a:rPr lang="en-AU" dirty="0"/>
              <a:t>Dates: </a:t>
            </a:r>
            <a:r>
              <a:rPr lang="en-AU" dirty="0" smtClean="0"/>
              <a:t>18-21 Sept 2018</a:t>
            </a:r>
            <a:endParaRPr lang="en-AU" dirty="0"/>
          </a:p>
          <a:p>
            <a:pPr lvl="2"/>
            <a:r>
              <a:rPr lang="en-AU" dirty="0"/>
              <a:t>Location: Sophia </a:t>
            </a:r>
            <a:r>
              <a:rPr lang="en-AU" dirty="0" smtClean="0"/>
              <a:t>Antipolis</a:t>
            </a:r>
          </a:p>
          <a:p>
            <a:pPr lvl="1"/>
            <a:r>
              <a:rPr lang="en-AU" dirty="0" smtClean="0"/>
              <a:t>The </a:t>
            </a:r>
            <a:r>
              <a:rPr lang="en-AU" dirty="0" err="1" smtClean="0"/>
              <a:t>Coex</a:t>
            </a:r>
            <a:r>
              <a:rPr lang="en-AU" dirty="0" smtClean="0"/>
              <a:t> SC will hear a full report of the meeting agenda &amp; submission particularly on issues related to:</a:t>
            </a:r>
          </a:p>
          <a:p>
            <a:pPr lvl="2"/>
            <a:r>
              <a:rPr lang="en-AU" dirty="0" smtClean="0"/>
              <a:t>Timeline</a:t>
            </a:r>
          </a:p>
          <a:p>
            <a:pPr lvl="2"/>
            <a:r>
              <a:rPr lang="en-AU" dirty="0" smtClean="0"/>
              <a:t>Adaptivity</a:t>
            </a:r>
          </a:p>
          <a:p>
            <a:pPr lvl="2"/>
            <a:r>
              <a:rPr lang="en-AU" dirty="0" smtClean="0"/>
              <a:t>Paused “COT” feature</a:t>
            </a:r>
          </a:p>
          <a:p>
            <a:pPr lvl="2"/>
            <a:r>
              <a:rPr lang="en-AU" dirty="0" smtClean="0"/>
              <a:t>Editorial issues</a:t>
            </a:r>
          </a:p>
          <a:p>
            <a:pPr lvl="2"/>
            <a:r>
              <a:rPr lang="en-AU" dirty="0"/>
              <a:t>Blocking </a:t>
            </a:r>
            <a:r>
              <a:rPr lang="en-AU" dirty="0" smtClean="0"/>
              <a:t>energy</a:t>
            </a:r>
          </a:p>
          <a:p>
            <a:pPr lvl="2"/>
            <a:endParaRPr lang="en-AU" dirty="0"/>
          </a:p>
          <a:p>
            <a:pPr marL="184150" lvl="2" indent="0">
              <a:buNone/>
            </a:pP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5520779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ETSI BRAN agenda will focus on EN 301 893 topics next week, including adaptivity</a:t>
            </a:r>
            <a:endParaRPr lang="en-AU" dirty="0"/>
          </a:p>
        </p:txBody>
      </p:sp>
      <p:sp>
        <p:nvSpPr>
          <p:cNvPr id="3" name="Content Placeholder 2"/>
          <p:cNvSpPr>
            <a:spLocks noGrp="1"/>
          </p:cNvSpPr>
          <p:nvPr>
            <p:ph idx="1"/>
          </p:nvPr>
        </p:nvSpPr>
        <p:spPr/>
        <p:txBody>
          <a:bodyPr/>
          <a:lstStyle/>
          <a:p>
            <a:pPr lvl="1"/>
            <a:r>
              <a:rPr lang="en-GB" dirty="0" smtClean="0"/>
              <a:t>The ETSI BRAN agenda next week will focus on </a:t>
            </a:r>
            <a:r>
              <a:rPr lang="en-GB" dirty="0"/>
              <a:t>EN 301 </a:t>
            </a:r>
            <a:r>
              <a:rPr lang="en-GB" dirty="0" smtClean="0"/>
              <a:t>893</a:t>
            </a:r>
          </a:p>
          <a:p>
            <a:pPr lvl="1"/>
            <a:r>
              <a:rPr lang="en-GB" dirty="0" smtClean="0"/>
              <a:t>The ETSI BRAN Chair notes:</a:t>
            </a:r>
          </a:p>
          <a:p>
            <a:pPr lvl="2"/>
            <a:r>
              <a:rPr lang="en-GB" i="1" dirty="0" smtClean="0"/>
              <a:t>For </a:t>
            </a:r>
            <a:r>
              <a:rPr lang="en-GB" i="1" dirty="0"/>
              <a:t>this standard we have been concentrating mainly on Adaptivity so far, but we need now also to focus on the other parts. </a:t>
            </a:r>
            <a:endParaRPr lang="en-AU" sz="1800" i="1" dirty="0"/>
          </a:p>
          <a:p>
            <a:pPr lvl="1"/>
            <a:r>
              <a:rPr lang="en-GB" dirty="0" smtClean="0"/>
              <a:t>He has therefore put forward an agenda in three </a:t>
            </a:r>
            <a:r>
              <a:rPr lang="en-GB" dirty="0"/>
              <a:t>parts:</a:t>
            </a:r>
            <a:endParaRPr lang="en-AU" sz="2000" dirty="0"/>
          </a:p>
          <a:p>
            <a:pPr lvl="2"/>
            <a:r>
              <a:rPr lang="en-GB" i="1" dirty="0"/>
              <a:t>Adaptivity</a:t>
            </a:r>
            <a:endParaRPr lang="en-AU" sz="1800" i="1" dirty="0"/>
          </a:p>
          <a:p>
            <a:pPr lvl="2"/>
            <a:r>
              <a:rPr lang="en-GB" i="1" dirty="0"/>
              <a:t>RX Requirements to be revised and/or included</a:t>
            </a:r>
            <a:endParaRPr lang="en-AU" sz="1800" i="1" dirty="0"/>
          </a:p>
          <a:p>
            <a:pPr lvl="2"/>
            <a:r>
              <a:rPr lang="en-GB" i="1" dirty="0"/>
              <a:t>How to include the 5.8 GHz UK frequencies into EN 301 893</a:t>
            </a:r>
            <a:endParaRPr lang="en-AU" sz="1800" i="1" dirty="0"/>
          </a:p>
          <a:p>
            <a:pPr lvl="1"/>
            <a:r>
              <a:rPr lang="en-GB" dirty="0" smtClean="0"/>
              <a:t>The Coexistence SC is mostly interested in the adaptivity aspects but we can consider other aspects if desired</a:t>
            </a:r>
            <a:endParaRPr lang="en-AU" sz="20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9837291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It is important for ETSI BRAN to move past the adaptivity aspects of EN 301 893</a:t>
            </a:r>
            <a:endParaRPr lang="en-AU" dirty="0"/>
          </a:p>
        </p:txBody>
      </p:sp>
      <p:sp>
        <p:nvSpPr>
          <p:cNvPr id="3" name="Content Placeholder 2"/>
          <p:cNvSpPr>
            <a:spLocks noGrp="1"/>
          </p:cNvSpPr>
          <p:nvPr>
            <p:ph idx="1"/>
          </p:nvPr>
        </p:nvSpPr>
        <p:spPr>
          <a:xfrm>
            <a:off x="685799" y="1981200"/>
            <a:ext cx="4206875" cy="4114800"/>
          </a:xfrm>
        </p:spPr>
        <p:txBody>
          <a:bodyPr/>
          <a:lstStyle/>
          <a:p>
            <a:pPr lvl="1"/>
            <a:r>
              <a:rPr lang="en-AU" dirty="0" smtClean="0"/>
              <a:t>BRAN (18)099004 (Cisco) makes the case that ETSI BRAN needs to complete EN 301 893 ASAP …</a:t>
            </a:r>
          </a:p>
          <a:p>
            <a:pPr lvl="1"/>
            <a:r>
              <a:rPr lang="en-AU" dirty="0" smtClean="0"/>
              <a:t>… and not just the adaptivity part</a:t>
            </a:r>
          </a:p>
          <a:p>
            <a:pPr lvl="1"/>
            <a:r>
              <a:rPr lang="en-AU" dirty="0" smtClean="0"/>
              <a:t>While the Coexistence SC should continue to assist ETSI BRAN to refine adaptivity in EN 301 893 …</a:t>
            </a:r>
          </a:p>
          <a:p>
            <a:pPr lvl="1"/>
            <a:r>
              <a:rPr lang="en-AU" dirty="0" smtClean="0"/>
              <a:t>… we should also be aware of the risk of too much delay …</a:t>
            </a:r>
          </a:p>
          <a:p>
            <a:pPr lvl="1"/>
            <a:r>
              <a:rPr lang="en-AU" dirty="0" smtClean="0"/>
              <a:t>… which is the long term use of Notified Bodies by vendors</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pic>
        <p:nvPicPr>
          <p:cNvPr id="6" name="Picture 5"/>
          <p:cNvPicPr>
            <a:picLocks noChangeAspect="1"/>
          </p:cNvPicPr>
          <p:nvPr/>
        </p:nvPicPr>
        <p:blipFill>
          <a:blip r:embed="rId3"/>
          <a:stretch>
            <a:fillRect/>
          </a:stretch>
        </p:blipFill>
        <p:spPr>
          <a:xfrm>
            <a:off x="4795316" y="2133600"/>
            <a:ext cx="3759838" cy="2819879"/>
          </a:xfrm>
          <a:prstGeom prst="rect">
            <a:avLst/>
          </a:prstGeom>
        </p:spPr>
      </p:pic>
      <p:graphicFrame>
        <p:nvGraphicFramePr>
          <p:cNvPr id="7" name="Object 6">
            <a:hlinkClick r:id="" action="ppaction://ole?verb=0"/>
          </p:cNvPr>
          <p:cNvGraphicFramePr>
            <a:graphicFrameLocks noChangeAspect="1"/>
          </p:cNvGraphicFramePr>
          <p:nvPr>
            <p:extLst>
              <p:ext uri="{D42A27DB-BD31-4B8C-83A1-F6EECF244321}">
                <p14:modId xmlns:p14="http://schemas.microsoft.com/office/powerpoint/2010/main" val="315698679"/>
              </p:ext>
            </p:extLst>
          </p:nvPr>
        </p:nvGraphicFramePr>
        <p:xfrm>
          <a:off x="5181600" y="5143973"/>
          <a:ext cx="914400" cy="806450"/>
        </p:xfrm>
        <a:graphic>
          <a:graphicData uri="http://schemas.openxmlformats.org/presentationml/2006/ole">
            <mc:AlternateContent xmlns:mc="http://schemas.openxmlformats.org/markup-compatibility/2006">
              <mc:Choice xmlns:v="urn:schemas-microsoft-com:vml" Requires="v">
                <p:oleObj spid="_x0000_s18452"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5181600" y="5143973"/>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824280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long term use of Notified Bodies has cost and delay impacts on the industry</a:t>
            </a:r>
            <a:endParaRPr lang="en-AU" dirty="0"/>
          </a:p>
        </p:txBody>
      </p:sp>
      <p:sp>
        <p:nvSpPr>
          <p:cNvPr id="3" name="Content Placeholder 2"/>
          <p:cNvSpPr>
            <a:spLocks noGrp="1"/>
          </p:cNvSpPr>
          <p:nvPr>
            <p:ph idx="1"/>
          </p:nvPr>
        </p:nvSpPr>
        <p:spPr>
          <a:xfrm>
            <a:off x="685800" y="1981200"/>
            <a:ext cx="3962400" cy="4114800"/>
          </a:xfrm>
        </p:spPr>
        <p:txBody>
          <a:bodyPr/>
          <a:lstStyle/>
          <a:p>
            <a:pPr lvl="1"/>
            <a:r>
              <a:rPr lang="en-AU" dirty="0" smtClean="0"/>
              <a:t>Notified bodies can undertake conformance assessments against European legislation with using a Harmonised Standard</a:t>
            </a:r>
          </a:p>
          <a:p>
            <a:pPr lvl="2"/>
            <a:r>
              <a:rPr lang="en-AU" dirty="0"/>
              <a:t>S</a:t>
            </a:r>
            <a:r>
              <a:rPr lang="en-AU" dirty="0" smtClean="0"/>
              <a:t>uch as EN 301 893</a:t>
            </a:r>
          </a:p>
          <a:p>
            <a:pPr lvl="1"/>
            <a:r>
              <a:rPr lang="en-AU" dirty="0" smtClean="0"/>
              <a:t>The main problem with using a Notified Body without a </a:t>
            </a:r>
            <a:r>
              <a:rPr lang="en-AU" dirty="0"/>
              <a:t>Harmonised </a:t>
            </a:r>
            <a:r>
              <a:rPr lang="en-AU" dirty="0" smtClean="0"/>
              <a:t>Standard is that it is a slow &amp; very expensive process</a:t>
            </a:r>
          </a:p>
          <a:p>
            <a:pPr lvl="2"/>
            <a:r>
              <a:rPr lang="en-AU" dirty="0" smtClean="0"/>
              <a:t>It requires the Notified Body determined &amp; test conformance without the benefit of a </a:t>
            </a:r>
            <a:r>
              <a:rPr lang="en-AU" dirty="0"/>
              <a:t>Harmonised Standard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
        <p:nvSpPr>
          <p:cNvPr id="6" name="Rectangle 5"/>
          <p:cNvSpPr/>
          <p:nvPr/>
        </p:nvSpPr>
        <p:spPr bwMode="auto">
          <a:xfrm>
            <a:off x="4892675" y="1981200"/>
            <a:ext cx="3565524" cy="457200"/>
          </a:xfrm>
          <a:prstGeom prst="rect">
            <a:avLst/>
          </a:prstGeom>
          <a:solidFill>
            <a:schemeClr val="accent2">
              <a:lumMod val="20000"/>
              <a:lumOff val="80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800" b="1" i="0" u="none" strike="noStrike" cap="none" normalizeH="0" baseline="0" dirty="0" smtClean="0">
                <a:ln>
                  <a:noFill/>
                </a:ln>
                <a:solidFill>
                  <a:schemeClr val="tx1"/>
                </a:solidFill>
                <a:effectLst/>
                <a:latin typeface="+mj-lt"/>
              </a:rPr>
              <a:t>What</a:t>
            </a:r>
            <a:r>
              <a:rPr kumimoji="0" lang="en-AU" sz="1800" b="1" i="0" u="none" strike="noStrike" cap="none" normalizeH="0" dirty="0" smtClean="0">
                <a:ln>
                  <a:noFill/>
                </a:ln>
                <a:solidFill>
                  <a:schemeClr val="tx1"/>
                </a:solidFill>
                <a:effectLst/>
                <a:latin typeface="+mj-lt"/>
              </a:rPr>
              <a:t> is a Notified Body?</a:t>
            </a:r>
            <a:endParaRPr kumimoji="0" lang="en-AU" sz="1800" b="1" i="0" u="none" strike="noStrike" cap="none" normalizeH="0" baseline="0" dirty="0" smtClean="0">
              <a:ln>
                <a:noFill/>
              </a:ln>
              <a:solidFill>
                <a:schemeClr val="tx1"/>
              </a:solidFill>
              <a:effectLst/>
              <a:latin typeface="+mj-lt"/>
            </a:endParaRPr>
          </a:p>
        </p:txBody>
      </p:sp>
      <p:sp>
        <p:nvSpPr>
          <p:cNvPr id="7" name="Rectangle 6"/>
          <p:cNvSpPr/>
          <p:nvPr/>
        </p:nvSpPr>
        <p:spPr bwMode="auto">
          <a:xfrm>
            <a:off x="4892675" y="2438400"/>
            <a:ext cx="3565524" cy="3657600"/>
          </a:xfrm>
          <a:prstGeom prst="rect">
            <a:avLst/>
          </a:prstGeom>
          <a:solidFill>
            <a:schemeClr val="bg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eaLnBrk="0" hangingPunct="0">
              <a:spcBef>
                <a:spcPts val="800"/>
              </a:spcBef>
            </a:pPr>
            <a:r>
              <a:rPr lang="en-AU" sz="1600" i="1" dirty="0">
                <a:latin typeface="+mj-lt"/>
              </a:rPr>
              <a:t>A notified body is an organisation designated by an EU country to assess the conformity of certain products before being placed on the </a:t>
            </a:r>
            <a:r>
              <a:rPr lang="en-AU" sz="1600" i="1" dirty="0" smtClean="0">
                <a:latin typeface="+mj-lt"/>
              </a:rPr>
              <a:t>market</a:t>
            </a:r>
          </a:p>
          <a:p>
            <a:pPr eaLnBrk="0" hangingPunct="0">
              <a:spcBef>
                <a:spcPts val="800"/>
              </a:spcBef>
            </a:pPr>
            <a:r>
              <a:rPr lang="en-AU" sz="1600" i="1" dirty="0" smtClean="0">
                <a:latin typeface="+mj-lt"/>
              </a:rPr>
              <a:t>These </a:t>
            </a:r>
            <a:r>
              <a:rPr lang="en-AU" sz="1600" i="1" dirty="0">
                <a:latin typeface="+mj-lt"/>
              </a:rPr>
              <a:t>bodies carry out tasks related to conformity assessment procedures set out in the applicable legislation, when a third party is </a:t>
            </a:r>
            <a:r>
              <a:rPr lang="en-AU" sz="1600" i="1" dirty="0" smtClean="0">
                <a:latin typeface="+mj-lt"/>
              </a:rPr>
              <a:t>required.</a:t>
            </a:r>
          </a:p>
          <a:p>
            <a:pPr eaLnBrk="0" hangingPunct="0">
              <a:spcBef>
                <a:spcPts val="800"/>
              </a:spcBef>
            </a:pPr>
            <a:r>
              <a:rPr lang="en-AU" sz="1600" i="1" dirty="0" smtClean="0">
                <a:latin typeface="+mj-lt"/>
              </a:rPr>
              <a:t>The </a:t>
            </a:r>
            <a:r>
              <a:rPr lang="en-AU" sz="1600" i="1" dirty="0">
                <a:latin typeface="+mj-lt"/>
              </a:rPr>
              <a:t>European Commission publishes a list of such notified bodies</a:t>
            </a:r>
            <a:r>
              <a:rPr lang="en-AU" sz="1600" i="1" dirty="0" smtClean="0">
                <a:latin typeface="+mj-lt"/>
              </a:rPr>
              <a:t>.</a:t>
            </a:r>
          </a:p>
          <a:p>
            <a:pPr eaLnBrk="0" hangingPunct="0">
              <a:spcBef>
                <a:spcPts val="800"/>
              </a:spcBef>
            </a:pPr>
            <a:r>
              <a:rPr lang="en-AU" sz="1600" dirty="0">
                <a:latin typeface="+mj-lt"/>
              </a:rPr>
              <a:t>Source: </a:t>
            </a:r>
            <a:r>
              <a:rPr lang="en-AU" sz="1600" dirty="0" smtClean="0">
                <a:latin typeface="+mj-lt"/>
                <a:hlinkClick r:id="rId2"/>
              </a:rPr>
              <a:t>ec.europa.eu</a:t>
            </a:r>
            <a:endParaRPr lang="en-AU" sz="1600" dirty="0" smtClean="0">
              <a:latin typeface="+mj-lt"/>
            </a:endParaRPr>
          </a:p>
          <a:p>
            <a:pPr eaLnBrk="0" hangingPunct="0"/>
            <a:endParaRPr kumimoji="0" lang="en-AU" sz="160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683227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is considering the inclusion of </a:t>
            </a:r>
            <a:r>
              <a:rPr lang="en-GB" dirty="0" smtClean="0"/>
              <a:t>5.8 GHz into EN 301 893</a:t>
            </a:r>
            <a:endParaRPr lang="en-AU" dirty="0"/>
          </a:p>
        </p:txBody>
      </p:sp>
      <p:sp>
        <p:nvSpPr>
          <p:cNvPr id="3" name="Content Placeholder 2"/>
          <p:cNvSpPr>
            <a:spLocks noGrp="1"/>
          </p:cNvSpPr>
          <p:nvPr>
            <p:ph idx="1"/>
          </p:nvPr>
        </p:nvSpPr>
        <p:spPr/>
        <p:txBody>
          <a:bodyPr/>
          <a:lstStyle/>
          <a:p>
            <a:pPr lvl="1"/>
            <a:r>
              <a:rPr lang="en-GB" dirty="0" smtClean="0"/>
              <a:t>The current ETSI BRAN 5GHz WI includes the incorporation of 5.8 GHz frequencies into EN 301 893</a:t>
            </a:r>
          </a:p>
          <a:p>
            <a:pPr lvl="1"/>
            <a:r>
              <a:rPr lang="en-GB" dirty="0" smtClean="0"/>
              <a:t>There have been concerns raised during the past few meetings on how this actually should be done. </a:t>
            </a:r>
            <a:endParaRPr lang="en-AU" dirty="0" smtClean="0"/>
          </a:p>
          <a:p>
            <a:pPr lvl="1"/>
            <a:r>
              <a:rPr lang="en-GB" dirty="0" smtClean="0"/>
              <a:t>ETSI BRAN is likely to discuss a number of options:</a:t>
            </a:r>
            <a:endParaRPr lang="en-AU" dirty="0" smtClean="0"/>
          </a:p>
          <a:p>
            <a:pPr lvl="2"/>
            <a:r>
              <a:rPr lang="en-GB" dirty="0" smtClean="0"/>
              <a:t>Including the 5.8 GHz frequencies in the main part of the document (as it is done in the current draft)</a:t>
            </a:r>
            <a:endParaRPr lang="en-AU" dirty="0"/>
          </a:p>
          <a:p>
            <a:pPr lvl="2"/>
            <a:r>
              <a:rPr lang="en-GB" dirty="0" smtClean="0"/>
              <a:t>Including the 5.8 GHz frequencies into a normative annex</a:t>
            </a:r>
            <a:endParaRPr lang="en-AU" dirty="0" smtClean="0"/>
          </a:p>
          <a:p>
            <a:pPr lvl="2"/>
            <a:r>
              <a:rPr lang="en-GB" dirty="0" smtClean="0"/>
              <a:t>…</a:t>
            </a:r>
          </a:p>
          <a:p>
            <a:pPr lvl="1"/>
            <a:r>
              <a:rPr lang="en-GB" dirty="0" smtClean="0"/>
              <a:t>This is probably a topic more applicable for consideration by IEEE 802.18 …</a:t>
            </a:r>
            <a:endParaRPr lang="en-AU"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spTree>
    <p:extLst>
      <p:ext uri="{BB962C8B-B14F-4D97-AF65-F5344CB8AC3E}">
        <p14:creationId xmlns:p14="http://schemas.microsoft.com/office/powerpoint/2010/main" val="11857319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Welcome to the 8th F2F meeting of the </a:t>
            </a:r>
            <a:r>
              <a:rPr lang="en-AU" i="1" dirty="0" smtClean="0"/>
              <a:t>Coexistence Standing Committee </a:t>
            </a:r>
            <a:r>
              <a:rPr lang="en-AU" dirty="0" smtClean="0"/>
              <a:t>in Hawaii in Sept 2018</a:t>
            </a:r>
            <a:endParaRPr lang="en-AU" dirty="0"/>
          </a:p>
        </p:txBody>
      </p:sp>
      <p:sp>
        <p:nvSpPr>
          <p:cNvPr id="3" name="Content Placeholder 2"/>
          <p:cNvSpPr>
            <a:spLocks noGrp="1"/>
          </p:cNvSpPr>
          <p:nvPr>
            <p:ph idx="1"/>
          </p:nvPr>
        </p:nvSpPr>
        <p:spPr/>
        <p:txBody>
          <a:bodyPr/>
          <a:lstStyle/>
          <a:p>
            <a:pPr lvl="1"/>
            <a:r>
              <a:rPr lang="en-AU" dirty="0" smtClean="0"/>
              <a:t>The </a:t>
            </a:r>
            <a:r>
              <a:rPr lang="en-AU" i="1" dirty="0" smtClean="0"/>
              <a:t>IEEE 802.11 PDED ad hoc </a:t>
            </a:r>
            <a:r>
              <a:rPr lang="en-AU" dirty="0" smtClean="0"/>
              <a:t>was formed in September 2016 at the Warsaw interim meeting</a:t>
            </a:r>
          </a:p>
          <a:p>
            <a:pPr lvl="2"/>
            <a:r>
              <a:rPr lang="en-AU" dirty="0" smtClean="0"/>
              <a:t>To </a:t>
            </a:r>
            <a:r>
              <a:rPr lang="en-AU" dirty="0"/>
              <a:t>discuss issues related to the 3GPP RAN1 request to IEEE 802.11 WG to adopt an ED of -</a:t>
            </a:r>
            <a:r>
              <a:rPr lang="en-AU" dirty="0" smtClean="0"/>
              <a:t>72dBm</a:t>
            </a:r>
          </a:p>
          <a:p>
            <a:pPr lvl="1"/>
            <a:r>
              <a:rPr lang="en-AU" dirty="0" smtClean="0"/>
              <a:t>The </a:t>
            </a:r>
            <a:r>
              <a:rPr lang="en-AU" i="1" dirty="0"/>
              <a:t>IEEE 802.11 PDED ad hoc </a:t>
            </a:r>
            <a:r>
              <a:rPr lang="en-AU" dirty="0" smtClean="0"/>
              <a:t>met in San Antonio (Nov 2016), Atlanta (Jan 2017), Vancouver (Mar 2017</a:t>
            </a:r>
            <a:r>
              <a:rPr lang="en-AU" dirty="0"/>
              <a:t>) and Daejeon (May 2017)</a:t>
            </a:r>
          </a:p>
          <a:p>
            <a:pPr lvl="1"/>
            <a:r>
              <a:rPr lang="en-AU" dirty="0"/>
              <a:t>In </a:t>
            </a:r>
            <a:r>
              <a:rPr lang="en-AU" dirty="0" smtClean="0"/>
              <a:t>Daejeon in May 2017 it was decided to convert the </a:t>
            </a:r>
            <a:r>
              <a:rPr lang="en-AU" i="1" dirty="0"/>
              <a:t>IEEE 802.11 PDED ad </a:t>
            </a:r>
            <a:r>
              <a:rPr lang="en-AU" i="1" dirty="0" smtClean="0"/>
              <a:t>hoc </a:t>
            </a:r>
            <a:r>
              <a:rPr lang="en-AU" dirty="0" smtClean="0"/>
              <a:t>into the </a:t>
            </a:r>
            <a:r>
              <a:rPr lang="en-AU" i="1" dirty="0" smtClean="0"/>
              <a:t>IEEE 802.11 Coexistence SC</a:t>
            </a:r>
            <a:endParaRPr lang="en-AU" dirty="0"/>
          </a:p>
          <a:p>
            <a:pPr lvl="1"/>
            <a:r>
              <a:rPr lang="en-AU" dirty="0" smtClean="0"/>
              <a:t>The </a:t>
            </a:r>
            <a:r>
              <a:rPr lang="en-AU" i="1" dirty="0"/>
              <a:t>IEEE 802.11 Coexistence </a:t>
            </a:r>
            <a:r>
              <a:rPr lang="en-AU" i="1" dirty="0" smtClean="0"/>
              <a:t>SC </a:t>
            </a:r>
            <a:r>
              <a:rPr lang="en-AU" dirty="0" smtClean="0"/>
              <a:t>met in Berlin (July 2017), Hawaii (Sept 2017), Orlando (Nov 2017), Irvine (Jan 2018), Chicago (Mar 2018), Warsaw (May 2018), San Diego (July 2018) and will meet twice this week</a:t>
            </a:r>
          </a:p>
          <a:p>
            <a:pPr lvl="2"/>
            <a:r>
              <a:rPr lang="en-AU" dirty="0" smtClean="0"/>
              <a:t>Wed PM1</a:t>
            </a:r>
          </a:p>
          <a:p>
            <a:pPr lvl="2"/>
            <a:r>
              <a:rPr lang="en-AU" dirty="0" smtClean="0"/>
              <a:t>Thu PM1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a:t>
            </a:fld>
            <a:endParaRPr lang="en-US"/>
          </a:p>
        </p:txBody>
      </p:sp>
    </p:spTree>
    <p:extLst>
      <p:ext uri="{BB962C8B-B14F-4D97-AF65-F5344CB8AC3E}">
        <p14:creationId xmlns:p14="http://schemas.microsoft.com/office/powerpoint/2010/main" val="27342218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is </a:t>
            </a:r>
            <a:r>
              <a:rPr lang="en-AU" dirty="0" smtClean="0"/>
              <a:t>discussing </a:t>
            </a:r>
            <a:r>
              <a:rPr lang="en-AU" dirty="0"/>
              <a:t>the inclusion of </a:t>
            </a:r>
            <a:r>
              <a:rPr lang="en-GB" dirty="0"/>
              <a:t>Receiver Sensitivity </a:t>
            </a:r>
            <a:r>
              <a:rPr lang="en-GB" dirty="0" smtClean="0"/>
              <a:t>parameters in EN </a:t>
            </a:r>
            <a:r>
              <a:rPr lang="en-GB" dirty="0"/>
              <a:t>301 893</a:t>
            </a:r>
            <a:endParaRPr lang="en-AU" dirty="0"/>
          </a:p>
        </p:txBody>
      </p:sp>
      <p:sp>
        <p:nvSpPr>
          <p:cNvPr id="3" name="Content Placeholder 2"/>
          <p:cNvSpPr>
            <a:spLocks noGrp="1"/>
          </p:cNvSpPr>
          <p:nvPr>
            <p:ph idx="1"/>
          </p:nvPr>
        </p:nvSpPr>
        <p:spPr/>
        <p:txBody>
          <a:bodyPr/>
          <a:lstStyle/>
          <a:p>
            <a:pPr lvl="1"/>
            <a:r>
              <a:rPr lang="en-GB" dirty="0" smtClean="0"/>
              <a:t>There is a proposal from the ETSI BRAN Chair on how they could include Receiver Sensitivity into EN 301 893</a:t>
            </a:r>
          </a:p>
          <a:p>
            <a:pPr lvl="1"/>
            <a:r>
              <a:rPr lang="en-GB" sz="2000" dirty="0" smtClean="0"/>
              <a:t>The ETSI BRAN Chair asks for contributions from those who believe </a:t>
            </a:r>
            <a:r>
              <a:rPr lang="en-GB" dirty="0" smtClean="0"/>
              <a:t>RX requirements, should be included in EN 301 893</a:t>
            </a:r>
            <a:endParaRPr lang="en-AU" sz="2000" dirty="0" smtClean="0"/>
          </a:p>
          <a:p>
            <a:pPr lvl="1"/>
            <a:r>
              <a:rPr lang="en-GB" dirty="0" smtClean="0"/>
              <a:t>Additionally, he notes that for </a:t>
            </a:r>
            <a:r>
              <a:rPr lang="en-GB" dirty="0"/>
              <a:t>those receiver requirements (from the ETSI Guide) which </a:t>
            </a:r>
            <a:r>
              <a:rPr lang="en-GB" dirty="0" smtClean="0"/>
              <a:t>will </a:t>
            </a:r>
            <a:r>
              <a:rPr lang="en-GB" dirty="0"/>
              <a:t>NOT </a:t>
            </a:r>
            <a:r>
              <a:rPr lang="en-GB" dirty="0" smtClean="0"/>
              <a:t>be </a:t>
            </a:r>
            <a:r>
              <a:rPr lang="en-GB" dirty="0"/>
              <a:t>in EN 301 893, </a:t>
            </a:r>
            <a:r>
              <a:rPr lang="en-GB" dirty="0" smtClean="0"/>
              <a:t>ETSI BRAN will need to </a:t>
            </a:r>
            <a:r>
              <a:rPr lang="en-GB" dirty="0"/>
              <a:t>develop a justification </a:t>
            </a:r>
            <a:r>
              <a:rPr lang="en-GB" dirty="0" smtClean="0"/>
              <a:t>for why each </a:t>
            </a:r>
            <a:r>
              <a:rPr lang="en-GB" dirty="0"/>
              <a:t>parameter should not be </a:t>
            </a:r>
            <a:r>
              <a:rPr lang="en-GB" dirty="0" smtClean="0"/>
              <a:t>included</a:t>
            </a:r>
            <a:r>
              <a:rPr lang="en-GB" dirty="0"/>
              <a:t> </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40343187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Why is EN 301 893 so important? It provides a basis for fair sharing among all technologies</a:t>
            </a:r>
            <a:endParaRPr lang="en-AU" dirty="0"/>
          </a:p>
        </p:txBody>
      </p:sp>
      <p:sp>
        <p:nvSpPr>
          <p:cNvPr id="3" name="Content Placeholder 2"/>
          <p:cNvSpPr>
            <a:spLocks noGrp="1"/>
          </p:cNvSpPr>
          <p:nvPr>
            <p:ph idx="1"/>
          </p:nvPr>
        </p:nvSpPr>
        <p:spPr/>
        <p:txBody>
          <a:bodyPr/>
          <a:lstStyle/>
          <a:p>
            <a:pPr lvl="1"/>
            <a:r>
              <a:rPr lang="en-AU" dirty="0" smtClean="0"/>
              <a:t>This SC has spent a lot of time considering the activities in ETSI BRAN, particularly the development of adaptivity rules for 5GHz in Europe</a:t>
            </a:r>
          </a:p>
          <a:p>
            <a:pPr lvl="1"/>
            <a:r>
              <a:rPr lang="en-US" kern="1200" dirty="0" smtClean="0">
                <a:solidFill>
                  <a:schemeClr val="dk1"/>
                </a:solidFill>
              </a:rPr>
              <a:t>BRAN(18)0990023r1 provides one perspective based on coexistence testing of actual LAA deployments of LAA </a:t>
            </a:r>
          </a:p>
          <a:p>
            <a:pPr lvl="2"/>
            <a:r>
              <a:rPr lang="en-US" kern="1200" dirty="0" smtClean="0">
                <a:solidFill>
                  <a:schemeClr val="dk1"/>
                </a:solidFill>
              </a:rPr>
              <a:t>It also provides an update of the known deployment status of LAA</a:t>
            </a:r>
          </a:p>
          <a:p>
            <a:pPr lvl="2"/>
            <a:r>
              <a:rPr lang="en-US" kern="1200" dirty="0" smtClean="0">
                <a:solidFill>
                  <a:schemeClr val="dk1"/>
                </a:solidFill>
              </a:rPr>
              <a:t>The bottom line is that EN 301 893 provides a basis for ensuring fair sharing among all technologies</a:t>
            </a:r>
            <a:endParaRPr lang="en-AU" dirty="0" smtClean="0"/>
          </a:p>
          <a:p>
            <a:pPr lvl="1"/>
            <a:r>
              <a:rPr lang="en-AU" kern="1200" dirty="0" smtClean="0">
                <a:solidFill>
                  <a:schemeClr val="dk1"/>
                </a:solidFill>
              </a:rPr>
              <a:t>The SC may discuss </a:t>
            </a:r>
            <a:r>
              <a:rPr lang="en-US" kern="1200" dirty="0" smtClean="0">
                <a:solidFill>
                  <a:schemeClr val="dk1"/>
                </a:solidFill>
              </a:rPr>
              <a:t>BRAN(18)0990023 after presentation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21</a:t>
            </a:fld>
            <a:endParaRPr lang="en-US"/>
          </a:p>
        </p:txBody>
      </p:sp>
    </p:spTree>
    <p:extLst>
      <p:ext uri="{BB962C8B-B14F-4D97-AF65-F5344CB8AC3E}">
        <p14:creationId xmlns:p14="http://schemas.microsoft.com/office/powerpoint/2010/main" val="615186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685800"/>
            <a:ext cx="7858125" cy="1066800"/>
          </a:xfrm>
        </p:spPr>
        <p:txBody>
          <a:bodyPr/>
          <a:lstStyle/>
          <a:p>
            <a:r>
              <a:rPr lang="en-AU" dirty="0" smtClean="0"/>
              <a:t>The following slides summarise adaptivity submissions to ETSI BRAN for discussion by the SC</a:t>
            </a:r>
            <a:endParaRPr lang="en-AU" dirty="0"/>
          </a:p>
        </p:txBody>
      </p:sp>
      <p:sp>
        <p:nvSpPr>
          <p:cNvPr id="3" name="Content Placeholder 2"/>
          <p:cNvSpPr>
            <a:spLocks noGrp="1"/>
          </p:cNvSpPr>
          <p:nvPr>
            <p:ph idx="1"/>
          </p:nvPr>
        </p:nvSpPr>
        <p:spPr/>
        <p:txBody>
          <a:bodyPr/>
          <a:lstStyle/>
          <a:p>
            <a:pPr lvl="1"/>
            <a:r>
              <a:rPr lang="en-AU" dirty="0" smtClean="0"/>
              <a:t>The following slides summarise the submissions that have been made to ETSI BRAN of relevance to 802.11 on the topic of coexistence</a:t>
            </a:r>
          </a:p>
          <a:p>
            <a:pPr lvl="1"/>
            <a:r>
              <a:rPr lang="en-AU" dirty="0" smtClean="0"/>
              <a:t>The purpose of discussing them in the SC today is to:</a:t>
            </a:r>
          </a:p>
          <a:p>
            <a:pPr lvl="2"/>
            <a:r>
              <a:rPr lang="en-AU" dirty="0" smtClean="0"/>
              <a:t>Make 802.11 stakeholders aware of issues of potential importance</a:t>
            </a:r>
          </a:p>
          <a:p>
            <a:pPr lvl="2"/>
            <a:r>
              <a:rPr lang="en-AU" dirty="0" smtClean="0"/>
              <a:t>Allow </a:t>
            </a:r>
            <a:r>
              <a:rPr lang="en-AU" dirty="0"/>
              <a:t>802.11 stakeholders </a:t>
            </a:r>
            <a:r>
              <a:rPr lang="en-AU" dirty="0" smtClean="0"/>
              <a:t>to discuss and possibly come to consensus on the best way forward</a:t>
            </a:r>
          </a:p>
          <a:p>
            <a:pPr lvl="1"/>
            <a:r>
              <a:rPr lang="en-AU" dirty="0" smtClean="0"/>
              <a:t>The conclusions of today’s discussion will be recorded in the minutes and will assist 802.11 stakeholders that participate in ETSI BRAN</a:t>
            </a:r>
          </a:p>
          <a:p>
            <a:pPr lvl="1"/>
            <a:r>
              <a:rPr lang="en-AU" dirty="0" smtClean="0"/>
              <a:t>However, these conclusions do not represent the position of the IEEE 802.11 WG unless they are approved by the WG (on Friday)</a:t>
            </a:r>
          </a:p>
          <a:p>
            <a:pPr lvl="1"/>
            <a:r>
              <a:rPr lang="en-AU" dirty="0" smtClean="0"/>
              <a:t>Anyone who would like a formal WG position to be established on any matter is requested to submit a recommendation for consideration by the SC on Thursday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22</a:t>
            </a:fld>
            <a:endParaRPr lang="en-US"/>
          </a:p>
        </p:txBody>
      </p:sp>
    </p:spTree>
    <p:extLst>
      <p:ext uri="{BB962C8B-B14F-4D97-AF65-F5344CB8AC3E}">
        <p14:creationId xmlns:p14="http://schemas.microsoft.com/office/powerpoint/2010/main" val="24014001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ETSI BRAN will consider submissions on potential editorial ambiguities in </a:t>
            </a:r>
            <a:r>
              <a:rPr lang="en-AU" dirty="0"/>
              <a:t>EN 301 893 </a:t>
            </a:r>
          </a:p>
        </p:txBody>
      </p:sp>
      <p:sp>
        <p:nvSpPr>
          <p:cNvPr id="3" name="Content Placeholder 2"/>
          <p:cNvSpPr>
            <a:spLocks noGrp="1"/>
          </p:cNvSpPr>
          <p:nvPr>
            <p:ph idx="1"/>
          </p:nvPr>
        </p:nvSpPr>
        <p:spPr>
          <a:xfrm>
            <a:off x="685799" y="1981200"/>
            <a:ext cx="7858125" cy="4114800"/>
          </a:xfrm>
        </p:spPr>
        <p:txBody>
          <a:bodyPr/>
          <a:lstStyle/>
          <a:p>
            <a:r>
              <a:rPr lang="en-US" dirty="0" smtClean="0"/>
              <a:t>Submissions</a:t>
            </a:r>
          </a:p>
          <a:p>
            <a:pPr lvl="1"/>
            <a:r>
              <a:rPr lang="en-US" dirty="0" smtClean="0"/>
              <a:t>BRAN(18)099002r1: </a:t>
            </a:r>
            <a:r>
              <a:rPr lang="en-AU" i="1" dirty="0"/>
              <a:t>Clarifications of adaptivity ambiguities in EN 301 </a:t>
            </a:r>
            <a:r>
              <a:rPr lang="en-AU" i="1" dirty="0" smtClean="0"/>
              <a:t>893</a:t>
            </a:r>
            <a:endParaRPr lang="en-US" dirty="0" smtClean="0"/>
          </a:p>
          <a:p>
            <a:pPr lvl="2"/>
            <a:r>
              <a:rPr lang="en-US" dirty="0" smtClean="0"/>
              <a:t>Author: Cisco, Intel, Broadcom</a:t>
            </a:r>
          </a:p>
          <a:p>
            <a:pPr lvl="2"/>
            <a:r>
              <a:rPr lang="en-US" dirty="0" smtClean="0"/>
              <a:t>Suggests various clarifications to ambiguities related to adaptivity</a:t>
            </a:r>
          </a:p>
          <a:p>
            <a:pPr lvl="3"/>
            <a:r>
              <a:rPr lang="en-AU" dirty="0"/>
              <a:t>The same threshold must be used in all channels … whereas each channel should use an independently determined preamble</a:t>
            </a:r>
          </a:p>
          <a:p>
            <a:pPr lvl="3"/>
            <a:r>
              <a:rPr lang="en-AU" dirty="0"/>
              <a:t>The use of a -62 dBm threshold is conditional on finding a preamble … whereas it should depend is on the existence of a process to detect preambles</a:t>
            </a:r>
          </a:p>
          <a:p>
            <a:pPr lvl="3"/>
            <a:r>
              <a:rPr lang="en-AU" dirty="0"/>
              <a:t>The threshold is integrated over multiple channels … whereas the threshold should be integrated over each 20 MHz </a:t>
            </a:r>
            <a:r>
              <a:rPr lang="en-AU" dirty="0" smtClean="0"/>
              <a:t>channel</a:t>
            </a:r>
          </a:p>
          <a:p>
            <a:pPr lvl="1"/>
            <a:r>
              <a:rPr lang="en-US" dirty="0" smtClean="0"/>
              <a:t>BRAN(18)099018: </a:t>
            </a:r>
            <a:r>
              <a:rPr lang="en-US" i="1" dirty="0" smtClean="0"/>
              <a:t>Response to BRAN(18)099002</a:t>
            </a:r>
          </a:p>
          <a:p>
            <a:pPr lvl="2"/>
            <a:r>
              <a:rPr lang="en-US" dirty="0" smtClean="0"/>
              <a:t>Author: Ericsson</a:t>
            </a:r>
          </a:p>
          <a:p>
            <a:pPr lvl="2"/>
            <a:r>
              <a:rPr lang="en-US" dirty="0" smtClean="0"/>
              <a:t>Objects to suggestion that </a:t>
            </a:r>
            <a:r>
              <a:rPr lang="en-AU" dirty="0"/>
              <a:t>the threshold should be integrated over each 20 MHz </a:t>
            </a:r>
            <a:r>
              <a:rPr lang="en-AU" dirty="0" smtClean="0"/>
              <a:t>channel, preferring the integration occur over the 20/40/80/… channel</a:t>
            </a:r>
          </a:p>
          <a:p>
            <a:pPr lvl="2"/>
            <a:r>
              <a:rPr lang="en-AU" dirty="0" smtClean="0"/>
              <a:t>Asserts that such a change will severely impact </a:t>
            </a:r>
            <a:r>
              <a:rPr lang="en-US" dirty="0"/>
              <a:t>existing </a:t>
            </a:r>
            <a:r>
              <a:rPr lang="en-US" dirty="0" smtClean="0"/>
              <a:t>&amp; </a:t>
            </a:r>
            <a:r>
              <a:rPr lang="en-US" dirty="0"/>
              <a:t>upcoming IEEE 802.11 </a:t>
            </a:r>
            <a:r>
              <a:rPr lang="en-US" dirty="0" smtClean="0"/>
              <a:t>products</a:t>
            </a:r>
          </a:p>
          <a:p>
            <a:pPr lvl="2"/>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10" name="Object 9">
            <a:hlinkClick r:id="" action="ppaction://ole?verb=0"/>
          </p:cNvPr>
          <p:cNvGraphicFramePr>
            <a:graphicFrameLocks noChangeAspect="1"/>
          </p:cNvGraphicFramePr>
          <p:nvPr>
            <p:extLst>
              <p:ext uri="{D42A27DB-BD31-4B8C-83A1-F6EECF244321}">
                <p14:modId xmlns:p14="http://schemas.microsoft.com/office/powerpoint/2010/main" val="2123500232"/>
              </p:ext>
            </p:extLst>
          </p:nvPr>
        </p:nvGraphicFramePr>
        <p:xfrm>
          <a:off x="19251" y="2514600"/>
          <a:ext cx="914400" cy="806450"/>
        </p:xfrm>
        <a:graphic>
          <a:graphicData uri="http://schemas.openxmlformats.org/presentationml/2006/ole">
            <mc:AlternateContent xmlns:mc="http://schemas.openxmlformats.org/markup-compatibility/2006">
              <mc:Choice xmlns:v="urn:schemas-microsoft-com:vml" Requires="v">
                <p:oleObj spid="_x0000_s21510"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19251" y="2514600"/>
                        <a:ext cx="914400" cy="806450"/>
                      </a:xfrm>
                      <a:prstGeom prst="rect">
                        <a:avLst/>
                      </a:prstGeom>
                    </p:spPr>
                  </p:pic>
                </p:oleObj>
              </mc:Fallback>
            </mc:AlternateContent>
          </a:graphicData>
        </a:graphic>
      </p:graphicFrame>
      <p:sp>
        <p:nvSpPr>
          <p:cNvPr id="11" name="Rectangle 10"/>
          <p:cNvSpPr/>
          <p:nvPr/>
        </p:nvSpPr>
        <p:spPr bwMode="auto">
          <a:xfrm>
            <a:off x="76200" y="46482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5"/>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18203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submissions on potential editorial ambiguities in EN 301 893 </a:t>
            </a:r>
          </a:p>
        </p:txBody>
      </p:sp>
      <p:sp>
        <p:nvSpPr>
          <p:cNvPr id="3" name="Content Placeholder 2"/>
          <p:cNvSpPr>
            <a:spLocks noGrp="1"/>
          </p:cNvSpPr>
          <p:nvPr>
            <p:ph idx="1"/>
          </p:nvPr>
        </p:nvSpPr>
        <p:spPr/>
        <p:txBody>
          <a:bodyPr/>
          <a:lstStyle/>
          <a:p>
            <a:r>
              <a:rPr lang="en-AU" dirty="0" smtClean="0"/>
              <a:t>Discussion</a:t>
            </a:r>
          </a:p>
          <a:p>
            <a:pPr lvl="1"/>
            <a:r>
              <a:rPr lang="en-AU" dirty="0" smtClean="0"/>
              <a:t>Does the SC have a view on the topic of contention?</a:t>
            </a:r>
          </a:p>
          <a:p>
            <a:pPr lvl="2"/>
            <a:r>
              <a:rPr lang="en-AU" dirty="0" smtClean="0"/>
              <a:t>Is this a technical issue or it is purely editorial?</a:t>
            </a:r>
          </a:p>
          <a:p>
            <a:pPr lvl="2"/>
            <a:r>
              <a:rPr lang="en-AU" dirty="0" smtClean="0"/>
              <a:t>What is the impact on existing or future 802.11 gear of the two proposals?</a:t>
            </a:r>
          </a:p>
          <a:p>
            <a:pPr lvl="1"/>
            <a:r>
              <a:rPr lang="en-AU" dirty="0" smtClean="0">
                <a:solidFill>
                  <a:srgbClr val="FF0000"/>
                </a:solidFill>
              </a:rPr>
              <a:t>Note: an additional input on this topic is expected for consideration of the SC</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24</a:t>
            </a:fld>
            <a:endParaRPr lang="en-US"/>
          </a:p>
        </p:txBody>
      </p:sp>
    </p:spTree>
    <p:extLst>
      <p:ext uri="{BB962C8B-B14F-4D97-AF65-F5344CB8AC3E}">
        <p14:creationId xmlns:p14="http://schemas.microsoft.com/office/powerpoint/2010/main" val="41090018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a:t>
            </a:r>
            <a:r>
              <a:rPr lang="en-AU" dirty="0" smtClean="0"/>
              <a:t>a proposal to refine the “paused COT” requirements</a:t>
            </a:r>
            <a:endParaRPr lang="en-AU" dirty="0"/>
          </a:p>
        </p:txBody>
      </p:sp>
      <p:sp>
        <p:nvSpPr>
          <p:cNvPr id="3" name="Content Placeholder 2"/>
          <p:cNvSpPr>
            <a:spLocks noGrp="1"/>
          </p:cNvSpPr>
          <p:nvPr>
            <p:ph idx="1"/>
          </p:nvPr>
        </p:nvSpPr>
        <p:spPr/>
        <p:txBody>
          <a:bodyPr/>
          <a:lstStyle/>
          <a:p>
            <a:r>
              <a:rPr lang="en-AU" dirty="0" smtClean="0"/>
              <a:t>Submission</a:t>
            </a:r>
          </a:p>
          <a:p>
            <a:pPr lvl="1"/>
            <a:r>
              <a:rPr lang="en-US" dirty="0" smtClean="0"/>
              <a:t>BRAN(18)099003r1: </a:t>
            </a:r>
            <a:r>
              <a:rPr lang="en-AU" i="1" dirty="0"/>
              <a:t>Paused COT in EN 301 893</a:t>
            </a:r>
            <a:endParaRPr lang="en-US" dirty="0"/>
          </a:p>
          <a:p>
            <a:pPr lvl="2"/>
            <a:r>
              <a:rPr lang="en-US" dirty="0"/>
              <a:t>Author: Cisco, Intel, Broadcom</a:t>
            </a:r>
          </a:p>
          <a:p>
            <a:pPr lvl="2"/>
            <a:r>
              <a:rPr lang="en-AU" dirty="0" smtClean="0"/>
              <a:t>Proposes refining the “paused COT” feature requirements to:</a:t>
            </a:r>
          </a:p>
          <a:p>
            <a:pPr lvl="3"/>
            <a:r>
              <a:rPr lang="en-AU" dirty="0"/>
              <a:t>A</a:t>
            </a:r>
            <a:r>
              <a:rPr lang="en-AU" dirty="0" smtClean="0"/>
              <a:t>ccount </a:t>
            </a:r>
            <a:r>
              <a:rPr lang="en-AU" dirty="0"/>
              <a:t>for the revised adaptivity clause </a:t>
            </a:r>
            <a:r>
              <a:rPr lang="en-AU" dirty="0" smtClean="0"/>
              <a:t>(as agreed at the last ETSI BRAN meeting)</a:t>
            </a:r>
            <a:endParaRPr lang="en-AU" dirty="0"/>
          </a:p>
          <a:p>
            <a:pPr lvl="3"/>
            <a:r>
              <a:rPr lang="en-AU" dirty="0"/>
              <a:t>E</a:t>
            </a:r>
            <a:r>
              <a:rPr lang="en-AU" dirty="0" smtClean="0"/>
              <a:t>nsure </a:t>
            </a:r>
            <a:r>
              <a:rPr lang="en-AU" dirty="0"/>
              <a:t>that a system using the “paused COT” feature cannot interfere with another COT during a 16 µs gap</a:t>
            </a:r>
          </a:p>
          <a:p>
            <a:r>
              <a:rPr lang="en-AU" dirty="0" smtClean="0"/>
              <a:t>Discussion</a:t>
            </a:r>
            <a:endParaRPr lang="en-AU" dirty="0"/>
          </a:p>
          <a:p>
            <a:pPr lvl="1"/>
            <a:r>
              <a:rPr lang="en-AU" dirty="0" smtClean="0"/>
              <a:t>ETSI BRAN has not received any objection to this proposal</a:t>
            </a:r>
          </a:p>
          <a:p>
            <a:pPr lvl="1"/>
            <a:r>
              <a:rPr lang="en-AU" dirty="0" smtClean="0"/>
              <a:t>Is there any discussion from the SC?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25</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1506447575"/>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2534"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5597445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ETSI BRAN will </a:t>
            </a:r>
            <a:r>
              <a:rPr lang="en-AU" dirty="0"/>
              <a:t>consider a proposal </a:t>
            </a:r>
            <a:r>
              <a:rPr lang="en-AU" dirty="0" smtClean="0"/>
              <a:t>(again) to deal with blocking energy</a:t>
            </a:r>
            <a:endParaRPr lang="en-AU" dirty="0"/>
          </a:p>
        </p:txBody>
      </p:sp>
      <p:sp>
        <p:nvSpPr>
          <p:cNvPr id="3" name="Content Placeholder 2"/>
          <p:cNvSpPr>
            <a:spLocks noGrp="1"/>
          </p:cNvSpPr>
          <p:nvPr>
            <p:ph idx="1"/>
          </p:nvPr>
        </p:nvSpPr>
        <p:spPr/>
        <p:txBody>
          <a:bodyPr/>
          <a:lstStyle/>
          <a:p>
            <a:r>
              <a:rPr lang="en-AU" dirty="0" smtClean="0"/>
              <a:t>Submissions</a:t>
            </a:r>
          </a:p>
          <a:p>
            <a:pPr lvl="1"/>
            <a:r>
              <a:rPr lang="en-AU" dirty="0" smtClean="0"/>
              <a:t>BRAN(18)099005r1 </a:t>
            </a:r>
            <a:r>
              <a:rPr lang="en-AU" dirty="0"/>
              <a:t>- </a:t>
            </a:r>
            <a:r>
              <a:rPr lang="en-AU" i="1" dirty="0"/>
              <a:t>Blocking energy update </a:t>
            </a:r>
            <a:endParaRPr lang="en-AU" i="1" dirty="0" smtClean="0"/>
          </a:p>
          <a:p>
            <a:pPr lvl="2"/>
            <a:r>
              <a:rPr lang="en-AU" dirty="0" smtClean="0"/>
              <a:t>Author: Cisco</a:t>
            </a:r>
          </a:p>
          <a:p>
            <a:pPr lvl="2"/>
            <a:r>
              <a:rPr lang="en-AU" dirty="0" smtClean="0"/>
              <a:t>Proposes that ETSI BRAN notify 3GPP RAN1 that the use of </a:t>
            </a:r>
            <a:r>
              <a:rPr lang="en-AU" i="1" dirty="0" smtClean="0"/>
              <a:t>blocking energy </a:t>
            </a:r>
            <a:r>
              <a:rPr lang="en-AU" dirty="0" smtClean="0"/>
              <a:t>by some LAA implementations is not allowed </a:t>
            </a:r>
          </a:p>
          <a:p>
            <a:pPr lvl="1"/>
            <a:r>
              <a:rPr lang="en-AU" dirty="0"/>
              <a:t>BRAN(18)099007 - </a:t>
            </a:r>
            <a:r>
              <a:rPr lang="en-AU" i="1" dirty="0"/>
              <a:t>Clarifications on blocking energy </a:t>
            </a:r>
            <a:endParaRPr lang="en-AU" i="1" dirty="0" smtClean="0"/>
          </a:p>
          <a:p>
            <a:pPr lvl="2"/>
            <a:r>
              <a:rPr lang="en-AU" dirty="0" smtClean="0"/>
              <a:t>Author</a:t>
            </a:r>
            <a:r>
              <a:rPr lang="en-AU" dirty="0"/>
              <a:t>: </a:t>
            </a:r>
            <a:r>
              <a:rPr lang="en-AU" dirty="0" err="1" smtClean="0"/>
              <a:t>BMWi</a:t>
            </a:r>
            <a:endParaRPr lang="en-AU" dirty="0"/>
          </a:p>
          <a:p>
            <a:pPr lvl="2"/>
            <a:r>
              <a:rPr lang="en-AU" dirty="0" smtClean="0"/>
              <a:t>Clarifies that German regulations do not disallow the use of </a:t>
            </a:r>
            <a:r>
              <a:rPr lang="en-AU" i="1" dirty="0" smtClean="0"/>
              <a:t>blocking energy </a:t>
            </a:r>
            <a:r>
              <a:rPr lang="en-AU" dirty="0" smtClean="0"/>
              <a:t>as used by LAA</a:t>
            </a:r>
          </a:p>
          <a:p>
            <a:r>
              <a:rPr lang="en-AU" dirty="0" smtClean="0"/>
              <a:t>Discussion</a:t>
            </a:r>
          </a:p>
          <a:p>
            <a:pPr lvl="1"/>
            <a:r>
              <a:rPr lang="en-AU" dirty="0" smtClean="0"/>
              <a:t>There is a more detailed item on blocking energy later in the agenda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26</a:t>
            </a:fld>
            <a:endParaRPr lang="en-US"/>
          </a:p>
        </p:txBody>
      </p:sp>
    </p:spTree>
    <p:extLst>
      <p:ext uri="{BB962C8B-B14F-4D97-AF65-F5344CB8AC3E}">
        <p14:creationId xmlns:p14="http://schemas.microsoft.com/office/powerpoint/2010/main" val="21334528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revise the </a:t>
            </a:r>
            <a:r>
              <a:rPr lang="en-AU" i="1" dirty="0"/>
              <a:t>Channel Occupancy Time </a:t>
            </a:r>
            <a:r>
              <a:rPr lang="en-AU" dirty="0"/>
              <a:t>definition</a:t>
            </a:r>
          </a:p>
        </p:txBody>
      </p:sp>
      <p:sp>
        <p:nvSpPr>
          <p:cNvPr id="3" name="Content Placeholder 2"/>
          <p:cNvSpPr>
            <a:spLocks noGrp="1"/>
          </p:cNvSpPr>
          <p:nvPr>
            <p:ph idx="1"/>
          </p:nvPr>
        </p:nvSpPr>
        <p:spPr/>
        <p:txBody>
          <a:bodyPr/>
          <a:lstStyle/>
          <a:p>
            <a:r>
              <a:rPr lang="en-AU" dirty="0"/>
              <a:t>Submissions</a:t>
            </a:r>
          </a:p>
          <a:p>
            <a:pPr lvl="1"/>
            <a:r>
              <a:rPr lang="en-AU" dirty="0" smtClean="0"/>
              <a:t>BRAN(18)099013r1 – </a:t>
            </a:r>
            <a:r>
              <a:rPr lang="en-AU" i="1" dirty="0" smtClean="0"/>
              <a:t>Definition of COT for EN 301 893</a:t>
            </a:r>
            <a:endParaRPr lang="en-AU" i="1" dirty="0"/>
          </a:p>
          <a:p>
            <a:pPr lvl="2"/>
            <a:r>
              <a:rPr lang="en-AU" dirty="0"/>
              <a:t>Author: </a:t>
            </a:r>
            <a:r>
              <a:rPr lang="en-AU" dirty="0" smtClean="0"/>
              <a:t>Broadcom</a:t>
            </a:r>
          </a:p>
          <a:p>
            <a:pPr lvl="2"/>
            <a:r>
              <a:rPr lang="en-AU" dirty="0" smtClean="0"/>
              <a:t>Proposes a </a:t>
            </a:r>
            <a:r>
              <a:rPr lang="en-AU" dirty="0"/>
              <a:t>revised </a:t>
            </a:r>
            <a:r>
              <a:rPr lang="en-AU" i="1" dirty="0"/>
              <a:t>Channel Occupancy Time </a:t>
            </a:r>
            <a:r>
              <a:rPr lang="en-AU" dirty="0" smtClean="0"/>
              <a:t>definition</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It does not seem to allow for a paused COT</a:t>
            </a:r>
          </a:p>
          <a:p>
            <a:pPr lvl="2"/>
            <a:r>
              <a:rPr lang="en-AU" dirty="0" smtClean="0"/>
              <a:t>It loses the restriction that a </a:t>
            </a:r>
            <a:r>
              <a:rPr lang="en-AU" i="1" dirty="0"/>
              <a:t>Channel Occupancy </a:t>
            </a:r>
            <a:r>
              <a:rPr lang="en-AU" dirty="0" smtClean="0"/>
              <a:t>must be complete with 20ms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145388254"/>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3558"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52407328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a:t>
            </a:r>
            <a:r>
              <a:rPr lang="en-AU" dirty="0"/>
              <a:t>consider a </a:t>
            </a:r>
            <a:r>
              <a:rPr lang="en-AU" dirty="0" smtClean="0"/>
              <a:t>proposal </a:t>
            </a:r>
            <a:r>
              <a:rPr lang="en-AU" dirty="0"/>
              <a:t>to </a:t>
            </a:r>
            <a:r>
              <a:rPr lang="en-AU" dirty="0" smtClean="0"/>
              <a:t>avoid a responding device obtaining unfair access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BRAN(18)099014 -</a:t>
            </a:r>
            <a:r>
              <a:rPr lang="en-AU" i="1" dirty="0" smtClean="0"/>
              <a:t> </a:t>
            </a:r>
            <a:r>
              <a:rPr lang="en-AU" i="1" dirty="0" err="1"/>
              <a:t>SharingCOT_for_EN</a:t>
            </a:r>
            <a:r>
              <a:rPr lang="en-AU" i="1" dirty="0"/>
              <a:t> 301 893 </a:t>
            </a:r>
          </a:p>
          <a:p>
            <a:pPr lvl="2"/>
            <a:r>
              <a:rPr lang="en-AU" dirty="0"/>
              <a:t>Author: </a:t>
            </a:r>
            <a:r>
              <a:rPr lang="en-AU" dirty="0" smtClean="0"/>
              <a:t>Broadcom</a:t>
            </a:r>
            <a:endParaRPr lang="en-AU" dirty="0"/>
          </a:p>
          <a:p>
            <a:pPr lvl="2"/>
            <a:r>
              <a:rPr lang="en-AU" dirty="0" smtClean="0"/>
              <a:t>Notes that a device using a low max </a:t>
            </a:r>
            <a:r>
              <a:rPr lang="en-AU" dirty="0" err="1" smtClean="0"/>
              <a:t>tx</a:t>
            </a:r>
            <a:r>
              <a:rPr lang="en-AU" dirty="0" smtClean="0"/>
              <a:t> power (and thus a high ED threshold) to gain access to the medium could pass control of the COT to device using a much higher max </a:t>
            </a:r>
            <a:r>
              <a:rPr lang="en-AU" dirty="0" err="1" smtClean="0"/>
              <a:t>tx</a:t>
            </a:r>
            <a:r>
              <a:rPr lang="en-AU" dirty="0" smtClean="0"/>
              <a:t> power – and this would provide unfair access to the high mx </a:t>
            </a:r>
            <a:r>
              <a:rPr lang="en-AU" dirty="0" err="1" smtClean="0"/>
              <a:t>tx</a:t>
            </a:r>
            <a:r>
              <a:rPr lang="en-AU" dirty="0" smtClean="0"/>
              <a:t> power device </a:t>
            </a:r>
          </a:p>
          <a:p>
            <a:pPr lvl="2"/>
            <a:r>
              <a:rPr lang="en-AU" dirty="0" smtClean="0"/>
              <a:t>Proposes </a:t>
            </a:r>
            <a:r>
              <a:rPr lang="en-AU" dirty="0"/>
              <a:t>that </a:t>
            </a:r>
            <a:r>
              <a:rPr lang="en-AU" dirty="0" smtClean="0"/>
              <a:t>the responding device use a max </a:t>
            </a:r>
            <a:r>
              <a:rPr lang="en-AU" dirty="0" err="1" smtClean="0"/>
              <a:t>tx</a:t>
            </a:r>
            <a:r>
              <a:rPr lang="en-AU" dirty="0" smtClean="0"/>
              <a:t> power no higher than the initiating device that gained control of the medium</a:t>
            </a:r>
            <a:endParaRPr lang="en-AU" dirty="0"/>
          </a:p>
          <a:p>
            <a:r>
              <a:rPr lang="en-AU" dirty="0" smtClean="0"/>
              <a:t>Discussion</a:t>
            </a:r>
            <a:endParaRPr lang="en-AU" dirty="0"/>
          </a:p>
          <a:p>
            <a:pPr lvl="1"/>
            <a:r>
              <a:rPr lang="en-AU" dirty="0"/>
              <a:t>ETSI BRAN has not received any objection to this proposal</a:t>
            </a:r>
          </a:p>
          <a:p>
            <a:pPr lvl="1"/>
            <a:r>
              <a:rPr lang="en-AU" dirty="0"/>
              <a:t>Is there any discussion from the SC?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335407810"/>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19463"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74275641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restrict a initiating devices from restarting after a “pause” </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BRAN(18)099015 -</a:t>
            </a:r>
            <a:r>
              <a:rPr lang="en-AU" i="1" dirty="0"/>
              <a:t> Multiple UL DL Switching for EN 301 893 </a:t>
            </a:r>
          </a:p>
          <a:p>
            <a:pPr lvl="2"/>
            <a:r>
              <a:rPr lang="en-AU" dirty="0"/>
              <a:t>Author: </a:t>
            </a:r>
            <a:r>
              <a:rPr lang="en-AU" dirty="0" smtClean="0"/>
              <a:t>Broadcom</a:t>
            </a:r>
          </a:p>
          <a:p>
            <a:pPr lvl="2"/>
            <a:r>
              <a:rPr lang="en-AU" dirty="0" smtClean="0"/>
              <a:t>Observes that RAN1 is discussing the possibility of multiple “paused” UL/DL transitions (each with only a 25us LBT)  contrary to the intent of the “paused COT”</a:t>
            </a:r>
            <a:endParaRPr lang="en-AU" dirty="0"/>
          </a:p>
          <a:p>
            <a:pPr lvl="2"/>
            <a:r>
              <a:rPr lang="en-AU" dirty="0" smtClean="0"/>
              <a:t>Proposes making it clear that an initiating device cannot regain control of the medium after a pause in a COT</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This is an example of a feature (paused COT) that was agreed to as a concession, but has been misused by some in RAN1</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29</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3552789880"/>
              </p:ext>
            </p:extLst>
          </p:nvPr>
        </p:nvGraphicFramePr>
        <p:xfrm>
          <a:off x="0" y="2438400"/>
          <a:ext cx="914400" cy="806450"/>
        </p:xfrm>
        <a:graphic>
          <a:graphicData uri="http://schemas.openxmlformats.org/presentationml/2006/ole">
            <mc:AlternateContent xmlns:mc="http://schemas.openxmlformats.org/markup-compatibility/2006">
              <mc:Choice xmlns:v="urn:schemas-microsoft-com:vml" Requires="v">
                <p:oleObj spid="_x0000_s20487" name="Document" showAsIcon="1" r:id="rId3" imgW="914400" imgH="806400" progId="Word.Document.12">
                  <p:embed/>
                </p:oleObj>
              </mc:Choice>
              <mc:Fallback>
                <p:oleObj name="Document" showAsIcon="1" r:id="rId3" imgW="914400" imgH="806400" progId="Word.Document.12">
                  <p:embed/>
                  <p:pic>
                    <p:nvPicPr>
                      <p:cNvPr id="0" name=""/>
                      <p:cNvPicPr/>
                      <p:nvPr/>
                    </p:nvPicPr>
                    <p:blipFill>
                      <a:blip r:embed="rId4"/>
                      <a:stretch>
                        <a:fillRect/>
                      </a:stretch>
                    </p:blipFill>
                    <p:spPr>
                      <a:xfrm>
                        <a:off x="0" y="24384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24474786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first task for the Coexistence SC today is not to appoint a secretary</a:t>
            </a:r>
            <a:endParaRPr lang="en-AU" dirty="0"/>
          </a:p>
        </p:txBody>
      </p:sp>
      <p:sp>
        <p:nvSpPr>
          <p:cNvPr id="3" name="Content Placeholder 2"/>
          <p:cNvSpPr>
            <a:spLocks noGrp="1"/>
          </p:cNvSpPr>
          <p:nvPr>
            <p:ph idx="1"/>
          </p:nvPr>
        </p:nvSpPr>
        <p:spPr/>
        <p:txBody>
          <a:bodyPr/>
          <a:lstStyle/>
          <a:p>
            <a:pPr lvl="1"/>
            <a:r>
              <a:rPr lang="en-AU" dirty="0" smtClean="0"/>
              <a:t>It is important to keep proper minutes of all Coexistence SC meetings</a:t>
            </a:r>
          </a:p>
          <a:p>
            <a:pPr lvl="1"/>
            <a:r>
              <a:rPr lang="en-AU" dirty="0" smtClean="0">
                <a:sym typeface="Wingdings" panose="05000000000000000000" pitchFamily="2" charset="2"/>
              </a:rPr>
              <a:t>Fortunately, Guido Hiertz (Ericsson) agreed in Berlin to be appointed the IEEE 802.11 Coexistence SC’s permanent Secretary …</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3</a:t>
            </a:fld>
            <a:endParaRPr lang="en-US"/>
          </a:p>
        </p:txBody>
      </p:sp>
    </p:spTree>
    <p:extLst>
      <p:ext uri="{BB962C8B-B14F-4D97-AF65-F5344CB8AC3E}">
        <p14:creationId xmlns:p14="http://schemas.microsoft.com/office/powerpoint/2010/main" val="41220304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remove the test by declaration options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BRAN(18)099017 –</a:t>
            </a:r>
            <a:r>
              <a:rPr lang="en-AU" i="1" dirty="0" smtClean="0"/>
              <a:t> Removal of declaration option</a:t>
            </a:r>
          </a:p>
          <a:p>
            <a:pPr lvl="2"/>
            <a:r>
              <a:rPr lang="en-AU" dirty="0" smtClean="0"/>
              <a:t>Author</a:t>
            </a:r>
            <a:r>
              <a:rPr lang="en-AU" dirty="0"/>
              <a:t>: </a:t>
            </a:r>
            <a:r>
              <a:rPr lang="en-AU" dirty="0" smtClean="0"/>
              <a:t>Ericsson</a:t>
            </a:r>
          </a:p>
          <a:p>
            <a:pPr lvl="2"/>
            <a:r>
              <a:rPr lang="en-AU" dirty="0" smtClean="0"/>
              <a:t>Proposes removing the option to “test” the channel access mechanism and the maximum channel occupancy time by “declaration”</a:t>
            </a:r>
          </a:p>
          <a:p>
            <a:pPr lvl="2"/>
            <a:r>
              <a:rPr lang="en-AU" dirty="0" smtClean="0"/>
              <a:t>Justifies on basis that:</a:t>
            </a:r>
          </a:p>
          <a:p>
            <a:pPr lvl="3"/>
            <a:r>
              <a:rPr lang="en-US" dirty="0" smtClean="0"/>
              <a:t>Test </a:t>
            </a:r>
            <a:r>
              <a:rPr lang="en-US" dirty="0"/>
              <a:t>equipment vendors and test labs are prepared to certify products under version 2.1.1 of EN 301 </a:t>
            </a:r>
            <a:r>
              <a:rPr lang="en-US" dirty="0" smtClean="0"/>
              <a:t>893</a:t>
            </a:r>
          </a:p>
          <a:p>
            <a:pPr lvl="3"/>
            <a:r>
              <a:rPr lang="en-US" dirty="0" smtClean="0"/>
              <a:t>An </a:t>
            </a:r>
            <a:r>
              <a:rPr lang="en-US" dirty="0"/>
              <a:t>option to declare compliance is prone to be questioned during the EC’s </a:t>
            </a:r>
            <a:r>
              <a:rPr lang="en-US" dirty="0" smtClean="0"/>
              <a:t>review</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30</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0095904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will consider a proposal to remove the test by declaration options</a:t>
            </a:r>
          </a:p>
        </p:txBody>
      </p:sp>
      <p:sp>
        <p:nvSpPr>
          <p:cNvPr id="3" name="Content Placeholder 2"/>
          <p:cNvSpPr>
            <a:spLocks noGrp="1"/>
          </p:cNvSpPr>
          <p:nvPr>
            <p:ph idx="1"/>
          </p:nvPr>
        </p:nvSpPr>
        <p:spPr/>
        <p:txBody>
          <a:bodyPr/>
          <a:lstStyle/>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Less testing is better for cost reasons and so imposing tests only makes sense from a vendor perspective if the EC will really object; will they?</a:t>
            </a:r>
          </a:p>
          <a:p>
            <a:pPr lvl="2"/>
            <a:r>
              <a:rPr lang="en-AU" dirty="0" smtClean="0"/>
              <a:t>Are we confident the tests actually test what we think they test? Have they been tested against multiple devices?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31</a:t>
            </a:fld>
            <a:endParaRPr lang="en-US"/>
          </a:p>
        </p:txBody>
      </p:sp>
    </p:spTree>
    <p:extLst>
      <p:ext uri="{BB962C8B-B14F-4D97-AF65-F5344CB8AC3E}">
        <p14:creationId xmlns:p14="http://schemas.microsoft.com/office/powerpoint/2010/main" val="26213231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define use of PD by referring to 802.11-2016 clause 17.3.6 </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BRAN(18)099019 –</a:t>
            </a:r>
            <a:r>
              <a:rPr lang="en-AU" i="1" dirty="0" smtClean="0"/>
              <a:t> Modification of the ED clause in EN 301 893</a:t>
            </a:r>
          </a:p>
          <a:p>
            <a:pPr lvl="2"/>
            <a:r>
              <a:rPr lang="en-AU" dirty="0" smtClean="0"/>
              <a:t>Author</a:t>
            </a:r>
            <a:r>
              <a:rPr lang="en-AU" dirty="0"/>
              <a:t>: </a:t>
            </a:r>
            <a:r>
              <a:rPr lang="en-AU" dirty="0" smtClean="0"/>
              <a:t>Ericsson</a:t>
            </a:r>
          </a:p>
          <a:p>
            <a:pPr lvl="2"/>
            <a:r>
              <a:rPr lang="en-AU" dirty="0" smtClean="0"/>
              <a:t>Suggests specifying the PD mechanism by reference to clause 17.3.6 in 802.11-2016, rather than clause 17.3</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Is there any benefit from referring to 17.3.6 rather than 17.3?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32</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8840860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test the use of PD</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BRAN(18)099020 –</a:t>
            </a:r>
            <a:r>
              <a:rPr lang="en-AU" i="1" dirty="0" smtClean="0"/>
              <a:t> Details on PD testing</a:t>
            </a:r>
          </a:p>
          <a:p>
            <a:pPr lvl="2"/>
            <a:r>
              <a:rPr lang="en-AU" dirty="0" smtClean="0"/>
              <a:t>Author</a:t>
            </a:r>
            <a:r>
              <a:rPr lang="en-AU" dirty="0"/>
              <a:t>: </a:t>
            </a:r>
            <a:r>
              <a:rPr lang="en-AU" dirty="0" smtClean="0"/>
              <a:t>Ericsson</a:t>
            </a:r>
          </a:p>
          <a:p>
            <a:pPr lvl="2"/>
            <a:r>
              <a:rPr lang="en-AU" dirty="0" smtClean="0"/>
              <a:t>Suggests specifying a test for the use of the PD mechanism at -82dBm</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a:t>Less testing is better for cost reasons and so imposing tests only makes sense from a vendor perspective </a:t>
            </a:r>
            <a:r>
              <a:rPr lang="en-AU" dirty="0" smtClean="0"/>
              <a:t>if they can’t be avoided</a:t>
            </a:r>
          </a:p>
          <a:p>
            <a:pPr lvl="2"/>
            <a:r>
              <a:rPr lang="en-AU" dirty="0" smtClean="0"/>
              <a:t>Does the test actually test what it claims to test?</a:t>
            </a:r>
          </a:p>
          <a:p>
            <a:pPr lvl="2"/>
            <a:r>
              <a:rPr lang="en-AU" dirty="0" smtClean="0"/>
              <a:t>Does there need to be some wiggle room in -82 dBm and -62 dBm parameters used in the test?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33</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5484807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consider a proposal to inject noise during ED tests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BRAN(18)099021 – </a:t>
            </a:r>
            <a:r>
              <a:rPr lang="en-AU" i="1" dirty="0" smtClean="0"/>
              <a:t>Modification to ED threshold test</a:t>
            </a:r>
          </a:p>
          <a:p>
            <a:pPr lvl="2"/>
            <a:r>
              <a:rPr lang="en-AU" dirty="0" smtClean="0"/>
              <a:t>Author</a:t>
            </a:r>
            <a:r>
              <a:rPr lang="en-AU" dirty="0"/>
              <a:t>: </a:t>
            </a:r>
            <a:r>
              <a:rPr lang="en-AU" dirty="0" smtClean="0"/>
              <a:t>Ericsson</a:t>
            </a:r>
          </a:p>
          <a:p>
            <a:pPr lvl="2"/>
            <a:r>
              <a:rPr lang="en-AU" dirty="0" smtClean="0"/>
              <a:t>Proposes the injection of noise at -92dBm when undertaking ED tests to simulate “real world conditions”</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a:t>Less testing is better for cost reasons and so imposing tests only makes sense from a vendor perspective </a:t>
            </a:r>
            <a:r>
              <a:rPr lang="en-AU" dirty="0" smtClean="0"/>
              <a:t>if they can’t be avoided</a:t>
            </a:r>
          </a:p>
          <a:p>
            <a:pPr lvl="2"/>
            <a:r>
              <a:rPr lang="en-AU" dirty="0" smtClean="0"/>
              <a:t>Does the test actually test what it claims to test?</a:t>
            </a:r>
          </a:p>
          <a:p>
            <a:pPr lvl="2"/>
            <a:r>
              <a:rPr lang="en-AU" dirty="0" smtClean="0"/>
              <a:t>Does the test have much value?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34</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2439743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ETSI BRAN </a:t>
            </a:r>
            <a:r>
              <a:rPr lang="en-AU" dirty="0" smtClean="0"/>
              <a:t>will probably not consider a proposal related to editorial issues</a:t>
            </a:r>
            <a:endParaRPr lang="en-AU" dirty="0"/>
          </a:p>
        </p:txBody>
      </p:sp>
      <p:sp>
        <p:nvSpPr>
          <p:cNvPr id="3" name="Content Placeholder 2"/>
          <p:cNvSpPr>
            <a:spLocks noGrp="1"/>
          </p:cNvSpPr>
          <p:nvPr>
            <p:ph idx="1"/>
          </p:nvPr>
        </p:nvSpPr>
        <p:spPr/>
        <p:txBody>
          <a:bodyPr/>
          <a:lstStyle/>
          <a:p>
            <a:r>
              <a:rPr lang="en-AU" dirty="0"/>
              <a:t>Submissions</a:t>
            </a:r>
          </a:p>
          <a:p>
            <a:pPr lvl="1"/>
            <a:r>
              <a:rPr lang="en-AU" dirty="0" smtClean="0"/>
              <a:t>BRAN(18)099022 – </a:t>
            </a:r>
            <a:r>
              <a:rPr lang="en-AU" i="1" dirty="0" smtClean="0"/>
              <a:t>Editorial modifications to EN 301 893</a:t>
            </a:r>
          </a:p>
          <a:p>
            <a:pPr lvl="2"/>
            <a:r>
              <a:rPr lang="en-AU" dirty="0" smtClean="0"/>
              <a:t>Author</a:t>
            </a:r>
            <a:r>
              <a:rPr lang="en-AU" dirty="0"/>
              <a:t>: </a:t>
            </a:r>
            <a:r>
              <a:rPr lang="en-AU" dirty="0" smtClean="0"/>
              <a:t>Ericsson</a:t>
            </a:r>
          </a:p>
          <a:p>
            <a:pPr lvl="2"/>
            <a:r>
              <a:rPr lang="en-AU" dirty="0" smtClean="0"/>
              <a:t>Highlights various editorial issues</a:t>
            </a:r>
          </a:p>
          <a:p>
            <a:r>
              <a:rPr lang="en-AU" dirty="0" smtClean="0"/>
              <a:t>Discussion</a:t>
            </a:r>
            <a:endParaRPr lang="en-AU" dirty="0"/>
          </a:p>
          <a:p>
            <a:pPr lvl="1"/>
            <a:r>
              <a:rPr lang="en-AU" dirty="0"/>
              <a:t>ETSI BRAN has not received any objection to this proposal</a:t>
            </a:r>
          </a:p>
          <a:p>
            <a:pPr lvl="1"/>
            <a:r>
              <a:rPr lang="en-AU" dirty="0"/>
              <a:t>Is there any discussion from the SC</a:t>
            </a:r>
            <a:r>
              <a:rPr lang="en-AU" dirty="0" smtClean="0"/>
              <a:t>?</a:t>
            </a:r>
          </a:p>
          <a:p>
            <a:pPr lvl="2"/>
            <a:r>
              <a:rPr lang="en-AU" dirty="0" smtClean="0"/>
              <a:t>These are really issues for ETSI BRAN</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35</a:t>
            </a:fld>
            <a:endParaRPr lang="en-US"/>
          </a:p>
        </p:txBody>
      </p:sp>
      <p:sp>
        <p:nvSpPr>
          <p:cNvPr id="6" name="Rectangle 5"/>
          <p:cNvSpPr/>
          <p:nvPr/>
        </p:nvSpPr>
        <p:spPr bwMode="auto">
          <a:xfrm>
            <a:off x="762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2613427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a:solidFill>
                  <a:srgbClr val="FF0000"/>
                </a:solidFill>
              </a:rPr>
              <a:t>S</a:t>
            </a:r>
            <a:r>
              <a:rPr lang="en-AU" sz="2400" b="1" i="1" dirty="0" smtClean="0">
                <a:solidFill>
                  <a:srgbClr val="FF0000"/>
                </a:solidFill>
              </a:rPr>
              <a:t>tatus report on the most recent 3GPP RAN1 meeting</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36</a:t>
            </a:fld>
            <a:endParaRPr lang="en-US"/>
          </a:p>
        </p:txBody>
      </p:sp>
    </p:spTree>
    <p:extLst>
      <p:ext uri="{BB962C8B-B14F-4D97-AF65-F5344CB8AC3E}">
        <p14:creationId xmlns:p14="http://schemas.microsoft.com/office/powerpoint/2010/main" val="36934609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coexistence relevant activities at the recent 3GPP RAN1 meeting</a:t>
            </a:r>
            <a:endParaRPr lang="en-AU" dirty="0"/>
          </a:p>
        </p:txBody>
      </p:sp>
      <p:sp>
        <p:nvSpPr>
          <p:cNvPr id="3" name="Content Placeholder 2"/>
          <p:cNvSpPr>
            <a:spLocks noGrp="1"/>
          </p:cNvSpPr>
          <p:nvPr>
            <p:ph idx="1"/>
          </p:nvPr>
        </p:nvSpPr>
        <p:spPr/>
        <p:txBody>
          <a:bodyPr/>
          <a:lstStyle/>
          <a:p>
            <a:pPr lvl="1"/>
            <a:r>
              <a:rPr lang="en-AU" dirty="0" smtClean="0"/>
              <a:t>The </a:t>
            </a:r>
            <a:r>
              <a:rPr lang="en-AU" dirty="0" err="1" smtClean="0"/>
              <a:t>Coex</a:t>
            </a:r>
            <a:r>
              <a:rPr lang="en-AU" dirty="0" smtClean="0"/>
              <a:t> SC may hear a status update … focused on coexistence issues of course!</a:t>
            </a:r>
          </a:p>
          <a:p>
            <a:pPr lvl="2"/>
            <a:r>
              <a:rPr lang="en-US" dirty="0" smtClean="0">
                <a:solidFill>
                  <a:srgbClr val="FF0000"/>
                </a:solidFill>
              </a:rPr>
              <a:t>Sindhu </a:t>
            </a:r>
            <a:r>
              <a:rPr lang="en-US" dirty="0">
                <a:solidFill>
                  <a:srgbClr val="FF0000"/>
                </a:solidFill>
              </a:rPr>
              <a:t>(</a:t>
            </a:r>
            <a:r>
              <a:rPr lang="en-US" dirty="0">
                <a:solidFill>
                  <a:srgbClr val="FF0000"/>
                </a:solidFill>
                <a:hlinkClick r:id="rId2"/>
              </a:rPr>
              <a:t>sindhu.verma@broadcom.com</a:t>
            </a:r>
            <a:r>
              <a:rPr lang="en-US" dirty="0">
                <a:solidFill>
                  <a:srgbClr val="FF0000"/>
                </a:solidFill>
              </a:rPr>
              <a:t>) &amp; </a:t>
            </a:r>
            <a:r>
              <a:rPr lang="en-US" dirty="0" err="1">
                <a:solidFill>
                  <a:srgbClr val="FF0000"/>
                </a:solidFill>
              </a:rPr>
              <a:t>Shubho</a:t>
            </a:r>
            <a:r>
              <a:rPr lang="en-US" dirty="0">
                <a:solidFill>
                  <a:srgbClr val="FF0000"/>
                </a:solidFill>
              </a:rPr>
              <a:t> (</a:t>
            </a:r>
            <a:r>
              <a:rPr lang="en-US" dirty="0">
                <a:solidFill>
                  <a:srgbClr val="FF0000"/>
                </a:solidFill>
                <a:hlinkClick r:id="rId3"/>
              </a:rPr>
              <a:t>shubhodeep.adhikari@broadcom.com</a:t>
            </a:r>
            <a:r>
              <a:rPr lang="en-US" dirty="0">
                <a:solidFill>
                  <a:srgbClr val="FF0000"/>
                </a:solidFill>
              </a:rPr>
              <a:t>) </a:t>
            </a:r>
            <a:r>
              <a:rPr lang="en-US" dirty="0" smtClean="0">
                <a:solidFill>
                  <a:srgbClr val="FF0000"/>
                </a:solidFill>
              </a:rPr>
              <a:t>are planning to provide another report</a:t>
            </a:r>
          </a:p>
          <a:p>
            <a:pPr lvl="2"/>
            <a:r>
              <a:rPr lang="en-US" dirty="0" smtClean="0">
                <a:solidFill>
                  <a:srgbClr val="FF0000"/>
                </a:solidFill>
              </a:rPr>
              <a:t>Anyone else is welcome to do so too</a:t>
            </a:r>
            <a:endParaRPr lang="en-AU" dirty="0">
              <a:solidFill>
                <a:srgbClr val="FF0000"/>
              </a:solidFill>
            </a:endParaRPr>
          </a:p>
          <a:p>
            <a:pPr lvl="1"/>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37</a:t>
            </a:fld>
            <a:endParaRPr lang="en-US"/>
          </a:p>
        </p:txBody>
      </p:sp>
    </p:spTree>
    <p:extLst>
      <p:ext uri="{BB962C8B-B14F-4D97-AF65-F5344CB8AC3E}">
        <p14:creationId xmlns:p14="http://schemas.microsoft.com/office/powerpoint/2010/main" val="229976383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a:t>
            </a:r>
            <a:r>
              <a:rPr lang="en-AU" sz="2400" b="1" dirty="0" smtClean="0">
                <a:solidFill>
                  <a:schemeClr val="accent2"/>
                </a:solidFill>
              </a:rPr>
              <a:t>NR-U</a:t>
            </a:r>
            <a:endParaRPr lang="en-AU" sz="2400" b="1" i="1" dirty="0">
              <a:solidFill>
                <a:srgbClr val="FF0000"/>
              </a:solidFill>
            </a:endParaRPr>
          </a:p>
          <a:p>
            <a:pPr marL="342900" lvl="1" indent="-342900" algn="ctr">
              <a:buNone/>
            </a:pPr>
            <a:r>
              <a:rPr lang="en-AU" sz="2400" b="1" i="1" dirty="0" smtClean="0">
                <a:solidFill>
                  <a:srgbClr val="FF0000"/>
                </a:solidFill>
              </a:rPr>
              <a:t>Sharing issue</a:t>
            </a:r>
            <a:endParaRPr lang="en-AU" sz="2400" b="1" dirty="0" smtClean="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38</a:t>
            </a:fld>
            <a:endParaRPr lang="en-US"/>
          </a:p>
        </p:txBody>
      </p:sp>
    </p:spTree>
    <p:extLst>
      <p:ext uri="{BB962C8B-B14F-4D97-AF65-F5344CB8AC3E}">
        <p14:creationId xmlns:p14="http://schemas.microsoft.com/office/powerpoint/2010/main" val="310900000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report from RAN1 meeting highlighted a RAN1 misunderstanding …</a:t>
            </a:r>
            <a:endParaRPr lang="en-AU" dirty="0"/>
          </a:p>
        </p:txBody>
      </p:sp>
      <p:sp>
        <p:nvSpPr>
          <p:cNvPr id="3" name="Content Placeholder 2"/>
          <p:cNvSpPr>
            <a:spLocks noGrp="1"/>
          </p:cNvSpPr>
          <p:nvPr>
            <p:ph idx="1"/>
          </p:nvPr>
        </p:nvSpPr>
        <p:spPr/>
        <p:txBody>
          <a:bodyPr/>
          <a:lstStyle/>
          <a:p>
            <a:r>
              <a:rPr lang="en-US" dirty="0" smtClean="0"/>
              <a:t>A report from recent RAN 1 meeting</a:t>
            </a:r>
          </a:p>
          <a:p>
            <a:pPr lvl="1"/>
            <a:r>
              <a:rPr lang="en-US" i="1" dirty="0" smtClean="0"/>
              <a:t>Almost </a:t>
            </a:r>
            <a:r>
              <a:rPr lang="en-US" i="1" dirty="0"/>
              <a:t>all NR-U proponents prefer no-LBT or 25us LBT for transmission of high priority control </a:t>
            </a:r>
            <a:r>
              <a:rPr lang="en-US" i="1" dirty="0" smtClean="0"/>
              <a:t>messages</a:t>
            </a:r>
          </a:p>
          <a:p>
            <a:pPr lvl="1"/>
            <a:r>
              <a:rPr lang="en-US" i="1" dirty="0" smtClean="0"/>
              <a:t>In </a:t>
            </a:r>
            <a:r>
              <a:rPr lang="en-US" i="1" dirty="0"/>
              <a:t>LAA, only DRS can be transmitted with 25us LBT which itself was based on the incorrect assumption that Wi-Fi too transmits high priority control messages with 25us </a:t>
            </a:r>
            <a:r>
              <a:rPr lang="en-US" i="1" dirty="0" smtClean="0"/>
              <a:t>LBT</a:t>
            </a:r>
          </a:p>
          <a:p>
            <a:pPr lvl="1"/>
            <a:r>
              <a:rPr lang="en-US" i="1" dirty="0" smtClean="0"/>
              <a:t>However</a:t>
            </a:r>
            <a:r>
              <a:rPr lang="en-US" i="1" dirty="0"/>
              <a:t>, the airtime of control messages in NR-U will be much higher than that of LAA DRS since NR-U will be designed to work in standalone or dual connectivity </a:t>
            </a:r>
            <a:r>
              <a:rPr lang="en-US" i="1" dirty="0" smtClean="0"/>
              <a:t>mode</a:t>
            </a:r>
          </a:p>
          <a:p>
            <a:pPr lvl="1"/>
            <a:r>
              <a:rPr lang="en-US" i="1" dirty="0" smtClean="0"/>
              <a:t>If </a:t>
            </a:r>
            <a:r>
              <a:rPr lang="en-US" i="1" dirty="0"/>
              <a:t>these messages are allowed to use no-LBT or only 25us LBT, they will be much more unfair to Wi-Fi than LAA DRS.</a:t>
            </a:r>
            <a:endParaRPr lang="en-AU"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39</a:t>
            </a:fld>
            <a:endParaRPr lang="en-US"/>
          </a:p>
        </p:txBody>
      </p:sp>
    </p:spTree>
    <p:extLst>
      <p:ext uri="{BB962C8B-B14F-4D97-AF65-F5344CB8AC3E}">
        <p14:creationId xmlns:p14="http://schemas.microsoft.com/office/powerpoint/2010/main" val="476377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a:t>
            </a:r>
            <a:r>
              <a:rPr lang="en-AU" i="1" dirty="0"/>
              <a:t>Coexistence SC </a:t>
            </a:r>
            <a:r>
              <a:rPr lang="en-AU" dirty="0" smtClean="0"/>
              <a:t>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4</a:t>
            </a:fld>
            <a:endParaRPr lang="en-US" dirty="0"/>
          </a:p>
        </p:txBody>
      </p:sp>
      <p:pic>
        <p:nvPicPr>
          <p:cNvPr id="6" name="Picture 5"/>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26761781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 that is now being extended unfair access for all NR-U </a:t>
            </a:r>
            <a:r>
              <a:rPr lang="en-AU" smtClean="0"/>
              <a:t>control frames </a:t>
            </a:r>
            <a:endParaRPr lang="en-AU" dirty="0"/>
          </a:p>
        </p:txBody>
      </p:sp>
      <p:sp>
        <p:nvSpPr>
          <p:cNvPr id="3" name="Content Placeholder 2"/>
          <p:cNvSpPr>
            <a:spLocks noGrp="1"/>
          </p:cNvSpPr>
          <p:nvPr>
            <p:ph idx="1"/>
          </p:nvPr>
        </p:nvSpPr>
        <p:spPr/>
        <p:txBody>
          <a:bodyPr/>
          <a:lstStyle/>
          <a:p>
            <a:r>
              <a:rPr lang="en-AU" dirty="0" smtClean="0"/>
              <a:t>Commentary</a:t>
            </a:r>
          </a:p>
          <a:p>
            <a:pPr lvl="1"/>
            <a:r>
              <a:rPr lang="en-AU" dirty="0" smtClean="0"/>
              <a:t>The issue of DRS access using short LBT has been raised before by IEEE 802 in a LS to RAN1</a:t>
            </a:r>
          </a:p>
          <a:p>
            <a:pPr lvl="2"/>
            <a:r>
              <a:rPr lang="en-AU" dirty="0" smtClean="0"/>
              <a:t>We previously asked that it be limited to 1%</a:t>
            </a:r>
          </a:p>
          <a:p>
            <a:pPr lvl="2"/>
            <a:r>
              <a:rPr lang="en-AU" dirty="0" smtClean="0"/>
              <a:t>The answer was non committal, but highlighted DRS can use Cat 4 LBT</a:t>
            </a:r>
          </a:p>
          <a:p>
            <a:pPr lvl="1"/>
            <a:r>
              <a:rPr lang="en-AU" dirty="0" smtClean="0"/>
              <a:t>It now appears that the basis of using a short LBT for DRS was a misunderstanding of the way Beacons get access in 802.11</a:t>
            </a:r>
          </a:p>
          <a:p>
            <a:pPr lvl="1"/>
            <a:r>
              <a:rPr lang="en-AU" dirty="0" smtClean="0"/>
              <a:t>This same misunderstanding is now being extrapolated to all control frames with a significant adverse affect on sharing</a:t>
            </a:r>
          </a:p>
          <a:p>
            <a:pPr lvl="1"/>
            <a:r>
              <a:rPr lang="en-AU" dirty="0" smtClean="0"/>
              <a:t>Maybe it is time to ask ETSI BRAN to limit short or no LBT control frame accesses to &lt; 1%</a:t>
            </a:r>
          </a:p>
          <a:p>
            <a:pPr lvl="2"/>
            <a:r>
              <a:rPr lang="en-AU" dirty="0" smtClean="0"/>
              <a:t>It is currently set at (roughly) 5% in EN 309 893</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40</a:t>
            </a:fld>
            <a:endParaRPr lang="en-US"/>
          </a:p>
        </p:txBody>
      </p:sp>
    </p:spTree>
    <p:extLst>
      <p:ext uri="{BB962C8B-B14F-4D97-AF65-F5344CB8AC3E}">
        <p14:creationId xmlns:p14="http://schemas.microsoft.com/office/powerpoint/2010/main" val="29260599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3GPP NR-U</a:t>
            </a:r>
          </a:p>
          <a:p>
            <a:pPr marL="342900" lvl="1" indent="-342900" algn="ctr">
              <a:buNone/>
            </a:pPr>
            <a:r>
              <a:rPr lang="en-AU" sz="2400" b="1" i="1" dirty="0" smtClean="0">
                <a:solidFill>
                  <a:srgbClr val="FF0000"/>
                </a:solidFill>
              </a:rPr>
              <a:t>Response to LS to RAN4</a:t>
            </a:r>
            <a:endParaRPr lang="en-AU" sz="2400" b="1" i="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41</a:t>
            </a:fld>
            <a:endParaRPr lang="en-US"/>
          </a:p>
        </p:txBody>
      </p:sp>
    </p:spTree>
    <p:extLst>
      <p:ext uri="{BB962C8B-B14F-4D97-AF65-F5344CB8AC3E}">
        <p14:creationId xmlns:p14="http://schemas.microsoft.com/office/powerpoint/2010/main" val="39017616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sent an LS to 3GPP RAN4 out of San Diego</a:t>
            </a:r>
            <a:endParaRPr lang="en-AU" dirty="0"/>
          </a:p>
        </p:txBody>
      </p:sp>
      <p:sp>
        <p:nvSpPr>
          <p:cNvPr id="3" name="Content Placeholder 2"/>
          <p:cNvSpPr>
            <a:spLocks noGrp="1"/>
          </p:cNvSpPr>
          <p:nvPr>
            <p:ph idx="1"/>
          </p:nvPr>
        </p:nvSpPr>
        <p:spPr/>
        <p:txBody>
          <a:bodyPr/>
          <a:lstStyle/>
          <a:p>
            <a:pPr lvl="1"/>
            <a:r>
              <a:rPr lang="en-AU" dirty="0" smtClean="0"/>
              <a:t>During San Diego’s session, an apparent contradiction between RAN1/2 and RAN4 specs was highlighted, with a potential adverse affect on 802.11 operation</a:t>
            </a:r>
          </a:p>
          <a:p>
            <a:pPr lvl="1"/>
            <a:r>
              <a:rPr lang="en-AU" dirty="0" smtClean="0"/>
              <a:t>A proposal to send a LS was approved</a:t>
            </a:r>
            <a:endParaRPr lang="en-US" dirty="0" smtClean="0"/>
          </a:p>
          <a:p>
            <a:pPr lvl="2"/>
            <a:r>
              <a:rPr lang="en-US" i="1" dirty="0" smtClean="0"/>
              <a:t>The IEEE 802 </a:t>
            </a:r>
            <a:r>
              <a:rPr lang="en-US" i="1" dirty="0" err="1" smtClean="0"/>
              <a:t>Coex</a:t>
            </a:r>
            <a:r>
              <a:rPr lang="en-US" i="1" dirty="0" smtClean="0"/>
              <a:t> SC recommends to IEEE 802.11 WG that the contents of </a:t>
            </a:r>
            <a:r>
              <a:rPr lang="en-US" i="1" dirty="0" smtClean="0">
                <a:hlinkClick r:id="rId3"/>
              </a:rPr>
              <a:t>18-11-1305</a:t>
            </a:r>
            <a:r>
              <a:rPr lang="en-US" i="1" dirty="0" smtClean="0"/>
              <a:t>r0 be sent to 3GPP RAN4 as a Liaison Statement</a:t>
            </a:r>
            <a:endParaRPr lang="en-US" i="1" dirty="0"/>
          </a:p>
          <a:p>
            <a:pPr lvl="2"/>
            <a:r>
              <a:rPr lang="en-AU" dirty="0" smtClean="0"/>
              <a:t>Moved: Sindhu</a:t>
            </a:r>
          </a:p>
          <a:p>
            <a:pPr lvl="2"/>
            <a:r>
              <a:rPr lang="en-AU" dirty="0" smtClean="0"/>
              <a:t>Seconded: </a:t>
            </a:r>
            <a:r>
              <a:rPr lang="en-AU" dirty="0" err="1" smtClean="0"/>
              <a:t>JIm</a:t>
            </a:r>
            <a:endParaRPr lang="en-AU" dirty="0" smtClean="0"/>
          </a:p>
          <a:p>
            <a:pPr lvl="2"/>
            <a:r>
              <a:rPr lang="en-AU" dirty="0" smtClean="0"/>
              <a:t>22/0/8</a:t>
            </a:r>
          </a:p>
          <a:p>
            <a:pPr lvl="1"/>
            <a:r>
              <a:rPr lang="en-AU" dirty="0" smtClean="0"/>
              <a:t>Ultimately the following was sent</a:t>
            </a:r>
          </a:p>
          <a:p>
            <a:pPr lvl="2"/>
            <a:r>
              <a:rPr lang="en-AU" dirty="0" smtClean="0"/>
              <a:t>See embedded</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098036734"/>
              </p:ext>
            </p:extLst>
          </p:nvPr>
        </p:nvGraphicFramePr>
        <p:xfrm>
          <a:off x="4435475" y="4800600"/>
          <a:ext cx="914400" cy="806450"/>
        </p:xfrm>
        <a:graphic>
          <a:graphicData uri="http://schemas.openxmlformats.org/presentationml/2006/ole">
            <mc:AlternateContent xmlns:mc="http://schemas.openxmlformats.org/markup-compatibility/2006">
              <mc:Choice xmlns:v="urn:schemas-microsoft-com:vml" Requires="v">
                <p:oleObj spid="_x0000_s16403"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4435475" y="4800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115388692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may discuss any response to the LS to RAN4</a:t>
            </a:r>
            <a:endParaRPr lang="en-AU" dirty="0"/>
          </a:p>
        </p:txBody>
      </p:sp>
      <p:sp>
        <p:nvSpPr>
          <p:cNvPr id="3" name="Content Placeholder 2"/>
          <p:cNvSpPr>
            <a:spLocks noGrp="1"/>
          </p:cNvSpPr>
          <p:nvPr>
            <p:ph idx="1"/>
          </p:nvPr>
        </p:nvSpPr>
        <p:spPr/>
        <p:txBody>
          <a:bodyPr/>
          <a:lstStyle/>
          <a:p>
            <a:pPr lvl="1"/>
            <a:r>
              <a:rPr lang="en-US" dirty="0" smtClean="0">
                <a:solidFill>
                  <a:srgbClr val="FF0000"/>
                </a:solidFill>
              </a:rPr>
              <a:t>It appears that the LS was accepted by RAN4</a:t>
            </a:r>
          </a:p>
          <a:p>
            <a:pPr lvl="1"/>
            <a:r>
              <a:rPr lang="en-US" dirty="0" smtClean="0">
                <a:solidFill>
                  <a:srgbClr val="FF0000"/>
                </a:solidFill>
              </a:rPr>
              <a:t>We will probably </a:t>
            </a:r>
            <a:r>
              <a:rPr lang="en-US" dirty="0" err="1" smtClean="0">
                <a:solidFill>
                  <a:srgbClr val="FF0000"/>
                </a:solidFill>
              </a:rPr>
              <a:t>revceive</a:t>
            </a:r>
            <a:r>
              <a:rPr lang="en-US" dirty="0" smtClean="0">
                <a:solidFill>
                  <a:srgbClr val="FF0000"/>
                </a:solidFill>
              </a:rPr>
              <a:t> a report from:</a:t>
            </a:r>
          </a:p>
          <a:p>
            <a:pPr lvl="2"/>
            <a:r>
              <a:rPr lang="en-US" dirty="0" smtClean="0">
                <a:solidFill>
                  <a:srgbClr val="FF0000"/>
                </a:solidFill>
              </a:rPr>
              <a:t>Sindhu (</a:t>
            </a:r>
            <a:r>
              <a:rPr lang="en-US" dirty="0" smtClean="0">
                <a:solidFill>
                  <a:srgbClr val="FF0000"/>
                </a:solidFill>
                <a:hlinkClick r:id="rId2"/>
              </a:rPr>
              <a:t>sindhu.verma@broadcom.com</a:t>
            </a:r>
            <a:r>
              <a:rPr lang="en-US" dirty="0" smtClean="0">
                <a:solidFill>
                  <a:srgbClr val="FF0000"/>
                </a:solidFill>
              </a:rPr>
              <a:t>) </a:t>
            </a:r>
          </a:p>
          <a:p>
            <a:pPr lvl="2"/>
            <a:r>
              <a:rPr lang="en-US" dirty="0" err="1" smtClean="0">
                <a:solidFill>
                  <a:srgbClr val="FF0000"/>
                </a:solidFill>
              </a:rPr>
              <a:t>Shubho</a:t>
            </a:r>
            <a:r>
              <a:rPr lang="en-US" dirty="0" smtClean="0">
                <a:solidFill>
                  <a:srgbClr val="FF0000"/>
                </a:solidFill>
              </a:rPr>
              <a:t> (</a:t>
            </a:r>
            <a:r>
              <a:rPr lang="en-US" dirty="0" smtClean="0">
                <a:solidFill>
                  <a:srgbClr val="FF0000"/>
                </a:solidFill>
                <a:hlinkClick r:id="rId3"/>
              </a:rPr>
              <a:t>shubhodeep.adhikari@broadcom.com</a:t>
            </a:r>
            <a:r>
              <a:rPr lang="en-US" dirty="0" smtClean="0">
                <a:solidFill>
                  <a:srgbClr val="FF0000"/>
                </a:solidFill>
              </a:rPr>
              <a:t>)</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43</a:t>
            </a:fld>
            <a:endParaRPr lang="en-US"/>
          </a:p>
        </p:txBody>
      </p:sp>
    </p:spTree>
    <p:extLst>
      <p:ext uri="{BB962C8B-B14F-4D97-AF65-F5344CB8AC3E}">
        <p14:creationId xmlns:p14="http://schemas.microsoft.com/office/powerpoint/2010/main" val="15636024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A workshop?</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44</a:t>
            </a:fld>
            <a:endParaRPr lang="en-US"/>
          </a:p>
        </p:txBody>
      </p:sp>
    </p:spTree>
    <p:extLst>
      <p:ext uri="{BB962C8B-B14F-4D97-AF65-F5344CB8AC3E}">
        <p14:creationId xmlns:p14="http://schemas.microsoft.com/office/powerpoint/2010/main" val="2702349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802.11 WG will probably need to work with 3GPP RAN1 on “fair” access in 6GHz</a:t>
            </a:r>
            <a:endParaRPr lang="en-AU" dirty="0"/>
          </a:p>
        </p:txBody>
      </p:sp>
      <p:sp>
        <p:nvSpPr>
          <p:cNvPr id="3" name="Content Placeholder 2"/>
          <p:cNvSpPr>
            <a:spLocks noGrp="1"/>
          </p:cNvSpPr>
          <p:nvPr>
            <p:ph idx="1"/>
          </p:nvPr>
        </p:nvSpPr>
        <p:spPr/>
        <p:txBody>
          <a:bodyPr/>
          <a:lstStyle/>
          <a:p>
            <a:pPr lvl="1"/>
            <a:r>
              <a:rPr lang="en-AU" dirty="0" smtClean="0"/>
              <a:t>It was noted in Chicago that 3GPP is treating 802.11 as an incumbent in the 5GHz band, which they have agreed to protect with a “one way definition”</a:t>
            </a:r>
          </a:p>
          <a:p>
            <a:pPr lvl="2"/>
            <a:r>
              <a:rPr lang="en-AU" dirty="0" err="1" smtClean="0"/>
              <a:t>ie</a:t>
            </a:r>
            <a:r>
              <a:rPr lang="en-AU" dirty="0" smtClean="0"/>
              <a:t>, the addition of an LAA systems will not cause any more loss of performance on a Wi-Fi system that the addition of a Wi-Fi system will cause </a:t>
            </a:r>
          </a:p>
          <a:p>
            <a:pPr lvl="2"/>
            <a:r>
              <a:rPr lang="en-AU" dirty="0" err="1"/>
              <a:t>i</a:t>
            </a:r>
            <a:r>
              <a:rPr lang="en-AU" dirty="0" err="1" smtClean="0"/>
              <a:t>e</a:t>
            </a:r>
            <a:r>
              <a:rPr lang="en-AU" dirty="0" smtClean="0"/>
              <a:t>, there is no expectation that Wi-Fi (with possible exception of 802.11ax) will do the same to LAA</a:t>
            </a:r>
          </a:p>
          <a:p>
            <a:pPr lvl="1"/>
            <a:r>
              <a:rPr lang="en-AU" dirty="0" smtClean="0"/>
              <a:t>It was also noted that 3GPP consider 6 GHz to be greenfield spectrum and so Wi-Fi should expect no “incumbency” based protection </a:t>
            </a:r>
          </a:p>
          <a:p>
            <a:pPr lvl="1"/>
            <a:r>
              <a:rPr lang="en-AU" dirty="0" smtClean="0"/>
              <a:t>This highlighted the need for 3GPP RAN1 and IEEE 802.11 to engage with the goal of agreeing on how fair access between all technologies can be maintained in the 6GHz band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45</a:t>
            </a:fld>
            <a:endParaRPr lang="en-US"/>
          </a:p>
        </p:txBody>
      </p:sp>
    </p:spTree>
    <p:extLst>
      <p:ext uri="{BB962C8B-B14F-4D97-AF65-F5344CB8AC3E}">
        <p14:creationId xmlns:p14="http://schemas.microsoft.com/office/powerpoint/2010/main" val="411798467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possibility of a workshop to engage with 3GPP RAN1 on sharing of 5/6GHz</a:t>
            </a:r>
            <a:endParaRPr lang="en-AU" dirty="0"/>
          </a:p>
        </p:txBody>
      </p:sp>
      <p:sp>
        <p:nvSpPr>
          <p:cNvPr id="3" name="Content Placeholder 2"/>
          <p:cNvSpPr>
            <a:spLocks noGrp="1"/>
          </p:cNvSpPr>
          <p:nvPr>
            <p:ph idx="1"/>
          </p:nvPr>
        </p:nvSpPr>
        <p:spPr/>
        <p:txBody>
          <a:bodyPr/>
          <a:lstStyle/>
          <a:p>
            <a:pPr lvl="1"/>
            <a:r>
              <a:rPr lang="en-AU" dirty="0" smtClean="0"/>
              <a:t>In Chicago, it was suggested that IEEE 802.11 WG be proactive about engaging with 3GPP on “fair” sharing mechanisms for 6GHz</a:t>
            </a:r>
          </a:p>
          <a:p>
            <a:pPr lvl="1"/>
            <a:r>
              <a:rPr lang="en-AU" dirty="0" smtClean="0"/>
              <a:t>It was further suggested that IEEE 802 could invite 3GPP RAN1 to participate in a workshop on this topic (as well as 5GHz)</a:t>
            </a:r>
          </a:p>
          <a:p>
            <a:pPr lvl="2"/>
            <a:r>
              <a:rPr lang="en-AU" dirty="0" smtClean="0"/>
              <a:t>Possibly at the IEEE 802.11 interim in Sept 2018 or the plenary in Nov 2018 (with invitation in July 2018)</a:t>
            </a:r>
          </a:p>
          <a:p>
            <a:pPr lvl="1"/>
            <a:r>
              <a:rPr lang="en-AU" dirty="0" smtClean="0"/>
              <a:t>There </a:t>
            </a:r>
            <a:r>
              <a:rPr lang="en-AU" dirty="0"/>
              <a:t>has been some </a:t>
            </a:r>
            <a:r>
              <a:rPr lang="en-AU" dirty="0" smtClean="0"/>
              <a:t>positive feedback </a:t>
            </a:r>
            <a:r>
              <a:rPr lang="en-AU" dirty="0"/>
              <a:t>to the suggestion for a </a:t>
            </a:r>
            <a:r>
              <a:rPr lang="en-AU" dirty="0" smtClean="0"/>
              <a:t>workshop but no one has really stepped up … until San Diego!</a:t>
            </a:r>
          </a:p>
          <a:p>
            <a:pPr lvl="1"/>
            <a:r>
              <a:rPr lang="en-AU" dirty="0" smtClean="0"/>
              <a:t>In San Diego, Lili </a:t>
            </a:r>
            <a:r>
              <a:rPr lang="en-AU" dirty="0" err="1"/>
              <a:t>Hervieu</a:t>
            </a:r>
            <a:r>
              <a:rPr lang="en-AU" dirty="0"/>
              <a:t> (</a:t>
            </a:r>
            <a:r>
              <a:rPr lang="en-AU" dirty="0" err="1"/>
              <a:t>Cablelabs</a:t>
            </a:r>
            <a:r>
              <a:rPr lang="en-AU" dirty="0" smtClean="0"/>
              <a:t>) proposed a Workshop with 3GPP RAN</a:t>
            </a:r>
            <a:endParaRPr lang="en-AU" dirty="0"/>
          </a:p>
          <a:p>
            <a:pPr lvl="2"/>
            <a:r>
              <a:rPr lang="en-AU" dirty="0" smtClean="0"/>
              <a:t>See </a:t>
            </a:r>
            <a:r>
              <a:rPr lang="en-AU" dirty="0" smtClean="0">
                <a:hlinkClick r:id="rId3"/>
              </a:rPr>
              <a:t>11-18-1139-01</a:t>
            </a:r>
            <a:endParaRPr lang="en-AU" dirty="0" smtClean="0"/>
          </a:p>
          <a:p>
            <a:pPr lvl="1"/>
            <a:r>
              <a:rPr lang="en-AU" dirty="0" smtClean="0"/>
              <a:t>Ultimately a Workshop invitation was sent</a:t>
            </a:r>
          </a:p>
          <a:p>
            <a:pPr lvl="2"/>
            <a:r>
              <a:rPr lang="en-AU" dirty="0" smtClean="0"/>
              <a:t>See embedded</a:t>
            </a:r>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46</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2958797178"/>
              </p:ext>
            </p:extLst>
          </p:nvPr>
        </p:nvGraphicFramePr>
        <p:xfrm>
          <a:off x="5410200" y="5692775"/>
          <a:ext cx="914400" cy="806450"/>
        </p:xfrm>
        <a:graphic>
          <a:graphicData uri="http://schemas.openxmlformats.org/presentationml/2006/ole">
            <mc:AlternateContent xmlns:mc="http://schemas.openxmlformats.org/markup-compatibility/2006">
              <mc:Choice xmlns:v="urn:schemas-microsoft-com:vml" Requires="v">
                <p:oleObj spid="_x0000_s17432" name="Acrobat Document" showAsIcon="1" r:id="rId4" imgW="914400" imgH="806400" progId="AcroExch.Document.DC">
                  <p:embed/>
                </p:oleObj>
              </mc:Choice>
              <mc:Fallback>
                <p:oleObj name="Acrobat Document" showAsIcon="1" r:id="rId4" imgW="914400" imgH="806400" progId="AcroExch.Document.DC">
                  <p:embed/>
                  <p:pic>
                    <p:nvPicPr>
                      <p:cNvPr id="0" name=""/>
                      <p:cNvPicPr/>
                      <p:nvPr/>
                    </p:nvPicPr>
                    <p:blipFill>
                      <a:blip r:embed="rId5"/>
                      <a:stretch>
                        <a:fillRect/>
                      </a:stretch>
                    </p:blipFill>
                    <p:spPr>
                      <a:xfrm>
                        <a:off x="5410200" y="5692775"/>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4941282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The Coex SC will discuss the any response to the Workshop invitation</a:t>
            </a:r>
            <a:endParaRPr lang="en-AU" dirty="0"/>
          </a:p>
        </p:txBody>
      </p:sp>
      <p:sp>
        <p:nvSpPr>
          <p:cNvPr id="3" name="Content Placeholder 2"/>
          <p:cNvSpPr>
            <a:spLocks noGrp="1"/>
          </p:cNvSpPr>
          <p:nvPr>
            <p:ph idx="1"/>
          </p:nvPr>
        </p:nvSpPr>
        <p:spPr/>
        <p:txBody>
          <a:bodyPr/>
          <a:lstStyle/>
          <a:p>
            <a:pPr lvl="1"/>
            <a:r>
              <a:rPr lang="en-US" dirty="0" smtClean="0"/>
              <a:t>It appears from reports that the Workshop invitation will be discussed this week at the RAN plenary on the Gold Coast (Australia)</a:t>
            </a:r>
          </a:p>
          <a:p>
            <a:pPr lvl="2"/>
            <a:endParaRPr lang="en-US" dirty="0" smtClean="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29967492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at least some support for coexistence discussions between IEEE 802 &amp; 3GPP</a:t>
            </a:r>
            <a:endParaRPr lang="en-AU" dirty="0"/>
          </a:p>
        </p:txBody>
      </p:sp>
      <p:sp>
        <p:nvSpPr>
          <p:cNvPr id="3" name="Content Placeholder 2"/>
          <p:cNvSpPr>
            <a:spLocks noGrp="1"/>
          </p:cNvSpPr>
          <p:nvPr>
            <p:ph idx="1"/>
          </p:nvPr>
        </p:nvSpPr>
        <p:spPr/>
        <p:txBody>
          <a:bodyPr/>
          <a:lstStyle/>
          <a:p>
            <a:pPr lvl="1"/>
            <a:r>
              <a:rPr lang="en-US" dirty="0" smtClean="0"/>
              <a:t>The RAN plenary on the Gold Coast will be discussing a submission from AT&amp;T (</a:t>
            </a:r>
            <a:r>
              <a:rPr lang="en-US" dirty="0" smtClean="0">
                <a:hlinkClick r:id="rId2"/>
              </a:rPr>
              <a:t>RP-181537</a:t>
            </a:r>
            <a:r>
              <a:rPr lang="en-US" dirty="0" smtClean="0"/>
              <a:t>) in relation to Wi-Fi/NR-U coexistence</a:t>
            </a:r>
          </a:p>
          <a:p>
            <a:pPr lvl="1"/>
            <a:r>
              <a:rPr lang="en-US" dirty="0" smtClean="0"/>
              <a:t>The relevant proposals include:</a:t>
            </a:r>
          </a:p>
          <a:p>
            <a:pPr lvl="2"/>
            <a:r>
              <a:rPr lang="en-GB" i="1" dirty="0" smtClean="0"/>
              <a:t>Proposal 1: The pros and cons of adopting a preamble and ED/PD mechanism should be studied for 5 GHz bands</a:t>
            </a:r>
          </a:p>
          <a:p>
            <a:pPr lvl="3"/>
            <a:r>
              <a:rPr lang="en-GB" dirty="0" smtClean="0"/>
              <a:t>IEEE 802 has previously suggested this </a:t>
            </a:r>
          </a:p>
          <a:p>
            <a:pPr lvl="3"/>
            <a:r>
              <a:rPr lang="en-GB" dirty="0" smtClean="0"/>
              <a:t>They note in a proposal 2 that a preamble may have some advantages for intra unlicensed LTE sharing</a:t>
            </a:r>
          </a:p>
          <a:p>
            <a:pPr lvl="3"/>
            <a:r>
              <a:rPr lang="en-GB" dirty="0" smtClean="0"/>
              <a:t>Note: the explanation of this proposal does incorrectly assert </a:t>
            </a:r>
            <a:r>
              <a:rPr lang="en-GB" i="1" dirty="0" smtClean="0"/>
              <a:t>that </a:t>
            </a:r>
            <a:r>
              <a:rPr lang="en-GB" i="1" dirty="0"/>
              <a:t>sharing will always favour Wi-Fi </a:t>
            </a:r>
            <a:r>
              <a:rPr lang="en-GB" dirty="0" smtClean="0"/>
              <a:t>because it uses ED = -62 dBm whereas unlicensed LTE uses ED = -72 dBm; this assertion ignores that Wi-Fi also uses a PD of -82 dBm and is based on faulty simulation assumptions; wouldn’t it be much easier if everyone used the same mechanism?</a:t>
            </a:r>
            <a:endParaRPr lang="en-AU" dirty="0"/>
          </a:p>
          <a:p>
            <a:pPr lvl="2"/>
            <a:r>
              <a:rPr lang="en-US" i="1" dirty="0" smtClean="0"/>
              <a:t>Proposal 3: A new fairness criterion and sharing framework should be studied for new unlicensed bands 7 GHz and below</a:t>
            </a:r>
          </a:p>
          <a:p>
            <a:pPr lvl="3"/>
            <a:r>
              <a:rPr lang="en-US" dirty="0" smtClean="0"/>
              <a:t>In particular AT&amp;T suggest </a:t>
            </a:r>
            <a:r>
              <a:rPr lang="en-GB" dirty="0" smtClean="0"/>
              <a:t>the </a:t>
            </a:r>
            <a:r>
              <a:rPr lang="en-GB" dirty="0"/>
              <a:t>joint </a:t>
            </a:r>
            <a:r>
              <a:rPr lang="en-GB" dirty="0" smtClean="0"/>
              <a:t>workshop </a:t>
            </a:r>
            <a:r>
              <a:rPr lang="en-GB" i="1" dirty="0"/>
              <a:t>may be an opportunity to foster common understanding on spectrum sharing even though regulations and availability of these bands is not clear as </a:t>
            </a:r>
            <a:r>
              <a:rPr lang="en-GB" i="1" dirty="0" smtClean="0"/>
              <a:t>yet</a:t>
            </a:r>
            <a:r>
              <a:rPr lang="en-GB" dirty="0"/>
              <a:t> </a:t>
            </a:r>
            <a:r>
              <a:rPr lang="en-GB" dirty="0" smtClean="0"/>
              <a:t>; it has been notes that a net criterion carries risks too!</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48</a:t>
            </a:fld>
            <a:endParaRPr lang="en-US"/>
          </a:p>
        </p:txBody>
      </p:sp>
    </p:spTree>
    <p:extLst>
      <p:ext uri="{BB962C8B-B14F-4D97-AF65-F5344CB8AC3E}">
        <p14:creationId xmlns:p14="http://schemas.microsoft.com/office/powerpoint/2010/main" val="274671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Contributions and idea are sought for the potential Workshop</a:t>
            </a:r>
            <a:endParaRPr lang="en-AU" dirty="0"/>
          </a:p>
        </p:txBody>
      </p:sp>
      <p:sp>
        <p:nvSpPr>
          <p:cNvPr id="3" name="Content Placeholder 2"/>
          <p:cNvSpPr>
            <a:spLocks noGrp="1"/>
          </p:cNvSpPr>
          <p:nvPr>
            <p:ph idx="1"/>
          </p:nvPr>
        </p:nvSpPr>
        <p:spPr/>
        <p:txBody>
          <a:bodyPr/>
          <a:lstStyle/>
          <a:p>
            <a:pPr lvl="1"/>
            <a:r>
              <a:rPr lang="en-AU" dirty="0" smtClean="0"/>
              <a:t>We will probably hear from RAN after this meeting</a:t>
            </a:r>
          </a:p>
          <a:p>
            <a:pPr lvl="1"/>
            <a:r>
              <a:rPr lang="en-AU" dirty="0" smtClean="0"/>
              <a:t>The SC Chair will notify the WG as soon as a reply is received</a:t>
            </a:r>
          </a:p>
          <a:p>
            <a:pPr lvl="1"/>
            <a:r>
              <a:rPr lang="en-AU" dirty="0" smtClean="0"/>
              <a:t>Assuming it is positive … there will be a Workshop in Jan 2019 (in St Louis, USA) or Mar 2019 (in Vancouver, Canada)</a:t>
            </a:r>
          </a:p>
          <a:p>
            <a:pPr lvl="1"/>
            <a:r>
              <a:rPr lang="en-AU" dirty="0" smtClean="0"/>
              <a:t>This means we will need to plan the Workshop in November 2019 (in Bangkok, Thailand)</a:t>
            </a:r>
          </a:p>
          <a:p>
            <a:pPr lvl="2"/>
            <a:r>
              <a:rPr lang="en-AU" dirty="0" smtClean="0"/>
              <a:t>Ideas and contributions will be demanded … …</a:t>
            </a:r>
          </a:p>
          <a:p>
            <a:pPr lvl="2"/>
            <a:r>
              <a:rPr lang="en-AU" dirty="0" smtClean="0"/>
              <a:t>… the SC Chair is not writing everything!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49</a:t>
            </a:fld>
            <a:endParaRPr lang="en-US"/>
          </a:p>
        </p:txBody>
      </p:sp>
    </p:spTree>
    <p:extLst>
      <p:ext uri="{BB962C8B-B14F-4D97-AF65-F5344CB8AC3E}">
        <p14:creationId xmlns:p14="http://schemas.microsoft.com/office/powerpoint/2010/main" val="126163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5</a:t>
            </a:fld>
            <a:endParaRPr lang="en-US" dirty="0"/>
          </a:p>
        </p:txBody>
      </p:sp>
      <p:sp>
        <p:nvSpPr>
          <p:cNvPr id="9220" name="Rectangle 6"/>
          <p:cNvSpPr>
            <a:spLocks noGrp="1" noChangeArrowheads="1"/>
          </p:cNvSpPr>
          <p:nvPr>
            <p:ph type="title"/>
          </p:nvPr>
        </p:nvSpPr>
        <p:spPr/>
        <p:txBody>
          <a:bodyPr/>
          <a:lstStyle/>
          <a:p>
            <a:r>
              <a:rPr lang="en-US" dirty="0" smtClean="0"/>
              <a:t>The </a:t>
            </a:r>
            <a:r>
              <a:rPr lang="en-AU" i="1" dirty="0"/>
              <a:t>Coexistence SC hoc </a:t>
            </a:r>
            <a:r>
              <a:rPr lang="en-US" dirty="0" smtClean="0"/>
              <a:t>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extLst>
      <p:ext uri="{BB962C8B-B14F-4D97-AF65-F5344CB8AC3E}">
        <p14:creationId xmlns:p14="http://schemas.microsoft.com/office/powerpoint/2010/main" val="2963085173"/>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Review of recent ETSI BRAN meeting</a:t>
            </a:r>
          </a:p>
          <a:p>
            <a:pPr marL="342900" lvl="1" indent="-342900" algn="ctr">
              <a:buNone/>
            </a:pPr>
            <a:r>
              <a:rPr lang="en-AU" sz="2400" b="1" dirty="0" smtClean="0">
                <a:solidFill>
                  <a:srgbClr val="FF0000"/>
                </a:solidFill>
              </a:rPr>
              <a:t>Blocking energy</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2273027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a long standing position relating to the use of </a:t>
            </a:r>
            <a:r>
              <a:rPr lang="en-AU" i="1" dirty="0" smtClean="0"/>
              <a:t>blocking energy </a:t>
            </a:r>
            <a:endParaRPr lang="en-AU" i="1" dirty="0"/>
          </a:p>
        </p:txBody>
      </p:sp>
      <p:sp>
        <p:nvSpPr>
          <p:cNvPr id="3" name="Content Placeholder 2"/>
          <p:cNvSpPr>
            <a:spLocks noGrp="1"/>
          </p:cNvSpPr>
          <p:nvPr>
            <p:ph idx="1"/>
          </p:nvPr>
        </p:nvSpPr>
        <p:spPr/>
        <p:txBody>
          <a:bodyPr/>
          <a:lstStyle/>
          <a:p>
            <a:pPr lvl="1"/>
            <a:r>
              <a:rPr lang="en-AU" dirty="0" smtClean="0"/>
              <a:t>IEEE 802 has expressed concern to 3GPP RAN/RAN1 about the use of </a:t>
            </a:r>
            <a:r>
              <a:rPr lang="en-AU" i="1" dirty="0" smtClean="0"/>
              <a:t>blocking energy </a:t>
            </a:r>
            <a:r>
              <a:rPr lang="en-AU" dirty="0" smtClean="0"/>
              <a:t>by some implementations of LAA for a number of years</a:t>
            </a:r>
          </a:p>
          <a:p>
            <a:pPr lvl="2"/>
            <a:r>
              <a:rPr lang="en-AU" dirty="0" smtClean="0"/>
              <a:t>Via various LS’s approved by both IEEE 802.19 and 802.11</a:t>
            </a:r>
          </a:p>
          <a:p>
            <a:pPr lvl="1"/>
            <a:r>
              <a:rPr lang="en-AU" i="1" dirty="0" smtClean="0"/>
              <a:t>Blocking energy </a:t>
            </a:r>
            <a:r>
              <a:rPr lang="en-AU" dirty="0" smtClean="0"/>
              <a:t>as used by some LAA implementations is the energy transmitted in the time between when the LBT mechanism gives it access and the time it is ready to use the medium</a:t>
            </a:r>
          </a:p>
          <a:p>
            <a:pPr lvl="2"/>
            <a:r>
              <a:rPr lang="en-AU" i="1" dirty="0"/>
              <a:t>Blocking </a:t>
            </a:r>
            <a:r>
              <a:rPr lang="en-AU" i="1" dirty="0" smtClean="0"/>
              <a:t>energy </a:t>
            </a:r>
            <a:r>
              <a:rPr lang="en-AU" dirty="0" smtClean="0"/>
              <a:t>is also known as </a:t>
            </a:r>
            <a:r>
              <a:rPr lang="en-AU" i="1" dirty="0" smtClean="0"/>
              <a:t>reservation signals</a:t>
            </a:r>
          </a:p>
          <a:p>
            <a:pPr lvl="1"/>
            <a:r>
              <a:rPr lang="en-AU" dirty="0" smtClean="0"/>
              <a:t>The primary purpose of </a:t>
            </a:r>
            <a:r>
              <a:rPr lang="en-AU" i="1" dirty="0" smtClean="0"/>
              <a:t>blocking energy</a:t>
            </a:r>
            <a:r>
              <a:rPr lang="en-AU" dirty="0" smtClean="0"/>
              <a:t> for LAA is to stop other systems gaining access to the medium in the meantime</a:t>
            </a:r>
            <a:r>
              <a:rPr lang="en-AU" i="1" dirty="0" smtClean="0"/>
              <a:t> </a:t>
            </a:r>
          </a:p>
          <a:p>
            <a:pPr lvl="1"/>
            <a:r>
              <a:rPr lang="en-AU" dirty="0" smtClean="0"/>
              <a:t>The concern expressed by IEEE 802 in various Liaison Statements regarding the use of </a:t>
            </a:r>
            <a:r>
              <a:rPr lang="en-AU" i="1" dirty="0" smtClean="0"/>
              <a:t>blocking energy by LAA </a:t>
            </a:r>
            <a:r>
              <a:rPr lang="en-AU" dirty="0" smtClean="0"/>
              <a:t>was that it was unnecessary use of the medium and, as such, it represented inappropriate harmful interference to other devices</a:t>
            </a:r>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51</a:t>
            </a:fld>
            <a:endParaRPr lang="en-US"/>
          </a:p>
        </p:txBody>
      </p:sp>
    </p:spTree>
    <p:extLst>
      <p:ext uri="{BB962C8B-B14F-4D97-AF65-F5344CB8AC3E}">
        <p14:creationId xmlns:p14="http://schemas.microsoft.com/office/powerpoint/2010/main" val="36489555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802’s discussions with 3GPP related to blocking energy ultimately went nowhere</a:t>
            </a:r>
            <a:endParaRPr lang="en-AU" dirty="0"/>
          </a:p>
        </p:txBody>
      </p:sp>
      <p:sp>
        <p:nvSpPr>
          <p:cNvPr id="3" name="Content Placeholder 2"/>
          <p:cNvSpPr>
            <a:spLocks noGrp="1"/>
          </p:cNvSpPr>
          <p:nvPr>
            <p:ph idx="1"/>
          </p:nvPr>
        </p:nvSpPr>
        <p:spPr>
          <a:xfrm>
            <a:off x="685800" y="1905000"/>
            <a:ext cx="7772400" cy="4114800"/>
          </a:xfrm>
        </p:spPr>
        <p:txBody>
          <a:bodyPr/>
          <a:lstStyle/>
          <a:p>
            <a:pPr lvl="1"/>
            <a:r>
              <a:rPr lang="en-AU" dirty="0" smtClean="0"/>
              <a:t>The position expressed by IEEE 802 to 3GPP RAN/RAN1 was that the use of </a:t>
            </a:r>
            <a:r>
              <a:rPr lang="en-AU" i="1" dirty="0" smtClean="0"/>
              <a:t>blocking energy </a:t>
            </a:r>
            <a:r>
              <a:rPr lang="en-AU" dirty="0" smtClean="0"/>
              <a:t>should be limited to a level less than currently used by some LAA implementations</a:t>
            </a:r>
          </a:p>
          <a:p>
            <a:pPr lvl="2"/>
            <a:r>
              <a:rPr lang="en-AU" dirty="0" smtClean="0"/>
              <a:t>Currently </a:t>
            </a:r>
            <a:r>
              <a:rPr lang="en-AU" i="1" dirty="0" smtClean="0"/>
              <a:t>blocking energy </a:t>
            </a:r>
            <a:r>
              <a:rPr lang="en-AU" dirty="0" smtClean="0"/>
              <a:t>is used up to 0.5ms or 1ms per COT (up to ~8ms)</a:t>
            </a:r>
          </a:p>
          <a:p>
            <a:pPr lvl="1"/>
            <a:r>
              <a:rPr lang="en-AU" dirty="0"/>
              <a:t>3GPP </a:t>
            </a:r>
            <a:r>
              <a:rPr lang="en-AU" dirty="0" smtClean="0"/>
              <a:t>RAN/RAN1 agreed that the use of </a:t>
            </a:r>
            <a:r>
              <a:rPr lang="en-AU" i="1" dirty="0" smtClean="0"/>
              <a:t>blocking energy </a:t>
            </a:r>
            <a:r>
              <a:rPr lang="en-AU" dirty="0" smtClean="0"/>
              <a:t>is undesirable</a:t>
            </a:r>
          </a:p>
          <a:p>
            <a:pPr lvl="2"/>
            <a:r>
              <a:rPr lang="en-AU" dirty="0" smtClean="0"/>
              <a:t>They noted it is unnecessary for good performance</a:t>
            </a:r>
          </a:p>
          <a:p>
            <a:pPr lvl="2"/>
            <a:r>
              <a:rPr lang="en-AU" dirty="0" smtClean="0"/>
              <a:t>They noted it is so unnecessary that the LAA spec did even not define it</a:t>
            </a:r>
          </a:p>
          <a:p>
            <a:pPr lvl="1"/>
            <a:r>
              <a:rPr lang="en-AU" dirty="0"/>
              <a:t>3GPP RAN/RAN1 </a:t>
            </a:r>
            <a:r>
              <a:rPr lang="en-AU" dirty="0" smtClean="0"/>
              <a:t>agreed at one point to limit the need for </a:t>
            </a:r>
            <a:r>
              <a:rPr lang="en-AU" i="1" dirty="0" smtClean="0"/>
              <a:t>blocking energy </a:t>
            </a:r>
            <a:r>
              <a:rPr lang="en-AU" dirty="0" smtClean="0"/>
              <a:t>by LAA by defining additional starting positions to the LAA spec</a:t>
            </a:r>
          </a:p>
          <a:p>
            <a:pPr lvl="2"/>
            <a:r>
              <a:rPr lang="en-AU" dirty="0" smtClean="0"/>
              <a:t>This would reduce the length of any blocking energy</a:t>
            </a:r>
          </a:p>
          <a:p>
            <a:pPr lvl="1"/>
            <a:r>
              <a:rPr lang="en-AU" dirty="0" smtClean="0"/>
              <a:t>IEEE 802 agreed at the time that this approach might be a reasonable compromise, subject to testing with real systems</a:t>
            </a:r>
          </a:p>
          <a:p>
            <a:pPr lvl="1"/>
            <a:r>
              <a:rPr lang="en-AU" dirty="0" smtClean="0"/>
              <a:t>Unfortunately, 3GPP RAN1 later reneged on their commitment to define additional starting positions in LAA</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52</a:t>
            </a:fld>
            <a:endParaRPr lang="en-US"/>
          </a:p>
        </p:txBody>
      </p:sp>
    </p:spTree>
    <p:extLst>
      <p:ext uri="{BB962C8B-B14F-4D97-AF65-F5344CB8AC3E}">
        <p14:creationId xmlns:p14="http://schemas.microsoft.com/office/powerpoint/2010/main" val="326472189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077200" cy="1066800"/>
          </a:xfrm>
        </p:spPr>
        <p:txBody>
          <a:bodyPr/>
          <a:lstStyle/>
          <a:p>
            <a:r>
              <a:rPr lang="en-AU" dirty="0" smtClean="0"/>
              <a:t>There was not consensus in Dec 2107 in ETSI BRAN on restricting the use of </a:t>
            </a:r>
            <a:r>
              <a:rPr lang="en-AU" i="1" dirty="0" smtClean="0"/>
              <a:t>blocking energy</a:t>
            </a:r>
            <a:endParaRPr lang="en-AU" dirty="0"/>
          </a:p>
        </p:txBody>
      </p:sp>
      <p:sp>
        <p:nvSpPr>
          <p:cNvPr id="3" name="Content Placeholder 2"/>
          <p:cNvSpPr>
            <a:spLocks noGrp="1"/>
          </p:cNvSpPr>
          <p:nvPr>
            <p:ph idx="1"/>
          </p:nvPr>
        </p:nvSpPr>
        <p:spPr>
          <a:xfrm>
            <a:off x="685800" y="1828800"/>
            <a:ext cx="7772400" cy="4114800"/>
          </a:xfrm>
        </p:spPr>
        <p:txBody>
          <a:bodyPr/>
          <a:lstStyle/>
          <a:p>
            <a:pPr lvl="1"/>
            <a:r>
              <a:rPr lang="en-AU" dirty="0" smtClean="0"/>
              <a:t>There has been a series of discussions about </a:t>
            </a:r>
            <a:r>
              <a:rPr lang="en-AU" i="1" dirty="0" smtClean="0"/>
              <a:t>blocking energy </a:t>
            </a:r>
            <a:r>
              <a:rPr lang="en-AU" dirty="0" smtClean="0"/>
              <a:t>in ETSI BRAN over a number of years, without consensus</a:t>
            </a:r>
          </a:p>
          <a:p>
            <a:pPr lvl="1"/>
            <a:r>
              <a:rPr lang="en-AU" dirty="0" smtClean="0"/>
              <a:t>In Dec 2017, Cisco made a compromise proposal that any use of </a:t>
            </a:r>
            <a:r>
              <a:rPr lang="en-AU" i="1" dirty="0" smtClean="0"/>
              <a:t>blocking energy </a:t>
            </a:r>
            <a:r>
              <a:rPr lang="en-AU" dirty="0" smtClean="0"/>
              <a:t>be limited to 100µs </a:t>
            </a:r>
          </a:p>
          <a:p>
            <a:pPr lvl="2"/>
            <a:r>
              <a:rPr lang="en-AU" dirty="0" smtClean="0"/>
              <a:t>This would have the effect of limiting the use of </a:t>
            </a:r>
            <a:r>
              <a:rPr lang="en-AU" i="1" dirty="0" smtClean="0"/>
              <a:t>blocking energy </a:t>
            </a:r>
            <a:r>
              <a:rPr lang="en-AU" dirty="0" smtClean="0"/>
              <a:t>by LAA implementations to no longer than the time before the next symbol </a:t>
            </a:r>
          </a:p>
          <a:p>
            <a:pPr lvl="2"/>
            <a:r>
              <a:rPr lang="en-AU" dirty="0" smtClean="0"/>
              <a:t>It recognised that some use of </a:t>
            </a:r>
            <a:r>
              <a:rPr lang="en-AU" i="1" dirty="0" smtClean="0"/>
              <a:t>blocking energy </a:t>
            </a:r>
            <a:r>
              <a:rPr lang="en-AU" dirty="0" smtClean="0"/>
              <a:t>is reasonable/acceptable </a:t>
            </a:r>
          </a:p>
          <a:p>
            <a:pPr lvl="1"/>
            <a:r>
              <a:rPr lang="en-AU" dirty="0" smtClean="0"/>
              <a:t>There were many objections to this proposal from both the Wi-Fi &amp; LTE communities</a:t>
            </a:r>
          </a:p>
          <a:p>
            <a:pPr lvl="2"/>
            <a:r>
              <a:rPr lang="en-AU" dirty="0" smtClean="0"/>
              <a:t>Some objections were self interested because of a desire not to change LAA implementations in the pipeline</a:t>
            </a:r>
          </a:p>
          <a:p>
            <a:pPr lvl="3"/>
            <a:r>
              <a:rPr lang="en-AU" dirty="0"/>
              <a:t>N</a:t>
            </a:r>
            <a:r>
              <a:rPr lang="en-AU" dirty="0" smtClean="0"/>
              <a:t>ote: it believed this is why 3GPP couldn’t agree on adding new starting positions</a:t>
            </a:r>
          </a:p>
          <a:p>
            <a:pPr lvl="2"/>
            <a:r>
              <a:rPr lang="en-AU" dirty="0" smtClean="0"/>
              <a:t>Some objected on the basis it was not fair to pick on </a:t>
            </a:r>
            <a:r>
              <a:rPr lang="en-AU" i="1" dirty="0" smtClean="0"/>
              <a:t>blocking energy </a:t>
            </a:r>
            <a:r>
              <a:rPr lang="en-AU" dirty="0" smtClean="0"/>
              <a:t>when there were many other examples of inefficient use of the medium</a:t>
            </a:r>
          </a:p>
          <a:p>
            <a:pPr lvl="3"/>
            <a:r>
              <a:rPr lang="en-AU" dirty="0" err="1" smtClean="0"/>
              <a:t>eg</a:t>
            </a:r>
            <a:r>
              <a:rPr lang="en-AU" dirty="0" smtClean="0"/>
              <a:t> padding, use of low data rate, </a:t>
            </a:r>
            <a:r>
              <a:rPr lang="en-AU" dirty="0" err="1" smtClean="0"/>
              <a:t>etc</a:t>
            </a:r>
            <a:endParaRPr lang="en-AU" dirty="0" smtClean="0"/>
          </a:p>
          <a:p>
            <a:pPr lvl="3"/>
            <a:r>
              <a:rPr lang="en-AU" dirty="0" smtClean="0"/>
              <a:t>Some in Wi-Fi community were concerned some 802.11ax features might be impacted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53</a:t>
            </a:fld>
            <a:endParaRPr lang="en-US"/>
          </a:p>
        </p:txBody>
      </p:sp>
    </p:spTree>
    <p:extLst>
      <p:ext uri="{BB962C8B-B14F-4D97-AF65-F5344CB8AC3E}">
        <p14:creationId xmlns:p14="http://schemas.microsoft.com/office/powerpoint/2010/main" val="388262707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066800"/>
          </a:xfrm>
        </p:spPr>
        <p:txBody>
          <a:bodyPr/>
          <a:lstStyle/>
          <a:p>
            <a:r>
              <a:rPr lang="en-AU" dirty="0" smtClean="0"/>
              <a:t>There is not consensus in ETSI BRAN in Mar 2018 on a methodology being applied to </a:t>
            </a:r>
            <a:r>
              <a:rPr lang="en-AU" i="1" dirty="0" smtClean="0"/>
              <a:t>blocking energy </a:t>
            </a:r>
            <a:r>
              <a:rPr lang="en-AU" dirty="0" smtClean="0"/>
              <a:t>in LAA</a:t>
            </a:r>
            <a:endParaRPr lang="en-AU" dirty="0"/>
          </a:p>
        </p:txBody>
      </p:sp>
      <p:sp>
        <p:nvSpPr>
          <p:cNvPr id="3" name="Content Placeholder 2"/>
          <p:cNvSpPr>
            <a:spLocks noGrp="1"/>
          </p:cNvSpPr>
          <p:nvPr>
            <p:ph idx="1"/>
          </p:nvPr>
        </p:nvSpPr>
        <p:spPr/>
        <p:txBody>
          <a:bodyPr/>
          <a:lstStyle/>
          <a:p>
            <a:pPr lvl="1"/>
            <a:r>
              <a:rPr lang="en-AU" dirty="0" smtClean="0"/>
              <a:t>Before the March 2018 ETSI BRAN meeting, Cisco (Andrew Myles) facilitated an e-mail discussion on a new approach to dealing with </a:t>
            </a:r>
            <a:r>
              <a:rPr lang="en-AU" i="1" dirty="0" smtClean="0"/>
              <a:t>blocking energy</a:t>
            </a:r>
          </a:p>
          <a:p>
            <a:pPr lvl="1"/>
            <a:r>
              <a:rPr lang="en-AU" dirty="0" smtClean="0"/>
              <a:t>The discussion and conclusions are summarised in BRAN(18)097010, which was presented to ETSI BRAN in March 2018</a:t>
            </a:r>
          </a:p>
          <a:p>
            <a:pPr lvl="2"/>
            <a:r>
              <a:rPr lang="en-AU" dirty="0"/>
              <a:t>BRAN(18)097010</a:t>
            </a:r>
            <a:r>
              <a:rPr lang="en-AU" dirty="0" smtClean="0"/>
              <a:t> documented </a:t>
            </a:r>
            <a:r>
              <a:rPr lang="en-AU" dirty="0"/>
              <a:t>a methodology for dealing with “blindingly obvious” </a:t>
            </a:r>
            <a:r>
              <a:rPr lang="en-AU" dirty="0" smtClean="0"/>
              <a:t>cases</a:t>
            </a:r>
          </a:p>
          <a:p>
            <a:pPr lvl="2"/>
            <a:r>
              <a:rPr lang="en-AU" dirty="0" smtClean="0"/>
              <a:t>The </a:t>
            </a:r>
            <a:r>
              <a:rPr lang="en-AU" dirty="0"/>
              <a:t>BRAN(18)097010 </a:t>
            </a:r>
            <a:r>
              <a:rPr lang="en-AU" dirty="0" smtClean="0"/>
              <a:t>methodology applied to </a:t>
            </a:r>
            <a:r>
              <a:rPr lang="en-AU" i="1" dirty="0" smtClean="0"/>
              <a:t>blocking energy </a:t>
            </a:r>
            <a:r>
              <a:rPr lang="en-AU" dirty="0" smtClean="0"/>
              <a:t>means it should be disallowed for LAA</a:t>
            </a:r>
          </a:p>
          <a:p>
            <a:pPr lvl="2"/>
            <a:r>
              <a:rPr lang="en-AU" dirty="0"/>
              <a:t>BRAN(18)097010</a:t>
            </a:r>
            <a:r>
              <a:rPr lang="en-AU" dirty="0" smtClean="0"/>
              <a:t> did not propose a mechanism for disallowing </a:t>
            </a:r>
            <a:r>
              <a:rPr lang="en-AU" i="1" dirty="0" smtClean="0"/>
              <a:t>blocking energy </a:t>
            </a:r>
            <a:r>
              <a:rPr lang="en-AU" dirty="0" smtClean="0"/>
              <a:t>for LAA</a:t>
            </a:r>
          </a:p>
          <a:p>
            <a:pPr lvl="1"/>
            <a:r>
              <a:rPr lang="en-AU" dirty="0" smtClean="0"/>
              <a:t>Despite this work, there is still </a:t>
            </a:r>
            <a:r>
              <a:rPr lang="en-AU" dirty="0"/>
              <a:t>not consensus in ETSI BRAN on the question of </a:t>
            </a:r>
            <a:r>
              <a:rPr lang="en-AU" i="1" dirty="0"/>
              <a:t>blocking </a:t>
            </a:r>
            <a:r>
              <a:rPr lang="en-AU" i="1" dirty="0" smtClean="0"/>
              <a:t>energy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54</a:t>
            </a:fld>
            <a:endParaRPr lang="en-US"/>
          </a:p>
        </p:txBody>
      </p:sp>
      <p:graphicFrame>
        <p:nvGraphicFramePr>
          <p:cNvPr id="6" name="Object 5">
            <a:hlinkClick r:id="" action="ppaction://ole?verb=0"/>
          </p:cNvPr>
          <p:cNvGraphicFramePr>
            <a:graphicFrameLocks noChangeAspect="1"/>
          </p:cNvGraphicFramePr>
          <p:nvPr>
            <p:extLst/>
          </p:nvPr>
        </p:nvGraphicFramePr>
        <p:xfrm>
          <a:off x="8086725" y="2667000"/>
          <a:ext cx="914400" cy="792163"/>
        </p:xfrm>
        <a:graphic>
          <a:graphicData uri="http://schemas.openxmlformats.org/presentationml/2006/ole">
            <mc:AlternateContent xmlns:mc="http://schemas.openxmlformats.org/markup-compatibility/2006">
              <mc:Choice xmlns:v="urn:schemas-microsoft-com:vml" Requires="v">
                <p:oleObj spid="_x0000_s14372" name="Presentation" showAsIcon="1" r:id="rId3" imgW="914400" imgH="792360" progId="PowerPoint.Show.12">
                  <p:embed/>
                </p:oleObj>
              </mc:Choice>
              <mc:Fallback>
                <p:oleObj name="Presentation" showAsIcon="1" r:id="rId3" imgW="914400" imgH="792360" progId="PowerPoint.Show.12">
                  <p:embed/>
                  <p:pic>
                    <p:nvPicPr>
                      <p:cNvPr id="6" name="Object 5">
                        <a:hlinkClick r:id="" action="ppaction://ole?verb=0"/>
                      </p:cNvPr>
                      <p:cNvPicPr/>
                      <p:nvPr/>
                    </p:nvPicPr>
                    <p:blipFill>
                      <a:blip r:embed="rId4"/>
                      <a:stretch>
                        <a:fillRect/>
                      </a:stretch>
                    </p:blipFill>
                    <p:spPr>
                      <a:xfrm>
                        <a:off x="8086725" y="2667000"/>
                        <a:ext cx="914400" cy="792163"/>
                      </a:xfrm>
                      <a:prstGeom prst="rect">
                        <a:avLst/>
                      </a:prstGeom>
                    </p:spPr>
                  </p:pic>
                </p:oleObj>
              </mc:Fallback>
            </mc:AlternateContent>
          </a:graphicData>
        </a:graphic>
      </p:graphicFrame>
    </p:spTree>
    <p:extLst>
      <p:ext uri="{BB962C8B-B14F-4D97-AF65-F5344CB8AC3E}">
        <p14:creationId xmlns:p14="http://schemas.microsoft.com/office/powerpoint/2010/main" val="408444854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a:t>The </a:t>
            </a:r>
            <a:r>
              <a:rPr lang="en-AU" dirty="0" smtClean="0"/>
              <a:t>new methodology in Mar 2018 </a:t>
            </a:r>
            <a:r>
              <a:rPr lang="en-AU" dirty="0"/>
              <a:t>applied to </a:t>
            </a:r>
            <a:r>
              <a:rPr lang="en-AU" i="1" dirty="0"/>
              <a:t>blocking energy </a:t>
            </a:r>
            <a:r>
              <a:rPr lang="en-AU" dirty="0"/>
              <a:t>means it should be </a:t>
            </a:r>
            <a:r>
              <a:rPr lang="en-AU" dirty="0" smtClean="0"/>
              <a:t>disallowed for LAA</a:t>
            </a:r>
            <a:r>
              <a:rPr lang="en-AU" dirty="0"/>
              <a:t/>
            </a:r>
            <a:br>
              <a:rPr lang="en-AU" dirty="0"/>
            </a:br>
            <a:endParaRPr lang="en-AU" dirty="0"/>
          </a:p>
        </p:txBody>
      </p:sp>
      <p:sp>
        <p:nvSpPr>
          <p:cNvPr id="3" name="Content Placeholder 2"/>
          <p:cNvSpPr>
            <a:spLocks noGrp="1"/>
          </p:cNvSpPr>
          <p:nvPr>
            <p:ph idx="1"/>
          </p:nvPr>
        </p:nvSpPr>
        <p:spPr/>
        <p:txBody>
          <a:bodyPr/>
          <a:lstStyle/>
          <a:p>
            <a:r>
              <a:rPr lang="en-AU" dirty="0" smtClean="0"/>
              <a:t>Summary of </a:t>
            </a:r>
            <a:r>
              <a:rPr lang="en-AU" dirty="0"/>
              <a:t>BRAN(18)097010 methodology </a:t>
            </a:r>
            <a:r>
              <a:rPr lang="en-AU" dirty="0" smtClean="0"/>
              <a:t>applied to LAA</a:t>
            </a:r>
          </a:p>
          <a:p>
            <a:pPr lvl="1"/>
            <a:r>
              <a:rPr lang="en-AU" dirty="0" smtClean="0"/>
              <a:t>3GPP RAN1 is an </a:t>
            </a:r>
            <a:r>
              <a:rPr lang="en-AU" i="1" dirty="0" smtClean="0"/>
              <a:t>authoritative source </a:t>
            </a:r>
            <a:r>
              <a:rPr lang="en-AU" dirty="0" smtClean="0"/>
              <a:t>on LAA matters</a:t>
            </a:r>
          </a:p>
          <a:p>
            <a:pPr lvl="2"/>
            <a:r>
              <a:rPr lang="en-AU" dirty="0" smtClean="0"/>
              <a:t>Particularly on the use of </a:t>
            </a:r>
            <a:r>
              <a:rPr lang="en-AU" i="1" dirty="0" smtClean="0"/>
              <a:t>blocking energy </a:t>
            </a:r>
            <a:r>
              <a:rPr lang="en-AU" dirty="0" smtClean="0"/>
              <a:t>(also known as </a:t>
            </a:r>
            <a:r>
              <a:rPr lang="en-AU" i="1" dirty="0" smtClean="0"/>
              <a:t>reservation signals</a:t>
            </a:r>
            <a:r>
              <a:rPr lang="en-AU" dirty="0" smtClean="0"/>
              <a:t>)</a:t>
            </a:r>
          </a:p>
          <a:p>
            <a:pPr lvl="1"/>
            <a:r>
              <a:rPr lang="en-AU" dirty="0"/>
              <a:t>3GPP RAN1 has explicitly stated in LS’s to IEEE 802.11 </a:t>
            </a:r>
            <a:r>
              <a:rPr lang="en-AU" dirty="0" smtClean="0"/>
              <a:t>WG that the </a:t>
            </a:r>
            <a:r>
              <a:rPr lang="en-AU" dirty="0"/>
              <a:t>use of </a:t>
            </a:r>
            <a:r>
              <a:rPr lang="en-AU" i="1" dirty="0"/>
              <a:t>blocking energy </a:t>
            </a:r>
            <a:r>
              <a:rPr lang="en-AU" dirty="0" smtClean="0"/>
              <a:t>is </a:t>
            </a:r>
            <a:r>
              <a:rPr lang="en-AU" dirty="0"/>
              <a:t>unnecessary for good </a:t>
            </a:r>
            <a:r>
              <a:rPr lang="en-AU" dirty="0" smtClean="0"/>
              <a:t>performance</a:t>
            </a:r>
            <a:endParaRPr lang="en-AU" dirty="0"/>
          </a:p>
          <a:p>
            <a:pPr lvl="1"/>
            <a:r>
              <a:rPr lang="en-AU" dirty="0"/>
              <a:t>3GPP RAN1 </a:t>
            </a:r>
            <a:r>
              <a:rPr lang="en-AU" dirty="0" smtClean="0"/>
              <a:t>has also stated </a:t>
            </a:r>
            <a:r>
              <a:rPr lang="en-AU" i="1" dirty="0"/>
              <a:t>blocking energy</a:t>
            </a:r>
            <a:r>
              <a:rPr lang="en-AU" i="1" dirty="0" smtClean="0"/>
              <a:t> </a:t>
            </a:r>
            <a:r>
              <a:rPr lang="en-AU" dirty="0" smtClean="0"/>
              <a:t>is </a:t>
            </a:r>
            <a:r>
              <a:rPr lang="en-AU" dirty="0"/>
              <a:t>not </a:t>
            </a:r>
            <a:r>
              <a:rPr lang="en-AU" dirty="0" smtClean="0"/>
              <a:t>defined </a:t>
            </a:r>
            <a:r>
              <a:rPr lang="en-AU" dirty="0"/>
              <a:t>in the LAA </a:t>
            </a:r>
            <a:r>
              <a:rPr lang="en-AU" dirty="0" smtClean="0"/>
              <a:t>specification</a:t>
            </a:r>
          </a:p>
          <a:p>
            <a:pPr lvl="2"/>
            <a:r>
              <a:rPr lang="en-AU" dirty="0" smtClean="0"/>
              <a:t>Suggesting </a:t>
            </a:r>
            <a:r>
              <a:rPr lang="en-AU" i="1" dirty="0" smtClean="0"/>
              <a:t>blocking energy </a:t>
            </a:r>
            <a:r>
              <a:rPr lang="en-AU" dirty="0" smtClean="0"/>
              <a:t>is so unnecessary that it is not even defined</a:t>
            </a:r>
          </a:p>
          <a:p>
            <a:pPr lvl="1"/>
            <a:r>
              <a:rPr lang="en-AU" dirty="0" smtClean="0"/>
              <a:t>There is thus a “blindingly obvious” case that </a:t>
            </a:r>
            <a:r>
              <a:rPr lang="en-AU" i="1" dirty="0" smtClean="0"/>
              <a:t>blocking energy </a:t>
            </a:r>
            <a:r>
              <a:rPr lang="en-AU" dirty="0" smtClean="0"/>
              <a:t>should not be allowed in the very specific case of LAA</a:t>
            </a:r>
          </a:p>
          <a:p>
            <a:pPr lvl="2"/>
            <a:r>
              <a:rPr lang="en-AU" dirty="0" smtClean="0"/>
              <a:t>Note: this conclusion creates no precedent for any other situation because it depends on the existence of an authoritative source </a:t>
            </a:r>
            <a:r>
              <a:rPr lang="en-AU" dirty="0"/>
              <a:t>(3GPP RAN1 in this case</a:t>
            </a:r>
            <a:r>
              <a:rPr lang="en-AU" dirty="0" smtClean="0"/>
              <a:t>) to judge the particular facts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55</a:t>
            </a:fld>
            <a:endParaRPr lang="en-US"/>
          </a:p>
        </p:txBody>
      </p:sp>
    </p:spTree>
    <p:extLst>
      <p:ext uri="{BB962C8B-B14F-4D97-AF65-F5344CB8AC3E}">
        <p14:creationId xmlns:p14="http://schemas.microsoft.com/office/powerpoint/2010/main" val="340265954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Ericsson used an access method taxonomy in Mar 2018 to justify the use of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There was a presentation from Ericsson in March 2018 that was related to </a:t>
            </a:r>
            <a:r>
              <a:rPr lang="en-AU" i="1" dirty="0" smtClean="0"/>
              <a:t>blocking energy</a:t>
            </a:r>
          </a:p>
          <a:p>
            <a:pPr lvl="1"/>
            <a:r>
              <a:rPr lang="en-AU" dirty="0" smtClean="0"/>
              <a:t>It provided a taxonomy of access methods in BRAN(18)0000001</a:t>
            </a:r>
          </a:p>
          <a:p>
            <a:pPr lvl="2"/>
            <a:r>
              <a:rPr lang="en-GB" i="1" dirty="0"/>
              <a:t>The main purpose was not to make a proposal for a change in the standard, but to bring discussion on mechanism to a technical matter (the purpose these </a:t>
            </a:r>
            <a:r>
              <a:rPr lang="en-GB" i="1" dirty="0" smtClean="0"/>
              <a:t>mechanisms </a:t>
            </a:r>
            <a:r>
              <a:rPr lang="en-GB" i="1" dirty="0"/>
              <a:t>serve</a:t>
            </a:r>
            <a:r>
              <a:rPr lang="en-GB" i="1" dirty="0" smtClean="0"/>
              <a:t>)</a:t>
            </a:r>
          </a:p>
          <a:p>
            <a:pPr lvl="1"/>
            <a:r>
              <a:rPr lang="en-AU" dirty="0" smtClean="0"/>
              <a:t>BRAN(18)0000001 </a:t>
            </a:r>
            <a:r>
              <a:rPr lang="en-GB" dirty="0" smtClean="0"/>
              <a:t>listed various mechanisms for devices to share the medium with other devices using the same &amp; different technologies </a:t>
            </a:r>
          </a:p>
          <a:p>
            <a:pPr lvl="2"/>
            <a:r>
              <a:rPr lang="en-GB" dirty="0" smtClean="0"/>
              <a:t>At both PHY and MAC levels</a:t>
            </a:r>
          </a:p>
          <a:p>
            <a:pPr lvl="1"/>
            <a:r>
              <a:rPr lang="en-GB" dirty="0" smtClean="0"/>
              <a:t>It highlighted that many PHY based synchronisation methods need to use padding of various types, </a:t>
            </a:r>
            <a:r>
              <a:rPr lang="en-GB" dirty="0" err="1" smtClean="0"/>
              <a:t>ie</a:t>
            </a:r>
            <a:r>
              <a:rPr lang="en-GB" dirty="0" smtClean="0"/>
              <a:t> padding can be necessary</a:t>
            </a:r>
          </a:p>
          <a:p>
            <a:pPr lvl="2"/>
            <a:r>
              <a:rPr lang="en-GB" dirty="0"/>
              <a:t>P</a:t>
            </a:r>
            <a:r>
              <a:rPr lang="en-GB" dirty="0" smtClean="0"/>
              <a:t>re-pending, appending or inserted into a transmission</a:t>
            </a:r>
            <a:endParaRPr lang="en-AU" dirty="0"/>
          </a:p>
          <a:p>
            <a:pPr lvl="1"/>
            <a:r>
              <a:rPr lang="en-AU" dirty="0" smtClean="0"/>
              <a:t>The implication of the presentation was that </a:t>
            </a:r>
            <a:r>
              <a:rPr lang="en-AU" i="1" dirty="0" smtClean="0"/>
              <a:t>blocking energy </a:t>
            </a:r>
            <a:r>
              <a:rPr lang="en-AU" dirty="0" smtClean="0"/>
              <a:t>(as a PHY synchronisation mechanism) is also justified </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56</a:t>
            </a:fld>
            <a:endParaRPr lang="en-US"/>
          </a:p>
        </p:txBody>
      </p:sp>
      <p:sp>
        <p:nvSpPr>
          <p:cNvPr id="6" name="Rectangle 5"/>
          <p:cNvSpPr/>
          <p:nvPr/>
        </p:nvSpPr>
        <p:spPr bwMode="auto">
          <a:xfrm>
            <a:off x="152400" y="2133600"/>
            <a:ext cx="533400" cy="609600"/>
          </a:xfrm>
          <a:prstGeom prst="rect">
            <a:avLst/>
          </a:prstGeom>
          <a:solidFill>
            <a:schemeClr val="bg1"/>
          </a:solid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rgbClr val="FF0000"/>
                </a:solidFill>
                <a:effectLst/>
                <a:latin typeface="+mj-lt"/>
                <a:hlinkClick r:id="rId2"/>
              </a:rPr>
              <a:t>File link</a:t>
            </a:r>
            <a:endParaRPr kumimoji="0" lang="en-AU" sz="14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33348166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458200" cy="1066800"/>
          </a:xfrm>
        </p:spPr>
        <p:txBody>
          <a:bodyPr/>
          <a:lstStyle/>
          <a:p>
            <a:r>
              <a:rPr lang="en-AU" dirty="0" smtClean="0"/>
              <a:t>There was no consensus in Mar 2018 on the conclusions that can be drawn from the </a:t>
            </a:r>
            <a:r>
              <a:rPr lang="en-AU" dirty="0"/>
              <a:t>access method taxonomy </a:t>
            </a:r>
          </a:p>
        </p:txBody>
      </p:sp>
      <p:sp>
        <p:nvSpPr>
          <p:cNvPr id="3" name="Content Placeholder 2"/>
          <p:cNvSpPr>
            <a:spLocks noGrp="1"/>
          </p:cNvSpPr>
          <p:nvPr>
            <p:ph idx="1"/>
          </p:nvPr>
        </p:nvSpPr>
        <p:spPr/>
        <p:txBody>
          <a:bodyPr/>
          <a:lstStyle/>
          <a:p>
            <a:pPr lvl="1"/>
            <a:r>
              <a:rPr lang="en-AU" dirty="0" smtClean="0"/>
              <a:t>There was limited discussion of </a:t>
            </a:r>
            <a:r>
              <a:rPr lang="en-AU" dirty="0"/>
              <a:t>in </a:t>
            </a:r>
            <a:r>
              <a:rPr lang="en-AU" dirty="0" smtClean="0"/>
              <a:t>BRAN(18)0000001 at the time of presentation in Mar 2018; it was discussed in more detail as part of the </a:t>
            </a:r>
            <a:r>
              <a:rPr lang="en-AU" i="1" dirty="0" smtClean="0"/>
              <a:t>blocking energy</a:t>
            </a:r>
            <a:r>
              <a:rPr lang="en-AU" dirty="0" smtClean="0"/>
              <a:t> discussion</a:t>
            </a:r>
          </a:p>
          <a:p>
            <a:pPr lvl="1"/>
            <a:r>
              <a:rPr lang="en-AU" dirty="0" smtClean="0"/>
              <a:t>Cisco asserted BRAN(18)0000001 cannot be used to justify the use of </a:t>
            </a:r>
            <a:r>
              <a:rPr lang="en-AU" i="1" dirty="0" smtClean="0"/>
              <a:t>blocking energy </a:t>
            </a:r>
            <a:r>
              <a:rPr lang="en-AU" dirty="0" smtClean="0"/>
              <a:t>by some implementations of LAA; he noted that:</a:t>
            </a:r>
          </a:p>
          <a:p>
            <a:pPr lvl="2"/>
            <a:r>
              <a:rPr lang="en-AU" dirty="0" smtClean="0"/>
              <a:t>BRAN(18)0000001 highlighted the inclusion of a mechanism in the taxonomy does not mean it is appropriate for use</a:t>
            </a:r>
          </a:p>
          <a:p>
            <a:pPr lvl="3"/>
            <a:r>
              <a:rPr lang="en-AU" dirty="0" err="1" smtClean="0"/>
              <a:t>eg</a:t>
            </a:r>
            <a:r>
              <a:rPr lang="en-AU" dirty="0" smtClean="0"/>
              <a:t> PCF is in the taxonomy and yet its use is not allowed under EN 301 893 rules because it does not enable sharing</a:t>
            </a:r>
          </a:p>
          <a:p>
            <a:pPr lvl="2"/>
            <a:r>
              <a:rPr lang="en-AU" dirty="0" smtClean="0"/>
              <a:t>There is agreement that many PHY sync methods are indeed necessary, whereas even 3GPP RAN1 agrees the use of </a:t>
            </a:r>
            <a:r>
              <a:rPr lang="en-AU" i="1" dirty="0" smtClean="0"/>
              <a:t>blocking energy </a:t>
            </a:r>
            <a:r>
              <a:rPr lang="en-AU" dirty="0" smtClean="0"/>
              <a:t>with LAA is unnecessary</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57</a:t>
            </a:fld>
            <a:endParaRPr lang="en-US"/>
          </a:p>
        </p:txBody>
      </p:sp>
    </p:spTree>
    <p:extLst>
      <p:ext uri="{BB962C8B-B14F-4D97-AF65-F5344CB8AC3E}">
        <p14:creationId xmlns:p14="http://schemas.microsoft.com/office/powerpoint/2010/main" val="31308997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Coex</a:t>
            </a:r>
            <a:r>
              <a:rPr lang="en-AU" dirty="0" smtClean="0"/>
              <a:t> SC will hear an update on discussions about </a:t>
            </a:r>
            <a:r>
              <a:rPr lang="en-AU" i="1" dirty="0" smtClean="0"/>
              <a:t>blocking energy </a:t>
            </a:r>
            <a:r>
              <a:rPr lang="en-AU" dirty="0" smtClean="0"/>
              <a:t>at ESTI BRAN in June 2018</a:t>
            </a:r>
            <a:endParaRPr lang="en-AU" dirty="0"/>
          </a:p>
        </p:txBody>
      </p:sp>
      <p:sp>
        <p:nvSpPr>
          <p:cNvPr id="3" name="Content Placeholder 2"/>
          <p:cNvSpPr>
            <a:spLocks noGrp="1"/>
          </p:cNvSpPr>
          <p:nvPr>
            <p:ph idx="1"/>
          </p:nvPr>
        </p:nvSpPr>
        <p:spPr/>
        <p:txBody>
          <a:bodyPr/>
          <a:lstStyle/>
          <a:p>
            <a:pPr lvl="1"/>
            <a:r>
              <a:rPr lang="en-AU" dirty="0" smtClean="0"/>
              <a:t>There was further discussion of the </a:t>
            </a:r>
            <a:r>
              <a:rPr lang="en-AU" i="1" dirty="0" smtClean="0"/>
              <a:t>blocking energy </a:t>
            </a:r>
            <a:r>
              <a:rPr lang="en-AU" dirty="0" smtClean="0"/>
              <a:t>issue at the ETSI BRAN  meeting in June 2018</a:t>
            </a:r>
          </a:p>
          <a:p>
            <a:pPr lvl="2"/>
            <a:r>
              <a:rPr lang="en-AU" dirty="0" smtClean="0"/>
              <a:t>See </a:t>
            </a:r>
            <a:r>
              <a:rPr lang="en-AU" dirty="0"/>
              <a:t>BRAN(18)098008</a:t>
            </a:r>
            <a:endParaRPr lang="en-AU" dirty="0" smtClean="0"/>
          </a:p>
          <a:p>
            <a:pPr lvl="1"/>
            <a:r>
              <a:rPr lang="en-AU" dirty="0" smtClean="0"/>
              <a:t>BRAN(18)098008 from Cisco asked for agreement  on the principle that:</a:t>
            </a:r>
          </a:p>
          <a:p>
            <a:pPr lvl="2"/>
            <a:r>
              <a:rPr lang="en-AU" i="1" dirty="0"/>
              <a:t>Transmissions that are agreed to be unnecessary or transmissions </a:t>
            </a:r>
            <a:r>
              <a:rPr lang="en-US" i="1" dirty="0"/>
              <a:t>whose sole purpose is preventing other devices using the spectrum are not allowed</a:t>
            </a:r>
          </a:p>
          <a:p>
            <a:pPr lvl="1"/>
            <a:r>
              <a:rPr lang="en-AU" dirty="0" smtClean="0"/>
              <a:t>While there was not consensus on the question of </a:t>
            </a:r>
            <a:r>
              <a:rPr lang="en-AU" i="1" dirty="0" smtClean="0"/>
              <a:t>blocking energy</a:t>
            </a:r>
            <a:r>
              <a:rPr lang="en-AU" dirty="0" smtClean="0"/>
              <a:t>, comments from a representative of the German regulator seemed to suggest (the suggestion was later withdrawn) that </a:t>
            </a:r>
            <a:r>
              <a:rPr lang="en-AU" i="1" dirty="0"/>
              <a:t>blocking </a:t>
            </a:r>
            <a:r>
              <a:rPr lang="en-AU" i="1" dirty="0" smtClean="0"/>
              <a:t>energy</a:t>
            </a:r>
            <a:r>
              <a:rPr lang="en-AU" dirty="0" smtClean="0"/>
              <a:t> is already not allowed by regulation in Germany</a:t>
            </a:r>
          </a:p>
          <a:p>
            <a:pPr lvl="2"/>
            <a:r>
              <a:rPr lang="en-AU" dirty="0" smtClean="0"/>
              <a:t>He later provided a translation of rules for 2.4GHz and 5GHz</a:t>
            </a:r>
          </a:p>
          <a:p>
            <a:pPr lvl="2"/>
            <a:r>
              <a:rPr lang="en-AU" dirty="0" smtClean="0"/>
              <a:t>Translation: “</a:t>
            </a:r>
            <a:r>
              <a:rPr lang="en-GB" i="1" dirty="0"/>
              <a:t>Emissions that intentionally disturb or prevent the intended use of WLANs, such as emissions of radio signals and/or data packets that have the intention to log off or influence the WLAN connections of other users against their will, are </a:t>
            </a:r>
            <a:r>
              <a:rPr lang="en-GB" i="1" dirty="0" smtClean="0"/>
              <a:t>prohibited”</a:t>
            </a:r>
            <a:endParaRPr lang="en-AU" dirty="0" smtClean="0"/>
          </a:p>
          <a:p>
            <a:pPr lvl="2"/>
            <a:endParaRPr lang="en-AU" dirty="0" smtClean="0"/>
          </a:p>
          <a:p>
            <a:pPr lvl="1"/>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58</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407614198"/>
              </p:ext>
            </p:extLst>
          </p:nvPr>
        </p:nvGraphicFramePr>
        <p:xfrm>
          <a:off x="3870325" y="2514600"/>
          <a:ext cx="914400" cy="806450"/>
        </p:xfrm>
        <a:graphic>
          <a:graphicData uri="http://schemas.openxmlformats.org/presentationml/2006/ole">
            <mc:AlternateContent xmlns:mc="http://schemas.openxmlformats.org/markup-compatibility/2006">
              <mc:Choice xmlns:v="urn:schemas-microsoft-com:vml" Requires="v">
                <p:oleObj spid="_x0000_s15399" name="Presentation" showAsIcon="1" r:id="rId3" imgW="914400" imgH="806400" progId="PowerPoint.Show.12">
                  <p:embed/>
                </p:oleObj>
              </mc:Choice>
              <mc:Fallback>
                <p:oleObj name="Presentation" showAsIcon="1" r:id="rId3" imgW="914400" imgH="806400" progId="PowerPoint.Show.12">
                  <p:embed/>
                  <p:pic>
                    <p:nvPicPr>
                      <p:cNvPr id="6" name="Object 5">
                        <a:hlinkClick r:id="" action="ppaction://ole?verb=0"/>
                      </p:cNvPr>
                      <p:cNvPicPr/>
                      <p:nvPr/>
                    </p:nvPicPr>
                    <p:blipFill>
                      <a:blip r:embed="rId4"/>
                      <a:stretch>
                        <a:fillRect/>
                      </a:stretch>
                    </p:blipFill>
                    <p:spPr>
                      <a:xfrm>
                        <a:off x="38703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17112078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Coex</a:t>
            </a:r>
            <a:r>
              <a:rPr lang="en-AU" dirty="0"/>
              <a:t> SC will hear an update on </a:t>
            </a:r>
            <a:r>
              <a:rPr lang="en-AU" dirty="0" smtClean="0"/>
              <a:t>likely </a:t>
            </a:r>
            <a:r>
              <a:rPr lang="en-AU" i="1" dirty="0" smtClean="0"/>
              <a:t>blocking </a:t>
            </a:r>
            <a:r>
              <a:rPr lang="en-AU" i="1" dirty="0"/>
              <a:t>energy </a:t>
            </a:r>
            <a:r>
              <a:rPr lang="en-AU" dirty="0" smtClean="0"/>
              <a:t>discussions at </a:t>
            </a:r>
            <a:r>
              <a:rPr lang="en-AU" dirty="0"/>
              <a:t>ESTI BRAN in </a:t>
            </a:r>
            <a:r>
              <a:rPr lang="en-AU" dirty="0" smtClean="0"/>
              <a:t>Sept </a:t>
            </a:r>
            <a:r>
              <a:rPr lang="en-AU" dirty="0"/>
              <a:t>2018</a:t>
            </a:r>
          </a:p>
        </p:txBody>
      </p:sp>
      <p:sp>
        <p:nvSpPr>
          <p:cNvPr id="3" name="Content Placeholder 2"/>
          <p:cNvSpPr>
            <a:spLocks noGrp="1"/>
          </p:cNvSpPr>
          <p:nvPr>
            <p:ph idx="1"/>
          </p:nvPr>
        </p:nvSpPr>
        <p:spPr/>
        <p:txBody>
          <a:bodyPr/>
          <a:lstStyle/>
          <a:p>
            <a:pPr lvl="1"/>
            <a:r>
              <a:rPr lang="en-AU" dirty="0" smtClean="0"/>
              <a:t>Cisco has made another contribution </a:t>
            </a:r>
            <a:r>
              <a:rPr lang="en-AU" dirty="0"/>
              <a:t>to the upcoming ETSI BRAN </a:t>
            </a:r>
            <a:r>
              <a:rPr lang="en-AU" dirty="0" smtClean="0"/>
              <a:t>meeting related to </a:t>
            </a:r>
            <a:r>
              <a:rPr lang="en-AU" i="1" dirty="0" smtClean="0"/>
              <a:t>blocking energy</a:t>
            </a:r>
            <a:endParaRPr lang="en-AU" dirty="0" smtClean="0"/>
          </a:p>
          <a:p>
            <a:pPr lvl="2"/>
            <a:r>
              <a:rPr lang="en-AU" dirty="0" smtClean="0"/>
              <a:t>See BRAN(18)099005r1</a:t>
            </a:r>
          </a:p>
          <a:p>
            <a:pPr lvl="1"/>
            <a:r>
              <a:rPr lang="en-AU" dirty="0" smtClean="0"/>
              <a:t>The contribution makes the case that the use of </a:t>
            </a:r>
            <a:r>
              <a:rPr lang="en-AU" i="1" dirty="0" smtClean="0"/>
              <a:t>blocking energy </a:t>
            </a:r>
            <a:r>
              <a:rPr lang="en-AU" dirty="0" smtClean="0"/>
              <a:t>by LAA is a </a:t>
            </a:r>
            <a:r>
              <a:rPr lang="en-AU" i="1" dirty="0" smtClean="0"/>
              <a:t>blindingly obvious </a:t>
            </a:r>
            <a:r>
              <a:rPr lang="en-AU" dirty="0" smtClean="0"/>
              <a:t>violation of Article 3.2 of the RE-D</a:t>
            </a:r>
          </a:p>
          <a:p>
            <a:pPr lvl="1"/>
            <a:r>
              <a:rPr lang="en-AU" dirty="0" smtClean="0"/>
              <a:t>It makes this claim based on 3GPP RAN1’s statement to IEEE 802 that:</a:t>
            </a:r>
          </a:p>
          <a:p>
            <a:pPr lvl="2"/>
            <a:r>
              <a:rPr lang="en-AU" i="1" dirty="0" smtClean="0"/>
              <a:t>Reservation signals </a:t>
            </a:r>
            <a:r>
              <a:rPr lang="en-AU" dirty="0" smtClean="0"/>
              <a:t>are not required for </a:t>
            </a:r>
            <a:r>
              <a:rPr lang="en-AU" i="1" dirty="0" smtClean="0"/>
              <a:t>good LAA performance</a:t>
            </a:r>
          </a:p>
          <a:p>
            <a:pPr lvl="2"/>
            <a:r>
              <a:rPr lang="en-AU" dirty="0" smtClean="0"/>
              <a:t>Not using </a:t>
            </a:r>
            <a:r>
              <a:rPr lang="en-AU" i="1" dirty="0"/>
              <a:t>reservation signals </a:t>
            </a:r>
            <a:r>
              <a:rPr lang="en-AU" dirty="0" smtClean="0"/>
              <a:t>is a </a:t>
            </a:r>
            <a:r>
              <a:rPr lang="en-AU" i="1" dirty="0" smtClean="0"/>
              <a:t>viable implementation option </a:t>
            </a:r>
            <a:r>
              <a:rPr lang="en-AU" dirty="0" smtClean="0"/>
              <a:t>for LAA</a:t>
            </a:r>
            <a:endParaRPr lang="en-AU" i="1" dirty="0" smtClean="0"/>
          </a:p>
          <a:p>
            <a:pPr lvl="1"/>
            <a:r>
              <a:rPr lang="en-AU" dirty="0" smtClean="0"/>
              <a:t>The implication of these statements from 3GPP RAN1 is that the use of </a:t>
            </a:r>
            <a:r>
              <a:rPr lang="en-AU" i="1" dirty="0" smtClean="0"/>
              <a:t>reservation signals </a:t>
            </a:r>
            <a:r>
              <a:rPr lang="en-AU" dirty="0" smtClean="0"/>
              <a:t>with LAA represent unnecessary interference </a:t>
            </a:r>
          </a:p>
          <a:p>
            <a:pPr lvl="1"/>
            <a:r>
              <a:rPr lang="en-AU" dirty="0" smtClean="0"/>
              <a:t>BRAN(18)099005r1 proposes that ETSI BRAN notify 3GPP RAN1 that </a:t>
            </a:r>
            <a:r>
              <a:rPr lang="en-AU" i="1" dirty="0"/>
              <a:t>the use of reservation signals in Europe, as apparently used by some LAA implementations, is not allowed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59</a:t>
            </a:fld>
            <a:endParaRPr lang="en-US"/>
          </a:p>
        </p:txBody>
      </p:sp>
      <p:graphicFrame>
        <p:nvGraphicFramePr>
          <p:cNvPr id="6" name="Object 5">
            <a:hlinkClick r:id="" action="ppaction://ole?verb=0"/>
          </p:cNvPr>
          <p:cNvGraphicFramePr>
            <a:graphicFrameLocks noChangeAspect="1"/>
          </p:cNvGraphicFramePr>
          <p:nvPr>
            <p:extLst>
              <p:ext uri="{D42A27DB-BD31-4B8C-83A1-F6EECF244321}">
                <p14:modId xmlns:p14="http://schemas.microsoft.com/office/powerpoint/2010/main" val="3689327501"/>
              </p:ext>
            </p:extLst>
          </p:nvPr>
        </p:nvGraphicFramePr>
        <p:xfrm>
          <a:off x="4435475" y="2362200"/>
          <a:ext cx="914400" cy="806450"/>
        </p:xfrm>
        <a:graphic>
          <a:graphicData uri="http://schemas.openxmlformats.org/presentationml/2006/ole">
            <mc:AlternateContent xmlns:mc="http://schemas.openxmlformats.org/markup-compatibility/2006">
              <mc:Choice xmlns:v="urn:schemas-microsoft-com:vml" Requires="v">
                <p:oleObj spid="_x0000_s24582" name="Presentation" showAsIcon="1" r:id="rId3" imgW="914400" imgH="806400" progId="PowerPoint.Show.12">
                  <p:embed/>
                </p:oleObj>
              </mc:Choice>
              <mc:Fallback>
                <p:oleObj name="Presentation" showAsIcon="1" r:id="rId3" imgW="914400" imgH="806400" progId="PowerPoint.Show.12">
                  <p:embed/>
                  <p:pic>
                    <p:nvPicPr>
                      <p:cNvPr id="0" name=""/>
                      <p:cNvPicPr/>
                      <p:nvPr/>
                    </p:nvPicPr>
                    <p:blipFill>
                      <a:blip r:embed="rId4"/>
                      <a:stretch>
                        <a:fillRect/>
                      </a:stretch>
                    </p:blipFill>
                    <p:spPr>
                      <a:xfrm>
                        <a:off x="4435475" y="23622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40738634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a:t>
            </a:r>
            <a:r>
              <a:rPr lang="en-AU" i="1" dirty="0"/>
              <a:t>Coexistence SC </a:t>
            </a:r>
            <a:r>
              <a:rPr lang="en-US" dirty="0" smtClean="0"/>
              <a:t>will review the modified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experience (</a:t>
            </a:r>
            <a:r>
              <a:rPr lang="en-AU" altLang="en-US" sz="1400" dirty="0">
                <a:hlinkClick r:id="rId3"/>
              </a:rPr>
              <a:t>IEEE-SA By-Laws</a:t>
            </a:r>
            <a:r>
              <a:rPr lang="en-AU" altLang="en-US" sz="1400" dirty="0"/>
              <a:t> section 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(sub-clause 4.2.1 “Establishment”, of the IEEE 802 LMSC Working Group Policies and Procedures)</a:t>
            </a:r>
          </a:p>
          <a:p>
            <a:pPr lvl="1"/>
            <a:r>
              <a:rPr lang="en-AU" altLang="en-US" sz="1400" dirty="0"/>
              <a:t>Participants have an obligation to act and vote as an individual and not under the direction of any other individual or group</a:t>
            </a:r>
            <a:r>
              <a:rPr lang="en-AU" altLang="en-US" sz="1400" dirty="0" smtClean="0"/>
              <a:t>. A </a:t>
            </a:r>
            <a:r>
              <a:rPr lang="en-AU" altLang="en-US" sz="1400" dirty="0"/>
              <a:t>Participant’s obligation to act and vote as an individual applies in all cases, regardless of any external commitments, agreements, contracts, or orders</a:t>
            </a:r>
          </a:p>
          <a:p>
            <a:pPr lvl="1"/>
            <a:r>
              <a:rPr lang="en-AU" altLang="en-US" sz="1400" dirty="0"/>
              <a:t>Participants 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section 5.2.1.3 and the IEEE 802 LMSC Working Group Policies and Procedures, subclause 3.4.1 “Chair”, list item x)</a:t>
            </a:r>
          </a:p>
          <a:p>
            <a:pPr marL="0" indent="0"/>
            <a:r>
              <a:rPr lang="en-GB" altLang="en-US" sz="1400" dirty="0"/>
              <a:t>By participating in IEEE 802 meetings, you accept these requirements</a:t>
            </a:r>
            <a:r>
              <a:rPr lang="en-GB" altLang="en-US" sz="1400" dirty="0" smtClean="0"/>
              <a:t>. If </a:t>
            </a:r>
            <a:r>
              <a:rPr lang="en-GB" altLang="en-US" sz="1400" dirty="0"/>
              <a:t>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6</a:t>
            </a:fld>
            <a:endParaRPr lang="en-GB"/>
          </a:p>
        </p:txBody>
      </p:sp>
    </p:spTree>
    <p:extLst>
      <p:ext uri="{BB962C8B-B14F-4D97-AF65-F5344CB8AC3E}">
        <p14:creationId xmlns:p14="http://schemas.microsoft.com/office/powerpoint/2010/main" val="172227120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blocking energy </a:t>
            </a:r>
            <a:r>
              <a:rPr lang="en-AU" dirty="0" smtClean="0"/>
              <a:t>discussions in Sept 2018 will not rely on recent German regulator comments</a:t>
            </a:r>
            <a:endParaRPr lang="en-AU" dirty="0"/>
          </a:p>
        </p:txBody>
      </p:sp>
      <p:sp>
        <p:nvSpPr>
          <p:cNvPr id="3" name="Content Placeholder 2"/>
          <p:cNvSpPr>
            <a:spLocks noGrp="1"/>
          </p:cNvSpPr>
          <p:nvPr>
            <p:ph idx="1"/>
          </p:nvPr>
        </p:nvSpPr>
        <p:spPr/>
        <p:txBody>
          <a:bodyPr/>
          <a:lstStyle/>
          <a:p>
            <a:pPr lvl="1"/>
            <a:r>
              <a:rPr lang="en-AU" dirty="0" smtClean="0"/>
              <a:t>The original version of BRAN(18)099005r1 strengthened its case by citing the translation from the German regulator representative as meaning blocking energy was not allowed in Germany </a:t>
            </a:r>
            <a:endParaRPr lang="en-AU" dirty="0"/>
          </a:p>
          <a:p>
            <a:pPr lvl="1"/>
            <a:r>
              <a:rPr lang="en-AU" dirty="0" smtClean="0"/>
              <a:t>However, the representative subsequently stated (BRAN(18)099007) that the translation only applied to </a:t>
            </a:r>
            <a:r>
              <a:rPr lang="en-AU" i="1" dirty="0" err="1" smtClean="0"/>
              <a:t>deauthers</a:t>
            </a:r>
            <a:r>
              <a:rPr lang="en-AU" dirty="0" smtClean="0"/>
              <a:t> and not </a:t>
            </a:r>
            <a:r>
              <a:rPr lang="en-AU" i="1" dirty="0" smtClean="0"/>
              <a:t>blocking energy</a:t>
            </a:r>
          </a:p>
          <a:p>
            <a:pPr lvl="1"/>
            <a:r>
              <a:rPr lang="en-AU" dirty="0" smtClean="0"/>
              <a:t>He also stated that </a:t>
            </a:r>
            <a:r>
              <a:rPr lang="en-AU" i="1" dirty="0" smtClean="0"/>
              <a:t>blocking energy </a:t>
            </a:r>
            <a:r>
              <a:rPr lang="en-AU" dirty="0" smtClean="0"/>
              <a:t>is not </a:t>
            </a:r>
            <a:r>
              <a:rPr lang="en-AU" dirty="0"/>
              <a:t>contrary to Article 3.2, and should not be discussed further, because </a:t>
            </a:r>
            <a:r>
              <a:rPr lang="en-AU" dirty="0" smtClean="0"/>
              <a:t>it:</a:t>
            </a:r>
            <a:endParaRPr lang="en-AU" dirty="0"/>
          </a:p>
          <a:p>
            <a:pPr lvl="2"/>
            <a:r>
              <a:rPr lang="en-AU" dirty="0" smtClean="0"/>
              <a:t>Does </a:t>
            </a:r>
            <a:r>
              <a:rPr lang="en-AU" dirty="0"/>
              <a:t>not represent harmful interference</a:t>
            </a:r>
          </a:p>
          <a:p>
            <a:pPr lvl="2"/>
            <a:r>
              <a:rPr lang="en-AU" dirty="0" smtClean="0"/>
              <a:t>Does </a:t>
            </a:r>
            <a:r>
              <a:rPr lang="en-AU" dirty="0"/>
              <a:t>not have a sole purpose of excluding other users</a:t>
            </a:r>
          </a:p>
          <a:p>
            <a:pPr lvl="1"/>
            <a:r>
              <a:rPr lang="en-AU" dirty="0" smtClean="0"/>
              <a:t>Of course, this view contradicts the 3GPP </a:t>
            </a:r>
            <a:r>
              <a:rPr lang="en-AU" dirty="0"/>
              <a:t>RAN1 </a:t>
            </a:r>
            <a:r>
              <a:rPr lang="en-AU" dirty="0" smtClean="0"/>
              <a:t>statement that that the use of </a:t>
            </a:r>
            <a:r>
              <a:rPr lang="en-AU" i="1" dirty="0" smtClean="0"/>
              <a:t>blocking energy </a:t>
            </a:r>
            <a:r>
              <a:rPr lang="en-AU" dirty="0" smtClean="0"/>
              <a:t>is unnecessary, and the subsequent implication:</a:t>
            </a:r>
          </a:p>
          <a:p>
            <a:pPr lvl="2"/>
            <a:r>
              <a:rPr lang="en-AU" dirty="0" smtClean="0"/>
              <a:t>That does represents </a:t>
            </a:r>
            <a:r>
              <a:rPr lang="en-AU" dirty="0"/>
              <a:t>harmful </a:t>
            </a:r>
            <a:r>
              <a:rPr lang="en-AU" dirty="0" smtClean="0"/>
              <a:t>interference</a:t>
            </a:r>
          </a:p>
          <a:p>
            <a:pPr lvl="2"/>
            <a:r>
              <a:rPr lang="en-AU" dirty="0" smtClean="0"/>
              <a:t>With a sole purpose of </a:t>
            </a:r>
            <a:r>
              <a:rPr lang="en-AU" dirty="0"/>
              <a:t>excluding other users</a:t>
            </a:r>
          </a:p>
          <a:p>
            <a:pPr lvl="1"/>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60</a:t>
            </a:fld>
            <a:endParaRPr lang="en-US"/>
          </a:p>
        </p:txBody>
      </p:sp>
    </p:spTree>
    <p:extLst>
      <p:ext uri="{BB962C8B-B14F-4D97-AF65-F5344CB8AC3E}">
        <p14:creationId xmlns:p14="http://schemas.microsoft.com/office/powerpoint/2010/main" val="24495801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305800" cy="1066800"/>
          </a:xfrm>
        </p:spPr>
        <p:txBody>
          <a:bodyPr/>
          <a:lstStyle/>
          <a:p>
            <a:r>
              <a:rPr lang="en-AU" dirty="0" smtClean="0"/>
              <a:t>The WG may </a:t>
            </a:r>
            <a:r>
              <a:rPr lang="en-AU" dirty="0"/>
              <a:t>consider a LS to ESTI BRAN </a:t>
            </a:r>
            <a:r>
              <a:rPr lang="en-AU" dirty="0" smtClean="0"/>
              <a:t>asking they consider discouraging or limiting </a:t>
            </a:r>
            <a:r>
              <a:rPr lang="en-AU" i="1" dirty="0" smtClean="0"/>
              <a:t>blocking energy</a:t>
            </a:r>
            <a:endParaRPr lang="en-AU" i="1" dirty="0"/>
          </a:p>
        </p:txBody>
      </p:sp>
      <p:sp>
        <p:nvSpPr>
          <p:cNvPr id="3" name="Content Placeholder 2"/>
          <p:cNvSpPr>
            <a:spLocks noGrp="1"/>
          </p:cNvSpPr>
          <p:nvPr>
            <p:ph idx="1"/>
          </p:nvPr>
        </p:nvSpPr>
        <p:spPr/>
        <p:txBody>
          <a:bodyPr/>
          <a:lstStyle/>
          <a:p>
            <a:pPr lvl="1"/>
            <a:r>
              <a:rPr lang="en-AU" dirty="0" smtClean="0"/>
              <a:t>It is proposed that IEEE 802.11 WG </a:t>
            </a:r>
            <a:r>
              <a:rPr lang="en-AU" dirty="0"/>
              <a:t>consider a LS to </a:t>
            </a:r>
            <a:r>
              <a:rPr lang="en-AU" dirty="0" smtClean="0"/>
              <a:t>ETSI </a:t>
            </a:r>
            <a:r>
              <a:rPr lang="en-AU" dirty="0"/>
              <a:t>BRAN asking they consider discouraging or limiting </a:t>
            </a:r>
            <a:r>
              <a:rPr lang="en-AU" i="1" dirty="0"/>
              <a:t>blocking </a:t>
            </a:r>
            <a:r>
              <a:rPr lang="en-AU" i="1" dirty="0" smtClean="0"/>
              <a:t>energy</a:t>
            </a:r>
          </a:p>
          <a:p>
            <a:pPr lvl="2"/>
            <a:r>
              <a:rPr lang="en-AU" dirty="0"/>
              <a:t>The complete proposed LS is in </a:t>
            </a:r>
            <a:r>
              <a:rPr lang="en-AU" i="1" dirty="0">
                <a:solidFill>
                  <a:srgbClr val="FF0000"/>
                </a:solidFill>
                <a:hlinkClick r:id="rId2"/>
              </a:rPr>
              <a:t>11-18-0706r2</a:t>
            </a:r>
            <a:r>
              <a:rPr lang="en-AU" i="1" dirty="0"/>
              <a:t> </a:t>
            </a:r>
            <a:endParaRPr lang="en-AU" i="1" dirty="0" smtClean="0"/>
          </a:p>
          <a:p>
            <a:pPr lvl="1"/>
            <a:r>
              <a:rPr lang="en-AU" dirty="0" smtClean="0"/>
              <a:t>This would be consistent with IEEE 802’s position expressed in previous LS’s to 3GPP RAN/RAN1 related to </a:t>
            </a:r>
            <a:r>
              <a:rPr lang="en-AU" i="1" dirty="0" smtClean="0"/>
              <a:t>blocking energy</a:t>
            </a:r>
          </a:p>
          <a:p>
            <a:pPr lvl="1"/>
            <a:r>
              <a:rPr lang="en-AU" dirty="0" smtClean="0"/>
              <a:t>A possible motion (for Thu PM1) is:</a:t>
            </a:r>
          </a:p>
          <a:p>
            <a:pPr lvl="2"/>
            <a:r>
              <a:rPr lang="en-AU" i="1" dirty="0" smtClean="0"/>
              <a:t>The IEEE 802.11 </a:t>
            </a:r>
            <a:r>
              <a:rPr lang="en-AU" i="1" dirty="0" err="1" smtClean="0"/>
              <a:t>Coex</a:t>
            </a:r>
            <a:r>
              <a:rPr lang="en-AU" i="1" dirty="0" smtClean="0"/>
              <a:t> SC recommends that the material in</a:t>
            </a:r>
            <a:r>
              <a:rPr lang="en-AU" i="1" dirty="0" smtClean="0">
                <a:solidFill>
                  <a:srgbClr val="FF0000"/>
                </a:solidFill>
              </a:rPr>
              <a:t> </a:t>
            </a:r>
            <a:r>
              <a:rPr lang="en-AU" i="1" dirty="0" smtClean="0">
                <a:solidFill>
                  <a:srgbClr val="FF0000"/>
                </a:solidFill>
                <a:hlinkClick r:id="rId2"/>
              </a:rPr>
              <a:t>11-18-0706r2</a:t>
            </a:r>
            <a:r>
              <a:rPr lang="en-AU" i="1" dirty="0" smtClean="0"/>
              <a:t> be sent to ETSI BRAN, expressing support for discouraging or limiting the use of blocking energy</a:t>
            </a:r>
          </a:p>
          <a:p>
            <a:pPr lvl="2"/>
            <a:r>
              <a:rPr lang="en-AU" dirty="0" smtClean="0"/>
              <a:t>Moved:</a:t>
            </a:r>
          </a:p>
          <a:p>
            <a:pPr lvl="2"/>
            <a:r>
              <a:rPr lang="en-AU" dirty="0" smtClean="0"/>
              <a:t>Seconded:</a:t>
            </a:r>
            <a:endParaRPr lang="en-AU" dirty="0"/>
          </a:p>
          <a:p>
            <a:pPr lvl="1"/>
            <a:endParaRPr lang="en-AU" dirty="0" smtClean="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205230977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smtClean="0"/>
              <a:t>SC </a:t>
            </a:r>
            <a:r>
              <a:rPr lang="en-AU" dirty="0"/>
              <a:t>may </a:t>
            </a:r>
            <a:r>
              <a:rPr lang="en-AU" dirty="0" smtClean="0"/>
              <a:t>consider motion to re-establish the WG position on </a:t>
            </a:r>
            <a:r>
              <a:rPr lang="en-AU" i="1" dirty="0" smtClean="0"/>
              <a:t>blocking energy</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If the previous motion does not pass it is probably important to re-establish the IEEE 802.11 WG’s current position on blocking energy</a:t>
            </a:r>
          </a:p>
          <a:p>
            <a:pPr lvl="1"/>
            <a:r>
              <a:rPr lang="en-AU" dirty="0" smtClean="0"/>
              <a:t>One possibility to re-establish its position is the following motion </a:t>
            </a:r>
          </a:p>
          <a:p>
            <a:pPr lvl="2"/>
            <a:r>
              <a:rPr lang="en-AU" i="1" dirty="0" smtClean="0"/>
              <a:t>The IEEE 802.11 Coexistence SC recommends that it should be the position of the IEEE 802.11 WG that the use of up to 1 </a:t>
            </a:r>
            <a:r>
              <a:rPr lang="en-AU" i="1" dirty="0" err="1" smtClean="0"/>
              <a:t>ms</a:t>
            </a:r>
            <a:r>
              <a:rPr lang="en-AU" i="1" dirty="0" smtClean="0"/>
              <a:t> of blocking energy (aka reservation signals) before a data transmission, as used by some implementations of LAA, is acceptable, despite the liaised view of 3GPP RAN1 that such use of blocking energy is unnecessary for the good performance of LAA</a:t>
            </a:r>
          </a:p>
          <a:p>
            <a:pPr lvl="2"/>
            <a:r>
              <a:rPr lang="en-AU" dirty="0" smtClean="0"/>
              <a:t>Moved:</a:t>
            </a:r>
          </a:p>
          <a:p>
            <a:pPr lvl="2"/>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62</a:t>
            </a:fld>
            <a:endParaRPr lang="en-US"/>
          </a:p>
        </p:txBody>
      </p:sp>
    </p:spTree>
    <p:extLst>
      <p:ext uri="{BB962C8B-B14F-4D97-AF65-F5344CB8AC3E}">
        <p14:creationId xmlns:p14="http://schemas.microsoft.com/office/powerpoint/2010/main" val="272135077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Agenda items</a:t>
            </a:r>
          </a:p>
          <a:p>
            <a:pPr marL="342900" lvl="1" indent="-342900" algn="ctr">
              <a:buNone/>
            </a:pPr>
            <a:r>
              <a:rPr lang="en-AU" sz="2400" b="1" dirty="0" smtClean="0">
                <a:solidFill>
                  <a:srgbClr val="FF0000"/>
                </a:solidFill>
              </a:rPr>
              <a:t>Plans for next meeting</a:t>
            </a:r>
            <a:endParaRPr lang="en-AU" sz="2400" b="1" dirty="0">
              <a:solidFill>
                <a:srgbClr val="FF0000"/>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63</a:t>
            </a:fld>
            <a:endParaRPr lang="en-US"/>
          </a:p>
        </p:txBody>
      </p:sp>
    </p:spTree>
    <p:extLst>
      <p:ext uri="{BB962C8B-B14F-4D97-AF65-F5344CB8AC3E}">
        <p14:creationId xmlns:p14="http://schemas.microsoft.com/office/powerpoint/2010/main" val="150688196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Coex SC will </a:t>
            </a:r>
            <a:r>
              <a:rPr lang="en-AU" dirty="0" smtClean="0"/>
              <a:t>discuss plans for the next session in Bangkok, Thailand</a:t>
            </a:r>
            <a:endParaRPr lang="en-AU" dirty="0"/>
          </a:p>
        </p:txBody>
      </p:sp>
      <p:sp>
        <p:nvSpPr>
          <p:cNvPr id="3" name="Content Placeholder 2"/>
          <p:cNvSpPr>
            <a:spLocks noGrp="1"/>
          </p:cNvSpPr>
          <p:nvPr>
            <p:ph idx="1"/>
          </p:nvPr>
        </p:nvSpPr>
        <p:spPr/>
        <p:txBody>
          <a:bodyPr/>
          <a:lstStyle/>
          <a:p>
            <a:pPr lvl="1"/>
            <a:r>
              <a:rPr lang="en-AU" dirty="0" smtClean="0"/>
              <a:t>Possible items include</a:t>
            </a:r>
          </a:p>
          <a:p>
            <a:pPr lvl="2"/>
            <a:r>
              <a:rPr lang="en-AU" dirty="0" smtClean="0"/>
              <a:t>Discussion of results of ETSI BRAN meeting</a:t>
            </a:r>
          </a:p>
          <a:p>
            <a:pPr lvl="2"/>
            <a:r>
              <a:rPr lang="en-AU" dirty="0" smtClean="0"/>
              <a:t>Review of 3GPP RAN1 activities</a:t>
            </a:r>
          </a:p>
          <a:p>
            <a:pPr lvl="3"/>
            <a:r>
              <a:rPr lang="en-AU" dirty="0" smtClean="0"/>
              <a:t>Focus on NR-U</a:t>
            </a:r>
          </a:p>
          <a:p>
            <a:pPr lvl="2"/>
            <a:r>
              <a:rPr lang="en-AU" dirty="0" smtClean="0"/>
              <a:t>Preparation for Workshop?</a:t>
            </a:r>
          </a:p>
          <a:p>
            <a:pPr lvl="3"/>
            <a:r>
              <a:rPr lang="en-AU" dirty="0" smtClean="0"/>
              <a:t>If confirmed by 3GPP RAN1</a:t>
            </a:r>
          </a:p>
          <a:p>
            <a:pPr lvl="2"/>
            <a:r>
              <a:rPr lang="en-AU" dirty="0" smtClean="0"/>
              <a:t>… &lt;other suggestions?&gt;</a:t>
            </a:r>
          </a:p>
          <a:p>
            <a:pPr lvl="2"/>
            <a:endParaRPr lang="en-AU" dirty="0"/>
          </a:p>
          <a:p>
            <a:pPr marL="184150" lvl="2" indent="0">
              <a:buNone/>
            </a:pPr>
            <a:endParaRPr lang="en-AU" dirty="0" smtClean="0"/>
          </a:p>
          <a:p>
            <a:pPr lvl="2"/>
            <a:endParaRPr lang="en-AU" dirty="0"/>
          </a:p>
          <a:p>
            <a:pPr lvl="2"/>
            <a:endParaRPr lang="en-AU" dirty="0" smtClean="0"/>
          </a:p>
          <a:p>
            <a:pPr lvl="2"/>
            <a:endParaRPr lang="en-AU" dirty="0"/>
          </a:p>
          <a:p>
            <a:pPr marL="0" indent="0"/>
            <a:r>
              <a:rPr lang="en-AU" dirty="0" smtClean="0">
                <a:solidFill>
                  <a:srgbClr val="FF0000"/>
                </a:solidFill>
              </a:rPr>
              <a:t>Bottom line: do not rely on a few people/companies to drive good coexistence between 802.11 and other technologies – they can’t do it by themselves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64</a:t>
            </a:fld>
            <a:endParaRPr lang="en-US"/>
          </a:p>
        </p:txBody>
      </p:sp>
    </p:spTree>
    <p:extLst>
      <p:ext uri="{BB962C8B-B14F-4D97-AF65-F5344CB8AC3E}">
        <p14:creationId xmlns:p14="http://schemas.microsoft.com/office/powerpoint/2010/main" val="246197908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IEEE 802.11 Coexistence SC </a:t>
            </a:r>
            <a:r>
              <a:rPr lang="en-AU" dirty="0" smtClean="0"/>
              <a:t>meeting in Hawaii in Sept 2018 is adjourned!</a:t>
            </a:r>
            <a:endParaRPr lang="en-AU" dirty="0"/>
          </a:p>
        </p:txBody>
      </p:sp>
      <p:sp>
        <p:nvSpPr>
          <p:cNvPr id="3" name="Content Placeholder 2"/>
          <p:cNvSpPr>
            <a:spLocks noGrp="1"/>
          </p:cNvSpPr>
          <p:nvPr>
            <p:ph idx="1"/>
          </p:nvPr>
        </p:nvSpPr>
        <p:spPr/>
        <p:txBody>
          <a:bodyPr/>
          <a:lstStyle/>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65</a:t>
            </a:fld>
            <a:endParaRPr lang="en-US"/>
          </a:p>
        </p:txBody>
      </p:sp>
    </p:spTree>
    <p:extLst>
      <p:ext uri="{BB962C8B-B14F-4D97-AF65-F5344CB8AC3E}">
        <p14:creationId xmlns:p14="http://schemas.microsoft.com/office/powerpoint/2010/main" val="5621556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agenda for Hawaii</a:t>
            </a: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smtClean="0"/>
              <a:t>Proposed Agenda</a:t>
            </a:r>
          </a:p>
          <a:p>
            <a:pPr lvl="1"/>
            <a:r>
              <a:rPr lang="en-AU" dirty="0" smtClean="0"/>
              <a:t>Bureaucratic stuff, including approving minutes</a:t>
            </a:r>
          </a:p>
          <a:p>
            <a:pPr lvl="1"/>
            <a:r>
              <a:rPr lang="en-AU" dirty="0" smtClean="0"/>
              <a:t>What is happening this week? (in no particular order)</a:t>
            </a:r>
          </a:p>
          <a:p>
            <a:pPr lvl="2"/>
            <a:r>
              <a:rPr lang="en-AU" dirty="0"/>
              <a:t>Scope of IEEE 802.11 Coexistence </a:t>
            </a:r>
            <a:r>
              <a:rPr lang="en-AU" dirty="0" smtClean="0"/>
              <a:t>SC (a reminder)</a:t>
            </a:r>
          </a:p>
          <a:p>
            <a:pPr lvl="2"/>
            <a:r>
              <a:rPr lang="en-AU" dirty="0" smtClean="0"/>
              <a:t>Relationships</a:t>
            </a:r>
          </a:p>
          <a:p>
            <a:pPr lvl="3">
              <a:defRPr/>
            </a:pPr>
            <a:r>
              <a:rPr lang="en-AU" dirty="0"/>
              <a:t>Review upcoming ETSI BRAN meeting agenda &amp; submissions</a:t>
            </a:r>
          </a:p>
          <a:p>
            <a:pPr lvl="3">
              <a:defRPr/>
            </a:pPr>
            <a:r>
              <a:rPr lang="en-AU" dirty="0"/>
              <a:t>Discuss response from 3GPP RAN to workshop invitation</a:t>
            </a:r>
          </a:p>
          <a:p>
            <a:pPr lvl="3">
              <a:defRPr/>
            </a:pPr>
            <a:r>
              <a:rPr lang="en-AU" dirty="0"/>
              <a:t>Discuss response from 3GPP RAN4 to LS</a:t>
            </a:r>
          </a:p>
          <a:p>
            <a:pPr lvl="3"/>
            <a:r>
              <a:rPr lang="en-AU" dirty="0"/>
              <a:t>Review recent 3GPP RAN1 activities</a:t>
            </a:r>
          </a:p>
          <a:p>
            <a:pPr lvl="3"/>
            <a:r>
              <a:rPr lang="en-AU" dirty="0" smtClean="0"/>
              <a:t>…</a:t>
            </a:r>
          </a:p>
          <a:p>
            <a:pPr lvl="2"/>
            <a:r>
              <a:rPr lang="en-AU" dirty="0"/>
              <a:t>Technical issues</a:t>
            </a:r>
          </a:p>
          <a:p>
            <a:pPr lvl="3"/>
            <a:r>
              <a:rPr lang="en-AU" dirty="0"/>
              <a:t>Adaptivity in EN 301 893</a:t>
            </a:r>
            <a:endParaRPr lang="en-AU" dirty="0" smtClean="0"/>
          </a:p>
          <a:p>
            <a:pPr lvl="3"/>
            <a:r>
              <a:rPr lang="en-AU" dirty="0" smtClean="0"/>
              <a:t>Blocking energy in ETSI BRAN</a:t>
            </a:r>
          </a:p>
          <a:p>
            <a:pPr lvl="3"/>
            <a:r>
              <a:rPr lang="en-AU" dirty="0" smtClean="0"/>
              <a:t>“Paused COT” </a:t>
            </a:r>
            <a:r>
              <a:rPr lang="en-AU" dirty="0"/>
              <a:t>interpretation in EN 301 893</a:t>
            </a:r>
            <a:endParaRPr lang="en-AU" dirty="0" smtClean="0"/>
          </a:p>
          <a:p>
            <a:pPr lvl="3"/>
            <a:r>
              <a:rPr lang="en-AU" dirty="0"/>
              <a:t>G</a:t>
            </a:r>
            <a:r>
              <a:rPr lang="en-AU" dirty="0" smtClean="0"/>
              <a:t>reenfield coexistence</a:t>
            </a:r>
          </a:p>
          <a:p>
            <a:pPr lvl="3"/>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a:t>
            </a:fld>
            <a:endParaRPr lang="en-US"/>
          </a:p>
        </p:txBody>
      </p:sp>
      <p:sp>
        <p:nvSpPr>
          <p:cNvPr id="7" name="Rectangle 6"/>
          <p:cNvSpPr/>
          <p:nvPr/>
        </p:nvSpPr>
        <p:spPr bwMode="auto">
          <a:xfrm>
            <a:off x="6324600" y="49530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4565811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Coexistence SC will consider a proposed </a:t>
            </a:r>
            <a:r>
              <a:rPr lang="en-AU" dirty="0"/>
              <a:t>agenda for </a:t>
            </a:r>
            <a:r>
              <a:rPr lang="en-AU" dirty="0" smtClean="0"/>
              <a:t>Hawaii</a:t>
            </a:r>
            <a:endParaRPr lang="en-AU" dirty="0"/>
          </a:p>
        </p:txBody>
      </p:sp>
      <p:sp>
        <p:nvSpPr>
          <p:cNvPr id="3" name="Content Placeholder 2"/>
          <p:cNvSpPr>
            <a:spLocks noGrp="1"/>
          </p:cNvSpPr>
          <p:nvPr>
            <p:ph idx="1"/>
          </p:nvPr>
        </p:nvSpPr>
        <p:spPr/>
        <p:txBody>
          <a:bodyPr/>
          <a:lstStyle/>
          <a:p>
            <a:r>
              <a:rPr lang="en-AU" dirty="0" smtClean="0"/>
              <a:t>Proposed Agenda</a:t>
            </a:r>
          </a:p>
          <a:p>
            <a:pPr lvl="2"/>
            <a:r>
              <a:rPr lang="en-AU" dirty="0" smtClean="0"/>
              <a:t>…</a:t>
            </a:r>
          </a:p>
          <a:p>
            <a:pPr lvl="2"/>
            <a:r>
              <a:rPr lang="en-AU" dirty="0" smtClean="0"/>
              <a:t>Other issues</a:t>
            </a:r>
          </a:p>
          <a:p>
            <a:pPr lvl="3"/>
            <a:r>
              <a:rPr lang="en-AU" dirty="0" smtClean="0"/>
              <a:t>…</a:t>
            </a:r>
          </a:p>
          <a:p>
            <a:pPr lvl="1"/>
            <a:r>
              <a:rPr lang="en-AU" dirty="0" smtClean="0"/>
              <a:t>Other business</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a:t>
            </a:fld>
            <a:endParaRPr lang="en-US"/>
          </a:p>
        </p:txBody>
      </p:sp>
      <p:sp>
        <p:nvSpPr>
          <p:cNvPr id="19" name="Rectangle 18"/>
          <p:cNvSpPr/>
          <p:nvPr/>
        </p:nvSpPr>
        <p:spPr bwMode="auto">
          <a:xfrm>
            <a:off x="6324600" y="3124200"/>
            <a:ext cx="2133600" cy="1143000"/>
          </a:xfrm>
          <a:prstGeom prst="rect">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rgbClr val="FF0000"/>
                </a:solidFill>
                <a:effectLst/>
                <a:latin typeface="+mj-lt"/>
              </a:rPr>
              <a:t>Additional</a:t>
            </a:r>
            <a:r>
              <a:rPr kumimoji="0" lang="en-AU" sz="1600" b="0" i="0" u="none" strike="noStrike" cap="none" normalizeH="0" dirty="0" smtClean="0">
                <a:ln>
                  <a:noFill/>
                </a:ln>
                <a:solidFill>
                  <a:srgbClr val="FF0000"/>
                </a:solidFill>
                <a:effectLst/>
                <a:latin typeface="+mj-lt"/>
              </a:rPr>
              <a:t> agenda items are requested from all interested stakeholders</a:t>
            </a:r>
            <a:endParaRPr kumimoji="0" lang="en-AU" sz="1600" b="0" i="0" u="none" strike="noStrike" cap="none" normalizeH="0" baseline="0" dirty="0" smtClean="0">
              <a:ln>
                <a:noFill/>
              </a:ln>
              <a:solidFill>
                <a:srgbClr val="FF0000"/>
              </a:solidFill>
              <a:effectLst/>
              <a:latin typeface="+mj-lt"/>
            </a:endParaRPr>
          </a:p>
        </p:txBody>
      </p:sp>
    </p:spTree>
    <p:extLst>
      <p:ext uri="{BB962C8B-B14F-4D97-AF65-F5344CB8AC3E}">
        <p14:creationId xmlns:p14="http://schemas.microsoft.com/office/powerpoint/2010/main" val="15496310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lvl="1" indent="-342900" algn="ctr">
              <a:buNone/>
            </a:pPr>
            <a:r>
              <a:rPr lang="en-AU" sz="2400" b="1" dirty="0" smtClean="0">
                <a:solidFill>
                  <a:schemeClr val="accent2"/>
                </a:solidFill>
              </a:rPr>
              <a:t>Scope of IEEE 802.11 Coexistence SC</a:t>
            </a:r>
            <a:endParaRPr lang="en-AU" sz="2400" b="1" dirty="0">
              <a:solidFill>
                <a:schemeClr val="accent2"/>
              </a:solidFill>
            </a:endParaRPr>
          </a:p>
        </p:txBody>
      </p:sp>
      <p:sp>
        <p:nvSpPr>
          <p:cNvPr id="3" name="Footer Placeholder 2"/>
          <p:cNvSpPr>
            <a:spLocks noGrp="1"/>
          </p:cNvSpPr>
          <p:nvPr>
            <p:ph type="ftr" sz="quarter" idx="10"/>
          </p:nvPr>
        </p:nvSpPr>
        <p:spPr/>
        <p:txBody>
          <a:bodyPr/>
          <a:lstStyle/>
          <a:p>
            <a:pPr>
              <a:defRPr/>
            </a:pPr>
            <a:r>
              <a:rPr lang="en-US" smtClean="0"/>
              <a:t>Andrew Myles, Cisco</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EF4002E7-DB4D-4CC3-8382-1939D19420D8}" type="slidenum">
              <a:rPr lang="en-US" smtClean="0"/>
              <a:pPr>
                <a:defRPr/>
              </a:pPr>
              <a:t>9</a:t>
            </a:fld>
            <a:endParaRPr lang="en-US"/>
          </a:p>
        </p:txBody>
      </p:sp>
    </p:spTree>
    <p:extLst>
      <p:ext uri="{BB962C8B-B14F-4D97-AF65-F5344CB8AC3E}">
        <p14:creationId xmlns:p14="http://schemas.microsoft.com/office/powerpoint/2010/main" val="2714693667"/>
      </p:ext>
    </p:extLst>
  </p:cSld>
  <p:clrMapOvr>
    <a:masterClrMapping/>
  </p:clrMapOvr>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6121</Words>
  <Application>Microsoft Office PowerPoint</Application>
  <PresentationFormat>On-screen Show (4:3)</PresentationFormat>
  <Paragraphs>610</Paragraphs>
  <Slides>65</Slides>
  <Notes>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65</vt:i4>
      </vt:variant>
    </vt:vector>
  </HeadingPairs>
  <TitlesOfParts>
    <vt:vector size="72" baseType="lpstr">
      <vt:lpstr>Arial</vt:lpstr>
      <vt:lpstr>Times New Roman</vt:lpstr>
      <vt:lpstr>Wingdings</vt:lpstr>
      <vt:lpstr>802-11-Submission</vt:lpstr>
      <vt:lpstr>Presentation</vt:lpstr>
      <vt:lpstr>Document</vt:lpstr>
      <vt:lpstr>Acrobat Document</vt:lpstr>
      <vt:lpstr>Agenda for IEEE 802.11 Coexistence SC meeting in Hawaii in Sept 2018</vt:lpstr>
      <vt:lpstr>Welcome to the 8th F2F meeting of the Coexistence Standing Committee in Hawaii in Sept 2018</vt:lpstr>
      <vt:lpstr>The first task for the Coexistence SC today is not to appoint a secretary</vt:lpstr>
      <vt:lpstr>The Coexistence SC will review the official IEEE-SA patent material for pre-PAR groups</vt:lpstr>
      <vt:lpstr>The Coexistence SC hoc will operate using accepted principles of meeting etiquette</vt:lpstr>
      <vt:lpstr>The Coexistence SC will review the modified “Participation in IEEE 802 Meetings” slide</vt:lpstr>
      <vt:lpstr>The Coexistence SC will consider a proposed agenda for Hawaii</vt:lpstr>
      <vt:lpstr>The Coexistence SC will consider a proposed agenda for Hawaii</vt:lpstr>
      <vt:lpstr>PowerPoint Presentation</vt:lpstr>
      <vt:lpstr>The agreed Coexistence SC scope focuses on ensuring 802.11ax has fair access to global unlicensed spectrum </vt:lpstr>
      <vt:lpstr>Coexistence SC will close when determined by the 802.11 WG or 802.11ax is ratified</vt:lpstr>
      <vt:lpstr>PowerPoint Presentation</vt:lpstr>
      <vt:lpstr>The Coexistence SC will consider approval of the meeting minutes from San Diego</vt:lpstr>
      <vt:lpstr>PowerPoint Presentation</vt:lpstr>
      <vt:lpstr>The Coex SC will discuss the ETSI BRAN meeting to held next week</vt:lpstr>
      <vt:lpstr>The ETSI BRAN agenda will focus on EN 301 893 topics next week, including adaptivity</vt:lpstr>
      <vt:lpstr>It is important for ETSI BRAN to move past the adaptivity aspects of EN 301 893</vt:lpstr>
      <vt:lpstr>The long term use of Notified Bodies has cost and delay impacts on the industry</vt:lpstr>
      <vt:lpstr>ETSI BRAN is considering the inclusion of 5.8 GHz into EN 301 893</vt:lpstr>
      <vt:lpstr>ETSI BRAN is discussing the inclusion of Receiver Sensitivity parameters in EN 301 893</vt:lpstr>
      <vt:lpstr>Why is EN 301 893 so important? It provides a basis for fair sharing among all technologies</vt:lpstr>
      <vt:lpstr>The following slides summarise adaptivity submissions to ETSI BRAN for discussion by the SC</vt:lpstr>
      <vt:lpstr>ETSI BRAN will consider submissions on potential editorial ambiguities in EN 301 893 </vt:lpstr>
      <vt:lpstr>ETSI BRAN will consider submissions on potential editorial ambiguities in EN 301 893 </vt:lpstr>
      <vt:lpstr>ETSI BRAN will consider a proposal to refine the “paused COT” requirements</vt:lpstr>
      <vt:lpstr>ETSI BRAN will consider a proposal (again) to deal with blocking energy</vt:lpstr>
      <vt:lpstr>ETSI BRAN will consider a proposal to revise the Channel Occupancy Time definition</vt:lpstr>
      <vt:lpstr>ETSI BRAN will consider a proposal to avoid a responding device obtaining unfair access</vt:lpstr>
      <vt:lpstr>ETSI BRAN will consider a proposal to restrict a initiating devices from restarting after a “pause” </vt:lpstr>
      <vt:lpstr>ETSI BRAN will consider a proposal to remove the test by declaration options</vt:lpstr>
      <vt:lpstr>ETSI BRAN will consider a proposal to remove the test by declaration options</vt:lpstr>
      <vt:lpstr>ETSI BRAN will consider a proposal to define use of PD by referring to 802.11-2016 clause 17.3.6 </vt:lpstr>
      <vt:lpstr>ETSI BRAN will consider a proposal to test the use of PD</vt:lpstr>
      <vt:lpstr>ETSI BRAN will consider a proposal to inject noise during ED tests</vt:lpstr>
      <vt:lpstr>ETSI BRAN will probably not consider a proposal related to editorial issues</vt:lpstr>
      <vt:lpstr>PowerPoint Presentation</vt:lpstr>
      <vt:lpstr>The Coex SC will hear an update on coexistence relevant activities at the recent 3GPP RAN1 meeting</vt:lpstr>
      <vt:lpstr>PowerPoint Presentation</vt:lpstr>
      <vt:lpstr>A report from RAN1 meeting highlighted a RAN1 misunderstanding …</vt:lpstr>
      <vt:lpstr>… that is now being extended unfair access for all NR-U control frames </vt:lpstr>
      <vt:lpstr>PowerPoint Presentation</vt:lpstr>
      <vt:lpstr>The SC sent an LS to 3GPP RAN4 out of San Diego</vt:lpstr>
      <vt:lpstr>The SC may discuss any response to the LS to RAN4</vt:lpstr>
      <vt:lpstr>PowerPoint Presentation</vt:lpstr>
      <vt:lpstr>802.11 WG will probably need to work with 3GPP RAN1 on “fair” access in 6GHz</vt:lpstr>
      <vt:lpstr>The SC discussed the possibility of a workshop to engage with 3GPP RAN1 on sharing of 5/6GHz</vt:lpstr>
      <vt:lpstr>The Coex SC will discuss the any response to the Workshop invitation</vt:lpstr>
      <vt:lpstr>There is at least some support for coexistence discussions between IEEE 802 &amp; 3GPP</vt:lpstr>
      <vt:lpstr>Contributions and idea are sought for the potential Workshop</vt:lpstr>
      <vt:lpstr>PowerPoint Presentation</vt:lpstr>
      <vt:lpstr>IEEE 802 has a long standing position relating to the use of blocking energy </vt:lpstr>
      <vt:lpstr>IEEE 802’s discussions with 3GPP related to blocking energy ultimately went nowhere</vt:lpstr>
      <vt:lpstr>There was not consensus in Dec 2107 in ETSI BRAN on restricting the use of blocking energy</vt:lpstr>
      <vt:lpstr>There is not consensus in ETSI BRAN in Mar 2018 on a methodology being applied to blocking energy in LAA</vt:lpstr>
      <vt:lpstr>The new methodology in Mar 2018 applied to blocking energy means it should be disallowed for LAA </vt:lpstr>
      <vt:lpstr>Ericsson used an access method taxonomy in Mar 2018 to justify the use of blocking energy</vt:lpstr>
      <vt:lpstr>There was no consensus in Mar 2018 on the conclusions that can be drawn from the access method taxonomy </vt:lpstr>
      <vt:lpstr>The Coex SC will hear an update on discussions about blocking energy at ESTI BRAN in June 2018</vt:lpstr>
      <vt:lpstr>The Coex SC will hear an update on likely blocking energy discussions at ESTI BRAN in Sept 2018</vt:lpstr>
      <vt:lpstr>The blocking energy discussions in Sept 2018 will not rely on recent German regulator comments</vt:lpstr>
      <vt:lpstr>The WG may consider a LS to ESTI BRAN asking they consider discouraging or limiting blocking energy</vt:lpstr>
      <vt:lpstr>The SC may consider motion to re-establish the WG position on blocking energy </vt:lpstr>
      <vt:lpstr>PowerPoint Presentation</vt:lpstr>
      <vt:lpstr>The Coex SC will discuss plans for the next session in Bangkok, Thailand</vt:lpstr>
      <vt:lpstr>The IEEE 802.11 Coexistence SC meeting in Hawaii in Sept 2018 is adjourned!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2018-09-06T08:49:41Z</dcterms:modified>
</cp:coreProperties>
</file>