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9"/>
  </p:notesMasterIdLst>
  <p:handoutMasterIdLst>
    <p:handoutMasterId r:id="rId150"/>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062" r:id="rId18"/>
    <p:sldId id="1981" r:id="rId19"/>
    <p:sldId id="2074" r:id="rId20"/>
    <p:sldId id="2102" r:id="rId21"/>
    <p:sldId id="2107" r:id="rId22"/>
    <p:sldId id="2075" r:id="rId23"/>
    <p:sldId id="1657" r:id="rId24"/>
    <p:sldId id="2105" r:id="rId25"/>
    <p:sldId id="1746" r:id="rId26"/>
    <p:sldId id="2186" r:id="rId27"/>
    <p:sldId id="2187" r:id="rId28"/>
    <p:sldId id="2189" r:id="rId29"/>
    <p:sldId id="2188" r:id="rId30"/>
    <p:sldId id="1747" r:id="rId31"/>
    <p:sldId id="1769" r:id="rId32"/>
    <p:sldId id="1786" r:id="rId33"/>
    <p:sldId id="1894" r:id="rId34"/>
    <p:sldId id="1896" r:id="rId35"/>
    <p:sldId id="1965" r:id="rId36"/>
    <p:sldId id="1967" r:id="rId37"/>
    <p:sldId id="1968" r:id="rId38"/>
    <p:sldId id="1969" r:id="rId39"/>
    <p:sldId id="2035" r:id="rId40"/>
    <p:sldId id="2104" r:id="rId41"/>
    <p:sldId id="2112" r:id="rId42"/>
    <p:sldId id="2113" r:id="rId43"/>
    <p:sldId id="2114" r:id="rId44"/>
    <p:sldId id="2167" r:id="rId45"/>
    <p:sldId id="2196" r:id="rId46"/>
    <p:sldId id="2008" r:id="rId47"/>
    <p:sldId id="1694" r:id="rId48"/>
    <p:sldId id="1716" r:id="rId49"/>
    <p:sldId id="1717" r:id="rId50"/>
    <p:sldId id="1851" r:id="rId51"/>
    <p:sldId id="1864" r:id="rId52"/>
    <p:sldId id="1945" r:id="rId53"/>
    <p:sldId id="1946" r:id="rId54"/>
    <p:sldId id="2036" r:id="rId55"/>
    <p:sldId id="2037" r:id="rId56"/>
    <p:sldId id="2071" r:id="rId57"/>
    <p:sldId id="1688" r:id="rId58"/>
    <p:sldId id="1703" r:id="rId59"/>
    <p:sldId id="1704" r:id="rId60"/>
    <p:sldId id="1978" r:id="rId61"/>
    <p:sldId id="1705" r:id="rId62"/>
    <p:sldId id="1706" r:id="rId63"/>
    <p:sldId id="1707" r:id="rId64"/>
    <p:sldId id="1708" r:id="rId65"/>
    <p:sldId id="1709" r:id="rId66"/>
    <p:sldId id="1710" r:id="rId67"/>
    <p:sldId id="1790" r:id="rId68"/>
    <p:sldId id="1698" r:id="rId69"/>
    <p:sldId id="1701" r:id="rId70"/>
    <p:sldId id="2100" r:id="rId71"/>
    <p:sldId id="2101" r:id="rId72"/>
    <p:sldId id="2179" r:id="rId73"/>
    <p:sldId id="2180" r:id="rId74"/>
    <p:sldId id="2181" r:id="rId75"/>
    <p:sldId id="2014" r:id="rId76"/>
    <p:sldId id="2016" r:id="rId77"/>
    <p:sldId id="1679" r:id="rId78"/>
    <p:sldId id="2040" r:id="rId79"/>
    <p:sldId id="2115" r:id="rId80"/>
    <p:sldId id="2182" r:id="rId81"/>
    <p:sldId id="2183" r:id="rId82"/>
    <p:sldId id="2184" r:id="rId83"/>
    <p:sldId id="2185" r:id="rId84"/>
    <p:sldId id="2195" r:id="rId85"/>
    <p:sldId id="2017" r:id="rId86"/>
    <p:sldId id="2019" r:id="rId87"/>
    <p:sldId id="2079" r:id="rId88"/>
    <p:sldId id="2178" r:id="rId89"/>
    <p:sldId id="2190" r:id="rId90"/>
    <p:sldId id="2191" r:id="rId91"/>
    <p:sldId id="2192" r:id="rId92"/>
    <p:sldId id="2194" r:id="rId93"/>
    <p:sldId id="2193" r:id="rId94"/>
    <p:sldId id="1375" r:id="rId95"/>
    <p:sldId id="1376" r:id="rId96"/>
    <p:sldId id="1400" r:id="rId97"/>
    <p:sldId id="2004" r:id="rId98"/>
    <p:sldId id="619" r:id="rId99"/>
    <p:sldId id="621" r:id="rId100"/>
    <p:sldId id="1561" r:id="rId101"/>
    <p:sldId id="1555" r:id="rId102"/>
    <p:sldId id="1601" r:id="rId103"/>
    <p:sldId id="1585" r:id="rId104"/>
    <p:sldId id="1586" r:id="rId105"/>
    <p:sldId id="1587" r:id="rId106"/>
    <p:sldId id="1588" r:id="rId107"/>
    <p:sldId id="1589" r:id="rId108"/>
    <p:sldId id="1590" r:id="rId109"/>
    <p:sldId id="1771" r:id="rId110"/>
    <p:sldId id="1772" r:id="rId111"/>
    <p:sldId id="1591" r:id="rId112"/>
    <p:sldId id="1592" r:id="rId113"/>
    <p:sldId id="1593" r:id="rId114"/>
    <p:sldId id="1594" r:id="rId115"/>
    <p:sldId id="1595" r:id="rId116"/>
    <p:sldId id="1596" r:id="rId117"/>
    <p:sldId id="1597" r:id="rId118"/>
    <p:sldId id="1598" r:id="rId119"/>
    <p:sldId id="1599" r:id="rId120"/>
    <p:sldId id="1600" r:id="rId121"/>
    <p:sldId id="1628" r:id="rId122"/>
    <p:sldId id="1638" r:id="rId123"/>
    <p:sldId id="1725" r:id="rId124"/>
    <p:sldId id="1726" r:id="rId125"/>
    <p:sldId id="1947" r:id="rId126"/>
    <p:sldId id="1975" r:id="rId127"/>
    <p:sldId id="1976" r:id="rId128"/>
    <p:sldId id="1977" r:id="rId129"/>
    <p:sldId id="2039" r:id="rId130"/>
    <p:sldId id="2060" r:id="rId131"/>
    <p:sldId id="2061" r:id="rId132"/>
    <p:sldId id="2097" r:id="rId133"/>
    <p:sldId id="2103" r:id="rId134"/>
    <p:sldId id="2063" r:id="rId135"/>
    <p:sldId id="2064" r:id="rId136"/>
    <p:sldId id="2065" r:id="rId137"/>
    <p:sldId id="2066" r:id="rId138"/>
    <p:sldId id="2067" r:id="rId139"/>
    <p:sldId id="2068" r:id="rId140"/>
    <p:sldId id="2069" r:id="rId141"/>
    <p:sldId id="2146" r:id="rId142"/>
    <p:sldId id="2147" r:id="rId143"/>
    <p:sldId id="2148" r:id="rId144"/>
    <p:sldId id="2158" r:id="rId145"/>
    <p:sldId id="2159" r:id="rId146"/>
    <p:sldId id="2157" r:id="rId147"/>
    <p:sldId id="2160" r:id="rId14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autoAdjust="0"/>
  </p:normalViewPr>
  <p:slideViewPr>
    <p:cSldViewPr>
      <p:cViewPr varScale="1">
        <p:scale>
          <a:sx n="66" d="100"/>
          <a:sy n="66" d="100"/>
        </p:scale>
        <p:origin x="144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802.11-18/1343r4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8/11-18-1445-00-0jtc-minutes-of-san-diego-meeting-in-july-2018.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www.ieee802.org/11/adminCalendar.html"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September 2018 agenda </a:t>
            </a:r>
            <a:r>
              <a:rPr lang="en-US" dirty="0">
                <a:solidFill>
                  <a:schemeClr val="accent2">
                    <a:lumMod val="75000"/>
                  </a:schemeClr>
                </a:solidFill>
              </a:rPr>
              <a:t>for </a:t>
            </a:r>
            <a:r>
              <a:rPr lang="en-US" dirty="0" smtClean="0">
                <a:solidFill>
                  <a:schemeClr val="accent2">
                    <a:lumMod val="75000"/>
                  </a:schemeClr>
                </a:solidFill>
              </a:rPr>
              <a:t>Hawaii</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3 September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766"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117</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50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July 2018 plenary (</a:t>
            </a:r>
            <a:r>
              <a:rPr lang="en-AU" dirty="0" err="1" smtClean="0">
                <a:solidFill>
                  <a:srgbClr val="FF0000"/>
                </a:solidFill>
              </a:rPr>
              <a:t>Nxxxxx</a:t>
            </a:r>
            <a:r>
              <a:rPr lang="en-AU" dirty="0" smtClean="0">
                <a:solidFill>
                  <a:srgbClr val="FF0000"/>
                </a:solidFill>
              </a:rPr>
              <a:t> – it was sent but was </a:t>
            </a:r>
            <a:r>
              <a:rPr lang="en-AU" smtClean="0">
                <a:solidFill>
                  <a:srgbClr val="FF0000"/>
                </a:solidFill>
              </a:rPr>
              <a:t>not published</a:t>
            </a:r>
            <a:r>
              <a:rPr lang="en-AU" smtClean="0"/>
              <a:t>)</a:t>
            </a:r>
            <a:r>
              <a:rPr lang="en-AU" b="0" smtClean="0"/>
              <a:t> </a:t>
            </a:r>
            <a:r>
              <a:rPr lang="en-AU" b="0" dirty="0" smtClean="0"/>
              <a:t>noting the approval of various SGs:</a:t>
            </a:r>
          </a:p>
          <a:p>
            <a:pPr lvl="2"/>
            <a:r>
              <a:rPr lang="en-AU" b="0" dirty="0" smtClean="0"/>
              <a:t>802.3 </a:t>
            </a:r>
            <a:r>
              <a:rPr lang="en-AU" b="0" dirty="0"/>
              <a:t>Bidirectional 10Gb/s, 25Gb/s and 50Gb/s Optical Access PHYs </a:t>
            </a:r>
            <a:r>
              <a:rPr lang="en-AU" b="0" dirty="0" smtClean="0"/>
              <a:t>SG</a:t>
            </a:r>
          </a:p>
          <a:p>
            <a:pPr lvl="2"/>
            <a:r>
              <a:rPr lang="en-AU" b="0" dirty="0" smtClean="0"/>
              <a:t>802.11 </a:t>
            </a:r>
            <a:r>
              <a:rPr lang="en-AU" b="0" dirty="0"/>
              <a:t>Extremely High Throughput </a:t>
            </a:r>
            <a:r>
              <a:rPr lang="en-AU" b="0" dirty="0" smtClean="0"/>
              <a:t>SG</a:t>
            </a:r>
          </a:p>
          <a:p>
            <a:pPr lvl="2"/>
            <a:r>
              <a:rPr lang="en-AU" b="0" dirty="0" smtClean="0"/>
              <a:t>802.19 </a:t>
            </a:r>
            <a:r>
              <a:rPr lang="en-AU" b="0" dirty="0"/>
              <a:t>sub-1GHz Coexistence </a:t>
            </a:r>
            <a:r>
              <a:rPr lang="en-AU" b="0" dirty="0" smtClean="0"/>
              <a:t>SG</a:t>
            </a:r>
            <a:endParaRPr lang="en-AU" b="0"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52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smtClean="0"/>
              <a:t> </a:t>
            </a:r>
            <a:r>
              <a:rPr lang="en-AU" smtClean="0"/>
              <a:t>has </a:t>
            </a:r>
            <a:r>
              <a:rPr lang="en-AU"/>
              <a:t>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132</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a:t>802.1Q-2014/</a:t>
            </a:r>
            <a:r>
              <a:rPr lang="en-GB" err="1"/>
              <a:t>Cor</a:t>
            </a:r>
            <a:r>
              <a:rPr lang="en-GB"/>
              <a:t> </a:t>
            </a:r>
            <a:r>
              <a:rPr lang="en-GB" smtClean="0"/>
              <a:t>1-2015</a:t>
            </a:r>
            <a:r>
              <a:rPr lang="en-AU"/>
              <a:t> </a:t>
            </a:r>
            <a:r>
              <a:rPr lang="en-AU"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133</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139</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44 </a:t>
            </a:r>
            <a:r>
              <a:rPr lang="en-AU" dirty="0"/>
              <a:t>standards </a:t>
            </a:r>
            <a:r>
              <a:rPr lang="en-AU" dirty="0" smtClean="0"/>
              <a:t>through to </a:t>
            </a:r>
            <a:r>
              <a:rPr lang="en-AU" dirty="0"/>
              <a:t>PSDO ratification </a:t>
            </a:r>
            <a:r>
              <a:rPr lang="en-AU" dirty="0" smtClean="0"/>
              <a:t>with </a:t>
            </a:r>
            <a:r>
              <a:rPr lang="en-AU" dirty="0" smtClean="0"/>
              <a:t>39 </a:t>
            </a:r>
            <a:r>
              <a:rPr lang="en-AU" dirty="0" smtClean="0"/>
              <a:t>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6265172"/>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22</a:t>
                      </a:r>
                      <a:endParaRPr lang="en-AU" dirty="0"/>
                    </a:p>
                  </a:txBody>
                  <a:tcPr/>
                </a:tc>
                <a:tc>
                  <a:txBody>
                    <a:bodyPr/>
                    <a:lstStyle/>
                    <a:p>
                      <a:pPr algn="ctr"/>
                      <a:r>
                        <a:rPr lang="en-AU" dirty="0" smtClean="0"/>
                        <a:t>17</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9</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44</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
        <p:nvSpPr>
          <p:cNvPr id="3" name="Rectangle 2"/>
          <p:cNvSpPr/>
          <p:nvPr/>
        </p:nvSpPr>
        <p:spPr bwMode="auto">
          <a:xfrm>
            <a:off x="1752600" y="5791200"/>
            <a:ext cx="5791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mj-lt"/>
              </a:rPr>
              <a:t>Note:</a:t>
            </a:r>
            <a:r>
              <a:rPr kumimoji="0" lang="en-AU" sz="1400" b="0" i="0" u="none" strike="noStrike" cap="none" normalizeH="0" dirty="0" smtClean="0">
                <a:ln>
                  <a:noFill/>
                </a:ln>
                <a:solidFill>
                  <a:schemeClr val="tx1"/>
                </a:solidFill>
                <a:effectLst/>
                <a:latin typeface="+mj-lt"/>
              </a:rPr>
              <a:t> a number of projects are transitioning to “completed”</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140</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846120"/>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351837">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351837">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351837">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542394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Hawaii in September 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1034368"/>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smtClean="0">
                <a:solidFill>
                  <a:schemeClr val="accent6"/>
                </a:solidFill>
              </a:rPr>
              <a:t>17 </a:t>
            </a:r>
            <a:r>
              <a:rPr lang="en-AU" dirty="0" smtClean="0">
                <a:solidFill>
                  <a:schemeClr val="accent6"/>
                </a:solidFill>
              </a:rPr>
              <a:t>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981438934"/>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Aug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a:t>
                      </a:r>
                      <a:r>
                        <a:rPr lang="en-AU" sz="1600" b="0" smtClean="0">
                          <a:solidFill>
                            <a:schemeClr val="tx1"/>
                          </a:solidFill>
                          <a:latin typeface="+mj-lt"/>
                        </a:rPr>
                        <a:t>Jan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a:t>
                      </a:r>
                      <a:r>
                        <a:rPr lang="en-AU" sz="1600" b="0" baseline="0" dirty="0" smtClean="0">
                          <a:solidFill>
                            <a:schemeClr val="tx1"/>
                          </a:solidFill>
                          <a:latin typeface="+mj-lt"/>
                        </a:rPr>
                        <a:t> </a:t>
                      </a:r>
                      <a:r>
                        <a:rPr lang="en-AU" sz="1600" b="0" baseline="0" dirty="0" smtClean="0">
                          <a:solidFill>
                            <a:schemeClr val="tx1"/>
                          </a:solidFill>
                          <a:latin typeface="+mj-lt"/>
                        </a:rPr>
                        <a:t>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981830075"/>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smtClean="0">
                <a:solidFill>
                  <a:schemeClr val="accent6"/>
                </a:solidFill>
              </a:rPr>
              <a:t>17 </a:t>
            </a:r>
            <a:r>
              <a:rPr lang="en-AU" dirty="0" smtClean="0">
                <a:solidFill>
                  <a:schemeClr val="accent6"/>
                </a:solidFill>
              </a:rPr>
              <a:t>standards in the pipeline for ratification under the PSDO process</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015833767"/>
              </p:ext>
            </p:extLst>
          </p:nvPr>
        </p:nvGraphicFramePr>
        <p:xfrm>
          <a:off x="152399" y="156864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712652425"/>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60142289"/>
                  </a:ext>
                </a:extLst>
              </a:tr>
              <a:tr h="330320">
                <a:tc>
                  <a:txBody>
                    <a:bodyPr/>
                    <a:lstStyle/>
                    <a:p>
                      <a:r>
                        <a:rPr lang="en-AU" sz="1600" dirty="0" smtClean="0">
                          <a:latin typeface="+mj-lt"/>
                          <a:cs typeface="Arial" panose="020B0604020202020204" pitchFamily="34" charset="0"/>
                        </a:rPr>
                        <a:t>.1CF</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3663178666"/>
                  </a:ext>
                </a:extLst>
              </a:tr>
            </a:tbl>
          </a:graphicData>
        </a:graphic>
      </p:graphicFrame>
    </p:spTree>
    <p:extLst>
      <p:ext uri="{BB962C8B-B14F-4D97-AF65-F5344CB8AC3E}">
        <p14:creationId xmlns:p14="http://schemas.microsoft.com/office/powerpoint/2010/main" val="2021111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FDIS ballot passed but comment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chemeClr val="accent2"/>
                </a:solidFill>
              </a:rPr>
              <a:t>&amp; </a:t>
            </a:r>
            <a:r>
              <a:rPr lang="en-AU" dirty="0">
                <a:solidFill>
                  <a:schemeClr val="accent2"/>
                </a:solidFill>
              </a:rPr>
              <a:t>response </a:t>
            </a:r>
            <a:r>
              <a:rPr lang="en-AU" dirty="0" smtClean="0">
                <a:solidFill>
                  <a:schemeClr val="accent2"/>
                </a:solidFill>
              </a:rPr>
              <a:t>required </a:t>
            </a:r>
          </a:p>
          <a:p>
            <a:pPr lvl="1"/>
            <a:r>
              <a:rPr lang="en-AU" dirty="0" smtClean="0"/>
              <a:t>802.1AEcg </a:t>
            </a:r>
            <a:r>
              <a:rPr lang="en-AU" dirty="0"/>
              <a:t>passed </a:t>
            </a:r>
            <a:r>
              <a:rPr lang="en-AU" dirty="0" smtClean="0"/>
              <a:t>FDIS ballot </a:t>
            </a:r>
            <a:r>
              <a:rPr lang="en-AU" dirty="0"/>
              <a:t>on 28 Aug 2018 (</a:t>
            </a:r>
            <a:r>
              <a:rPr lang="en-AU" dirty="0" smtClean="0"/>
              <a:t>N</a:t>
            </a:r>
            <a:r>
              <a:rPr lang="en-AU" dirty="0" smtClean="0">
                <a:solidFill>
                  <a:srgbClr val="FF0000"/>
                </a:solidFill>
              </a:rPr>
              <a:t>??????</a:t>
            </a:r>
            <a:r>
              <a:rPr lang="en-AU" dirty="0" smtClean="0"/>
              <a:t>)</a:t>
            </a:r>
            <a:endParaRPr lang="en-AU" dirty="0"/>
          </a:p>
          <a:p>
            <a:pPr lvl="2"/>
            <a:r>
              <a:rPr lang="en-AU" dirty="0"/>
              <a:t>Passed </a:t>
            </a:r>
            <a:r>
              <a:rPr lang="en-AU" dirty="0" smtClean="0"/>
              <a:t>10/1/11, with China NB voting no </a:t>
            </a:r>
            <a:endParaRPr lang="en-AU" dirty="0" smtClean="0"/>
          </a:p>
          <a:p>
            <a:pPr lvl="1"/>
            <a:r>
              <a:rPr lang="en-AU" dirty="0" smtClean="0">
                <a:solidFill>
                  <a:srgbClr val="FF0000"/>
                </a:solidFill>
              </a:rPr>
              <a:t>Comment responses will be considered in Nov 2018</a:t>
            </a:r>
            <a:endParaRPr lang="en-AU" dirty="0">
              <a:solidFill>
                <a:srgbClr val="FF0000"/>
              </a:solidFill>
            </a:endParaRP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China NB comment CN1</a:t>
            </a:r>
          </a:p>
          <a:p>
            <a:pPr lvl="1"/>
            <a:r>
              <a:rPr lang="en-US" i="1" dirty="0"/>
              <a:t>14.5 Default Cipher Suite (GCM-AES-128) and 14.6 GCM-AES-256 further specify that </a:t>
            </a:r>
            <a:r>
              <a:rPr lang="en-GB" i="1" dirty="0"/>
              <a:t>the mandatory cryptographic algorithm in implementation of the standard is AES. However, policy and regulation limitations on application of cryptographic algorithm differ from countries and regions. </a:t>
            </a:r>
            <a:r>
              <a:rPr lang="en-US" i="1" dirty="0"/>
              <a:t>In addition, there are many other international algorithms for choice.</a:t>
            </a:r>
            <a:r>
              <a:rPr lang="en-GB" i="1" dirty="0"/>
              <a:t> Therefore, </a:t>
            </a:r>
            <a:r>
              <a:rPr lang="en-US" i="1" dirty="0"/>
              <a:t>it is unreasonable to specify cryptographic algorithms as mandatory implementation in this standard.</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3999831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China NB change CN1</a:t>
            </a:r>
          </a:p>
          <a:p>
            <a:pPr lvl="1"/>
            <a:r>
              <a:rPr lang="en-AU" i="1" dirty="0" smtClean="0"/>
              <a:t>Noting </a:t>
            </a:r>
            <a:r>
              <a:rPr lang="en-AU" i="1" dirty="0"/>
              <a:t>that in TMB Resolution 70/2018 (72nd meeting of the Technical Management Board) regarding Legal statements in ISO deliverables, </a:t>
            </a:r>
            <a:r>
              <a:rPr lang="en-AU" i="1" dirty="0" smtClean="0"/>
              <a:t> </a:t>
            </a:r>
            <a:r>
              <a:rPr lang="en-AU" i="1" dirty="0"/>
              <a:t>text relating to compliance with contractual obligations, legal requirements and government regulations exists in many ISO standards; and </a:t>
            </a:r>
            <a:r>
              <a:rPr lang="en-AU" i="1" dirty="0" smtClean="0"/>
              <a:t>ISO </a:t>
            </a:r>
            <a:r>
              <a:rPr lang="en-AU" i="1" dirty="0"/>
              <a:t>deliverables can be used to complement such requirements and serve as useful tools for all related stakeholders (which can include government authorities and industry players);</a:t>
            </a:r>
          </a:p>
          <a:p>
            <a:pPr lvl="1"/>
            <a:r>
              <a:rPr lang="en-AU" i="1" dirty="0"/>
              <a:t>ISO clarifies that, for all ISO deliverables: </a:t>
            </a:r>
          </a:p>
          <a:p>
            <a:pPr lvl="2"/>
            <a:r>
              <a:rPr lang="en-AU" i="1" dirty="0"/>
              <a:t>a) Statements that include an explicit requirement or recommendation to comply with any specific law, regulation or contract (such as a normative reference to such requirements), or portion thereof, are not permitted; </a:t>
            </a:r>
          </a:p>
          <a:p>
            <a:pPr lvl="2"/>
            <a:r>
              <a:rPr lang="en-AU" i="1" dirty="0"/>
              <a:t>b) Statements related to legal and regulatory requirements that do not violate point a) are permitted;</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1934466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China NB change CN1</a:t>
            </a:r>
          </a:p>
          <a:p>
            <a:pPr lvl="1"/>
            <a:r>
              <a:rPr lang="en-AU" i="1" dirty="0" smtClean="0"/>
              <a:t>…</a:t>
            </a:r>
            <a:endParaRPr lang="en-AU" i="1" dirty="0"/>
          </a:p>
          <a:p>
            <a:pPr lvl="1"/>
            <a:r>
              <a:rPr lang="en-AU" i="1" dirty="0"/>
              <a:t>It is then suggested that the text shall make it clear that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842367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IEEE 802.1 WG response to CN1</a:t>
            </a:r>
          </a:p>
          <a:p>
            <a:pPr lvl="1"/>
            <a:r>
              <a:rPr lang="en-AU" dirty="0" smtClean="0">
                <a:solidFill>
                  <a:srgbClr val="FF0000"/>
                </a:solidFill>
              </a:rPr>
              <a:t>It is suggested that any response be based on response to a similar comment on 802.11-2016 (see CN13 in N16812)</a:t>
            </a:r>
            <a:r>
              <a:rPr lang="en-AU" dirty="0">
                <a:solidFill>
                  <a:srgbClr val="FF0000"/>
                </a:solidFill>
              </a:rPr>
              <a:t>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21809163"/>
              </p:ext>
            </p:extLst>
          </p:nvPr>
        </p:nvGraphicFramePr>
        <p:xfrm>
          <a:off x="6477000" y="2895600"/>
          <a:ext cx="914400" cy="806450"/>
        </p:xfrm>
        <a:graphic>
          <a:graphicData uri="http://schemas.openxmlformats.org/presentationml/2006/ole">
            <mc:AlternateContent xmlns:mc="http://schemas.openxmlformats.org/markup-compatibility/2006">
              <mc:Choice xmlns:v="urn:schemas-microsoft-com:vml" Requires="v">
                <p:oleObj spid="_x0000_s272401"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6477000" y="2895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85302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FDIS 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closes 26 Dec 2018</a:t>
            </a:r>
          </a:p>
          <a:p>
            <a:pPr lvl="1"/>
            <a:r>
              <a:rPr lang="en-AU" dirty="0" smtClean="0"/>
              <a:t>Will be known as ISO/IEC/IEEE </a:t>
            </a:r>
            <a:r>
              <a:rPr lang="en-AU" dirty="0"/>
              <a:t>FDIS 8802-1CB</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FDIS ballot closes 3 Jan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smtClean="0">
                <a:solidFill>
                  <a:schemeClr val="accent2"/>
                </a:solidFill>
              </a:rPr>
              <a:t>closes 3 Jan 2019</a:t>
            </a:r>
          </a:p>
          <a:p>
            <a:pPr lvl="1"/>
            <a:r>
              <a:rPr lang="en-AU" dirty="0"/>
              <a:t>Will be known as ISO/IEC/IEEE 8802-1Q/</a:t>
            </a:r>
            <a:r>
              <a:rPr lang="en-AU" dirty="0" err="1"/>
              <a:t>Amd</a:t>
            </a:r>
            <a:r>
              <a:rPr lang="en-AU" dirty="0"/>
              <a:t> </a:t>
            </a:r>
            <a:r>
              <a:rPr lang="en-AU" dirty="0" smtClean="0"/>
              <a:t>6</a:t>
            </a:r>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FDIS ballot closes 3 Jan 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AU" dirty="0"/>
              <a:t>Will be known as ISO/IEC/IEEE 8802-1Q/</a:t>
            </a:r>
            <a:r>
              <a:rPr lang="en-AU" dirty="0" err="1"/>
              <a:t>Amd</a:t>
            </a:r>
            <a:r>
              <a:rPr lang="en-AU" dirty="0"/>
              <a:t> 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FDIS </a:t>
            </a:r>
            <a:r>
              <a:rPr lang="en-AU" dirty="0"/>
              <a:t>ballot </a:t>
            </a:r>
            <a:r>
              <a:rPr lang="en-AU" dirty="0" smtClean="0"/>
              <a:t>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chemeClr val="accent2"/>
                </a:solidFill>
              </a:rPr>
              <a:t>closes 26 Dec 2018</a:t>
            </a:r>
          </a:p>
          <a:p>
            <a:pPr lvl="1"/>
            <a:r>
              <a:rPr lang="en-AU" dirty="0" smtClean="0"/>
              <a:t>Will be known as ISO/IEC/IEEE </a:t>
            </a:r>
            <a:r>
              <a:rPr lang="en-AU" dirty="0"/>
              <a:t>8802-A:2015/</a:t>
            </a:r>
            <a:r>
              <a:rPr lang="en-AU" dirty="0" err="1"/>
              <a:t>Amd</a:t>
            </a:r>
            <a:r>
              <a:rPr lang="en-AU" dirty="0"/>
              <a:t> 2</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t>
            </a:r>
            <a:r>
              <a:rPr lang="en-AU" dirty="0" smtClean="0">
                <a:solidFill>
                  <a:schemeClr val="accent2"/>
                </a:solidFill>
              </a:rPr>
              <a:t>&amp; waiting for publication</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US" dirty="0"/>
              <a:t>Jodi </a:t>
            </a:r>
            <a:r>
              <a:rPr lang="en-US" dirty="0" err="1"/>
              <a:t>Haasz</a:t>
            </a:r>
            <a:r>
              <a:rPr lang="en-US" dirty="0"/>
              <a:t> working with ISO staff to </a:t>
            </a:r>
            <a:r>
              <a:rPr lang="en-US" dirty="0" smtClean="0"/>
              <a:t>arrange publication</a:t>
            </a:r>
            <a:endParaRPr lang="en-AU" dirty="0"/>
          </a:p>
          <a:p>
            <a:pPr lvl="2"/>
            <a:r>
              <a:rPr lang="en-US" dirty="0" smtClean="0"/>
              <a:t>Will be called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PSDO process will delayed until </a:t>
            </a:r>
            <a:r>
              <a:rPr lang="en-AU" dirty="0"/>
              <a:t>previous </a:t>
            </a:r>
            <a:r>
              <a:rPr lang="en-AU" dirty="0" smtClean="0"/>
              <a:t>amendments </a:t>
            </a:r>
            <a:r>
              <a:rPr lang="en-AU" dirty="0"/>
              <a:t>are approved</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802.1Q-REV was </a:t>
            </a:r>
            <a:r>
              <a:rPr lang="en-AU" dirty="0" smtClean="0"/>
              <a:t>published in June 2018</a:t>
            </a:r>
          </a:p>
          <a:p>
            <a:pPr lvl="1"/>
            <a:r>
              <a:rPr lang="en-AU" dirty="0" smtClean="0">
                <a:solidFill>
                  <a:srgbClr val="FF0000"/>
                </a:solidFill>
              </a:rPr>
              <a:t>Needs to be sent again for information</a:t>
            </a:r>
            <a:endParaRPr lang="en-AU" dirty="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dirty="0" smtClean="0"/>
              <a:t>PSDO start will be delayed until previous amendments (</a:t>
            </a:r>
            <a:r>
              <a:rPr lang="en-AU" dirty="0" err="1" smtClean="0"/>
              <a:t>Qci</a:t>
            </a:r>
            <a:r>
              <a:rPr lang="en-AU" dirty="0" smtClean="0"/>
              <a:t>, </a:t>
            </a:r>
            <a:r>
              <a:rPr lang="en-AU" dirty="0" err="1" smtClean="0"/>
              <a:t>Qch</a:t>
            </a:r>
            <a:r>
              <a:rPr lang="en-AU" dirty="0" smtClean="0"/>
              <a:t>) are 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p>
          <a:p>
            <a:pPr marL="174625" lvl="1" indent="-174625"/>
            <a:r>
              <a:rPr lang="en-AU" dirty="0"/>
              <a:t>PSDO start will be delayed until previous amendments (</a:t>
            </a:r>
            <a:r>
              <a:rPr lang="en-AU" dirty="0" err="1"/>
              <a:t>Qci</a:t>
            </a:r>
            <a:r>
              <a:rPr lang="en-AU" dirty="0"/>
              <a:t>, </a:t>
            </a:r>
            <a:r>
              <a:rPr lang="en-AU" dirty="0" err="1"/>
              <a:t>Qch</a:t>
            </a:r>
            <a:r>
              <a:rPr lang="en-AU" dirty="0"/>
              <a:t>) are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approved by </a:t>
            </a:r>
            <a:r>
              <a:rPr lang="en-AU" dirty="0" err="1"/>
              <a:t>RevCom</a:t>
            </a:r>
            <a:r>
              <a:rPr lang="en-AU" dirty="0"/>
              <a:t> in June 2018</a:t>
            </a:r>
          </a:p>
          <a:p>
            <a:r>
              <a:rPr lang="en-US" dirty="0" smtClean="0"/>
              <a:t>60-day</a:t>
            </a:r>
            <a:r>
              <a:rPr lang="en-AU" dirty="0" smtClean="0"/>
              <a:t> pre-ballot: </a:t>
            </a:r>
            <a:r>
              <a:rPr lang="en-AU" dirty="0">
                <a:solidFill>
                  <a:schemeClr val="accent2"/>
                </a:solidFill>
              </a:rPr>
              <a:t>will start soon</a:t>
            </a:r>
            <a:endParaRPr lang="en-AU" dirty="0" smtClean="0"/>
          </a:p>
          <a:p>
            <a:pPr marL="174625" lvl="1" indent="-174625"/>
            <a:r>
              <a:rPr lang="en-AU" dirty="0"/>
              <a:t>PSDO start will be delayed until previous amendments (</a:t>
            </a:r>
            <a:r>
              <a:rPr lang="en-AU" dirty="0" err="1"/>
              <a:t>Qci</a:t>
            </a:r>
            <a:r>
              <a:rPr lang="en-AU" dirty="0"/>
              <a:t>, </a:t>
            </a:r>
            <a:r>
              <a:rPr lang="en-AU" dirty="0" err="1"/>
              <a:t>Qch</a:t>
            </a:r>
            <a:r>
              <a:rPr lang="en-AU" dirty="0"/>
              <a:t>) are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a:t>
            </a:r>
            <a:r>
              <a:rPr lang="en-AU" dirty="0"/>
              <a:t>60-day </a:t>
            </a:r>
            <a:r>
              <a:rPr lang="en-AU" dirty="0" smtClean="0"/>
              <a:t>pre-ballot </a:t>
            </a:r>
            <a:r>
              <a:rPr lang="en-AU" dirty="0"/>
              <a:t>closes 14 Oct </a:t>
            </a:r>
            <a:r>
              <a:rPr lang="en-AU" dirty="0" smtClean="0"/>
              <a:t>2018</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pPr lvl="1"/>
            <a:r>
              <a:rPr lang="en-AU" dirty="0" smtClean="0"/>
              <a:t>802.1AR-Rev </a:t>
            </a:r>
            <a:r>
              <a:rPr lang="en-AU" dirty="0"/>
              <a:t>was approved by </a:t>
            </a:r>
            <a:r>
              <a:rPr lang="en-AU" dirty="0" err="1"/>
              <a:t>RevCom</a:t>
            </a:r>
            <a:r>
              <a:rPr lang="en-AU" dirty="0"/>
              <a:t> in June 2018</a:t>
            </a:r>
          </a:p>
          <a:p>
            <a:r>
              <a:rPr lang="en-US" dirty="0" smtClean="0"/>
              <a:t>60-day</a:t>
            </a:r>
            <a:r>
              <a:rPr lang="en-AU" dirty="0" smtClean="0"/>
              <a:t> pre-ballot: </a:t>
            </a:r>
            <a:r>
              <a:rPr lang="en-AU" dirty="0" smtClean="0">
                <a:solidFill>
                  <a:schemeClr val="accent2"/>
                </a:solidFill>
              </a:rPr>
              <a:t>closes 14 Oct 2018</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a:t>
            </a:r>
            <a:r>
              <a:rPr lang="en-AU" dirty="0"/>
              <a:t>60-day </a:t>
            </a:r>
            <a:r>
              <a:rPr lang="en-AU" dirty="0" smtClean="0"/>
              <a:t>pre-ballot </a:t>
            </a:r>
            <a:r>
              <a:rPr lang="en-AU" dirty="0"/>
              <a:t>closes 14 Oct 2018</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pPr lvl="1"/>
            <a:r>
              <a:rPr lang="en-AU" dirty="0"/>
              <a:t>IEEE 802.</a:t>
            </a:r>
            <a:r>
              <a:rPr lang="en-AU" dirty="0">
                <a:cs typeface="Arial" panose="020B0604020202020204" pitchFamily="34" charset="0"/>
              </a:rPr>
              <a:t>1CM</a:t>
            </a:r>
            <a:r>
              <a:rPr lang="en-AU" dirty="0"/>
              <a:t> </a:t>
            </a:r>
            <a:r>
              <a:rPr lang="en-AU" dirty="0" smtClean="0"/>
              <a:t>was published in June 2018</a:t>
            </a:r>
            <a:endParaRPr lang="en-AU" dirty="0"/>
          </a:p>
          <a:p>
            <a:r>
              <a:rPr lang="en-US" dirty="0" smtClean="0"/>
              <a:t>60-day</a:t>
            </a:r>
            <a:r>
              <a:rPr lang="en-AU" dirty="0" smtClean="0"/>
              <a:t> pre-ballot: </a:t>
            </a:r>
            <a:r>
              <a:rPr lang="en-AU" dirty="0">
                <a:solidFill>
                  <a:schemeClr val="accent2"/>
                </a:solidFill>
              </a:rPr>
              <a:t>closes 14 Oct </a:t>
            </a:r>
            <a:r>
              <a:rPr lang="en-AU" dirty="0" smtClean="0">
                <a:solidFill>
                  <a:schemeClr val="accent2"/>
                </a:solidFill>
              </a:rPr>
              <a:t>2018</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pPr lvl="1"/>
            <a:r>
              <a:rPr lang="en-AU" dirty="0"/>
              <a:t>IEEE 802.</a:t>
            </a:r>
            <a:r>
              <a:rPr lang="en-AU" dirty="0">
                <a:cs typeface="Arial" panose="020B0604020202020204" pitchFamily="34" charset="0"/>
              </a:rPr>
              <a:t>1Qcy</a:t>
            </a:r>
            <a:r>
              <a:rPr lang="en-AU" dirty="0"/>
              <a:t> </a:t>
            </a:r>
            <a:r>
              <a:rPr lang="en-AU" dirty="0" smtClean="0"/>
              <a:t>will be conditionally sent to </a:t>
            </a:r>
            <a:r>
              <a:rPr lang="en-AU" dirty="0" err="1" smtClean="0"/>
              <a:t>RevCom</a:t>
            </a:r>
            <a:r>
              <a:rPr lang="en-AU" dirty="0" smtClean="0"/>
              <a:t> in July 2018</a:t>
            </a:r>
            <a:endParaRPr lang="en-AU" dirty="0"/>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pPr marL="174625" lvl="1" indent="-174625"/>
            <a:r>
              <a:rPr lang="en-AU" dirty="0"/>
              <a:t>PSDO start will be delayed until previous amendments (</a:t>
            </a:r>
            <a:r>
              <a:rPr lang="en-AU" dirty="0" err="1"/>
              <a:t>Qci</a:t>
            </a:r>
            <a:r>
              <a:rPr lang="en-AU" dirty="0"/>
              <a:t>, </a:t>
            </a:r>
            <a:r>
              <a:rPr lang="en-AU" dirty="0" err="1"/>
              <a:t>Qch</a:t>
            </a:r>
            <a:r>
              <a:rPr lang="en-AU" dirty="0"/>
              <a:t>) are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a:t>
            </a:r>
            <a:r>
              <a:rPr lang="en-AU" dirty="0"/>
              <a:t>PSDO process will </a:t>
            </a:r>
            <a:r>
              <a:rPr lang="en-AU" dirty="0" smtClean="0"/>
              <a:t>conditionally start </a:t>
            </a:r>
            <a:r>
              <a:rPr lang="en-AU" dirty="0"/>
              <a:t>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pPr lvl="1"/>
            <a:r>
              <a:rPr lang="en-AU" dirty="0"/>
              <a:t>IEEE 802.</a:t>
            </a:r>
            <a:r>
              <a:rPr lang="en-AU" dirty="0">
                <a:cs typeface="Arial" panose="020B0604020202020204" pitchFamily="34" charset="0"/>
              </a:rPr>
              <a:t>1AC/Cor-1</a:t>
            </a:r>
            <a:r>
              <a:rPr lang="en-AU" dirty="0"/>
              <a:t> </a:t>
            </a:r>
            <a:r>
              <a:rPr lang="en-AU" dirty="0" smtClean="0"/>
              <a:t>will </a:t>
            </a:r>
            <a:r>
              <a:rPr lang="en-AU" dirty="0"/>
              <a:t>be </a:t>
            </a:r>
            <a:r>
              <a:rPr lang="en-AU" dirty="0" smtClean="0"/>
              <a:t>sent </a:t>
            </a:r>
            <a:r>
              <a:rPr lang="en-AU" dirty="0"/>
              <a:t>to </a:t>
            </a:r>
            <a:r>
              <a:rPr lang="en-AU" dirty="0" err="1"/>
              <a:t>RevCom</a:t>
            </a:r>
            <a:r>
              <a:rPr lang="en-AU" dirty="0"/>
              <a:t> in July 2018</a:t>
            </a:r>
          </a:p>
          <a:p>
            <a:r>
              <a:rPr lang="en-AU" dirty="0" smtClean="0"/>
              <a:t>90-dayFDIS ballot: </a:t>
            </a:r>
            <a:r>
              <a:rPr lang="en-AU" dirty="0">
                <a:solidFill>
                  <a:schemeClr val="accent2"/>
                </a:solidFill>
              </a:rPr>
              <a:t>will </a:t>
            </a:r>
            <a:r>
              <a:rPr lang="en-AU" dirty="0" smtClean="0">
                <a:solidFill>
                  <a:schemeClr val="accent2"/>
                </a:solidFill>
              </a:rPr>
              <a:t>conditionally start </a:t>
            </a:r>
            <a:r>
              <a:rPr lang="en-AU" dirty="0">
                <a:solidFill>
                  <a:schemeClr val="accent2"/>
                </a:solidFill>
              </a:rPr>
              <a:t>soon</a:t>
            </a:r>
            <a:endParaRPr lang="en-AU" dirty="0" smtClean="0">
              <a:solidFill>
                <a:schemeClr val="accent2"/>
              </a:solidFill>
            </a:endParaRPr>
          </a:p>
          <a:p>
            <a:pPr lvl="1"/>
            <a:r>
              <a:rPr lang="en-AU" dirty="0"/>
              <a:t>WG will conditionally initiate start of PSDO process in July </a:t>
            </a:r>
            <a:r>
              <a:rPr lang="en-AU" dirty="0" smtClean="0"/>
              <a:t>2018</a:t>
            </a:r>
          </a:p>
          <a:p>
            <a:pPr lvl="2"/>
            <a:r>
              <a:rPr lang="en-AU" dirty="0" smtClean="0">
                <a:solidFill>
                  <a:srgbClr val="FF0000"/>
                </a:solidFill>
              </a:rPr>
              <a:t>What happened?</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a:t>
            </a:r>
            <a:r>
              <a:rPr lang="en-AU" dirty="0"/>
              <a:t>PSDO process will conditionally start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pPr lvl="1"/>
            <a:r>
              <a:rPr lang="en-AU" dirty="0"/>
              <a:t>IEEE 802.</a:t>
            </a:r>
            <a:r>
              <a:rPr lang="en-AU" dirty="0">
                <a:cs typeface="Arial" panose="020B0604020202020204" pitchFamily="34" charset="0"/>
              </a:rPr>
              <a:t>1Xck</a:t>
            </a:r>
            <a:r>
              <a:rPr lang="en-AU" dirty="0"/>
              <a:t> </a:t>
            </a:r>
            <a:r>
              <a:rPr lang="en-AU" dirty="0" smtClean="0"/>
              <a:t>will conditionally </a:t>
            </a:r>
            <a:r>
              <a:rPr lang="en-AU" dirty="0"/>
              <a:t>to </a:t>
            </a:r>
            <a:r>
              <a:rPr lang="en-AU" dirty="0" err="1"/>
              <a:t>RevCom</a:t>
            </a:r>
            <a:r>
              <a:rPr lang="en-AU" dirty="0"/>
              <a:t> in July </a:t>
            </a:r>
            <a:r>
              <a:rPr lang="en-AU" dirty="0" smtClean="0"/>
              <a:t>2018 </a:t>
            </a:r>
            <a:endParaRPr lang="en-AU" dirty="0"/>
          </a:p>
          <a:p>
            <a:r>
              <a:rPr lang="en-US" dirty="0" smtClean="0"/>
              <a:t>60-day</a:t>
            </a:r>
            <a:r>
              <a:rPr lang="en-AU" dirty="0" smtClean="0"/>
              <a:t> pre-ballot: </a:t>
            </a:r>
            <a:r>
              <a:rPr lang="en-AU" dirty="0">
                <a:solidFill>
                  <a:schemeClr val="accent2"/>
                </a:solidFill>
              </a:rPr>
              <a:t>will conditionally start soon</a:t>
            </a:r>
            <a:endParaRPr lang="en-AU" dirty="0" smtClean="0">
              <a:solidFill>
                <a:schemeClr val="accent2"/>
              </a:solidFill>
            </a:endParaRPr>
          </a:p>
          <a:p>
            <a:pPr lvl="1"/>
            <a:r>
              <a:rPr lang="en-AU" dirty="0"/>
              <a:t>WG will conditionally initiate start of PSDO process in July </a:t>
            </a:r>
            <a:r>
              <a:rPr lang="en-AU" dirty="0" smtClean="0"/>
              <a:t>2018</a:t>
            </a:r>
          </a:p>
          <a:p>
            <a:pPr lvl="2"/>
            <a:r>
              <a:rPr lang="en-US" dirty="0"/>
              <a:t>N</a:t>
            </a:r>
            <a:r>
              <a:rPr lang="en-US" dirty="0" smtClean="0"/>
              <a:t>otified 1 Sept 2018 </a:t>
            </a:r>
            <a:r>
              <a:rPr lang="en-US" dirty="0"/>
              <a:t>that this is through prepublication </a:t>
            </a:r>
            <a:r>
              <a:rPr lang="en-US" dirty="0" smtClean="0"/>
              <a:t>editing.</a:t>
            </a:r>
          </a:p>
          <a:p>
            <a:pPr lvl="2"/>
            <a:r>
              <a:rPr lang="en-US" dirty="0" smtClean="0"/>
              <a:t>So </a:t>
            </a:r>
            <a:r>
              <a:rPr lang="en-US" dirty="0"/>
              <a:t>expect to be able to </a:t>
            </a:r>
            <a:r>
              <a:rPr lang="en-AU" dirty="0"/>
              <a:t>initiate</a:t>
            </a:r>
            <a:r>
              <a:rPr lang="en-US" dirty="0" smtClean="0"/>
              <a:t> </a:t>
            </a:r>
            <a:r>
              <a:rPr lang="en-US" dirty="0"/>
              <a:t>soon </a:t>
            </a:r>
            <a:endParaRPr lang="en-US" dirty="0" smtClean="0"/>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a:t>
            </a:r>
            <a:r>
              <a:rPr lang="en-AU" dirty="0" smtClean="0"/>
              <a:t> </a:t>
            </a:r>
            <a:r>
              <a:rPr lang="en-AU" dirty="0"/>
              <a:t>PSDO process will conditionally start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pPr lvl="1"/>
            <a:r>
              <a:rPr lang="en-AU" dirty="0"/>
              <a:t>IEEE 802.</a:t>
            </a:r>
            <a:r>
              <a:rPr lang="en-AU" dirty="0">
                <a:cs typeface="Arial" panose="020B0604020202020204" pitchFamily="34" charset="0"/>
              </a:rPr>
              <a:t>1AE-Rev</a:t>
            </a:r>
            <a:r>
              <a:rPr lang="en-AU" dirty="0"/>
              <a:t> </a:t>
            </a:r>
            <a:r>
              <a:rPr lang="en-AU" dirty="0" smtClean="0"/>
              <a:t>will go to </a:t>
            </a:r>
            <a:r>
              <a:rPr lang="en-AU" dirty="0" err="1"/>
              <a:t>RevCom</a:t>
            </a:r>
            <a:r>
              <a:rPr lang="en-AU" dirty="0"/>
              <a:t> in July 2018 </a:t>
            </a:r>
          </a:p>
          <a:p>
            <a:r>
              <a:rPr lang="en-US" dirty="0" smtClean="0"/>
              <a:t>60-day</a:t>
            </a:r>
            <a:r>
              <a:rPr lang="en-AU" dirty="0" smtClean="0"/>
              <a:t> pre-ballot: </a:t>
            </a:r>
            <a:r>
              <a:rPr lang="en-AU" dirty="0">
                <a:solidFill>
                  <a:schemeClr val="accent2"/>
                </a:solidFill>
              </a:rPr>
              <a:t>waiting</a:t>
            </a:r>
            <a:endParaRPr lang="en-AU" dirty="0" smtClean="0"/>
          </a:p>
          <a:p>
            <a:pPr lvl="1"/>
            <a:r>
              <a:rPr lang="en-AU" dirty="0"/>
              <a:t>WG will conditionally initiate start of PSDO process in July </a:t>
            </a:r>
            <a:r>
              <a:rPr lang="en-AU" dirty="0" smtClean="0"/>
              <a:t>2018</a:t>
            </a:r>
          </a:p>
          <a:p>
            <a:pPr lvl="2"/>
            <a:r>
              <a:rPr lang="en-AU" dirty="0">
                <a:solidFill>
                  <a:srgbClr val="FF0000"/>
                </a:solidFill>
              </a:rPr>
              <a:t>What happened</a:t>
            </a:r>
            <a:r>
              <a:rPr lang="en-AU" dirty="0" smtClean="0">
                <a:solidFill>
                  <a:srgbClr val="FF0000"/>
                </a:solidFill>
              </a:rPr>
              <a: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will be liaised for information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a:t>IEEE </a:t>
            </a:r>
            <a:r>
              <a:rPr lang="en-AU" dirty="0" smtClean="0"/>
              <a:t>802.</a:t>
            </a:r>
            <a:r>
              <a:rPr lang="en-AU" dirty="0" smtClean="0">
                <a:cs typeface="Arial" panose="020B0604020202020204" pitchFamily="34" charset="0"/>
              </a:rPr>
              <a:t>1AS-Rev </a:t>
            </a:r>
            <a:r>
              <a:rPr lang="en-US" dirty="0" err="1" smtClean="0"/>
              <a:t>isapproved</a:t>
            </a:r>
            <a:r>
              <a:rPr lang="en-US" dirty="0" smtClean="0"/>
              <a:t> </a:t>
            </a:r>
            <a:r>
              <a:rPr lang="en-US" dirty="0"/>
              <a:t>to be sent in </a:t>
            </a:r>
            <a:r>
              <a:rPr lang="en-US" dirty="0" smtClean="0"/>
              <a:t>for </a:t>
            </a:r>
            <a:r>
              <a:rPr lang="en-US" dirty="0"/>
              <a:t>information when a revised (Sponsor Ballot) draft is ready (perhaps D8</a:t>
            </a:r>
            <a:r>
              <a:rPr lang="en-US" dirty="0" smtClean="0"/>
              <a:t>?)</a:t>
            </a:r>
          </a:p>
          <a:p>
            <a:pPr lvl="2"/>
            <a:r>
              <a:rPr lang="en-US" dirty="0" smtClean="0"/>
              <a:t>Editor </a:t>
            </a:r>
            <a:r>
              <a:rPr lang="en-US" dirty="0"/>
              <a:t>estimates Sponsor Ballot in Nov/Dec 2018?</a:t>
            </a:r>
            <a:endParaRPr lang="en-AU" dirty="0"/>
          </a:p>
          <a:p>
            <a:r>
              <a:rPr lang="en-US" dirty="0" smtClean="0"/>
              <a:t>60-day</a:t>
            </a:r>
            <a:r>
              <a:rPr lang="en-AU" dirty="0" smtClean="0"/>
              <a:t> </a:t>
            </a:r>
            <a:r>
              <a:rPr lang="en-AU" dirty="0" smtClean="0"/>
              <a:t>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a:t>
            </a:r>
            <a:r>
              <a:rPr lang="en-AU" dirty="0" smtClean="0">
                <a:cs typeface="Arial" panose="020B0604020202020204" pitchFamily="34" charset="0"/>
              </a:rPr>
              <a:t>1CF (</a:t>
            </a:r>
            <a:r>
              <a:rPr lang="en-AU" dirty="0" err="1" smtClean="0">
                <a:cs typeface="Arial" panose="020B0604020202020204" pitchFamily="34" charset="0"/>
              </a:rPr>
              <a:t>OmniRAN</a:t>
            </a:r>
            <a:r>
              <a:rPr lang="en-AU" dirty="0" smtClean="0">
                <a:cs typeface="Arial" panose="020B0604020202020204" pitchFamily="34" charset="0"/>
              </a:rPr>
              <a:t> ref model)</a:t>
            </a:r>
            <a:r>
              <a:rPr lang="en-AU" dirty="0" smtClean="0"/>
              <a:t> </a:t>
            </a:r>
            <a:r>
              <a:rPr lang="en-AU" dirty="0" smtClean="0"/>
              <a:t>will be liaised for information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a:t>IEEE </a:t>
            </a:r>
            <a:r>
              <a:rPr lang="en-AU" dirty="0"/>
              <a:t>802.</a:t>
            </a:r>
            <a:r>
              <a:rPr lang="en-AU" dirty="0">
                <a:cs typeface="Arial" panose="020B0604020202020204" pitchFamily="34" charset="0"/>
              </a:rPr>
              <a:t>1CF (</a:t>
            </a:r>
            <a:r>
              <a:rPr lang="en-AU" dirty="0" err="1">
                <a:cs typeface="Arial" panose="020B0604020202020204" pitchFamily="34" charset="0"/>
              </a:rPr>
              <a:t>OmniRAN</a:t>
            </a:r>
            <a:r>
              <a:rPr lang="en-AU" dirty="0">
                <a:cs typeface="Arial" panose="020B0604020202020204" pitchFamily="34" charset="0"/>
              </a:rPr>
              <a:t> ref model</a:t>
            </a:r>
            <a:r>
              <a:rPr lang="en-AU" dirty="0" smtClean="0">
                <a:cs typeface="Arial" panose="020B0604020202020204" pitchFamily="34" charset="0"/>
              </a:rPr>
              <a:t>) will be liaised </a:t>
            </a:r>
            <a:r>
              <a:rPr lang="en-US" dirty="0"/>
              <a:t>after it goes for Sponsor Ballot (Nov/Dec 2018?)</a:t>
            </a:r>
            <a:r>
              <a:rPr lang="en-AU" dirty="0" smtClean="0">
                <a:cs typeface="Arial" panose="020B0604020202020204" pitchFamily="34" charset="0"/>
              </a:rPr>
              <a:t> </a:t>
            </a:r>
            <a:endParaRPr lang="en-AU" dirty="0" smtClean="0">
              <a:cs typeface="Arial" panose="020B0604020202020204" pitchFamily="34" charset="0"/>
            </a:endParaRPr>
          </a:p>
          <a:p>
            <a:r>
              <a:rPr lang="en-US" dirty="0" smtClean="0"/>
              <a:t>60-day</a:t>
            </a:r>
            <a:r>
              <a:rPr lang="en-AU" dirty="0" smtClean="0"/>
              <a:t> </a:t>
            </a:r>
            <a:r>
              <a:rPr lang="en-AU" dirty="0" smtClean="0"/>
              <a:t>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32481023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30323588"/>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n/a</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FDIS </a:t>
            </a:r>
            <a:r>
              <a:rPr lang="en-AU" dirty="0" smtClean="0"/>
              <a:t>ballot passed &amp; waiting 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t>
            </a:r>
            <a:r>
              <a:rPr lang="en-AU" dirty="0" smtClean="0">
                <a:solidFill>
                  <a:schemeClr val="accent2"/>
                </a:solidFill>
              </a:rPr>
              <a:t>&amp; waiting for publication</a:t>
            </a:r>
            <a:endParaRPr lang="en-AU" dirty="0" smtClean="0">
              <a:solidFill>
                <a:schemeClr val="accent2"/>
              </a:solidFill>
            </a:endParaRPr>
          </a:p>
          <a:p>
            <a:pPr lvl="1"/>
            <a:r>
              <a:rPr lang="en-AU" dirty="0" smtClean="0"/>
              <a:t>FDIS ballot passed 11/0/7 on 3 September 2018</a:t>
            </a:r>
          </a:p>
          <a:p>
            <a:pPr lvl="1"/>
            <a:r>
              <a:rPr lang="en-AU" dirty="0" smtClean="0"/>
              <a:t>Will </a:t>
            </a:r>
            <a:r>
              <a:rPr lang="en-AU" dirty="0" smtClean="0"/>
              <a:t>be known as ISO/IEC/IEEE </a:t>
            </a:r>
            <a:r>
              <a:rPr lang="en-AU" dirty="0"/>
              <a:t>8802-3:2017/</a:t>
            </a:r>
            <a:r>
              <a:rPr lang="en-AU" dirty="0" err="1"/>
              <a:t>Amd</a:t>
            </a:r>
            <a:r>
              <a:rPr lang="en-AU" dirty="0"/>
              <a:t> </a:t>
            </a:r>
            <a:r>
              <a:rPr lang="en-AU" dirty="0" smtClean="0"/>
              <a:t>6 once published </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a:t>FDIS ballot passed &amp; waiting 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t>
            </a:r>
            <a:r>
              <a:rPr lang="en-AU" dirty="0">
                <a:solidFill>
                  <a:schemeClr val="accent2"/>
                </a:solidFill>
              </a:rPr>
              <a:t>&amp; waiting for publication</a:t>
            </a:r>
          </a:p>
          <a:p>
            <a:pPr lvl="1"/>
            <a:r>
              <a:rPr lang="en-AU" dirty="0"/>
              <a:t>FDIS ballot passed 11/0/7 on 3 September </a:t>
            </a:r>
            <a:r>
              <a:rPr lang="en-AU" dirty="0" smtClean="0"/>
              <a:t>2018</a:t>
            </a:r>
            <a:endParaRPr lang="en-AU" dirty="0" smtClean="0">
              <a:solidFill>
                <a:schemeClr val="accent2"/>
              </a:solidFill>
            </a:endParaRPr>
          </a:p>
          <a:p>
            <a:pPr lvl="1"/>
            <a:r>
              <a:rPr lang="en-AU" dirty="0"/>
              <a:t>Will be known as ISO/IEC/IEEE 8802-3:2017/</a:t>
            </a:r>
            <a:r>
              <a:rPr lang="en-AU" dirty="0" err="1"/>
              <a:t>Amd</a:t>
            </a:r>
            <a:r>
              <a:rPr lang="en-AU" dirty="0"/>
              <a:t> </a:t>
            </a:r>
            <a:r>
              <a:rPr lang="en-AU" dirty="0" smtClean="0"/>
              <a:t>9 </a:t>
            </a:r>
            <a:r>
              <a:rPr lang="en-AU" dirty="0"/>
              <a:t>once published </a:t>
            </a:r>
          </a:p>
          <a:p>
            <a:pPr marL="1588" lvl="1" indent="0">
              <a:buNone/>
            </a:pP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FDIS ballot passed &amp; waiting 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a:solidFill>
                  <a:schemeClr val="accent2"/>
                </a:solidFill>
              </a:rPr>
              <a:t>&amp; waiting for publication</a:t>
            </a:r>
            <a:r>
              <a:rPr lang="en-AU" dirty="0" smtClean="0">
                <a:solidFill>
                  <a:srgbClr val="00B050"/>
                </a:solidFill>
              </a:rPr>
              <a:t> </a:t>
            </a:r>
          </a:p>
          <a:p>
            <a:pPr lvl="1"/>
            <a:r>
              <a:rPr lang="en-AU" dirty="0"/>
              <a:t>FDIS ballot passed 11/0/7 on 3 September </a:t>
            </a:r>
            <a:r>
              <a:rPr lang="en-AU" dirty="0" smtClean="0"/>
              <a:t>2018</a:t>
            </a:r>
            <a:endParaRPr lang="en-AU" dirty="0" smtClean="0"/>
          </a:p>
          <a:p>
            <a:pPr lvl="1"/>
            <a:r>
              <a:rPr lang="en-AU" dirty="0" smtClean="0"/>
              <a:t>Will </a:t>
            </a:r>
            <a:r>
              <a:rPr lang="en-AU" dirty="0"/>
              <a:t>be known as ISO/IEC/IEEE 8802-3:2017/</a:t>
            </a:r>
            <a:r>
              <a:rPr lang="en-AU" dirty="0" err="1"/>
              <a:t>Amd</a:t>
            </a:r>
            <a:r>
              <a:rPr lang="en-AU" dirty="0"/>
              <a:t> </a:t>
            </a:r>
            <a:r>
              <a:rPr lang="en-AU" dirty="0" smtClean="0"/>
              <a:t>8 </a:t>
            </a:r>
            <a:r>
              <a:rPr lang="en-AU" dirty="0"/>
              <a:t>once published </a:t>
            </a:r>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passed &amp; is awaiting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&amp; awaiting publication</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US" dirty="0"/>
              <a:t>Jodi </a:t>
            </a:r>
            <a:r>
              <a:rPr lang="en-US" dirty="0" err="1"/>
              <a:t>Haasz</a:t>
            </a:r>
            <a:r>
              <a:rPr lang="en-US" dirty="0"/>
              <a:t> working with ISO staff to arrange publication</a:t>
            </a:r>
            <a:endParaRPr lang="en-AU" dirty="0"/>
          </a:p>
          <a:p>
            <a:pPr lvl="2"/>
            <a:r>
              <a:rPr lang="en-AU" dirty="0" smtClean="0"/>
              <a:t>Will </a:t>
            </a:r>
            <a:r>
              <a:rPr lang="en-AU" dirty="0"/>
              <a:t>be known as </a:t>
            </a:r>
            <a:r>
              <a:rPr lang="en-US" dirty="0" smtClean="0"/>
              <a:t>ISO/IEC/IEEE8802-3:2017/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FDIS closes on 26 Dec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chemeClr val="accent2"/>
                </a:solidFill>
              </a:rPr>
              <a:t>closes 26 Dec 2018</a:t>
            </a:r>
          </a:p>
          <a:p>
            <a:pPr lvl="1"/>
            <a:r>
              <a:rPr lang="en-US" dirty="0"/>
              <a:t>Will be known as ISO/IEC/IEEE 8802-3:2017/</a:t>
            </a:r>
            <a:r>
              <a:rPr lang="en-US" dirty="0" err="1"/>
              <a:t>Amd</a:t>
            </a:r>
            <a:r>
              <a:rPr lang="en-US" dirty="0"/>
              <a:t> </a:t>
            </a:r>
            <a:r>
              <a:rPr lang="en-US" dirty="0" smtClean="0"/>
              <a:t>10</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smtClean="0"/>
              <a:t>Expected submission to PSDO in Nov 2018</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FDIS ballot 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smtClean="0">
                <a:solidFill>
                  <a:schemeClr val="accent2"/>
                </a:solidFill>
              </a:rPr>
              <a:t>closes 26 Dec 2018</a:t>
            </a:r>
          </a:p>
          <a:p>
            <a:pPr lvl="1"/>
            <a:r>
              <a:rPr lang="en-US" dirty="0"/>
              <a:t>Will be known as ISO/IEC/IEEE 8802-3:2017/</a:t>
            </a:r>
            <a:r>
              <a:rPr lang="en-US" dirty="0" err="1"/>
              <a:t>Amd</a:t>
            </a:r>
            <a:r>
              <a:rPr lang="en-US" dirty="0"/>
              <a:t> 11</a:t>
            </a:r>
            <a:endParaRPr lang="en-AU" dirty="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t>Expected to go to </a:t>
            </a:r>
            <a:r>
              <a:rPr lang="en-AU" dirty="0" err="1"/>
              <a:t>RevCom</a:t>
            </a:r>
            <a:r>
              <a:rPr lang="en-AU" dirty="0"/>
              <a:t> in June 2018</a:t>
            </a:r>
            <a:endParaRPr lang="en-AU" dirty="0">
              <a:solidFill>
                <a:srgbClr val="FF0000"/>
              </a:solidFill>
            </a:endParaRPr>
          </a:p>
          <a:p>
            <a:pPr lvl="2"/>
            <a:r>
              <a:rPr lang="en-AU" dirty="0" smtClean="0"/>
              <a:t>Expected </a:t>
            </a:r>
            <a:r>
              <a:rPr lang="en-AU" dirty="0"/>
              <a:t>submission to PSDO in </a:t>
            </a:r>
            <a:r>
              <a:rPr lang="en-AU" dirty="0" smtClean="0"/>
              <a:t>Sep 2018</a:t>
            </a:r>
          </a:p>
          <a:p>
            <a:pPr lvl="1"/>
            <a:r>
              <a:rPr lang="en-AU" dirty="0" smtClean="0"/>
              <a:t>Need a WG motion to start FDIS but probably need to wait because a bunch of amendments still in process</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17675211"/>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t>Was </a:t>
            </a:r>
            <a:r>
              <a:rPr lang="en-US" dirty="0"/>
              <a:t>on hold pending the approval of the FDIS ballot for IEEE 802.11; that is now </a:t>
            </a:r>
            <a:r>
              <a:rPr lang="en-US" dirty="0" smtClean="0"/>
              <a:t>approved</a:t>
            </a:r>
          </a:p>
          <a:p>
            <a:pPr lvl="1"/>
            <a:r>
              <a:rPr lang="en-US" dirty="0"/>
              <a:t>Jodi </a:t>
            </a:r>
            <a:r>
              <a:rPr lang="en-US" dirty="0" err="1"/>
              <a:t>Haasz</a:t>
            </a:r>
            <a:r>
              <a:rPr lang="en-US" dirty="0"/>
              <a:t> </a:t>
            </a:r>
            <a:r>
              <a:rPr lang="en-US" dirty="0" smtClean="0"/>
              <a:t>will work </a:t>
            </a:r>
            <a:r>
              <a:rPr lang="en-US" dirty="0"/>
              <a:t>with ISO staff to start FDIS ballot</a:t>
            </a:r>
            <a:endParaRPr lang="en-AU" dirty="0"/>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FDIS </a:t>
            </a:r>
            <a:r>
              <a:rPr lang="en-AU" dirty="0"/>
              <a:t>ballot </a:t>
            </a:r>
            <a:r>
              <a:rPr lang="en-AU" dirty="0" smtClean="0"/>
              <a:t>closes on 26 Dec 2018</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Sept 2018 plenary meeting in Hawaii</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11 Sept 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FDIS ballot closes on 26 Dec 2018</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closes 26 Dec 2018</a:t>
            </a:r>
          </a:p>
          <a:p>
            <a:pPr lvl="1"/>
            <a:r>
              <a:rPr lang="en-AU" dirty="0" smtClean="0"/>
              <a:t>Will be known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smtClean="0"/>
              <a:t>60-day</a:t>
            </a:r>
            <a:r>
              <a:rPr lang="en-AU" smtClean="0"/>
              <a:t> </a:t>
            </a:r>
            <a:r>
              <a:rPr lang="en-AU" dirty="0" smtClean="0"/>
              <a:t>pre-ballot: </a:t>
            </a:r>
            <a:r>
              <a:rPr lang="en-AU" dirty="0" smtClean="0">
                <a:solidFill>
                  <a:schemeClr val="accent2"/>
                </a:solidFill>
              </a:rPr>
              <a:t>waiting</a:t>
            </a:r>
          </a:p>
          <a:p>
            <a:pPr lvl="1"/>
            <a:r>
              <a:rPr lang="en-AU" b="0" dirty="0" smtClean="0"/>
              <a:t>PSDO process will probably start in Nov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smtClean="0">
                <a:solidFill>
                  <a:schemeClr val="accent2"/>
                </a:solidFill>
              </a:rPr>
              <a:t>waiting</a:t>
            </a:r>
          </a:p>
          <a:p>
            <a:pPr lvl="1"/>
            <a:r>
              <a:rPr lang="en-AU" b="0" dirty="0" smtClean="0"/>
              <a:t>PSDO </a:t>
            </a:r>
            <a:r>
              <a:rPr lang="en-AU" b="0" dirty="0"/>
              <a:t>process will probably start in Nov </a:t>
            </a:r>
            <a:r>
              <a:rPr lang="en-AU" b="0" dirty="0" smtClean="0"/>
              <a:t>2018</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a:t>
            </a:r>
            <a:r>
              <a:rPr lang="en-AU" smtClean="0"/>
              <a:t>again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will be liaised </a:t>
            </a:r>
            <a:r>
              <a:rPr lang="en-AU" dirty="0" smtClean="0"/>
              <a:t>as soon as available</a:t>
            </a:r>
          </a:p>
          <a:p>
            <a:pPr lvl="2"/>
            <a:r>
              <a:rPr lang="en-GB" dirty="0" smtClean="0">
                <a:solidFill>
                  <a:srgbClr val="FF0000"/>
                </a:solidFill>
              </a:rPr>
              <a:t>It was published in early Sept</a:t>
            </a:r>
            <a:endParaRPr lang="en-GB" dirty="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b="0" dirty="0"/>
              <a:t>PSDO process will probably start in Nov 2018</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D3.0 is now approved; D4.0 will probably be liaised for information</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 responses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July 2018 in San Diego</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Review SC6 activities</a:t>
            </a:r>
          </a:p>
          <a:p>
            <a:pPr lvl="2"/>
            <a:r>
              <a:rPr lang="en-AU" i="1" dirty="0" smtClean="0"/>
              <a:t>Security ad hoc </a:t>
            </a:r>
            <a:r>
              <a:rPr lang="en-AU" dirty="0" smtClean="0"/>
              <a:t>activities</a:t>
            </a:r>
          </a:p>
          <a:p>
            <a:pPr lvl="2"/>
            <a:r>
              <a:rPr lang="en-AU" dirty="0" smtClean="0"/>
              <a:t>Results of SC6 meeting</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486290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802.16</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Mar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30</a:t>
                      </a:r>
                      <a:r>
                        <a:rPr lang="en-AU" sz="1600" b="0" baseline="0" dirty="0" smtClean="0">
                          <a:solidFill>
                            <a:schemeClr val="tx1"/>
                          </a:solidFill>
                          <a:latin typeface="+mn-lt"/>
                        </a:rPr>
                        <a:t> Jul 18</a:t>
                      </a:r>
                      <a:endParaRPr lang="en-AU" sz="1600" b="0" dirty="0" smtClean="0">
                        <a:solidFill>
                          <a:schemeClr val="tx1"/>
                        </a:solidFill>
                        <a:latin typeface="+mn-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but requires comments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sent </a:t>
            </a:r>
            <a:r>
              <a:rPr lang="en-AU" dirty="0" smtClean="0">
                <a:solidFill>
                  <a:schemeClr val="accent2"/>
                </a:solidFill>
              </a:rPr>
              <a:t>but response required</a:t>
            </a:r>
          </a:p>
          <a:p>
            <a:pPr lvl="1"/>
            <a:r>
              <a:rPr lang="en-GB" dirty="0"/>
              <a:t>The 60-day </a:t>
            </a:r>
            <a:r>
              <a:rPr lang="en-AU" dirty="0"/>
              <a:t>(N16810) </a:t>
            </a:r>
            <a:r>
              <a:rPr lang="en-GB"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from China</a:t>
            </a:r>
            <a:endParaRPr lang="en-GB" dirty="0"/>
          </a:p>
          <a:p>
            <a:pPr lvl="1"/>
            <a:r>
              <a:rPr lang="en-AU" dirty="0" smtClean="0"/>
              <a:t>Comment response is required</a:t>
            </a:r>
          </a:p>
          <a:p>
            <a:pPr lvl="2"/>
            <a:r>
              <a:rPr lang="en-AU" dirty="0" smtClean="0"/>
              <a:t>Roger Marks has been asked to provide draft responses in Sept or Nov</a:t>
            </a:r>
            <a:endParaRPr lang="en-AU" dirty="0"/>
          </a:p>
          <a:p>
            <a:r>
              <a:rPr lang="en-AU" dirty="0" smtClean="0"/>
              <a:t>FDIS ballot: </a:t>
            </a:r>
            <a:r>
              <a:rPr lang="en-AU" dirty="0" smtClean="0">
                <a:solidFill>
                  <a:schemeClr val="accent2"/>
                </a:solidFill>
              </a:rPr>
              <a:t>waiting</a:t>
            </a: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5753715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NB comment CN1</a:t>
            </a:r>
          </a:p>
          <a:p>
            <a:pPr lvl="1"/>
            <a:r>
              <a:rPr lang="en-GB" i="1" dirty="0"/>
              <a:t>IEEE 802.16 specifies </a:t>
            </a:r>
            <a:r>
              <a:rPr lang="en-US" i="1" dirty="0"/>
              <a:t>“All SS and BS implementations shall support the method of packet data encryption defined in 7.5.1.1, encryption of the TEK as specified in 7.5.2, and message digest calculation as specified in 7.5.3.” in Section 7.5. That means, cryptographic algorithms such as AES, DES, 3DES, RSA and SHA are all mandatory. </a:t>
            </a:r>
            <a:endParaRPr lang="en-AU" i="1" dirty="0"/>
          </a:p>
          <a:p>
            <a:pPr lvl="1"/>
            <a:r>
              <a:rPr lang="en-US" i="1" dirty="0"/>
              <a:t>However, it is unreasonable to specify cryptographic algorithms such as AES, DES, 3DES, RSA and SHA as mandatory implementation in this standard, because there are many other international algorithms for choice</a:t>
            </a:r>
            <a:r>
              <a:rPr lang="en-US" i="1" dirty="0" smtClean="0"/>
              <a:t>.</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1346901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CN1</a:t>
            </a:r>
          </a:p>
          <a:p>
            <a:pPr lvl="1"/>
            <a:r>
              <a:rPr lang="en-AU" i="1" dirty="0"/>
              <a:t>The text shall make it clear that the cryptographic algorithms in this standard are all provided as implementation instances, so that it is possible for national bodies to use cryptographic algorithms that conform to relevant local regulations when adopting these standards</a:t>
            </a:r>
            <a:r>
              <a:rPr lang="en-AU" i="1" dirty="0" smtClean="0"/>
              <a:t>.</a:t>
            </a:r>
          </a:p>
          <a:p>
            <a:r>
              <a:rPr lang="en-AU" dirty="0" smtClean="0"/>
              <a:t>IEEE 802.16 WG proposed response to CN1</a:t>
            </a:r>
          </a:p>
          <a:p>
            <a:pPr lvl="1"/>
            <a:r>
              <a:rPr lang="en-AU" dirty="0" smtClean="0">
                <a:solidFill>
                  <a:srgbClr val="FF0000"/>
                </a:solidFill>
              </a:rPr>
              <a:t>Roger Marks has been asked to coordinate</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6524630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NB comment CN2</a:t>
            </a:r>
          </a:p>
          <a:p>
            <a:pPr lvl="1"/>
            <a:r>
              <a:rPr lang="en-US" i="1" dirty="0"/>
              <a:t>DES and 3DES are internationally acknowledged unsecure cryptographic algorithms due to disclosed attacks to them. They shall not be used in the </a:t>
            </a:r>
            <a:r>
              <a:rPr lang="en-US" i="1" dirty="0" smtClean="0"/>
              <a:t>standard</a:t>
            </a:r>
          </a:p>
          <a:p>
            <a:r>
              <a:rPr lang="en-AU" dirty="0"/>
              <a:t>China NB proposed change </a:t>
            </a:r>
            <a:r>
              <a:rPr lang="en-AU" dirty="0" smtClean="0"/>
              <a:t>CN2</a:t>
            </a:r>
            <a:endParaRPr lang="en-US" i="1" dirty="0" smtClean="0"/>
          </a:p>
          <a:p>
            <a:pPr lvl="1"/>
            <a:r>
              <a:rPr lang="en-AU" i="1" dirty="0"/>
              <a:t>Delete the specifications related to use of DES and </a:t>
            </a:r>
            <a:r>
              <a:rPr lang="en-AU" i="1" dirty="0" smtClean="0"/>
              <a:t>3DES</a:t>
            </a:r>
          </a:p>
          <a:p>
            <a:r>
              <a:rPr lang="en-AU" dirty="0"/>
              <a:t>IEEE 802.16 WG proposed </a:t>
            </a:r>
            <a:r>
              <a:rPr lang="en-AU" dirty="0" smtClean="0"/>
              <a:t>response to CN2</a:t>
            </a:r>
            <a:endParaRPr lang="en-AU" dirty="0"/>
          </a:p>
          <a:p>
            <a:pPr lvl="1"/>
            <a:r>
              <a:rPr lang="en-AU" dirty="0">
                <a:solidFill>
                  <a:srgbClr val="FF0000"/>
                </a:solidFill>
              </a:rPr>
              <a:t>Roger Marks has been asked to </a:t>
            </a:r>
            <a:r>
              <a:rPr lang="en-AU" dirty="0" smtClean="0">
                <a:solidFill>
                  <a:srgbClr val="FF0000"/>
                </a:solidFill>
              </a:rPr>
              <a:t>coordinate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19784762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554183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Jun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xx</a:t>
                      </a:r>
                      <a:r>
                        <a:rPr lang="en-AU" sz="1600" b="0" kern="1200" dirty="0" smtClean="0">
                          <a:solidFill>
                            <a:schemeClr val="tx1"/>
                          </a:solidFill>
                          <a:latin typeface="+mn-lt"/>
                          <a:ea typeface="+mn-ea"/>
                          <a:cs typeface="+mn-cs"/>
                        </a:rPr>
                        <a:t> Jul</a:t>
                      </a:r>
                      <a:r>
                        <a:rPr lang="en-AU" sz="1600" b="0" kern="1200" baseline="0" dirty="0" smtClean="0">
                          <a:solidFill>
                            <a:schemeClr val="tx1"/>
                          </a:solidFill>
                          <a:latin typeface="+mn-lt"/>
                          <a:ea typeface="+mn-ea"/>
                          <a:cs typeface="+mn-cs"/>
                        </a:rPr>
                        <a:t> 18</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76</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An SC6 meeting was held in Aug 2018 in Tokyo, Japan</a:t>
            </a:r>
            <a:endParaRPr lang="en-AU" dirty="0"/>
          </a:p>
        </p:txBody>
      </p:sp>
      <p:sp>
        <p:nvSpPr>
          <p:cNvPr id="3" name="Content Placeholder 2"/>
          <p:cNvSpPr>
            <a:spLocks noGrp="1"/>
          </p:cNvSpPr>
          <p:nvPr>
            <p:ph sz="half" idx="1"/>
          </p:nvPr>
        </p:nvSpPr>
        <p:spPr/>
        <p:txBody>
          <a:bodyPr/>
          <a:lstStyle/>
          <a:p>
            <a:r>
              <a:rPr lang="en-AU" smtClean="0"/>
              <a:t>Meeting</a:t>
            </a:r>
          </a:p>
          <a:p>
            <a:pPr lvl="1"/>
            <a:r>
              <a:rPr lang="en-AU" smtClean="0"/>
              <a:t>ISO/IEC JTC1/SC6</a:t>
            </a:r>
          </a:p>
          <a:p>
            <a:r>
              <a:rPr lang="en-AU" smtClean="0"/>
              <a:t>Hosts</a:t>
            </a:r>
          </a:p>
          <a:p>
            <a:pPr lvl="1"/>
            <a:r>
              <a:rPr lang="en-AU" smtClean="0"/>
              <a:t>?</a:t>
            </a:r>
            <a:endParaRPr lang="en-US" smtClean="0"/>
          </a:p>
          <a:p>
            <a:r>
              <a:rPr lang="en-AU" smtClean="0"/>
              <a:t>Date</a:t>
            </a:r>
          </a:p>
          <a:p>
            <a:pPr lvl="1"/>
            <a:r>
              <a:rPr lang="en-AU" smtClean="0"/>
              <a:t>27-31 Aug 2018</a:t>
            </a:r>
          </a:p>
          <a:p>
            <a:r>
              <a:rPr lang="en-AU" smtClean="0"/>
              <a:t>Location</a:t>
            </a:r>
          </a:p>
          <a:p>
            <a:pPr lvl="1"/>
            <a:r>
              <a:rPr lang="en-AU" smtClean="0"/>
              <a:t>Tokyo</a:t>
            </a:r>
          </a:p>
          <a:p>
            <a:r>
              <a:rPr lang="en-AU" smtClean="0"/>
              <a:t>WebEx</a:t>
            </a:r>
          </a:p>
          <a:p>
            <a:pPr lvl="1"/>
            <a:r>
              <a:rPr lang="en-AU" smtClean="0"/>
              <a:t>None </a:t>
            </a:r>
            <a:endParaRPr lang="en-AU" dirty="0" smtClean="0"/>
          </a:p>
        </p:txBody>
      </p:sp>
      <p:sp>
        <p:nvSpPr>
          <p:cNvPr id="6" name="Content Placeholder 5"/>
          <p:cNvSpPr>
            <a:spLocks noGrp="1"/>
          </p:cNvSpPr>
          <p:nvPr>
            <p:ph sz="half" idx="2"/>
          </p:nvPr>
        </p:nvSpPr>
        <p:spPr/>
        <p:txBody>
          <a:bodyPr/>
          <a:lstStyle/>
          <a:p>
            <a:r>
              <a:rPr lang="en-GB" smtClean="0"/>
              <a:t>Deadlines</a:t>
            </a:r>
          </a:p>
          <a:p>
            <a:pPr lvl="1"/>
            <a:r>
              <a:rPr lang="en-GB" smtClean="0"/>
              <a:t>New agenda items: 22 June 2018</a:t>
            </a:r>
          </a:p>
          <a:p>
            <a:pPr lvl="1"/>
            <a:r>
              <a:rPr lang="en-GB" smtClean="0"/>
              <a:t>New contributions: 3 August 2018</a:t>
            </a:r>
          </a:p>
          <a:p>
            <a:pPr lvl="1"/>
            <a:r>
              <a:rPr lang="en-GB" smtClean="0"/>
              <a:t>New comments: 10 August 2018</a:t>
            </a:r>
          </a:p>
          <a:p>
            <a:pPr lvl="1"/>
            <a:r>
              <a:rPr lang="en-GB" smtClean="0"/>
              <a:t>Registration:</a:t>
            </a:r>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38914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Three people associated with IEEE-SA participated in the SC6 meeting</a:t>
            </a:r>
            <a:endParaRPr lang="en-AU" dirty="0"/>
          </a:p>
        </p:txBody>
      </p:sp>
      <p:sp>
        <p:nvSpPr>
          <p:cNvPr id="3" name="Content Placeholder 2"/>
          <p:cNvSpPr>
            <a:spLocks noGrp="1"/>
          </p:cNvSpPr>
          <p:nvPr>
            <p:ph idx="1"/>
          </p:nvPr>
        </p:nvSpPr>
        <p:spPr/>
        <p:txBody>
          <a:bodyPr/>
          <a:lstStyle/>
          <a:p>
            <a:pPr lvl="1"/>
            <a:r>
              <a:rPr lang="en-AU" smtClean="0"/>
              <a:t>The SC6 meeting had participation from a number of IEEE-SA stakeholders:</a:t>
            </a:r>
          </a:p>
          <a:p>
            <a:pPr lvl="2"/>
            <a:r>
              <a:rPr lang="en-AU" smtClean="0"/>
              <a:t>Dorothy Stanley (Chair of IEEE 802.11 WG, US NB)</a:t>
            </a:r>
          </a:p>
          <a:p>
            <a:pPr lvl="2"/>
            <a:r>
              <a:rPr lang="en-AU" smtClean="0"/>
              <a:t>Peter Yee (Vice Chair of IEEE 802 JTC1 SC)</a:t>
            </a:r>
          </a:p>
          <a:p>
            <a:pPr lvl="2"/>
            <a:r>
              <a:rPr lang="en-AU" smtClean="0"/>
              <a:t>Jodi Haasz (IEEE-SA)</a:t>
            </a:r>
          </a:p>
          <a:p>
            <a:pPr lvl="1"/>
            <a:r>
              <a:rPr lang="en-AU" smtClean="0"/>
              <a:t>Peter Yee presented an IEEE 802 status report</a:t>
            </a:r>
          </a:p>
          <a:p>
            <a:pPr lvl="2"/>
            <a:r>
              <a:rPr lang="en-AU" smtClean="0"/>
              <a:t>See 11-18-1344r2</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416232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Hawaii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September 2018,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agenda included discussion of the AHGS</a:t>
            </a:r>
            <a:endParaRPr lang="en-AU" dirty="0"/>
          </a:p>
        </p:txBody>
      </p:sp>
      <p:sp>
        <p:nvSpPr>
          <p:cNvPr id="3" name="Content Placeholder 2"/>
          <p:cNvSpPr>
            <a:spLocks noGrp="1"/>
          </p:cNvSpPr>
          <p:nvPr>
            <p:ph idx="1"/>
          </p:nvPr>
        </p:nvSpPr>
        <p:spPr/>
        <p:txBody>
          <a:bodyPr/>
          <a:lstStyle/>
          <a:p>
            <a:r>
              <a:rPr lang="en-AU" dirty="0" smtClean="0"/>
              <a:t>Agenda</a:t>
            </a:r>
          </a:p>
          <a:p>
            <a:pPr lvl="1"/>
            <a:r>
              <a:rPr lang="en-AU" dirty="0" smtClean="0"/>
              <a:t>Welcome</a:t>
            </a:r>
          </a:p>
          <a:p>
            <a:pPr lvl="1"/>
            <a:r>
              <a:rPr lang="en-AU" dirty="0" smtClean="0"/>
              <a:t>Roll </a:t>
            </a:r>
            <a:r>
              <a:rPr lang="en-AU" dirty="0"/>
              <a:t>Call of </a:t>
            </a:r>
            <a:r>
              <a:rPr lang="en-AU" dirty="0" smtClean="0"/>
              <a:t>Delegates</a:t>
            </a:r>
          </a:p>
          <a:p>
            <a:pPr lvl="1"/>
            <a:r>
              <a:rPr lang="en-AU" dirty="0" smtClean="0"/>
              <a:t>Approval </a:t>
            </a:r>
            <a:r>
              <a:rPr lang="en-AU" dirty="0"/>
              <a:t>of </a:t>
            </a:r>
            <a:r>
              <a:rPr lang="en-AU" dirty="0" smtClean="0"/>
              <a:t>Agenda</a:t>
            </a:r>
          </a:p>
          <a:p>
            <a:pPr lvl="1"/>
            <a:r>
              <a:rPr lang="en-AU" dirty="0" smtClean="0"/>
              <a:t>Meeting </a:t>
            </a:r>
            <a:r>
              <a:rPr lang="en-AU" dirty="0"/>
              <a:t>Report on the SC6/WG1 </a:t>
            </a:r>
            <a:r>
              <a:rPr lang="en-AU" dirty="0" smtClean="0"/>
              <a:t>Meeting</a:t>
            </a:r>
          </a:p>
          <a:p>
            <a:pPr lvl="2"/>
            <a:r>
              <a:rPr lang="en-AU" dirty="0" smtClean="0"/>
              <a:t>WG1N118</a:t>
            </a:r>
            <a:r>
              <a:rPr lang="en-AU" dirty="0"/>
              <a:t>: Draft Meeting Minutes for ISO/IEC JTC 1/SC 6/WG 1 Meeting, SEOUL, </a:t>
            </a:r>
            <a:r>
              <a:rPr lang="en-AU" dirty="0" smtClean="0"/>
              <a:t>KOREA</a:t>
            </a:r>
          </a:p>
          <a:p>
            <a:pPr lvl="1"/>
            <a:r>
              <a:rPr lang="en-AU" dirty="0" smtClean="0"/>
              <a:t>Ad </a:t>
            </a:r>
            <a:r>
              <a:rPr lang="en-AU" dirty="0"/>
              <a:t>hoc Group and Study </a:t>
            </a:r>
            <a:r>
              <a:rPr lang="en-AU" dirty="0" smtClean="0"/>
              <a:t>Groups</a:t>
            </a:r>
          </a:p>
          <a:p>
            <a:pPr lvl="2"/>
            <a:r>
              <a:rPr lang="en-AU" dirty="0" smtClean="0"/>
              <a:t>Ad-Hoc </a:t>
            </a:r>
            <a:r>
              <a:rPr lang="en-AU" dirty="0"/>
              <a:t>Group on Security (</a:t>
            </a:r>
            <a:r>
              <a:rPr lang="en-AU" dirty="0" smtClean="0"/>
              <a:t>AHGS)</a:t>
            </a:r>
          </a:p>
          <a:p>
            <a:pPr lvl="2"/>
            <a:r>
              <a:rPr lang="en-AU" dirty="0" smtClean="0"/>
              <a:t>Low </a:t>
            </a:r>
            <a:r>
              <a:rPr lang="en-AU" dirty="0"/>
              <a:t>Power Wide Area Network (LPWAN) for Health Care </a:t>
            </a:r>
            <a:r>
              <a:rPr lang="en-AU" dirty="0" smtClean="0"/>
              <a:t>Applications</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0790940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agenda included discussion </a:t>
            </a:r>
            <a:r>
              <a:rPr lang="en-AU" dirty="0" smtClean="0"/>
              <a:t>topics of potential interest to IEEE 802.15</a:t>
            </a:r>
            <a:endParaRPr lang="en-AU" dirty="0"/>
          </a:p>
        </p:txBody>
      </p:sp>
      <p:sp>
        <p:nvSpPr>
          <p:cNvPr id="3" name="Content Placeholder 2"/>
          <p:cNvSpPr>
            <a:spLocks noGrp="1"/>
          </p:cNvSpPr>
          <p:nvPr>
            <p:ph idx="1"/>
          </p:nvPr>
        </p:nvSpPr>
        <p:spPr/>
        <p:txBody>
          <a:bodyPr/>
          <a:lstStyle/>
          <a:p>
            <a:r>
              <a:rPr lang="en-AU" dirty="0" smtClean="0"/>
              <a:t>Agenda</a:t>
            </a:r>
          </a:p>
          <a:p>
            <a:pPr lvl="1"/>
            <a:r>
              <a:rPr lang="en-AU" dirty="0" smtClean="0"/>
              <a:t>…</a:t>
            </a:r>
          </a:p>
          <a:p>
            <a:pPr lvl="1"/>
            <a:r>
              <a:rPr lang="en-AU" dirty="0" smtClean="0"/>
              <a:t>Confirmation </a:t>
            </a:r>
            <a:r>
              <a:rPr lang="en-AU" dirty="0"/>
              <a:t>of New Work Item Proposal </a:t>
            </a:r>
            <a:r>
              <a:rPr lang="en-AU" dirty="0" smtClean="0"/>
              <a:t>Results</a:t>
            </a:r>
          </a:p>
          <a:p>
            <a:pPr lvl="2"/>
            <a:r>
              <a:rPr lang="en-AU" dirty="0" smtClean="0"/>
              <a:t>ISO/IEC </a:t>
            </a:r>
            <a:r>
              <a:rPr lang="en-AU" dirty="0"/>
              <a:t>NP 23286 - Human Body Communication (</a:t>
            </a:r>
            <a:r>
              <a:rPr lang="en-AU" dirty="0" smtClean="0"/>
              <a:t>HBC)</a:t>
            </a:r>
          </a:p>
          <a:p>
            <a:pPr lvl="2"/>
            <a:r>
              <a:rPr lang="en-AU" dirty="0" smtClean="0"/>
              <a:t>Revision </a:t>
            </a:r>
            <a:r>
              <a:rPr lang="en-AU" dirty="0"/>
              <a:t>ISO/IEC 21481:2012 - Near Field Communication Interface and Protocol -2 (NFCIP-2) </a:t>
            </a:r>
            <a:endParaRPr lang="en-AU" dirty="0" smtClean="0"/>
          </a:p>
          <a:p>
            <a:pPr lvl="1"/>
            <a:r>
              <a:rPr lang="en-AU" dirty="0" smtClean="0"/>
              <a:t>Active </a:t>
            </a:r>
            <a:r>
              <a:rPr lang="en-AU" dirty="0"/>
              <a:t>Work </a:t>
            </a:r>
            <a:r>
              <a:rPr lang="en-AU" dirty="0" smtClean="0"/>
              <a:t>Items</a:t>
            </a:r>
          </a:p>
          <a:p>
            <a:pPr lvl="2"/>
            <a:r>
              <a:rPr lang="en-AU" dirty="0" smtClean="0"/>
              <a:t>ISO/IEC </a:t>
            </a:r>
            <a:r>
              <a:rPr lang="en-AU" dirty="0"/>
              <a:t>DIS 21228: Power Line Communication (</a:t>
            </a:r>
            <a:r>
              <a:rPr lang="en-AU" dirty="0" smtClean="0"/>
              <a:t>PLC)</a:t>
            </a:r>
          </a:p>
          <a:p>
            <a:pPr lvl="2"/>
            <a:r>
              <a:rPr lang="en-AU" dirty="0"/>
              <a:t>Close Capacitive Coupling Communication Physical Layer (CCCC PHY</a:t>
            </a:r>
            <a:r>
              <a:rPr lang="en-AU" dirty="0" smtClean="0"/>
              <a:t>)</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18841518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agenda </a:t>
            </a:r>
            <a:r>
              <a:rPr lang="en-AU" dirty="0" smtClean="0"/>
              <a:t>included the IEEE 802 status report</a:t>
            </a:r>
            <a:endParaRPr lang="en-AU" b="0" dirty="0"/>
          </a:p>
        </p:txBody>
      </p:sp>
      <p:sp>
        <p:nvSpPr>
          <p:cNvPr id="3" name="Content Placeholder 2"/>
          <p:cNvSpPr>
            <a:spLocks noGrp="1"/>
          </p:cNvSpPr>
          <p:nvPr>
            <p:ph idx="1"/>
          </p:nvPr>
        </p:nvSpPr>
        <p:spPr/>
        <p:txBody>
          <a:bodyPr/>
          <a:lstStyle/>
          <a:p>
            <a:r>
              <a:rPr lang="en-AU" dirty="0" smtClean="0"/>
              <a:t>Agenda</a:t>
            </a:r>
          </a:p>
          <a:p>
            <a:pPr lvl="1"/>
            <a:r>
              <a:rPr lang="en-AU" dirty="0" smtClean="0"/>
              <a:t>…</a:t>
            </a:r>
          </a:p>
          <a:p>
            <a:pPr lvl="1"/>
            <a:r>
              <a:rPr lang="en-AU" dirty="0" smtClean="0"/>
              <a:t>Liaisons</a:t>
            </a:r>
          </a:p>
          <a:p>
            <a:pPr lvl="2"/>
            <a:r>
              <a:rPr lang="en-AU" dirty="0" smtClean="0"/>
              <a:t>Liaison </a:t>
            </a:r>
            <a:r>
              <a:rPr lang="en-AU" dirty="0"/>
              <a:t>with other </a:t>
            </a:r>
            <a:r>
              <a:rPr lang="en-AU" dirty="0" smtClean="0"/>
              <a:t>SDOs</a:t>
            </a:r>
          </a:p>
          <a:p>
            <a:pPr lvl="3"/>
            <a:r>
              <a:rPr lang="en-AU" dirty="0" smtClean="0"/>
              <a:t>IEEE 802</a:t>
            </a:r>
          </a:p>
          <a:p>
            <a:pPr lvl="3"/>
            <a:r>
              <a:rPr lang="en-AU" dirty="0" smtClean="0"/>
              <a:t>NFC </a:t>
            </a:r>
            <a:r>
              <a:rPr lang="en-AU" dirty="0"/>
              <a:t>Forum </a:t>
            </a:r>
            <a:endParaRPr lang="en-AU" dirty="0" smtClean="0"/>
          </a:p>
          <a:p>
            <a:pPr lvl="3"/>
            <a:r>
              <a:rPr lang="en-AU" dirty="0" smtClean="0"/>
              <a:t>JTC </a:t>
            </a:r>
            <a:r>
              <a:rPr lang="en-AU" dirty="0"/>
              <a:t>1/SC </a:t>
            </a:r>
            <a:r>
              <a:rPr lang="en-AU" dirty="0" smtClean="0"/>
              <a:t>17</a:t>
            </a:r>
          </a:p>
          <a:p>
            <a:pPr lvl="3"/>
            <a:r>
              <a:rPr lang="en-AU" dirty="0" smtClean="0"/>
              <a:t>IEC </a:t>
            </a:r>
            <a:r>
              <a:rPr lang="en-AU" dirty="0"/>
              <a:t>TC 100/TA 15 </a:t>
            </a:r>
            <a:endParaRPr lang="en-AU" dirty="0" smtClean="0"/>
          </a:p>
          <a:p>
            <a:pPr lvl="3"/>
            <a:r>
              <a:rPr lang="en-AU" dirty="0" smtClean="0"/>
              <a:t>ISO/IEC </a:t>
            </a:r>
            <a:r>
              <a:rPr lang="en-AU" dirty="0"/>
              <a:t>JTC 1/SC </a:t>
            </a:r>
            <a:r>
              <a:rPr lang="en-AU" dirty="0" smtClean="0"/>
              <a:t>41</a:t>
            </a:r>
          </a:p>
          <a:p>
            <a:pPr lvl="3"/>
            <a:r>
              <a:rPr lang="en-AU" dirty="0" smtClean="0"/>
              <a:t>IEEE </a:t>
            </a:r>
            <a:r>
              <a:rPr lang="en-AU" dirty="0"/>
              <a:t>1901 WG and ITU-T </a:t>
            </a:r>
            <a:r>
              <a:rPr lang="en-AU" dirty="0" smtClean="0"/>
              <a:t>Q18/15</a:t>
            </a:r>
          </a:p>
          <a:p>
            <a:pPr lvl="3"/>
            <a:r>
              <a:rPr lang="en-AU" dirty="0" err="1" smtClean="0"/>
              <a:t>Ecma</a:t>
            </a:r>
            <a:r>
              <a:rPr lang="en-AU" dirty="0" smtClean="0"/>
              <a:t> International</a:t>
            </a:r>
          </a:p>
          <a:p>
            <a:pPr lvl="2"/>
            <a:r>
              <a:rPr lang="en-AU" dirty="0" smtClean="0"/>
              <a:t>Review </a:t>
            </a:r>
            <a:r>
              <a:rPr lang="en-AU" dirty="0"/>
              <a:t>liaison arrangements </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7516955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agenda was of most relevance to IEEE 802</a:t>
            </a:r>
          </a:p>
        </p:txBody>
      </p:sp>
      <p:sp>
        <p:nvSpPr>
          <p:cNvPr id="3" name="Content Placeholder 2"/>
          <p:cNvSpPr>
            <a:spLocks noGrp="1"/>
          </p:cNvSpPr>
          <p:nvPr>
            <p:ph idx="1"/>
          </p:nvPr>
        </p:nvSpPr>
        <p:spPr/>
        <p:txBody>
          <a:bodyPr/>
          <a:lstStyle/>
          <a:p>
            <a:r>
              <a:rPr lang="en-AU" dirty="0" smtClean="0"/>
              <a:t>Agenda</a:t>
            </a:r>
          </a:p>
          <a:p>
            <a:pPr lvl="1"/>
            <a:r>
              <a:rPr lang="en-AU" dirty="0" smtClean="0"/>
              <a:t>…</a:t>
            </a:r>
          </a:p>
          <a:p>
            <a:pPr lvl="1"/>
            <a:r>
              <a:rPr lang="en-AU" dirty="0"/>
              <a:t>Other </a:t>
            </a:r>
            <a:r>
              <a:rPr lang="en-AU" dirty="0" smtClean="0"/>
              <a:t>Business</a:t>
            </a:r>
          </a:p>
          <a:p>
            <a:pPr lvl="2"/>
            <a:r>
              <a:rPr lang="en-AU" dirty="0" smtClean="0"/>
              <a:t>SC6 </a:t>
            </a:r>
            <a:r>
              <a:rPr lang="en-AU" dirty="0"/>
              <a:t>Business Plan and </a:t>
            </a:r>
            <a:r>
              <a:rPr lang="en-AU" dirty="0" smtClean="0"/>
              <a:t>History</a:t>
            </a:r>
          </a:p>
          <a:p>
            <a:pPr lvl="2"/>
            <a:r>
              <a:rPr lang="en-AU" dirty="0" smtClean="0"/>
              <a:t>Introduction </a:t>
            </a:r>
            <a:r>
              <a:rPr lang="en-AU" dirty="0"/>
              <a:t>of New </a:t>
            </a:r>
            <a:r>
              <a:rPr lang="en-AU" dirty="0" smtClean="0"/>
              <a:t>Item</a:t>
            </a:r>
          </a:p>
          <a:p>
            <a:pPr lvl="3"/>
            <a:r>
              <a:rPr lang="en-AU" dirty="0" smtClean="0"/>
              <a:t>Expert </a:t>
            </a:r>
            <a:r>
              <a:rPr lang="en-AU" dirty="0"/>
              <a:t>contribution on proposal for establishment of SC 6/WG 1 study group on wearable </a:t>
            </a:r>
            <a:r>
              <a:rPr lang="en-AU" dirty="0" smtClean="0"/>
              <a:t>devices</a:t>
            </a:r>
          </a:p>
          <a:p>
            <a:pPr lvl="2"/>
            <a:r>
              <a:rPr lang="en-AU" dirty="0" smtClean="0"/>
              <a:t>Improvement </a:t>
            </a:r>
            <a:r>
              <a:rPr lang="en-AU" dirty="0"/>
              <a:t>of WG </a:t>
            </a:r>
            <a:r>
              <a:rPr lang="en-AU" dirty="0" smtClean="0"/>
              <a:t>1 Organization</a:t>
            </a:r>
          </a:p>
          <a:p>
            <a:pPr lvl="1"/>
            <a:r>
              <a:rPr lang="en-AU" dirty="0" smtClean="0"/>
              <a:t>Development</a:t>
            </a:r>
            <a:r>
              <a:rPr lang="en-AU" dirty="0"/>
              <a:t>, Review, and Approval of Draft WG1 </a:t>
            </a:r>
            <a:r>
              <a:rPr lang="en-AU" dirty="0" smtClean="0"/>
              <a:t>Resolutions</a:t>
            </a:r>
          </a:p>
          <a:p>
            <a:pPr lvl="1"/>
            <a:r>
              <a:rPr lang="en-AU" dirty="0" smtClean="0"/>
              <a:t>Close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095173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provided a status report to SC6</a:t>
            </a:r>
            <a:endParaRPr lang="en-AU" dirty="0"/>
          </a:p>
        </p:txBody>
      </p:sp>
      <p:sp>
        <p:nvSpPr>
          <p:cNvPr id="3" name="Content Placeholder 2"/>
          <p:cNvSpPr>
            <a:spLocks noGrp="1"/>
          </p:cNvSpPr>
          <p:nvPr>
            <p:ph idx="1"/>
          </p:nvPr>
        </p:nvSpPr>
        <p:spPr/>
        <p:txBody>
          <a:bodyPr/>
          <a:lstStyle/>
          <a:p>
            <a:pPr lvl="1"/>
            <a:r>
              <a:rPr lang="en-AU" dirty="0" smtClean="0"/>
              <a:t>IEEE 802 approved the SC Chair/Vice Chair to develop and liaise a status report to SC6</a:t>
            </a:r>
          </a:p>
          <a:p>
            <a:pPr lvl="2"/>
            <a:r>
              <a:rPr lang="en-AU" dirty="0" smtClean="0"/>
              <a:t>See N16820</a:t>
            </a:r>
          </a:p>
          <a:p>
            <a:pPr lvl="1"/>
            <a:r>
              <a:rPr lang="en-AU" dirty="0" smtClean="0"/>
              <a:t>The SC will hear a report on the presentation &amp; discussion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2154087"/>
              </p:ext>
            </p:extLst>
          </p:nvPr>
        </p:nvGraphicFramePr>
        <p:xfrm>
          <a:off x="3124200" y="2438400"/>
          <a:ext cx="914400" cy="806450"/>
        </p:xfrm>
        <a:graphic>
          <a:graphicData uri="http://schemas.openxmlformats.org/presentationml/2006/ole">
            <mc:AlternateContent xmlns:mc="http://schemas.openxmlformats.org/markup-compatibility/2006">
              <mc:Choice xmlns:v="urn:schemas-microsoft-com:vml" Requires="v">
                <p:oleObj spid="_x0000_s276494"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31242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3715658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a:t>
            </a:r>
            <a:r>
              <a:rPr lang="en-AU" i="1" dirty="0" smtClean="0"/>
              <a:t>Security ad hoc </a:t>
            </a:r>
            <a:r>
              <a:rPr lang="en-AU" dirty="0" smtClean="0"/>
              <a:t>were established at the last SC6 meeting</a:t>
            </a:r>
            <a:endParaRPr lang="en-AU" dirty="0"/>
          </a:p>
        </p:txBody>
      </p:sp>
      <p:sp>
        <p:nvSpPr>
          <p:cNvPr id="3" name="Content Placeholder 2"/>
          <p:cNvSpPr>
            <a:spLocks noGrp="1"/>
          </p:cNvSpPr>
          <p:nvPr>
            <p:ph idx="1"/>
          </p:nvPr>
        </p:nvSpPr>
        <p:spPr/>
        <p:txBody>
          <a:bodyPr/>
          <a:lstStyle/>
          <a:p>
            <a:r>
              <a:rPr lang="en-AU" dirty="0" smtClean="0"/>
              <a:t>Modified </a:t>
            </a:r>
            <a:r>
              <a:rPr lang="en-AU" dirty="0" err="1" smtClean="0"/>
              <a:t>ToR</a:t>
            </a:r>
            <a:endParaRPr lang="en-AU" dirty="0" smtClean="0"/>
          </a:p>
          <a:p>
            <a:pPr lvl="1"/>
            <a:r>
              <a:rPr lang="en-GB" i="1" dirty="0" smtClean="0"/>
              <a:t>Scope </a:t>
            </a:r>
            <a:endParaRPr lang="en-AU" i="1" dirty="0" smtClean="0"/>
          </a:p>
          <a:p>
            <a:pPr lvl="2"/>
            <a:r>
              <a:rPr lang="en-GB" i="1" dirty="0" smtClean="0"/>
              <a:t>Review security technologies in the published standards, and SC6 projects under development for the purpose of identifying areas of potential improvement </a:t>
            </a:r>
            <a:endParaRPr lang="en-AU" i="1" dirty="0" smtClean="0"/>
          </a:p>
          <a:p>
            <a:pPr lvl="1"/>
            <a:r>
              <a:rPr lang="en-GB" i="1" dirty="0" smtClean="0"/>
              <a:t>AHGS deliverables</a:t>
            </a:r>
            <a:endParaRPr lang="en-AU" i="1" dirty="0" smtClean="0"/>
          </a:p>
          <a:p>
            <a:pPr lvl="2"/>
            <a:r>
              <a:rPr lang="en-GB" i="1" dirty="0" smtClean="0"/>
              <a:t>A report that identifies any potential security issues in SC6 published standards and SC6 projects under development.</a:t>
            </a:r>
            <a:endParaRPr lang="en-AU" i="1" dirty="0" smtClean="0"/>
          </a:p>
          <a:p>
            <a:pPr lvl="1"/>
            <a:r>
              <a:rPr lang="en-GB" i="1" dirty="0" smtClean="0"/>
              <a:t>Period</a:t>
            </a:r>
            <a:endParaRPr lang="en-AU" i="1" dirty="0" smtClean="0"/>
          </a:p>
          <a:p>
            <a:pPr lvl="2"/>
            <a:r>
              <a:rPr lang="en-GB" i="1" dirty="0" smtClean="0"/>
              <a:t>The AHGS will complete its report by the next SC6 plenary meeting.</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Tree>
    <p:extLst>
      <p:ext uri="{BB962C8B-B14F-4D97-AF65-F5344CB8AC3E}">
        <p14:creationId xmlns:p14="http://schemas.microsoft.com/office/powerpoint/2010/main" val="23760318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Membership of the </a:t>
            </a:r>
            <a:r>
              <a:rPr lang="en-AU" i="1" dirty="0"/>
              <a:t>Security ad hoc </a:t>
            </a:r>
            <a:r>
              <a:rPr lang="en-AU" dirty="0" smtClean="0"/>
              <a:t>was relatively constant</a:t>
            </a:r>
            <a:r>
              <a:rPr lang="en-AU" dirty="0"/>
              <a:t> </a:t>
            </a:r>
            <a:r>
              <a:rPr lang="en-AU" dirty="0" smtClean="0"/>
              <a:t>over its period</a:t>
            </a:r>
            <a:endParaRPr lang="en-AU" dirty="0"/>
          </a:p>
        </p:txBody>
      </p:sp>
      <p:sp>
        <p:nvSpPr>
          <p:cNvPr id="3" name="Content Placeholder 2"/>
          <p:cNvSpPr>
            <a:spLocks noGrp="1"/>
          </p:cNvSpPr>
          <p:nvPr>
            <p:ph sz="half" idx="1"/>
          </p:nvPr>
        </p:nvSpPr>
        <p:spPr/>
        <p:txBody>
          <a:bodyPr/>
          <a:lstStyle/>
          <a:p>
            <a:r>
              <a:rPr lang="en-AU" dirty="0" smtClean="0"/>
              <a:t>Leadership</a:t>
            </a:r>
          </a:p>
          <a:p>
            <a:pPr lvl="1"/>
            <a:r>
              <a:rPr lang="en-US" dirty="0"/>
              <a:t>Yun-Jae Won </a:t>
            </a:r>
            <a:r>
              <a:rPr lang="en-US" dirty="0" smtClean="0"/>
              <a:t>(Korea) is convener</a:t>
            </a:r>
            <a:endParaRPr lang="en-AU" dirty="0" smtClean="0"/>
          </a:p>
          <a:p>
            <a:r>
              <a:rPr lang="en-AU" dirty="0" smtClean="0"/>
              <a:t>Membership</a:t>
            </a:r>
            <a:endParaRPr lang="en-AU" dirty="0" smtClean="0">
              <a:solidFill>
                <a:srgbClr val="FF0000"/>
              </a:solidFill>
            </a:endParaRPr>
          </a:p>
          <a:p>
            <a:pPr lvl="1"/>
            <a:r>
              <a:rPr lang="en-AU" dirty="0" smtClean="0"/>
              <a:t>China</a:t>
            </a:r>
          </a:p>
          <a:p>
            <a:pPr lvl="2"/>
            <a:r>
              <a:rPr lang="en-AU" dirty="0" err="1" smtClean="0"/>
              <a:t>Zhenhai</a:t>
            </a:r>
            <a:r>
              <a:rPr lang="en-AU" dirty="0" smtClean="0"/>
              <a:t> Huang (IWNCOMM)</a:t>
            </a:r>
          </a:p>
          <a:p>
            <a:pPr lvl="2"/>
            <a:r>
              <a:rPr lang="en-AU" dirty="0" err="1"/>
              <a:t>b</a:t>
            </a:r>
            <a:r>
              <a:rPr lang="en-AU" dirty="0" err="1" smtClean="0"/>
              <a:t>z</a:t>
            </a:r>
            <a:r>
              <a:rPr lang="en-AU" dirty="0" smtClean="0"/>
              <a:t>? (National Engineering Laboratory for Wireless Security)</a:t>
            </a:r>
          </a:p>
          <a:p>
            <a:pPr lvl="2"/>
            <a:r>
              <a:rPr lang="en-AU" dirty="0" err="1"/>
              <a:t>l</a:t>
            </a:r>
            <a:r>
              <a:rPr lang="en-AU" dirty="0" err="1" smtClean="0"/>
              <a:t>mbz</a:t>
            </a:r>
            <a:r>
              <a:rPr lang="en-AU" dirty="0" smtClean="0"/>
              <a:t>? (WAPIA)</a:t>
            </a:r>
          </a:p>
          <a:p>
            <a:pPr lvl="2"/>
            <a:r>
              <a:rPr lang="en-AU" dirty="0" err="1" smtClean="0"/>
              <a:t>Manxia</a:t>
            </a:r>
            <a:r>
              <a:rPr lang="en-AU" dirty="0" smtClean="0"/>
              <a:t> Tie (IWNCOMM)</a:t>
            </a:r>
          </a:p>
          <a:p>
            <a:pPr lvl="2"/>
            <a:r>
              <a:rPr lang="en-AU" dirty="0" err="1" smtClean="0"/>
              <a:t>Yujiao</a:t>
            </a:r>
            <a:r>
              <a:rPr lang="en-AU" dirty="0" smtClean="0"/>
              <a:t> Li (IWNCOMM)</a:t>
            </a:r>
          </a:p>
          <a:p>
            <a:pPr lvl="1"/>
            <a:r>
              <a:rPr lang="en-AU" dirty="0"/>
              <a:t>US</a:t>
            </a:r>
          </a:p>
          <a:p>
            <a:pPr lvl="2"/>
            <a:r>
              <a:rPr lang="en-AU" dirty="0"/>
              <a:t>Dorothy Stanley (HPE)</a:t>
            </a:r>
          </a:p>
          <a:p>
            <a:pPr lvl="2"/>
            <a:r>
              <a:rPr lang="en-AU" dirty="0"/>
              <a:t>John Day (?)</a:t>
            </a:r>
          </a:p>
          <a:p>
            <a:pPr lvl="2"/>
            <a:endParaRPr lang="en-AU" dirty="0" smtClean="0"/>
          </a:p>
        </p:txBody>
      </p:sp>
      <p:sp>
        <p:nvSpPr>
          <p:cNvPr id="6" name="Content Placeholder 5"/>
          <p:cNvSpPr>
            <a:spLocks noGrp="1"/>
          </p:cNvSpPr>
          <p:nvPr>
            <p:ph sz="half" idx="2"/>
          </p:nvPr>
        </p:nvSpPr>
        <p:spPr/>
        <p:txBody>
          <a:bodyPr/>
          <a:lstStyle/>
          <a:p>
            <a:pPr lvl="1"/>
            <a:r>
              <a:rPr lang="en-AU" dirty="0" smtClean="0"/>
              <a:t>Austria</a:t>
            </a:r>
            <a:endParaRPr lang="en-AU" dirty="0"/>
          </a:p>
          <a:p>
            <a:pPr lvl="2"/>
            <a:r>
              <a:rPr lang="en-AU" dirty="0"/>
              <a:t>Reinhard </a:t>
            </a:r>
            <a:r>
              <a:rPr lang="en-AU" dirty="0" err="1"/>
              <a:t>Meindl</a:t>
            </a:r>
            <a:endParaRPr lang="en-AU" dirty="0"/>
          </a:p>
          <a:p>
            <a:pPr lvl="1"/>
            <a:r>
              <a:rPr lang="en-AU" dirty="0"/>
              <a:t>Korea</a:t>
            </a:r>
          </a:p>
          <a:p>
            <a:pPr lvl="1"/>
            <a:r>
              <a:rPr lang="en-AU" dirty="0"/>
              <a:t>IEEE 802</a:t>
            </a:r>
          </a:p>
          <a:p>
            <a:pPr lvl="2"/>
            <a:r>
              <a:rPr lang="en-AU" dirty="0"/>
              <a:t>Andrew Myles (Cisco)</a:t>
            </a:r>
          </a:p>
          <a:p>
            <a:pPr lvl="2"/>
            <a:r>
              <a:rPr lang="en-AU" dirty="0"/>
              <a:t>Peter Yee</a:t>
            </a:r>
          </a:p>
          <a:p>
            <a:pPr lvl="2"/>
            <a:r>
              <a:rPr lang="en-AU" dirty="0"/>
              <a:t>Jodi </a:t>
            </a:r>
            <a:r>
              <a:rPr lang="en-AU" dirty="0" err="1"/>
              <a:t>Haasz</a:t>
            </a:r>
            <a:r>
              <a:rPr lang="en-AU" dirty="0"/>
              <a:t> (IEEE-SA)</a:t>
            </a:r>
          </a:p>
          <a:p>
            <a:pPr lvl="2"/>
            <a:r>
              <a:rPr lang="en-AU" dirty="0"/>
              <a:t>Dan Harkins (HPE</a:t>
            </a:r>
            <a:r>
              <a:rPr lang="en-AU" dirty="0" smtClean="0"/>
              <a:t>)</a:t>
            </a:r>
          </a:p>
          <a:p>
            <a:pPr lvl="2"/>
            <a:r>
              <a:rPr lang="en-AU" dirty="0" smtClean="0"/>
              <a:t>David Law (HPE)</a:t>
            </a:r>
          </a:p>
          <a:p>
            <a:pPr lvl="1"/>
            <a:r>
              <a:rPr lang="en-AU" dirty="0" smtClean="0"/>
              <a:t>UK (joining late)</a:t>
            </a:r>
          </a:p>
          <a:p>
            <a:pPr lvl="2"/>
            <a:r>
              <a:rPr lang="en-AU" dirty="0" smtClean="0"/>
              <a:t>Stephen McCann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2988025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Security ad hoc </a:t>
            </a:r>
            <a:r>
              <a:rPr lang="en-AU" dirty="0" smtClean="0"/>
              <a:t>struggled to make any progress … or sometime even set meeting times</a:t>
            </a:r>
            <a:endParaRPr lang="en-AU" dirty="0"/>
          </a:p>
        </p:txBody>
      </p:sp>
      <p:sp>
        <p:nvSpPr>
          <p:cNvPr id="3" name="Content Placeholder 2"/>
          <p:cNvSpPr>
            <a:spLocks noGrp="1"/>
          </p:cNvSpPr>
          <p:nvPr>
            <p:ph idx="1"/>
          </p:nvPr>
        </p:nvSpPr>
        <p:spPr/>
        <p:txBody>
          <a:bodyPr/>
          <a:lstStyle/>
          <a:p>
            <a:pPr lvl="1"/>
            <a:r>
              <a:rPr lang="en-AU" dirty="0" smtClean="0"/>
              <a:t>The 1</a:t>
            </a:r>
            <a:r>
              <a:rPr lang="en-AU" baseline="30000" dirty="0" smtClean="0"/>
              <a:t>st</a:t>
            </a:r>
            <a:r>
              <a:rPr lang="en-AU" dirty="0"/>
              <a:t> teleconference was </a:t>
            </a:r>
            <a:r>
              <a:rPr lang="en-AU" dirty="0" smtClean="0"/>
              <a:t>cancelled as unnecessary</a:t>
            </a:r>
            <a:endParaRPr lang="en-AU" dirty="0"/>
          </a:p>
          <a:p>
            <a:pPr lvl="1"/>
            <a:r>
              <a:rPr lang="en-AU" dirty="0" smtClean="0"/>
              <a:t>The original plan was for the 2</a:t>
            </a:r>
            <a:r>
              <a:rPr lang="en-AU" baseline="30000" dirty="0" smtClean="0"/>
              <a:t>nd</a:t>
            </a:r>
            <a:r>
              <a:rPr lang="en-AU" dirty="0" smtClean="0"/>
              <a:t> teleconference to be held sometime in February 2018 – it was eventually held on 4 April 2018</a:t>
            </a:r>
          </a:p>
          <a:p>
            <a:pPr lvl="2"/>
            <a:r>
              <a:rPr lang="en-AU" dirty="0" smtClean="0"/>
              <a:t>Did </a:t>
            </a:r>
            <a:r>
              <a:rPr lang="en-AU" dirty="0"/>
              <a:t>not make progress on KRACK/cipher </a:t>
            </a:r>
            <a:r>
              <a:rPr lang="en-AU" dirty="0" smtClean="0"/>
              <a:t>issues</a:t>
            </a:r>
          </a:p>
          <a:p>
            <a:pPr lvl="1"/>
            <a:r>
              <a:rPr lang="en-AU" dirty="0" smtClean="0"/>
              <a:t>The 3</a:t>
            </a:r>
            <a:r>
              <a:rPr lang="en-AU" baseline="30000" dirty="0" smtClean="0"/>
              <a:t>rd</a:t>
            </a:r>
            <a:r>
              <a:rPr lang="en-AU" dirty="0" smtClean="0"/>
              <a:t> teleconference was held on 2 May 2018</a:t>
            </a:r>
          </a:p>
          <a:p>
            <a:pPr lvl="2"/>
            <a:r>
              <a:rPr lang="en-AU" dirty="0"/>
              <a:t>But did not lead to substantial </a:t>
            </a:r>
            <a:r>
              <a:rPr lang="en-AU" dirty="0" smtClean="0"/>
              <a:t>progress</a:t>
            </a:r>
          </a:p>
          <a:p>
            <a:pPr lvl="1"/>
            <a:r>
              <a:rPr lang="en-AU" dirty="0"/>
              <a:t>The </a:t>
            </a:r>
            <a:r>
              <a:rPr lang="en-AU" dirty="0" smtClean="0"/>
              <a:t>4</a:t>
            </a:r>
            <a:r>
              <a:rPr lang="en-AU" baseline="30000" dirty="0" smtClean="0"/>
              <a:t>th</a:t>
            </a:r>
            <a:r>
              <a:rPr lang="en-AU" dirty="0" smtClean="0"/>
              <a:t> </a:t>
            </a:r>
            <a:r>
              <a:rPr lang="en-AU" dirty="0"/>
              <a:t>teleconference was held on </a:t>
            </a:r>
            <a:r>
              <a:rPr lang="en-AU" dirty="0" smtClean="0"/>
              <a:t>30 May 2018</a:t>
            </a:r>
          </a:p>
          <a:p>
            <a:pPr lvl="2"/>
            <a:r>
              <a:rPr lang="en-AU" dirty="0"/>
              <a:t>But did not lead to substantial </a:t>
            </a:r>
            <a:r>
              <a:rPr lang="en-AU" dirty="0" smtClean="0"/>
              <a:t>progress</a:t>
            </a:r>
          </a:p>
          <a:p>
            <a:pPr lvl="1"/>
            <a:r>
              <a:rPr lang="en-AU" dirty="0"/>
              <a:t>The </a:t>
            </a:r>
            <a:r>
              <a:rPr lang="en-AU" dirty="0" smtClean="0"/>
              <a:t>5</a:t>
            </a:r>
            <a:r>
              <a:rPr lang="en-AU" baseline="30000" dirty="0" smtClean="0"/>
              <a:t>th</a:t>
            </a:r>
            <a:r>
              <a:rPr lang="en-AU" dirty="0" smtClean="0"/>
              <a:t> </a:t>
            </a:r>
            <a:r>
              <a:rPr lang="en-AU" dirty="0"/>
              <a:t>teleconference was held on </a:t>
            </a:r>
            <a:r>
              <a:rPr lang="en-AU" dirty="0" smtClean="0"/>
              <a:t>5 Jul 2018</a:t>
            </a:r>
            <a:endParaRPr lang="en-AU" dirty="0"/>
          </a:p>
          <a:p>
            <a:pPr lvl="2"/>
            <a:r>
              <a:rPr lang="en-AU" dirty="0"/>
              <a:t>But did not lead to substantial </a:t>
            </a:r>
            <a:r>
              <a:rPr lang="en-AU" dirty="0" smtClean="0"/>
              <a:t>progress</a:t>
            </a:r>
          </a:p>
          <a:p>
            <a:pPr lvl="1"/>
            <a:r>
              <a:rPr lang="en-AU" dirty="0"/>
              <a:t>The </a:t>
            </a:r>
            <a:r>
              <a:rPr lang="en-AU" dirty="0" smtClean="0"/>
              <a:t>6</a:t>
            </a:r>
            <a:r>
              <a:rPr lang="en-AU" baseline="30000" dirty="0" smtClean="0"/>
              <a:t>th</a:t>
            </a:r>
            <a:r>
              <a:rPr lang="en-AU" dirty="0" smtClean="0"/>
              <a:t> </a:t>
            </a:r>
            <a:r>
              <a:rPr lang="en-AU" dirty="0"/>
              <a:t>teleconference was held on </a:t>
            </a:r>
            <a:r>
              <a:rPr lang="en-AU" dirty="0" smtClean="0"/>
              <a:t>23 Jul </a:t>
            </a:r>
            <a:r>
              <a:rPr lang="en-AU" dirty="0"/>
              <a:t>2018</a:t>
            </a:r>
          </a:p>
          <a:p>
            <a:pPr lvl="2"/>
            <a:r>
              <a:rPr lang="en-AU" dirty="0" smtClean="0"/>
              <a:t>And failed to agree on a final report</a:t>
            </a:r>
            <a:endParaRPr lang="en-AU" dirty="0"/>
          </a:p>
          <a:p>
            <a:pPr lvl="2"/>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5122252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AHGS was not renewed despite protests from the China NB</a:t>
            </a:r>
            <a:endParaRPr lang="en-AU" dirty="0"/>
          </a:p>
        </p:txBody>
      </p:sp>
      <p:sp>
        <p:nvSpPr>
          <p:cNvPr id="3" name="Content Placeholder 2"/>
          <p:cNvSpPr>
            <a:spLocks noGrp="1"/>
          </p:cNvSpPr>
          <p:nvPr>
            <p:ph idx="1"/>
          </p:nvPr>
        </p:nvSpPr>
        <p:spPr/>
        <p:txBody>
          <a:bodyPr/>
          <a:lstStyle/>
          <a:p>
            <a:pPr lvl="1"/>
            <a:r>
              <a:rPr lang="en-AU" dirty="0" smtClean="0"/>
              <a:t>China NB submitted a proposal to extend the AHGS</a:t>
            </a:r>
          </a:p>
          <a:p>
            <a:pPr lvl="2"/>
            <a:r>
              <a:rPr lang="en-AU" i="1" dirty="0" smtClean="0"/>
              <a:t> </a:t>
            </a:r>
            <a:r>
              <a:rPr lang="en-AU" dirty="0"/>
              <a:t>S</a:t>
            </a:r>
            <a:r>
              <a:rPr lang="en-AU" dirty="0" smtClean="0"/>
              <a:t>ee </a:t>
            </a:r>
            <a:r>
              <a:rPr lang="en-AU" i="1" dirty="0" smtClean="0"/>
              <a:t>China NB Proposal on Extending the Term of Ad Hoc Group on Security (N16834)</a:t>
            </a:r>
          </a:p>
          <a:p>
            <a:pPr lvl="1"/>
            <a:r>
              <a:rPr lang="en-AU" dirty="0" smtClean="0"/>
              <a:t>WG1 decides not to extend the AGHS</a:t>
            </a:r>
          </a:p>
          <a:p>
            <a:pPr lvl="2"/>
            <a:r>
              <a:rPr lang="en-AU" dirty="0" smtClean="0"/>
              <a:t>Participants at the meeting will provide a report</a:t>
            </a:r>
          </a:p>
          <a:p>
            <a:pPr lvl="1"/>
            <a:r>
              <a:rPr lang="en-AU" dirty="0" smtClean="0"/>
              <a:t>The China NB submitted a protest</a:t>
            </a:r>
          </a:p>
          <a:p>
            <a:pPr lvl="2"/>
            <a:r>
              <a:rPr lang="en-AU" dirty="0"/>
              <a:t>See </a:t>
            </a:r>
            <a:r>
              <a:rPr lang="en-AU" i="1" dirty="0"/>
              <a:t>China NB's position statements on AHGS </a:t>
            </a:r>
            <a:r>
              <a:rPr lang="en-AU" i="1" dirty="0" smtClean="0"/>
              <a:t>Termination </a:t>
            </a:r>
            <a:r>
              <a:rPr lang="en-AU" dirty="0" smtClean="0"/>
              <a:t>(1N151)</a:t>
            </a:r>
          </a:p>
          <a:p>
            <a:pPr lvl="2"/>
            <a:r>
              <a:rPr lang="en-AU" dirty="0" smtClean="0"/>
              <a:t>The basis of the protest was that the IEEE 802/US NB proposal to continue the AHGS with a restriction to address only those standards not yet considered means that new issues in those standards cannot be considered by a public review process. They somewhat undermine this argument when they note the China NB will continue reviewing SC6 standards regardless of the existence of the AHGS</a:t>
            </a:r>
          </a:p>
          <a:p>
            <a:pPr lvl="2"/>
            <a:r>
              <a:rPr lang="en-AU" dirty="0" smtClean="0"/>
              <a:t>The China NB also threatened an appeal to SC6, ISO/CS or ISO/TMB</a:t>
            </a:r>
          </a:p>
          <a:p>
            <a:pPr lvl="1"/>
            <a:endParaRPr lang="en-AU" dirty="0" smtClean="0"/>
          </a:p>
          <a:p>
            <a:pPr lvl="2"/>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952545300"/>
              </p:ext>
            </p:extLst>
          </p:nvPr>
        </p:nvGraphicFramePr>
        <p:xfrm>
          <a:off x="7352172" y="3710782"/>
          <a:ext cx="914400" cy="806450"/>
        </p:xfrm>
        <a:graphic>
          <a:graphicData uri="http://schemas.openxmlformats.org/presentationml/2006/ole">
            <mc:AlternateContent xmlns:mc="http://schemas.openxmlformats.org/markup-compatibility/2006">
              <mc:Choice xmlns:v="urn:schemas-microsoft-com:vml" Requires="v">
                <p:oleObj spid="_x0000_s273438"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7352172" y="3710782"/>
                        <a:ext cx="914400" cy="806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32947290"/>
              </p:ext>
            </p:extLst>
          </p:nvPr>
        </p:nvGraphicFramePr>
        <p:xfrm>
          <a:off x="7315200" y="2790032"/>
          <a:ext cx="914400" cy="806450"/>
        </p:xfrm>
        <a:graphic>
          <a:graphicData uri="http://schemas.openxmlformats.org/presentationml/2006/ole">
            <mc:AlternateContent xmlns:mc="http://schemas.openxmlformats.org/markup-compatibility/2006">
              <mc:Choice xmlns:v="urn:schemas-microsoft-com:vml" Requires="v">
                <p:oleObj spid="_x0000_s273439" name="Acrobat Document" showAsIcon="1" r:id="rId5" imgW="914400" imgH="806400" progId="AcroExch.Document.DC">
                  <p:embed/>
                </p:oleObj>
              </mc:Choice>
              <mc:Fallback>
                <p:oleObj name="Acrobat Document" showAsIcon="1" r:id="rId5" imgW="914400" imgH="806400" progId="AcroExch.Document.DC">
                  <p:embed/>
                  <p:pic>
                    <p:nvPicPr>
                      <p:cNvPr id="0" name=""/>
                      <p:cNvPicPr/>
                      <p:nvPr/>
                    </p:nvPicPr>
                    <p:blipFill>
                      <a:blip r:embed="rId6"/>
                      <a:stretch>
                        <a:fillRect/>
                      </a:stretch>
                    </p:blipFill>
                    <p:spPr>
                      <a:xfrm>
                        <a:off x="7315200" y="279003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297030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Security Workshop in November 2018 is unlikely to proceed</a:t>
            </a:r>
            <a:endParaRPr lang="en-AU" dirty="0"/>
          </a:p>
        </p:txBody>
      </p:sp>
      <p:sp>
        <p:nvSpPr>
          <p:cNvPr id="3" name="Content Placeholder 2"/>
          <p:cNvSpPr>
            <a:spLocks noGrp="1"/>
          </p:cNvSpPr>
          <p:nvPr>
            <p:ph idx="1"/>
          </p:nvPr>
        </p:nvSpPr>
        <p:spPr/>
        <p:txBody>
          <a:bodyPr/>
          <a:lstStyle/>
          <a:p>
            <a:pPr lvl="1"/>
            <a:r>
              <a:rPr lang="en-AU" dirty="0" smtClean="0"/>
              <a:t>Over a long period of time the China NB has complained about security in IEEE 802 standards</a:t>
            </a:r>
          </a:p>
          <a:p>
            <a:pPr lvl="1"/>
            <a:r>
              <a:rPr lang="en-AU" dirty="0" smtClean="0"/>
              <a:t>The PSDO process and the AHGS failed to bring the IEEE 802 and the China NB together on a common understanding of these issues </a:t>
            </a:r>
          </a:p>
          <a:p>
            <a:pPr lvl="1"/>
            <a:r>
              <a:rPr lang="en-AU" dirty="0" smtClean="0"/>
              <a:t>In July 2018, the IEEE 802 sent a LS to SC6 proposing a Security Workshop in November 2018 at the same time as the IEEE 802 plenary</a:t>
            </a:r>
          </a:p>
          <a:p>
            <a:pPr lvl="2"/>
            <a:r>
              <a:rPr lang="en-AU" dirty="0" smtClean="0"/>
              <a:t>See N16818</a:t>
            </a:r>
          </a:p>
          <a:p>
            <a:pPr lvl="1"/>
            <a:r>
              <a:rPr lang="en-AU" dirty="0" smtClean="0"/>
              <a:t>The invitation was discussed in both WG1 &amp; SC6 but there was no interest from the China NB representatives</a:t>
            </a:r>
          </a:p>
          <a:p>
            <a:pPr lvl="2"/>
            <a:r>
              <a:rPr lang="en-AU" dirty="0" smtClean="0"/>
              <a:t>One can only conclude that the China NB is not really interested in identifying real issues in or improving IEEE 802 standards</a:t>
            </a:r>
          </a:p>
          <a:p>
            <a:pPr lvl="2"/>
            <a:r>
              <a:rPr lang="en-AU" dirty="0"/>
              <a:t>R</a:t>
            </a:r>
            <a:r>
              <a:rPr lang="en-AU" dirty="0" smtClean="0"/>
              <a:t>ather it seems more interested in advocating from home grown Chinese security mechanisms</a:t>
            </a:r>
          </a:p>
          <a:p>
            <a:pPr lvl="1"/>
            <a:r>
              <a:rPr lang="en-AU" dirty="0" smtClean="0"/>
              <a:t>At this point it is assumed the Workshop will not proceed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77956008"/>
              </p:ext>
            </p:extLst>
          </p:nvPr>
        </p:nvGraphicFramePr>
        <p:xfrm>
          <a:off x="2209800" y="3962400"/>
          <a:ext cx="914400" cy="806450"/>
        </p:xfrm>
        <a:graphic>
          <a:graphicData uri="http://schemas.openxmlformats.org/presentationml/2006/ole">
            <mc:AlternateContent xmlns:mc="http://schemas.openxmlformats.org/markup-compatibility/2006">
              <mc:Choice xmlns:v="urn:schemas-microsoft-com:vml" Requires="v">
                <p:oleObj spid="_x0000_s274449"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2209800" y="3962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15236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San Diego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San Diego, in July 2018, as documented </a:t>
            </a:r>
            <a:r>
              <a:rPr lang="en-AU" i="1" smtClean="0"/>
              <a:t>in </a:t>
            </a:r>
            <a:r>
              <a:rPr lang="en-AU" i="1" smtClean="0">
                <a:hlinkClick r:id="rId3"/>
              </a:rPr>
              <a:t>11-18-1445-00</a:t>
            </a:r>
            <a:endParaRPr lang="en-AU" i="1" dirty="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10597835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SC6 has initiated a process for the withdrawal of various ISO/IEC standards as requested by IEEE 802</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2"/>
            <a:r>
              <a:rPr lang="en-AU" dirty="0" smtClean="0"/>
              <a:t>Andrew Myles responded that he had expected discussion by SC6 first but that it is an SC6 decision</a:t>
            </a:r>
          </a:p>
          <a:p>
            <a:pPr lvl="1"/>
            <a:r>
              <a:rPr lang="en-AU" dirty="0" smtClean="0"/>
              <a:t>SC6 discussed the request at their meeting in August and agreed to a request to ITTF to </a:t>
            </a:r>
            <a:r>
              <a:rPr lang="en-US" i="1" dirty="0" smtClean="0"/>
              <a:t>initiate </a:t>
            </a:r>
            <a:r>
              <a:rPr lang="en-US" i="1" dirty="0"/>
              <a:t>a systematic review </a:t>
            </a:r>
            <a:r>
              <a:rPr lang="en-US" i="1" dirty="0" smtClean="0"/>
              <a:t>ballot </a:t>
            </a:r>
            <a:r>
              <a:rPr lang="en-US" i="1" dirty="0"/>
              <a:t>for withdrawal </a:t>
            </a:r>
            <a:endParaRPr lang="en-US" i="1" dirty="0" smtClean="0"/>
          </a:p>
          <a:p>
            <a:pPr lvl="2"/>
            <a:r>
              <a:rPr lang="en-AU" dirty="0"/>
              <a:t>ISO/IEC TR </a:t>
            </a:r>
            <a:r>
              <a:rPr lang="en-AU" dirty="0" smtClean="0"/>
              <a:t>8802-1:2001</a:t>
            </a:r>
            <a:endParaRPr lang="en-AU" dirty="0"/>
          </a:p>
          <a:p>
            <a:pPr lvl="2"/>
            <a:r>
              <a:rPr lang="en-AU" dirty="0"/>
              <a:t>ISO/IEC </a:t>
            </a:r>
            <a:r>
              <a:rPr lang="en-AU" dirty="0" smtClean="0"/>
              <a:t>15802-1:1995</a:t>
            </a:r>
          </a:p>
          <a:p>
            <a:pPr lvl="2"/>
            <a:r>
              <a:rPr lang="en-AU" dirty="0" smtClean="0"/>
              <a:t>ISO/IEC 15802-3:1998</a:t>
            </a:r>
          </a:p>
          <a:p>
            <a:pPr lvl="2"/>
            <a:r>
              <a:rPr lang="en-AU" dirty="0" smtClean="0"/>
              <a:t>ISO/IEC 8802-5:1998</a:t>
            </a:r>
          </a:p>
          <a:p>
            <a:pPr lvl="2"/>
            <a:r>
              <a:rPr lang="en-AU" dirty="0" smtClean="0"/>
              <a:t>ISO/IEC 8802-5:1998/Amd.1:1998</a:t>
            </a:r>
          </a:p>
          <a:p>
            <a:pPr lvl="1"/>
            <a:r>
              <a:rPr lang="en-AU" dirty="0" smtClean="0"/>
              <a:t>We will track progress of the withdrawals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18037447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 is interested in details on how to join IEEE 802 teleconferences</a:t>
            </a:r>
            <a:endParaRPr lang="en-AU" dirty="0"/>
          </a:p>
        </p:txBody>
      </p:sp>
      <p:sp>
        <p:nvSpPr>
          <p:cNvPr id="3" name="Content Placeholder 2"/>
          <p:cNvSpPr>
            <a:spLocks noGrp="1"/>
          </p:cNvSpPr>
          <p:nvPr>
            <p:ph idx="1"/>
          </p:nvPr>
        </p:nvSpPr>
        <p:spPr/>
        <p:txBody>
          <a:bodyPr/>
          <a:lstStyle/>
          <a:p>
            <a:pPr lvl="1"/>
            <a:r>
              <a:rPr lang="en-AU" dirty="0" smtClean="0"/>
              <a:t>During discussion of the IEEE 802 status report, interest was expressed in joining IEEE 802 teleconferences</a:t>
            </a:r>
          </a:p>
          <a:p>
            <a:pPr lvl="1"/>
            <a:r>
              <a:rPr lang="en-AU" dirty="0" smtClean="0"/>
              <a:t>Known details are:</a:t>
            </a:r>
          </a:p>
          <a:p>
            <a:pPr lvl="2"/>
            <a:r>
              <a:rPr lang="en-AU" dirty="0" smtClean="0"/>
              <a:t>802.1:</a:t>
            </a:r>
          </a:p>
          <a:p>
            <a:pPr lvl="2"/>
            <a:r>
              <a:rPr lang="en-AU" dirty="0" smtClean="0"/>
              <a:t>802.3:</a:t>
            </a:r>
          </a:p>
          <a:p>
            <a:pPr lvl="2"/>
            <a:r>
              <a:rPr lang="en-AU" dirty="0"/>
              <a:t>802.11: </a:t>
            </a:r>
            <a:r>
              <a:rPr lang="en-AU" dirty="0">
                <a:hlinkClick r:id="rId2"/>
              </a:rPr>
              <a:t>http://</a:t>
            </a:r>
            <a:r>
              <a:rPr lang="en-AU" dirty="0" smtClean="0">
                <a:hlinkClick r:id="rId2"/>
              </a:rPr>
              <a:t>www.ieee802.org/11/adminCalendar.html</a:t>
            </a:r>
            <a:endParaRPr lang="en-AU" dirty="0" smtClean="0"/>
          </a:p>
          <a:p>
            <a:pPr lvl="2"/>
            <a:r>
              <a:rPr lang="en-AU" dirty="0" smtClean="0"/>
              <a:t>802.15:</a:t>
            </a:r>
          </a:p>
          <a:p>
            <a:pPr lvl="2"/>
            <a:r>
              <a:rPr lang="en-AU" dirty="0" smtClean="0"/>
              <a:t>802.21:</a:t>
            </a:r>
          </a:p>
          <a:p>
            <a:pPr lvl="2"/>
            <a:r>
              <a:rPr lang="en-AU" dirty="0" smtClean="0"/>
              <a:t>802.22:</a:t>
            </a:r>
          </a:p>
          <a:p>
            <a:pPr lvl="1"/>
            <a:r>
              <a:rPr lang="en-AU" dirty="0" smtClean="0"/>
              <a:t>Can we confirm the correct link for all WGs?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20897020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April 2019 in Beijing</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dirty="0" smtClean="0"/>
              <a:t>22-26 Apr 2019</a:t>
            </a:r>
          </a:p>
          <a:p>
            <a:r>
              <a:rPr lang="en-AU" dirty="0" smtClean="0"/>
              <a:t>Location</a:t>
            </a:r>
          </a:p>
          <a:p>
            <a:pPr lvl="1"/>
            <a:r>
              <a:rPr lang="en-AU" dirty="0"/>
              <a:t>Beijing, China</a:t>
            </a:r>
            <a:endParaRPr lang="en-AU" dirty="0" smtClean="0"/>
          </a:p>
          <a:p>
            <a:r>
              <a:rPr lang="en-AU" dirty="0" smtClean="0"/>
              <a:t>WebEx</a:t>
            </a:r>
          </a:p>
          <a:p>
            <a:pPr lvl="1"/>
            <a:r>
              <a:rPr lang="en-AU" dirty="0" smtClean="0"/>
              <a:t>? </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25 Feb 2019</a:t>
            </a:r>
          </a:p>
          <a:p>
            <a:pPr lvl="1"/>
            <a:r>
              <a:rPr lang="en-GB" dirty="0" smtClean="0"/>
              <a:t>New contributions: 5 April 2019</a:t>
            </a:r>
          </a:p>
          <a:p>
            <a:pPr lvl="1"/>
            <a:r>
              <a:rPr lang="en-GB" dirty="0" smtClean="0"/>
              <a:t>New comments: 13 April 2019</a:t>
            </a:r>
          </a:p>
          <a:p>
            <a:pPr lvl="1"/>
            <a:r>
              <a:rPr lang="en-GB" dirty="0" smtClean="0"/>
              <a:t>Registration:</a:t>
            </a:r>
          </a:p>
          <a:p>
            <a:r>
              <a:rPr lang="en-GB" dirty="0" smtClean="0"/>
              <a:t>Following meeting</a:t>
            </a:r>
          </a:p>
          <a:p>
            <a:pPr lvl="1"/>
            <a:r>
              <a:rPr lang="en-GB" dirty="0" smtClean="0"/>
              <a:t>Feb or Mar 2020</a:t>
            </a:r>
          </a:p>
          <a:p>
            <a:pPr lvl="1"/>
            <a:r>
              <a:rPr lang="en-GB" dirty="0" smtClean="0"/>
              <a:t>In UK or at ITU-T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49959788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96</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97</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Hawaii </a:t>
            </a:r>
            <a:r>
              <a:rPr lang="en-AU" i="1" dirty="0" smtClean="0"/>
              <a:t>in September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13107</Words>
  <Application>Microsoft Office PowerPoint</Application>
  <PresentationFormat>On-screen Show (4:3)</PresentationFormat>
  <Paragraphs>2225</Paragraphs>
  <Slides>147</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147</vt:i4>
      </vt:variant>
    </vt:vector>
  </HeadingPairs>
  <TitlesOfParts>
    <vt:vector size="153" baseType="lpstr">
      <vt:lpstr>Arial</vt:lpstr>
      <vt:lpstr>Times New Roman</vt:lpstr>
      <vt:lpstr>Wingdings</vt:lpstr>
      <vt:lpstr>802-11-Submission</vt:lpstr>
      <vt:lpstr>Acrobat Document</vt:lpstr>
      <vt:lpstr>Packager Shell Object</vt:lpstr>
      <vt:lpstr>IEEE 802 JTC1 Standing Committee September 2018 agenda for Hawaii</vt:lpstr>
      <vt:lpstr>This document will be used to run the IEEE 802 JTC1 SC meetings in Hawaii in September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Sept 2018 plenary meeting in Hawaii</vt:lpstr>
      <vt:lpstr>The IEEE 802 JTC1 SC regular meeting has a high level list of agenda items to be considered</vt:lpstr>
      <vt:lpstr>The IEEE 802 JTC1 SC will consider approving its agenda for its Hawaii meeting</vt:lpstr>
      <vt:lpstr>The IEEE 802 JTC1 SC will consider approval of the minutes of its San Diego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44 standards through to PSDO ratification with 39 in-process</vt:lpstr>
      <vt:lpstr>IEEE 802.1 WG has sent 22 standards completely through the PSDO ratification process</vt:lpstr>
      <vt:lpstr>IEEE 802.1 WG has sent 22 standards completely through the PSDO ratification process</vt:lpstr>
      <vt:lpstr>IEEE 802.3 WG has sent 9 standards completely through the PSDO ratification process</vt:lpstr>
      <vt:lpstr>IEEE 802.11 WG has sent 7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two standards completely through the PSDO ratification process</vt:lpstr>
      <vt:lpstr>IEEE 802.22 WG has sent three standards completely through the PSDO ratification process</vt:lpstr>
      <vt:lpstr>IEEE 802.1 has 17 standards in the pipeline for ratification under the PSDO</vt:lpstr>
      <vt:lpstr>IEEE 802.1 has 17 standards in the pipeline for ratification under the PSDO process</vt:lpstr>
      <vt:lpstr>IEEE 802.1AEcg FDIS ballot passed but comment response is required</vt:lpstr>
      <vt:lpstr>China NB provided comments in FDIS ballot on IEEE 802.1AEcg </vt:lpstr>
      <vt:lpstr>China NB provided comments in FDIS ballot on IEEE 802.1AEcg </vt:lpstr>
      <vt:lpstr>China NB provided comments in FDIS ballot on IEEE 802.1AEcg </vt:lpstr>
      <vt:lpstr>China NB provided comments in FDIS ballot on IEEE 802.1AEcg </vt:lpstr>
      <vt:lpstr>IEEE 802.1CB FDIS closes on 26 Dec 2018</vt:lpstr>
      <vt:lpstr>IEEE 802.1Qci FDIS ballot closes 3 Jan 2019</vt:lpstr>
      <vt:lpstr>IEEE 802.1Qch FDIS ballot closes 3 Jan 2019</vt:lpstr>
      <vt:lpstr>IEEE 802c FDIS ballot closes on 26 Dec 2018</vt:lpstr>
      <vt:lpstr>IEEE 802.1AX-2014/Cor1 is waiting for publication</vt:lpstr>
      <vt:lpstr>IEEE 802.1Q-REV PSDO process will delayed until previous amendments are approved </vt:lpstr>
      <vt:lpstr>IEEE 802.1Qcc PSDO process will be delayed until previous amendments are approved</vt:lpstr>
      <vt:lpstr>IEEE 802.1Qcp PSDO process will be delayed until previous amendments are approved</vt:lpstr>
      <vt:lpstr>IEEE 802.1AR-Rev 60-day pre-ballot closes 14 Oct 2018 </vt:lpstr>
      <vt:lpstr>IEEE 802.1CM 60-day pre-ballot closes 14 Oct 2018 </vt:lpstr>
      <vt:lpstr>IEEE 802.1Qcy PSDO process will be delayed until previous amendments are approved</vt:lpstr>
      <vt:lpstr>IEEE 802.1AC/Cor-1 PSDO process will conditionally start soon</vt:lpstr>
      <vt:lpstr>IEEE 802.1Xck PSDO process will conditionally start soon</vt:lpstr>
      <vt:lpstr>IEEE 802.1AE-Rev PSDO process will conditionally start soon</vt:lpstr>
      <vt:lpstr>IEEE 802.1AS-Rev will be liaised for information soon</vt:lpstr>
      <vt:lpstr>IEEE 802.1CF (OmniRAN ref model) will be liaised for information soon</vt:lpstr>
      <vt:lpstr>IEEE 802.3 has ten standards in the pipeline for ratification under the PSDO process</vt:lpstr>
      <vt:lpstr>IEEE 802.3bn FDIS ballot passed &amp; waiting for publication</vt:lpstr>
      <vt:lpstr>IEEE 802.3bv FDIS ballot passed &amp; waiting for publication</vt:lpstr>
      <vt:lpstr>IEEE 802.3bu FDIS ballot passed &amp; waiting for publication</vt:lpstr>
      <vt:lpstr>IEEE 802.3/Cor 1 FDIS ballot passed &amp; is awaiting publication</vt:lpstr>
      <vt:lpstr>IEEE 802.3bs FDIS closes on 26 Dec 2018</vt:lpstr>
      <vt:lpstr>IEEE 802.3cb was liaised for information in June 2017</vt:lpstr>
      <vt:lpstr>IEEE 802.3cc FDIS ballot closes on 26 Dec 2018</vt:lpstr>
      <vt:lpstr>IEEE 802.3cd was liaised for information in Feb 2018</vt:lpstr>
      <vt:lpstr>IEEE 802.3-REV was liaised for information in Feb 2018</vt:lpstr>
      <vt:lpstr>IEEE 802.3bt was liaised for information in Feb 2018</vt:lpstr>
      <vt:lpstr>IEEE 802.11 has nine standards in the pipeline for ratification under the PSDO</vt:lpstr>
      <vt:lpstr>IEEE 802.11ah passed 60-day pre-ballot and is waiting start of FDIS</vt:lpstr>
      <vt:lpstr>IEEE 802.11ai FDIS ballot closes on 26 Dec 2018</vt:lpstr>
      <vt:lpstr>IEEE 802.11ai FDIS ballot closes on 26 Dec 2018</vt:lpstr>
      <vt:lpstr>IEEE 802.11aj has been liaised for information</vt:lpstr>
      <vt:lpstr>IEEE 802.11ak has been liaised for information</vt:lpstr>
      <vt:lpstr>IEEE 802.11aq will be liaised again soon</vt:lpstr>
      <vt:lpstr>IEEE 802.11ax will be liaised when appropriate</vt:lpstr>
      <vt:lpstr>IEEE 802.11ay will be liaised when appropriate</vt:lpstr>
      <vt:lpstr>IEEE 802.11az will be liaised when appropriate</vt:lpstr>
      <vt:lpstr>IEEE 802.11ba will be liaised when appropriate</vt:lpstr>
      <vt:lpstr>IEEE 802.15 has one standard in the pipeline for ratification under the PSDO</vt:lpstr>
      <vt:lpstr>IEEE 802.15.6-2012 FDIS ballot passed but comment responses are required</vt:lpstr>
      <vt:lpstr>IEEE 802.16 has one standard in the pipeline for ratification under the PSDO</vt:lpstr>
      <vt:lpstr>IEEE 802.16-2017 passed 60-day pre-ballot but requires comments responses</vt:lpstr>
      <vt:lpstr>China NB provided comments in 60-day ballot on 802.16-2017</vt:lpstr>
      <vt:lpstr>China NB provided comments in 60-day ballot on 802.16-2017</vt:lpstr>
      <vt:lpstr>China NB provided comments in 60-day ballot on 802.16-2017</vt:lpstr>
      <vt:lpstr>IEEE 802.21 has one standard in the pipeline for ratification under the PSDO</vt:lpstr>
      <vt:lpstr>IEEE 802.21-2017-Cor1 90-day  FDIS ballot passed and response sent</vt:lpstr>
      <vt:lpstr>IEEE 802.22 has zero standards in the pipeline for ratification under the PSDO</vt:lpstr>
      <vt:lpstr>An SC6 meeting was held in Aug 2018 in Tokyo, Japan</vt:lpstr>
      <vt:lpstr>Three people associated with IEEE-SA participated in the SC6 meeting</vt:lpstr>
      <vt:lpstr>The WG1 agenda included discussion of the AHGS</vt:lpstr>
      <vt:lpstr>The WG1 agenda included discussion topics of potential interest to IEEE 802.15</vt:lpstr>
      <vt:lpstr>The WG1 agenda included the IEEE 802 status report</vt:lpstr>
      <vt:lpstr>The WG1 agenda was of most relevance to IEEE 802</vt:lpstr>
      <vt:lpstr>IEEE 802 provided a status report to SC6</vt:lpstr>
      <vt:lpstr>The ToR of the Security ad hoc were established at the last SC6 meeting</vt:lpstr>
      <vt:lpstr>Membership of the Security ad hoc was relatively constant over its period</vt:lpstr>
      <vt:lpstr>The Security ad hoc struggled to make any progress … or sometime even set meeting times</vt:lpstr>
      <vt:lpstr>The AHGS was not renewed despite protests from the China NB</vt:lpstr>
      <vt:lpstr>The proposed Security Workshop in November 2018 is unlikely to proceed</vt:lpstr>
      <vt:lpstr>A LS was sent to SC6 in March 2018 asking that  various ISO/IEC standards be withdrawn</vt:lpstr>
      <vt:lpstr>SC6 has initiated a process for the withdrawal of various ISO/IEC standards as requested by IEEE 802</vt:lpstr>
      <vt:lpstr>SC6 is interested in details on how to join IEEE 802 teleconferences</vt:lpstr>
      <vt:lpstr>The next SC6 meeting will be held April 2019 in Beijing</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2018-09-05T22:24:37Z</dcterms:modified>
</cp:coreProperties>
</file>