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8"/>
  </p:notesMasterIdLst>
  <p:handoutMasterIdLst>
    <p:handoutMasterId r:id="rId149"/>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2186" r:id="rId27"/>
    <p:sldId id="2187" r:id="rId28"/>
    <p:sldId id="2189" r:id="rId29"/>
    <p:sldId id="2188" r:id="rId30"/>
    <p:sldId id="1747" r:id="rId31"/>
    <p:sldId id="1769" r:id="rId32"/>
    <p:sldId id="1786" r:id="rId33"/>
    <p:sldId id="1894" r:id="rId34"/>
    <p:sldId id="1896" r:id="rId35"/>
    <p:sldId id="1965" r:id="rId36"/>
    <p:sldId id="1967" r:id="rId37"/>
    <p:sldId id="1968" r:id="rId38"/>
    <p:sldId id="1969" r:id="rId39"/>
    <p:sldId id="2035" r:id="rId40"/>
    <p:sldId id="2104" r:id="rId41"/>
    <p:sldId id="2112" r:id="rId42"/>
    <p:sldId id="2113" r:id="rId43"/>
    <p:sldId id="2114" r:id="rId44"/>
    <p:sldId id="2167" r:id="rId45"/>
    <p:sldId id="2008" r:id="rId46"/>
    <p:sldId id="1694" r:id="rId47"/>
    <p:sldId id="1716" r:id="rId48"/>
    <p:sldId id="1717" r:id="rId49"/>
    <p:sldId id="1851" r:id="rId50"/>
    <p:sldId id="1864" r:id="rId51"/>
    <p:sldId id="1945" r:id="rId52"/>
    <p:sldId id="1946" r:id="rId53"/>
    <p:sldId id="2036" r:id="rId54"/>
    <p:sldId id="2037" r:id="rId55"/>
    <p:sldId id="2071" r:id="rId56"/>
    <p:sldId id="1688" r:id="rId57"/>
    <p:sldId id="1703" r:id="rId58"/>
    <p:sldId id="1704" r:id="rId59"/>
    <p:sldId id="1978" r:id="rId60"/>
    <p:sldId id="1705" r:id="rId61"/>
    <p:sldId id="1706" r:id="rId62"/>
    <p:sldId id="1707" r:id="rId63"/>
    <p:sldId id="1708" r:id="rId64"/>
    <p:sldId id="1709" r:id="rId65"/>
    <p:sldId id="1710" r:id="rId66"/>
    <p:sldId id="1790" r:id="rId67"/>
    <p:sldId id="1698" r:id="rId68"/>
    <p:sldId id="1701" r:id="rId69"/>
    <p:sldId id="2100" r:id="rId70"/>
    <p:sldId id="2101" r:id="rId71"/>
    <p:sldId id="2179" r:id="rId72"/>
    <p:sldId id="2180" r:id="rId73"/>
    <p:sldId id="2181" r:id="rId74"/>
    <p:sldId id="2014" r:id="rId75"/>
    <p:sldId id="2016" r:id="rId76"/>
    <p:sldId id="1679" r:id="rId77"/>
    <p:sldId id="2040" r:id="rId78"/>
    <p:sldId id="2115" r:id="rId79"/>
    <p:sldId id="2182" r:id="rId80"/>
    <p:sldId id="2183" r:id="rId81"/>
    <p:sldId id="2184" r:id="rId82"/>
    <p:sldId id="2185" r:id="rId83"/>
    <p:sldId id="2195" r:id="rId84"/>
    <p:sldId id="2017" r:id="rId85"/>
    <p:sldId id="2019" r:id="rId86"/>
    <p:sldId id="2079" r:id="rId87"/>
    <p:sldId id="2178" r:id="rId88"/>
    <p:sldId id="2190" r:id="rId89"/>
    <p:sldId id="2191" r:id="rId90"/>
    <p:sldId id="2192" r:id="rId91"/>
    <p:sldId id="2194" r:id="rId92"/>
    <p:sldId id="2193" r:id="rId93"/>
    <p:sldId id="1375" r:id="rId94"/>
    <p:sldId id="1376" r:id="rId95"/>
    <p:sldId id="1400" r:id="rId96"/>
    <p:sldId id="2004"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802.11-18/1343r3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445-00-0jtc-minutes-of-san-diego-meeting-in-jul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2018 agenda </a:t>
            </a:r>
            <a:r>
              <a:rPr lang="en-US" dirty="0">
                <a:solidFill>
                  <a:schemeClr val="accent2">
                    <a:lumMod val="75000"/>
                  </a:schemeClr>
                </a:solidFill>
              </a:rPr>
              <a:t>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September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5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9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a:t>
            </a:r>
            <a:r>
              <a:rPr lang="en-AU" dirty="0" err="1" smtClean="0">
                <a:solidFill>
                  <a:srgbClr val="FF0000"/>
                </a:solidFill>
              </a:rPr>
              <a:t>Nxxxxx</a:t>
            </a:r>
            <a:r>
              <a:rPr lang="en-AU" dirty="0" smtClean="0"/>
              <a:t>)</a:t>
            </a:r>
            <a:r>
              <a:rPr lang="en-AU" b="0" dirty="0" smtClean="0"/>
              <a:t> noting the approval of various SGs:</a:t>
            </a:r>
          </a:p>
          <a:p>
            <a:pPr lvl="2"/>
            <a:r>
              <a:rPr lang="en-AU" b="0" dirty="0" err="1" smtClean="0">
                <a:solidFill>
                  <a:srgbClr val="FF0000"/>
                </a:solidFill>
              </a:rPr>
              <a:t>tbd</a:t>
            </a:r>
            <a:endParaRPr lang="en-AU" b="0" dirty="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242231619"/>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a:t>
            </a:r>
            <a:r>
              <a:rPr lang="en-AU" dirty="0" smtClean="0"/>
              <a:t>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smtClean="0"/>
              <a:t>FDIS </a:t>
            </a:r>
            <a:r>
              <a:rPr lang="en-AU" dirty="0" smtClean="0"/>
              <a:t>ballot on </a:t>
            </a:r>
            <a:r>
              <a:rPr lang="en-AU" dirty="0"/>
              <a:t>IEEE 802.1AEcg </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smtClean="0"/>
              <a:t>FDIS </a:t>
            </a:r>
            <a:r>
              <a:rPr lang="en-AU" dirty="0" smtClean="0"/>
              <a:t>ballot on </a:t>
            </a:r>
            <a:r>
              <a:rPr lang="en-AU" dirty="0"/>
              <a:t>IEEE 802.1AEcg </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change </a:t>
            </a:r>
            <a:r>
              <a:rPr lang="en-AU" dirty="0" smtClean="0"/>
              <a:t>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smtClean="0"/>
              <a:t>FDIS </a:t>
            </a:r>
            <a:r>
              <a:rPr lang="en-AU" dirty="0" smtClean="0"/>
              <a:t>ballot on </a:t>
            </a:r>
            <a:r>
              <a:rPr lang="en-AU" dirty="0"/>
              <a:t>IEEE 802.1AEcg </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change </a:t>
            </a:r>
            <a:r>
              <a:rPr lang="en-AU" dirty="0" smtClean="0"/>
              <a:t>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smtClean="0"/>
              <a:t>FDIS </a:t>
            </a:r>
            <a:r>
              <a:rPr lang="en-AU" dirty="0" smtClean="0"/>
              <a:t>ballot on </a:t>
            </a:r>
            <a:r>
              <a:rPr lang="en-AU" dirty="0"/>
              <a:t>IEEE 802.1AEcg </a:t>
            </a:r>
            <a:endParaRPr lang="en-AU" dirty="0"/>
          </a:p>
        </p:txBody>
      </p:sp>
      <p:sp>
        <p:nvSpPr>
          <p:cNvPr id="3" name="Content Placeholder 2"/>
          <p:cNvSpPr>
            <a:spLocks noGrp="1"/>
          </p:cNvSpPr>
          <p:nvPr>
            <p:ph idx="1"/>
          </p:nvPr>
        </p:nvSpPr>
        <p:spPr/>
        <p:txBody>
          <a:bodyPr/>
          <a:lstStyle/>
          <a:p>
            <a:r>
              <a:rPr lang="en-AU" dirty="0" smtClean="0"/>
              <a:t>IEEE 802.1 WG response to CN1</a:t>
            </a:r>
            <a:endParaRPr lang="en-AU" dirty="0" smtClean="0"/>
          </a:p>
          <a:p>
            <a:pPr lvl="1"/>
            <a:r>
              <a:rPr lang="en-AU" dirty="0" smtClean="0">
                <a:solidFill>
                  <a:srgbClr val="FF0000"/>
                </a:solidFill>
              </a:rPr>
              <a:t>It is suggested that any response be based on response to a similar comment on 802.11-2016 (see CN13 in N16812)</a:t>
            </a:r>
            <a:r>
              <a:rPr lang="en-AU" dirty="0">
                <a:solidFill>
                  <a:srgbClr val="FF0000"/>
                </a:solidFill>
              </a:rPr>
              <a:t>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1809163"/>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39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approved by </a:t>
            </a:r>
            <a:r>
              <a:rPr lang="en-AU" dirty="0" err="1"/>
              <a:t>RevCom</a:t>
            </a:r>
            <a:r>
              <a:rPr lang="en-AU" dirty="0"/>
              <a:t> in June 2018</a:t>
            </a:r>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60-day </a:t>
            </a:r>
            <a:r>
              <a:rPr lang="en-AU" dirty="0" smtClean="0"/>
              <a:t>pre-ballot </a:t>
            </a:r>
            <a:r>
              <a:rPr lang="en-AU" dirty="0"/>
              <a:t>closes 14 Oct </a:t>
            </a:r>
            <a:r>
              <a:rPr lang="en-AU" dirty="0" smtClean="0"/>
              <a:t>2018</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60-day </a:t>
            </a:r>
            <a:r>
              <a:rPr lang="en-AU" dirty="0" smtClean="0"/>
              <a:t>pre-ballot </a:t>
            </a:r>
            <a:r>
              <a:rPr lang="en-AU" dirty="0"/>
              <a:t>closes 14 Oct 2018</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a:solidFill>
                  <a:schemeClr val="accent2"/>
                </a:solidFill>
              </a:rPr>
              <a:t>closes 14 Oct </a:t>
            </a:r>
            <a:r>
              <a:rPr lang="en-AU" dirty="0" smtClean="0">
                <a:solidFill>
                  <a:schemeClr val="accent2"/>
                </a:solidFill>
              </a:rPr>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smtClean="0">
                <a:solidFill>
                  <a:srgbClr val="FF0000"/>
                </a:solidFill>
              </a:rPr>
              <a:t>What happened?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a:solidFill>
                  <a:srgbClr val="FF0000"/>
                </a:solidFill>
              </a:rPr>
              <a:t>What happened</a:t>
            </a:r>
            <a:r>
              <a:rPr lang="en-AU" dirty="0" smtClean="0">
                <a:solidFill>
                  <a:srgbClr val="FF0000"/>
                </a:solidFill>
              </a:rPr>
              <a: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a:t>
            </a:r>
            <a:r>
              <a:rPr lang="en-AU" dirty="0" smtClean="0"/>
              <a:t>2018</a:t>
            </a:r>
          </a:p>
          <a:p>
            <a:pPr lvl="2"/>
            <a:r>
              <a:rPr lang="en-AU" dirty="0">
                <a:solidFill>
                  <a:srgbClr val="FF0000"/>
                </a:solidFill>
              </a:rPr>
              <a:t>What happened</a:t>
            </a:r>
            <a:r>
              <a:rPr lang="en-AU" dirty="0" smtClean="0">
                <a:solidFill>
                  <a:srgbClr val="FF0000"/>
                </a:solidFill>
              </a:rPr>
              <a: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will</a:t>
            </a:r>
            <a:r>
              <a:rPr lang="en-AU" dirty="0" smtClean="0"/>
              <a:t> conditionally be sent for information in July 2018</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8104961"/>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known as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known as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7675211"/>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t>
            </a:r>
            <a:r>
              <a:rPr lang="en-US" dirty="0" smtClean="0"/>
              <a:t>approved</a:t>
            </a:r>
          </a:p>
          <a:p>
            <a:pPr lvl="1"/>
            <a:r>
              <a:rPr lang="en-US" dirty="0"/>
              <a:t>Jodi </a:t>
            </a:r>
            <a:r>
              <a:rPr lang="en-US" dirty="0" err="1"/>
              <a:t>Haasz</a:t>
            </a:r>
            <a:r>
              <a:rPr lang="en-US" dirty="0"/>
              <a:t> </a:t>
            </a:r>
            <a:r>
              <a:rPr lang="en-US" dirty="0" smtClean="0"/>
              <a:t>will work </a:t>
            </a:r>
            <a:r>
              <a:rPr lang="en-US" dirty="0"/>
              <a:t>with ISO staff to start FDIS ballot</a:t>
            </a:r>
            <a:endParaRPr lang="en-AU" dirty="0"/>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2018 plenary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Sept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smtClean="0"/>
              <a:t>60-day</a:t>
            </a:r>
            <a:r>
              <a:rPr lang="en-AU" smtClean="0"/>
              <a:t> </a:t>
            </a:r>
            <a:r>
              <a:rPr lang="en-AU" dirty="0" smtClean="0"/>
              <a:t>pre-ballot: </a:t>
            </a:r>
            <a:r>
              <a:rPr lang="en-AU" dirty="0" smtClean="0">
                <a:solidFill>
                  <a:schemeClr val="accent2"/>
                </a:solidFill>
              </a:rPr>
              <a:t>waiting</a:t>
            </a:r>
          </a:p>
          <a:p>
            <a:pPr lvl="1"/>
            <a:r>
              <a:rPr lang="en-AU" b="0" dirty="0" smtClean="0"/>
              <a:t>PSDO process will probably start in Nov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will be liaised </a:t>
            </a:r>
            <a:r>
              <a:rPr lang="en-AU" dirty="0" smtClean="0"/>
              <a:t>as soon as available</a:t>
            </a:r>
          </a:p>
          <a:p>
            <a:pPr lvl="2"/>
            <a:r>
              <a:rPr lang="en-GB" dirty="0" smtClean="0">
                <a:solidFill>
                  <a:srgbClr val="FF0000"/>
                </a:solidFill>
              </a:rPr>
              <a:t>Checked with Dorothy in late August – it is still </a:t>
            </a:r>
            <a:r>
              <a:rPr lang="en-GB" smtClean="0">
                <a:solidFill>
                  <a:srgbClr val="FF0000"/>
                </a:solidFill>
              </a:rPr>
              <a:t>not published</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in Nov 2018</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July 2018 in San Diego</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Results of SC6 meeting</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has been asked to provide draft responses in Sept or Nov</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46901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652463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978476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 SC6 </a:t>
            </a:r>
            <a:r>
              <a:rPr lang="en-AU" dirty="0" smtClean="0"/>
              <a:t>meeting was held in Aug 2018 in Tokyo, Japan</a:t>
            </a:r>
            <a:endParaRPr lang="en-AU" dirty="0"/>
          </a:p>
        </p:txBody>
      </p:sp>
      <p:sp>
        <p:nvSpPr>
          <p:cNvPr id="3" name="Content Placeholder 2"/>
          <p:cNvSpPr>
            <a:spLocks noGrp="1"/>
          </p:cNvSpPr>
          <p:nvPr>
            <p:ph sz="half" idx="1"/>
          </p:nvPr>
        </p:nvSpPr>
        <p:spPr/>
        <p:txBody>
          <a:bodyPr/>
          <a:lstStyle/>
          <a:p>
            <a:r>
              <a:rPr lang="en-AU" smtClean="0"/>
              <a:t>Meeting</a:t>
            </a:r>
          </a:p>
          <a:p>
            <a:pPr lvl="1"/>
            <a:r>
              <a:rPr lang="en-AU" smtClean="0"/>
              <a:t>ISO/IEC JTC1/SC6</a:t>
            </a:r>
          </a:p>
          <a:p>
            <a:r>
              <a:rPr lang="en-AU" smtClean="0"/>
              <a:t>Hosts</a:t>
            </a:r>
          </a:p>
          <a:p>
            <a:pPr lvl="1"/>
            <a:r>
              <a:rPr lang="en-AU" smtClean="0"/>
              <a:t>?</a:t>
            </a:r>
            <a:endParaRPr lang="en-US" smtClean="0"/>
          </a:p>
          <a:p>
            <a:r>
              <a:rPr lang="en-AU" smtClean="0"/>
              <a:t>Date</a:t>
            </a:r>
          </a:p>
          <a:p>
            <a:pPr lvl="1"/>
            <a:r>
              <a:rPr lang="en-AU" smtClean="0"/>
              <a:t>27-31 Aug 2018</a:t>
            </a:r>
          </a:p>
          <a:p>
            <a:r>
              <a:rPr lang="en-AU" smtClean="0"/>
              <a:t>Location</a:t>
            </a:r>
          </a:p>
          <a:p>
            <a:pPr lvl="1"/>
            <a:r>
              <a:rPr lang="en-AU" smtClean="0"/>
              <a:t>Tokyo</a:t>
            </a:r>
          </a:p>
          <a:p>
            <a:r>
              <a:rPr lang="en-AU" smtClean="0"/>
              <a:t>WebEx</a:t>
            </a:r>
          </a:p>
          <a:p>
            <a:pPr lvl="1"/>
            <a:r>
              <a:rPr lang="en-AU" smtClean="0"/>
              <a:t>None </a:t>
            </a:r>
            <a:endParaRPr lang="en-AU" dirty="0" smtClean="0"/>
          </a:p>
        </p:txBody>
      </p:sp>
      <p:sp>
        <p:nvSpPr>
          <p:cNvPr id="6" name="Content Placeholder 5"/>
          <p:cNvSpPr>
            <a:spLocks noGrp="1"/>
          </p:cNvSpPr>
          <p:nvPr>
            <p:ph sz="half" idx="2"/>
          </p:nvPr>
        </p:nvSpPr>
        <p:spPr/>
        <p:txBody>
          <a:bodyPr/>
          <a:lstStyle/>
          <a:p>
            <a:r>
              <a:rPr lang="en-GB" smtClean="0"/>
              <a:t>Deadlines</a:t>
            </a:r>
          </a:p>
          <a:p>
            <a:pPr lvl="1"/>
            <a:r>
              <a:rPr lang="en-GB" smtClean="0"/>
              <a:t>New agenda items: 22 June 2018</a:t>
            </a:r>
          </a:p>
          <a:p>
            <a:pPr lvl="1"/>
            <a:r>
              <a:rPr lang="en-GB" smtClean="0"/>
              <a:t>New contributions: 3 August 2018</a:t>
            </a:r>
          </a:p>
          <a:p>
            <a:pPr lvl="1"/>
            <a:r>
              <a:rPr lang="en-GB" smtClean="0"/>
              <a:t>New comments: 10 August 2018</a:t>
            </a:r>
          </a:p>
          <a:p>
            <a:pPr lvl="1"/>
            <a:r>
              <a:rPr lang="en-GB" smtClean="0"/>
              <a:t>Registration:</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Three people associated with IEEE-SA participated in the SC6 meeting</a:t>
            </a:r>
            <a:endParaRPr lang="en-AU" dirty="0"/>
          </a:p>
        </p:txBody>
      </p:sp>
      <p:sp>
        <p:nvSpPr>
          <p:cNvPr id="3" name="Content Placeholder 2"/>
          <p:cNvSpPr>
            <a:spLocks noGrp="1"/>
          </p:cNvSpPr>
          <p:nvPr>
            <p:ph idx="1"/>
          </p:nvPr>
        </p:nvSpPr>
        <p:spPr/>
        <p:txBody>
          <a:bodyPr/>
          <a:lstStyle/>
          <a:p>
            <a:pPr lvl="1"/>
            <a:r>
              <a:rPr lang="en-AU" smtClean="0"/>
              <a:t>The SC6 meeting had participation from a number of IEEE-SA stakeholders:</a:t>
            </a:r>
          </a:p>
          <a:p>
            <a:pPr lvl="2"/>
            <a:r>
              <a:rPr lang="en-AU" smtClean="0"/>
              <a:t>Dorothy Stanley (Chair of IEEE 802.11 WG, US NB)</a:t>
            </a:r>
          </a:p>
          <a:p>
            <a:pPr lvl="2"/>
            <a:r>
              <a:rPr lang="en-AU" smtClean="0"/>
              <a:t>Peter Yee (Vice Chair of IEEE 802 JTC1 SC)</a:t>
            </a:r>
          </a:p>
          <a:p>
            <a:pPr lvl="2"/>
            <a:r>
              <a:rPr lang="en-AU" smtClean="0"/>
              <a:t>Jodi Haasz (IEEE-SA)</a:t>
            </a:r>
          </a:p>
          <a:p>
            <a:pPr lvl="1"/>
            <a:r>
              <a:rPr lang="en-AU" smtClean="0"/>
              <a:t>Peter Yee presented an IEEE 802 status report</a:t>
            </a:r>
          </a:p>
          <a:p>
            <a:pPr lvl="2"/>
            <a:r>
              <a:rPr lang="en-AU" smtClean="0"/>
              <a:t>See 11-18-1344r2</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416232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agenda included discussion of the AHGS</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Welcome</a:t>
            </a:r>
          </a:p>
          <a:p>
            <a:pPr lvl="1"/>
            <a:r>
              <a:rPr lang="en-AU" dirty="0" smtClean="0"/>
              <a:t>Roll </a:t>
            </a:r>
            <a:r>
              <a:rPr lang="en-AU" dirty="0"/>
              <a:t>Call of </a:t>
            </a:r>
            <a:r>
              <a:rPr lang="en-AU" dirty="0" smtClean="0"/>
              <a:t>Delegates</a:t>
            </a:r>
          </a:p>
          <a:p>
            <a:pPr lvl="1"/>
            <a:r>
              <a:rPr lang="en-AU" dirty="0" smtClean="0"/>
              <a:t>Approval </a:t>
            </a:r>
            <a:r>
              <a:rPr lang="en-AU" dirty="0"/>
              <a:t>of </a:t>
            </a:r>
            <a:r>
              <a:rPr lang="en-AU" dirty="0" smtClean="0"/>
              <a:t>Agenda</a:t>
            </a:r>
          </a:p>
          <a:p>
            <a:pPr lvl="1"/>
            <a:r>
              <a:rPr lang="en-AU" dirty="0" smtClean="0"/>
              <a:t>Meeting </a:t>
            </a:r>
            <a:r>
              <a:rPr lang="en-AU" dirty="0"/>
              <a:t>Report on the SC6/WG1 </a:t>
            </a:r>
            <a:r>
              <a:rPr lang="en-AU" dirty="0" smtClean="0"/>
              <a:t>Meeting</a:t>
            </a:r>
          </a:p>
          <a:p>
            <a:pPr lvl="2"/>
            <a:r>
              <a:rPr lang="en-AU" dirty="0" smtClean="0"/>
              <a:t>WG1N118</a:t>
            </a:r>
            <a:r>
              <a:rPr lang="en-AU" dirty="0"/>
              <a:t>: Draft Meeting Minutes for ISO/IEC JTC 1/SC 6/WG 1 Meeting, SEOUL, </a:t>
            </a:r>
            <a:r>
              <a:rPr lang="en-AU" dirty="0" smtClean="0"/>
              <a:t>KOREA</a:t>
            </a:r>
          </a:p>
          <a:p>
            <a:pPr lvl="1"/>
            <a:r>
              <a:rPr lang="en-AU" dirty="0" smtClean="0"/>
              <a:t>Ad </a:t>
            </a:r>
            <a:r>
              <a:rPr lang="en-AU" dirty="0"/>
              <a:t>hoc Group and Study </a:t>
            </a:r>
            <a:r>
              <a:rPr lang="en-AU" dirty="0" smtClean="0"/>
              <a:t>Groups</a:t>
            </a:r>
          </a:p>
          <a:p>
            <a:pPr lvl="2"/>
            <a:r>
              <a:rPr lang="en-AU" dirty="0" smtClean="0"/>
              <a:t>Ad-Hoc </a:t>
            </a:r>
            <a:r>
              <a:rPr lang="en-AU" dirty="0"/>
              <a:t>Group on Security (</a:t>
            </a:r>
            <a:r>
              <a:rPr lang="en-AU" dirty="0" smtClean="0"/>
              <a:t>AHGS)</a:t>
            </a:r>
          </a:p>
          <a:p>
            <a:pPr lvl="2"/>
            <a:r>
              <a:rPr lang="en-AU" dirty="0" smtClean="0"/>
              <a:t>Low </a:t>
            </a:r>
            <a:r>
              <a:rPr lang="en-AU" dirty="0"/>
              <a:t>Power Wide Area Network (LPWAN) for Health Care </a:t>
            </a:r>
            <a:r>
              <a:rPr lang="en-AU" dirty="0" smtClean="0"/>
              <a:t>Applications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07909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included discussion </a:t>
            </a:r>
            <a:r>
              <a:rPr lang="en-AU" dirty="0" smtClean="0"/>
              <a:t>topics of potential interest to IEEE 802.15</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Confirmation </a:t>
            </a:r>
            <a:r>
              <a:rPr lang="en-AU" dirty="0"/>
              <a:t>of New Work Item Proposal </a:t>
            </a:r>
            <a:r>
              <a:rPr lang="en-AU" dirty="0" smtClean="0"/>
              <a:t>Results</a:t>
            </a:r>
          </a:p>
          <a:p>
            <a:pPr lvl="2"/>
            <a:r>
              <a:rPr lang="en-AU" dirty="0" smtClean="0"/>
              <a:t>ISO/IEC </a:t>
            </a:r>
            <a:r>
              <a:rPr lang="en-AU" dirty="0"/>
              <a:t>NP 23286 - Human Body Communication (</a:t>
            </a:r>
            <a:r>
              <a:rPr lang="en-AU" dirty="0" smtClean="0"/>
              <a:t>HBC)</a:t>
            </a:r>
          </a:p>
          <a:p>
            <a:pPr lvl="2"/>
            <a:r>
              <a:rPr lang="en-AU" dirty="0" smtClean="0"/>
              <a:t>Revision </a:t>
            </a:r>
            <a:r>
              <a:rPr lang="en-AU" dirty="0"/>
              <a:t>ISO/IEC 21481:2012 - Near Field Communication Interface and Protocol -2 (NFCIP-2) </a:t>
            </a:r>
            <a:endParaRPr lang="en-AU" dirty="0" smtClean="0"/>
          </a:p>
          <a:p>
            <a:pPr lvl="1"/>
            <a:r>
              <a:rPr lang="en-AU" dirty="0" smtClean="0"/>
              <a:t>Active </a:t>
            </a:r>
            <a:r>
              <a:rPr lang="en-AU" dirty="0"/>
              <a:t>Work </a:t>
            </a:r>
            <a:r>
              <a:rPr lang="en-AU" dirty="0" smtClean="0"/>
              <a:t>Items</a:t>
            </a:r>
          </a:p>
          <a:p>
            <a:pPr lvl="2"/>
            <a:r>
              <a:rPr lang="en-AU" dirty="0" smtClean="0"/>
              <a:t>ISO/IEC </a:t>
            </a:r>
            <a:r>
              <a:rPr lang="en-AU" dirty="0"/>
              <a:t>DIS 21228: Power Line Communication (</a:t>
            </a:r>
            <a:r>
              <a:rPr lang="en-AU" dirty="0" smtClean="0"/>
              <a:t>PLC)</a:t>
            </a:r>
          </a:p>
          <a:p>
            <a:pPr lvl="2"/>
            <a:r>
              <a:rPr lang="en-AU" dirty="0"/>
              <a:t>Close Capacitive Coupling Communication Physical Layer (CCCC PHY</a:t>
            </a:r>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8841518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a:t>
            </a:r>
            <a:r>
              <a:rPr lang="en-AU" dirty="0" smtClean="0"/>
              <a:t>included the IEEE 802 status report</a:t>
            </a:r>
            <a:endParaRPr lang="en-AU" b="0"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Liaisons</a:t>
            </a:r>
          </a:p>
          <a:p>
            <a:pPr lvl="2"/>
            <a:r>
              <a:rPr lang="en-AU" dirty="0" smtClean="0"/>
              <a:t>Liaison </a:t>
            </a:r>
            <a:r>
              <a:rPr lang="en-AU" dirty="0"/>
              <a:t>with other </a:t>
            </a:r>
            <a:r>
              <a:rPr lang="en-AU" dirty="0" smtClean="0"/>
              <a:t>SDOs</a:t>
            </a:r>
          </a:p>
          <a:p>
            <a:pPr lvl="3"/>
            <a:r>
              <a:rPr lang="en-AU" dirty="0" smtClean="0"/>
              <a:t>IEEE 802</a:t>
            </a:r>
          </a:p>
          <a:p>
            <a:pPr lvl="3"/>
            <a:r>
              <a:rPr lang="en-AU" dirty="0" smtClean="0"/>
              <a:t>NFC </a:t>
            </a:r>
            <a:r>
              <a:rPr lang="en-AU" dirty="0"/>
              <a:t>Forum </a:t>
            </a:r>
            <a:endParaRPr lang="en-AU" dirty="0" smtClean="0"/>
          </a:p>
          <a:p>
            <a:pPr lvl="3"/>
            <a:r>
              <a:rPr lang="en-AU" dirty="0" smtClean="0"/>
              <a:t>JTC </a:t>
            </a:r>
            <a:r>
              <a:rPr lang="en-AU" dirty="0"/>
              <a:t>1/SC </a:t>
            </a:r>
            <a:r>
              <a:rPr lang="en-AU" dirty="0" smtClean="0"/>
              <a:t>17</a:t>
            </a:r>
          </a:p>
          <a:p>
            <a:pPr lvl="3"/>
            <a:r>
              <a:rPr lang="en-AU" dirty="0" smtClean="0"/>
              <a:t>IEC </a:t>
            </a:r>
            <a:r>
              <a:rPr lang="en-AU" dirty="0"/>
              <a:t>TC 100/TA 15 </a:t>
            </a:r>
            <a:endParaRPr lang="en-AU" dirty="0" smtClean="0"/>
          </a:p>
          <a:p>
            <a:pPr lvl="3"/>
            <a:r>
              <a:rPr lang="en-AU" dirty="0" smtClean="0"/>
              <a:t>ISO/IEC </a:t>
            </a:r>
            <a:r>
              <a:rPr lang="en-AU" dirty="0"/>
              <a:t>JTC 1/SC </a:t>
            </a:r>
            <a:r>
              <a:rPr lang="en-AU" dirty="0" smtClean="0"/>
              <a:t>41</a:t>
            </a:r>
          </a:p>
          <a:p>
            <a:pPr lvl="3"/>
            <a:r>
              <a:rPr lang="en-AU" dirty="0" smtClean="0"/>
              <a:t>IEEE </a:t>
            </a:r>
            <a:r>
              <a:rPr lang="en-AU" dirty="0"/>
              <a:t>1901 WG and ITU-T </a:t>
            </a:r>
            <a:r>
              <a:rPr lang="en-AU" dirty="0" smtClean="0"/>
              <a:t>Q18/15</a:t>
            </a:r>
          </a:p>
          <a:p>
            <a:pPr lvl="3"/>
            <a:r>
              <a:rPr lang="en-AU" dirty="0" err="1" smtClean="0"/>
              <a:t>Ecma</a:t>
            </a:r>
            <a:r>
              <a:rPr lang="en-AU" dirty="0" smtClean="0"/>
              <a:t> International</a:t>
            </a:r>
          </a:p>
          <a:p>
            <a:pPr lvl="2"/>
            <a:r>
              <a:rPr lang="en-AU" dirty="0" smtClean="0"/>
              <a:t>Review </a:t>
            </a:r>
            <a:r>
              <a:rPr lang="en-AU" dirty="0"/>
              <a:t>liaison arrangements </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75169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was of most relevance to IEEE 802</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a:t>Other </a:t>
            </a:r>
            <a:r>
              <a:rPr lang="en-AU" dirty="0" smtClean="0"/>
              <a:t>Business</a:t>
            </a:r>
          </a:p>
          <a:p>
            <a:pPr lvl="2"/>
            <a:r>
              <a:rPr lang="en-AU" dirty="0" smtClean="0"/>
              <a:t>SC6 </a:t>
            </a:r>
            <a:r>
              <a:rPr lang="en-AU" dirty="0"/>
              <a:t>Business Plan and </a:t>
            </a:r>
            <a:r>
              <a:rPr lang="en-AU" dirty="0" smtClean="0"/>
              <a:t>History</a:t>
            </a:r>
          </a:p>
          <a:p>
            <a:pPr lvl="2"/>
            <a:r>
              <a:rPr lang="en-AU" dirty="0" smtClean="0"/>
              <a:t>Introduction </a:t>
            </a:r>
            <a:r>
              <a:rPr lang="en-AU" dirty="0"/>
              <a:t>of New </a:t>
            </a:r>
            <a:r>
              <a:rPr lang="en-AU" dirty="0" smtClean="0"/>
              <a:t>Item</a:t>
            </a:r>
          </a:p>
          <a:p>
            <a:pPr lvl="3"/>
            <a:r>
              <a:rPr lang="en-AU" dirty="0" smtClean="0"/>
              <a:t>Expert </a:t>
            </a:r>
            <a:r>
              <a:rPr lang="en-AU" dirty="0"/>
              <a:t>contribution on proposal for establishment of SC 6/WG 1 study group on wearable </a:t>
            </a:r>
            <a:r>
              <a:rPr lang="en-AU" dirty="0" smtClean="0"/>
              <a:t>devices</a:t>
            </a:r>
          </a:p>
          <a:p>
            <a:pPr lvl="2"/>
            <a:r>
              <a:rPr lang="en-AU" dirty="0" smtClean="0"/>
              <a:t>Improvement </a:t>
            </a:r>
            <a:r>
              <a:rPr lang="en-AU" dirty="0"/>
              <a:t>of WG </a:t>
            </a:r>
            <a:r>
              <a:rPr lang="en-AU" dirty="0" smtClean="0"/>
              <a:t>1 Organization</a:t>
            </a:r>
          </a:p>
          <a:p>
            <a:pPr lvl="1"/>
            <a:r>
              <a:rPr lang="en-AU" dirty="0" smtClean="0"/>
              <a:t>Development</a:t>
            </a:r>
            <a:r>
              <a:rPr lang="en-AU" dirty="0"/>
              <a:t>, Review, and Approval of Draft WG1 </a:t>
            </a:r>
            <a:r>
              <a:rPr lang="en-AU" dirty="0" smtClean="0"/>
              <a:t>Resolutions</a:t>
            </a:r>
          </a:p>
          <a:p>
            <a:pPr lvl="1"/>
            <a:r>
              <a:rPr lang="en-AU" dirty="0" smtClean="0"/>
              <a:t>Close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09517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provided a status report to SC6</a:t>
            </a:r>
            <a:endParaRPr lang="en-AU" dirty="0"/>
          </a:p>
        </p:txBody>
      </p:sp>
      <p:sp>
        <p:nvSpPr>
          <p:cNvPr id="3" name="Content Placeholder 2"/>
          <p:cNvSpPr>
            <a:spLocks noGrp="1"/>
          </p:cNvSpPr>
          <p:nvPr>
            <p:ph idx="1"/>
          </p:nvPr>
        </p:nvSpPr>
        <p:spPr/>
        <p:txBody>
          <a:bodyPr/>
          <a:lstStyle/>
          <a:p>
            <a:pPr lvl="1"/>
            <a:r>
              <a:rPr lang="en-AU" dirty="0" smtClean="0"/>
              <a:t>IEEE 802 approved the SC Chair/Vice Chair to develop and liaise a status report to SC6</a:t>
            </a:r>
          </a:p>
          <a:p>
            <a:pPr lvl="2"/>
            <a:r>
              <a:rPr lang="en-AU" dirty="0" smtClean="0"/>
              <a:t>See N16820</a:t>
            </a:r>
          </a:p>
          <a:p>
            <a:pPr lvl="1"/>
            <a:r>
              <a:rPr lang="en-AU" dirty="0" smtClean="0"/>
              <a:t>The SC will hear a report on the presentation &amp;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2154087"/>
              </p:ext>
            </p:extLst>
          </p:nvPr>
        </p:nvGraphicFramePr>
        <p:xfrm>
          <a:off x="3124200" y="2438400"/>
          <a:ext cx="914400" cy="806450"/>
        </p:xfrm>
        <a:graphic>
          <a:graphicData uri="http://schemas.openxmlformats.org/presentationml/2006/ole">
            <mc:AlternateContent xmlns:mc="http://schemas.openxmlformats.org/markup-compatibility/2006">
              <mc:Choice xmlns:v="urn:schemas-microsoft-com:vml" Requires="v">
                <p:oleObj spid="_x0000_s27648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3124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71565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relatively constant</a:t>
            </a:r>
            <a:r>
              <a:rPr lang="en-AU" dirty="0"/>
              <a:t> </a:t>
            </a:r>
            <a:r>
              <a:rPr lang="en-AU" dirty="0" smtClean="0"/>
              <a:t>over its period</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struggled to make any progress … or sometime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a:t>
            </a:r>
            <a:r>
              <a:rPr lang="en-AU" dirty="0" smtClean="0"/>
              <a:t>progress</a:t>
            </a:r>
          </a:p>
          <a:p>
            <a:pPr lvl="1"/>
            <a:r>
              <a:rPr lang="en-AU" dirty="0"/>
              <a:t>The </a:t>
            </a:r>
            <a:r>
              <a:rPr lang="en-AU" dirty="0" smtClean="0"/>
              <a:t>6</a:t>
            </a:r>
            <a:r>
              <a:rPr lang="en-AU" baseline="30000" dirty="0" smtClean="0"/>
              <a:t>th</a:t>
            </a:r>
            <a:r>
              <a:rPr lang="en-AU" dirty="0" smtClean="0"/>
              <a:t> </a:t>
            </a:r>
            <a:r>
              <a:rPr lang="en-AU" dirty="0"/>
              <a:t>teleconference was held on </a:t>
            </a:r>
            <a:r>
              <a:rPr lang="en-AU" dirty="0" smtClean="0"/>
              <a:t>23 Jul </a:t>
            </a:r>
            <a:r>
              <a:rPr lang="en-AU" dirty="0"/>
              <a:t>2018</a:t>
            </a:r>
          </a:p>
          <a:p>
            <a:pPr lvl="2"/>
            <a:r>
              <a:rPr lang="en-AU" dirty="0" smtClean="0"/>
              <a:t>And failed to agree on a final report</a:t>
            </a:r>
            <a:endParaRPr lang="en-AU" dirty="0"/>
          </a:p>
          <a:p>
            <a:pPr lvl="2"/>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decides not to extend the AGHS</a:t>
            </a:r>
          </a:p>
          <a:p>
            <a:pPr lvl="2"/>
            <a:r>
              <a:rPr lang="en-AU" dirty="0" smtClean="0"/>
              <a:t>Participants at the meeting will provide a report</a:t>
            </a:r>
          </a:p>
          <a:p>
            <a:pPr lvl="1"/>
            <a:r>
              <a:rPr lang="en-AU" dirty="0" smtClean="0"/>
              <a:t>The China NB submitted a protest</a:t>
            </a:r>
          </a:p>
          <a:p>
            <a:pPr lvl="2"/>
            <a:r>
              <a:rPr lang="en-AU" dirty="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 this argument when they note the China NB will continue reviewing SC6 standards regardless of the existence of the AHGS</a:t>
            </a:r>
          </a:p>
          <a:p>
            <a:pPr lvl="2"/>
            <a:r>
              <a:rPr lang="en-AU" dirty="0" smtClean="0"/>
              <a:t>The China NB also threatened an appeal to SC6, ISO/CS or ISO/TMB</a:t>
            </a:r>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41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419"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is unlikely to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from home grown Chinese security mechanisms</a:t>
            </a:r>
          </a:p>
          <a:p>
            <a:pPr lvl="1"/>
            <a:r>
              <a:rPr lang="en-AU" dirty="0" smtClean="0"/>
              <a:t>At this point it is assumed the Workshop will not proceed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43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2018, as documented </a:t>
            </a:r>
            <a:r>
              <a:rPr lang="en-AU" i="1" smtClean="0"/>
              <a:t>in </a:t>
            </a:r>
            <a:r>
              <a:rPr lang="en-AU" i="1" smtClean="0">
                <a:hlinkClick r:id="rId3"/>
              </a:rPr>
              <a:t>11-18-1445-00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a:t>
            </a:r>
            <a:r>
              <a:rPr lang="en-AU" dirty="0" smtClean="0"/>
              <a:t>ISO/IEC standards </a:t>
            </a:r>
            <a:r>
              <a:rPr lang="en-AU" dirty="0" smtClean="0"/>
              <a:t>as request</a:t>
            </a:r>
            <a:r>
              <a:rPr lang="en-AU" dirty="0" smtClean="0"/>
              <a: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interest was expressed in joining IEEE 802 teleconferences</a:t>
            </a:r>
          </a:p>
          <a:p>
            <a:pPr lvl="1"/>
            <a:r>
              <a:rPr lang="en-AU" dirty="0" smtClean="0"/>
              <a:t>Known details are:</a:t>
            </a:r>
          </a:p>
          <a:p>
            <a:pPr lvl="2"/>
            <a:r>
              <a:rPr lang="en-AU" dirty="0" smtClean="0"/>
              <a:t>802.1:</a:t>
            </a:r>
          </a:p>
          <a:p>
            <a:pPr lvl="2"/>
            <a:r>
              <a:rPr lang="en-AU" dirty="0" smtClean="0"/>
              <a:t>802.3:</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p>
          <a:p>
            <a:pPr lvl="2"/>
            <a:r>
              <a:rPr lang="en-AU" dirty="0" smtClean="0"/>
              <a:t>802.21:</a:t>
            </a:r>
          </a:p>
          <a:p>
            <a:pPr lvl="2"/>
            <a:r>
              <a:rPr lang="en-AU" dirty="0" smtClean="0"/>
              <a:t>802.22:</a:t>
            </a:r>
          </a:p>
          <a:p>
            <a:pPr lvl="1"/>
            <a:r>
              <a:rPr lang="en-AU" dirty="0" smtClean="0"/>
              <a:t>Can we confirm the correct link for all WGs?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0897020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a:t>
            </a:r>
            <a:r>
              <a:rPr lang="en-AU" dirty="0" smtClean="0"/>
              <a:t>meeting </a:t>
            </a:r>
            <a:r>
              <a:rPr lang="en-AU" dirty="0" smtClean="0"/>
              <a:t>will be held April 2019 </a:t>
            </a:r>
            <a:r>
              <a:rPr lang="en-AU" dirty="0" smtClean="0"/>
              <a:t>in </a:t>
            </a:r>
            <a:r>
              <a:rPr lang="en-AU" dirty="0" smtClean="0"/>
              <a:t>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Apr 2019</a:t>
            </a:r>
            <a:endParaRPr lang="en-AU" dirty="0" smtClean="0"/>
          </a:p>
          <a:p>
            <a:r>
              <a:rPr lang="en-AU" dirty="0" smtClean="0"/>
              <a:t>Location</a:t>
            </a:r>
          </a:p>
          <a:p>
            <a:pPr lvl="1"/>
            <a:r>
              <a:rPr lang="en-AU" dirty="0"/>
              <a:t>Beijing, China</a:t>
            </a:r>
            <a:endParaRPr lang="en-AU" dirty="0" smtClean="0"/>
          </a:p>
          <a:p>
            <a:r>
              <a:rPr lang="en-AU" dirty="0" smtClean="0"/>
              <a:t>WebEx</a:t>
            </a:r>
          </a:p>
          <a:p>
            <a:pPr lvl="1"/>
            <a:r>
              <a:rPr lang="en-AU" dirty="0" smtClean="0"/>
              <a:t>? </a:t>
            </a:r>
            <a:endParaRPr lang="en-AU" dirty="0" smtClean="0"/>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a:t>
            </a:r>
            <a:r>
              <a:rPr lang="en-GB" dirty="0" smtClean="0"/>
              <a:t>25 Feb 2019</a:t>
            </a:r>
            <a:endParaRPr lang="en-GB" dirty="0" smtClean="0"/>
          </a:p>
          <a:p>
            <a:pPr lvl="1"/>
            <a:r>
              <a:rPr lang="en-GB" dirty="0" smtClean="0"/>
              <a:t>New contributions: </a:t>
            </a:r>
            <a:r>
              <a:rPr lang="en-GB" dirty="0" smtClean="0"/>
              <a:t>5 April 2019</a:t>
            </a:r>
            <a:endParaRPr lang="en-GB" dirty="0" smtClean="0"/>
          </a:p>
          <a:p>
            <a:pPr lvl="1"/>
            <a:r>
              <a:rPr lang="en-GB" dirty="0" smtClean="0"/>
              <a:t>New comments: </a:t>
            </a:r>
            <a:r>
              <a:rPr lang="en-GB" dirty="0" smtClean="0"/>
              <a:t>13 April 2019</a:t>
            </a:r>
            <a:endParaRPr lang="en-GB" dirty="0" smtClean="0"/>
          </a:p>
          <a:p>
            <a:pPr lvl="1"/>
            <a:r>
              <a:rPr lang="en-GB" dirty="0" smtClean="0"/>
              <a:t>Registration</a:t>
            </a:r>
            <a:r>
              <a:rPr lang="en-GB" dirty="0" smtClean="0"/>
              <a:t>:</a:t>
            </a:r>
          </a:p>
          <a:p>
            <a:r>
              <a:rPr lang="en-GB" dirty="0" smtClean="0"/>
              <a:t>Following meeting</a:t>
            </a:r>
          </a:p>
          <a:p>
            <a:pPr lvl="1"/>
            <a:r>
              <a:rPr lang="en-GB" dirty="0" smtClean="0"/>
              <a:t>Feb or Mar 2020</a:t>
            </a:r>
          </a:p>
          <a:p>
            <a:pPr lvl="1"/>
            <a:r>
              <a:rPr lang="en-GB" dirty="0" smtClean="0"/>
              <a:t>In UK or at ITU-T</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12949</Words>
  <Application>Microsoft Office PowerPoint</Application>
  <PresentationFormat>On-screen Show (4:3)</PresentationFormat>
  <Paragraphs>2202</Paragraphs>
  <Slides>146</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146</vt:i4>
      </vt:variant>
    </vt:vector>
  </HeadingPairs>
  <TitlesOfParts>
    <vt:vector size="153" baseType="lpstr">
      <vt:lpstr>Arial</vt:lpstr>
      <vt:lpstr>Times New Roman</vt:lpstr>
      <vt:lpstr>Wingdings</vt:lpstr>
      <vt:lpstr>802-11-Submission</vt:lpstr>
      <vt:lpstr>Acrobat Document</vt:lpstr>
      <vt:lpstr>Packager Shell Object</vt:lpstr>
      <vt:lpstr>Adobe Acrobat Document</vt:lpstr>
      <vt:lpstr>IEEE 802 JTC1 Standing Committee September 2018 agenda for Hawaii</vt:lpstr>
      <vt:lpstr>This document will be used to run the IEEE 802 JTC1 SC meetings in Hawaii in September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 2018 plenary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38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is waiting for publication</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60-day pre-ballot closes 14 Oct 2018 </vt:lpstr>
      <vt:lpstr>IEEE 802.1CM 60-day pre-ballot closes 14 Oct 2018 </vt:lpstr>
      <vt:lpstr>IEEE 802.1Qcy PSDO process will be delayed until previous amendments are approved</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802.3 has ten standards in the pipeline for ratification under the PSDO process</vt:lpstr>
      <vt:lpstr>IEEE 802.3bn FDIS closes on 3 Sep 2018</vt:lpstr>
      <vt:lpstr>IEEE 802.3bv FDIS closes on 3 Sep 2018</vt:lpstr>
      <vt:lpstr>IEEE 802.3bu FDIS closes on 3 Sep 2018</vt:lpstr>
      <vt:lpstr>IEEE 802.3/Cor 1 FDIS ballot passed &amp; is awaiting publication</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FDIS ballot closes on 26 Dec 2018</vt:lpstr>
      <vt:lpstr>IEEE 802.11ai FDIS ballot closes on 26 Dec 2018</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An SC6 meeting was held in Aug 2018 in Tokyo, Japan</vt:lpstr>
      <vt:lpstr>Three people associated with IEEE-SA participated in the SC6 meeting</vt:lpstr>
      <vt:lpstr>The WG1 agenda included discussion of the AHGS</vt:lpstr>
      <vt:lpstr>The WG1 agenda included discussion topics of potential interest to IEEE 802.15</vt:lpstr>
      <vt:lpstr>The WG1 agenda included the IEEE 802 status report</vt:lpstr>
      <vt:lpstr>The WG1 agenda was of most relevance to IEEE 802</vt:lpstr>
      <vt:lpstr>IEEE 802 provided a status report to SC6</vt:lpstr>
      <vt:lpstr>The ToR of the Security ad hoc were established at the last SC6 meeting</vt:lpstr>
      <vt:lpstr>Membership of the Security ad hoc was relatively constant over its period</vt:lpstr>
      <vt:lpstr>The Security ad hoc struggled to make any progress … or sometime even set meeting times</vt:lpstr>
      <vt:lpstr>The AHGS was not renewed despite protests from the China NB</vt:lpstr>
      <vt:lpstr>The proposed Security Workshop in November 2018 is unlikely to proceed</vt:lpstr>
      <vt:lpstr>A LS was sent to SC6 in March 2018 asking that  various ISO/IEC standards be withdrawn</vt:lpstr>
      <vt:lpstr>SC6 has initiated a process for the withdrawal of various ISO/IEC standards as requested by IEEE 802</vt:lpstr>
      <vt:lpstr>SC6 is interested in details on how to join IEEE 802 teleconferences</vt:lpstr>
      <vt:lpstr>The next SC6 meeting will be held April 2019 in Beijing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2018-09-02T23:55:36Z</dcterms:modified>
</cp:coreProperties>
</file>