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45"/>
  </p:notesMasterIdLst>
  <p:handoutMasterIdLst>
    <p:handoutMasterId r:id="rId146"/>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062" r:id="rId18"/>
    <p:sldId id="1981" r:id="rId19"/>
    <p:sldId id="2074" r:id="rId20"/>
    <p:sldId id="2102" r:id="rId21"/>
    <p:sldId id="2107" r:id="rId22"/>
    <p:sldId id="2075" r:id="rId23"/>
    <p:sldId id="1657" r:id="rId24"/>
    <p:sldId id="2105" r:id="rId25"/>
    <p:sldId id="1746" r:id="rId26"/>
    <p:sldId id="1747" r:id="rId27"/>
    <p:sldId id="1769" r:id="rId28"/>
    <p:sldId id="1786" r:id="rId29"/>
    <p:sldId id="1894" r:id="rId30"/>
    <p:sldId id="1896" r:id="rId31"/>
    <p:sldId id="1965" r:id="rId32"/>
    <p:sldId id="1967" r:id="rId33"/>
    <p:sldId id="1968" r:id="rId34"/>
    <p:sldId id="1969" r:id="rId35"/>
    <p:sldId id="2035" r:id="rId36"/>
    <p:sldId id="2104" r:id="rId37"/>
    <p:sldId id="2112" r:id="rId38"/>
    <p:sldId id="2113" r:id="rId39"/>
    <p:sldId id="2114" r:id="rId40"/>
    <p:sldId id="2167" r:id="rId41"/>
    <p:sldId id="2008" r:id="rId42"/>
    <p:sldId id="1694" r:id="rId43"/>
    <p:sldId id="1716" r:id="rId44"/>
    <p:sldId id="1717" r:id="rId45"/>
    <p:sldId id="1851" r:id="rId46"/>
    <p:sldId id="1864" r:id="rId47"/>
    <p:sldId id="1945" r:id="rId48"/>
    <p:sldId id="1946" r:id="rId49"/>
    <p:sldId id="2036" r:id="rId50"/>
    <p:sldId id="2037" r:id="rId51"/>
    <p:sldId id="2071" r:id="rId52"/>
    <p:sldId id="1688" r:id="rId53"/>
    <p:sldId id="1703" r:id="rId54"/>
    <p:sldId id="1704" r:id="rId55"/>
    <p:sldId id="1978" r:id="rId56"/>
    <p:sldId id="1705" r:id="rId57"/>
    <p:sldId id="1706" r:id="rId58"/>
    <p:sldId id="1707" r:id="rId59"/>
    <p:sldId id="1708" r:id="rId60"/>
    <p:sldId id="1709" r:id="rId61"/>
    <p:sldId id="1710" r:id="rId62"/>
    <p:sldId id="1790" r:id="rId63"/>
    <p:sldId id="1698" r:id="rId64"/>
    <p:sldId id="1701" r:id="rId65"/>
    <p:sldId id="2100" r:id="rId66"/>
    <p:sldId id="2101" r:id="rId67"/>
    <p:sldId id="2014" r:id="rId68"/>
    <p:sldId id="2016" r:id="rId69"/>
    <p:sldId id="1679" r:id="rId70"/>
    <p:sldId id="2002" r:id="rId71"/>
    <p:sldId id="2153" r:id="rId72"/>
    <p:sldId id="2040" r:id="rId73"/>
    <p:sldId id="2115" r:id="rId74"/>
    <p:sldId id="2017" r:id="rId75"/>
    <p:sldId id="2018" r:id="rId76"/>
    <p:sldId id="2019" r:id="rId77"/>
    <p:sldId id="2079" r:id="rId78"/>
    <p:sldId id="2109" r:id="rId79"/>
    <p:sldId id="2110" r:id="rId80"/>
    <p:sldId id="2111" r:id="rId81"/>
    <p:sldId id="2141" r:id="rId82"/>
    <p:sldId id="2140" r:id="rId83"/>
    <p:sldId id="2152" r:id="rId84"/>
    <p:sldId id="2154" r:id="rId85"/>
    <p:sldId id="2165" r:id="rId86"/>
    <p:sldId id="2169" r:id="rId87"/>
    <p:sldId id="2170" r:id="rId88"/>
    <p:sldId id="2142" r:id="rId89"/>
    <p:sldId id="2166" r:id="rId90"/>
    <p:sldId id="1375" r:id="rId91"/>
    <p:sldId id="1376" r:id="rId92"/>
    <p:sldId id="1400" r:id="rId93"/>
    <p:sldId id="2004" r:id="rId94"/>
    <p:sldId id="619" r:id="rId95"/>
    <p:sldId id="621" r:id="rId96"/>
    <p:sldId id="1561" r:id="rId97"/>
    <p:sldId id="1555" r:id="rId98"/>
    <p:sldId id="1601" r:id="rId99"/>
    <p:sldId id="1585" r:id="rId100"/>
    <p:sldId id="1586" r:id="rId101"/>
    <p:sldId id="1587" r:id="rId102"/>
    <p:sldId id="1588" r:id="rId103"/>
    <p:sldId id="1589" r:id="rId104"/>
    <p:sldId id="1590" r:id="rId105"/>
    <p:sldId id="1771" r:id="rId106"/>
    <p:sldId id="1772" r:id="rId107"/>
    <p:sldId id="1591" r:id="rId108"/>
    <p:sldId id="1592" r:id="rId109"/>
    <p:sldId id="1593" r:id="rId110"/>
    <p:sldId id="1594" r:id="rId111"/>
    <p:sldId id="1595" r:id="rId112"/>
    <p:sldId id="1596" r:id="rId113"/>
    <p:sldId id="1597" r:id="rId114"/>
    <p:sldId id="1598" r:id="rId115"/>
    <p:sldId id="1599" r:id="rId116"/>
    <p:sldId id="1600" r:id="rId117"/>
    <p:sldId id="1628" r:id="rId118"/>
    <p:sldId id="1638" r:id="rId119"/>
    <p:sldId id="1725" r:id="rId120"/>
    <p:sldId id="1726" r:id="rId121"/>
    <p:sldId id="1947" r:id="rId122"/>
    <p:sldId id="1975" r:id="rId123"/>
    <p:sldId id="1976" r:id="rId124"/>
    <p:sldId id="1977" r:id="rId125"/>
    <p:sldId id="2039" r:id="rId126"/>
    <p:sldId id="2060" r:id="rId127"/>
    <p:sldId id="2061" r:id="rId128"/>
    <p:sldId id="2097" r:id="rId129"/>
    <p:sldId id="2103" r:id="rId130"/>
    <p:sldId id="2063" r:id="rId131"/>
    <p:sldId id="2064" r:id="rId132"/>
    <p:sldId id="2065" r:id="rId133"/>
    <p:sldId id="2066" r:id="rId134"/>
    <p:sldId id="2067" r:id="rId135"/>
    <p:sldId id="2068" r:id="rId136"/>
    <p:sldId id="2069" r:id="rId137"/>
    <p:sldId id="2146" r:id="rId138"/>
    <p:sldId id="2147" r:id="rId139"/>
    <p:sldId id="2148" r:id="rId140"/>
    <p:sldId id="2158" r:id="rId141"/>
    <p:sldId id="2159" r:id="rId142"/>
    <p:sldId id="2157" r:id="rId143"/>
    <p:sldId id="2160" r:id="rId14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660" autoAdjust="0"/>
  </p:normalViewPr>
  <p:slideViewPr>
    <p:cSldViewPr>
      <p:cViewPr varScale="1">
        <p:scale>
          <a:sx n="66" d="100"/>
          <a:sy n="66" d="100"/>
        </p:scale>
        <p:origin x="1440"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5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a:t>Andrew Myles, Cisco</a:t>
            </a:r>
          </a:p>
        </p:txBody>
      </p:sp>
      <p:sp>
        <p:nvSpPr>
          <p:cNvPr id="58373" name="Rectangle 7"/>
          <p:cNvSpPr>
            <a:spLocks noGrp="1" noChangeArrowheads="1"/>
          </p:cNvSpPr>
          <p:nvPr>
            <p:ph type="sldNum" sz="quarter" idx="5"/>
          </p:nvPr>
        </p:nvSpPr>
        <p:spPr/>
        <p:txBody>
          <a:bodyPr/>
          <a:lstStyle/>
          <a:p>
            <a:pPr>
              <a:defRPr/>
            </a:pPr>
            <a:r>
              <a:rPr lang="en-US"/>
              <a:t>Page </a:t>
            </a:r>
            <a:fld id="{D0B0B235-776B-46DB-AFBD-00C204351477}" type="slidenum">
              <a:rPr lang="en-US" smtClean="0"/>
              <a:pPr>
                <a:defRPr/>
              </a:pPr>
              <a:t>86</a:t>
            </a:fld>
            <a:endParaRPr lang="en-US"/>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a:p>
        </p:txBody>
      </p:sp>
      <p:sp>
        <p:nvSpPr>
          <p:cNvPr id="75783" name="Rectangle 3"/>
          <p:cNvSpPr>
            <a:spLocks noGrp="1" noRot="1" noChangeAspect="1" noChangeArrowheads="1" noTextEdit="1"/>
          </p:cNvSpPr>
          <p:nvPr>
            <p:ph type="sldImg"/>
          </p:nvPr>
        </p:nvSpPr>
        <p:spPr>
          <a:xfrm>
            <a:off x="1146175" y="695325"/>
            <a:ext cx="4641850" cy="3481388"/>
          </a:xfrm>
          <a:ln cap="flat"/>
        </p:spPr>
      </p:sp>
    </p:spTree>
    <p:extLst>
      <p:ext uri="{BB962C8B-B14F-4D97-AF65-F5344CB8AC3E}">
        <p14:creationId xmlns:p14="http://schemas.microsoft.com/office/powerpoint/2010/main" val="2995943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a:t>Andrew Myles, Cisco</a:t>
            </a:r>
          </a:p>
        </p:txBody>
      </p:sp>
      <p:sp>
        <p:nvSpPr>
          <p:cNvPr id="58373" name="Rectangle 7"/>
          <p:cNvSpPr>
            <a:spLocks noGrp="1" noChangeArrowheads="1"/>
          </p:cNvSpPr>
          <p:nvPr>
            <p:ph type="sldNum" sz="quarter" idx="5"/>
          </p:nvPr>
        </p:nvSpPr>
        <p:spPr/>
        <p:txBody>
          <a:bodyPr/>
          <a:lstStyle/>
          <a:p>
            <a:pPr>
              <a:defRPr/>
            </a:pPr>
            <a:r>
              <a:rPr lang="en-US"/>
              <a:t>Page </a:t>
            </a:r>
            <a:fld id="{D0B0B235-776B-46DB-AFBD-00C204351477}" type="slidenum">
              <a:rPr lang="en-US" smtClean="0"/>
              <a:pPr>
                <a:defRPr/>
              </a:pPr>
              <a:t>87</a:t>
            </a:fld>
            <a:endParaRPr lang="en-US"/>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a:p>
        </p:txBody>
      </p:sp>
      <p:sp>
        <p:nvSpPr>
          <p:cNvPr id="75783" name="Rectangle 3"/>
          <p:cNvSpPr>
            <a:spLocks noGrp="1" noRot="1" noChangeAspect="1" noChangeArrowheads="1" noTextEdit="1"/>
          </p:cNvSpPr>
          <p:nvPr>
            <p:ph type="sldImg"/>
          </p:nvPr>
        </p:nvSpPr>
        <p:spPr>
          <a:xfrm>
            <a:off x="1146175" y="695325"/>
            <a:ext cx="4641850" cy="3481388"/>
          </a:xfrm>
          <a:ln cap="flat"/>
        </p:spPr>
      </p:sp>
    </p:spTree>
    <p:extLst>
      <p:ext uri="{BB962C8B-B14F-4D97-AF65-F5344CB8AC3E}">
        <p14:creationId xmlns:p14="http://schemas.microsoft.com/office/powerpoint/2010/main" val="3330719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95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802.11-18/1343r0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a:t>
            </a:r>
            <a:r>
              <a:rPr lang="en-US" sz="1600" b="1" dirty="0" smtClean="0">
                <a:latin typeface="Arial" pitchFamily="34" charset="0"/>
              </a:rPr>
              <a:t>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hyperlink" Target="https://onedrive.live.com/?authkey=!AGeIAJGZVd2ZMNc&amp;id=452350328A8F778B!715274&amp;cid=452350328A8F778B"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hyperlink" Target="https://onedrive.live.com/view.aspx?cid=452350328a8f778b&amp;page=view&amp;resid=452350328A8F778B!722010&amp;parId=452350328A8F778B!715274&amp;authkey=!AGeIAJGZVd2ZMNc&amp;app=Word"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hyperlink" Target="https://mentor.ieee.org/802.11/dcn/18/11-18-0691-02-000m-resolution-of-china-nb-fdis-comments.docx"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s://mentor.ieee.org/802.11/dcn/18/11-18-1140-01-0jtc-proposed-invitation-to-sc6-for-security-workshop.doc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September </a:t>
            </a:r>
            <a:r>
              <a:rPr lang="en-US" dirty="0" smtClean="0">
                <a:solidFill>
                  <a:schemeClr val="accent2">
                    <a:lumMod val="75000"/>
                  </a:schemeClr>
                </a:solidFill>
              </a:rPr>
              <a:t>2018 agenda </a:t>
            </a:r>
            <a:r>
              <a:rPr lang="en-US" dirty="0">
                <a:solidFill>
                  <a:schemeClr val="accent2">
                    <a:lumMod val="75000"/>
                  </a:schemeClr>
                </a:solidFill>
              </a:rPr>
              <a:t>for </a:t>
            </a:r>
            <a:r>
              <a:rPr lang="en-US" dirty="0" smtClean="0">
                <a:solidFill>
                  <a:schemeClr val="accent2">
                    <a:lumMod val="75000"/>
                  </a:schemeClr>
                </a:solidFill>
              </a:rPr>
              <a:t>Hawaii</a:t>
            </a:r>
            <a:endParaRPr lang="en-US" dirty="0" smtClean="0">
              <a:solidFill>
                <a:schemeClr val="accent2">
                  <a:lumMod val="75000"/>
                </a:schemeClr>
              </a:solidFill>
            </a:endParaRP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14 </a:t>
            </a:r>
            <a:r>
              <a:rPr lang="en-US" b="0" dirty="0" smtClean="0">
                <a:solidFill>
                  <a:schemeClr val="accent2">
                    <a:lumMod val="50000"/>
                  </a:schemeClr>
                </a:solidFill>
              </a:rPr>
              <a:t>July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a:t>
            </a:r>
            <a:r>
              <a:rPr lang="en-AU" b="1" dirty="0" smtClean="0"/>
              <a:t> 2014 &amp; July 2018</a:t>
            </a:r>
            <a:endParaRPr lang="en-AU" b="1"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722"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112</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113</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45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48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a:t>
            </a:r>
            <a:r>
              <a:rPr lang="en-AU" dirty="0" smtClean="0"/>
              <a:t>July </a:t>
            </a:r>
            <a:r>
              <a:rPr lang="en-AU" dirty="0" smtClean="0"/>
              <a:t>2018 plenary (</a:t>
            </a:r>
            <a:r>
              <a:rPr lang="en-AU" dirty="0" err="1" smtClean="0">
                <a:solidFill>
                  <a:srgbClr val="FF0000"/>
                </a:solidFill>
              </a:rPr>
              <a:t>Nxxxxx</a:t>
            </a:r>
            <a:r>
              <a:rPr lang="en-AU" dirty="0" smtClean="0"/>
              <a:t>)</a:t>
            </a:r>
            <a:r>
              <a:rPr lang="en-AU" b="0" dirty="0" smtClean="0"/>
              <a:t> </a:t>
            </a:r>
            <a:r>
              <a:rPr lang="en-AU" b="0" dirty="0" smtClean="0"/>
              <a:t>noting the approval of </a:t>
            </a:r>
            <a:r>
              <a:rPr lang="en-AU" b="0" dirty="0" smtClean="0"/>
              <a:t>various SGs:</a:t>
            </a:r>
            <a:endParaRPr lang="en-AU" b="0" dirty="0" smtClean="0"/>
          </a:p>
          <a:p>
            <a:pPr lvl="2"/>
            <a:r>
              <a:rPr lang="en-AU" b="0" dirty="0" err="1" smtClean="0">
                <a:solidFill>
                  <a:srgbClr val="FF0000"/>
                </a:solidFill>
              </a:rPr>
              <a:t>tbd</a:t>
            </a:r>
            <a:endParaRPr lang="en-AU" b="0" dirty="0">
              <a:solidFill>
                <a:srgbClr val="FF0000"/>
              </a:solidFill>
            </a:endParaRPr>
          </a:p>
          <a:p>
            <a:pPr lvl="2"/>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smtClean="0"/>
              <a:t> </a:t>
            </a:r>
            <a:r>
              <a:rPr lang="en-AU" smtClean="0"/>
              <a:t>has </a:t>
            </a:r>
            <a:r>
              <a:rPr lang="en-AU"/>
              <a:t>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128</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a:t>802.1Q-2014/</a:t>
            </a:r>
            <a:r>
              <a:rPr lang="en-GB" err="1"/>
              <a:t>Cor</a:t>
            </a:r>
            <a:r>
              <a:rPr lang="en-GB"/>
              <a:t> </a:t>
            </a:r>
            <a:r>
              <a:rPr lang="en-GB" smtClean="0"/>
              <a:t>1-2015</a:t>
            </a:r>
            <a:r>
              <a:rPr lang="en-AU"/>
              <a:t> </a:t>
            </a:r>
            <a:r>
              <a:rPr lang="en-AU"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129</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135</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136</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137</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138</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pushed </a:t>
            </a:r>
            <a:r>
              <a:rPr lang="en-AU" dirty="0" smtClean="0"/>
              <a:t>44 </a:t>
            </a:r>
            <a:r>
              <a:rPr lang="en-AU" dirty="0"/>
              <a:t>standards </a:t>
            </a:r>
            <a:r>
              <a:rPr lang="en-AU" dirty="0" smtClean="0"/>
              <a:t>through to </a:t>
            </a:r>
            <a:r>
              <a:rPr lang="en-AU" dirty="0"/>
              <a:t>PSDO ratification </a:t>
            </a:r>
            <a:r>
              <a:rPr lang="en-AU" dirty="0" smtClean="0"/>
              <a:t>with 38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74651894"/>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22</a:t>
                      </a:r>
                      <a:endParaRPr lang="en-AU" dirty="0"/>
                    </a:p>
                  </a:txBody>
                  <a:tcPr/>
                </a:tc>
                <a:tc>
                  <a:txBody>
                    <a:bodyPr/>
                    <a:lstStyle/>
                    <a:p>
                      <a:pPr algn="ctr"/>
                      <a:r>
                        <a:rPr lang="en-AU" dirty="0" smtClean="0"/>
                        <a:t>16</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9</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44</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38</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
        <p:nvSpPr>
          <p:cNvPr id="3" name="Rectangle 2"/>
          <p:cNvSpPr/>
          <p:nvPr/>
        </p:nvSpPr>
        <p:spPr bwMode="auto">
          <a:xfrm>
            <a:off x="1752600" y="5791200"/>
            <a:ext cx="5791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mj-lt"/>
              </a:rPr>
              <a:t>Note:</a:t>
            </a:r>
            <a:r>
              <a:rPr kumimoji="0" lang="en-AU" sz="1400" b="0" i="0" u="none" strike="noStrike" cap="none" normalizeH="0" dirty="0" smtClean="0">
                <a:ln>
                  <a:noFill/>
                </a:ln>
                <a:solidFill>
                  <a:schemeClr val="tx1"/>
                </a:solidFill>
                <a:effectLst/>
                <a:latin typeface="+mj-lt"/>
              </a:rPr>
              <a:t> a number of projects are transitioning to “completed”</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140</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141</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142</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143</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846120"/>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351837">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351837">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351837">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351837">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bl>
          </a:graphicData>
        </a:graphic>
      </p:graphicFrame>
      <p:sp>
        <p:nvSpPr>
          <p:cNvPr id="7" name="Rectangle 6"/>
          <p:cNvSpPr/>
          <p:nvPr/>
        </p:nvSpPr>
        <p:spPr bwMode="auto">
          <a:xfrm>
            <a:off x="761999" y="59436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p>
        </p:txBody>
      </p:sp>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pushed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4761643"/>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pushed 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5423949"/>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bl>
          </a:graphicData>
        </a:graphic>
      </p:graphicFrame>
      <p:sp>
        <p:nvSpPr>
          <p:cNvPr id="7" name="Rectangle 6"/>
          <p:cNvSpPr/>
          <p:nvPr/>
        </p:nvSpPr>
        <p:spPr bwMode="auto">
          <a:xfrm>
            <a:off x="761999" y="48768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p>
        </p:txBody>
      </p:sp>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pushed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a:t>
            </a:r>
            <a:r>
              <a:rPr lang="en-US" dirty="0" smtClean="0"/>
              <a:t>Hawaii in September </a:t>
            </a:r>
            <a:r>
              <a:rPr lang="en-US" dirty="0" smtClean="0"/>
              <a:t>2018</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pushed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pushed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41034368"/>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bl>
          </a:graphicData>
        </a:graphic>
      </p:graphicFrame>
      <p:sp>
        <p:nvSpPr>
          <p:cNvPr id="7" name="Rectangle 6"/>
          <p:cNvSpPr/>
          <p:nvPr/>
        </p:nvSpPr>
        <p:spPr bwMode="auto">
          <a:xfrm>
            <a:off x="761999" y="32004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p>
        </p:txBody>
      </p:sp>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pushed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
        <p:nvSpPr>
          <p:cNvPr id="7" name="Rectangle 6"/>
          <p:cNvSpPr/>
          <p:nvPr/>
        </p:nvSpPr>
        <p:spPr bwMode="auto">
          <a:xfrm>
            <a:off x="761999" y="35052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p>
        </p:txBody>
      </p:sp>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16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296110374"/>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Aug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Dec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981830075"/>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4070675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16 standards in the pipeline for ratification under the </a:t>
            </a:r>
            <a:r>
              <a:rPr lang="en-AU" dirty="0" smtClean="0">
                <a:solidFill>
                  <a:schemeClr val="accent6"/>
                </a:solidFill>
              </a:rPr>
              <a:t>PSDO process</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837872547"/>
              </p:ext>
            </p:extLst>
          </p:nvPr>
        </p:nvGraphicFramePr>
        <p:xfrm>
          <a:off x="152399" y="156864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978946201"/>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70150426"/>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959928674"/>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712652425"/>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60142289"/>
                  </a:ext>
                </a:extLst>
              </a:tr>
            </a:tbl>
          </a:graphicData>
        </a:graphic>
      </p:graphicFrame>
    </p:spTree>
    <p:extLst>
      <p:ext uri="{BB962C8B-B14F-4D97-AF65-F5344CB8AC3E}">
        <p14:creationId xmlns:p14="http://schemas.microsoft.com/office/powerpoint/2010/main" val="2021111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FDIS ballot closes 28 Aug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and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smtClean="0">
                <a:solidFill>
                  <a:schemeClr val="accent2"/>
                </a:solidFill>
              </a:rPr>
              <a:t>closes 28 Aug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chemeClr val="accent2"/>
                </a:solidFill>
              </a:rPr>
              <a:t>waiting for start</a:t>
            </a:r>
          </a:p>
          <a:p>
            <a:pPr lvl="1"/>
            <a:r>
              <a:rPr lang="en-US" dirty="0" smtClean="0"/>
              <a:t>Jodi </a:t>
            </a:r>
            <a:r>
              <a:rPr lang="en-US" dirty="0" err="1" smtClean="0"/>
              <a:t>Haasz</a:t>
            </a:r>
            <a:r>
              <a:rPr lang="en-US" dirty="0" smtClean="0"/>
              <a:t> working with ISO staff to start 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is waiting for FDIS ballot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and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chemeClr val="accent2"/>
                </a:solidFill>
              </a:rPr>
              <a:t>waiting for </a:t>
            </a:r>
            <a:r>
              <a:rPr lang="en-AU" dirty="0" smtClean="0">
                <a:solidFill>
                  <a:schemeClr val="accent2"/>
                </a:solidFill>
              </a:rPr>
              <a:t>start</a:t>
            </a:r>
          </a:p>
          <a:p>
            <a:pPr lvl="1"/>
            <a:r>
              <a:rPr lang="en-US" dirty="0"/>
              <a:t>Jodi </a:t>
            </a:r>
            <a:r>
              <a:rPr lang="en-US" dirty="0" err="1"/>
              <a:t>Haasz</a:t>
            </a:r>
            <a:r>
              <a:rPr lang="en-US" dirty="0"/>
              <a:t> working with ISO staff to start FDIS </a:t>
            </a:r>
            <a:r>
              <a:rPr lang="en-US" dirty="0" smtClean="0"/>
              <a:t>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chemeClr val="accent2"/>
                </a:solidFill>
              </a:rPr>
              <a:t>waiting for </a:t>
            </a:r>
            <a:r>
              <a:rPr lang="en-AU" dirty="0" smtClean="0">
                <a:solidFill>
                  <a:schemeClr val="accent2"/>
                </a:solidFill>
              </a:rPr>
              <a:t>start</a:t>
            </a:r>
          </a:p>
          <a:p>
            <a:pPr lvl="1"/>
            <a:r>
              <a:rPr lang="en-US" dirty="0" smtClean="0"/>
              <a:t>Jodi </a:t>
            </a:r>
            <a:r>
              <a:rPr lang="en-US" dirty="0" err="1" smtClean="0"/>
              <a:t>Haasz</a:t>
            </a:r>
            <a:r>
              <a:rPr lang="en-US" dirty="0" smtClean="0"/>
              <a:t> working with ISO staff to start 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a:solidFill>
                  <a:schemeClr val="accent2"/>
                </a:solidFill>
              </a:rPr>
              <a:t>waiting for </a:t>
            </a:r>
            <a:r>
              <a:rPr lang="en-AU" dirty="0" smtClean="0">
                <a:solidFill>
                  <a:schemeClr val="accent2"/>
                </a:solidFill>
              </a:rPr>
              <a:t>start</a:t>
            </a:r>
          </a:p>
          <a:p>
            <a:pPr lvl="1"/>
            <a:r>
              <a:rPr lang="en-US" dirty="0"/>
              <a:t>Jodi </a:t>
            </a:r>
            <a:r>
              <a:rPr lang="en-US" dirty="0" err="1"/>
              <a:t>Haasz</a:t>
            </a:r>
            <a:r>
              <a:rPr lang="en-US" dirty="0"/>
              <a:t> working with ISO staff to start FDIS ballot</a:t>
            </a:r>
            <a:endParaRPr lang="en-AU" dirty="0"/>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t>
            </a:r>
            <a:r>
              <a:rPr lang="en-AU" dirty="0" smtClean="0">
                <a:solidFill>
                  <a:schemeClr val="accent2"/>
                </a:solidFill>
              </a:rPr>
              <a:t>&amp; waiting for publication</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US" dirty="0"/>
              <a:t>Jodi </a:t>
            </a:r>
            <a:r>
              <a:rPr lang="en-US" dirty="0" err="1"/>
              <a:t>Haasz</a:t>
            </a:r>
            <a:r>
              <a:rPr lang="en-US" dirty="0"/>
              <a:t> working with ISO staff to </a:t>
            </a:r>
            <a:r>
              <a:rPr lang="en-US" dirty="0" smtClean="0"/>
              <a:t>arrange publication</a:t>
            </a:r>
            <a:endParaRPr lang="en-AU" dirty="0"/>
          </a:p>
          <a:p>
            <a:pPr lvl="2"/>
            <a:r>
              <a:rPr lang="en-US" dirty="0" smtClean="0"/>
              <a:t>Will </a:t>
            </a:r>
            <a:r>
              <a:rPr lang="en-US" dirty="0" smtClean="0"/>
              <a:t>be called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a:t>
            </a:r>
            <a:r>
              <a:rPr lang="en-AU" dirty="0" smtClean="0"/>
              <a:t>PSDO process wil</a:t>
            </a:r>
            <a:r>
              <a:rPr lang="en-AU" dirty="0" smtClean="0"/>
              <a:t>l delayed until </a:t>
            </a:r>
            <a:r>
              <a:rPr lang="en-AU" dirty="0"/>
              <a:t>previous </a:t>
            </a:r>
            <a:r>
              <a:rPr lang="en-AU" dirty="0" smtClean="0"/>
              <a:t>amendments </a:t>
            </a:r>
            <a:r>
              <a:rPr lang="en-AU" dirty="0"/>
              <a:t>are approved</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802.1Q-REV was </a:t>
            </a:r>
            <a:r>
              <a:rPr lang="en-AU" dirty="0" smtClean="0"/>
              <a:t>published </a:t>
            </a:r>
            <a:r>
              <a:rPr lang="en-AU" dirty="0" smtClean="0"/>
              <a:t>in June 2018</a:t>
            </a:r>
            <a:endParaRPr lang="en-AU" dirty="0"/>
          </a:p>
          <a:p>
            <a:r>
              <a:rPr lang="en-US" dirty="0" smtClean="0"/>
              <a:t>60-day</a:t>
            </a:r>
            <a:r>
              <a:rPr lang="en-AU" dirty="0" smtClean="0"/>
              <a:t> pre-ballot: </a:t>
            </a:r>
            <a:r>
              <a:rPr lang="en-AU" dirty="0" smtClean="0">
                <a:solidFill>
                  <a:schemeClr val="accent2"/>
                </a:solidFill>
              </a:rPr>
              <a:t>waiting</a:t>
            </a:r>
          </a:p>
          <a:p>
            <a:pPr lvl="1"/>
            <a:r>
              <a:rPr lang="en-AU" dirty="0" smtClean="0"/>
              <a:t>PSDO start will be delayed until </a:t>
            </a:r>
            <a:r>
              <a:rPr lang="en-AU" dirty="0" smtClean="0"/>
              <a:t>previous amendments (</a:t>
            </a:r>
            <a:r>
              <a:rPr lang="en-AU" dirty="0" err="1" smtClean="0"/>
              <a:t>Qci</a:t>
            </a:r>
            <a:r>
              <a:rPr lang="en-AU" dirty="0" smtClean="0"/>
              <a:t>, </a:t>
            </a:r>
            <a:r>
              <a:rPr lang="en-AU" dirty="0" err="1" smtClean="0"/>
              <a:t>Qch</a:t>
            </a:r>
            <a:r>
              <a:rPr lang="en-AU" dirty="0" smtClean="0"/>
              <a:t>) </a:t>
            </a:r>
            <a:r>
              <a:rPr lang="en-AU" dirty="0" smtClean="0"/>
              <a:t>are approved</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smtClean="0"/>
              <a:t>PSDO process will start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a:t>
            </a:r>
            <a:r>
              <a:rPr lang="en-AU" dirty="0" smtClean="0"/>
              <a:t>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will start soon</a:t>
            </a:r>
            <a:endParaRPr lang="en-AU" dirty="0" smtClean="0">
              <a:solidFill>
                <a:schemeClr val="accent2"/>
              </a:solidFill>
            </a:endParaRPr>
          </a:p>
          <a:p>
            <a:pPr lvl="1"/>
            <a:r>
              <a:rPr lang="en-AU" dirty="0" smtClean="0"/>
              <a:t>WG will initiate start of PSDO process in July 2018</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 will start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approved by </a:t>
            </a:r>
            <a:r>
              <a:rPr lang="en-AU" dirty="0" err="1"/>
              <a:t>RevCom</a:t>
            </a:r>
            <a:r>
              <a:rPr lang="en-AU" dirty="0"/>
              <a:t> in June 2018</a:t>
            </a:r>
          </a:p>
          <a:p>
            <a:r>
              <a:rPr lang="en-US" dirty="0" smtClean="0"/>
              <a:t>60-day</a:t>
            </a:r>
            <a:r>
              <a:rPr lang="en-AU" dirty="0" smtClean="0"/>
              <a:t> </a:t>
            </a:r>
            <a:r>
              <a:rPr lang="en-AU" dirty="0" smtClean="0"/>
              <a:t>pre-ballot: </a:t>
            </a:r>
            <a:r>
              <a:rPr lang="en-AU" dirty="0">
                <a:solidFill>
                  <a:schemeClr val="accent2"/>
                </a:solidFill>
              </a:rPr>
              <a:t>will start soon</a:t>
            </a:r>
            <a:endParaRPr lang="en-AU" dirty="0" smtClean="0"/>
          </a:p>
          <a:p>
            <a:pPr lvl="1"/>
            <a:r>
              <a:rPr lang="en-AU" dirty="0"/>
              <a:t>WG will initiate start of PSDO process in July 2018</a:t>
            </a:r>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a:t>
            </a:r>
            <a:r>
              <a:rPr lang="en-AU" dirty="0"/>
              <a:t>PSDO process will start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pPr lvl="1"/>
            <a:r>
              <a:rPr lang="en-AU" dirty="0" smtClean="0"/>
              <a:t>802.1AR-Rev </a:t>
            </a:r>
            <a:r>
              <a:rPr lang="en-AU" dirty="0"/>
              <a:t>was approved by </a:t>
            </a:r>
            <a:r>
              <a:rPr lang="en-AU" dirty="0" err="1"/>
              <a:t>RevCom</a:t>
            </a:r>
            <a:r>
              <a:rPr lang="en-AU" dirty="0"/>
              <a:t> in June 2018</a:t>
            </a:r>
          </a:p>
          <a:p>
            <a:r>
              <a:rPr lang="en-US" dirty="0" smtClean="0"/>
              <a:t>60-day</a:t>
            </a:r>
            <a:r>
              <a:rPr lang="en-AU" dirty="0" smtClean="0"/>
              <a:t> </a:t>
            </a:r>
            <a:r>
              <a:rPr lang="en-AU" dirty="0" smtClean="0"/>
              <a:t>pre-ballot: </a:t>
            </a:r>
            <a:r>
              <a:rPr lang="en-AU" dirty="0">
                <a:solidFill>
                  <a:schemeClr val="accent2"/>
                </a:solidFill>
              </a:rPr>
              <a:t>will start soon</a:t>
            </a:r>
            <a:endParaRPr lang="en-AU" dirty="0" smtClean="0"/>
          </a:p>
          <a:p>
            <a:pPr lvl="1"/>
            <a:r>
              <a:rPr lang="en-AU" dirty="0"/>
              <a:t>WG will initiate start of PSDO process in July 2018</a:t>
            </a:r>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a:t>
            </a:r>
            <a:r>
              <a:rPr lang="en-AU" dirty="0"/>
              <a:t>PSDO process will start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pPr lvl="1"/>
            <a:r>
              <a:rPr lang="en-AU" dirty="0"/>
              <a:t>IEEE 802.</a:t>
            </a:r>
            <a:r>
              <a:rPr lang="en-AU" dirty="0">
                <a:cs typeface="Arial" panose="020B0604020202020204" pitchFamily="34" charset="0"/>
              </a:rPr>
              <a:t>1CM</a:t>
            </a:r>
            <a:r>
              <a:rPr lang="en-AU" dirty="0"/>
              <a:t> </a:t>
            </a:r>
            <a:r>
              <a:rPr lang="en-AU" dirty="0" smtClean="0"/>
              <a:t>was published </a:t>
            </a:r>
            <a:r>
              <a:rPr lang="en-AU" dirty="0" smtClean="0"/>
              <a:t>in June 2018</a:t>
            </a:r>
            <a:endParaRPr lang="en-AU" dirty="0"/>
          </a:p>
          <a:p>
            <a:r>
              <a:rPr lang="en-US" dirty="0" smtClean="0"/>
              <a:t>60-day</a:t>
            </a:r>
            <a:r>
              <a:rPr lang="en-AU" dirty="0" smtClean="0"/>
              <a:t> pre-ballot: </a:t>
            </a:r>
            <a:r>
              <a:rPr lang="en-AU" dirty="0">
                <a:solidFill>
                  <a:schemeClr val="accent2"/>
                </a:solidFill>
              </a:rPr>
              <a:t>will start soon</a:t>
            </a:r>
            <a:endParaRPr lang="en-AU" dirty="0" smtClean="0"/>
          </a:p>
          <a:p>
            <a:pPr lvl="1"/>
            <a:r>
              <a:rPr lang="en-AU" dirty="0"/>
              <a:t>WG will initiate start of PSDO process in July 2018</a:t>
            </a:r>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1Qcy</a:t>
            </a:r>
            <a:r>
              <a:rPr lang="en-AU" dirty="0" smtClean="0"/>
              <a:t> </a:t>
            </a:r>
            <a:r>
              <a:rPr lang="en-AU" dirty="0"/>
              <a:t>PSDO process will </a:t>
            </a:r>
            <a:r>
              <a:rPr lang="en-AU" dirty="0" smtClean="0"/>
              <a:t>conditionally start </a:t>
            </a:r>
            <a:r>
              <a:rPr lang="en-AU" dirty="0"/>
              <a:t>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pPr lvl="1"/>
            <a:r>
              <a:rPr lang="en-AU" dirty="0"/>
              <a:t>IEEE 802.</a:t>
            </a:r>
            <a:r>
              <a:rPr lang="en-AU" dirty="0">
                <a:cs typeface="Arial" panose="020B0604020202020204" pitchFamily="34" charset="0"/>
              </a:rPr>
              <a:t>1Qcy</a:t>
            </a:r>
            <a:r>
              <a:rPr lang="en-AU" dirty="0"/>
              <a:t> </a:t>
            </a:r>
            <a:r>
              <a:rPr lang="en-AU" dirty="0" smtClean="0"/>
              <a:t>will be conditionally sent </a:t>
            </a:r>
            <a:r>
              <a:rPr lang="en-AU" dirty="0" smtClean="0"/>
              <a:t>to </a:t>
            </a:r>
            <a:r>
              <a:rPr lang="en-AU" dirty="0" err="1" smtClean="0"/>
              <a:t>RevCom</a:t>
            </a:r>
            <a:r>
              <a:rPr lang="en-AU" dirty="0" smtClean="0"/>
              <a:t> in July 2018</a:t>
            </a:r>
            <a:endParaRPr lang="en-AU" dirty="0"/>
          </a:p>
          <a:p>
            <a:r>
              <a:rPr lang="en-US" dirty="0" smtClean="0"/>
              <a:t>60-day</a:t>
            </a:r>
            <a:r>
              <a:rPr lang="en-AU" dirty="0" smtClean="0"/>
              <a:t> pre-ballot: </a:t>
            </a:r>
            <a:r>
              <a:rPr lang="en-AU" dirty="0">
                <a:solidFill>
                  <a:schemeClr val="accent2"/>
                </a:solidFill>
              </a:rPr>
              <a:t>will </a:t>
            </a:r>
            <a:r>
              <a:rPr lang="en-AU" dirty="0" smtClean="0">
                <a:solidFill>
                  <a:schemeClr val="accent2"/>
                </a:solidFill>
              </a:rPr>
              <a:t>conditionally start </a:t>
            </a:r>
            <a:r>
              <a:rPr lang="en-AU" dirty="0">
                <a:solidFill>
                  <a:schemeClr val="accent2"/>
                </a:solidFill>
              </a:rPr>
              <a:t>soon</a:t>
            </a:r>
            <a:endParaRPr lang="en-AU" dirty="0" smtClean="0">
              <a:solidFill>
                <a:schemeClr val="accent2"/>
              </a:solidFill>
            </a:endParaRPr>
          </a:p>
          <a:p>
            <a:pPr lvl="1"/>
            <a:r>
              <a:rPr lang="en-AU" dirty="0"/>
              <a:t>WG will </a:t>
            </a:r>
            <a:r>
              <a:rPr lang="en-AU" dirty="0" smtClean="0"/>
              <a:t>conditionally initiate </a:t>
            </a:r>
            <a:r>
              <a:rPr lang="en-AU" dirty="0"/>
              <a:t>start of PSDO process in July 2018</a:t>
            </a:r>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a:t>
            </a:r>
            <a:r>
              <a:rPr lang="en-AU" dirty="0"/>
              <a:t>PSDO process will </a:t>
            </a:r>
            <a:r>
              <a:rPr lang="en-AU" dirty="0" smtClean="0"/>
              <a:t>conditionally start </a:t>
            </a:r>
            <a:r>
              <a:rPr lang="en-AU" dirty="0"/>
              <a:t>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pPr lvl="1"/>
            <a:r>
              <a:rPr lang="en-AU" dirty="0"/>
              <a:t>IEEE 802.</a:t>
            </a:r>
            <a:r>
              <a:rPr lang="en-AU" dirty="0">
                <a:cs typeface="Arial" panose="020B0604020202020204" pitchFamily="34" charset="0"/>
              </a:rPr>
              <a:t>1AC/Cor-1</a:t>
            </a:r>
            <a:r>
              <a:rPr lang="en-AU" dirty="0"/>
              <a:t> </a:t>
            </a:r>
            <a:r>
              <a:rPr lang="en-AU" dirty="0" smtClean="0"/>
              <a:t>will </a:t>
            </a:r>
            <a:r>
              <a:rPr lang="en-AU" dirty="0"/>
              <a:t>be </a:t>
            </a:r>
            <a:r>
              <a:rPr lang="en-AU" dirty="0" smtClean="0"/>
              <a:t>sent </a:t>
            </a:r>
            <a:r>
              <a:rPr lang="en-AU" dirty="0"/>
              <a:t>to </a:t>
            </a:r>
            <a:r>
              <a:rPr lang="en-AU" dirty="0" err="1"/>
              <a:t>RevCom</a:t>
            </a:r>
            <a:r>
              <a:rPr lang="en-AU" dirty="0"/>
              <a:t> in July 2018</a:t>
            </a:r>
          </a:p>
          <a:p>
            <a:r>
              <a:rPr lang="en-AU" dirty="0" smtClean="0"/>
              <a:t>90-dayFDIS </a:t>
            </a:r>
            <a:r>
              <a:rPr lang="en-AU" dirty="0" smtClean="0"/>
              <a:t>ballot: </a:t>
            </a:r>
            <a:r>
              <a:rPr lang="en-AU" dirty="0">
                <a:solidFill>
                  <a:schemeClr val="accent2"/>
                </a:solidFill>
              </a:rPr>
              <a:t>will </a:t>
            </a:r>
            <a:r>
              <a:rPr lang="en-AU" dirty="0" smtClean="0">
                <a:solidFill>
                  <a:schemeClr val="accent2"/>
                </a:solidFill>
              </a:rPr>
              <a:t>conditionally start </a:t>
            </a:r>
            <a:r>
              <a:rPr lang="en-AU" dirty="0">
                <a:solidFill>
                  <a:schemeClr val="accent2"/>
                </a:solidFill>
              </a:rPr>
              <a:t>soon</a:t>
            </a:r>
            <a:endParaRPr lang="en-AU" dirty="0" smtClean="0">
              <a:solidFill>
                <a:schemeClr val="accent2"/>
              </a:solidFill>
            </a:endParaRPr>
          </a:p>
          <a:p>
            <a:pPr lvl="1"/>
            <a:r>
              <a:rPr lang="en-AU" dirty="0"/>
              <a:t>WG will conditionally initiate start of PSDO process in July </a:t>
            </a:r>
            <a:r>
              <a:rPr lang="en-AU" dirty="0" smtClean="0"/>
              <a:t>2018</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a:t>
            </a:r>
            <a:r>
              <a:rPr lang="en-AU" dirty="0"/>
              <a:t>PSDO process will conditionally start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a:t>
            </a:r>
            <a:r>
              <a:rPr lang="en-AU" dirty="0"/>
              <a:t>was liaised in Apr 2018 (WG1N124</a:t>
            </a:r>
            <a:r>
              <a:rPr lang="en-AU" dirty="0" smtClean="0"/>
              <a:t>)</a:t>
            </a:r>
          </a:p>
          <a:p>
            <a:pPr lvl="1"/>
            <a:r>
              <a:rPr lang="en-AU" dirty="0"/>
              <a:t>IEEE 802.</a:t>
            </a:r>
            <a:r>
              <a:rPr lang="en-AU" dirty="0">
                <a:cs typeface="Arial" panose="020B0604020202020204" pitchFamily="34" charset="0"/>
              </a:rPr>
              <a:t>1Xck</a:t>
            </a:r>
            <a:r>
              <a:rPr lang="en-AU" dirty="0"/>
              <a:t> </a:t>
            </a:r>
            <a:r>
              <a:rPr lang="en-AU" dirty="0" smtClean="0"/>
              <a:t>will conditionally </a:t>
            </a:r>
            <a:r>
              <a:rPr lang="en-AU" dirty="0"/>
              <a:t>to </a:t>
            </a:r>
            <a:r>
              <a:rPr lang="en-AU" dirty="0" err="1"/>
              <a:t>RevCom</a:t>
            </a:r>
            <a:r>
              <a:rPr lang="en-AU" dirty="0"/>
              <a:t> in July </a:t>
            </a:r>
            <a:r>
              <a:rPr lang="en-AU" dirty="0" smtClean="0"/>
              <a:t>2018 </a:t>
            </a:r>
            <a:endParaRPr lang="en-AU" dirty="0"/>
          </a:p>
          <a:p>
            <a:r>
              <a:rPr lang="en-US" dirty="0" smtClean="0"/>
              <a:t>60-day</a:t>
            </a:r>
            <a:r>
              <a:rPr lang="en-AU" dirty="0" smtClean="0"/>
              <a:t> pre-ballot: </a:t>
            </a:r>
            <a:r>
              <a:rPr lang="en-AU" dirty="0">
                <a:solidFill>
                  <a:schemeClr val="accent2"/>
                </a:solidFill>
              </a:rPr>
              <a:t>will conditionally start soon</a:t>
            </a:r>
            <a:endParaRPr lang="en-AU" dirty="0" smtClean="0">
              <a:solidFill>
                <a:schemeClr val="accent2"/>
              </a:solidFill>
            </a:endParaRPr>
          </a:p>
          <a:p>
            <a:pPr lvl="1"/>
            <a:r>
              <a:rPr lang="en-AU" dirty="0"/>
              <a:t>WG will conditionally initiate start of PSDO process in July 2018</a:t>
            </a:r>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a:t>
            </a:r>
            <a:r>
              <a:rPr lang="en-AU" dirty="0" smtClean="0"/>
              <a:t> </a:t>
            </a:r>
            <a:r>
              <a:rPr lang="en-AU" dirty="0"/>
              <a:t>PSDO process will conditionally start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a:t>
            </a:r>
            <a:r>
              <a:rPr lang="en-AU" dirty="0"/>
              <a:t>was liaised in Apr 2018 (WG1N124</a:t>
            </a:r>
            <a:r>
              <a:rPr lang="en-AU" dirty="0" smtClean="0"/>
              <a:t>)</a:t>
            </a:r>
          </a:p>
          <a:p>
            <a:pPr lvl="1"/>
            <a:r>
              <a:rPr lang="en-AU" dirty="0"/>
              <a:t>IEEE 802.</a:t>
            </a:r>
            <a:r>
              <a:rPr lang="en-AU" dirty="0">
                <a:cs typeface="Arial" panose="020B0604020202020204" pitchFamily="34" charset="0"/>
              </a:rPr>
              <a:t>1AE-Rev</a:t>
            </a:r>
            <a:r>
              <a:rPr lang="en-AU" dirty="0"/>
              <a:t> </a:t>
            </a:r>
            <a:r>
              <a:rPr lang="en-AU" dirty="0" smtClean="0"/>
              <a:t>will go to </a:t>
            </a:r>
            <a:r>
              <a:rPr lang="en-AU" dirty="0" err="1"/>
              <a:t>RevCom</a:t>
            </a:r>
            <a:r>
              <a:rPr lang="en-AU" dirty="0"/>
              <a:t> in July 2018 </a:t>
            </a:r>
          </a:p>
          <a:p>
            <a:r>
              <a:rPr lang="en-US" dirty="0" smtClean="0"/>
              <a:t>60-day</a:t>
            </a:r>
            <a:r>
              <a:rPr lang="en-AU" dirty="0" smtClean="0"/>
              <a:t> pre-ballot: </a:t>
            </a:r>
            <a:r>
              <a:rPr lang="en-AU" dirty="0">
                <a:solidFill>
                  <a:schemeClr val="accent2"/>
                </a:solidFill>
              </a:rPr>
              <a:t>waiting</a:t>
            </a:r>
            <a:endParaRPr lang="en-AU" dirty="0" smtClean="0"/>
          </a:p>
          <a:p>
            <a:pPr lvl="1"/>
            <a:r>
              <a:rPr lang="en-AU" dirty="0"/>
              <a:t>WG will conditionally initiate start of PSDO process in July 2018</a:t>
            </a:r>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will be liaised for </a:t>
            </a:r>
            <a:r>
              <a:rPr lang="en-AU" dirty="0" smtClean="0"/>
              <a:t>information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a:t>IEEE </a:t>
            </a:r>
            <a:r>
              <a:rPr lang="en-AU" dirty="0" smtClean="0"/>
              <a:t>802.</a:t>
            </a:r>
            <a:r>
              <a:rPr lang="en-AU" dirty="0" smtClean="0">
                <a:cs typeface="Arial" panose="020B0604020202020204" pitchFamily="34" charset="0"/>
              </a:rPr>
              <a:t>1AS-Rev will</a:t>
            </a:r>
            <a:r>
              <a:rPr lang="en-AU" dirty="0" smtClean="0"/>
              <a:t> </a:t>
            </a:r>
            <a:r>
              <a:rPr lang="en-AU" dirty="0" smtClean="0"/>
              <a:t>c</a:t>
            </a:r>
            <a:r>
              <a:rPr lang="en-AU" dirty="0" smtClean="0"/>
              <a:t>onditionally be sent for information </a:t>
            </a:r>
            <a:r>
              <a:rPr lang="en-AU" dirty="0" smtClean="0"/>
              <a:t>in July 2018</a:t>
            </a:r>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a:t>
            </a:r>
            <a:r>
              <a:rPr lang="en-AU" dirty="0" smtClean="0">
                <a:solidFill>
                  <a:schemeClr val="accent6"/>
                </a:solidFill>
              </a:rPr>
              <a:t>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4084306"/>
              </p:ext>
            </p:extLst>
          </p:nvPr>
        </p:nvGraphicFramePr>
        <p:xfrm>
          <a:off x="152399" y="16002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FDIS closes on 3 Sep 2018</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a:solidFill>
                  <a:schemeClr val="accent2"/>
                </a:solidFill>
              </a:rPr>
              <a:t>closes </a:t>
            </a:r>
            <a:r>
              <a:rPr lang="en-AU" dirty="0" smtClean="0">
                <a:solidFill>
                  <a:schemeClr val="accent2"/>
                </a:solidFill>
              </a:rPr>
              <a:t>3 </a:t>
            </a:r>
            <a:r>
              <a:rPr lang="en-AU" dirty="0">
                <a:solidFill>
                  <a:schemeClr val="accent2"/>
                </a:solidFill>
              </a:rPr>
              <a:t>Sep 2018</a:t>
            </a:r>
            <a:endParaRPr lang="en-AU" dirty="0" smtClean="0">
              <a:solidFill>
                <a:schemeClr val="accent2"/>
              </a:solidFill>
            </a:endParaRPr>
          </a:p>
          <a:p>
            <a:pPr lvl="1"/>
            <a:r>
              <a:rPr lang="en-AU" dirty="0" smtClean="0"/>
              <a:t>Will </a:t>
            </a:r>
            <a:r>
              <a:rPr lang="en-AU" dirty="0" smtClean="0"/>
              <a:t>be known as </a:t>
            </a:r>
            <a:r>
              <a:rPr lang="en-AU" dirty="0" smtClean="0"/>
              <a:t>ISO/IEC/IEEE </a:t>
            </a:r>
            <a:r>
              <a:rPr lang="en-AU" dirty="0"/>
              <a:t>8802-3:2017/</a:t>
            </a:r>
            <a:r>
              <a:rPr lang="en-AU" dirty="0" err="1"/>
              <a:t>Amd</a:t>
            </a:r>
            <a:r>
              <a:rPr lang="en-AU" dirty="0"/>
              <a:t> </a:t>
            </a:r>
            <a:r>
              <a:rPr lang="en-AU" dirty="0" smtClean="0"/>
              <a:t>6 once published </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FDIS closes on </a:t>
            </a:r>
            <a:r>
              <a:rPr lang="en-AU" dirty="0" smtClean="0"/>
              <a:t>3 </a:t>
            </a:r>
            <a:r>
              <a:rPr lang="en-AU" dirty="0"/>
              <a:t>Sep 2018</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chemeClr val="accent2"/>
                </a:solidFill>
              </a:rPr>
              <a:t>closes </a:t>
            </a:r>
            <a:r>
              <a:rPr lang="en-AU" dirty="0" smtClean="0">
                <a:solidFill>
                  <a:schemeClr val="accent2"/>
                </a:solidFill>
              </a:rPr>
              <a:t>3 </a:t>
            </a:r>
            <a:r>
              <a:rPr lang="en-AU" dirty="0">
                <a:solidFill>
                  <a:schemeClr val="accent2"/>
                </a:solidFill>
              </a:rPr>
              <a:t>Sep 2018</a:t>
            </a:r>
            <a:endParaRPr lang="en-AU" dirty="0" smtClean="0">
              <a:solidFill>
                <a:schemeClr val="accent2"/>
              </a:solidFill>
            </a:endParaRPr>
          </a:p>
          <a:p>
            <a:pPr lvl="1"/>
            <a:r>
              <a:rPr lang="en-AU" dirty="0"/>
              <a:t>Will be known as ISO/IEC/IEEE </a:t>
            </a:r>
            <a:r>
              <a:rPr lang="en-AU" dirty="0"/>
              <a:t>8802-3:2017/</a:t>
            </a:r>
            <a:r>
              <a:rPr lang="en-AU" dirty="0" err="1"/>
              <a:t>Amd</a:t>
            </a:r>
            <a:r>
              <a:rPr lang="en-AU" dirty="0"/>
              <a:t> </a:t>
            </a:r>
            <a:r>
              <a:rPr lang="en-AU" dirty="0" smtClean="0"/>
              <a:t>9 </a:t>
            </a:r>
            <a:r>
              <a:rPr lang="en-AU" dirty="0"/>
              <a:t>once published </a:t>
            </a:r>
          </a:p>
          <a:p>
            <a:pPr marL="1588" lvl="1" indent="0">
              <a:buNone/>
            </a:pPr>
            <a:endParaRPr lang="en-AU" dirty="0">
              <a:solidFill>
                <a:srgbClr val="FF0000"/>
              </a:solidFill>
            </a:endParaRPr>
          </a:p>
          <a:p>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FDIS closes on </a:t>
            </a:r>
            <a:r>
              <a:rPr lang="en-AU" dirty="0" smtClean="0"/>
              <a:t>3 </a:t>
            </a:r>
            <a:r>
              <a:rPr lang="en-AU" dirty="0"/>
              <a:t>Sep 2018</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smtClean="0">
                <a:solidFill>
                  <a:schemeClr val="accent2"/>
                </a:solidFill>
              </a:rPr>
              <a:t>closes 3 Sep 2018</a:t>
            </a:r>
          </a:p>
          <a:p>
            <a:pPr lvl="1"/>
            <a:r>
              <a:rPr lang="en-AU" dirty="0"/>
              <a:t>Will be known as ISO/IEC/IEEE </a:t>
            </a:r>
            <a:r>
              <a:rPr lang="en-AU" dirty="0"/>
              <a:t>8802-3:2017/</a:t>
            </a:r>
            <a:r>
              <a:rPr lang="en-AU" dirty="0" err="1"/>
              <a:t>Amd</a:t>
            </a:r>
            <a:r>
              <a:rPr lang="en-AU" dirty="0"/>
              <a:t> </a:t>
            </a:r>
            <a:r>
              <a:rPr lang="en-AU" dirty="0" smtClean="0"/>
              <a:t>8 </a:t>
            </a:r>
            <a:r>
              <a:rPr lang="en-AU" dirty="0"/>
              <a:t>once published </a:t>
            </a:r>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passed &amp; is awaiting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&amp; awaiting publication</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US" dirty="0"/>
              <a:t>Jodi </a:t>
            </a:r>
            <a:r>
              <a:rPr lang="en-US" dirty="0" err="1"/>
              <a:t>Haasz</a:t>
            </a:r>
            <a:r>
              <a:rPr lang="en-US" dirty="0"/>
              <a:t> working with ISO staff to arrange publication</a:t>
            </a:r>
            <a:endParaRPr lang="en-AU" dirty="0"/>
          </a:p>
          <a:p>
            <a:pPr lvl="2"/>
            <a:r>
              <a:rPr lang="en-AU" dirty="0" smtClean="0"/>
              <a:t>Will </a:t>
            </a:r>
            <a:r>
              <a:rPr lang="en-AU" dirty="0"/>
              <a:t>be known as </a:t>
            </a:r>
            <a:r>
              <a:rPr lang="en-US" dirty="0" smtClean="0"/>
              <a:t>ISO/IEC/IEEE8802-3:2017/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is waiting for FDIS ballot to start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chemeClr val="accent2"/>
                </a:solidFill>
              </a:rPr>
              <a:t>waiting for </a:t>
            </a:r>
            <a:r>
              <a:rPr lang="en-AU" dirty="0" smtClean="0">
                <a:solidFill>
                  <a:schemeClr val="accent2"/>
                </a:solidFill>
              </a:rPr>
              <a:t>start</a:t>
            </a:r>
          </a:p>
          <a:p>
            <a:pPr lvl="1"/>
            <a:r>
              <a:rPr lang="en-US" dirty="0"/>
              <a:t>Jodi </a:t>
            </a:r>
            <a:r>
              <a:rPr lang="en-US" dirty="0" err="1"/>
              <a:t>Haasz</a:t>
            </a:r>
            <a:r>
              <a:rPr lang="en-US" dirty="0"/>
              <a:t> working with ISO staff to start FDIS ballot</a:t>
            </a:r>
            <a:endParaRPr lang="en-AU" dirty="0"/>
          </a:p>
          <a:p>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smtClean="0"/>
              <a:t>Expected submission to PSDO in Nov 2018</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a:t>
            </a:r>
            <a:r>
              <a:rPr lang="en-AU" dirty="0"/>
              <a:t>is waiting for start of FDIS ballot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smtClean="0">
                <a:solidFill>
                  <a:schemeClr val="accent2"/>
                </a:solidFill>
              </a:rPr>
              <a:t>waiting for </a:t>
            </a:r>
            <a:r>
              <a:rPr lang="en-AU" dirty="0" smtClean="0">
                <a:solidFill>
                  <a:schemeClr val="accent2"/>
                </a:solidFill>
              </a:rPr>
              <a:t>start</a:t>
            </a:r>
          </a:p>
          <a:p>
            <a:pPr lvl="1"/>
            <a:r>
              <a:rPr lang="en-US" dirty="0"/>
              <a:t>Jodi </a:t>
            </a:r>
            <a:r>
              <a:rPr lang="en-US" dirty="0" err="1"/>
              <a:t>Haasz</a:t>
            </a:r>
            <a:r>
              <a:rPr lang="en-US" dirty="0"/>
              <a:t> working with ISO staff to start FDIS ballot</a:t>
            </a:r>
            <a:endParaRPr lang="en-AU" dirty="0"/>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Sept </a:t>
            </a:r>
            <a:r>
              <a:rPr lang="en-AU" dirty="0" smtClean="0"/>
              <a:t>2018</a:t>
            </a:r>
          </a:p>
          <a:p>
            <a:pPr lvl="2"/>
            <a:r>
              <a:rPr lang="en-AU" dirty="0"/>
              <a:t>Expected submission to PSDO in Nov </a:t>
            </a:r>
            <a:r>
              <a:rPr lang="en-AU" dirty="0" smtClean="0"/>
              <a:t>2018</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was </a:t>
            </a:r>
            <a:r>
              <a:rPr lang="en-AU" dirty="0"/>
              <a:t>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t>Expected to go to </a:t>
            </a:r>
            <a:r>
              <a:rPr lang="en-AU" dirty="0" err="1"/>
              <a:t>RevCom</a:t>
            </a:r>
            <a:r>
              <a:rPr lang="en-AU" dirty="0"/>
              <a:t> in June 2018</a:t>
            </a:r>
            <a:endParaRPr lang="en-AU" dirty="0">
              <a:solidFill>
                <a:srgbClr val="FF0000"/>
              </a:solidFill>
            </a:endParaRPr>
          </a:p>
          <a:p>
            <a:pPr lvl="2"/>
            <a:r>
              <a:rPr lang="en-AU" dirty="0" smtClean="0"/>
              <a:t>Expected </a:t>
            </a:r>
            <a:r>
              <a:rPr lang="en-AU" dirty="0"/>
              <a:t>submission to PSDO in </a:t>
            </a:r>
            <a:r>
              <a:rPr lang="en-AU" dirty="0" smtClean="0"/>
              <a:t>Sep 2018</a:t>
            </a:r>
          </a:p>
          <a:p>
            <a:pPr lvl="1"/>
            <a:r>
              <a:rPr lang="en-AU" dirty="0" smtClean="0"/>
              <a:t>Need a WG motion to start FDIS but probably need to wait because a bunch of amendments still in process</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a:t>
            </a:r>
            <a:r>
              <a:rPr lang="en-AU" dirty="0"/>
              <a:t>was 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a:t>Expected submission to PSDO in Nov </a:t>
            </a:r>
            <a:r>
              <a:rPr lang="en-AU" dirty="0" smtClean="0"/>
              <a:t>2018</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0067435"/>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a:t>
            </a:r>
            <a:r>
              <a:rPr lang="en-AU" dirty="0" smtClean="0"/>
              <a:t>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t>Was </a:t>
            </a:r>
            <a:r>
              <a:rPr lang="en-US" dirty="0"/>
              <a:t>on hold pending the approval of the FDIS ballot for IEEE 802.11; that is now </a:t>
            </a:r>
            <a:r>
              <a:rPr lang="en-US" dirty="0" smtClean="0"/>
              <a:t>approved</a:t>
            </a:r>
          </a:p>
          <a:p>
            <a:pPr lvl="1"/>
            <a:r>
              <a:rPr lang="en-US" dirty="0"/>
              <a:t>Jodi </a:t>
            </a:r>
            <a:r>
              <a:rPr lang="en-US" dirty="0" err="1"/>
              <a:t>Haasz</a:t>
            </a:r>
            <a:r>
              <a:rPr lang="en-US" dirty="0"/>
              <a:t> </a:t>
            </a:r>
            <a:r>
              <a:rPr lang="en-US" dirty="0" smtClean="0"/>
              <a:t>will work </a:t>
            </a:r>
            <a:r>
              <a:rPr lang="en-US" dirty="0"/>
              <a:t>with ISO staff to start FDIS ballot</a:t>
            </a:r>
            <a:endParaRPr lang="en-AU" dirty="0"/>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a:t>
            </a:r>
            <a:r>
              <a:rPr lang="en-AU" dirty="0"/>
              <a:t>is waiting for FDIS ballot to start</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and response sent</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is waiting for FDIS ballot to start</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waiting for start</a:t>
            </a:r>
          </a:p>
          <a:p>
            <a:pPr lvl="1"/>
            <a:r>
              <a:rPr lang="en-AU" dirty="0" smtClean="0"/>
              <a:t>Was </a:t>
            </a:r>
            <a:r>
              <a:rPr lang="en-US" dirty="0" smtClean="0"/>
              <a:t>on </a:t>
            </a:r>
            <a:r>
              <a:rPr lang="en-US" dirty="0"/>
              <a:t>hold pending the approval of the FDIS ballot for IEEE </a:t>
            </a:r>
            <a:r>
              <a:rPr lang="en-US" dirty="0" smtClean="0"/>
              <a:t>802.11; that is now </a:t>
            </a:r>
            <a:r>
              <a:rPr lang="en-US" dirty="0" smtClean="0"/>
              <a:t>approved</a:t>
            </a:r>
          </a:p>
          <a:p>
            <a:pPr lvl="1"/>
            <a:r>
              <a:rPr lang="en-US" dirty="0"/>
              <a:t>Jodi </a:t>
            </a:r>
            <a:r>
              <a:rPr lang="en-US" dirty="0" err="1"/>
              <a:t>Haasz</a:t>
            </a:r>
            <a:r>
              <a:rPr lang="en-US" dirty="0"/>
              <a:t> will work with ISO staff to start FDIS </a:t>
            </a:r>
            <a:r>
              <a:rPr lang="en-US" dirty="0" smtClean="0"/>
              <a:t>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1"/>
            <a:r>
              <a:rPr lang="en-AU" dirty="0" smtClean="0"/>
              <a:t>Published version will be liaised in July 2018</a:t>
            </a:r>
            <a:endParaRPr lang="en-AU" dirty="0" smtClean="0"/>
          </a:p>
          <a:p>
            <a:r>
              <a:rPr lang="en-US" dirty="0" smtClean="0"/>
              <a:t>60-day</a:t>
            </a:r>
            <a:r>
              <a:rPr lang="en-AU" dirty="0" smtClean="0"/>
              <a:t> pre-ballot: </a:t>
            </a:r>
            <a:r>
              <a:rPr lang="en-AU" dirty="0" smtClean="0">
                <a:solidFill>
                  <a:schemeClr val="accent2"/>
                </a:solidFill>
              </a:rPr>
              <a:t>waiting</a:t>
            </a:r>
          </a:p>
          <a:p>
            <a:pPr lvl="1"/>
            <a:r>
              <a:rPr lang="en-AU" b="0" dirty="0" smtClean="0"/>
              <a:t>PSDO process will probably start in Nov 2018</a:t>
            </a:r>
            <a:endParaRPr lang="en-AU" b="0"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1"/>
            <a:r>
              <a:rPr lang="en-AU" dirty="0"/>
              <a:t>Published version will be liaised in July </a:t>
            </a:r>
            <a:r>
              <a:rPr lang="en-AU" dirty="0" smtClean="0"/>
              <a:t>2018</a:t>
            </a:r>
            <a:endParaRPr lang="en-GB" dirty="0" smtClean="0"/>
          </a:p>
          <a:p>
            <a:r>
              <a:rPr lang="en-US" dirty="0" smtClean="0"/>
              <a:t>60-day</a:t>
            </a:r>
            <a:r>
              <a:rPr lang="en-AU" dirty="0" smtClean="0"/>
              <a:t> </a:t>
            </a:r>
            <a:r>
              <a:rPr lang="en-AU" dirty="0" smtClean="0"/>
              <a:t>pre-ballot: </a:t>
            </a:r>
            <a:r>
              <a:rPr lang="en-AU" dirty="0" smtClean="0">
                <a:solidFill>
                  <a:schemeClr val="accent2"/>
                </a:solidFill>
              </a:rPr>
              <a:t>waiting</a:t>
            </a:r>
          </a:p>
          <a:p>
            <a:pPr lvl="1"/>
            <a:r>
              <a:rPr lang="en-AU" b="0" dirty="0" smtClean="0"/>
              <a:t>PSDO </a:t>
            </a:r>
            <a:r>
              <a:rPr lang="en-AU" b="0" dirty="0"/>
              <a:t>process will probably start in Nov </a:t>
            </a:r>
            <a:r>
              <a:rPr lang="en-AU" b="0" dirty="0" smtClean="0"/>
              <a:t>2018</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endParaRPr lang="en-AU" dirty="0" smtClean="0">
              <a:solidFill>
                <a:srgbClr val="00B050"/>
              </a:solidFill>
            </a:endParaRPr>
          </a:p>
          <a:p>
            <a:pPr lvl="1"/>
            <a:r>
              <a:rPr lang="en-AU" dirty="0" smtClean="0"/>
              <a:t>802.11aq D8.0 was sent for liaison in Mar 2017</a:t>
            </a:r>
          </a:p>
          <a:p>
            <a:pPr lvl="1"/>
            <a:r>
              <a:rPr lang="en-AU" dirty="0"/>
              <a:t>Published version will be liaised </a:t>
            </a:r>
            <a:r>
              <a:rPr lang="en-AU" dirty="0" smtClean="0"/>
              <a:t>as soon as available</a:t>
            </a:r>
            <a:endParaRPr lang="en-GB" dirty="0"/>
          </a:p>
          <a:p>
            <a:r>
              <a:rPr lang="en-US" dirty="0" smtClean="0"/>
              <a:t>60-day</a:t>
            </a:r>
            <a:r>
              <a:rPr lang="en-AU" dirty="0" smtClean="0"/>
              <a:t> </a:t>
            </a:r>
            <a:r>
              <a:rPr lang="en-AU" dirty="0" smtClean="0"/>
              <a:t>pre-ballot: </a:t>
            </a:r>
            <a:r>
              <a:rPr lang="en-AU" dirty="0" smtClean="0">
                <a:solidFill>
                  <a:schemeClr val="accent2"/>
                </a:solidFill>
              </a:rPr>
              <a:t>waiting</a:t>
            </a:r>
          </a:p>
          <a:p>
            <a:pPr lvl="1"/>
            <a:r>
              <a:rPr lang="en-AU" b="0" dirty="0"/>
              <a:t>PSDO process will probably start in Nov 2018</a:t>
            </a:r>
            <a:endParaRPr lang="en-AU" dirty="0"/>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D3.0</a:t>
            </a:r>
            <a:r>
              <a:rPr lang="en-AU" dirty="0" smtClean="0"/>
              <a:t> is now approved; D4.0 will probably be liaised for information</a:t>
            </a:r>
          </a:p>
          <a:p>
            <a:r>
              <a:rPr lang="en-US" dirty="0" smtClean="0"/>
              <a:t>60-day</a:t>
            </a:r>
            <a:r>
              <a:rPr lang="en-AU" dirty="0" smtClean="0"/>
              <a:t> </a:t>
            </a:r>
            <a:r>
              <a:rPr lang="en-AU" dirty="0" smtClean="0"/>
              <a:t>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a:t>
            </a:r>
            <a:r>
              <a:rPr lang="en-US" dirty="0" smtClean="0"/>
              <a:t>Sept </a:t>
            </a:r>
            <a:r>
              <a:rPr lang="en-US" dirty="0" smtClean="0"/>
              <a:t>2018 plenary meeting in </a:t>
            </a:r>
            <a:r>
              <a:rPr lang="en-US" dirty="0" smtClean="0"/>
              <a:t>Hawaii</a:t>
            </a:r>
            <a:endParaRPr lang="en-US" dirty="0" smtClean="0"/>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11 Sept 2018</a:t>
            </a:r>
            <a:r>
              <a:rPr lang="en-US" sz="1600" b="1" dirty="0" smtClean="0">
                <a:latin typeface="+mj-lt"/>
              </a:rPr>
              <a:t>,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FDIS ballot passed but comments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a:t>
            </a:r>
            <a:r>
              <a:rPr lang="en-AU" dirty="0" smtClean="0"/>
              <a:t>2017 (see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a:t>
            </a:r>
            <a:r>
              <a:rPr lang="en-AU" dirty="0" smtClean="0"/>
              <a:t>comments</a:t>
            </a:r>
          </a:p>
          <a:p>
            <a:pPr lvl="1"/>
            <a:r>
              <a:rPr lang="en-AU" dirty="0" smtClean="0"/>
              <a:t>Response will be sent after July 2018 meeting</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0083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802.16</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Mar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30</a:t>
                      </a:r>
                      <a:r>
                        <a:rPr lang="en-AU" sz="1600" b="0" baseline="0" dirty="0" smtClean="0">
                          <a:solidFill>
                            <a:schemeClr val="tx1"/>
                          </a:solidFill>
                          <a:latin typeface="+mn-lt"/>
                        </a:rPr>
                        <a:t> Jul 18</a:t>
                      </a:r>
                      <a:endParaRPr lang="en-AU" sz="1600" b="0" dirty="0" smtClean="0">
                        <a:solidFill>
                          <a:schemeClr val="tx1"/>
                        </a:solidFill>
                        <a:latin typeface="+mn-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60-day pre-ballot closes on 30 July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chemeClr val="accent2"/>
                </a:solidFill>
              </a:rPr>
              <a:t>closes 30 July 2018</a:t>
            </a:r>
          </a:p>
          <a:p>
            <a:pPr lvl="1"/>
            <a:r>
              <a:rPr lang="en-AU" dirty="0" smtClean="0"/>
              <a:t>Ballot (N16810) closes 30 July 2018</a:t>
            </a:r>
          </a:p>
          <a:p>
            <a:pPr lvl="2"/>
            <a:r>
              <a:rPr lang="en-AU" dirty="0"/>
              <a:t>A</a:t>
            </a:r>
            <a:r>
              <a:rPr lang="en-AU" dirty="0" smtClean="0"/>
              <a:t>ny </a:t>
            </a:r>
            <a:r>
              <a:rPr lang="en-AU" dirty="0"/>
              <a:t>comments be resolved </a:t>
            </a:r>
            <a:r>
              <a:rPr lang="en-AU" dirty="0" smtClean="0"/>
              <a:t>by an 802.16 ad hoc</a:t>
            </a:r>
            <a:endParaRPr lang="en-AU" dirty="0"/>
          </a:p>
          <a:p>
            <a:r>
              <a:rPr lang="en-AU" dirty="0" smtClean="0"/>
              <a:t>FDIS ballot: </a:t>
            </a:r>
            <a:r>
              <a:rPr lang="en-AU" dirty="0" smtClean="0">
                <a:solidFill>
                  <a:schemeClr val="accent2"/>
                </a:solidFill>
              </a:rPr>
              <a:t>waiting</a:t>
            </a: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5753715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0133472"/>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Jun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t>
            </a:r>
            <a:r>
              <a:rPr lang="en-AU" dirty="0" smtClean="0"/>
              <a:t>but </a:t>
            </a:r>
            <a:r>
              <a:rPr lang="en-AU" dirty="0" smtClean="0"/>
              <a:t>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but requires a responses</a:t>
            </a:r>
          </a:p>
          <a:p>
            <a:pPr lvl="1"/>
            <a:r>
              <a:rPr lang="en-AU" dirty="0"/>
              <a:t>IEEE 802.21-2017-Cor1 9</a:t>
            </a:r>
            <a:r>
              <a:rPr lang="en-AU" dirty="0" smtClean="0"/>
              <a:t>0-day </a:t>
            </a:r>
            <a:r>
              <a:rPr lang="en-AU" dirty="0"/>
              <a:t> </a:t>
            </a:r>
            <a:r>
              <a:rPr lang="en-AU" dirty="0" smtClean="0"/>
              <a:t>FDIS ballot passed </a:t>
            </a:r>
            <a:r>
              <a:rPr lang="en-AU" dirty="0" smtClean="0"/>
              <a:t>on 16 </a:t>
            </a:r>
            <a:r>
              <a:rPr lang="en-AU" dirty="0" smtClean="0"/>
              <a:t>June 2018 (N16814)</a:t>
            </a:r>
          </a:p>
          <a:p>
            <a:pPr lvl="2"/>
            <a:r>
              <a:rPr lang="en-AU" dirty="0" smtClean="0"/>
              <a:t>Passed </a:t>
            </a:r>
            <a:r>
              <a:rPr lang="en-AU" dirty="0" smtClean="0"/>
              <a:t>5/0/12</a:t>
            </a:r>
          </a:p>
          <a:p>
            <a:pPr lvl="2"/>
            <a:r>
              <a:rPr lang="en-AU" dirty="0"/>
              <a:t>A</a:t>
            </a:r>
            <a:r>
              <a:rPr lang="en-AU" dirty="0" smtClean="0"/>
              <a:t>bstain </a:t>
            </a:r>
            <a:r>
              <a:rPr lang="en-AU" dirty="0" smtClean="0"/>
              <a:t>comment from China </a:t>
            </a:r>
            <a:r>
              <a:rPr lang="en-AU" dirty="0" smtClean="0"/>
              <a:t>NB</a:t>
            </a:r>
          </a:p>
          <a:p>
            <a:pPr lvl="1"/>
            <a:r>
              <a:rPr lang="en-AU" dirty="0"/>
              <a:t>Response will be sent after July 2018 meeting</a:t>
            </a:r>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29695156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a:t>
            </a:r>
            <a:r>
              <a:rPr lang="en-AU" dirty="0" smtClean="0"/>
              <a:t>July </a:t>
            </a:r>
            <a:r>
              <a:rPr lang="en-AU" dirty="0" smtClean="0"/>
              <a:t>2018 in </a:t>
            </a:r>
            <a:r>
              <a:rPr lang="en-AU" dirty="0" smtClean="0"/>
              <a:t>San Diego</a:t>
            </a:r>
            <a:endParaRPr lang="en-AU" dirty="0" smtClean="0"/>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Review SC6 activities</a:t>
            </a:r>
          </a:p>
          <a:p>
            <a:pPr lvl="2"/>
            <a:r>
              <a:rPr lang="en-AU" i="1" dirty="0" smtClean="0"/>
              <a:t>Security ad hoc </a:t>
            </a:r>
            <a:r>
              <a:rPr lang="en-AU" dirty="0" smtClean="0"/>
              <a:t>activities</a:t>
            </a:r>
          </a:p>
          <a:p>
            <a:pPr lvl="2"/>
            <a:r>
              <a:rPr lang="en-AU" dirty="0" smtClean="0"/>
              <a:t>Results of SC6 </a:t>
            </a:r>
            <a:r>
              <a:rPr lang="en-AU" dirty="0" smtClean="0"/>
              <a:t>meeting</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30918920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2"/>
            <a:r>
              <a:rPr lang="en-AU" dirty="0" smtClean="0"/>
              <a:t>Andrew Myles responded that he had expected discussion by SC6 first but that it is an SC6 decision</a:t>
            </a:r>
          </a:p>
          <a:p>
            <a:pPr lvl="1"/>
            <a:r>
              <a:rPr lang="en-AU" dirty="0" smtClean="0"/>
              <a:t>The IEEE 802 JTC1 SC will track future progress</a:t>
            </a:r>
          </a:p>
          <a:p>
            <a:pPr lvl="2"/>
            <a:r>
              <a:rPr lang="en-AU" dirty="0" smtClean="0"/>
              <a:t>It is likely to be discussed at the SC6 meeting in August 2018</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24310258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a:t>
            </a:r>
            <a:r>
              <a:rPr lang="en-AU" dirty="0" smtClean="0"/>
              <a:t>was </a:t>
            </a:r>
            <a:r>
              <a:rPr lang="en-AU" dirty="0" smtClean="0"/>
              <a:t>held in Aug 2018 in Tokyo, Japan</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smtClean="0"/>
              <a:t>?</a:t>
            </a:r>
            <a:endParaRPr lang="en-US" dirty="0" smtClean="0"/>
          </a:p>
          <a:p>
            <a:r>
              <a:rPr lang="en-AU" dirty="0" smtClean="0"/>
              <a:t>Date</a:t>
            </a:r>
          </a:p>
          <a:p>
            <a:pPr lvl="1"/>
            <a:r>
              <a:rPr lang="en-AU" smtClean="0"/>
              <a:t>27-31 Aug </a:t>
            </a:r>
            <a:r>
              <a:rPr lang="en-AU" dirty="0" smtClean="0"/>
              <a:t>2018</a:t>
            </a:r>
          </a:p>
          <a:p>
            <a:r>
              <a:rPr lang="en-AU" dirty="0" smtClean="0"/>
              <a:t>Location</a:t>
            </a:r>
          </a:p>
          <a:p>
            <a:pPr lvl="1"/>
            <a:r>
              <a:rPr lang="en-AU" dirty="0" smtClean="0"/>
              <a:t>Tokyo</a:t>
            </a:r>
          </a:p>
          <a:p>
            <a:r>
              <a:rPr lang="en-AU" dirty="0" smtClean="0"/>
              <a:t>WebEx</a:t>
            </a:r>
          </a:p>
          <a:p>
            <a:pPr lvl="1"/>
            <a:r>
              <a:rPr lang="en-AU" dirty="0" smtClean="0">
                <a:solidFill>
                  <a:srgbClr val="FF0000"/>
                </a:solidFill>
              </a:rPr>
              <a:t>????</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 22 June 2018</a:t>
            </a:r>
          </a:p>
          <a:p>
            <a:pPr lvl="1"/>
            <a:r>
              <a:rPr lang="en-GB" dirty="0" smtClean="0"/>
              <a:t>New contributions: 3 August 2018</a:t>
            </a:r>
          </a:p>
          <a:p>
            <a:pPr lvl="1"/>
            <a:r>
              <a:rPr lang="en-GB" dirty="0" smtClean="0"/>
              <a:t>New comments: 10 August 2018</a:t>
            </a:r>
          </a:p>
          <a:p>
            <a:pPr lvl="1"/>
            <a:r>
              <a:rPr lang="en-GB" dirty="0" smtClean="0"/>
              <a:t>Registration:</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938914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Three people associated with IEEE-SA participated in the </a:t>
            </a:r>
            <a:r>
              <a:rPr lang="en-AU" dirty="0" smtClean="0"/>
              <a:t>SC6 meeting</a:t>
            </a:r>
            <a:endParaRPr lang="en-AU" dirty="0"/>
          </a:p>
        </p:txBody>
      </p:sp>
      <p:sp>
        <p:nvSpPr>
          <p:cNvPr id="3" name="Content Placeholder 2"/>
          <p:cNvSpPr>
            <a:spLocks noGrp="1"/>
          </p:cNvSpPr>
          <p:nvPr>
            <p:ph idx="1"/>
          </p:nvPr>
        </p:nvSpPr>
        <p:spPr/>
        <p:txBody>
          <a:bodyPr/>
          <a:lstStyle/>
          <a:p>
            <a:pPr lvl="1"/>
            <a:r>
              <a:rPr lang="en-AU" dirty="0" smtClean="0"/>
              <a:t>The SC6 meeting had participation </a:t>
            </a:r>
            <a:r>
              <a:rPr lang="en-AU" dirty="0" smtClean="0"/>
              <a:t>from a number of </a:t>
            </a:r>
            <a:r>
              <a:rPr lang="en-AU" dirty="0" smtClean="0"/>
              <a:t>IEEE-SA stakeholders</a:t>
            </a:r>
            <a:r>
              <a:rPr lang="en-AU" dirty="0" smtClean="0"/>
              <a:t>:</a:t>
            </a:r>
          </a:p>
          <a:p>
            <a:pPr lvl="2"/>
            <a:r>
              <a:rPr lang="en-AU" dirty="0" smtClean="0"/>
              <a:t>Dorothy Stanley (Chair of IEEE 802.11 WG, US NB)</a:t>
            </a:r>
          </a:p>
          <a:p>
            <a:pPr lvl="2"/>
            <a:r>
              <a:rPr lang="en-AU" dirty="0" smtClean="0"/>
              <a:t>Peter Yee (Vice Chair of IEEE 802 JTC1 SC)</a:t>
            </a:r>
          </a:p>
          <a:p>
            <a:pPr lvl="2"/>
            <a:r>
              <a:rPr lang="en-AU" dirty="0" smtClean="0"/>
              <a:t>Jodi </a:t>
            </a:r>
            <a:r>
              <a:rPr lang="en-AU" dirty="0" err="1" smtClean="0"/>
              <a:t>Haasz</a:t>
            </a:r>
            <a:r>
              <a:rPr lang="en-AU" dirty="0" smtClean="0"/>
              <a:t> (IEEE-SA</a:t>
            </a:r>
            <a:r>
              <a:rPr lang="en-AU" dirty="0" smtClean="0"/>
              <a: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41623266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ToR</a:t>
            </a:r>
            <a:r>
              <a:rPr lang="en-AU" dirty="0" smtClean="0"/>
              <a:t> of the </a:t>
            </a:r>
            <a:r>
              <a:rPr lang="en-AU" i="1" dirty="0" smtClean="0"/>
              <a:t>Security ad hoc </a:t>
            </a:r>
            <a:r>
              <a:rPr lang="en-AU" dirty="0" smtClean="0"/>
              <a:t>were established at the last SC6 meeting</a:t>
            </a:r>
            <a:endParaRPr lang="en-AU" dirty="0"/>
          </a:p>
        </p:txBody>
      </p:sp>
      <p:sp>
        <p:nvSpPr>
          <p:cNvPr id="3" name="Content Placeholder 2"/>
          <p:cNvSpPr>
            <a:spLocks noGrp="1"/>
          </p:cNvSpPr>
          <p:nvPr>
            <p:ph idx="1"/>
          </p:nvPr>
        </p:nvSpPr>
        <p:spPr/>
        <p:txBody>
          <a:bodyPr/>
          <a:lstStyle/>
          <a:p>
            <a:r>
              <a:rPr lang="en-AU" dirty="0" smtClean="0"/>
              <a:t>Modified </a:t>
            </a:r>
            <a:r>
              <a:rPr lang="en-AU" dirty="0" err="1" smtClean="0"/>
              <a:t>ToR</a:t>
            </a:r>
            <a:endParaRPr lang="en-AU" dirty="0" smtClean="0"/>
          </a:p>
          <a:p>
            <a:pPr lvl="1"/>
            <a:r>
              <a:rPr lang="en-GB" i="1" dirty="0" smtClean="0"/>
              <a:t>Scope </a:t>
            </a:r>
            <a:endParaRPr lang="en-AU" i="1" dirty="0" smtClean="0"/>
          </a:p>
          <a:p>
            <a:pPr lvl="2"/>
            <a:r>
              <a:rPr lang="en-GB" i="1" dirty="0" smtClean="0"/>
              <a:t>Review security technologies in the published standards, and SC6 projects under development for the purpose of identifying areas of potential improvement </a:t>
            </a:r>
            <a:endParaRPr lang="en-AU" i="1" dirty="0" smtClean="0"/>
          </a:p>
          <a:p>
            <a:pPr lvl="1"/>
            <a:r>
              <a:rPr lang="en-GB" i="1" dirty="0" smtClean="0"/>
              <a:t>AHGS deliverables</a:t>
            </a:r>
            <a:endParaRPr lang="en-AU" i="1" dirty="0" smtClean="0"/>
          </a:p>
          <a:p>
            <a:pPr lvl="2"/>
            <a:r>
              <a:rPr lang="en-GB" i="1" dirty="0" smtClean="0"/>
              <a:t>A report that identifies any potential security issues in SC6 published standards and SC6 projects under development.</a:t>
            </a:r>
            <a:endParaRPr lang="en-AU" i="1" dirty="0" smtClean="0"/>
          </a:p>
          <a:p>
            <a:pPr lvl="1"/>
            <a:r>
              <a:rPr lang="en-GB" i="1" dirty="0" smtClean="0"/>
              <a:t>Period</a:t>
            </a:r>
            <a:endParaRPr lang="en-AU" i="1" dirty="0" smtClean="0"/>
          </a:p>
          <a:p>
            <a:pPr lvl="2"/>
            <a:r>
              <a:rPr lang="en-GB" i="1" dirty="0" smtClean="0"/>
              <a:t>The AHGS will complete its report by the next SC6 plenary meeting.</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23760318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ToR</a:t>
            </a:r>
            <a:r>
              <a:rPr lang="en-AU" dirty="0"/>
              <a:t> of the </a:t>
            </a:r>
            <a:r>
              <a:rPr lang="en-AU" i="1" dirty="0"/>
              <a:t>Security ad hoc </a:t>
            </a:r>
            <a:r>
              <a:rPr lang="en-AU" dirty="0"/>
              <a:t>were established </a:t>
            </a:r>
            <a:r>
              <a:rPr lang="en-AU" dirty="0" smtClean="0"/>
              <a:t>at </a:t>
            </a:r>
            <a:r>
              <a:rPr lang="en-AU" dirty="0"/>
              <a:t>the last SC6 meeting</a:t>
            </a:r>
          </a:p>
        </p:txBody>
      </p:sp>
      <p:sp>
        <p:nvSpPr>
          <p:cNvPr id="3" name="Content Placeholder 2"/>
          <p:cNvSpPr>
            <a:spLocks noGrp="1"/>
          </p:cNvSpPr>
          <p:nvPr>
            <p:ph idx="1"/>
          </p:nvPr>
        </p:nvSpPr>
        <p:spPr/>
        <p:txBody>
          <a:bodyPr/>
          <a:lstStyle/>
          <a:p>
            <a:r>
              <a:rPr lang="en-AU" dirty="0" smtClean="0"/>
              <a:t>Summary of </a:t>
            </a:r>
            <a:r>
              <a:rPr lang="en-AU" dirty="0" err="1" smtClean="0"/>
              <a:t>ToR</a:t>
            </a:r>
            <a:endParaRPr lang="en-AU" dirty="0" smtClean="0"/>
          </a:p>
          <a:p>
            <a:pPr lvl="1"/>
            <a:r>
              <a:rPr lang="en-AU" dirty="0"/>
              <a:t>Focuses on any SC6 standards or standards in </a:t>
            </a:r>
            <a:r>
              <a:rPr lang="en-AU" dirty="0" smtClean="0"/>
              <a:t>development</a:t>
            </a:r>
          </a:p>
          <a:p>
            <a:pPr lvl="2"/>
            <a:r>
              <a:rPr lang="en-AU" dirty="0" smtClean="0"/>
              <a:t>This includes IEEE 802 standards</a:t>
            </a:r>
          </a:p>
          <a:p>
            <a:pPr lvl="2"/>
            <a:r>
              <a:rPr lang="en-AU" dirty="0" smtClean="0"/>
              <a:t>Including issues discussed in Ottawa in 2014</a:t>
            </a:r>
          </a:p>
          <a:p>
            <a:pPr lvl="2"/>
            <a:r>
              <a:rPr lang="en-AU" dirty="0" smtClean="0"/>
              <a:t>This means we will need to deal with same complaints</a:t>
            </a:r>
            <a:endParaRPr lang="en-AU" dirty="0"/>
          </a:p>
          <a:p>
            <a:pPr lvl="1"/>
            <a:r>
              <a:rPr lang="en-AU" dirty="0"/>
              <a:t>Limits work </a:t>
            </a:r>
            <a:r>
              <a:rPr lang="en-AU" dirty="0" smtClean="0"/>
              <a:t>in Security ad hoc to </a:t>
            </a:r>
            <a:r>
              <a:rPr lang="en-AU" dirty="0"/>
              <a:t>identifying </a:t>
            </a:r>
            <a:r>
              <a:rPr lang="en-AU" dirty="0" smtClean="0"/>
              <a:t>issues</a:t>
            </a:r>
          </a:p>
          <a:p>
            <a:pPr lvl="2"/>
            <a:r>
              <a:rPr lang="en-AU" dirty="0" smtClean="0"/>
              <a:t>The Security ad hoc will </a:t>
            </a:r>
            <a:r>
              <a:rPr lang="en-AU" dirty="0"/>
              <a:t>not </a:t>
            </a:r>
            <a:r>
              <a:rPr lang="en-AU" dirty="0" smtClean="0"/>
              <a:t>fix them</a:t>
            </a:r>
          </a:p>
          <a:p>
            <a:pPr lvl="2"/>
            <a:r>
              <a:rPr lang="en-AU" dirty="0" smtClean="0"/>
              <a:t>Technically they cannot even suggest how any issues can be fixed</a:t>
            </a:r>
          </a:p>
          <a:p>
            <a:pPr lvl="2"/>
            <a:r>
              <a:rPr lang="en-AU" dirty="0" smtClean="0"/>
              <a:t>If any issues are identified in IEEE 802 standards, we will argue at some future time that they need to be fixed by IEEE 802</a:t>
            </a:r>
            <a:endParaRPr lang="en-AU" dirty="0"/>
          </a:p>
          <a:p>
            <a:pPr lvl="1"/>
            <a:r>
              <a:rPr lang="en-AU" dirty="0"/>
              <a:t>Limits time to one meeting </a:t>
            </a:r>
            <a:r>
              <a:rPr lang="en-AU" dirty="0" smtClean="0"/>
              <a:t>cycle</a:t>
            </a:r>
          </a:p>
          <a:p>
            <a:pPr lvl="2"/>
            <a:r>
              <a:rPr lang="en-AU" dirty="0" smtClean="0"/>
              <a:t>Effectively August 2017</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8700440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Membership of the </a:t>
            </a:r>
            <a:r>
              <a:rPr lang="en-AU" i="1" dirty="0"/>
              <a:t>Security ad hoc </a:t>
            </a:r>
            <a:r>
              <a:rPr lang="en-AU" dirty="0" smtClean="0"/>
              <a:t>has been established	</a:t>
            </a:r>
            <a:endParaRPr lang="en-AU" dirty="0"/>
          </a:p>
        </p:txBody>
      </p:sp>
      <p:sp>
        <p:nvSpPr>
          <p:cNvPr id="3" name="Content Placeholder 2"/>
          <p:cNvSpPr>
            <a:spLocks noGrp="1"/>
          </p:cNvSpPr>
          <p:nvPr>
            <p:ph sz="half" idx="1"/>
          </p:nvPr>
        </p:nvSpPr>
        <p:spPr/>
        <p:txBody>
          <a:bodyPr/>
          <a:lstStyle/>
          <a:p>
            <a:r>
              <a:rPr lang="en-AU" dirty="0" smtClean="0"/>
              <a:t>Leadership</a:t>
            </a:r>
          </a:p>
          <a:p>
            <a:pPr lvl="1"/>
            <a:r>
              <a:rPr lang="en-US" dirty="0"/>
              <a:t>Yun-Jae Won </a:t>
            </a:r>
            <a:r>
              <a:rPr lang="en-US" dirty="0" smtClean="0"/>
              <a:t>(Korea) is convener</a:t>
            </a:r>
            <a:endParaRPr lang="en-AU" dirty="0" smtClean="0"/>
          </a:p>
          <a:p>
            <a:r>
              <a:rPr lang="en-AU" dirty="0" smtClean="0"/>
              <a:t>Membership</a:t>
            </a:r>
            <a:endParaRPr lang="en-AU" dirty="0" smtClean="0">
              <a:solidFill>
                <a:srgbClr val="FF0000"/>
              </a:solidFill>
            </a:endParaRPr>
          </a:p>
          <a:p>
            <a:pPr lvl="1"/>
            <a:r>
              <a:rPr lang="en-AU" dirty="0" smtClean="0"/>
              <a:t>China</a:t>
            </a:r>
          </a:p>
          <a:p>
            <a:pPr lvl="2"/>
            <a:r>
              <a:rPr lang="en-AU" dirty="0" err="1" smtClean="0"/>
              <a:t>Zhenhai</a:t>
            </a:r>
            <a:r>
              <a:rPr lang="en-AU" dirty="0" smtClean="0"/>
              <a:t> Huang (IWNCOMM)</a:t>
            </a:r>
          </a:p>
          <a:p>
            <a:pPr lvl="2"/>
            <a:r>
              <a:rPr lang="en-AU" dirty="0" err="1"/>
              <a:t>b</a:t>
            </a:r>
            <a:r>
              <a:rPr lang="en-AU" dirty="0" err="1" smtClean="0"/>
              <a:t>z</a:t>
            </a:r>
            <a:r>
              <a:rPr lang="en-AU" dirty="0" smtClean="0"/>
              <a:t>? (National Engineering Laboratory for Wireless Security)</a:t>
            </a:r>
          </a:p>
          <a:p>
            <a:pPr lvl="2"/>
            <a:r>
              <a:rPr lang="en-AU" dirty="0" err="1"/>
              <a:t>l</a:t>
            </a:r>
            <a:r>
              <a:rPr lang="en-AU" dirty="0" err="1" smtClean="0"/>
              <a:t>mbz</a:t>
            </a:r>
            <a:r>
              <a:rPr lang="en-AU" dirty="0" smtClean="0"/>
              <a:t>? (WAPIA)</a:t>
            </a:r>
          </a:p>
          <a:p>
            <a:pPr lvl="2"/>
            <a:r>
              <a:rPr lang="en-AU" dirty="0" err="1" smtClean="0"/>
              <a:t>Manxia</a:t>
            </a:r>
            <a:r>
              <a:rPr lang="en-AU" dirty="0" smtClean="0"/>
              <a:t> Tie (IWNCOMM)</a:t>
            </a:r>
          </a:p>
          <a:p>
            <a:pPr lvl="2"/>
            <a:r>
              <a:rPr lang="en-AU" dirty="0" err="1" smtClean="0"/>
              <a:t>Yujiao</a:t>
            </a:r>
            <a:r>
              <a:rPr lang="en-AU" dirty="0" smtClean="0"/>
              <a:t> Li (IWNCOMM)</a:t>
            </a:r>
          </a:p>
          <a:p>
            <a:pPr lvl="1"/>
            <a:r>
              <a:rPr lang="en-AU" dirty="0"/>
              <a:t>US</a:t>
            </a:r>
          </a:p>
          <a:p>
            <a:pPr lvl="2"/>
            <a:r>
              <a:rPr lang="en-AU" dirty="0"/>
              <a:t>Dorothy Stanley (HPE)</a:t>
            </a:r>
          </a:p>
          <a:p>
            <a:pPr lvl="2"/>
            <a:r>
              <a:rPr lang="en-AU" dirty="0"/>
              <a:t>John Day (?)</a:t>
            </a:r>
          </a:p>
          <a:p>
            <a:pPr lvl="2"/>
            <a:endParaRPr lang="en-AU" dirty="0" smtClean="0"/>
          </a:p>
        </p:txBody>
      </p:sp>
      <p:sp>
        <p:nvSpPr>
          <p:cNvPr id="6" name="Content Placeholder 5"/>
          <p:cNvSpPr>
            <a:spLocks noGrp="1"/>
          </p:cNvSpPr>
          <p:nvPr>
            <p:ph sz="half" idx="2"/>
          </p:nvPr>
        </p:nvSpPr>
        <p:spPr/>
        <p:txBody>
          <a:bodyPr/>
          <a:lstStyle/>
          <a:p>
            <a:pPr lvl="1"/>
            <a:r>
              <a:rPr lang="en-AU" dirty="0" smtClean="0"/>
              <a:t>Austria</a:t>
            </a:r>
            <a:endParaRPr lang="en-AU" dirty="0"/>
          </a:p>
          <a:p>
            <a:pPr lvl="2"/>
            <a:r>
              <a:rPr lang="en-AU" dirty="0"/>
              <a:t>Reinhard </a:t>
            </a:r>
            <a:r>
              <a:rPr lang="en-AU" dirty="0" err="1"/>
              <a:t>Meindl</a:t>
            </a:r>
            <a:endParaRPr lang="en-AU" dirty="0"/>
          </a:p>
          <a:p>
            <a:pPr lvl="1"/>
            <a:r>
              <a:rPr lang="en-AU" dirty="0"/>
              <a:t>Korea</a:t>
            </a:r>
          </a:p>
          <a:p>
            <a:pPr lvl="1"/>
            <a:r>
              <a:rPr lang="en-AU" dirty="0"/>
              <a:t>IEEE 802</a:t>
            </a:r>
          </a:p>
          <a:p>
            <a:pPr lvl="2"/>
            <a:r>
              <a:rPr lang="en-AU" dirty="0"/>
              <a:t>Andrew Myles (Cisco)</a:t>
            </a:r>
          </a:p>
          <a:p>
            <a:pPr lvl="2"/>
            <a:r>
              <a:rPr lang="en-AU" dirty="0"/>
              <a:t>Peter Yee</a:t>
            </a:r>
          </a:p>
          <a:p>
            <a:pPr lvl="2"/>
            <a:r>
              <a:rPr lang="en-AU" dirty="0"/>
              <a:t>Jodi </a:t>
            </a:r>
            <a:r>
              <a:rPr lang="en-AU" dirty="0" err="1"/>
              <a:t>Haasz</a:t>
            </a:r>
            <a:r>
              <a:rPr lang="en-AU" dirty="0"/>
              <a:t> (IEEE-SA)</a:t>
            </a:r>
          </a:p>
          <a:p>
            <a:pPr lvl="2"/>
            <a:r>
              <a:rPr lang="en-AU" dirty="0"/>
              <a:t>Dan Harkins (HPE</a:t>
            </a:r>
            <a:r>
              <a:rPr lang="en-AU" dirty="0" smtClean="0"/>
              <a:t>)</a:t>
            </a:r>
          </a:p>
          <a:p>
            <a:pPr lvl="2"/>
            <a:r>
              <a:rPr lang="en-AU" dirty="0" smtClean="0"/>
              <a:t>David Law (HPE)</a:t>
            </a:r>
          </a:p>
          <a:p>
            <a:pPr lvl="1"/>
            <a:r>
              <a:rPr lang="en-AU" dirty="0" smtClean="0"/>
              <a:t>UK (joining late)</a:t>
            </a:r>
          </a:p>
          <a:p>
            <a:pPr lvl="2"/>
            <a:r>
              <a:rPr lang="en-AU" dirty="0" smtClean="0"/>
              <a:t>Stephen McCann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22988025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Security ad hoc </a:t>
            </a:r>
            <a:r>
              <a:rPr lang="en-AU" dirty="0" smtClean="0"/>
              <a:t>is still struggling to make any progress … or even set meeting times</a:t>
            </a:r>
            <a:endParaRPr lang="en-AU" dirty="0"/>
          </a:p>
        </p:txBody>
      </p:sp>
      <p:sp>
        <p:nvSpPr>
          <p:cNvPr id="3" name="Content Placeholder 2"/>
          <p:cNvSpPr>
            <a:spLocks noGrp="1"/>
          </p:cNvSpPr>
          <p:nvPr>
            <p:ph idx="1"/>
          </p:nvPr>
        </p:nvSpPr>
        <p:spPr/>
        <p:txBody>
          <a:bodyPr/>
          <a:lstStyle/>
          <a:p>
            <a:pPr lvl="1"/>
            <a:r>
              <a:rPr lang="en-AU" dirty="0" smtClean="0"/>
              <a:t>The 1</a:t>
            </a:r>
            <a:r>
              <a:rPr lang="en-AU" baseline="30000" dirty="0" smtClean="0"/>
              <a:t>st</a:t>
            </a:r>
            <a:r>
              <a:rPr lang="en-AU" dirty="0"/>
              <a:t> teleconference was </a:t>
            </a:r>
            <a:r>
              <a:rPr lang="en-AU" dirty="0" smtClean="0"/>
              <a:t>cancelled as unnecessary</a:t>
            </a:r>
            <a:endParaRPr lang="en-AU" dirty="0"/>
          </a:p>
          <a:p>
            <a:pPr lvl="1"/>
            <a:r>
              <a:rPr lang="en-AU" dirty="0" smtClean="0"/>
              <a:t>The original plan was for the 2</a:t>
            </a:r>
            <a:r>
              <a:rPr lang="en-AU" baseline="30000" dirty="0" smtClean="0"/>
              <a:t>nd</a:t>
            </a:r>
            <a:r>
              <a:rPr lang="en-AU" dirty="0" smtClean="0"/>
              <a:t> teleconference to be held sometime in February 2018 – it was eventually held on 4 April 2018</a:t>
            </a:r>
          </a:p>
          <a:p>
            <a:pPr lvl="2"/>
            <a:r>
              <a:rPr lang="en-AU" dirty="0" smtClean="0"/>
              <a:t>Did </a:t>
            </a:r>
            <a:r>
              <a:rPr lang="en-AU" dirty="0"/>
              <a:t>not make progress on KRACK/cipher </a:t>
            </a:r>
            <a:r>
              <a:rPr lang="en-AU" dirty="0" smtClean="0"/>
              <a:t>issues</a:t>
            </a:r>
          </a:p>
          <a:p>
            <a:pPr lvl="1"/>
            <a:r>
              <a:rPr lang="en-AU" dirty="0" smtClean="0"/>
              <a:t>The 3</a:t>
            </a:r>
            <a:r>
              <a:rPr lang="en-AU" baseline="30000" dirty="0" smtClean="0"/>
              <a:t>rd</a:t>
            </a:r>
            <a:r>
              <a:rPr lang="en-AU" dirty="0" smtClean="0"/>
              <a:t> teleconference was held on 2 May 2018</a:t>
            </a:r>
          </a:p>
          <a:p>
            <a:pPr lvl="2"/>
            <a:r>
              <a:rPr lang="en-AU" dirty="0"/>
              <a:t>But did not lead to substantial </a:t>
            </a:r>
            <a:r>
              <a:rPr lang="en-AU" dirty="0" smtClean="0"/>
              <a:t>progress</a:t>
            </a:r>
          </a:p>
          <a:p>
            <a:pPr lvl="1"/>
            <a:r>
              <a:rPr lang="en-AU" dirty="0"/>
              <a:t>The </a:t>
            </a:r>
            <a:r>
              <a:rPr lang="en-AU" dirty="0" smtClean="0"/>
              <a:t>4</a:t>
            </a:r>
            <a:r>
              <a:rPr lang="en-AU" baseline="30000" dirty="0" smtClean="0"/>
              <a:t>th</a:t>
            </a:r>
            <a:r>
              <a:rPr lang="en-AU" dirty="0" smtClean="0"/>
              <a:t> </a:t>
            </a:r>
            <a:r>
              <a:rPr lang="en-AU" dirty="0"/>
              <a:t>teleconference was held on </a:t>
            </a:r>
            <a:r>
              <a:rPr lang="en-AU" dirty="0" smtClean="0"/>
              <a:t>30 May 2018</a:t>
            </a:r>
          </a:p>
          <a:p>
            <a:pPr lvl="2"/>
            <a:r>
              <a:rPr lang="en-AU" dirty="0"/>
              <a:t>But did not lead to substantial </a:t>
            </a:r>
            <a:r>
              <a:rPr lang="en-AU" dirty="0" smtClean="0"/>
              <a:t>progress</a:t>
            </a:r>
          </a:p>
          <a:p>
            <a:pPr lvl="1"/>
            <a:r>
              <a:rPr lang="en-AU" dirty="0"/>
              <a:t>The </a:t>
            </a:r>
            <a:r>
              <a:rPr lang="en-AU" dirty="0" smtClean="0"/>
              <a:t>5</a:t>
            </a:r>
            <a:r>
              <a:rPr lang="en-AU" baseline="30000" dirty="0" smtClean="0"/>
              <a:t>th</a:t>
            </a:r>
            <a:r>
              <a:rPr lang="en-AU" dirty="0" smtClean="0"/>
              <a:t> </a:t>
            </a:r>
            <a:r>
              <a:rPr lang="en-AU" dirty="0"/>
              <a:t>teleconference was held on </a:t>
            </a:r>
            <a:r>
              <a:rPr lang="en-AU" dirty="0" smtClean="0"/>
              <a:t>5 Jul 2018</a:t>
            </a:r>
            <a:endParaRPr lang="en-AU" dirty="0"/>
          </a:p>
          <a:p>
            <a:pPr lvl="2"/>
            <a:r>
              <a:rPr lang="en-AU" dirty="0"/>
              <a:t>But did not lead to substantial progress</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15122252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but did not make progress on KRACK/cipher issues</a:t>
            </a:r>
            <a:endParaRPr lang="en-AU" dirty="0"/>
          </a:p>
        </p:txBody>
      </p:sp>
      <p:sp>
        <p:nvSpPr>
          <p:cNvPr id="8" name="Content Placeholder 7"/>
          <p:cNvSpPr>
            <a:spLocks noGrp="1"/>
          </p:cNvSpPr>
          <p:nvPr>
            <p:ph idx="1"/>
          </p:nvPr>
        </p:nvSpPr>
        <p:spPr>
          <a:xfrm>
            <a:off x="685800" y="1676400"/>
            <a:ext cx="7772400" cy="4114800"/>
          </a:xfrm>
        </p:spPr>
        <p:txBody>
          <a:bodyPr/>
          <a:lstStyle/>
          <a:p>
            <a:pPr lvl="1"/>
            <a:r>
              <a:rPr lang="en-AU" dirty="0" smtClean="0"/>
              <a:t>Attendance from 13 people</a:t>
            </a:r>
          </a:p>
          <a:p>
            <a:pPr lvl="2"/>
            <a:r>
              <a:rPr lang="en-US" altLang="ko-KR" b="0" dirty="0"/>
              <a:t>Yun-Jae Won </a:t>
            </a:r>
            <a:r>
              <a:rPr lang="en-US" b="0" dirty="0"/>
              <a:t> </a:t>
            </a:r>
            <a:r>
              <a:rPr lang="en-US" b="0" dirty="0" smtClean="0"/>
              <a:t>(Korea, Chair)</a:t>
            </a:r>
            <a:endParaRPr lang="en-US" b="0" dirty="0"/>
          </a:p>
          <a:p>
            <a:pPr lvl="2"/>
            <a:r>
              <a:rPr lang="en-US" altLang="ko-KR" b="0" dirty="0" smtClean="0"/>
              <a:t>Andrew </a:t>
            </a:r>
            <a:r>
              <a:rPr lang="en-US" altLang="ko-KR" b="0" dirty="0"/>
              <a:t>Myles</a:t>
            </a:r>
            <a:r>
              <a:rPr lang="en-US" b="0" dirty="0"/>
              <a:t> </a:t>
            </a:r>
            <a:r>
              <a:rPr lang="en-US" b="0" dirty="0" smtClean="0"/>
              <a:t>(IEEE 802)</a:t>
            </a:r>
            <a:endParaRPr lang="en-US" b="0" dirty="0"/>
          </a:p>
          <a:p>
            <a:pPr lvl="2"/>
            <a:r>
              <a:rPr lang="en-US" altLang="ko-KR" b="0" dirty="0" smtClean="0"/>
              <a:t>Daniel </a:t>
            </a:r>
            <a:r>
              <a:rPr lang="en-US" altLang="ko-KR" b="0" dirty="0"/>
              <a:t>Harkins</a:t>
            </a:r>
            <a:r>
              <a:rPr lang="en-US" b="0" dirty="0"/>
              <a:t> </a:t>
            </a:r>
            <a:r>
              <a:rPr lang="en-US" dirty="0"/>
              <a:t> (IEEE 802)</a:t>
            </a:r>
            <a:endParaRPr lang="en-US" b="0" dirty="0"/>
          </a:p>
          <a:p>
            <a:pPr lvl="2"/>
            <a:r>
              <a:rPr lang="en-US" altLang="ko-KR" b="0" dirty="0" smtClean="0"/>
              <a:t>David </a:t>
            </a:r>
            <a:r>
              <a:rPr lang="en-US" altLang="ko-KR" b="0" dirty="0"/>
              <a:t>Law</a:t>
            </a:r>
            <a:r>
              <a:rPr lang="en-US" b="0" dirty="0"/>
              <a:t> </a:t>
            </a:r>
            <a:r>
              <a:rPr lang="en-US" dirty="0"/>
              <a:t> (IEEE 802)</a:t>
            </a:r>
            <a:endParaRPr lang="en-US" b="0" dirty="0"/>
          </a:p>
          <a:p>
            <a:pPr lvl="2"/>
            <a:r>
              <a:rPr lang="en-US" altLang="ko-KR" b="0" dirty="0" err="1" smtClean="0"/>
              <a:t>Zhiqiang</a:t>
            </a:r>
            <a:r>
              <a:rPr lang="en-US" altLang="ko-KR" b="0" dirty="0"/>
              <a:t> Du  </a:t>
            </a:r>
            <a:r>
              <a:rPr lang="en-US" altLang="ko-KR" b="0" dirty="0" smtClean="0"/>
              <a:t>(China)</a:t>
            </a:r>
            <a:r>
              <a:rPr lang="en-US" b="0" dirty="0"/>
              <a:t> </a:t>
            </a:r>
          </a:p>
          <a:p>
            <a:pPr lvl="2"/>
            <a:r>
              <a:rPr lang="en-US" b="0" dirty="0" smtClean="0"/>
              <a:t>James </a:t>
            </a:r>
            <a:r>
              <a:rPr lang="en-US" b="0" dirty="0"/>
              <a:t>Lepp </a:t>
            </a:r>
            <a:r>
              <a:rPr lang="en-US" b="0" dirty="0" smtClean="0"/>
              <a:t>(Canada)</a:t>
            </a:r>
            <a:endParaRPr lang="en-US" b="0" dirty="0"/>
          </a:p>
          <a:p>
            <a:pPr lvl="2"/>
            <a:r>
              <a:rPr lang="en-US" altLang="ko-KR" b="0" dirty="0" smtClean="0"/>
              <a:t>Jodi </a:t>
            </a:r>
            <a:r>
              <a:rPr lang="en-US" altLang="ko-KR" b="0" dirty="0" err="1"/>
              <a:t>Haasz</a:t>
            </a:r>
            <a:r>
              <a:rPr lang="en-US" b="0" dirty="0"/>
              <a:t> </a:t>
            </a:r>
            <a:r>
              <a:rPr lang="en-US" dirty="0"/>
              <a:t> (</a:t>
            </a:r>
            <a:r>
              <a:rPr lang="en-US" dirty="0" smtClean="0"/>
              <a:t>IEEE)</a:t>
            </a:r>
            <a:endParaRPr lang="en-US" b="0" dirty="0"/>
          </a:p>
          <a:p>
            <a:pPr lvl="2"/>
            <a:r>
              <a:rPr lang="en-US" altLang="ko-KR" b="0" dirty="0" smtClean="0"/>
              <a:t>Qin</a:t>
            </a:r>
            <a:r>
              <a:rPr lang="en-US" altLang="ko-KR" b="0" dirty="0"/>
              <a:t> </a:t>
            </a:r>
            <a:r>
              <a:rPr lang="en-US" altLang="ko-KR" b="0" dirty="0" smtClean="0"/>
              <a:t>Li</a:t>
            </a:r>
            <a:r>
              <a:rPr lang="en-US" altLang="ko-KR" dirty="0" smtClean="0"/>
              <a:t> </a:t>
            </a:r>
            <a:r>
              <a:rPr lang="en-US" altLang="ko-KR" dirty="0"/>
              <a:t>(China)</a:t>
            </a:r>
            <a:endParaRPr lang="en-US" b="0" dirty="0"/>
          </a:p>
          <a:p>
            <a:pPr lvl="2"/>
            <a:r>
              <a:rPr lang="en-US" altLang="ko-KR" b="0" dirty="0" smtClean="0"/>
              <a:t>Peter </a:t>
            </a:r>
            <a:r>
              <a:rPr lang="en-US" altLang="ko-KR" b="0" dirty="0"/>
              <a:t>Yee</a:t>
            </a:r>
            <a:r>
              <a:rPr lang="en-US" b="0" dirty="0"/>
              <a:t> </a:t>
            </a:r>
            <a:r>
              <a:rPr lang="en-US" dirty="0" smtClean="0"/>
              <a:t>(</a:t>
            </a:r>
            <a:r>
              <a:rPr lang="en-US" dirty="0"/>
              <a:t>IEEE 802)</a:t>
            </a:r>
            <a:endParaRPr lang="en-US" b="0" dirty="0"/>
          </a:p>
          <a:p>
            <a:pPr lvl="2"/>
            <a:r>
              <a:rPr lang="en-US" altLang="ko-KR" b="0" dirty="0" err="1" smtClean="0"/>
              <a:t>Manxia</a:t>
            </a:r>
            <a:r>
              <a:rPr lang="en-US" altLang="ko-KR" b="0" dirty="0" smtClean="0"/>
              <a:t> Tie</a:t>
            </a:r>
            <a:r>
              <a:rPr lang="en-US" altLang="ko-KR" dirty="0"/>
              <a:t> (China) </a:t>
            </a:r>
            <a:r>
              <a:rPr lang="en-US" b="0" dirty="0"/>
              <a:t> </a:t>
            </a:r>
          </a:p>
          <a:p>
            <a:pPr lvl="2"/>
            <a:r>
              <a:rPr lang="en-US" b="0" dirty="0" err="1" smtClean="0"/>
              <a:t>Yongju</a:t>
            </a:r>
            <a:r>
              <a:rPr lang="en-US" b="0" dirty="0" smtClean="0"/>
              <a:t> Park</a:t>
            </a:r>
            <a:r>
              <a:rPr lang="en-US" altLang="ko-KR" dirty="0"/>
              <a:t> (China) </a:t>
            </a:r>
            <a:r>
              <a:rPr lang="en-US" b="0" dirty="0"/>
              <a:t> </a:t>
            </a:r>
          </a:p>
          <a:p>
            <a:pPr lvl="2"/>
            <a:r>
              <a:rPr lang="en-US" altLang="ko-KR" b="0" dirty="0" err="1" smtClean="0"/>
              <a:t>Yujiao</a:t>
            </a:r>
            <a:r>
              <a:rPr lang="en-US" altLang="ko-KR" b="0" dirty="0"/>
              <a:t> Li </a:t>
            </a:r>
            <a:r>
              <a:rPr lang="en-US" altLang="ko-KR" dirty="0" smtClean="0"/>
              <a:t>(</a:t>
            </a:r>
            <a:r>
              <a:rPr lang="en-US" altLang="ko-KR" dirty="0"/>
              <a:t>China</a:t>
            </a:r>
            <a:r>
              <a:rPr lang="en-US" altLang="ko-KR" dirty="0" smtClean="0"/>
              <a:t>)</a:t>
            </a:r>
            <a:r>
              <a:rPr lang="en-US" altLang="ko-KR" b="0" dirty="0"/>
              <a:t> </a:t>
            </a:r>
            <a:r>
              <a:rPr lang="en-US" b="0" dirty="0"/>
              <a:t> </a:t>
            </a:r>
          </a:p>
          <a:p>
            <a:pPr lvl="2"/>
            <a:r>
              <a:rPr lang="en-US" altLang="ko-KR" b="0" dirty="0" err="1" smtClean="0"/>
              <a:t>Zhenhai</a:t>
            </a:r>
            <a:r>
              <a:rPr lang="en-US" altLang="ko-KR" b="0" dirty="0" smtClean="0"/>
              <a:t> Huang</a:t>
            </a:r>
            <a:r>
              <a:rPr lang="en-US" altLang="ko-KR" dirty="0"/>
              <a:t> (China</a:t>
            </a:r>
            <a:r>
              <a:rPr lang="en-US" altLang="ko-KR" dirty="0" smtClean="0"/>
              <a:t>)</a:t>
            </a:r>
            <a:r>
              <a:rPr lang="en-US" altLang="ko-KR" b="0" dirty="0"/>
              <a:t> </a:t>
            </a:r>
            <a:r>
              <a:rPr lang="en-US" b="0" dirty="0"/>
              <a:t> </a:t>
            </a:r>
          </a:p>
          <a:p>
            <a:pPr lvl="1"/>
            <a:r>
              <a:rPr lang="en-AU" dirty="0" smtClean="0"/>
              <a:t>Meeting materials are </a:t>
            </a:r>
            <a:r>
              <a:rPr lang="en-AU" dirty="0" smtClean="0">
                <a:hlinkClick r:id="rId2"/>
              </a:rPr>
              <a:t>here</a:t>
            </a:r>
            <a:endParaRPr lang="en-AU"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78</a:t>
            </a:fld>
            <a:endParaRPr lang="en-US"/>
          </a:p>
        </p:txBody>
      </p:sp>
    </p:spTree>
    <p:extLst>
      <p:ext uri="{BB962C8B-B14F-4D97-AF65-F5344CB8AC3E}">
        <p14:creationId xmlns:p14="http://schemas.microsoft.com/office/powerpoint/2010/main" val="33699008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a:t>
            </a:r>
            <a:r>
              <a:rPr lang="en-AU" dirty="0"/>
              <a:t>but did not make progress on KRACK/cipher issues</a:t>
            </a:r>
          </a:p>
        </p:txBody>
      </p:sp>
      <p:sp>
        <p:nvSpPr>
          <p:cNvPr id="8" name="Content Placeholder 7"/>
          <p:cNvSpPr>
            <a:spLocks noGrp="1"/>
          </p:cNvSpPr>
          <p:nvPr>
            <p:ph idx="1"/>
          </p:nvPr>
        </p:nvSpPr>
        <p:spPr/>
        <p:txBody>
          <a:bodyPr/>
          <a:lstStyle/>
          <a:p>
            <a:r>
              <a:rPr lang="en-AU" dirty="0" smtClean="0"/>
              <a:t>Some lowlights/highlights</a:t>
            </a:r>
          </a:p>
          <a:p>
            <a:pPr lvl="1"/>
            <a:r>
              <a:rPr lang="en-AU" dirty="0" smtClean="0"/>
              <a:t>Discussion on KRACK did not lead to any agreement</a:t>
            </a:r>
          </a:p>
          <a:p>
            <a:pPr lvl="2"/>
            <a:r>
              <a:rPr lang="en-AU" dirty="0" smtClean="0"/>
              <a:t>China reps insisted it should listed as a security issue with 8802-11</a:t>
            </a:r>
          </a:p>
          <a:p>
            <a:pPr lvl="2"/>
            <a:r>
              <a:rPr lang="en-AU" dirty="0" smtClean="0"/>
              <a:t>IEEE 802 reps objected, noting it is an implementation issue and is not within scope of the ad hoc</a:t>
            </a:r>
          </a:p>
          <a:p>
            <a:pPr lvl="2"/>
            <a:r>
              <a:rPr lang="en-AU" dirty="0" smtClean="0"/>
              <a:t>IEEE 802 reps challenged China NB reps to identify a problem with the ISO/IEC/IEEE 8802-11 standard; they did not do so</a:t>
            </a:r>
          </a:p>
          <a:p>
            <a:pPr lvl="2"/>
            <a:r>
              <a:rPr lang="en-AU" dirty="0" smtClean="0"/>
              <a:t>This is going to be an on-going disagreement</a:t>
            </a:r>
          </a:p>
          <a:p>
            <a:pPr lvl="1"/>
            <a:r>
              <a:rPr lang="en-AU" dirty="0" smtClean="0"/>
              <a:t>…</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79</a:t>
            </a:fld>
            <a:endParaRPr lang="en-US"/>
          </a:p>
        </p:txBody>
      </p:sp>
    </p:spTree>
    <p:extLst>
      <p:ext uri="{BB962C8B-B14F-4D97-AF65-F5344CB8AC3E}">
        <p14:creationId xmlns:p14="http://schemas.microsoft.com/office/powerpoint/2010/main" val="82785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a:t>
            </a:r>
            <a:r>
              <a:rPr lang="en-AU" dirty="0" smtClean="0"/>
              <a:t>Hawaii meeting</a:t>
            </a:r>
            <a:endParaRPr lang="en-AU" dirty="0" smtClean="0"/>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
            </a:r>
            <a:r>
              <a:rPr lang="en-AU" i="1" dirty="0" smtClean="0"/>
              <a:t>Hawaii </a:t>
            </a:r>
            <a:r>
              <a:rPr lang="en-AU" i="1" dirty="0" smtClean="0"/>
              <a:t>in </a:t>
            </a:r>
            <a:r>
              <a:rPr lang="en-AU" i="1" dirty="0" smtClean="0"/>
              <a:t>September </a:t>
            </a:r>
            <a:r>
              <a:rPr lang="en-AU" i="1" dirty="0" smtClean="0"/>
              <a:t>2018,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a:t>
            </a:r>
            <a:r>
              <a:rPr lang="en-AU" dirty="0"/>
              <a:t>but did not make progress on KRACK/cipher issues</a:t>
            </a:r>
          </a:p>
        </p:txBody>
      </p:sp>
      <p:sp>
        <p:nvSpPr>
          <p:cNvPr id="8" name="Content Placeholder 7"/>
          <p:cNvSpPr>
            <a:spLocks noGrp="1"/>
          </p:cNvSpPr>
          <p:nvPr>
            <p:ph idx="1"/>
          </p:nvPr>
        </p:nvSpPr>
        <p:spPr>
          <a:xfrm>
            <a:off x="685800" y="1752600"/>
            <a:ext cx="7772400" cy="4114800"/>
          </a:xfrm>
        </p:spPr>
        <p:txBody>
          <a:bodyPr/>
          <a:lstStyle/>
          <a:p>
            <a:r>
              <a:rPr lang="en-AU" dirty="0" smtClean="0"/>
              <a:t>Some lowlights/highlights</a:t>
            </a:r>
          </a:p>
          <a:p>
            <a:pPr lvl="1"/>
            <a:r>
              <a:rPr lang="en-AU" dirty="0" smtClean="0"/>
              <a:t>Discussion on need for multiple ciphers did not lead to agreement</a:t>
            </a:r>
          </a:p>
          <a:p>
            <a:pPr lvl="2"/>
            <a:r>
              <a:rPr lang="en-AU" dirty="0" smtClean="0"/>
              <a:t>There was some agreement that ability to negotiate multiple ciphers is desirable</a:t>
            </a:r>
          </a:p>
          <a:p>
            <a:pPr lvl="3"/>
            <a:r>
              <a:rPr lang="en-AU" dirty="0" smtClean="0"/>
              <a:t>The China NB reps were motivated by desire to specify cipher on a national basis</a:t>
            </a:r>
          </a:p>
          <a:p>
            <a:pPr lvl="3"/>
            <a:r>
              <a:rPr lang="en-AU" dirty="0" smtClean="0"/>
              <a:t>IEEE 802 reps focused on need to be able to transition to better ciphers in the future (and agreed that IEEE 802 supported this principle)</a:t>
            </a:r>
          </a:p>
          <a:p>
            <a:pPr lvl="2"/>
            <a:r>
              <a:rPr lang="en-AU" dirty="0" smtClean="0"/>
              <a:t>There was not agreement on need for a default cipher</a:t>
            </a:r>
          </a:p>
          <a:p>
            <a:pPr lvl="3"/>
            <a:r>
              <a:rPr lang="en-AU" dirty="0" smtClean="0"/>
              <a:t>The </a:t>
            </a:r>
            <a:r>
              <a:rPr lang="en-AU" dirty="0"/>
              <a:t>China NB reps </a:t>
            </a:r>
            <a:r>
              <a:rPr lang="en-AU" dirty="0" smtClean="0"/>
              <a:t>argued that national regulations meant that a default cipher (such as used by 802.22 &amp; 802.15.3) was inappropriate</a:t>
            </a:r>
            <a:endParaRPr lang="en-AU" dirty="0"/>
          </a:p>
          <a:p>
            <a:pPr lvl="3"/>
            <a:r>
              <a:rPr lang="en-AU" dirty="0"/>
              <a:t>IEEE 802 reps focused on </a:t>
            </a:r>
            <a:r>
              <a:rPr lang="en-AU" dirty="0" smtClean="0"/>
              <a:t>the need for a default cipher to support global interoperability</a:t>
            </a:r>
          </a:p>
          <a:p>
            <a:pPr lvl="3"/>
            <a:r>
              <a:rPr lang="en-AU" dirty="0" smtClean="0"/>
              <a:t>Note: </a:t>
            </a:r>
          </a:p>
          <a:p>
            <a:pPr lvl="2"/>
            <a:r>
              <a:rPr lang="en-AU" dirty="0"/>
              <a:t>There was </a:t>
            </a:r>
            <a:r>
              <a:rPr lang="en-AU" dirty="0" smtClean="0"/>
              <a:t>not agreement on China NB proposal for text that stated national regulations needed to be followed (with implication that default ciphers could be overridden) </a:t>
            </a:r>
          </a:p>
          <a:p>
            <a:pPr lvl="3"/>
            <a:r>
              <a:rPr lang="en-AU" dirty="0" smtClean="0"/>
              <a:t>Jodi </a:t>
            </a:r>
            <a:r>
              <a:rPr lang="en-AU" dirty="0" err="1" smtClean="0"/>
              <a:t>Haasz</a:t>
            </a:r>
            <a:r>
              <a:rPr lang="en-AU" dirty="0" smtClean="0"/>
              <a:t> noted that the text proposed by the China NB stating that ciphers may be subject to national regulations is unlikely to be allowed by ISO</a:t>
            </a:r>
          </a:p>
          <a:p>
            <a:pPr lvl="3"/>
            <a:r>
              <a:rPr lang="en-AU" dirty="0" smtClean="0"/>
              <a:t>Aside: John Day (US NB rep) submitted a </a:t>
            </a:r>
            <a:r>
              <a:rPr lang="en-AU" dirty="0" smtClean="0">
                <a:hlinkClick r:id="rId2"/>
              </a:rPr>
              <a:t>document</a:t>
            </a:r>
            <a:r>
              <a:rPr lang="en-AU" dirty="0" smtClean="0"/>
              <a:t> before the meeting that argued against the text for various reasons, but also argued against data link encryption!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80</a:t>
            </a:fld>
            <a:endParaRPr lang="en-US"/>
          </a:p>
        </p:txBody>
      </p:sp>
    </p:spTree>
    <p:extLst>
      <p:ext uri="{BB962C8B-B14F-4D97-AF65-F5344CB8AC3E}">
        <p14:creationId xmlns:p14="http://schemas.microsoft.com/office/powerpoint/2010/main" val="26885844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not much substantive discussion between the 2</a:t>
            </a:r>
            <a:r>
              <a:rPr lang="en-AU" baseline="30000" dirty="0" smtClean="0"/>
              <a:t>nd</a:t>
            </a:r>
            <a:r>
              <a:rPr lang="en-AU" dirty="0" smtClean="0"/>
              <a:t> &amp; 3</a:t>
            </a:r>
            <a:r>
              <a:rPr lang="en-AU" baseline="30000" dirty="0" smtClean="0"/>
              <a:t>rd</a:t>
            </a:r>
            <a:r>
              <a:rPr lang="en-AU" dirty="0" smtClean="0"/>
              <a:t> teleconferences</a:t>
            </a:r>
            <a:endParaRPr lang="en-AU" dirty="0"/>
          </a:p>
        </p:txBody>
      </p:sp>
      <p:sp>
        <p:nvSpPr>
          <p:cNvPr id="3" name="Content Placeholder 2"/>
          <p:cNvSpPr>
            <a:spLocks noGrp="1"/>
          </p:cNvSpPr>
          <p:nvPr>
            <p:ph idx="1"/>
          </p:nvPr>
        </p:nvSpPr>
        <p:spPr/>
        <p:txBody>
          <a:bodyPr/>
          <a:lstStyle/>
          <a:p>
            <a:pPr lvl="1"/>
            <a:r>
              <a:rPr lang="en-AU" dirty="0" smtClean="0"/>
              <a:t>Most of the discussion between the </a:t>
            </a:r>
            <a:r>
              <a:rPr lang="en-AU" dirty="0"/>
              <a:t>2</a:t>
            </a:r>
            <a:r>
              <a:rPr lang="en-AU" baseline="30000" dirty="0"/>
              <a:t>nd</a:t>
            </a:r>
            <a:r>
              <a:rPr lang="en-AU" dirty="0"/>
              <a:t> &amp; 3</a:t>
            </a:r>
            <a:r>
              <a:rPr lang="en-AU" baseline="30000" dirty="0"/>
              <a:t>rd</a:t>
            </a:r>
            <a:r>
              <a:rPr lang="en-AU" dirty="0"/>
              <a:t> </a:t>
            </a:r>
            <a:r>
              <a:rPr lang="en-AU" dirty="0" smtClean="0"/>
              <a:t>teleconferences focused on the effect of KRACK on IEEE 802.11-2016</a:t>
            </a:r>
          </a:p>
          <a:p>
            <a:pPr lvl="2"/>
            <a:r>
              <a:rPr lang="en-AU" dirty="0" smtClean="0"/>
              <a:t>China NB folk kept asserting that there is a problem in the standard related to KRACK</a:t>
            </a:r>
          </a:p>
          <a:p>
            <a:pPr lvl="2"/>
            <a:r>
              <a:rPr lang="en-AU" dirty="0" smtClean="0"/>
              <a:t>IEEE 802 folk responded that it is an implementation issue …</a:t>
            </a:r>
          </a:p>
          <a:p>
            <a:pPr lvl="2"/>
            <a:r>
              <a:rPr lang="en-AU" dirty="0" smtClean="0"/>
              <a:t>… and requested that the China NB folk properly justify any alleged issues with the standard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8802424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3</a:t>
            </a:r>
            <a:r>
              <a:rPr lang="en-AU" baseline="30000" dirty="0" smtClean="0"/>
              <a:t>rd</a:t>
            </a:r>
            <a:r>
              <a:rPr lang="en-AU" dirty="0" smtClean="0"/>
              <a:t> teleconference was held on 2 May 2018 but did not lead to substantial progress</a:t>
            </a:r>
            <a:endParaRPr lang="en-AU" dirty="0"/>
          </a:p>
        </p:txBody>
      </p:sp>
      <p:sp>
        <p:nvSpPr>
          <p:cNvPr id="8" name="Content Placeholder 7"/>
          <p:cNvSpPr>
            <a:spLocks noGrp="1"/>
          </p:cNvSpPr>
          <p:nvPr>
            <p:ph idx="1"/>
          </p:nvPr>
        </p:nvSpPr>
        <p:spPr/>
        <p:txBody>
          <a:bodyPr/>
          <a:lstStyle/>
          <a:p>
            <a:pPr lvl="1"/>
            <a:r>
              <a:rPr lang="en-AU" dirty="0" smtClean="0"/>
              <a:t>The agenda of the 3rd teleconference excluded any discussion of KRACK and other issues that are being considered as part of comment resolution on the FDIS on IEEE 802.11-2016</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82</a:t>
            </a:fld>
            <a:endParaRPr lang="en-US"/>
          </a:p>
        </p:txBody>
      </p:sp>
    </p:spTree>
    <p:extLst>
      <p:ext uri="{BB962C8B-B14F-4D97-AF65-F5344CB8AC3E}">
        <p14:creationId xmlns:p14="http://schemas.microsoft.com/office/powerpoint/2010/main" val="19646382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4th teleconference was held on 30 May 2018 and was contentious in relation to KRACK</a:t>
            </a:r>
            <a:endParaRPr lang="en-AU" dirty="0"/>
          </a:p>
        </p:txBody>
      </p:sp>
      <p:sp>
        <p:nvSpPr>
          <p:cNvPr id="8" name="Content Placeholder 7"/>
          <p:cNvSpPr>
            <a:spLocks noGrp="1"/>
          </p:cNvSpPr>
          <p:nvPr>
            <p:ph idx="1"/>
          </p:nvPr>
        </p:nvSpPr>
        <p:spPr/>
        <p:txBody>
          <a:bodyPr/>
          <a:lstStyle/>
          <a:p>
            <a:pPr lvl="1"/>
            <a:r>
              <a:rPr lang="en-AU" dirty="0" smtClean="0"/>
              <a:t>The agenda of the 4</a:t>
            </a:r>
            <a:r>
              <a:rPr lang="en-AU" baseline="30000" dirty="0" smtClean="0"/>
              <a:t>th</a:t>
            </a:r>
            <a:r>
              <a:rPr lang="en-AU" dirty="0" smtClean="0"/>
              <a:t> teleconference included discussion of KRACK based on:</a:t>
            </a:r>
          </a:p>
          <a:p>
            <a:pPr lvl="2"/>
            <a:r>
              <a:rPr lang="en-AU" dirty="0" smtClean="0"/>
              <a:t>Submission from an IWNCOMM employee relating </a:t>
            </a:r>
            <a:r>
              <a:rPr lang="en-AU" smtClean="0"/>
              <a:t>to KRACK</a:t>
            </a:r>
            <a:endParaRPr lang="en-AU" dirty="0" smtClean="0"/>
          </a:p>
          <a:p>
            <a:pPr lvl="2"/>
            <a:r>
              <a:rPr lang="en-AU" dirty="0" smtClean="0"/>
              <a:t>The </a:t>
            </a:r>
            <a:r>
              <a:rPr lang="en-AU" dirty="0" smtClean="0">
                <a:hlinkClick r:id="rId3"/>
              </a:rPr>
              <a:t>LS</a:t>
            </a:r>
            <a:r>
              <a:rPr lang="en-AU" dirty="0" smtClean="0"/>
              <a:t> from IEEE 802.11 WG responding to the LB on 802.11-2016</a:t>
            </a:r>
          </a:p>
          <a:p>
            <a:pPr lvl="1"/>
            <a:r>
              <a:rPr lang="en-AU" dirty="0" smtClean="0"/>
              <a:t>Andrew Myles objected on the basis that it did not show an issue with the standard, just implementations of the standard, and so is out of scope</a:t>
            </a:r>
          </a:p>
          <a:p>
            <a:pPr lvl="1"/>
            <a:r>
              <a:rPr lang="en-AU" dirty="0" smtClean="0"/>
              <a:t>The Chair ultimately ruled that KRACK  related presentation could be presented but not discussed</a:t>
            </a:r>
          </a:p>
          <a:p>
            <a:pPr lvl="2"/>
            <a:r>
              <a:rPr lang="en-AU" dirty="0" smtClean="0"/>
              <a:t>In reality there was limited discussion</a:t>
            </a:r>
          </a:p>
          <a:p>
            <a:pPr lvl="2"/>
            <a:r>
              <a:rPr lang="en-AU" dirty="0" smtClean="0"/>
              <a:t>Time also ran out</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83</a:t>
            </a:fld>
            <a:endParaRPr lang="en-US"/>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442311983"/>
              </p:ext>
            </p:extLst>
          </p:nvPr>
        </p:nvGraphicFramePr>
        <p:xfrm>
          <a:off x="7629525" y="2514600"/>
          <a:ext cx="914400" cy="806450"/>
        </p:xfrm>
        <a:graphic>
          <a:graphicData uri="http://schemas.openxmlformats.org/presentationml/2006/ole">
            <mc:AlternateContent xmlns:mc="http://schemas.openxmlformats.org/markup-compatibility/2006">
              <mc:Choice xmlns:v="urn:schemas-microsoft-com:vml" Requires="v">
                <p:oleObj spid="_x0000_s272456" name="Presentation" showAsIcon="1" r:id="rId4" imgW="914400" imgH="806400" progId="PowerPoint.Show.12">
                  <p:embed/>
                </p:oleObj>
              </mc:Choice>
              <mc:Fallback>
                <p:oleObj name="Presentation" showAsIcon="1" r:id="rId4" imgW="914400" imgH="806400" progId="PowerPoint.Show.12">
                  <p:embed/>
                  <p:pic>
                    <p:nvPicPr>
                      <p:cNvPr id="0" name=""/>
                      <p:cNvPicPr/>
                      <p:nvPr/>
                    </p:nvPicPr>
                    <p:blipFill>
                      <a:blip r:embed="rId5"/>
                      <a:stretch>
                        <a:fillRect/>
                      </a:stretch>
                    </p:blipFill>
                    <p:spPr>
                      <a:xfrm>
                        <a:off x="7629525"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7685411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4th teleconference was held on 30 May 2018 </a:t>
            </a:r>
            <a:r>
              <a:rPr lang="en-AU" dirty="0"/>
              <a:t>and was contentious in relation to KRACK</a:t>
            </a:r>
          </a:p>
        </p:txBody>
      </p:sp>
      <p:sp>
        <p:nvSpPr>
          <p:cNvPr id="8" name="Content Placeholder 7"/>
          <p:cNvSpPr>
            <a:spLocks noGrp="1"/>
          </p:cNvSpPr>
          <p:nvPr>
            <p:ph idx="1"/>
          </p:nvPr>
        </p:nvSpPr>
        <p:spPr/>
        <p:txBody>
          <a:bodyPr/>
          <a:lstStyle/>
          <a:p>
            <a:pPr lvl="1"/>
            <a:r>
              <a:rPr lang="en-AU" dirty="0" smtClean="0"/>
              <a:t>The two sides can’t agree, and it’s clear the </a:t>
            </a:r>
            <a:r>
              <a:rPr lang="en-AU" dirty="0"/>
              <a:t>difference </a:t>
            </a:r>
            <a:r>
              <a:rPr lang="en-AU" dirty="0" smtClean="0"/>
              <a:t>can’t </a:t>
            </a:r>
            <a:r>
              <a:rPr lang="en-AU" dirty="0"/>
              <a:t>be </a:t>
            </a:r>
            <a:r>
              <a:rPr lang="en-AU" dirty="0" smtClean="0"/>
              <a:t>resolved</a:t>
            </a:r>
          </a:p>
          <a:p>
            <a:pPr lvl="2"/>
            <a:r>
              <a:rPr lang="en-AU" dirty="0" smtClean="0"/>
              <a:t>Chinese side claim 802.11 needs to be modified but will not say how</a:t>
            </a:r>
          </a:p>
          <a:p>
            <a:pPr lvl="2"/>
            <a:r>
              <a:rPr lang="en-AU" dirty="0" smtClean="0"/>
              <a:t>IEEE 802.11 reps claim the only issue (an implementation issue) has already been fixed  </a:t>
            </a:r>
          </a:p>
          <a:p>
            <a:pPr lvl="1"/>
            <a:r>
              <a:rPr lang="en-AU" dirty="0" smtClean="0"/>
              <a:t>It is likely the IEEE 802 experts will propose a report from the ad hoc to SC6 that states</a:t>
            </a:r>
          </a:p>
          <a:p>
            <a:pPr lvl="2"/>
            <a:r>
              <a:rPr lang="en-AU" dirty="0" smtClean="0"/>
              <a:t>There was no consensus</a:t>
            </a:r>
          </a:p>
          <a:p>
            <a:pPr lvl="2"/>
            <a:r>
              <a:rPr lang="en-AU" dirty="0" smtClean="0"/>
              <a:t>The work is complete</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84</a:t>
            </a:fld>
            <a:endParaRPr lang="en-US"/>
          </a:p>
        </p:txBody>
      </p:sp>
    </p:spTree>
    <p:extLst>
      <p:ext uri="{BB962C8B-B14F-4D97-AF65-F5344CB8AC3E}">
        <p14:creationId xmlns:p14="http://schemas.microsoft.com/office/powerpoint/2010/main" val="29646015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5th teleconference was held on 5 July 2018 … </a:t>
            </a:r>
            <a:r>
              <a:rPr lang="en-AU" smtClean="0"/>
              <a:t>and did </a:t>
            </a:r>
            <a:r>
              <a:rPr lang="en-AU" dirty="0" smtClean="0"/>
              <a:t>not go </a:t>
            </a:r>
            <a:r>
              <a:rPr lang="en-AU" smtClean="0"/>
              <a:t>so well</a:t>
            </a:r>
            <a:endParaRPr lang="en-AU" dirty="0"/>
          </a:p>
        </p:txBody>
      </p:sp>
      <p:sp>
        <p:nvSpPr>
          <p:cNvPr id="8" name="Content Placeholder 7"/>
          <p:cNvSpPr>
            <a:spLocks noGrp="1"/>
          </p:cNvSpPr>
          <p:nvPr>
            <p:ph idx="1"/>
          </p:nvPr>
        </p:nvSpPr>
        <p:spPr/>
        <p:txBody>
          <a:bodyPr/>
          <a:lstStyle/>
          <a:p>
            <a:pPr lvl="1"/>
            <a:r>
              <a:rPr lang="en-AU" dirty="0" smtClean="0"/>
              <a:t>The 5</a:t>
            </a:r>
            <a:r>
              <a:rPr lang="en-AU" baseline="30000" dirty="0" smtClean="0"/>
              <a:t>th</a:t>
            </a:r>
            <a:r>
              <a:rPr lang="en-AU" dirty="0" smtClean="0"/>
              <a:t> teleconference </a:t>
            </a:r>
            <a:r>
              <a:rPr lang="en-AU" dirty="0"/>
              <a:t>is scheduled to </a:t>
            </a:r>
            <a:r>
              <a:rPr lang="en-AU" dirty="0" smtClean="0"/>
              <a:t>consider a first draft </a:t>
            </a:r>
            <a:r>
              <a:rPr lang="en-AU" dirty="0"/>
              <a:t>of AHGS report</a:t>
            </a:r>
          </a:p>
          <a:p>
            <a:pPr lvl="1"/>
            <a:r>
              <a:rPr lang="en-AU" dirty="0" smtClean="0"/>
              <a:t>Peter Yee will provide summary – see following two pages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85</a:t>
            </a:fld>
            <a:endParaRPr lang="en-US"/>
          </a:p>
        </p:txBody>
      </p:sp>
    </p:spTree>
    <p:extLst>
      <p:ext uri="{BB962C8B-B14F-4D97-AF65-F5344CB8AC3E}">
        <p14:creationId xmlns:p14="http://schemas.microsoft.com/office/powerpoint/2010/main" val="20073470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dirty="0"/>
              <a:t>Slide </a:t>
            </a:r>
            <a:fld id="{CE9E285F-F601-43F1-B60E-9449BADFF5FA}" type="slidenum">
              <a:rPr lang="en-US" smtClean="0"/>
              <a:pPr>
                <a:defRPr/>
              </a:pPr>
              <a:t>86</a:t>
            </a:fld>
            <a:endParaRPr lang="en-US" dirty="0"/>
          </a:p>
        </p:txBody>
      </p:sp>
      <p:sp>
        <p:nvSpPr>
          <p:cNvPr id="9220" name="Rectangle 6"/>
          <p:cNvSpPr>
            <a:spLocks noGrp="1" noChangeArrowheads="1"/>
          </p:cNvSpPr>
          <p:nvPr>
            <p:ph type="title"/>
          </p:nvPr>
        </p:nvSpPr>
        <p:spPr/>
        <p:txBody>
          <a:bodyPr/>
          <a:lstStyle/>
          <a:p>
            <a:r>
              <a:rPr lang="en-US" dirty="0"/>
              <a:t>Notes from the JTC 1/SC 6 Ad Hoc Group on Security (AGHS) Teleconference, July 5, 2018</a:t>
            </a:r>
          </a:p>
        </p:txBody>
      </p:sp>
      <p:sp>
        <p:nvSpPr>
          <p:cNvPr id="9221" name="Rectangle 7"/>
          <p:cNvSpPr>
            <a:spLocks noGrp="1" noChangeArrowheads="1"/>
          </p:cNvSpPr>
          <p:nvPr>
            <p:ph type="body" idx="1"/>
          </p:nvPr>
        </p:nvSpPr>
        <p:spPr/>
        <p:txBody>
          <a:bodyPr/>
          <a:lstStyle/>
          <a:p>
            <a:r>
              <a:rPr lang="en-US" dirty="0" smtClean="0"/>
              <a:t>Peter Yee reports</a:t>
            </a:r>
          </a:p>
          <a:p>
            <a:pPr lvl="1"/>
            <a:r>
              <a:rPr lang="en-US" i="1" dirty="0" smtClean="0"/>
              <a:t>AHGS </a:t>
            </a:r>
            <a:r>
              <a:rPr lang="en-US" i="1" dirty="0"/>
              <a:t>met to discuss the status of security reviews of SC 6 standards – participants from China, Korea, Austria, US, and IEEE</a:t>
            </a:r>
          </a:p>
          <a:p>
            <a:pPr lvl="1"/>
            <a:r>
              <a:rPr lang="en-US" i="1" dirty="0"/>
              <a:t>All reviews presented carried out by members of the China NB – no </a:t>
            </a:r>
            <a:r>
              <a:rPr lang="en-US" i="1" dirty="0" smtClean="0"/>
              <a:t>experts from other </a:t>
            </a:r>
            <a:r>
              <a:rPr lang="en-US" i="1" dirty="0"/>
              <a:t>countries have volunteered to carry out reviews</a:t>
            </a:r>
          </a:p>
          <a:p>
            <a:pPr lvl="1"/>
            <a:r>
              <a:rPr lang="en-US" i="1" dirty="0"/>
              <a:t>Standards on OIDs, UUIDs, registration, ASN.1, multicast transport, Web services, and QSIG/H.323 intercommunications dismissed as having no security technologies nor referencing any security standards</a:t>
            </a:r>
          </a:p>
          <a:p>
            <a:pPr lvl="1"/>
            <a:r>
              <a:rPr lang="en-US" i="1" dirty="0"/>
              <a:t>IEEE 802.3 taken to task for not incorporating security or referencing security standards – despite such a result being outside of the </a:t>
            </a:r>
            <a:r>
              <a:rPr lang="en-US" i="1" dirty="0" err="1"/>
              <a:t>ToRs</a:t>
            </a:r>
            <a:r>
              <a:rPr lang="en-US" i="1" dirty="0"/>
              <a:t>.</a:t>
            </a:r>
          </a:p>
          <a:p>
            <a:pPr lvl="1"/>
            <a:r>
              <a:rPr lang="en-US" i="1" dirty="0"/>
              <a:t>US expert (John Day) objects to IEEE 802.3 having security for architectural </a:t>
            </a:r>
            <a:r>
              <a:rPr lang="en-US" i="1" dirty="0" smtClean="0"/>
              <a:t>reasons</a:t>
            </a:r>
          </a:p>
          <a:p>
            <a:pPr lvl="1"/>
            <a:r>
              <a:rPr lang="en-US" i="1" dirty="0" smtClean="0"/>
              <a:t>…</a:t>
            </a:r>
            <a:endParaRPr lang="en-US" i="1" dirty="0"/>
          </a:p>
        </p:txBody>
      </p:sp>
    </p:spTree>
    <p:extLst>
      <p:ext uri="{BB962C8B-B14F-4D97-AF65-F5344CB8AC3E}">
        <p14:creationId xmlns:p14="http://schemas.microsoft.com/office/powerpoint/2010/main" val="132125471"/>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dirty="0"/>
              <a:t>Slide </a:t>
            </a:r>
            <a:fld id="{CE9E285F-F601-43F1-B60E-9449BADFF5FA}" type="slidenum">
              <a:rPr lang="en-US" smtClean="0"/>
              <a:pPr>
                <a:defRPr/>
              </a:pPr>
              <a:t>87</a:t>
            </a:fld>
            <a:endParaRPr lang="en-US" dirty="0"/>
          </a:p>
        </p:txBody>
      </p:sp>
      <p:sp>
        <p:nvSpPr>
          <p:cNvPr id="9220" name="Rectangle 6"/>
          <p:cNvSpPr>
            <a:spLocks noGrp="1" noChangeArrowheads="1"/>
          </p:cNvSpPr>
          <p:nvPr>
            <p:ph type="title"/>
          </p:nvPr>
        </p:nvSpPr>
        <p:spPr/>
        <p:txBody>
          <a:bodyPr/>
          <a:lstStyle/>
          <a:p>
            <a:r>
              <a:rPr lang="en-US" dirty="0"/>
              <a:t>Notes from the JTC 1/SC 6 Ad Hoc Group on Security (AGHS) Teleconference, July 5, </a:t>
            </a:r>
            <a:r>
              <a:rPr lang="en-US" dirty="0" smtClean="0"/>
              <a:t>2018</a:t>
            </a:r>
            <a:endParaRPr lang="en-US" dirty="0"/>
          </a:p>
        </p:txBody>
      </p:sp>
      <p:sp>
        <p:nvSpPr>
          <p:cNvPr id="9221" name="Rectangle 7"/>
          <p:cNvSpPr>
            <a:spLocks noGrp="1" noChangeArrowheads="1"/>
          </p:cNvSpPr>
          <p:nvPr>
            <p:ph type="body" idx="1"/>
          </p:nvPr>
        </p:nvSpPr>
        <p:spPr>
          <a:xfrm>
            <a:off x="685800" y="1752600"/>
            <a:ext cx="7772400" cy="4114800"/>
          </a:xfrm>
        </p:spPr>
        <p:txBody>
          <a:bodyPr/>
          <a:lstStyle/>
          <a:p>
            <a:r>
              <a:rPr lang="en-US" dirty="0"/>
              <a:t>Peter Yee reports</a:t>
            </a:r>
          </a:p>
          <a:p>
            <a:pPr lvl="1"/>
            <a:r>
              <a:rPr lang="en-US" dirty="0" smtClean="0"/>
              <a:t>…</a:t>
            </a:r>
          </a:p>
          <a:p>
            <a:pPr lvl="1"/>
            <a:r>
              <a:rPr lang="en-US" dirty="0" smtClean="0"/>
              <a:t>IEEE </a:t>
            </a:r>
            <a:r>
              <a:rPr lang="en-US" dirty="0"/>
              <a:t>802.3 objects to having security because it is not agnostic to the mechanism, not against the concept.</a:t>
            </a:r>
          </a:p>
          <a:p>
            <a:pPr lvl="1"/>
            <a:r>
              <a:rPr lang="en-US" dirty="0"/>
              <a:t>IEEE 802.1X re-iterated as being deficient due to lack of specification of secure transport between Authenticator and AS.  Also, Authenticator does not have a distinct identity from the AS in the protocol.</a:t>
            </a:r>
          </a:p>
          <a:p>
            <a:pPr lvl="1"/>
            <a:r>
              <a:rPr lang="en-US" dirty="0"/>
              <a:t>IEEE 802.11 marked down for KRACK, despite IEEE experts noting KRACK to be based on implementation errors, not specification errors.</a:t>
            </a:r>
          </a:p>
          <a:p>
            <a:pPr lvl="1"/>
            <a:r>
              <a:rPr lang="en-US" dirty="0"/>
              <a:t>Upshot: draft report is being prepared for presentation at face-to-face meeting in Tokyo at the end of August.</a:t>
            </a:r>
          </a:p>
          <a:p>
            <a:pPr lvl="1"/>
            <a:r>
              <a:rPr lang="en-US" dirty="0"/>
              <a:t>IEEE experts working to have contentious, non-consensus text removed from the draft – this text re-iterates the points made against the IEEE 802 standards.</a:t>
            </a:r>
          </a:p>
        </p:txBody>
      </p:sp>
    </p:spTree>
    <p:extLst>
      <p:ext uri="{BB962C8B-B14F-4D97-AF65-F5344CB8AC3E}">
        <p14:creationId xmlns:p14="http://schemas.microsoft.com/office/powerpoint/2010/main" val="3780701779"/>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a:t>
            </a:r>
            <a:r>
              <a:rPr lang="en-AU" dirty="0" smtClean="0"/>
              <a:t>6th </a:t>
            </a:r>
            <a:r>
              <a:rPr lang="en-AU" dirty="0" smtClean="0"/>
              <a:t>teleconference </a:t>
            </a:r>
            <a:r>
              <a:rPr lang="en-AU" dirty="0" smtClean="0"/>
              <a:t>was held </a:t>
            </a:r>
            <a:r>
              <a:rPr lang="en-AU" dirty="0" smtClean="0"/>
              <a:t>in </a:t>
            </a:r>
            <a:r>
              <a:rPr lang="en-AU" dirty="0" smtClean="0"/>
              <a:t>on </a:t>
            </a:r>
            <a:r>
              <a:rPr lang="en-AU" dirty="0" smtClean="0">
                <a:solidFill>
                  <a:srgbClr val="FF0000"/>
                </a:solidFill>
              </a:rPr>
              <a:t>&lt;day&gt; </a:t>
            </a:r>
            <a:r>
              <a:rPr lang="en-AU" dirty="0" smtClean="0"/>
              <a:t>July 2018</a:t>
            </a:r>
            <a:endParaRPr lang="en-AU" dirty="0"/>
          </a:p>
        </p:txBody>
      </p:sp>
      <p:sp>
        <p:nvSpPr>
          <p:cNvPr id="8" name="Content Placeholder 7"/>
          <p:cNvSpPr>
            <a:spLocks noGrp="1"/>
          </p:cNvSpPr>
          <p:nvPr>
            <p:ph idx="1"/>
          </p:nvPr>
        </p:nvSpPr>
        <p:spPr/>
        <p:txBody>
          <a:bodyPr/>
          <a:lstStyle/>
          <a:p>
            <a:r>
              <a:rPr lang="en-AU" dirty="0" smtClean="0"/>
              <a:t>Current rough plan</a:t>
            </a:r>
          </a:p>
          <a:p>
            <a:pPr lvl="1"/>
            <a:r>
              <a:rPr lang="en-AU" dirty="0" smtClean="0"/>
              <a:t>6</a:t>
            </a:r>
            <a:r>
              <a:rPr lang="en-AU" baseline="30000" dirty="0" smtClean="0"/>
              <a:t>th</a:t>
            </a:r>
            <a:r>
              <a:rPr lang="en-AU" dirty="0" smtClean="0"/>
              <a:t> teleconference </a:t>
            </a:r>
            <a:r>
              <a:rPr lang="en-AU" dirty="0"/>
              <a:t>– </a:t>
            </a:r>
            <a:r>
              <a:rPr lang="en-AU" dirty="0" smtClean="0"/>
              <a:t>before 25 July</a:t>
            </a:r>
          </a:p>
          <a:p>
            <a:pPr lvl="2"/>
            <a:r>
              <a:rPr lang="en-AU" dirty="0" smtClean="0"/>
              <a:t>Final </a:t>
            </a:r>
            <a:r>
              <a:rPr lang="en-AU" dirty="0"/>
              <a:t>draft of AHGS </a:t>
            </a:r>
            <a:r>
              <a:rPr lang="en-AU" dirty="0" smtClean="0"/>
              <a:t>report</a:t>
            </a:r>
          </a:p>
          <a:p>
            <a:pPr lvl="1"/>
            <a:r>
              <a:rPr lang="en-AU" dirty="0" smtClean="0"/>
              <a:t>Deadline – 2 Aug</a:t>
            </a:r>
          </a:p>
          <a:p>
            <a:pPr lvl="2"/>
            <a:r>
              <a:rPr lang="en-AU" dirty="0" smtClean="0"/>
              <a:t>Submit documents to SC6</a:t>
            </a:r>
            <a:endParaRPr lang="en-AU" dirty="0"/>
          </a:p>
          <a:p>
            <a:pPr lvl="1"/>
            <a:endParaRPr lang="en-AU" dirty="0"/>
          </a:p>
          <a:p>
            <a:pPr lvl="1"/>
            <a:endParaRPr lang="en-AU" dirty="0"/>
          </a:p>
          <a:p>
            <a:pPr lvl="1"/>
            <a:endParaRPr lang="en-AU" dirty="0" smtClean="0"/>
          </a:p>
          <a:p>
            <a:pPr lvl="1"/>
            <a:endParaRPr lang="en-AU" dirty="0" smtClean="0"/>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88</a:t>
            </a:fld>
            <a:endParaRPr lang="en-US"/>
          </a:p>
        </p:txBody>
      </p:sp>
    </p:spTree>
    <p:extLst>
      <p:ext uri="{BB962C8B-B14F-4D97-AF65-F5344CB8AC3E}">
        <p14:creationId xmlns:p14="http://schemas.microsoft.com/office/powerpoint/2010/main" val="25253028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In July 2018, IEEE </a:t>
            </a:r>
            <a:r>
              <a:rPr lang="en-AU" dirty="0"/>
              <a:t>802 </a:t>
            </a:r>
            <a:r>
              <a:rPr lang="en-AU" dirty="0" smtClean="0"/>
              <a:t>invited </a:t>
            </a:r>
            <a:r>
              <a:rPr lang="en-AU" dirty="0"/>
              <a:t>SC6 experts to </a:t>
            </a:r>
            <a:r>
              <a:rPr lang="en-AU" dirty="0" smtClean="0"/>
              <a:t>an </a:t>
            </a:r>
            <a:r>
              <a:rPr lang="en-AU" dirty="0"/>
              <a:t>IEEE 802 Security Workshop in Nov 2018</a:t>
            </a:r>
          </a:p>
        </p:txBody>
      </p:sp>
      <p:sp>
        <p:nvSpPr>
          <p:cNvPr id="3" name="Content Placeholder 2"/>
          <p:cNvSpPr>
            <a:spLocks noGrp="1"/>
          </p:cNvSpPr>
          <p:nvPr>
            <p:ph idx="1"/>
          </p:nvPr>
        </p:nvSpPr>
        <p:spPr/>
        <p:txBody>
          <a:bodyPr/>
          <a:lstStyle/>
          <a:p>
            <a:pPr lvl="1"/>
            <a:r>
              <a:rPr lang="en-AU" dirty="0"/>
              <a:t>In July 2018, IEEE 802 invited SC6 experts to an IEEE 802 Security Workshop in Nov </a:t>
            </a:r>
            <a:r>
              <a:rPr lang="en-AU" dirty="0" smtClean="0"/>
              <a:t>2018</a:t>
            </a:r>
          </a:p>
          <a:p>
            <a:pPr lvl="2"/>
            <a:r>
              <a:rPr lang="en-AU" dirty="0" smtClean="0"/>
              <a:t>S</a:t>
            </a:r>
            <a:r>
              <a:rPr lang="en-AU" i="1" dirty="0" smtClean="0"/>
              <a:t>ee </a:t>
            </a:r>
            <a:r>
              <a:rPr lang="en-AU" i="1" dirty="0" smtClean="0">
                <a:hlinkClick r:id="rId2"/>
              </a:rPr>
              <a:t>11-18-1140-01</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4096670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a:t>
            </a:r>
            <a:r>
              <a:rPr lang="en-AU" dirty="0" smtClean="0"/>
              <a:t>San Diego </a:t>
            </a:r>
            <a:r>
              <a:rPr lang="en-AU" dirty="0" smtClean="0"/>
              <a:t>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
            </a:r>
            <a:r>
              <a:rPr lang="en-AU" i="1" dirty="0" smtClean="0"/>
              <a:t>San Diego, </a:t>
            </a:r>
            <a:r>
              <a:rPr lang="en-AU" i="1" dirty="0" smtClean="0"/>
              <a:t>in </a:t>
            </a:r>
            <a:r>
              <a:rPr lang="en-AU" i="1" dirty="0" smtClean="0"/>
              <a:t>July </a:t>
            </a:r>
            <a:r>
              <a:rPr lang="en-AU" i="1" dirty="0" smtClean="0"/>
              <a:t>2018, as documented in </a:t>
            </a:r>
            <a:r>
              <a:rPr lang="en-AU" i="1" dirty="0" smtClean="0">
                <a:solidFill>
                  <a:srgbClr val="FF0000"/>
                </a:solidFill>
              </a:rPr>
              <a:t>11-18-xxxx-00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92</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93</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Hawaii </a:t>
            </a:r>
            <a:r>
              <a:rPr lang="en-AU" i="1" dirty="0" smtClean="0"/>
              <a:t>in September </a:t>
            </a:r>
            <a:r>
              <a:rPr lang="en-AU" i="1" dirty="0" smtClean="0"/>
              <a:t>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12715</Words>
  <Application>Microsoft Office PowerPoint</Application>
  <PresentationFormat>On-screen Show (4:3)</PresentationFormat>
  <Paragraphs>2165</Paragraphs>
  <Slides>143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143</vt:i4>
      </vt:variant>
    </vt:vector>
  </HeadingPairs>
  <TitlesOfParts>
    <vt:vector size="150" baseType="lpstr">
      <vt:lpstr>Arial</vt:lpstr>
      <vt:lpstr>Times New Roman</vt:lpstr>
      <vt:lpstr>Wingdings</vt:lpstr>
      <vt:lpstr>802-11-Submission</vt:lpstr>
      <vt:lpstr>Acrobat Document</vt:lpstr>
      <vt:lpstr>Presentation</vt:lpstr>
      <vt:lpstr>Packager Shell Object</vt:lpstr>
      <vt:lpstr>IEEE 802 JTC1 Standing Committee September 2018 agenda for Hawaii</vt:lpstr>
      <vt:lpstr>This document will be used to run the IEEE 802 JTC1 SC meetings in Hawaii in September 2018</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Sept 2018 plenary meeting in Hawaii</vt:lpstr>
      <vt:lpstr>The IEEE 802 JTC1 SC regular meeting has a high level list of agenda items to be considered</vt:lpstr>
      <vt:lpstr>The IEEE 802 JTC1 SC will consider approving its agenda for its Hawaii meeting</vt:lpstr>
      <vt:lpstr>The IEEE 802 JTC1 SC will consider approval of the minutes of its San Diego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pushed 44 standards through to PSDO ratification with 38 in-process</vt:lpstr>
      <vt:lpstr>IEEE 802.1 WG has pushed 22 standards completely through the PSDO ratification process</vt:lpstr>
      <vt:lpstr>IEEE 802.1 WG has pushed 22 standards completely through the PSDO ratification process</vt:lpstr>
      <vt:lpstr>IEEE 802.3 WG has pushed 9 standards completely through the PSDO ratification process</vt:lpstr>
      <vt:lpstr>IEEE 802.11 WG has pushed 7 standards completely through the PSDO ratification process</vt:lpstr>
      <vt:lpstr>IEEE 802.15 WG has pushed two standards  completely through the PSDO ratification process</vt:lpstr>
      <vt:lpstr>IEEE 802.16 WG has pushed zero standards completely through the PSDO ratification process</vt:lpstr>
      <vt:lpstr>IEEE 802.21 WG has pushed two standards completely through the PSDO ratification process</vt:lpstr>
      <vt:lpstr>IEEE 802.22 WG has pushed three standards completely through the PSDO ratification process</vt:lpstr>
      <vt:lpstr>IEEE 802.1 has 16 standards in the pipeline for ratification under the PSDO</vt:lpstr>
      <vt:lpstr>IEEE 802.1 has 16 standards in the pipeline for ratification under the PSDO process</vt:lpstr>
      <vt:lpstr>IEEE 802.1AEcg FDIS ballot closes 28 Aug 2018</vt:lpstr>
      <vt:lpstr>IEEE 802.1CB is waiting for FDIS ballot to start</vt:lpstr>
      <vt:lpstr>IEEE 802.1Qci is waiting for FDIS ballot to start</vt:lpstr>
      <vt:lpstr>IEEE 802.1Qch is waiting for FDIS ballot to start</vt:lpstr>
      <vt:lpstr>IEEE 802c is waiting for FDIS ballot to start</vt:lpstr>
      <vt:lpstr>IEEE 802.1AX-2014/Cor1 is waiting for publication</vt:lpstr>
      <vt:lpstr>IEEE 802.1Q-REV PSDO process will delayed until previous amendments are approved </vt:lpstr>
      <vt:lpstr>IEEE 802.1Qcc PSDO process will start soon</vt:lpstr>
      <vt:lpstr>IEEE 802.1Qcp PSDO process will start soon</vt:lpstr>
      <vt:lpstr>IEEE 802.1AR-Rev PSDO process will start soon</vt:lpstr>
      <vt:lpstr>IEEE 802.1CM PSDO process will start soon</vt:lpstr>
      <vt:lpstr>IEEE 802.1Qcy PSDO process will conditionally start soon</vt:lpstr>
      <vt:lpstr>IEEE 802.1AC/Cor-1 PSDO process will conditionally start soon</vt:lpstr>
      <vt:lpstr>IEEE 802.1Xck PSDO process will conditionally start soon</vt:lpstr>
      <vt:lpstr>IEEE 802.1AE-Rev PSDO process will conditionally start soon</vt:lpstr>
      <vt:lpstr>IEEE 802.1AS-Rev will be liaised for information soon</vt:lpstr>
      <vt:lpstr>IEEE 802.3 has ten standards in the pipeline for ratification under the PSDO process</vt:lpstr>
      <vt:lpstr>IEEE 802.3bn FDIS closes on 3 Sep 2018</vt:lpstr>
      <vt:lpstr>IEEE 802.3bv FDIS closes on 3 Sep 2018</vt:lpstr>
      <vt:lpstr>IEEE 802.3bu FDIS closes on 3 Sep 2018</vt:lpstr>
      <vt:lpstr>IEEE 802.3/Cor 1 FDIS ballot passed &amp; is awaiting publication</vt:lpstr>
      <vt:lpstr>IEEE 802.3bs is waiting for FDIS ballot to start</vt:lpstr>
      <vt:lpstr>IEEE 802.3cb was liaised for information in June 2017</vt:lpstr>
      <vt:lpstr>IEEE 802.3cc is waiting for start of FDIS ballot</vt:lpstr>
      <vt:lpstr>IEEE 802.3cd was liaised for information in Feb 2018</vt:lpstr>
      <vt:lpstr>IEEE 802.3-REV was liaised for information in Feb 2018</vt:lpstr>
      <vt:lpstr>IEEE 802.3bt was liaised for information in Feb 2018</vt:lpstr>
      <vt:lpstr>IEEE 802.11 has nine standards in the pipeline for ratification under the PSDO</vt:lpstr>
      <vt:lpstr>IEEE 802.11ah passed 60-day pre-ballot and is waiting start of FDIS</vt:lpstr>
      <vt:lpstr>IEEE 802.11ai is waiting for FDIS ballot to start</vt:lpstr>
      <vt:lpstr>IEEE 802.11ai is waiting for FDIS ballot to start</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one standard in the pipeline for ratification under the PSDO</vt:lpstr>
      <vt:lpstr>IEEE 802.15.6-2012 FDIS ballot passed but comments are required</vt:lpstr>
      <vt:lpstr>IEEE 802.16 has one standard in the pipeline for ratification under the PSDO</vt:lpstr>
      <vt:lpstr>IEEE 802.16-2017 60-day pre-ballot closes on 30 July 2018</vt:lpstr>
      <vt:lpstr>IEEE 802.21 has one standard in the pipeline for ratification under the PSDO</vt:lpstr>
      <vt:lpstr>IEEE 802.21-2017-Cor1 90-day  FDIS ballot passed but requires a response</vt:lpstr>
      <vt:lpstr>IEEE 802.22 has zero standards in the pipeline for ratification under the PSDO</vt:lpstr>
      <vt:lpstr>A LS was sent to SC6 in March 2018 asking that  various ISO/IEC standards be withdrawn</vt:lpstr>
      <vt:lpstr>A LS was sent to SC6 in March 2018 asking that  various ISO/IEC standards be withdrawn</vt:lpstr>
      <vt:lpstr>The next SC6 meeting was held in Aug 2018 in Tokyo, Japan</vt:lpstr>
      <vt:lpstr>Three people associated with IEEE-SA participated in the SC6 meeting</vt:lpstr>
      <vt:lpstr>The ToR of the Security ad hoc were established at the last SC6 meeting</vt:lpstr>
      <vt:lpstr>The ToR of the Security ad hoc were established at the last SC6 meeting</vt:lpstr>
      <vt:lpstr>Membership of the Security ad hoc has been established </vt:lpstr>
      <vt:lpstr>The Security ad hoc is still struggling to make any progress … or even set meeting times</vt:lpstr>
      <vt:lpstr>The 2nd teleconference was held on 4 April 2018 but did not make progress on KRACK/cipher issues</vt:lpstr>
      <vt:lpstr>The 2nd teleconference was held on 4 April 2018 but did not make progress on KRACK/cipher issues</vt:lpstr>
      <vt:lpstr>The 2nd teleconference was held on 4 April 2018 but did not make progress on KRACK/cipher issues</vt:lpstr>
      <vt:lpstr>There was not much substantive discussion between the 2nd &amp; 3rd teleconferences</vt:lpstr>
      <vt:lpstr>The 3rd teleconference was held on 2 May 2018 but did not lead to substantial progress</vt:lpstr>
      <vt:lpstr>The 4th teleconference was held on 30 May 2018 and was contentious in relation to KRACK</vt:lpstr>
      <vt:lpstr>The 4th teleconference was held on 30 May 2018 and was contentious in relation to KRACK</vt:lpstr>
      <vt:lpstr>The 5th teleconference was held on 5 July 2018 … and did not go so well</vt:lpstr>
      <vt:lpstr>Notes from the JTC 1/SC 6 Ad Hoc Group on Security (AGHS) Teleconference, July 5, 2018</vt:lpstr>
      <vt:lpstr>Notes from the JTC 1/SC 6 Ad Hoc Group on Security (AGHS) Teleconference, July 5, 2018</vt:lpstr>
      <vt:lpstr>The 6th teleconference was held in on &lt;day&gt; July 2018</vt:lpstr>
      <vt:lpstr>In July 2018, IEEE 802 invited SC6 experts to an IEEE 802 Security Workshop in Nov 2018</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2018-07-13T21:14:03Z</dcterms:modified>
</cp:coreProperties>
</file>