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9" r:id="rId2"/>
    <p:sldId id="272" r:id="rId3"/>
    <p:sldId id="293" r:id="rId4"/>
    <p:sldId id="303" r:id="rId5"/>
    <p:sldId id="302" r:id="rId6"/>
    <p:sldId id="290" r:id="rId7"/>
    <p:sldId id="296" r:id="rId8"/>
  </p:sldIdLst>
  <p:sldSz cx="9144000" cy="6858000" type="screen4x3"/>
  <p:notesSz cx="6934200" cy="92805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45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597525" y="177800"/>
            <a:ext cx="6413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>
              <a:defRPr sz="1400" b="1"/>
            </a:lvl1pPr>
          </a:lstStyle>
          <a:p>
            <a:pPr>
              <a:defRPr/>
            </a:pPr>
            <a:r>
              <a:rPr lang="en-US"/>
              <a:t>doc.: IEEE 802.11-16/0190r0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95325" y="177800"/>
            <a:ext cx="827088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>
              <a:defRPr sz="1400" b="1"/>
            </a:lvl1pPr>
          </a:lstStyle>
          <a:p>
            <a:pPr>
              <a:defRPr/>
            </a:pPr>
            <a:r>
              <a:rPr lang="en-US"/>
              <a:t>January 2016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851525" y="8982075"/>
            <a:ext cx="4667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>
              <a:defRPr/>
            </a:lvl1pPr>
          </a:lstStyle>
          <a:p>
            <a:pPr>
              <a:defRPr/>
            </a:pPr>
            <a:r>
              <a:rPr lang="en-US"/>
              <a:t>Joseph Levy (InterDigital)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33725" y="8982075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>
              <a:defRPr/>
            </a:lvl1pPr>
          </a:lstStyle>
          <a:p>
            <a:pPr>
              <a:defRPr/>
            </a:pPr>
            <a:r>
              <a:rPr lang="en-US"/>
              <a:t>Page </a:t>
            </a:r>
            <a:fld id="{C5F82844-D3D8-4E2F-BC31-F893CF7EFB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693738" y="8982075"/>
            <a:ext cx="7112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defTabSz="933450">
              <a:defRPr/>
            </a:pPr>
            <a:r>
              <a:rPr lang="en-US"/>
              <a:t>Submission</a:t>
            </a:r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693738" y="8970963"/>
            <a:ext cx="5700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7961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640388" y="98425"/>
            <a:ext cx="6413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>
              <a:defRPr sz="1400" b="1"/>
            </a:lvl1pPr>
          </a:lstStyle>
          <a:p>
            <a:pPr>
              <a:defRPr/>
            </a:pPr>
            <a:r>
              <a:rPr lang="en-US"/>
              <a:t>doc.: IEEE 802.11-16/0190r0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54050" y="98425"/>
            <a:ext cx="827088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>
              <a:defRPr sz="1400" b="1"/>
            </a:lvl1pPr>
          </a:lstStyle>
          <a:p>
            <a:pPr>
              <a:defRPr/>
            </a:pPr>
            <a:r>
              <a:rPr lang="en-US"/>
              <a:t>January 2016</a:t>
            </a:r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701675"/>
            <a:ext cx="46291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357813" y="8985250"/>
            <a:ext cx="9239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7200" lvl="4" algn="r" defTabSz="933450">
              <a:defRPr/>
            </a:lvl5pPr>
          </a:lstStyle>
          <a:p>
            <a:pPr lvl="4">
              <a:defRPr/>
            </a:pPr>
            <a:r>
              <a:rPr lang="en-US"/>
              <a:t>Joseph Levy (InterDigital)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22625" y="8985250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>
              <a:defRPr/>
            </a:lvl1pPr>
          </a:lstStyle>
          <a:p>
            <a:pPr>
              <a:defRPr/>
            </a:pPr>
            <a:r>
              <a:rPr lang="en-US"/>
              <a:t>Page </a:t>
            </a:r>
            <a:fld id="{A8AE28EE-710A-423D-918F-3472049856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3900" y="8985250"/>
            <a:ext cx="711200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/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096092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doc.: IEEE 802.11-16/0190r0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/>
              <a:t>January 2016</a:t>
            </a:r>
          </a:p>
        </p:txBody>
      </p:sp>
      <p:sp>
        <p:nvSpPr>
          <p:cNvPr id="1946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/>
              <a:t>Joseph Levy (InterDigital)</a:t>
            </a:r>
          </a:p>
        </p:txBody>
      </p:sp>
      <p:sp>
        <p:nvSpPr>
          <p:cNvPr id="194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/>
              <a:t>Page </a:t>
            </a:r>
            <a:fld id="{7441BA8B-EA44-4BCB-8894-4A698C9D9EC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94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194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9399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doc.: IEEE 802.11-16/0190r0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/>
              <a:t>January 2016</a:t>
            </a:r>
          </a:p>
        </p:txBody>
      </p:sp>
      <p:sp>
        <p:nvSpPr>
          <p:cNvPr id="20484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/>
              <a:t>Joseph Levy (InterDigital)</a:t>
            </a:r>
          </a:p>
        </p:txBody>
      </p:sp>
      <p:sp>
        <p:nvSpPr>
          <p:cNvPr id="204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/>
              <a:t>Page </a:t>
            </a:r>
            <a:fld id="{F12C820A-A132-4231-BE0A-AC79B82FD72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04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 cap="flat"/>
        </p:spPr>
      </p:sp>
      <p:sp>
        <p:nvSpPr>
          <p:cNvPr id="204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5250" rIns="9525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891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1508" name="Header Placeholder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doc.: IEEE 802.11-16/0190r0</a:t>
            </a:r>
          </a:p>
        </p:txBody>
      </p:sp>
      <p:sp>
        <p:nvSpPr>
          <p:cNvPr id="21509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/>
              <a:t>January 2016</a:t>
            </a:r>
          </a:p>
        </p:txBody>
      </p:sp>
      <p:sp>
        <p:nvSpPr>
          <p:cNvPr id="21510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/>
              <a:t>Joseph Levy (InterDigital)</a:t>
            </a:r>
          </a:p>
        </p:txBody>
      </p:sp>
      <p:sp>
        <p:nvSpPr>
          <p:cNvPr id="2151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/>
              <a:t>Page </a:t>
            </a:r>
            <a:fld id="{3D3FA66A-62ED-4644-A773-A96A93BA9B1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7501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1508" name="Header Placeholder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doc.: IEEE 802.11-16/0190r0</a:t>
            </a:r>
          </a:p>
        </p:txBody>
      </p:sp>
      <p:sp>
        <p:nvSpPr>
          <p:cNvPr id="21509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/>
              <a:t>January 2016</a:t>
            </a:r>
          </a:p>
        </p:txBody>
      </p:sp>
      <p:sp>
        <p:nvSpPr>
          <p:cNvPr id="21510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/>
              <a:t>Joseph Levy (InterDigital)</a:t>
            </a:r>
          </a:p>
        </p:txBody>
      </p:sp>
      <p:sp>
        <p:nvSpPr>
          <p:cNvPr id="2151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/>
              <a:t>Page </a:t>
            </a:r>
            <a:fld id="{3D3FA66A-62ED-4644-A773-A96A93BA9B1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9199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1508" name="Header Placeholder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doc.: IEEE 802.11-16/0190r0</a:t>
            </a:r>
          </a:p>
        </p:txBody>
      </p:sp>
      <p:sp>
        <p:nvSpPr>
          <p:cNvPr id="21509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/>
              <a:t>January 2016</a:t>
            </a:r>
          </a:p>
        </p:txBody>
      </p:sp>
      <p:sp>
        <p:nvSpPr>
          <p:cNvPr id="21510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/>
              <a:t>Joseph Levy (InterDigital)</a:t>
            </a:r>
          </a:p>
        </p:txBody>
      </p:sp>
      <p:sp>
        <p:nvSpPr>
          <p:cNvPr id="2151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/>
              <a:t>Page </a:t>
            </a:r>
            <a:fld id="{3D3FA66A-62ED-4644-A773-A96A93BA9B1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7700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3556" name="Header Placeholder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doc.: IEEE 802.11-16/0190r0</a:t>
            </a:r>
          </a:p>
        </p:txBody>
      </p:sp>
      <p:sp>
        <p:nvSpPr>
          <p:cNvPr id="23557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/>
              <a:t>January 2016</a:t>
            </a:r>
          </a:p>
        </p:txBody>
      </p:sp>
      <p:sp>
        <p:nvSpPr>
          <p:cNvPr id="23558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/>
              <a:t>Joseph Levy (InterDigital)</a:t>
            </a:r>
          </a:p>
        </p:txBody>
      </p:sp>
      <p:sp>
        <p:nvSpPr>
          <p:cNvPr id="23559" name="Slide Number Placehold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/>
              <a:t>Page </a:t>
            </a:r>
            <a:fld id="{0BDA00EA-C510-44A9-980E-C8DBCAD60F3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7398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23556" name="Header Placeholder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/>
              <a:t>doc.: IEEE 802.11-16/0190r0</a:t>
            </a:r>
          </a:p>
        </p:txBody>
      </p:sp>
      <p:sp>
        <p:nvSpPr>
          <p:cNvPr id="23557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/>
              <a:t>January 2016</a:t>
            </a:r>
          </a:p>
        </p:txBody>
      </p:sp>
      <p:sp>
        <p:nvSpPr>
          <p:cNvPr id="23558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/>
              <a:t>Joseph Levy (InterDigital)</a:t>
            </a:r>
          </a:p>
        </p:txBody>
      </p:sp>
      <p:sp>
        <p:nvSpPr>
          <p:cNvPr id="23559" name="Slide Number Placehold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/>
              <a:t>Page </a:t>
            </a:r>
            <a:fld id="{0BDA00EA-C510-44A9-980E-C8DBCAD60F3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532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441683" y="6475413"/>
            <a:ext cx="2102242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Mark Hamilton, Polycom, Inc.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657D9E5-F02D-4AA7-B795-6D72BFD354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441683" y="6475413"/>
            <a:ext cx="2102242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Mark Hamilton, Polycom, Inc.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B6276E39-D40D-45EE-BB98-AEEAB1C415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441683" y="6475413"/>
            <a:ext cx="2102242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Mark Hamilton, Polycom, Inc.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A177F988-3EF9-4784-AC86-CD5C16932E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441683" y="6475413"/>
            <a:ext cx="2102242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Mark Hamilton, Polycom, Inc.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91C974D1-5F66-4D5B-932A-2DC0BB21FC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441683" y="6475413"/>
            <a:ext cx="2102242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Mark Hamilton, Polycom, Inc.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BA4BE456-3FE8-4C7D-BA70-D8903C2AAA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441683" y="6475413"/>
            <a:ext cx="2102242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Mark Hamilton, Polycom, Inc.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BFEB95BF-DBFA-4D98-8EC1-D3D333DB61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441683" y="6475413"/>
            <a:ext cx="2102242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Mark Hamilton, Polycom, Inc.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B3995D0-4C8C-441F-8566-9B527D4A8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441683" y="6475413"/>
            <a:ext cx="2102242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Mark Hamilton, Polycom, Inc.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2878DC56-3D4A-4DDC-A5FE-22F351A5EA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441683" y="6475413"/>
            <a:ext cx="2102242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Mark Hamilton, Polycom, Inc.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B5DD4CD7-45B6-4358-B054-C482FA7F6B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6441683" y="6475413"/>
            <a:ext cx="2102242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Mark Hamilton, Polycom, Inc.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344988" y="6475413"/>
            <a:ext cx="530225" cy="18256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0D15DCF0-9B53-4E58-859A-C01E673038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85801" y="332601"/>
            <a:ext cx="77597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 numCol="1" anchor="t" anchorCtr="0">
            <a:spAutoFit/>
          </a:bodyPr>
          <a:lstStyle/>
          <a:p>
            <a:pPr marL="0" lvl="4" algn="just">
              <a:tabLst>
                <a:tab pos="4846320" algn="l"/>
              </a:tabLst>
              <a:defRPr/>
            </a:pPr>
            <a:r>
              <a:rPr lang="en-US" sz="1800" b="1" baseline="0" dirty="0"/>
              <a:t>July</a:t>
            </a:r>
            <a:r>
              <a:rPr lang="en-US" sz="1800" b="1" dirty="0"/>
              <a:t> 2018	doc.: IEEE 802.11-18/1329r0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85800" y="6475412"/>
            <a:ext cx="777240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>
              <a:tabLst>
                <a:tab pos="3749040" algn="ctr"/>
                <a:tab pos="7662672" algn="r"/>
              </a:tabLst>
              <a:defRPr/>
            </a:pPr>
            <a:r>
              <a:rPr lang="en-US" dirty="0"/>
              <a:t>Report	Slide </a:t>
            </a:r>
            <a:fld id="{77B4D580-F81A-477B-82FA-805B1E489321}" type="slidenum">
              <a:rPr lang="en-US" smtClean="0"/>
              <a:t>‹#›</a:t>
            </a:fld>
            <a:r>
              <a:rPr lang="en-US" dirty="0"/>
              <a:t>	Mark Hamilton</a:t>
            </a:r>
            <a:r>
              <a:rPr lang="en-US" baseline="0" dirty="0"/>
              <a:t> (Ruckus/ARRIS)</a:t>
            </a:r>
            <a:endParaRPr lang="en-US" dirty="0"/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18/11-18-1049-04-0arc-arc-sc-agenda-july-2018.ppt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entor.ieee.org/802.11/dcn/18/11-18-1020-04-0arc-discussion-on-wur-802-11ba-states.pptx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/>
              <a:t>ARC Closing Report </a:t>
            </a:r>
          </a:p>
        </p:txBody>
      </p:sp>
      <p:sp>
        <p:nvSpPr>
          <p:cNvPr id="103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381000"/>
          </a:xfrm>
          <a:noFill/>
        </p:spPr>
        <p:txBody>
          <a:bodyPr/>
          <a:lstStyle/>
          <a:p>
            <a:pPr algn="ctr">
              <a:buFontTx/>
              <a:buNone/>
            </a:pPr>
            <a:r>
              <a:rPr lang="en-US" sz="2000" dirty="0"/>
              <a:t>Date:</a:t>
            </a:r>
            <a:r>
              <a:rPr lang="en-US" sz="2000" b="0" dirty="0"/>
              <a:t> 2018-07-12</a:t>
            </a:r>
          </a:p>
        </p:txBody>
      </p:sp>
      <p:graphicFrame>
        <p:nvGraphicFramePr>
          <p:cNvPr id="102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7934273"/>
              </p:ext>
            </p:extLst>
          </p:nvPr>
        </p:nvGraphicFramePr>
        <p:xfrm>
          <a:off x="519113" y="2286000"/>
          <a:ext cx="7613650" cy="2646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12" name="Document" r:id="rId4" imgW="8267030" imgH="2874253" progId="Word.Document.8">
                  <p:embed/>
                </p:oleObj>
              </mc:Choice>
              <mc:Fallback>
                <p:oleObj name="Document" r:id="rId4" imgW="8267030" imgH="2874253" progId="Word.Document.8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113" y="2286000"/>
                        <a:ext cx="7613650" cy="2646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Rectangle 12"/>
          <p:cNvSpPr>
            <a:spLocks noChangeArrowheads="1"/>
          </p:cNvSpPr>
          <p:nvPr/>
        </p:nvSpPr>
        <p:spPr bwMode="auto">
          <a:xfrm>
            <a:off x="533400" y="1939925"/>
            <a:ext cx="1447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 b="1"/>
              <a:t>Authors:</a:t>
            </a:r>
            <a:endParaRPr lang="en-US" sz="2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Abstract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r>
              <a:rPr lang="en-US" dirty="0"/>
              <a:t>This document is the closing report for ARC SC, </a:t>
            </a:r>
          </a:p>
          <a:p>
            <a:pPr algn="ctr" eaLnBrk="1" hangingPunct="1">
              <a:buFontTx/>
              <a:buNone/>
            </a:pPr>
            <a:r>
              <a:rPr lang="en-US" dirty="0"/>
              <a:t>July 2018 Meeting in San Diego, CA, USA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609600"/>
          </a:xfrm>
        </p:spPr>
        <p:txBody>
          <a:bodyPr/>
          <a:lstStyle/>
          <a:p>
            <a:r>
              <a:rPr lang="en-US" dirty="0"/>
              <a:t>Work Completed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82000" cy="50292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Agenda is here: </a:t>
            </a:r>
            <a:r>
              <a:rPr lang="en-US" dirty="0">
                <a:hlinkClick r:id="rId3"/>
              </a:rPr>
              <a:t>11-18/1049r4</a:t>
            </a:r>
            <a:endParaRPr lang="en-US" b="0" dirty="0"/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YANG/NETCONF</a:t>
            </a:r>
          </a:p>
          <a:p>
            <a:pPr lvl="1">
              <a:spcBef>
                <a:spcPts val="0"/>
              </a:spcBef>
            </a:pPr>
            <a:r>
              <a:rPr lang="en-US" dirty="0"/>
              <a:t>Reminder of recommendation to start a TIG on this topic.</a:t>
            </a:r>
          </a:p>
          <a:p>
            <a:pPr lvl="1">
              <a:spcBef>
                <a:spcPts val="0"/>
              </a:spcBef>
            </a:pPr>
            <a:r>
              <a:rPr lang="en-US" b="1" u="sng" dirty="0">
                <a:solidFill>
                  <a:srgbClr val="FF0000"/>
                </a:solidFill>
              </a:rPr>
              <a:t>No one volunteering for leadership!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11ba architecture implications</a:t>
            </a:r>
          </a:p>
          <a:p>
            <a:pPr lvl="1">
              <a:spcBef>
                <a:spcPts val="0"/>
              </a:spcBef>
            </a:pPr>
            <a:r>
              <a:rPr lang="en-US" dirty="0"/>
              <a:t>Another excellent joint discussion this session – thank you to </a:t>
            </a:r>
            <a:r>
              <a:rPr lang="en-US" dirty="0" err="1"/>
              <a:t>TGba</a:t>
            </a:r>
            <a:r>
              <a:rPr lang="en-US" dirty="0"/>
              <a:t>!</a:t>
            </a:r>
          </a:p>
          <a:p>
            <a:pPr lvl="1">
              <a:spcBef>
                <a:spcPts val="0"/>
              </a:spcBef>
            </a:pPr>
            <a:r>
              <a:rPr lang="en-US" dirty="0"/>
              <a:t>Presented ARC’s understanding of 11ba intended operation 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/>
              <a:t>	(</a:t>
            </a:r>
            <a:r>
              <a:rPr lang="en-US" dirty="0">
                <a:hlinkClick r:id="rId4"/>
              </a:rPr>
              <a:t>11-18/1020r4</a:t>
            </a:r>
            <a:r>
              <a:rPr lang="en-US" dirty="0"/>
              <a:t>)</a:t>
            </a:r>
          </a:p>
          <a:p>
            <a:pPr lvl="1">
              <a:spcBef>
                <a:spcPts val="0"/>
              </a:spcBef>
            </a:pPr>
            <a:r>
              <a:rPr lang="en-US" dirty="0"/>
              <a:t>Uncovered some new behavior possibilities that had been recognized before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endParaRPr lang="en-US" dirty="0"/>
          </a:p>
          <a:p>
            <a:pPr lvl="1">
              <a:spcBef>
                <a:spcPts val="0"/>
              </a:spcBef>
            </a:pPr>
            <a:r>
              <a:rPr lang="en-US" dirty="0"/>
              <a:t>Agreed to NOT hold a joint meeting in September, as </a:t>
            </a:r>
            <a:r>
              <a:rPr lang="en-US" dirty="0" err="1"/>
              <a:t>TGba</a:t>
            </a:r>
            <a:r>
              <a:rPr lang="en-US" dirty="0"/>
              <a:t> will be pushing hard for WG LB..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59427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609600"/>
          </a:xfrm>
        </p:spPr>
        <p:txBody>
          <a:bodyPr/>
          <a:lstStyle/>
          <a:p>
            <a:r>
              <a:rPr lang="en-US" dirty="0"/>
              <a:t>Work Completed (</a:t>
            </a:r>
            <a:r>
              <a:rPr lang="en-US" dirty="0" err="1"/>
              <a:t>cont</a:t>
            </a:r>
            <a:r>
              <a:rPr lang="en-US" dirty="0"/>
              <a:t>) – or not …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82000" cy="48768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IETF/802 coordination</a:t>
            </a:r>
          </a:p>
          <a:p>
            <a:pPr lvl="1">
              <a:spcBef>
                <a:spcPts val="0"/>
              </a:spcBef>
            </a:pPr>
            <a:r>
              <a:rPr lang="en-US" dirty="0"/>
              <a:t>Reviewed liaison with Peter Yee.  No action needed this session.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 err="1"/>
              <a:t>TGax</a:t>
            </a:r>
            <a:r>
              <a:rPr lang="en-US" dirty="0"/>
              <a:t> subclause 10.2 and Figure 10-1</a:t>
            </a:r>
          </a:p>
          <a:p>
            <a:pPr lvl="1">
              <a:spcBef>
                <a:spcPts val="0"/>
              </a:spcBef>
            </a:pPr>
            <a:r>
              <a:rPr lang="en-US" dirty="0"/>
              <a:t>No discussion this time. Need to check on D3.0 comments or further work (if any – only comments were on follow-on clauses).</a:t>
            </a:r>
          </a:p>
          <a:p>
            <a:pPr lvl="1"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“What is an ESS?”</a:t>
            </a:r>
          </a:p>
          <a:p>
            <a:pPr lvl="1">
              <a:spcBef>
                <a:spcPts val="0"/>
              </a:spcBef>
            </a:pPr>
            <a:r>
              <a:rPr lang="en-US" dirty="0"/>
              <a:t>Agreed we need to organize our ideas (currently 6 concepts) into a tabular approach, to clearly differentiate (or discover duplicates).</a:t>
            </a:r>
          </a:p>
          <a:p>
            <a:pPr lvl="1">
              <a:spcBef>
                <a:spcPts val="0"/>
              </a:spcBef>
            </a:pPr>
            <a:r>
              <a:rPr lang="en-US" dirty="0"/>
              <a:t>This is ongoing…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MLME-RESET, versus MLME-JOIN and MLME-START</a:t>
            </a:r>
          </a:p>
          <a:p>
            <a:pPr lvl="1">
              <a:spcBef>
                <a:spcPts val="0"/>
              </a:spcBef>
            </a:pPr>
            <a:r>
              <a:rPr lang="en-US" dirty="0"/>
              <a:t>Didn’t have time.  Will carry over to September session.</a:t>
            </a:r>
          </a:p>
        </p:txBody>
      </p:sp>
    </p:spTree>
    <p:extLst>
      <p:ext uri="{BB962C8B-B14F-4D97-AF65-F5344CB8AC3E}">
        <p14:creationId xmlns:p14="http://schemas.microsoft.com/office/powerpoint/2010/main" val="2247988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609600"/>
          </a:xfrm>
        </p:spPr>
        <p:txBody>
          <a:bodyPr/>
          <a:lstStyle/>
          <a:p>
            <a:r>
              <a:rPr lang="en-US" dirty="0"/>
              <a:t>Work Completed (</a:t>
            </a:r>
            <a:r>
              <a:rPr lang="en-US" dirty="0" err="1"/>
              <a:t>cont</a:t>
            </a:r>
            <a:r>
              <a:rPr lang="en-US" dirty="0"/>
              <a:t>)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382000" cy="50292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802.1AS-rev use of Fine Timing Measurement</a:t>
            </a:r>
          </a:p>
          <a:p>
            <a:pPr lvl="1">
              <a:spcBef>
                <a:spcPts val="0"/>
              </a:spcBef>
            </a:pPr>
            <a:r>
              <a:rPr lang="en-US" dirty="0"/>
              <a:t>Our previous inputs have been incorporated.  Continue to monitor.</a:t>
            </a:r>
          </a:p>
          <a:p>
            <a:pPr lvl="1">
              <a:spcBef>
                <a:spcPts val="0"/>
              </a:spcBef>
            </a:pPr>
            <a:r>
              <a:rPr lang="en-US" dirty="0"/>
              <a:t>Being worked directly by 802.11 experts, with 802.1AS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AP/DS/Portal architecture, 802/802.1 mappings</a:t>
            </a:r>
          </a:p>
          <a:p>
            <a:pPr lvl="1">
              <a:spcBef>
                <a:spcPts val="0"/>
              </a:spcBef>
            </a:pPr>
            <a:r>
              <a:rPr lang="en-US" dirty="0"/>
              <a:t>No progress this session.</a:t>
            </a:r>
          </a:p>
          <a:p>
            <a:pPr lvl="1">
              <a:spcBef>
                <a:spcPts val="0"/>
              </a:spcBef>
            </a:pPr>
            <a:r>
              <a:rPr lang="en-US" dirty="0"/>
              <a:t>Need to consolidate agreements, and provide input to </a:t>
            </a:r>
            <a:r>
              <a:rPr lang="en-US" dirty="0" err="1"/>
              <a:t>REVmd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Noted status of IEEE 1588 mapping to IEEE 802.11</a:t>
            </a:r>
          </a:p>
          <a:p>
            <a:pPr lvl="1">
              <a:spcBef>
                <a:spcPts val="0"/>
              </a:spcBef>
            </a:pPr>
            <a:r>
              <a:rPr lang="en-US" dirty="0"/>
              <a:t>No changes.  Ongoing balloting.  No action needed.</a:t>
            </a:r>
          </a:p>
          <a:p>
            <a:pPr lvl="1">
              <a:spcBef>
                <a:spcPts val="0"/>
              </a:spcBef>
            </a:pPr>
            <a:r>
              <a:rPr lang="en-US" dirty="0"/>
              <a:t>Related activity: 802.1AS </a:t>
            </a:r>
            <a:r>
              <a:rPr lang="en-US" dirty="0" err="1"/>
              <a:t>REVision</a:t>
            </a:r>
            <a:r>
              <a:rPr lang="en-US" dirty="0"/>
              <a:t> use of FTM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Noted IEEE 802 activities relevant to 802.11/ARC</a:t>
            </a:r>
          </a:p>
          <a:p>
            <a:pPr lvl="1"/>
            <a:r>
              <a:rPr lang="en-US" altLang="en-US" dirty="0"/>
              <a:t>No change: 802.1AC is now published, 802.1Q is now published.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816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Teleconference(s)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419600"/>
          </a:xfrm>
          <a:ln>
            <a:solidFill>
              <a:schemeClr val="bg1"/>
            </a:solidFill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dirty="0"/>
              <a:t>None planned.</a:t>
            </a:r>
          </a:p>
          <a:p>
            <a:pPr>
              <a:lnSpc>
                <a:spcPct val="90000"/>
              </a:lnSpc>
            </a:pPr>
            <a:r>
              <a:rPr lang="en-US" altLang="en-US" sz="3200" dirty="0"/>
              <a:t>Will schedule with 10 days’ notice, if needed</a:t>
            </a:r>
            <a:endParaRPr lang="en-US" alt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605118"/>
          </a:xfrm>
        </p:spPr>
        <p:txBody>
          <a:bodyPr/>
          <a:lstStyle/>
          <a:p>
            <a:r>
              <a:rPr lang="en-US" dirty="0"/>
              <a:t>September 2018 Plans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1371600"/>
            <a:ext cx="8458200" cy="4953000"/>
          </a:xfrm>
          <a:ln>
            <a:solidFill>
              <a:schemeClr val="bg1"/>
            </a:solidFill>
          </a:ln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200" dirty="0"/>
              <a:t>Three standalone meeting slots planned:</a:t>
            </a:r>
          </a:p>
          <a:p>
            <a:pPr marL="684213">
              <a:lnSpc>
                <a:spcPct val="90000"/>
              </a:lnSpc>
            </a:pPr>
            <a:r>
              <a:rPr lang="en-US" dirty="0">
                <a:solidFill>
                  <a:srgbClr val="000000"/>
                </a:solidFill>
              </a:rPr>
              <a:t>Discussion of 11ba architecture modeling and implications</a:t>
            </a:r>
          </a:p>
          <a:p>
            <a:pPr marL="684213">
              <a:lnSpc>
                <a:spcPct val="90000"/>
              </a:lnSpc>
            </a:pPr>
            <a:r>
              <a:rPr lang="en-US" dirty="0"/>
              <a:t>Consider other “split” PHYs (?), depending on direction of discussion on </a:t>
            </a:r>
            <a:r>
              <a:rPr lang="en-US" dirty="0" err="1"/>
              <a:t>TGba</a:t>
            </a:r>
            <a:r>
              <a:rPr lang="en-US" dirty="0"/>
              <a:t> – perhaps LC, 28 GHz</a:t>
            </a:r>
          </a:p>
          <a:p>
            <a:pPr marL="684213">
              <a:lnSpc>
                <a:spcPct val="90000"/>
              </a:lnSpc>
            </a:pPr>
            <a:r>
              <a:rPr lang="en-US" dirty="0"/>
              <a:t>Continue review of any 11ax work on subclause 10.2 and Figure 10-1</a:t>
            </a:r>
          </a:p>
          <a:p>
            <a:pPr marL="684213">
              <a:lnSpc>
                <a:spcPct val="90000"/>
              </a:lnSpc>
            </a:pPr>
            <a:r>
              <a:rPr lang="en-US" dirty="0"/>
              <a:t>“What is an ESS?” and DS/AP/Portal architecture discussions</a:t>
            </a:r>
          </a:p>
          <a:p>
            <a:pPr marL="684213">
              <a:lnSpc>
                <a:spcPct val="90000"/>
              </a:lnSpc>
            </a:pPr>
            <a:r>
              <a:rPr lang="en-US" dirty="0"/>
              <a:t>Consider IETF </a:t>
            </a:r>
            <a:r>
              <a:rPr lang="en-US" dirty="0" err="1"/>
              <a:t>DetNet</a:t>
            </a:r>
            <a:r>
              <a:rPr lang="en-US" dirty="0"/>
              <a:t>/time-sensitive networking input</a:t>
            </a:r>
          </a:p>
          <a:p>
            <a:pPr marL="684213">
              <a:lnSpc>
                <a:spcPct val="90000"/>
              </a:lnSpc>
            </a:pPr>
            <a:r>
              <a:rPr lang="en-US" dirty="0"/>
              <a:t>MLME-RESET, versus MLME-JOIN and MLME-START</a:t>
            </a:r>
          </a:p>
          <a:p>
            <a:pPr marL="684213">
              <a:lnSpc>
                <a:spcPct val="90000"/>
              </a:lnSpc>
            </a:pPr>
            <a:r>
              <a:rPr lang="en-US" dirty="0"/>
              <a:t>Status updates on other IETF work, IEEE 1588 work</a:t>
            </a:r>
          </a:p>
        </p:txBody>
      </p:sp>
    </p:spTree>
    <p:extLst>
      <p:ext uri="{BB962C8B-B14F-4D97-AF65-F5344CB8AC3E}">
        <p14:creationId xmlns:p14="http://schemas.microsoft.com/office/powerpoint/2010/main" val="2852900623"/>
      </p:ext>
    </p:extLst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</Template>
  <TotalTime>7787</TotalTime>
  <Words>484</Words>
  <Application>Microsoft Office PowerPoint</Application>
  <PresentationFormat>On-screen Show (4:3)</PresentationFormat>
  <Paragraphs>87</Paragraphs>
  <Slides>7</Slides>
  <Notes>7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Times New Roman</vt:lpstr>
      <vt:lpstr>Wingdings</vt:lpstr>
      <vt:lpstr>802-11-Submission</vt:lpstr>
      <vt:lpstr>Document</vt:lpstr>
      <vt:lpstr>ARC Closing Report </vt:lpstr>
      <vt:lpstr>Abstract</vt:lpstr>
      <vt:lpstr>Work Completed</vt:lpstr>
      <vt:lpstr>Work Completed (cont) – or not …</vt:lpstr>
      <vt:lpstr>Work Completed (cont)</vt:lpstr>
      <vt:lpstr>Teleconference(s)</vt:lpstr>
      <vt:lpstr>September 2018 Plans</vt:lpstr>
    </vt:vector>
  </TitlesOfParts>
  <Company>Calypso Ventures,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ARC-report-may-2012</dc:title>
  <dc:creator>Mark Hamilton</dc:creator>
  <cp:lastModifiedBy>Mark Hamilton</cp:lastModifiedBy>
  <cp:revision>266</cp:revision>
  <cp:lastPrinted>1998-02-10T13:28:06Z</cp:lastPrinted>
  <dcterms:created xsi:type="dcterms:W3CDTF">2009-07-15T16:38:20Z</dcterms:created>
  <dcterms:modified xsi:type="dcterms:W3CDTF">2018-07-13T01:11:23Z</dcterms:modified>
</cp:coreProperties>
</file>