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Default Extension="doc" ContentType="application/msword"/>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7"/>
  </p:notesMasterIdLst>
  <p:handoutMasterIdLst>
    <p:handoutMasterId r:id="rId18"/>
  </p:handoutMasterIdLst>
  <p:sldIdLst>
    <p:sldId id="256" r:id="rId2"/>
    <p:sldId id="257" r:id="rId3"/>
    <p:sldId id="265" r:id="rId4"/>
    <p:sldId id="266" r:id="rId5"/>
    <p:sldId id="267" r:id="rId6"/>
    <p:sldId id="268" r:id="rId7"/>
    <p:sldId id="269" r:id="rId8"/>
    <p:sldId id="270" r:id="rId9"/>
    <p:sldId id="271" r:id="rId10"/>
    <p:sldId id="272" r:id="rId11"/>
    <p:sldId id="273" r:id="rId12"/>
    <p:sldId id="274" r:id="rId13"/>
    <p:sldId id="275" r:id="rId14"/>
    <p:sldId id="276" r:id="rId15"/>
    <p:sldId id="264" r:id="rId16"/>
  </p:sldIdLst>
  <p:sldSz cx="9144000" cy="6858000" type="screen4x3"/>
  <p:notesSz cx="6934200" cy="9280525"/>
  <p:defaultTex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5" autoAdjust="0"/>
    <p:restoredTop sz="94660"/>
  </p:normalViewPr>
  <p:slideViewPr>
    <p:cSldViewPr>
      <p:cViewPr varScale="1">
        <p:scale>
          <a:sx n="66" d="100"/>
          <a:sy n="66" d="100"/>
        </p:scale>
        <p:origin x="1304" y="40"/>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796" b="0" i="0" u="none" strike="noStrike" baseline="0">
                <a:solidFill>
                  <a:srgbClr val="333333"/>
                </a:solidFill>
                <a:latin typeface="Calibri"/>
                <a:ea typeface="Calibri"/>
                <a:cs typeface="Calibri"/>
              </a:defRPr>
            </a:pPr>
            <a:r>
              <a:rPr lang="en-US" altLang="zh-CN" dirty="0"/>
              <a:t>Global mobile users</a:t>
            </a:r>
            <a:r>
              <a:rPr lang="en-US" altLang="zh-CN" baseline="0" dirty="0"/>
              <a:t> vs</a:t>
            </a:r>
            <a:r>
              <a:rPr lang="en-US" altLang="zh-CN" dirty="0"/>
              <a:t> Honor of Kings and PUBG (million)</a:t>
            </a:r>
          </a:p>
        </c:rich>
      </c:tx>
      <c:layout>
        <c:manualLayout>
          <c:xMode val="edge"/>
          <c:yMode val="edge"/>
          <c:x val="0.14391898342084095"/>
          <c:y val="2.9140489374401011E-3"/>
        </c:manualLayout>
      </c:layout>
      <c:overlay val="0"/>
      <c:spPr>
        <a:noFill/>
        <a:ln>
          <a:noFill/>
        </a:ln>
        <a:effectLst/>
      </c:spPr>
    </c:title>
    <c:autoTitleDeleted val="0"/>
    <c:plotArea>
      <c:layout>
        <c:manualLayout>
          <c:layoutTarget val="inner"/>
          <c:xMode val="edge"/>
          <c:yMode val="edge"/>
          <c:x val="7.8615148242909813E-2"/>
          <c:y val="0.10056237006647854"/>
          <c:w val="0.89198486087447082"/>
          <c:h val="0.67715768692641509"/>
        </c:manualLayout>
      </c:layout>
      <c:barChart>
        <c:barDir val="col"/>
        <c:grouping val="clustered"/>
        <c:varyColors val="0"/>
        <c:ser>
          <c:idx val="0"/>
          <c:order val="0"/>
          <c:tx>
            <c:strRef>
              <c:f>Sheet1!$B$1</c:f>
              <c:strCache>
                <c:ptCount val="1"/>
                <c:pt idx="0">
                  <c:v>Column1</c:v>
                </c:pt>
              </c:strCache>
            </c:strRef>
          </c:tx>
          <c:spPr>
            <a:solidFill>
              <a:schemeClr val="accent1">
                <a:lumMod val="50000"/>
              </a:schemeClr>
            </a:solidFill>
            <a:ln>
              <a:noFill/>
            </a:ln>
            <a:effectLst>
              <a:outerShdw blurRad="50800" dist="38100" dir="8100000" algn="tr" rotWithShape="0">
                <a:schemeClr val="accent6">
                  <a:alpha val="40000"/>
                </a:schemeClr>
              </a:outerShdw>
            </a:effectLst>
          </c:spPr>
          <c:invertIfNegative val="0"/>
          <c:dLbls>
            <c:dLbl>
              <c:idx val="0"/>
              <c:spPr>
                <a:noFill/>
                <a:ln>
                  <a:noFill/>
                </a:ln>
                <a:effectLst/>
              </c:spPr>
              <c:txPr>
                <a:bodyPr/>
                <a:lstStyle/>
                <a:p>
                  <a:pPr>
                    <a:defRPr sz="1192" b="0" i="0" u="none" strike="noStrike" baseline="0">
                      <a:solidFill>
                        <a:srgbClr val="333333"/>
                      </a:solidFill>
                      <a:latin typeface="Calibri"/>
                      <a:ea typeface="Calibri"/>
                      <a:cs typeface="Calibri"/>
                    </a:defRPr>
                  </a:pPr>
                  <a:endParaRPr lang="en-US"/>
                </a:p>
              </c:txPr>
              <c:showLegendKey val="0"/>
              <c:showVal val="1"/>
              <c:showCatName val="0"/>
              <c:showSerName val="0"/>
              <c:showPercent val="0"/>
              <c:showBubbleSize val="0"/>
            </c:dLbl>
            <c:dLbl>
              <c:idx val="1"/>
              <c:spPr>
                <a:noFill/>
                <a:ln>
                  <a:noFill/>
                </a:ln>
                <a:effectLst/>
              </c:spPr>
              <c:txPr>
                <a:bodyPr/>
                <a:lstStyle/>
                <a:p>
                  <a:pPr>
                    <a:defRPr sz="1192" b="0" i="0" u="none" strike="noStrike" baseline="0">
                      <a:solidFill>
                        <a:srgbClr val="333333"/>
                      </a:solidFill>
                      <a:latin typeface="Calibri"/>
                      <a:ea typeface="Calibri"/>
                      <a:cs typeface="Calibri"/>
                    </a:defRPr>
                  </a:pPr>
                  <a:endParaRPr lang="en-US"/>
                </a:p>
              </c:txPr>
              <c:showLegendKey val="0"/>
              <c:showVal val="1"/>
              <c:showCatName val="0"/>
              <c:showSerName val="0"/>
              <c:showPercent val="0"/>
              <c:showBubbleSize val="0"/>
            </c:dLbl>
            <c:dLbl>
              <c:idx val="2"/>
              <c:spPr>
                <a:noFill/>
                <a:ln>
                  <a:noFill/>
                </a:ln>
                <a:effectLst/>
              </c:spPr>
              <c:txPr>
                <a:bodyPr/>
                <a:lstStyle/>
                <a:p>
                  <a:pPr>
                    <a:defRPr sz="1192" b="0" i="0" u="none" strike="noStrike" baseline="0">
                      <a:solidFill>
                        <a:srgbClr val="333333"/>
                      </a:solidFill>
                      <a:latin typeface="Calibri"/>
                      <a:ea typeface="Calibri"/>
                      <a:cs typeface="Calibri"/>
                    </a:defRPr>
                  </a:pPr>
                  <a:endParaRPr lang="en-US"/>
                </a:p>
              </c:txPr>
              <c:showLegendKey val="0"/>
              <c:showVal val="1"/>
              <c:showCatName val="0"/>
              <c:showSerName val="0"/>
              <c:showPercent val="0"/>
              <c:showBubbleSize val="0"/>
            </c:dLbl>
            <c:dLbl>
              <c:idx val="3"/>
              <c:spPr>
                <a:noFill/>
                <a:ln>
                  <a:noFill/>
                </a:ln>
                <a:effectLst/>
              </c:spPr>
              <c:txPr>
                <a:bodyPr/>
                <a:lstStyle/>
                <a:p>
                  <a:pPr>
                    <a:defRPr sz="1192" b="0" i="0" u="none" strike="noStrike" baseline="0">
                      <a:solidFill>
                        <a:srgbClr val="333333"/>
                      </a:solidFill>
                      <a:latin typeface="Calibri"/>
                      <a:ea typeface="Calibri"/>
                      <a:cs typeface="Calibri"/>
                    </a:defRPr>
                  </a:pPr>
                  <a:endParaRPr lang="en-US"/>
                </a:p>
              </c:txPr>
              <c:showLegendKey val="0"/>
              <c:showVal val="1"/>
              <c:showCatName val="0"/>
              <c:showSerName val="0"/>
              <c:showPercent val="0"/>
              <c:showBubbleSize val="0"/>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Sheet1!$A$2:$A$4</c:f>
              <c:strCache>
                <c:ptCount val="3"/>
                <c:pt idx="0">
                  <c:v>Global User(2018)</c:v>
                </c:pt>
                <c:pt idx="1">
                  <c:v>HOK DAU (2017)</c:v>
                </c:pt>
                <c:pt idx="2">
                  <c:v>PUBG MOBA Pre-registration             (Jan 2018)</c:v>
                </c:pt>
              </c:strCache>
            </c:strRef>
          </c:cat>
          <c:val>
            <c:numRef>
              <c:f>Sheet1!$B$2:$B$4</c:f>
              <c:numCache>
                <c:formatCode>General</c:formatCode>
                <c:ptCount val="3"/>
                <c:pt idx="0">
                  <c:v>260</c:v>
                </c:pt>
                <c:pt idx="1">
                  <c:v>100</c:v>
                </c:pt>
                <c:pt idx="2">
                  <c:v>18</c:v>
                </c:pt>
              </c:numCache>
            </c:numRef>
          </c:val>
          <c:extLst xmlns:c16r2="http://schemas.microsoft.com/office/drawing/2015/06/chart">
            <c:ext xmlns:c16="http://schemas.microsoft.com/office/drawing/2014/chart" uri="{C3380CC4-5D6E-409C-BE32-E72D297353CC}">
              <c16:uniqueId val="{00000004-7B0B-4F6E-992A-EA10C08D5986}"/>
            </c:ext>
          </c:extLst>
        </c:ser>
        <c:dLbls>
          <c:showLegendKey val="0"/>
          <c:showVal val="0"/>
          <c:showCatName val="0"/>
          <c:showSerName val="0"/>
          <c:showPercent val="0"/>
          <c:showBubbleSize val="0"/>
        </c:dLbls>
        <c:gapWidth val="219"/>
        <c:overlap val="-27"/>
        <c:axId val="439005376"/>
        <c:axId val="439001848"/>
      </c:barChart>
      <c:catAx>
        <c:axId val="439005376"/>
        <c:scaling>
          <c:orientation val="minMax"/>
        </c:scaling>
        <c:delete val="0"/>
        <c:axPos val="b"/>
        <c:numFmt formatCode="General" sourceLinked="1"/>
        <c:majorTickMark val="none"/>
        <c:minorTickMark val="none"/>
        <c:tickLblPos val="nextTo"/>
        <c:spPr>
          <a:noFill/>
          <a:ln w="9503" cap="flat" cmpd="sng" algn="ctr">
            <a:solidFill>
              <a:schemeClr val="tx1">
                <a:lumMod val="15000"/>
                <a:lumOff val="85000"/>
              </a:schemeClr>
            </a:solidFill>
            <a:round/>
          </a:ln>
          <a:effectLst/>
        </c:spPr>
        <c:txPr>
          <a:bodyPr rot="0" vert="horz"/>
          <a:lstStyle/>
          <a:p>
            <a:pPr>
              <a:defRPr sz="1192" b="0" i="0" u="none" strike="noStrike" baseline="0">
                <a:solidFill>
                  <a:srgbClr val="333333"/>
                </a:solidFill>
                <a:latin typeface="Calibri"/>
                <a:ea typeface="Calibri"/>
                <a:cs typeface="Calibri"/>
              </a:defRPr>
            </a:pPr>
            <a:endParaRPr lang="en-US"/>
          </a:p>
        </c:txPr>
        <c:crossAx val="439001848"/>
        <c:crosses val="autoZero"/>
        <c:auto val="1"/>
        <c:lblAlgn val="ctr"/>
        <c:lblOffset val="100"/>
        <c:noMultiLvlLbl val="0"/>
      </c:catAx>
      <c:valAx>
        <c:axId val="439001848"/>
        <c:scaling>
          <c:orientation val="minMax"/>
        </c:scaling>
        <c:delete val="0"/>
        <c:axPos val="l"/>
        <c:majorGridlines>
          <c:spPr>
            <a:ln w="9503"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0" vert="horz"/>
          <a:lstStyle/>
          <a:p>
            <a:pPr>
              <a:defRPr sz="1192" b="0" i="0" u="none" strike="noStrike" baseline="0">
                <a:solidFill>
                  <a:srgbClr val="333333"/>
                </a:solidFill>
                <a:latin typeface="Calibri"/>
                <a:ea typeface="Calibri"/>
                <a:cs typeface="Calibri"/>
              </a:defRPr>
            </a:pPr>
            <a:endParaRPr lang="en-US"/>
          </a:p>
        </c:txPr>
        <c:crossAx val="439005376"/>
        <c:crosses val="autoZero"/>
        <c:crossBetween val="between"/>
      </c:valAx>
      <c:spPr>
        <a:noFill/>
        <a:ln w="25341">
          <a:noFill/>
        </a:ln>
      </c:spPr>
    </c:plotArea>
    <c:plotVisOnly val="1"/>
    <c:dispBlanksAs val="gap"/>
    <c:showDLblsOverMax val="0"/>
  </c:chart>
  <c:spPr>
    <a:noFill/>
    <a:ln>
      <a:noFill/>
    </a:ln>
    <a:effectLst/>
  </c:spPr>
  <c:txPr>
    <a:bodyPr/>
    <a:lstStyle/>
    <a:p>
      <a:pPr>
        <a:defRPr sz="1327" b="0" i="0" u="none" strike="noStrike" baseline="0">
          <a:solidFill>
            <a:srgbClr val="000000"/>
          </a:solidFill>
          <a:latin typeface="Calibri"/>
          <a:ea typeface="Calibri"/>
          <a:cs typeface="Calibri"/>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3550"/>
          </a:xfrm>
          <a:prstGeom prst="rect">
            <a:avLst/>
          </a:prstGeom>
        </p:spPr>
        <p:txBody>
          <a:bodyPr vert="horz" lIns="91440" tIns="45720" rIns="91440" bIns="45720" rtlCol="0"/>
          <a:lstStyle>
            <a:lvl1pPr algn="l">
              <a:defRPr sz="1200"/>
            </a:lvl1pPr>
          </a:lstStyle>
          <a:p>
            <a:r>
              <a:rPr lang="en-US" smtClean="0"/>
              <a:t>doc.: IEEE 802.11-18/1234r0</a:t>
            </a:r>
            <a:endParaRPr lang="en-US"/>
          </a:p>
        </p:txBody>
      </p:sp>
      <p:sp>
        <p:nvSpPr>
          <p:cNvPr id="3" name="Date Placeholder 2"/>
          <p:cNvSpPr>
            <a:spLocks noGrp="1"/>
          </p:cNvSpPr>
          <p:nvPr>
            <p:ph type="dt" sz="quarter" idx="1"/>
          </p:nvPr>
        </p:nvSpPr>
        <p:spPr>
          <a:xfrm>
            <a:off x="3927475" y="0"/>
            <a:ext cx="3005138" cy="463550"/>
          </a:xfrm>
          <a:prstGeom prst="rect">
            <a:avLst/>
          </a:prstGeom>
        </p:spPr>
        <p:txBody>
          <a:bodyPr vert="horz" lIns="91440" tIns="45720" rIns="91440" bIns="45720" rtlCol="0"/>
          <a:lstStyle>
            <a:lvl1pPr algn="r">
              <a:defRPr sz="1200"/>
            </a:lvl1pPr>
          </a:lstStyle>
          <a:p>
            <a:r>
              <a:rPr lang="en-US" smtClean="0"/>
              <a:t>July 2018</a:t>
            </a:r>
            <a:endParaRPr lang="en-US"/>
          </a:p>
        </p:txBody>
      </p:sp>
      <p:sp>
        <p:nvSpPr>
          <p:cNvPr id="4" name="Footer Placeholder 3"/>
          <p:cNvSpPr>
            <a:spLocks noGrp="1"/>
          </p:cNvSpPr>
          <p:nvPr>
            <p:ph type="ftr" sz="quarter" idx="2"/>
          </p:nvPr>
        </p:nvSpPr>
        <p:spPr>
          <a:xfrm>
            <a:off x="0" y="8815388"/>
            <a:ext cx="3005138" cy="463550"/>
          </a:xfrm>
          <a:prstGeom prst="rect">
            <a:avLst/>
          </a:prstGeom>
        </p:spPr>
        <p:txBody>
          <a:bodyPr vert="horz" lIns="91440" tIns="45720" rIns="91440" bIns="45720" rtlCol="0" anchor="b"/>
          <a:lstStyle>
            <a:lvl1pPr algn="l">
              <a:defRPr sz="1200"/>
            </a:lvl1pPr>
          </a:lstStyle>
          <a:p>
            <a:r>
              <a:rPr lang="en-US" smtClean="0"/>
              <a:t>Kate Meng, Tencent</a:t>
            </a:r>
            <a:endParaRPr lang="en-US"/>
          </a:p>
        </p:txBody>
      </p:sp>
      <p:sp>
        <p:nvSpPr>
          <p:cNvPr id="5" name="Slide Number Placeholder 4"/>
          <p:cNvSpPr>
            <a:spLocks noGrp="1"/>
          </p:cNvSpPr>
          <p:nvPr>
            <p:ph type="sldNum" sz="quarter" idx="3"/>
          </p:nvPr>
        </p:nvSpPr>
        <p:spPr>
          <a:xfrm>
            <a:off x="3927475" y="8815388"/>
            <a:ext cx="3005138" cy="463550"/>
          </a:xfrm>
          <a:prstGeom prst="rect">
            <a:avLst/>
          </a:prstGeom>
        </p:spPr>
        <p:txBody>
          <a:bodyPr vert="horz" lIns="91440" tIns="45720" rIns="91440" bIns="45720" rtlCol="0" anchor="b"/>
          <a:lstStyle>
            <a:lvl1pPr algn="r">
              <a:defRPr sz="1200"/>
            </a:lvl1pPr>
          </a:lstStyle>
          <a:p>
            <a:fld id="{29996500-462A-4966-9632-4197CBF31A04}" type="slidenum">
              <a:rPr lang="en-US" smtClean="0"/>
              <a:pPr/>
              <a:t>‹#›</a:t>
            </a:fld>
            <a:endParaRPr lang="en-US"/>
          </a:p>
        </p:txBody>
      </p:sp>
    </p:spTree>
    <p:extLst>
      <p:ext uri="{BB962C8B-B14F-4D97-AF65-F5344CB8AC3E}">
        <p14:creationId xmlns:p14="http://schemas.microsoft.com/office/powerpoint/2010/main" val="40433744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934200" cy="9280525"/>
          </a:xfrm>
          <a:prstGeom prst="roundRect">
            <a:avLst>
              <a:gd name="adj" fmla="val 19"/>
            </a:avLst>
          </a:prstGeom>
          <a:solidFill>
            <a:srgbClr val="FFFFFF"/>
          </a:solidFill>
          <a:ln w="9525">
            <a:noFill/>
            <a:round/>
            <a:headEnd/>
            <a:tailEnd/>
          </a:ln>
          <a:effectLst/>
        </p:spPr>
        <p:txBody>
          <a:bodyPr wrap="none" anchor="ctr"/>
          <a:lstStyle/>
          <a:p>
            <a:endParaRPr lang="en-GB"/>
          </a:p>
        </p:txBody>
      </p:sp>
      <p:sp>
        <p:nvSpPr>
          <p:cNvPr id="2050" name="Rectangle 2"/>
          <p:cNvSpPr>
            <a:spLocks noGrp="1" noChangeArrowheads="1"/>
          </p:cNvSpPr>
          <p:nvPr>
            <p:ph type="hdr"/>
          </p:nvPr>
        </p:nvSpPr>
        <p:spPr bwMode="auto">
          <a:xfrm>
            <a:off x="5640388" y="96838"/>
            <a:ext cx="639762" cy="211137"/>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0000"/>
                </a:solidFill>
                <a:cs typeface="Arial Unicode MS" charset="0"/>
              </a:defRPr>
            </a:lvl1pPr>
          </a:lstStyle>
          <a:p>
            <a:r>
              <a:rPr lang="en-US" smtClean="0"/>
              <a:t>doc.: IEEE 802.11-18/1234r0</a:t>
            </a:r>
            <a:endParaRPr lang="en-US"/>
          </a:p>
        </p:txBody>
      </p:sp>
      <p:sp>
        <p:nvSpPr>
          <p:cNvPr id="2051" name="Rectangle 3"/>
          <p:cNvSpPr>
            <a:spLocks noGrp="1" noChangeArrowheads="1"/>
          </p:cNvSpPr>
          <p:nvPr>
            <p:ph type="dt"/>
          </p:nvPr>
        </p:nvSpPr>
        <p:spPr bwMode="auto">
          <a:xfrm>
            <a:off x="654050" y="96838"/>
            <a:ext cx="825500" cy="211137"/>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0000"/>
                </a:solidFill>
                <a:cs typeface="Arial Unicode MS" charset="0"/>
              </a:defRPr>
            </a:lvl1pPr>
          </a:lstStyle>
          <a:p>
            <a:r>
              <a:rPr lang="en-US" smtClean="0"/>
              <a:t>July 2018</a:t>
            </a:r>
            <a:endParaRPr lang="en-US"/>
          </a:p>
        </p:txBody>
      </p:sp>
      <p:sp>
        <p:nvSpPr>
          <p:cNvPr id="2052" name="Rectangle 4"/>
          <p:cNvSpPr>
            <a:spLocks noGrp="1" noRot="1" noChangeAspect="1" noChangeArrowheads="1"/>
          </p:cNvSpPr>
          <p:nvPr>
            <p:ph type="sldImg"/>
          </p:nvPr>
        </p:nvSpPr>
        <p:spPr bwMode="auto">
          <a:xfrm>
            <a:off x="1152525" y="701675"/>
            <a:ext cx="4627563" cy="3467100"/>
          </a:xfrm>
          <a:prstGeom prst="rect">
            <a:avLst/>
          </a:prstGeom>
          <a:noFill/>
          <a:ln w="12600">
            <a:solidFill>
              <a:srgbClr val="000000"/>
            </a:solidFill>
            <a:miter lim="800000"/>
            <a:headEnd/>
            <a:tailEnd/>
          </a:ln>
          <a:effectLst/>
        </p:spPr>
      </p:sp>
      <p:sp>
        <p:nvSpPr>
          <p:cNvPr id="2053" name="Rectangle 5"/>
          <p:cNvSpPr>
            <a:spLocks noGrp="1" noChangeArrowheads="1"/>
          </p:cNvSpPr>
          <p:nvPr>
            <p:ph type="body"/>
          </p:nvPr>
        </p:nvSpPr>
        <p:spPr bwMode="auto">
          <a:xfrm>
            <a:off x="923925" y="4408488"/>
            <a:ext cx="5084763" cy="4175125"/>
          </a:xfrm>
          <a:prstGeom prst="rect">
            <a:avLst/>
          </a:prstGeom>
          <a:noFill/>
          <a:ln w="9525">
            <a:noFill/>
            <a:round/>
            <a:headEnd/>
            <a:tailEnd/>
          </a:ln>
          <a:effectLst/>
        </p:spPr>
        <p:txBody>
          <a:bodyPr vert="horz" wrap="square" lIns="93600" tIns="46080" rIns="93600" bIns="46080" numCol="1" anchor="t" anchorCtr="0" compatLnSpc="1">
            <a:prstTxWarp prst="textNoShape">
              <a:avLst/>
            </a:prstTxWarp>
          </a:bodyPr>
          <a:lstStyle/>
          <a:p>
            <a:pPr lvl="0"/>
            <a:endParaRPr lang="en-US" smtClean="0"/>
          </a:p>
        </p:txBody>
      </p:sp>
      <p:sp>
        <p:nvSpPr>
          <p:cNvPr id="2054" name="Rectangle 6"/>
          <p:cNvSpPr>
            <a:spLocks noGrp="1" noChangeArrowheads="1"/>
          </p:cNvSpPr>
          <p:nvPr>
            <p:ph type="ftr"/>
          </p:nvPr>
        </p:nvSpPr>
        <p:spPr bwMode="auto">
          <a:xfrm>
            <a:off x="5357813" y="8985250"/>
            <a:ext cx="922337" cy="1809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1200">
                <a:solidFill>
                  <a:srgbClr val="000000"/>
                </a:solidFill>
                <a:cs typeface="Arial Unicode MS" charset="0"/>
              </a:defRPr>
            </a:lvl1pPr>
          </a:lstStyle>
          <a:p>
            <a:r>
              <a:rPr lang="en-US" smtClean="0"/>
              <a:t>Kate Meng, Tencent</a:t>
            </a:r>
            <a:endParaRPr lang="en-US"/>
          </a:p>
        </p:txBody>
      </p:sp>
      <p:sp>
        <p:nvSpPr>
          <p:cNvPr id="2055" name="Rectangle 7"/>
          <p:cNvSpPr>
            <a:spLocks noGrp="1" noChangeArrowheads="1"/>
          </p:cNvSpPr>
          <p:nvPr>
            <p:ph type="sldNum"/>
          </p:nvPr>
        </p:nvSpPr>
        <p:spPr bwMode="auto">
          <a:xfrm>
            <a:off x="3222625" y="8985250"/>
            <a:ext cx="511175" cy="36353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r>
              <a:rPr lang="en-US"/>
              <a:t>Page </a:t>
            </a:r>
            <a:fld id="{47A7FEEB-9CD2-43FE-843C-C5350BEACB45}" type="slidenum">
              <a:rPr lang="en-US"/>
              <a:pPr/>
              <a:t>‹#›</a:t>
            </a:fld>
            <a:endParaRPr lang="en-US"/>
          </a:p>
        </p:txBody>
      </p:sp>
      <p:sp>
        <p:nvSpPr>
          <p:cNvPr id="2056" name="Rectangle 8"/>
          <p:cNvSpPr>
            <a:spLocks noChangeArrowheads="1"/>
          </p:cNvSpPr>
          <p:nvPr/>
        </p:nvSpPr>
        <p:spPr bwMode="auto">
          <a:xfrm>
            <a:off x="722313" y="8985250"/>
            <a:ext cx="714375" cy="182563"/>
          </a:xfrm>
          <a:prstGeom prst="rect">
            <a:avLst/>
          </a:prstGeom>
          <a:noFill/>
          <a:ln w="9525">
            <a:noFill/>
            <a:round/>
            <a:headEnd/>
            <a:tailEnd/>
          </a:ln>
          <a:effectLst/>
        </p:spPr>
        <p:txBody>
          <a:bodyPr wrap="none" lIns="0" tIns="0" rIns="0" bIns="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a:solidFill>
                  <a:srgbClr val="000000"/>
                </a:solidFill>
              </a:rPr>
              <a:t>Submission</a:t>
            </a:r>
          </a:p>
        </p:txBody>
      </p:sp>
      <p:sp>
        <p:nvSpPr>
          <p:cNvPr id="2057" name="Line 9"/>
          <p:cNvSpPr>
            <a:spLocks noChangeShapeType="1"/>
          </p:cNvSpPr>
          <p:nvPr/>
        </p:nvSpPr>
        <p:spPr bwMode="auto">
          <a:xfrm>
            <a:off x="723900" y="8983663"/>
            <a:ext cx="5486400" cy="1587"/>
          </a:xfrm>
          <a:prstGeom prst="line">
            <a:avLst/>
          </a:prstGeom>
          <a:noFill/>
          <a:ln w="12600">
            <a:solidFill>
              <a:srgbClr val="000000"/>
            </a:solidFill>
            <a:miter lim="800000"/>
            <a:headEnd/>
            <a:tailEnd/>
          </a:ln>
          <a:effectLst/>
        </p:spPr>
        <p:txBody>
          <a:bodyPr/>
          <a:lstStyle/>
          <a:p>
            <a:endParaRPr lang="en-GB"/>
          </a:p>
        </p:txBody>
      </p:sp>
      <p:sp>
        <p:nvSpPr>
          <p:cNvPr id="2058" name="Line 10"/>
          <p:cNvSpPr>
            <a:spLocks noChangeShapeType="1"/>
          </p:cNvSpPr>
          <p:nvPr/>
        </p:nvSpPr>
        <p:spPr bwMode="auto">
          <a:xfrm>
            <a:off x="647700" y="296863"/>
            <a:ext cx="5638800" cy="1587"/>
          </a:xfrm>
          <a:prstGeom prst="line">
            <a:avLst/>
          </a:prstGeom>
          <a:noFill/>
          <a:ln w="12600">
            <a:solidFill>
              <a:srgbClr val="000000"/>
            </a:solidFill>
            <a:miter lim="800000"/>
            <a:headEnd/>
            <a:tailEnd/>
          </a:ln>
          <a:effectLst/>
        </p:spPr>
        <p:txBody>
          <a:bodyPr/>
          <a:lstStyle/>
          <a:p>
            <a:endParaRPr lang="en-GB"/>
          </a:p>
        </p:txBody>
      </p:sp>
    </p:spTree>
    <p:extLst>
      <p:ext uri="{BB962C8B-B14F-4D97-AF65-F5344CB8AC3E}">
        <p14:creationId xmlns:p14="http://schemas.microsoft.com/office/powerpoint/2010/main" val="640659187"/>
      </p:ext>
    </p:extLst>
  </p:cSld>
  <p:clrMap bg1="lt1" tx1="dk1" bg2="lt2" tx2="dk2" accent1="accent1" accent2="accent2" accent3="accent3" accent4="accent4" accent5="accent5" accent6="accent6" hlink="hlink" folHlink="folHlink"/>
  <p:hf/>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smtClean="0"/>
              <a:t>doc.: IEEE 802.11-18/1234r0</a:t>
            </a:r>
            <a:endParaRPr lang="en-US"/>
          </a:p>
        </p:txBody>
      </p:sp>
      <p:sp>
        <p:nvSpPr>
          <p:cNvPr id="5" name="Rectangle 3"/>
          <p:cNvSpPr>
            <a:spLocks noGrp="1" noChangeArrowheads="1"/>
          </p:cNvSpPr>
          <p:nvPr>
            <p:ph type="dt"/>
          </p:nvPr>
        </p:nvSpPr>
        <p:spPr>
          <a:ln/>
        </p:spPr>
        <p:txBody>
          <a:bodyPr/>
          <a:lstStyle/>
          <a:p>
            <a:r>
              <a:rPr lang="en-US" smtClean="0"/>
              <a:t>July 2018</a:t>
            </a:r>
            <a:endParaRPr lang="en-US"/>
          </a:p>
        </p:txBody>
      </p:sp>
      <p:sp>
        <p:nvSpPr>
          <p:cNvPr id="6" name="Rectangle 6"/>
          <p:cNvSpPr>
            <a:spLocks noGrp="1" noChangeArrowheads="1"/>
          </p:cNvSpPr>
          <p:nvPr>
            <p:ph type="ftr"/>
          </p:nvPr>
        </p:nvSpPr>
        <p:spPr>
          <a:ln/>
        </p:spPr>
        <p:txBody>
          <a:bodyPr/>
          <a:lstStyle/>
          <a:p>
            <a:r>
              <a:rPr lang="en-US" smtClean="0"/>
              <a:t>Kate Meng, Tencent</a:t>
            </a:r>
            <a:endParaRPr lang="en-US"/>
          </a:p>
        </p:txBody>
      </p:sp>
      <p:sp>
        <p:nvSpPr>
          <p:cNvPr id="7" name="Rectangle 7"/>
          <p:cNvSpPr>
            <a:spLocks noGrp="1" noChangeArrowheads="1"/>
          </p:cNvSpPr>
          <p:nvPr>
            <p:ph type="sldNum"/>
          </p:nvPr>
        </p:nvSpPr>
        <p:spPr>
          <a:ln/>
        </p:spPr>
        <p:txBody>
          <a:bodyPr/>
          <a:lstStyle/>
          <a:p>
            <a:r>
              <a:rPr lang="en-US"/>
              <a:t>Page </a:t>
            </a:r>
            <a:fld id="{465D53FD-DB5F-4815-BF01-6488A8FBD189}" type="slidenum">
              <a:rPr lang="en-US"/>
              <a:pPr/>
              <a:t>1</a:t>
            </a:fld>
            <a:endParaRPr lang="en-US"/>
          </a:p>
        </p:txBody>
      </p:sp>
      <p:sp>
        <p:nvSpPr>
          <p:cNvPr id="12289" name="Text Box 1"/>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a:p>
        </p:txBody>
      </p:sp>
      <p:sp>
        <p:nvSpPr>
          <p:cNvPr id="12290" name="Rectangle 2"/>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277044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smtClean="0"/>
              <a:t>doc.: IEEE 802.11-18/1234r0</a:t>
            </a:r>
            <a:endParaRPr lang="en-US"/>
          </a:p>
        </p:txBody>
      </p:sp>
      <p:sp>
        <p:nvSpPr>
          <p:cNvPr id="5" name="Rectangle 3"/>
          <p:cNvSpPr>
            <a:spLocks noGrp="1" noChangeArrowheads="1"/>
          </p:cNvSpPr>
          <p:nvPr>
            <p:ph type="dt"/>
          </p:nvPr>
        </p:nvSpPr>
        <p:spPr>
          <a:ln/>
        </p:spPr>
        <p:txBody>
          <a:bodyPr/>
          <a:lstStyle/>
          <a:p>
            <a:r>
              <a:rPr lang="en-US" smtClean="0"/>
              <a:t>July 2018</a:t>
            </a:r>
            <a:endParaRPr lang="en-US"/>
          </a:p>
        </p:txBody>
      </p:sp>
      <p:sp>
        <p:nvSpPr>
          <p:cNvPr id="6" name="Rectangle 6"/>
          <p:cNvSpPr>
            <a:spLocks noGrp="1" noChangeArrowheads="1"/>
          </p:cNvSpPr>
          <p:nvPr>
            <p:ph type="ftr"/>
          </p:nvPr>
        </p:nvSpPr>
        <p:spPr>
          <a:ln/>
        </p:spPr>
        <p:txBody>
          <a:bodyPr/>
          <a:lstStyle/>
          <a:p>
            <a:r>
              <a:rPr lang="en-US" smtClean="0"/>
              <a:t>Kate Meng, Tencent</a:t>
            </a:r>
            <a:endParaRPr lang="en-US"/>
          </a:p>
        </p:txBody>
      </p:sp>
      <p:sp>
        <p:nvSpPr>
          <p:cNvPr id="7" name="Rectangle 7"/>
          <p:cNvSpPr>
            <a:spLocks noGrp="1" noChangeArrowheads="1"/>
          </p:cNvSpPr>
          <p:nvPr>
            <p:ph type="sldNum"/>
          </p:nvPr>
        </p:nvSpPr>
        <p:spPr>
          <a:ln/>
        </p:spPr>
        <p:txBody>
          <a:bodyPr/>
          <a:lstStyle/>
          <a:p>
            <a:r>
              <a:rPr lang="en-US"/>
              <a:t>Page </a:t>
            </a:r>
            <a:fld id="{E6AF579C-E269-44CC-A9F4-B7D1E2EA3836}" type="slidenum">
              <a:rPr lang="en-US"/>
              <a:pPr/>
              <a:t>15</a:t>
            </a:fld>
            <a:endParaRPr lang="en-US"/>
          </a:p>
        </p:txBody>
      </p:sp>
      <p:sp>
        <p:nvSpPr>
          <p:cNvPr id="20481" name="Rectangle 1"/>
          <p:cNvSpPr txBox="1">
            <a:spLocks noGrp="1" noRot="1" noChangeAspect="1" noChangeArrowheads="1"/>
          </p:cNvSpPr>
          <p:nvPr>
            <p:ph type="sldImg"/>
          </p:nvPr>
        </p:nvSpPr>
        <p:spPr bwMode="auto">
          <a:xfrm>
            <a:off x="1154113" y="701675"/>
            <a:ext cx="4625975" cy="3468688"/>
          </a:xfrm>
          <a:prstGeom prst="rect">
            <a:avLst/>
          </a:prstGeom>
          <a:solidFill>
            <a:srgbClr val="FFFFFF"/>
          </a:solidFill>
          <a:ln>
            <a:solidFill>
              <a:srgbClr val="000000"/>
            </a:solidFill>
            <a:miter lim="800000"/>
            <a:headEnd/>
            <a:tailEnd/>
          </a:ln>
        </p:spPr>
      </p:sp>
      <p:sp>
        <p:nvSpPr>
          <p:cNvPr id="20482"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2625446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smtClean="0"/>
              <a:t>doc.: IEEE 802.11-18/1234r0</a:t>
            </a:r>
            <a:endParaRPr lang="en-US"/>
          </a:p>
        </p:txBody>
      </p:sp>
      <p:sp>
        <p:nvSpPr>
          <p:cNvPr id="5" name="Rectangle 3"/>
          <p:cNvSpPr>
            <a:spLocks noGrp="1" noChangeArrowheads="1"/>
          </p:cNvSpPr>
          <p:nvPr>
            <p:ph type="dt"/>
          </p:nvPr>
        </p:nvSpPr>
        <p:spPr>
          <a:ln/>
        </p:spPr>
        <p:txBody>
          <a:bodyPr/>
          <a:lstStyle/>
          <a:p>
            <a:r>
              <a:rPr lang="en-US" smtClean="0"/>
              <a:t>July 2018</a:t>
            </a:r>
            <a:endParaRPr lang="en-US"/>
          </a:p>
        </p:txBody>
      </p:sp>
      <p:sp>
        <p:nvSpPr>
          <p:cNvPr id="6" name="Rectangle 6"/>
          <p:cNvSpPr>
            <a:spLocks noGrp="1" noChangeArrowheads="1"/>
          </p:cNvSpPr>
          <p:nvPr>
            <p:ph type="ftr"/>
          </p:nvPr>
        </p:nvSpPr>
        <p:spPr>
          <a:ln/>
        </p:spPr>
        <p:txBody>
          <a:bodyPr/>
          <a:lstStyle/>
          <a:p>
            <a:r>
              <a:rPr lang="en-US" smtClean="0"/>
              <a:t>Kate Meng, Tencent</a:t>
            </a:r>
            <a:endParaRPr lang="en-US"/>
          </a:p>
        </p:txBody>
      </p:sp>
      <p:sp>
        <p:nvSpPr>
          <p:cNvPr id="7" name="Rectangle 7"/>
          <p:cNvSpPr>
            <a:spLocks noGrp="1" noChangeArrowheads="1"/>
          </p:cNvSpPr>
          <p:nvPr>
            <p:ph type="sldNum"/>
          </p:nvPr>
        </p:nvSpPr>
        <p:spPr>
          <a:ln/>
        </p:spPr>
        <p:txBody>
          <a:bodyPr/>
          <a:lstStyle/>
          <a:p>
            <a:r>
              <a:rPr lang="en-US"/>
              <a:t>Page </a:t>
            </a:r>
            <a:fld id="{CA5AFF69-4AEE-4693-9CD6-98E2EBC076EC}" type="slidenum">
              <a:rPr lang="en-US"/>
              <a:pPr/>
              <a:t>2</a:t>
            </a:fld>
            <a:endParaRPr lang="en-US"/>
          </a:p>
        </p:txBody>
      </p:sp>
      <p:sp>
        <p:nvSpPr>
          <p:cNvPr id="13313" name="Text Box 1"/>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a:p>
        </p:txBody>
      </p:sp>
      <p:sp>
        <p:nvSpPr>
          <p:cNvPr id="13314" name="Rectangle 2"/>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840307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54113" y="701675"/>
            <a:ext cx="4624387" cy="3467100"/>
          </a:xfrm>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Here is the outline. Basically there are four topics of my slides</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First, I would introduce the background including global mobile game market revenue and amount of gamers we have now</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Second is the game experience of real-time mobile game under Wi-Fi, including the problems and requirements.</a:t>
            </a:r>
            <a:endParaRPr lang="zh-CN" altLang="zh-CN" sz="1200" kern="1200" dirty="0">
              <a:solidFill>
                <a:schemeClr val="tx1"/>
              </a:solidFill>
              <a:effectLst/>
              <a:latin typeface="+mn-lt"/>
              <a:ea typeface="+mn-ea"/>
              <a:cs typeface="+mn-cs"/>
            </a:endParaRPr>
          </a:p>
          <a:p>
            <a:r>
              <a:rPr lang="en-US" altLang="zh-CN" sz="1200" kern="1200" dirty="0" err="1">
                <a:solidFill>
                  <a:schemeClr val="tx1"/>
                </a:solidFill>
                <a:effectLst/>
                <a:latin typeface="+mn-lt"/>
                <a:ea typeface="+mn-ea"/>
                <a:cs typeface="+mn-cs"/>
              </a:rPr>
              <a:t>Thrid</a:t>
            </a:r>
            <a:r>
              <a:rPr lang="en-US" altLang="zh-CN" sz="1200" kern="1200" dirty="0">
                <a:solidFill>
                  <a:schemeClr val="tx1"/>
                </a:solidFill>
                <a:effectLst/>
                <a:latin typeface="+mn-lt"/>
                <a:ea typeface="+mn-ea"/>
                <a:cs typeface="+mn-cs"/>
              </a:rPr>
              <a:t>, it is the explorations and corporations we engage in currently.</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 </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Last is the take-aways.</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pPr>
              <a:defRPr/>
            </a:pPr>
            <a:fld id="{A768A972-CAD3-45C5-94C8-A21A042C50A7}" type="slidenum">
              <a:rPr lang="en-US" smtClean="0"/>
              <a:pPr>
                <a:defRPr/>
              </a:pPr>
              <a:t>3</a:t>
            </a:fld>
            <a:endParaRPr lang="en-US"/>
          </a:p>
        </p:txBody>
      </p:sp>
    </p:spTree>
    <p:extLst>
      <p:ext uri="{BB962C8B-B14F-4D97-AF65-F5344CB8AC3E}">
        <p14:creationId xmlns:p14="http://schemas.microsoft.com/office/powerpoint/2010/main" val="794863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54113" y="701675"/>
            <a:ext cx="4624387" cy="3467100"/>
          </a:xfrm>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Compound annual growth rate (CAGR) is a metric that </a:t>
            </a:r>
            <a:r>
              <a:rPr lang="en-US" altLang="zh-CN" sz="1200" b="0" i="0" kern="1200" dirty="0" err="1">
                <a:solidFill>
                  <a:schemeClr val="tx1"/>
                </a:solidFill>
                <a:effectLst/>
                <a:latin typeface="+mn-lt"/>
                <a:ea typeface="+mn-ea"/>
                <a:cs typeface="+mn-cs"/>
              </a:rPr>
              <a:t>smoothes</a:t>
            </a:r>
            <a:r>
              <a:rPr lang="en-US" altLang="zh-CN" sz="1200" b="0" i="0" kern="1200" dirty="0">
                <a:solidFill>
                  <a:schemeClr val="tx1"/>
                </a:solidFill>
                <a:effectLst/>
                <a:latin typeface="+mn-lt"/>
                <a:ea typeface="+mn-ea"/>
                <a:cs typeface="+mn-cs"/>
              </a:rPr>
              <a:t> annual gains in revenue, returns, customers, etc., over a specified number of years as if the growth had happened steadily each year over that time period.</a:t>
            </a:r>
          </a:p>
          <a:p>
            <a:r>
              <a:rPr lang="en-US" altLang="zh-CN" sz="1200" kern="1200" dirty="0">
                <a:solidFill>
                  <a:schemeClr val="tx1"/>
                </a:solidFill>
                <a:effectLst/>
                <a:latin typeface="+mn-lt"/>
                <a:ea typeface="+mn-ea"/>
                <a:cs typeface="+mn-cs"/>
              </a:rPr>
              <a:t>Nowadays as the development of internet and the increase of smartphone user penetration rate, the market of real-time mobile game is kept booming, among so many game categories, </a:t>
            </a:r>
            <a:r>
              <a:rPr lang="en-US" altLang="zh-CN" sz="1200" kern="1200" dirty="0" err="1">
                <a:solidFill>
                  <a:schemeClr val="tx1"/>
                </a:solidFill>
                <a:effectLst/>
                <a:latin typeface="+mn-lt"/>
                <a:ea typeface="+mn-ea"/>
                <a:cs typeface="+mn-cs"/>
              </a:rPr>
              <a:t>moba</a:t>
            </a:r>
            <a:r>
              <a:rPr lang="en-US" altLang="zh-CN" sz="1200" kern="1200" dirty="0">
                <a:solidFill>
                  <a:schemeClr val="tx1"/>
                </a:solidFill>
                <a:effectLst/>
                <a:latin typeface="+mn-lt"/>
                <a:ea typeface="+mn-ea"/>
                <a:cs typeface="+mn-cs"/>
              </a:rPr>
              <a:t> and the derivative </a:t>
            </a:r>
            <a:r>
              <a:rPr lang="en-US" altLang="zh-CN" sz="1200" kern="1200" dirty="0" err="1">
                <a:solidFill>
                  <a:schemeClr val="tx1"/>
                </a:solidFill>
                <a:effectLst/>
                <a:latin typeface="+mn-lt"/>
                <a:ea typeface="+mn-ea"/>
                <a:cs typeface="+mn-cs"/>
              </a:rPr>
              <a:t>esports</a:t>
            </a:r>
            <a:r>
              <a:rPr lang="en-US" altLang="zh-CN" sz="1200" kern="1200" dirty="0">
                <a:solidFill>
                  <a:schemeClr val="tx1"/>
                </a:solidFill>
                <a:effectLst/>
                <a:latin typeface="+mn-lt"/>
                <a:ea typeface="+mn-ea"/>
                <a:cs typeface="+mn-cs"/>
              </a:rPr>
              <a:t> are pushing the whole industry to another peak.</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 </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Now let’s take a look at the global market revenues. Accordingly to report from </a:t>
            </a:r>
            <a:r>
              <a:rPr lang="en-US" altLang="zh-CN" sz="1200" kern="1200" dirty="0" err="1">
                <a:solidFill>
                  <a:schemeClr val="tx1"/>
                </a:solidFill>
                <a:effectLst/>
                <a:latin typeface="+mn-lt"/>
                <a:ea typeface="+mn-ea"/>
                <a:cs typeface="+mn-cs"/>
              </a:rPr>
              <a:t>NewZoo</a:t>
            </a:r>
            <a:r>
              <a:rPr lang="en-US" altLang="zh-CN" sz="1200" kern="1200" dirty="0">
                <a:solidFill>
                  <a:schemeClr val="tx1"/>
                </a:solidFill>
                <a:effectLst/>
                <a:latin typeface="+mn-lt"/>
                <a:ea typeface="+mn-ea"/>
                <a:cs typeface="+mn-cs"/>
              </a:rPr>
              <a:t>, the game market is expected to have a rapid increase from 2012 to 2021. And mobile game will continue to be the largest segment.</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 </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what we can from the report is </a:t>
            </a:r>
            <a:endParaRPr lang="zh-CN" altLang="zh-CN" sz="1200" kern="1200" dirty="0">
              <a:solidFill>
                <a:schemeClr val="tx1"/>
              </a:solidFill>
              <a:effectLst/>
              <a:latin typeface="+mn-lt"/>
              <a:ea typeface="+mn-ea"/>
              <a:cs typeface="+mn-cs"/>
            </a:endParaRPr>
          </a:p>
          <a:p>
            <a:pPr lvl="0"/>
            <a:r>
              <a:rPr lang="en-US" altLang="zh-CN" sz="1200" kern="1200" dirty="0">
                <a:solidFill>
                  <a:schemeClr val="tx1"/>
                </a:solidFill>
                <a:effectLst/>
                <a:latin typeface="+mn-lt"/>
                <a:ea typeface="+mn-ea"/>
                <a:cs typeface="+mn-cs"/>
              </a:rPr>
              <a:t>the game industry would have a yearly increase of 10.3% between 2012 and 2021.</a:t>
            </a:r>
            <a:endParaRPr lang="zh-CN" altLang="zh-CN" sz="1200" kern="1200" dirty="0">
              <a:solidFill>
                <a:schemeClr val="tx1"/>
              </a:solidFill>
              <a:effectLst/>
              <a:latin typeface="+mn-lt"/>
              <a:ea typeface="+mn-ea"/>
              <a:cs typeface="+mn-cs"/>
            </a:endParaRPr>
          </a:p>
          <a:p>
            <a:pPr lvl="0"/>
            <a:r>
              <a:rPr lang="en-US" altLang="zh-CN" sz="1200" kern="1200" dirty="0">
                <a:solidFill>
                  <a:schemeClr val="tx1"/>
                </a:solidFill>
                <a:effectLst/>
                <a:latin typeface="+mn-lt"/>
                <a:ea typeface="+mn-ea"/>
                <a:cs typeface="+mn-cs"/>
              </a:rPr>
              <a:t>Mobile game would take half of all game revenues in 2018 and 60% by 2021.</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 </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Which is remarkable.</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pPr>
              <a:defRPr/>
            </a:pPr>
            <a:fld id="{A768A972-CAD3-45C5-94C8-A21A042C50A7}" type="slidenum">
              <a:rPr lang="en-US" smtClean="0"/>
              <a:pPr>
                <a:defRPr/>
              </a:pPr>
              <a:t>4</a:t>
            </a:fld>
            <a:endParaRPr lang="en-US"/>
          </a:p>
        </p:txBody>
      </p:sp>
    </p:spTree>
    <p:extLst>
      <p:ext uri="{BB962C8B-B14F-4D97-AF65-F5344CB8AC3E}">
        <p14:creationId xmlns:p14="http://schemas.microsoft.com/office/powerpoint/2010/main" val="3942227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54113" y="701675"/>
            <a:ext cx="4624387" cy="34671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kern="1200" dirty="0">
                <a:solidFill>
                  <a:schemeClr val="tx1"/>
                </a:solidFill>
                <a:effectLst/>
                <a:latin typeface="+mn-lt"/>
                <a:ea typeface="+mn-ea"/>
                <a:cs typeface="+mn-cs"/>
              </a:rPr>
              <a:t>Recently, there is headline about 3 games of Tencent are chosen as demonstration games in Asian Olympic holding in </a:t>
            </a:r>
            <a:r>
              <a:rPr lang="en-US" altLang="zh-CN" sz="1200" kern="1200" dirty="0" err="1">
                <a:solidFill>
                  <a:schemeClr val="tx1"/>
                </a:solidFill>
                <a:effectLst/>
                <a:latin typeface="+mn-lt"/>
                <a:ea typeface="+mn-ea"/>
                <a:cs typeface="+mn-cs"/>
              </a:rPr>
              <a:t>Jarkata</a:t>
            </a:r>
            <a:r>
              <a:rPr lang="en-US" altLang="zh-CN" sz="1200" kern="1200" dirty="0">
                <a:solidFill>
                  <a:schemeClr val="tx1"/>
                </a:solidFill>
                <a:effectLst/>
                <a:latin typeface="+mn-lt"/>
                <a:ea typeface="+mn-ea"/>
                <a:cs typeface="+mn-cs"/>
              </a:rPr>
              <a:t> in the coming August. 2 of the 3 games are mobile games, one is clash </a:t>
            </a:r>
            <a:r>
              <a:rPr lang="en-US" altLang="zh-CN" sz="1200" kern="1200" dirty="0" err="1">
                <a:solidFill>
                  <a:schemeClr val="tx1"/>
                </a:solidFill>
                <a:effectLst/>
                <a:latin typeface="+mn-lt"/>
                <a:ea typeface="+mn-ea"/>
                <a:cs typeface="+mn-cs"/>
              </a:rPr>
              <a:t>royale</a:t>
            </a:r>
            <a:r>
              <a:rPr lang="en-US" altLang="zh-CN" sz="1200" kern="1200" dirty="0">
                <a:solidFill>
                  <a:schemeClr val="tx1"/>
                </a:solidFill>
                <a:effectLst/>
                <a:latin typeface="+mn-lt"/>
                <a:ea typeface="+mn-ea"/>
                <a:cs typeface="+mn-cs"/>
              </a:rPr>
              <a:t> and the other one is </a:t>
            </a:r>
            <a:r>
              <a:rPr lang="en-US" altLang="zh-CN" sz="1200" kern="1200" dirty="0" err="1">
                <a:solidFill>
                  <a:schemeClr val="tx1"/>
                </a:solidFill>
                <a:effectLst/>
                <a:latin typeface="+mn-lt"/>
                <a:ea typeface="+mn-ea"/>
                <a:cs typeface="+mn-cs"/>
              </a:rPr>
              <a:t>AoV</a:t>
            </a:r>
            <a:r>
              <a:rPr lang="en-US" altLang="zh-CN" sz="1200" kern="1200" dirty="0">
                <a:solidFill>
                  <a:schemeClr val="tx1"/>
                </a:solidFill>
                <a:effectLst/>
                <a:latin typeface="+mn-lt"/>
                <a:ea typeface="+mn-ea"/>
                <a:cs typeface="+mn-cs"/>
              </a:rPr>
              <a:t>. This is a remarkable milestone for game industry which means the recognition from mainstream even Olympics.</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pPr>
              <a:defRPr/>
            </a:pPr>
            <a:fld id="{A768A972-CAD3-45C5-94C8-A21A042C50A7}" type="slidenum">
              <a:rPr lang="en-US" smtClean="0"/>
              <a:pPr>
                <a:defRPr/>
              </a:pPr>
              <a:t>5</a:t>
            </a:fld>
            <a:endParaRPr lang="en-US"/>
          </a:p>
        </p:txBody>
      </p:sp>
    </p:spTree>
    <p:extLst>
      <p:ext uri="{BB962C8B-B14F-4D97-AF65-F5344CB8AC3E}">
        <p14:creationId xmlns:p14="http://schemas.microsoft.com/office/powerpoint/2010/main" val="2554131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54113" y="701675"/>
            <a:ext cx="4624387" cy="3467100"/>
          </a:xfrm>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As for the amount of game users around the world, there are 260 million gamers according to </a:t>
            </a:r>
            <a:r>
              <a:rPr lang="en-US" altLang="zh-CN" sz="1200" kern="1200" dirty="0" err="1">
                <a:solidFill>
                  <a:schemeClr val="tx1"/>
                </a:solidFill>
                <a:effectLst/>
                <a:latin typeface="+mn-lt"/>
                <a:ea typeface="+mn-ea"/>
                <a:cs typeface="+mn-cs"/>
              </a:rPr>
              <a:t>Newzoo</a:t>
            </a:r>
            <a:r>
              <a:rPr lang="en-US" altLang="zh-CN" sz="1200" kern="1200" dirty="0">
                <a:solidFill>
                  <a:schemeClr val="tx1"/>
                </a:solidFill>
                <a:effectLst/>
                <a:latin typeface="+mn-lt"/>
                <a:ea typeface="+mn-ea"/>
                <a:cs typeface="+mn-cs"/>
              </a:rPr>
              <a:t>. And the data I got from my colleague is that, for HOK one game only, we have 100 million daily active users already in 2017. And it is more in 2018, the number is unreleased to public. But it is more. </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Another super mobile game in 2018 is PUBG mobile, the pre-registered users alone is 18 million.</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And it is in the top download list in the app store of over 100 regions.</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 </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So from both contribution to revenue and amount users-wise, real-time mobile game is in lead position.</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pPr>
              <a:defRPr/>
            </a:pPr>
            <a:fld id="{A768A972-CAD3-45C5-94C8-A21A042C50A7}" type="slidenum">
              <a:rPr lang="en-US" smtClean="0"/>
              <a:pPr>
                <a:defRPr/>
              </a:pPr>
              <a:t>6</a:t>
            </a:fld>
            <a:endParaRPr lang="en-US"/>
          </a:p>
        </p:txBody>
      </p:sp>
    </p:spTree>
    <p:extLst>
      <p:ext uri="{BB962C8B-B14F-4D97-AF65-F5344CB8AC3E}">
        <p14:creationId xmlns:p14="http://schemas.microsoft.com/office/powerpoint/2010/main" val="1337484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xmlns="" id="{45D32B0D-BC0B-4CED-817E-8CE6D1A032BC}"/>
              </a:ext>
            </a:extLst>
          </p:cNvPr>
          <p:cNvSpPr>
            <a:spLocks noGrp="1" noRot="1" noChangeAspect="1" noChangeArrowheads="1" noTextEdit="1"/>
          </p:cNvSpPr>
          <p:nvPr>
            <p:ph type="sldImg"/>
          </p:nvPr>
        </p:nvSpPr>
        <p:spPr bwMode="auto">
          <a:xfrm>
            <a:off x="1154113" y="701675"/>
            <a:ext cx="4624387" cy="3467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xmlns="" id="{EDFE3717-3335-4EB8-994E-BADAEBD5DE6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sz="1200" kern="1200" dirty="0">
                <a:solidFill>
                  <a:schemeClr val="tx1"/>
                </a:solidFill>
                <a:effectLst/>
                <a:latin typeface="+mn-lt"/>
                <a:ea typeface="+mn-ea"/>
                <a:cs typeface="+mn-cs"/>
              </a:rPr>
              <a:t>Well, The stunning numbers not only bring us joy, but also problems.</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First of all, 60% users connect to mobile game via Wi-Fi. That would-be millions of users, a huge amount. Why </a:t>
            </a:r>
            <a:r>
              <a:rPr lang="en-US" altLang="zh-CN" sz="1200" kern="1200" dirty="0" err="1">
                <a:solidFill>
                  <a:schemeClr val="tx1"/>
                </a:solidFill>
                <a:effectLst/>
                <a:latin typeface="+mn-lt"/>
                <a:ea typeface="+mn-ea"/>
                <a:cs typeface="+mn-cs"/>
              </a:rPr>
              <a:t>wifi</a:t>
            </a:r>
            <a:r>
              <a:rPr lang="en-US" altLang="zh-CN" sz="1200" kern="1200" dirty="0">
                <a:solidFill>
                  <a:schemeClr val="tx1"/>
                </a:solidFill>
                <a:effectLst/>
                <a:latin typeface="+mn-lt"/>
                <a:ea typeface="+mn-ea"/>
                <a:cs typeface="+mn-cs"/>
              </a:rPr>
              <a:t> is preferred? Because it is cheaper and more bandwidth. However game experience is not always satisfying. According to our data analysis, 23% users experience lagging, high ping spike during game. While the number under 4G is 15%. So real-time mobile gamers tend to specially switch 4G before they start the game. </a:t>
            </a:r>
            <a:endParaRPr lang="zh-CN" altLang="zh-CN" sz="1200" kern="1200" dirty="0">
              <a:solidFill>
                <a:schemeClr val="tx1"/>
              </a:solidFill>
              <a:effectLst/>
              <a:latin typeface="+mn-lt"/>
              <a:ea typeface="+mn-ea"/>
              <a:cs typeface="+mn-cs"/>
            </a:endParaRPr>
          </a:p>
          <a:p>
            <a:pPr eaLnBrk="1" hangingPunct="1">
              <a:spcBef>
                <a:spcPct val="0"/>
              </a:spcBef>
            </a:pPr>
            <a:endParaRPr lang="en-US" altLang="en-US" dirty="0">
              <a:ea typeface="等线" panose="02010600030101010101" pitchFamily="2" charset="-122"/>
            </a:endParaRPr>
          </a:p>
        </p:txBody>
      </p:sp>
      <p:sp>
        <p:nvSpPr>
          <p:cNvPr id="20483" name="Slide Number Placeholder 3">
            <a:extLst>
              <a:ext uri="{FF2B5EF4-FFF2-40B4-BE49-F238E27FC236}">
                <a16:creationId xmlns:a16="http://schemas.microsoft.com/office/drawing/2014/main" xmlns="" id="{F01A5E56-3FC9-401C-8F76-9AD544D0E8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CD8A6F3-FCA3-4E4D-B092-503EDCE446B7}" type="slidenum">
              <a:rPr lang="en-US" altLang="en-US" smtClean="0"/>
              <a:pPr/>
              <a:t>7</a:t>
            </a:fld>
            <a:endParaRPr lang="en-US" altLang="en-US"/>
          </a:p>
        </p:txBody>
      </p:sp>
    </p:spTree>
    <p:extLst>
      <p:ext uri="{BB962C8B-B14F-4D97-AF65-F5344CB8AC3E}">
        <p14:creationId xmlns:p14="http://schemas.microsoft.com/office/powerpoint/2010/main" val="990762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xmlns="" id="{8ECD81D8-3329-4E25-B554-3C2FB2EFB2F8}"/>
              </a:ext>
            </a:extLst>
          </p:cNvPr>
          <p:cNvSpPr>
            <a:spLocks noGrp="1" noRot="1" noChangeAspect="1" noChangeArrowheads="1" noTextEdit="1"/>
          </p:cNvSpPr>
          <p:nvPr>
            <p:ph type="sldImg"/>
          </p:nvPr>
        </p:nvSpPr>
        <p:spPr bwMode="auto">
          <a:xfrm>
            <a:off x="1154113" y="701675"/>
            <a:ext cx="4624387" cy="3467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xmlns="" id="{73839130-B20F-4B93-9BEC-C991CC5E102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sz="1200" kern="1200" dirty="0">
                <a:solidFill>
                  <a:schemeClr val="tx1"/>
                </a:solidFill>
                <a:effectLst/>
                <a:latin typeface="+mn-lt"/>
                <a:ea typeface="+mn-ea"/>
                <a:cs typeface="+mn-cs"/>
              </a:rPr>
              <a:t>Why this happen? When we look into it, we can see there are multiple reasons.</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First is the drain on Wi-Fi bandwidth. If you are using a bandwidth of 300Mbps which is very fast speed internet. But you are using a router which can deal with 100Mbps traffic maximum, then you would be capped as 100Mbps. Then comes to the interference of other electronics like microwaves, neighbors’ routers, Bluetooth. You got 70 percent which is 70Mbps. Last, contention, basically different devices in the house fight for Wi-Fi signal. Image this, when you start a </a:t>
            </a:r>
            <a:r>
              <a:rPr lang="en-US" altLang="zh-CN" sz="1200" kern="1200" dirty="0" err="1">
                <a:solidFill>
                  <a:schemeClr val="tx1"/>
                </a:solidFill>
                <a:effectLst/>
                <a:latin typeface="+mn-lt"/>
                <a:ea typeface="+mn-ea"/>
                <a:cs typeface="+mn-cs"/>
              </a:rPr>
              <a:t>moba</a:t>
            </a:r>
            <a:r>
              <a:rPr lang="en-US" altLang="zh-CN" sz="1200" kern="1200" dirty="0">
                <a:solidFill>
                  <a:schemeClr val="tx1"/>
                </a:solidFill>
                <a:effectLst/>
                <a:latin typeface="+mn-lt"/>
                <a:ea typeface="+mn-ea"/>
                <a:cs typeface="+mn-cs"/>
              </a:rPr>
              <a:t> game, you sister is watching streaming video and your little brother is downloading a large file. Certainly you would be impacted. Lagging and high ping spike are expected.</a:t>
            </a:r>
            <a:endParaRPr lang="zh-CN" altLang="zh-CN" sz="1200" kern="1200" dirty="0">
              <a:solidFill>
                <a:schemeClr val="tx1"/>
              </a:solidFill>
              <a:effectLst/>
              <a:latin typeface="+mn-lt"/>
              <a:ea typeface="+mn-ea"/>
              <a:cs typeface="+mn-cs"/>
            </a:endParaRPr>
          </a:p>
          <a:p>
            <a:pPr eaLnBrk="1" hangingPunct="1">
              <a:spcBef>
                <a:spcPct val="0"/>
              </a:spcBef>
            </a:pPr>
            <a:endParaRPr lang="en-US" altLang="zh-CN" dirty="0"/>
          </a:p>
        </p:txBody>
      </p:sp>
      <p:sp>
        <p:nvSpPr>
          <p:cNvPr id="22531" name="Slide Number Placeholder 3">
            <a:extLst>
              <a:ext uri="{FF2B5EF4-FFF2-40B4-BE49-F238E27FC236}">
                <a16:creationId xmlns:a16="http://schemas.microsoft.com/office/drawing/2014/main" xmlns="" id="{7D3AEFF2-2F80-4034-B2C9-BD0637E2AC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6195F04-E072-4431-9465-CF178CD1F6C5}" type="slidenum">
              <a:rPr lang="en-US" altLang="zh-CN" smtClean="0"/>
              <a:pPr/>
              <a:t>8</a:t>
            </a:fld>
            <a:endParaRPr lang="en-US" altLang="zh-CN"/>
          </a:p>
        </p:txBody>
      </p:sp>
    </p:spTree>
    <p:extLst>
      <p:ext uri="{BB962C8B-B14F-4D97-AF65-F5344CB8AC3E}">
        <p14:creationId xmlns:p14="http://schemas.microsoft.com/office/powerpoint/2010/main" val="3860578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54113" y="701675"/>
            <a:ext cx="4624387" cy="3467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768A972-CAD3-45C5-94C8-A21A042C50A7}" type="slidenum">
              <a:rPr lang="en-US" smtClean="0"/>
              <a:pPr>
                <a:defRPr/>
              </a:pPr>
              <a:t>10</a:t>
            </a:fld>
            <a:endParaRPr lang="en-US"/>
          </a:p>
        </p:txBody>
      </p:sp>
    </p:spTree>
    <p:extLst>
      <p:ext uri="{BB962C8B-B14F-4D97-AF65-F5344CB8AC3E}">
        <p14:creationId xmlns:p14="http://schemas.microsoft.com/office/powerpoint/2010/main" val="3696083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idx="10"/>
          </p:nvPr>
        </p:nvSpPr>
        <p:spPr/>
        <p:txBody>
          <a:bodyPr/>
          <a:lstStyle>
            <a:lvl1pPr>
              <a:defRPr/>
            </a:lvl1pPr>
          </a:lstStyle>
          <a:p>
            <a:r>
              <a:rPr lang="en-US" smtClean="0"/>
              <a:t>July 2018</a:t>
            </a:r>
            <a:endParaRPr lang="en-GB"/>
          </a:p>
        </p:txBody>
      </p:sp>
      <p:sp>
        <p:nvSpPr>
          <p:cNvPr id="5" name="Footer Placeholder 4"/>
          <p:cNvSpPr>
            <a:spLocks noGrp="1"/>
          </p:cNvSpPr>
          <p:nvPr>
            <p:ph type="ftr" idx="11"/>
          </p:nvPr>
        </p:nvSpPr>
        <p:spPr/>
        <p:txBody>
          <a:bodyPr/>
          <a:lstStyle>
            <a:lvl1pPr>
              <a:defRPr/>
            </a:lvl1pPr>
          </a:lstStyle>
          <a:p>
            <a:r>
              <a:rPr lang="en-GB" smtClean="0"/>
              <a:t>Kate Meng, Tencent</a:t>
            </a:r>
            <a:endParaRPr lang="en-GB"/>
          </a:p>
        </p:txBody>
      </p:sp>
      <p:sp>
        <p:nvSpPr>
          <p:cNvPr id="6" name="Slide Number Placeholder 5"/>
          <p:cNvSpPr>
            <a:spLocks noGrp="1"/>
          </p:cNvSpPr>
          <p:nvPr>
            <p:ph type="sldNum" idx="12"/>
          </p:nvPr>
        </p:nvSpPr>
        <p:spPr/>
        <p:txBody>
          <a:bodyPr/>
          <a:lstStyle>
            <a:lvl1pPr>
              <a:defRPr/>
            </a:lvl1pPr>
          </a:lstStyle>
          <a:p>
            <a:r>
              <a:rPr lang="en-GB"/>
              <a:t>Slide </a:t>
            </a:r>
            <a:fld id="{DE40C9FC-4879-4F20-9ECA-A574A90476B7}"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Slide Number Placeholder 5"/>
          <p:cNvSpPr>
            <a:spLocks noGrp="1"/>
          </p:cNvSpPr>
          <p:nvPr>
            <p:ph type="sldNum" idx="12"/>
          </p:nvPr>
        </p:nvSpPr>
        <p:spPr/>
        <p:txBody>
          <a:bodyPr/>
          <a:lstStyle>
            <a:lvl1pPr>
              <a:defRPr/>
            </a:lvl1pPr>
          </a:lstStyle>
          <a:p>
            <a:r>
              <a:rPr lang="en-GB" dirty="0"/>
              <a:t>Slide </a:t>
            </a:r>
            <a:fld id="{440F5867-744E-4AA6-B0ED-4C44D2DFBB7B}" type="slidenum">
              <a:rPr lang="en-GB"/>
              <a:pPr/>
              <a:t>‹#›</a:t>
            </a:fld>
            <a:endParaRPr lang="en-GB" dirty="0"/>
          </a:p>
        </p:txBody>
      </p:sp>
      <p:sp>
        <p:nvSpPr>
          <p:cNvPr id="11" name="Rectangle 4"/>
          <p:cNvSpPr>
            <a:spLocks noGrp="1" noChangeArrowheads="1"/>
          </p:cNvSpPr>
          <p:nvPr>
            <p:ph type="ftr" idx="14"/>
          </p:nvPr>
        </p:nvSpPr>
        <p:spPr bwMode="auto">
          <a:xfrm>
            <a:off x="5357818" y="6475413"/>
            <a:ext cx="3184520" cy="1809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r>
              <a:rPr lang="en-GB" smtClean="0"/>
              <a:t>Kate Meng, Tencent</a:t>
            </a:r>
            <a:endParaRPr lang="en-GB" dirty="0"/>
          </a:p>
        </p:txBody>
      </p:sp>
      <p:sp>
        <p:nvSpPr>
          <p:cNvPr id="12" name="Rectangle 3"/>
          <p:cNvSpPr>
            <a:spLocks noGrp="1" noChangeArrowheads="1"/>
          </p:cNvSpPr>
          <p:nvPr>
            <p:ph type="dt" idx="15"/>
          </p:nvPr>
        </p:nvSpPr>
        <p:spPr bwMode="auto">
          <a:xfrm>
            <a:off x="696912" y="333375"/>
            <a:ext cx="1874823" cy="2730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1">
                <a:solidFill>
                  <a:srgbClr val="000000"/>
                </a:solidFill>
                <a:cs typeface="Arial Unicode MS" charset="0"/>
              </a:defRPr>
            </a:lvl1pPr>
          </a:lstStyle>
          <a:p>
            <a:r>
              <a:rPr lang="en-US" smtClean="0"/>
              <a:t>July 2018</a:t>
            </a:r>
            <a:endParaRPr lang="en-GB"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r>
              <a:rPr lang="en-US" smtClean="0"/>
              <a:t>July 2018</a:t>
            </a:r>
            <a:endParaRPr lang="en-GB"/>
          </a:p>
        </p:txBody>
      </p:sp>
      <p:sp>
        <p:nvSpPr>
          <p:cNvPr id="5" name="Footer Placeholder 4"/>
          <p:cNvSpPr>
            <a:spLocks noGrp="1"/>
          </p:cNvSpPr>
          <p:nvPr>
            <p:ph type="ftr" idx="11"/>
          </p:nvPr>
        </p:nvSpPr>
        <p:spPr/>
        <p:txBody>
          <a:bodyPr/>
          <a:lstStyle>
            <a:lvl1pPr>
              <a:defRPr/>
            </a:lvl1pPr>
          </a:lstStyle>
          <a:p>
            <a:r>
              <a:rPr lang="en-GB" smtClean="0"/>
              <a:t>Kate Meng, Tencent</a:t>
            </a:r>
            <a:endParaRPr lang="en-GB"/>
          </a:p>
        </p:txBody>
      </p:sp>
      <p:sp>
        <p:nvSpPr>
          <p:cNvPr id="6" name="Slide Number Placeholder 5"/>
          <p:cNvSpPr>
            <a:spLocks noGrp="1"/>
          </p:cNvSpPr>
          <p:nvPr>
            <p:ph type="sldNum" idx="12"/>
          </p:nvPr>
        </p:nvSpPr>
        <p:spPr/>
        <p:txBody>
          <a:bodyPr/>
          <a:lstStyle>
            <a:lvl1pPr>
              <a:defRPr/>
            </a:lvl1pPr>
          </a:lstStyle>
          <a:p>
            <a:r>
              <a:rPr lang="en-GB"/>
              <a:t>Slide </a:t>
            </a:r>
            <a:fld id="{3ABCC52B-A3F7-440B-BBF2-55191E6E7773}" type="slidenum">
              <a:rPr lang="en-GB"/>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idx="10"/>
          </p:nvPr>
        </p:nvSpPr>
        <p:spPr/>
        <p:txBody>
          <a:bodyPr/>
          <a:lstStyle>
            <a:lvl1pPr>
              <a:defRPr/>
            </a:lvl1pPr>
          </a:lstStyle>
          <a:p>
            <a:r>
              <a:rPr lang="en-US" smtClean="0"/>
              <a:t>July 2018</a:t>
            </a:r>
            <a:endParaRPr lang="en-GB"/>
          </a:p>
        </p:txBody>
      </p:sp>
      <p:sp>
        <p:nvSpPr>
          <p:cNvPr id="6" name="Footer Placeholder 5"/>
          <p:cNvSpPr>
            <a:spLocks noGrp="1"/>
          </p:cNvSpPr>
          <p:nvPr>
            <p:ph type="ftr" idx="11"/>
          </p:nvPr>
        </p:nvSpPr>
        <p:spPr/>
        <p:txBody>
          <a:bodyPr/>
          <a:lstStyle>
            <a:lvl1pPr>
              <a:defRPr/>
            </a:lvl1pPr>
          </a:lstStyle>
          <a:p>
            <a:r>
              <a:rPr lang="en-GB" smtClean="0"/>
              <a:t>Kate Meng, Tencent</a:t>
            </a:r>
            <a:endParaRPr lang="en-GB"/>
          </a:p>
        </p:txBody>
      </p:sp>
      <p:sp>
        <p:nvSpPr>
          <p:cNvPr id="7" name="Slide Number Placeholder 6"/>
          <p:cNvSpPr>
            <a:spLocks noGrp="1"/>
          </p:cNvSpPr>
          <p:nvPr>
            <p:ph type="sldNum" idx="12"/>
          </p:nvPr>
        </p:nvSpPr>
        <p:spPr/>
        <p:txBody>
          <a:bodyPr/>
          <a:lstStyle>
            <a:lvl1pPr>
              <a:defRPr/>
            </a:lvl1pPr>
          </a:lstStyle>
          <a:p>
            <a:r>
              <a:rPr lang="en-GB"/>
              <a:t>Slide </a:t>
            </a:r>
            <a:fld id="{1CD163DD-D5E7-41DA-95F2-71530C24F8C3}" type="slidenum">
              <a:rPr lang="en-GB"/>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idx="10"/>
          </p:nvPr>
        </p:nvSpPr>
        <p:spPr/>
        <p:txBody>
          <a:bodyPr/>
          <a:lstStyle>
            <a:lvl1pPr>
              <a:defRPr/>
            </a:lvl1pPr>
          </a:lstStyle>
          <a:p>
            <a:r>
              <a:rPr lang="en-US" smtClean="0"/>
              <a:t>July 2018</a:t>
            </a:r>
            <a:endParaRPr lang="en-GB"/>
          </a:p>
        </p:txBody>
      </p:sp>
      <p:sp>
        <p:nvSpPr>
          <p:cNvPr id="8" name="Footer Placeholder 7"/>
          <p:cNvSpPr>
            <a:spLocks noGrp="1"/>
          </p:cNvSpPr>
          <p:nvPr>
            <p:ph type="ftr" idx="11"/>
          </p:nvPr>
        </p:nvSpPr>
        <p:spPr>
          <a:xfrm>
            <a:off x="5643570" y="6475413"/>
            <a:ext cx="2898768" cy="180975"/>
          </a:xfrm>
        </p:spPr>
        <p:txBody>
          <a:bodyPr/>
          <a:lstStyle>
            <a:lvl1pPr>
              <a:defRPr/>
            </a:lvl1pPr>
          </a:lstStyle>
          <a:p>
            <a:r>
              <a:rPr lang="en-GB" smtClean="0"/>
              <a:t>Kate Meng, Tencent</a:t>
            </a:r>
            <a:endParaRPr lang="en-GB" dirty="0"/>
          </a:p>
        </p:txBody>
      </p:sp>
      <p:sp>
        <p:nvSpPr>
          <p:cNvPr id="9" name="Slide Number Placeholder 8"/>
          <p:cNvSpPr>
            <a:spLocks noGrp="1"/>
          </p:cNvSpPr>
          <p:nvPr>
            <p:ph type="sldNum" idx="12"/>
          </p:nvPr>
        </p:nvSpPr>
        <p:spPr/>
        <p:txBody>
          <a:bodyPr/>
          <a:lstStyle>
            <a:lvl1pPr>
              <a:defRPr/>
            </a:lvl1pPr>
          </a:lstStyle>
          <a:p>
            <a:r>
              <a:rPr lang="en-GB"/>
              <a:t>Slide </a:t>
            </a:r>
            <a:fld id="{69B99EC4-A1FB-4C79-B9A5-C1FFD5A90380}" type="slidenum">
              <a:rPr lang="en-GB"/>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idx="10"/>
          </p:nvPr>
        </p:nvSpPr>
        <p:spPr/>
        <p:txBody>
          <a:bodyPr/>
          <a:lstStyle>
            <a:lvl1pPr>
              <a:defRPr/>
            </a:lvl1pPr>
          </a:lstStyle>
          <a:p>
            <a:r>
              <a:rPr lang="en-US" smtClean="0"/>
              <a:t>July 2018</a:t>
            </a:r>
            <a:endParaRPr lang="en-GB"/>
          </a:p>
        </p:txBody>
      </p:sp>
      <p:sp>
        <p:nvSpPr>
          <p:cNvPr id="4" name="Footer Placeholder 3"/>
          <p:cNvSpPr>
            <a:spLocks noGrp="1"/>
          </p:cNvSpPr>
          <p:nvPr>
            <p:ph type="ftr" idx="11"/>
          </p:nvPr>
        </p:nvSpPr>
        <p:spPr/>
        <p:txBody>
          <a:bodyPr/>
          <a:lstStyle>
            <a:lvl1pPr>
              <a:defRPr/>
            </a:lvl1pPr>
          </a:lstStyle>
          <a:p>
            <a:r>
              <a:rPr lang="en-GB" smtClean="0"/>
              <a:t>Kate Meng, Tencent</a:t>
            </a:r>
            <a:endParaRPr lang="en-GB"/>
          </a:p>
        </p:txBody>
      </p:sp>
      <p:sp>
        <p:nvSpPr>
          <p:cNvPr id="5" name="Slide Number Placeholder 4"/>
          <p:cNvSpPr>
            <a:spLocks noGrp="1"/>
          </p:cNvSpPr>
          <p:nvPr>
            <p:ph type="sldNum" idx="12"/>
          </p:nvPr>
        </p:nvSpPr>
        <p:spPr/>
        <p:txBody>
          <a:bodyPr/>
          <a:lstStyle>
            <a:lvl1pPr>
              <a:defRPr/>
            </a:lvl1pPr>
          </a:lstStyle>
          <a:p>
            <a:r>
              <a:rPr lang="en-GB"/>
              <a:t>Slide </a:t>
            </a:r>
            <a:fld id="{06B781AF-4CCF-49B0-A572-DE54FBE5D942}" type="slidenum">
              <a:rPr lang="en-GB"/>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r>
              <a:rPr lang="en-US" smtClean="0"/>
              <a:t>July 2018</a:t>
            </a:r>
            <a:endParaRPr lang="en-GB"/>
          </a:p>
        </p:txBody>
      </p:sp>
      <p:sp>
        <p:nvSpPr>
          <p:cNvPr id="3" name="Footer Placeholder 2"/>
          <p:cNvSpPr>
            <a:spLocks noGrp="1"/>
          </p:cNvSpPr>
          <p:nvPr>
            <p:ph type="ftr" idx="11"/>
          </p:nvPr>
        </p:nvSpPr>
        <p:spPr/>
        <p:txBody>
          <a:bodyPr/>
          <a:lstStyle>
            <a:lvl1pPr>
              <a:defRPr/>
            </a:lvl1pPr>
          </a:lstStyle>
          <a:p>
            <a:r>
              <a:rPr lang="en-GB" smtClean="0"/>
              <a:t>Kate Meng, Tencent</a:t>
            </a:r>
            <a:endParaRPr lang="en-GB"/>
          </a:p>
        </p:txBody>
      </p:sp>
      <p:sp>
        <p:nvSpPr>
          <p:cNvPr id="4" name="Slide Number Placeholder 3"/>
          <p:cNvSpPr>
            <a:spLocks noGrp="1"/>
          </p:cNvSpPr>
          <p:nvPr>
            <p:ph type="sldNum" idx="12"/>
          </p:nvPr>
        </p:nvSpPr>
        <p:spPr/>
        <p:txBody>
          <a:bodyPr/>
          <a:lstStyle>
            <a:lvl1pPr>
              <a:defRPr/>
            </a:lvl1pPr>
          </a:lstStyle>
          <a:p>
            <a:r>
              <a:rPr lang="en-GB"/>
              <a:t>Slide </a:t>
            </a:r>
            <a:fld id="{F5D8E26B-7BCF-4D25-9C89-0168A6618F18}" type="slidenum">
              <a:rPr lang="en-GB"/>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idx="10"/>
          </p:nvPr>
        </p:nvSpPr>
        <p:spPr/>
        <p:txBody>
          <a:bodyPr/>
          <a:lstStyle>
            <a:lvl1pPr>
              <a:defRPr/>
            </a:lvl1pPr>
          </a:lstStyle>
          <a:p>
            <a:r>
              <a:rPr lang="en-US" smtClean="0"/>
              <a:t>July 2018</a:t>
            </a:r>
            <a:endParaRPr lang="en-GB"/>
          </a:p>
        </p:txBody>
      </p:sp>
      <p:sp>
        <p:nvSpPr>
          <p:cNvPr id="5" name="Footer Placeholder 4"/>
          <p:cNvSpPr>
            <a:spLocks noGrp="1"/>
          </p:cNvSpPr>
          <p:nvPr>
            <p:ph type="ftr" idx="11"/>
          </p:nvPr>
        </p:nvSpPr>
        <p:spPr/>
        <p:txBody>
          <a:bodyPr/>
          <a:lstStyle>
            <a:lvl1pPr>
              <a:defRPr/>
            </a:lvl1pPr>
          </a:lstStyle>
          <a:p>
            <a:r>
              <a:rPr lang="en-GB" smtClean="0"/>
              <a:t>Kate Meng, Tencent</a:t>
            </a:r>
            <a:endParaRPr lang="en-GB"/>
          </a:p>
        </p:txBody>
      </p:sp>
      <p:sp>
        <p:nvSpPr>
          <p:cNvPr id="6" name="Slide Number Placeholder 5"/>
          <p:cNvSpPr>
            <a:spLocks noGrp="1"/>
          </p:cNvSpPr>
          <p:nvPr>
            <p:ph type="sldNum" idx="12"/>
          </p:nvPr>
        </p:nvSpPr>
        <p:spPr/>
        <p:txBody>
          <a:bodyPr/>
          <a:lstStyle>
            <a:lvl1pPr>
              <a:defRPr/>
            </a:lvl1pPr>
          </a:lstStyle>
          <a:p>
            <a:r>
              <a:rPr lang="en-GB"/>
              <a:t>Slide </a:t>
            </a:r>
            <a:fld id="{6B5E41C2-EF12-4EF2-8280-F2B4208277C2}" type="slidenum">
              <a:rPr lang="en-GB"/>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1513" cy="54086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85800"/>
            <a:ext cx="5676900" cy="54086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idx="10"/>
          </p:nvPr>
        </p:nvSpPr>
        <p:spPr/>
        <p:txBody>
          <a:bodyPr/>
          <a:lstStyle>
            <a:lvl1pPr>
              <a:defRPr/>
            </a:lvl1pPr>
          </a:lstStyle>
          <a:p>
            <a:r>
              <a:rPr lang="en-US" smtClean="0"/>
              <a:t>July 2018</a:t>
            </a:r>
            <a:endParaRPr lang="en-GB"/>
          </a:p>
        </p:txBody>
      </p:sp>
      <p:sp>
        <p:nvSpPr>
          <p:cNvPr id="5" name="Footer Placeholder 4"/>
          <p:cNvSpPr>
            <a:spLocks noGrp="1"/>
          </p:cNvSpPr>
          <p:nvPr>
            <p:ph type="ftr" idx="11"/>
          </p:nvPr>
        </p:nvSpPr>
        <p:spPr/>
        <p:txBody>
          <a:bodyPr/>
          <a:lstStyle>
            <a:lvl1pPr>
              <a:defRPr/>
            </a:lvl1pPr>
          </a:lstStyle>
          <a:p>
            <a:r>
              <a:rPr lang="en-GB" smtClean="0"/>
              <a:t>Kate Meng, Tencent</a:t>
            </a:r>
            <a:endParaRPr lang="en-GB"/>
          </a:p>
        </p:txBody>
      </p:sp>
      <p:sp>
        <p:nvSpPr>
          <p:cNvPr id="6" name="Slide Number Placeholder 5"/>
          <p:cNvSpPr>
            <a:spLocks noGrp="1"/>
          </p:cNvSpPr>
          <p:nvPr>
            <p:ph type="sldNum" idx="12"/>
          </p:nvPr>
        </p:nvSpPr>
        <p:spPr/>
        <p:txBody>
          <a:bodyPr/>
          <a:lstStyle>
            <a:lvl1pPr>
              <a:defRPr/>
            </a:lvl1pPr>
          </a:lstStyle>
          <a:p>
            <a:r>
              <a:rPr lang="en-GB"/>
              <a:t>Slide </a:t>
            </a:r>
            <a:fld id="{9B0D65C8-A0CA-4DDA-83BB-897866218593}" type="slidenum">
              <a:rPr lang="en-GB"/>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685800"/>
            <a:ext cx="7770813" cy="106521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p>
            <a:pPr lvl="0"/>
            <a:r>
              <a:rPr lang="en-GB" smtClean="0"/>
              <a:t>Click to edit the title text format</a:t>
            </a:r>
          </a:p>
        </p:txBody>
      </p:sp>
      <p:sp>
        <p:nvSpPr>
          <p:cNvPr id="1026" name="Rectangle 2"/>
          <p:cNvSpPr>
            <a:spLocks noGrp="1" noChangeArrowheads="1"/>
          </p:cNvSpPr>
          <p:nvPr>
            <p:ph type="body" idx="1"/>
          </p:nvPr>
        </p:nvSpPr>
        <p:spPr bwMode="auto">
          <a:xfrm>
            <a:off x="685800" y="1981200"/>
            <a:ext cx="7770813" cy="4113213"/>
          </a:xfrm>
          <a:prstGeom prst="rect">
            <a:avLst/>
          </a:prstGeom>
          <a:noFill/>
          <a:ln w="9525">
            <a:noFill/>
            <a:round/>
            <a:headEnd/>
            <a:tailEnd/>
          </a:ln>
          <a:effectLst/>
        </p:spPr>
        <p:txBody>
          <a:bodyPr vert="horz" wrap="square" lIns="92160" tIns="46080" rIns="92160" bIns="4608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027" name="Rectangle 3"/>
          <p:cNvSpPr>
            <a:spLocks noGrp="1" noChangeArrowheads="1"/>
          </p:cNvSpPr>
          <p:nvPr>
            <p:ph type="dt"/>
          </p:nvPr>
        </p:nvSpPr>
        <p:spPr bwMode="auto">
          <a:xfrm>
            <a:off x="696912" y="333375"/>
            <a:ext cx="1874823" cy="2730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1">
                <a:solidFill>
                  <a:srgbClr val="000000"/>
                </a:solidFill>
                <a:cs typeface="Arial Unicode MS" charset="0"/>
              </a:defRPr>
            </a:lvl1pPr>
          </a:lstStyle>
          <a:p>
            <a:r>
              <a:rPr lang="en-US" smtClean="0"/>
              <a:t>July 2018</a:t>
            </a:r>
            <a:endParaRPr lang="en-GB" dirty="0"/>
          </a:p>
        </p:txBody>
      </p:sp>
      <p:sp>
        <p:nvSpPr>
          <p:cNvPr id="1028" name="Rectangle 4"/>
          <p:cNvSpPr>
            <a:spLocks noGrp="1" noChangeArrowheads="1"/>
          </p:cNvSpPr>
          <p:nvPr>
            <p:ph type="ftr"/>
          </p:nvPr>
        </p:nvSpPr>
        <p:spPr bwMode="auto">
          <a:xfrm>
            <a:off x="5357818" y="6475413"/>
            <a:ext cx="3184520" cy="1809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r>
              <a:rPr lang="en-GB" smtClean="0"/>
              <a:t>Kate Meng, Tencent</a:t>
            </a:r>
            <a:endParaRPr lang="en-GB" dirty="0"/>
          </a:p>
        </p:txBody>
      </p:sp>
      <p:sp>
        <p:nvSpPr>
          <p:cNvPr id="1029" name="Rectangle 5"/>
          <p:cNvSpPr>
            <a:spLocks noGrp="1" noChangeArrowheads="1"/>
          </p:cNvSpPr>
          <p:nvPr>
            <p:ph type="sldNum"/>
          </p:nvPr>
        </p:nvSpPr>
        <p:spPr bwMode="auto">
          <a:xfrm>
            <a:off x="4344988" y="6475413"/>
            <a:ext cx="528637" cy="36353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r>
              <a:rPr lang="en-GB"/>
              <a:t>Slide </a:t>
            </a:r>
            <a:fld id="{D09C756B-EB39-4236-ADBB-73052B179AE4}" type="slidenum">
              <a:rPr lang="en-GB"/>
              <a:pPr/>
              <a:t>‹#›</a:t>
            </a:fld>
            <a:endParaRPr lang="en-GB"/>
          </a:p>
        </p:txBody>
      </p:sp>
      <p:sp>
        <p:nvSpPr>
          <p:cNvPr id="1030" name="Line 6"/>
          <p:cNvSpPr>
            <a:spLocks noChangeShapeType="1"/>
          </p:cNvSpPr>
          <p:nvPr/>
        </p:nvSpPr>
        <p:spPr bwMode="auto">
          <a:xfrm>
            <a:off x="685800" y="609600"/>
            <a:ext cx="7772400" cy="1588"/>
          </a:xfrm>
          <a:prstGeom prst="line">
            <a:avLst/>
          </a:prstGeom>
          <a:noFill/>
          <a:ln w="12600">
            <a:solidFill>
              <a:srgbClr val="000000"/>
            </a:solidFill>
            <a:miter lim="800000"/>
            <a:headEnd/>
            <a:tailEnd/>
          </a:ln>
          <a:effectLst/>
        </p:spPr>
        <p:txBody>
          <a:bodyPr/>
          <a:lstStyle/>
          <a:p>
            <a:endParaRPr lang="en-GB"/>
          </a:p>
        </p:txBody>
      </p:sp>
      <p:sp>
        <p:nvSpPr>
          <p:cNvPr id="1031" name="Rectangle 7"/>
          <p:cNvSpPr>
            <a:spLocks noChangeArrowheads="1"/>
          </p:cNvSpPr>
          <p:nvPr/>
        </p:nvSpPr>
        <p:spPr bwMode="auto">
          <a:xfrm>
            <a:off x="684213" y="6475413"/>
            <a:ext cx="714375" cy="182562"/>
          </a:xfrm>
          <a:prstGeom prst="rect">
            <a:avLst/>
          </a:prstGeom>
          <a:noFill/>
          <a:ln w="9525">
            <a:noFill/>
            <a:round/>
            <a:headEnd/>
            <a:tailEnd/>
          </a:ln>
          <a:effectLst/>
        </p:spPr>
        <p:txBody>
          <a:bodyPr wrap="none" lIns="0" tIns="0" rIns="0" bIns="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dirty="0">
                <a:solidFill>
                  <a:srgbClr val="000000"/>
                </a:solidFill>
              </a:rPr>
              <a:t>Submission</a:t>
            </a:r>
          </a:p>
        </p:txBody>
      </p:sp>
      <p:sp>
        <p:nvSpPr>
          <p:cNvPr id="1032" name="Line 8"/>
          <p:cNvSpPr>
            <a:spLocks noChangeShapeType="1"/>
          </p:cNvSpPr>
          <p:nvPr/>
        </p:nvSpPr>
        <p:spPr bwMode="auto">
          <a:xfrm>
            <a:off x="685800" y="6477000"/>
            <a:ext cx="7848600" cy="1588"/>
          </a:xfrm>
          <a:prstGeom prst="line">
            <a:avLst/>
          </a:prstGeom>
          <a:noFill/>
          <a:ln w="12600">
            <a:solidFill>
              <a:srgbClr val="000000"/>
            </a:solidFill>
            <a:miter lim="800000"/>
            <a:headEnd/>
            <a:tailEnd/>
          </a:ln>
          <a:effectLst/>
        </p:spPr>
        <p:txBody>
          <a:bodyPr/>
          <a:lstStyle/>
          <a:p>
            <a:endParaRPr lang="en-GB"/>
          </a:p>
        </p:txBody>
      </p:sp>
      <p:sp>
        <p:nvSpPr>
          <p:cNvPr id="10" name="Date Placeholder 3"/>
          <p:cNvSpPr txBox="1">
            <a:spLocks/>
          </p:cNvSpPr>
          <p:nvPr userDrawn="1"/>
        </p:nvSpPr>
        <p:spPr bwMode="auto">
          <a:xfrm>
            <a:off x="5000628" y="357166"/>
            <a:ext cx="3500462" cy="2730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defRPr/>
            </a:lvl1pPr>
          </a:lstStyle>
          <a:p>
            <a:pPr marL="0" marR="0" lvl="0" indent="0" algn="r"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800" b="1" i="0" u="none" strike="noStrike" kern="1200" cap="none" spc="0" normalizeH="0" baseline="0" noProof="0" dirty="0" smtClean="0">
                <a:ln>
                  <a:noFill/>
                </a:ln>
                <a:solidFill>
                  <a:srgbClr val="000000"/>
                </a:solidFill>
                <a:effectLst/>
                <a:uLnTx/>
                <a:uFillTx/>
                <a:latin typeface="Times New Roman" pitchFamily="16" charset="0"/>
                <a:ea typeface="MS Gothic" charset="-128"/>
                <a:cs typeface="Arial Unicode MS" charset="0"/>
              </a:rPr>
              <a:t>doc.: IEEE </a:t>
            </a:r>
            <a:r>
              <a:rPr kumimoji="0" lang="en-GB" sz="1800" b="1" i="0" u="none" strike="noStrike" kern="1200" cap="none" spc="0" normalizeH="0" baseline="0" noProof="0" dirty="0" smtClean="0">
                <a:ln>
                  <a:noFill/>
                </a:ln>
                <a:solidFill>
                  <a:srgbClr val="000000"/>
                </a:solidFill>
                <a:effectLst/>
                <a:uLnTx/>
                <a:uFillTx/>
                <a:latin typeface="Times New Roman" pitchFamily="16" charset="0"/>
                <a:ea typeface="MS Gothic" charset="-128"/>
                <a:cs typeface="Arial Unicode MS" charset="0"/>
              </a:rPr>
              <a:t>802.11-18/1234r0</a:t>
            </a:r>
            <a:endParaRPr kumimoji="0" lang="en-GB" sz="1800" b="1" i="0" u="none" strike="noStrike" kern="1200" cap="none" spc="0" normalizeH="0" baseline="0" noProof="0" dirty="0" smtClean="0">
              <a:ln>
                <a:noFill/>
              </a:ln>
              <a:solidFill>
                <a:srgbClr val="000000"/>
              </a:solidFill>
              <a:effectLst/>
              <a:uLnTx/>
              <a:uFillTx/>
              <a:latin typeface="Times New Roman" pitchFamily="16" charset="0"/>
              <a:ea typeface="MS Gothic" charset="-128"/>
              <a:cs typeface="Arial Unicode MS"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8" r:id="rId8"/>
    <p:sldLayoutId id="2147483659" r:id="rId9"/>
  </p:sldLayoutIdLst>
  <p:timing>
    <p:tnLst>
      <p:par>
        <p:cTn id="1" dur="indefinite" restart="never" nodeType="tmRoot"/>
      </p:par>
    </p:tnLst>
  </p:timing>
  <p:hf hdr="0"/>
  <p:txStyles>
    <p:title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p:titleStyle>
    <p:bodyStyle>
      <a:lvl1pPr marL="342900" indent="-342900" algn="l" defTabSz="449263" rtl="0" eaLnBrk="1" fontAlgn="base" hangingPunct="1">
        <a:spcBef>
          <a:spcPts val="600"/>
        </a:spcBef>
        <a:spcAft>
          <a:spcPct val="0"/>
        </a:spcAft>
        <a:buClr>
          <a:srgbClr val="000000"/>
        </a:buClr>
        <a:buSzPct val="100000"/>
        <a:buFont typeface="Times New Roman" pitchFamily="16" charset="0"/>
        <a:defRPr sz="2400" b="1">
          <a:solidFill>
            <a:srgbClr val="000000"/>
          </a:solidFill>
          <a:latin typeface="+mn-lt"/>
          <a:ea typeface="+mn-ea"/>
          <a:cs typeface="+mn-cs"/>
        </a:defRPr>
      </a:lvl1pPr>
      <a:lvl2pPr marL="742950" indent="-28575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2pPr>
      <a:lvl3pPr marL="1143000" indent="-228600" algn="l" defTabSz="449263" rtl="0" eaLnBrk="1" fontAlgn="base" hangingPunct="1">
        <a:spcBef>
          <a:spcPts val="450"/>
        </a:spcBef>
        <a:spcAft>
          <a:spcPct val="0"/>
        </a:spcAft>
        <a:buClr>
          <a:srgbClr val="000000"/>
        </a:buClr>
        <a:buSzPct val="100000"/>
        <a:buFont typeface="Times New Roman" pitchFamily="16" charset="0"/>
        <a:defRPr>
          <a:solidFill>
            <a:srgbClr val="000000"/>
          </a:solidFill>
          <a:latin typeface="+mn-lt"/>
          <a:ea typeface="+mn-ea"/>
        </a:defRPr>
      </a:lvl3pPr>
      <a:lvl4pPr marL="1600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4pPr>
      <a:lvl5pPr marL="20574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5pPr>
      <a:lvl6pPr marL="25146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6pPr>
      <a:lvl7pPr marL="29718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7pPr>
      <a:lvl8pPr marL="34290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8pPr>
      <a:lvl9pPr marL="3886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oleObject" Target="../embeddings/Microsoft_Word_97_-_2003_Document1.doc"/></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s://newzoo.com/insights/articles/global-games-market-reaches-137-9-billion-in-2018-mobile-games-take-hal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tiff"/></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gif"/><Relationship Id="rId4" Type="http://schemas.openxmlformats.org/officeDocument/2006/relationships/image" Target="../media/image6.tiff"/></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idx="15"/>
          </p:nvPr>
        </p:nvSpPr>
        <p:spPr>
          <a:xfrm>
            <a:off x="696912" y="333375"/>
            <a:ext cx="2303451" cy="273050"/>
          </a:xfrm>
        </p:spPr>
        <p:txBody>
          <a:bodyPr/>
          <a:lstStyle/>
          <a:p>
            <a:r>
              <a:rPr lang="en-US" smtClean="0"/>
              <a:t>July 2018</a:t>
            </a:r>
            <a:endParaRPr lang="en-GB" dirty="0"/>
          </a:p>
        </p:txBody>
      </p:sp>
      <p:sp>
        <p:nvSpPr>
          <p:cNvPr id="7" name="Footer Placeholder 4"/>
          <p:cNvSpPr>
            <a:spLocks noGrp="1"/>
          </p:cNvSpPr>
          <p:nvPr>
            <p:ph type="ftr" idx="14"/>
          </p:nvPr>
        </p:nvSpPr>
        <p:spPr>
          <a:xfrm>
            <a:off x="5500694" y="6475413"/>
            <a:ext cx="3041644" cy="180975"/>
          </a:xfrm>
        </p:spPr>
        <p:txBody>
          <a:bodyPr/>
          <a:lstStyle/>
          <a:p>
            <a:r>
              <a:rPr lang="en-GB" smtClean="0"/>
              <a:t>Kate Meng, Tencent</a:t>
            </a:r>
            <a:endParaRPr lang="en-GB" dirty="0"/>
          </a:p>
        </p:txBody>
      </p:sp>
      <p:sp>
        <p:nvSpPr>
          <p:cNvPr id="8" name="Slide Number Placeholder 5"/>
          <p:cNvSpPr>
            <a:spLocks noGrp="1"/>
          </p:cNvSpPr>
          <p:nvPr>
            <p:ph type="sldNum" idx="12"/>
          </p:nvPr>
        </p:nvSpPr>
        <p:spPr/>
        <p:txBody>
          <a:bodyPr/>
          <a:lstStyle/>
          <a:p>
            <a:r>
              <a:rPr lang="en-GB" dirty="0"/>
              <a:t>Slide </a:t>
            </a:r>
            <a:fld id="{93823DB3-BAA4-4F4A-B4B3-ED9ABE70E976}" type="slidenum">
              <a:rPr lang="en-GB"/>
              <a:pPr/>
              <a:t>1</a:t>
            </a:fld>
            <a:endParaRPr lang="en-GB" dirty="0"/>
          </a:p>
        </p:txBody>
      </p:sp>
      <p:sp>
        <p:nvSpPr>
          <p:cNvPr id="3073" name="Rectangle 1"/>
          <p:cNvSpPr>
            <a:spLocks noGrp="1" noChangeArrowheads="1"/>
          </p:cNvSpPr>
          <p:nvPr>
            <p:ph type="title"/>
          </p:nvPr>
        </p:nvSpPr>
        <p:spPr>
          <a:xfrm>
            <a:off x="685800" y="685800"/>
            <a:ext cx="7772400" cy="1066800"/>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zh-CN" dirty="0">
                <a:solidFill>
                  <a:schemeClr val="tx1"/>
                </a:solidFill>
                <a:ea typeface="微软雅黑" panose="020B0503020204020204" pitchFamily="34" charset="-122"/>
              </a:rPr>
              <a:t>Real-time Mobile Game vs Wi-Fi</a:t>
            </a:r>
            <a:endParaRPr lang="en-GB" dirty="0">
              <a:solidFill>
                <a:schemeClr val="tx1"/>
              </a:solidFill>
            </a:endParaRPr>
          </a:p>
        </p:txBody>
      </p:sp>
      <p:sp>
        <p:nvSpPr>
          <p:cNvPr id="3074" name="Rectangle 2"/>
          <p:cNvSpPr>
            <a:spLocks noGrp="1" noChangeArrowheads="1"/>
          </p:cNvSpPr>
          <p:nvPr>
            <p:ph type="body" idx="1"/>
          </p:nvPr>
        </p:nvSpPr>
        <p:spPr>
          <a:xfrm>
            <a:off x="685800" y="1524000"/>
            <a:ext cx="7772400" cy="396875"/>
          </a:xfrm>
          <a:ln/>
        </p:spPr>
        <p:txBody>
          <a:bodyPr/>
          <a:lstStyle/>
          <a:p>
            <a:pPr algn="ctr">
              <a:spcBef>
                <a:spcPts val="5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n-GB" sz="2000" dirty="0"/>
              <a:t>Date:</a:t>
            </a:r>
            <a:r>
              <a:rPr lang="en-GB" sz="2000" b="0" dirty="0"/>
              <a:t> </a:t>
            </a:r>
            <a:r>
              <a:rPr lang="en-GB" sz="2000" b="0" dirty="0" smtClean="0"/>
              <a:t>2018-07-09</a:t>
            </a:r>
            <a:endParaRPr lang="en-GB" sz="2000" b="0" dirty="0"/>
          </a:p>
        </p:txBody>
      </p:sp>
      <p:graphicFrame>
        <p:nvGraphicFramePr>
          <p:cNvPr id="3075" name="Object 3"/>
          <p:cNvGraphicFramePr>
            <a:graphicFrameLocks noChangeAspect="1"/>
          </p:cNvGraphicFramePr>
          <p:nvPr>
            <p:extLst>
              <p:ext uri="{D42A27DB-BD31-4B8C-83A1-F6EECF244321}">
                <p14:modId xmlns:p14="http://schemas.microsoft.com/office/powerpoint/2010/main" val="1170136559"/>
              </p:ext>
            </p:extLst>
          </p:nvPr>
        </p:nvGraphicFramePr>
        <p:xfrm>
          <a:off x="509588" y="2286000"/>
          <a:ext cx="8027987" cy="2455863"/>
        </p:xfrm>
        <a:graphic>
          <a:graphicData uri="http://schemas.openxmlformats.org/presentationml/2006/ole">
            <mc:AlternateContent xmlns:mc="http://schemas.openxmlformats.org/markup-compatibility/2006">
              <mc:Choice xmlns:v="urn:schemas-microsoft-com:vml" Requires="v">
                <p:oleObj spid="_x0000_s3081" name="Document" r:id="rId4" imgW="8286150" imgH="2534496" progId="Word.Document.8">
                  <p:embed/>
                </p:oleObj>
              </mc:Choice>
              <mc:Fallback>
                <p:oleObj name="Document" r:id="rId4" imgW="8286150" imgH="2534496" progId="Word.Document.8">
                  <p:embed/>
                  <p:pic>
                    <p:nvPicPr>
                      <p:cNvPr id="0" name="Picture 3"/>
                      <p:cNvPicPr>
                        <a:picLocks noChangeAspect="1" noChangeArrowheads="1"/>
                      </p:cNvPicPr>
                      <p:nvPr/>
                    </p:nvPicPr>
                    <p:blipFill>
                      <a:blip r:embed="rId5"/>
                      <a:srcRect/>
                      <a:stretch>
                        <a:fillRect/>
                      </a:stretch>
                    </p:blipFill>
                    <p:spPr bwMode="auto">
                      <a:xfrm>
                        <a:off x="509588" y="2286000"/>
                        <a:ext cx="8027987" cy="2455863"/>
                      </a:xfrm>
                      <a:prstGeom prst="rect">
                        <a:avLst/>
                      </a:prstGeom>
                      <a:noFill/>
                      <a:extLst/>
                    </p:spPr>
                  </p:pic>
                </p:oleObj>
              </mc:Fallback>
            </mc:AlternateContent>
          </a:graphicData>
        </a:graphic>
      </p:graphicFrame>
      <p:sp>
        <p:nvSpPr>
          <p:cNvPr id="3076" name="Rectangle 4"/>
          <p:cNvSpPr>
            <a:spLocks noChangeArrowheads="1"/>
          </p:cNvSpPr>
          <p:nvPr/>
        </p:nvSpPr>
        <p:spPr bwMode="auto">
          <a:xfrm>
            <a:off x="533400" y="1939925"/>
            <a:ext cx="1447800" cy="381000"/>
          </a:xfrm>
          <a:prstGeom prst="rect">
            <a:avLst/>
          </a:prstGeom>
          <a:noFill/>
          <a:ln w="9525">
            <a:noFill/>
            <a:round/>
            <a:headEnd/>
            <a:tailEnd/>
          </a:ln>
          <a:effectLst/>
        </p:spPr>
        <p:txBody>
          <a:bodyPr lIns="92160" tIns="46080" rIns="92160" bIns="46080"/>
          <a:lstStyle/>
          <a:p>
            <a:pPr>
              <a:spcBef>
                <a:spcPts val="5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en-GB" sz="2000">
                <a:solidFill>
                  <a:srgbClr val="000000"/>
                </a:solidFill>
              </a:rPr>
              <a:t>Authors: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3">
            <a:extLst>
              <a:ext uri="{FF2B5EF4-FFF2-40B4-BE49-F238E27FC236}">
                <a16:creationId xmlns:a16="http://schemas.microsoft.com/office/drawing/2014/main" xmlns="" id="{EC2B6098-5718-4A2C-A7F4-D1F27D996B11}"/>
              </a:ext>
            </a:extLst>
          </p:cNvPr>
          <p:cNvSpPr txBox="1">
            <a:spLocks noChangeArrowheads="1"/>
          </p:cNvSpPr>
          <p:nvPr/>
        </p:nvSpPr>
        <p:spPr bwMode="auto">
          <a:xfrm>
            <a:off x="685800" y="757118"/>
            <a:ext cx="6264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en-US" altLang="zh-CN" sz="2400" dirty="0">
                <a:latin typeface="+mj-lt"/>
              </a:rPr>
              <a:t>Requirements for Wi-Fi</a:t>
            </a:r>
          </a:p>
        </p:txBody>
      </p:sp>
      <p:graphicFrame>
        <p:nvGraphicFramePr>
          <p:cNvPr id="5" name="Table 4">
            <a:extLst>
              <a:ext uri="{FF2B5EF4-FFF2-40B4-BE49-F238E27FC236}">
                <a16:creationId xmlns:a16="http://schemas.microsoft.com/office/drawing/2014/main" xmlns="" id="{59EBDE4D-C271-FA4F-AD35-B0CC64194384}"/>
              </a:ext>
            </a:extLst>
          </p:cNvPr>
          <p:cNvGraphicFramePr>
            <a:graphicFrameLocks noGrp="1"/>
          </p:cNvGraphicFramePr>
          <p:nvPr>
            <p:extLst>
              <p:ext uri="{D42A27DB-BD31-4B8C-83A1-F6EECF244321}">
                <p14:modId xmlns:p14="http://schemas.microsoft.com/office/powerpoint/2010/main" val="2243650715"/>
              </p:ext>
            </p:extLst>
          </p:nvPr>
        </p:nvGraphicFramePr>
        <p:xfrm>
          <a:off x="838200" y="2033546"/>
          <a:ext cx="6683376" cy="2658582"/>
        </p:xfrm>
        <a:graphic>
          <a:graphicData uri="http://schemas.openxmlformats.org/drawingml/2006/table">
            <a:tbl>
              <a:tblPr firstRow="1" bandRow="1">
                <a:tableStyleId>{5C22544A-7EE6-4342-B048-85BDC9FD1C3A}</a:tableStyleId>
              </a:tblPr>
              <a:tblGrid>
                <a:gridCol w="3341688">
                  <a:extLst>
                    <a:ext uri="{9D8B030D-6E8A-4147-A177-3AD203B41FA5}">
                      <a16:colId xmlns:a16="http://schemas.microsoft.com/office/drawing/2014/main" xmlns="" val="1293984531"/>
                    </a:ext>
                  </a:extLst>
                </a:gridCol>
                <a:gridCol w="3341688">
                  <a:extLst>
                    <a:ext uri="{9D8B030D-6E8A-4147-A177-3AD203B41FA5}">
                      <a16:colId xmlns:a16="http://schemas.microsoft.com/office/drawing/2014/main" xmlns="" val="438343537"/>
                    </a:ext>
                  </a:extLst>
                </a:gridCol>
              </a:tblGrid>
              <a:tr h="552053">
                <a:tc>
                  <a:txBody>
                    <a:bodyPr/>
                    <a:lstStyle/>
                    <a:p>
                      <a:r>
                        <a:rPr lang="en-US" sz="2400" dirty="0" smtClean="0"/>
                        <a:t>Item </a:t>
                      </a:r>
                      <a:endParaRPr lang="en-US" sz="2400" dirty="0"/>
                    </a:p>
                  </a:txBody>
                  <a:tcPr marL="91426" marR="91426" marT="45719" marB="45719"/>
                </a:tc>
                <a:tc>
                  <a:txBody>
                    <a:bodyPr/>
                    <a:lstStyle/>
                    <a:p>
                      <a:r>
                        <a:rPr lang="en-US" sz="2400" dirty="0"/>
                        <a:t>Requirements</a:t>
                      </a:r>
                    </a:p>
                  </a:txBody>
                  <a:tcPr marL="91426" marR="91426" marT="45719" marB="45719"/>
                </a:tc>
                <a:extLst>
                  <a:ext uri="{0D108BD9-81ED-4DB2-BD59-A6C34878D82A}">
                    <a16:rowId xmlns:a16="http://schemas.microsoft.com/office/drawing/2014/main" xmlns="" val="569707689"/>
                  </a:ext>
                </a:extLst>
              </a:tr>
              <a:tr h="552053">
                <a:tc>
                  <a:txBody>
                    <a:bodyPr/>
                    <a:lstStyle/>
                    <a:p>
                      <a:r>
                        <a:rPr lang="en-US" sz="2400" dirty="0"/>
                        <a:t>Bandwidth</a:t>
                      </a:r>
                    </a:p>
                  </a:txBody>
                  <a:tcPr marL="91426" marR="91426" marT="45719" marB="45719"/>
                </a:tc>
                <a:tc>
                  <a:txBody>
                    <a:bodyPr/>
                    <a:lstStyle/>
                    <a:p>
                      <a:r>
                        <a:rPr lang="en-US" sz="2400"/>
                        <a:t>0.5</a:t>
                      </a:r>
                      <a:r>
                        <a:rPr lang="en-US" sz="2400" dirty="0"/>
                        <a:t>-</a:t>
                      </a:r>
                      <a:r>
                        <a:rPr lang="en-US" sz="2400"/>
                        <a:t>1Mbps</a:t>
                      </a:r>
                      <a:endParaRPr lang="en-US" sz="2400" dirty="0"/>
                    </a:p>
                  </a:txBody>
                  <a:tcPr marL="91426" marR="91426" marT="45719" marB="45719"/>
                </a:tc>
                <a:extLst>
                  <a:ext uri="{0D108BD9-81ED-4DB2-BD59-A6C34878D82A}">
                    <a16:rowId xmlns:a16="http://schemas.microsoft.com/office/drawing/2014/main" xmlns="" val="831613750"/>
                  </a:ext>
                </a:extLst>
              </a:tr>
              <a:tr h="552053">
                <a:tc>
                  <a:txBody>
                    <a:bodyPr/>
                    <a:lstStyle/>
                    <a:p>
                      <a:r>
                        <a:rPr lang="en-US" sz="2400" dirty="0"/>
                        <a:t>Latency</a:t>
                      </a:r>
                    </a:p>
                  </a:txBody>
                  <a:tcPr marL="91426" marR="91426" marT="45719" marB="45719"/>
                </a:tc>
                <a:tc>
                  <a:txBody>
                    <a:bodyPr/>
                    <a:lstStyle/>
                    <a:p>
                      <a:r>
                        <a:rPr lang="en-US" sz="1800" dirty="0"/>
                        <a:t>&lt;100ms from client to game server</a:t>
                      </a:r>
                    </a:p>
                    <a:p>
                      <a:r>
                        <a:rPr lang="en-US" sz="1800" dirty="0"/>
                        <a:t>&lt;10ms from client to AP</a:t>
                      </a:r>
                    </a:p>
                  </a:txBody>
                  <a:tcPr marL="91426" marR="91426" marT="45719" marB="45719"/>
                </a:tc>
                <a:extLst>
                  <a:ext uri="{0D108BD9-81ED-4DB2-BD59-A6C34878D82A}">
                    <a16:rowId xmlns:a16="http://schemas.microsoft.com/office/drawing/2014/main" xmlns="" val="2020131220"/>
                  </a:ext>
                </a:extLst>
              </a:tr>
              <a:tr h="552053">
                <a:tc>
                  <a:txBody>
                    <a:bodyPr/>
                    <a:lstStyle/>
                    <a:p>
                      <a:r>
                        <a:rPr lang="en-US" sz="2400" dirty="0"/>
                        <a:t>Stability</a:t>
                      </a:r>
                    </a:p>
                  </a:txBody>
                  <a:tcPr marL="91426" marR="91426" marT="45719" marB="45719"/>
                </a:tc>
                <a:tc>
                  <a:txBody>
                    <a:bodyPr/>
                    <a:lstStyle/>
                    <a:p>
                      <a:r>
                        <a:rPr lang="en-US" sz="1800" dirty="0"/>
                        <a:t>&lt;50ms jitter</a:t>
                      </a:r>
                    </a:p>
                    <a:p>
                      <a:r>
                        <a:rPr lang="en-US" sz="1800" dirty="0"/>
                        <a:t>&lt;3 continuous packet loss </a:t>
                      </a:r>
                    </a:p>
                  </a:txBody>
                  <a:tcPr marL="91426" marR="91426" marT="45719" marB="45719"/>
                </a:tc>
                <a:extLst>
                  <a:ext uri="{0D108BD9-81ED-4DB2-BD59-A6C34878D82A}">
                    <a16:rowId xmlns:a16="http://schemas.microsoft.com/office/drawing/2014/main" xmlns="" val="4131675846"/>
                  </a:ext>
                </a:extLst>
              </a:tr>
            </a:tbl>
          </a:graphicData>
        </a:graphic>
      </p:graphicFrame>
      <p:sp>
        <p:nvSpPr>
          <p:cNvPr id="23571" name="TextBox 1">
            <a:extLst>
              <a:ext uri="{FF2B5EF4-FFF2-40B4-BE49-F238E27FC236}">
                <a16:creationId xmlns:a16="http://schemas.microsoft.com/office/drawing/2014/main" xmlns="" id="{A8C1CF95-249A-4B86-9DD2-07DE3E40B24D}"/>
              </a:ext>
            </a:extLst>
          </p:cNvPr>
          <p:cNvSpPr txBox="1">
            <a:spLocks noChangeArrowheads="1"/>
          </p:cNvSpPr>
          <p:nvPr/>
        </p:nvSpPr>
        <p:spPr bwMode="auto">
          <a:xfrm>
            <a:off x="768350" y="5029200"/>
            <a:ext cx="64817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en-US" sz="1800" dirty="0"/>
              <a:t>* Game servers would send to client all the calculation results, even delayed. So you would see fast forward in game when your phone recovers from lagging.</a:t>
            </a:r>
          </a:p>
          <a:p>
            <a:pPr>
              <a:spcBef>
                <a:spcPct val="0"/>
              </a:spcBef>
              <a:buFontTx/>
              <a:buNone/>
            </a:pPr>
            <a:endParaRPr lang="en-US" altLang="en-US" sz="1800" dirty="0"/>
          </a:p>
        </p:txBody>
      </p:sp>
      <p:sp>
        <p:nvSpPr>
          <p:cNvPr id="2" name="TextBox 1">
            <a:extLst>
              <a:ext uri="{FF2B5EF4-FFF2-40B4-BE49-F238E27FC236}">
                <a16:creationId xmlns:a16="http://schemas.microsoft.com/office/drawing/2014/main" xmlns="" id="{DDD7D903-418C-BD49-A19B-FBB12C417424}"/>
              </a:ext>
            </a:extLst>
          </p:cNvPr>
          <p:cNvSpPr txBox="1"/>
          <p:nvPr/>
        </p:nvSpPr>
        <p:spPr>
          <a:xfrm>
            <a:off x="768350" y="980728"/>
            <a:ext cx="7044010" cy="830997"/>
          </a:xfrm>
          <a:prstGeom prst="rect">
            <a:avLst/>
          </a:prstGeom>
          <a:noFill/>
        </p:spPr>
        <p:txBody>
          <a:bodyPr wrap="square" rtlCol="0">
            <a:spAutoFit/>
          </a:bodyPr>
          <a:lstStyle/>
          <a:p>
            <a:r>
              <a:rPr lang="en-US" dirty="0"/>
              <a:t>*Below numbers are referred based on game operation </a:t>
            </a:r>
            <a:endParaRPr lang="en-US" dirty="0" smtClean="0"/>
          </a:p>
          <a:p>
            <a:r>
              <a:rPr lang="en-US" dirty="0" smtClean="0"/>
              <a:t> </a:t>
            </a:r>
            <a:endParaRPr lang="en-US" dirty="0"/>
          </a:p>
        </p:txBody>
      </p:sp>
      <p:sp>
        <p:nvSpPr>
          <p:cNvPr id="3" name="Date Placeholder 2"/>
          <p:cNvSpPr>
            <a:spLocks noGrp="1"/>
          </p:cNvSpPr>
          <p:nvPr>
            <p:ph type="dt" idx="10"/>
          </p:nvPr>
        </p:nvSpPr>
        <p:spPr/>
        <p:txBody>
          <a:bodyPr/>
          <a:lstStyle/>
          <a:p>
            <a:r>
              <a:rPr lang="en-US" smtClean="0"/>
              <a:t>July 2018</a:t>
            </a:r>
            <a:endParaRPr lang="en-GB"/>
          </a:p>
        </p:txBody>
      </p:sp>
      <p:sp>
        <p:nvSpPr>
          <p:cNvPr id="4" name="Footer Placeholder 3"/>
          <p:cNvSpPr>
            <a:spLocks noGrp="1"/>
          </p:cNvSpPr>
          <p:nvPr>
            <p:ph type="ftr" idx="11"/>
          </p:nvPr>
        </p:nvSpPr>
        <p:spPr/>
        <p:txBody>
          <a:bodyPr/>
          <a:lstStyle/>
          <a:p>
            <a:r>
              <a:rPr lang="en-GB" smtClean="0"/>
              <a:t>Kate Meng, Tencent</a:t>
            </a:r>
            <a:endParaRPr lang="en-GB"/>
          </a:p>
        </p:txBody>
      </p:sp>
      <p:sp>
        <p:nvSpPr>
          <p:cNvPr id="6" name="Slide Number Placeholder 5"/>
          <p:cNvSpPr>
            <a:spLocks noGrp="1"/>
          </p:cNvSpPr>
          <p:nvPr>
            <p:ph type="sldNum" idx="12"/>
          </p:nvPr>
        </p:nvSpPr>
        <p:spPr/>
        <p:txBody>
          <a:bodyPr/>
          <a:lstStyle/>
          <a:p>
            <a:r>
              <a:rPr lang="en-GB" smtClean="0"/>
              <a:t>Slide </a:t>
            </a:r>
            <a:fld id="{DE40C9FC-4879-4F20-9ECA-A574A90476B7}" type="slidenum">
              <a:rPr lang="en-GB" smtClean="0"/>
              <a:pPr/>
              <a:t>10</a:t>
            </a:fld>
            <a:endParaRPr lang="en-GB"/>
          </a:p>
        </p:txBody>
      </p:sp>
      <p:sp>
        <p:nvSpPr>
          <p:cNvPr id="9" name="TextBox 8">
            <a:extLst>
              <a:ext uri="{FF2B5EF4-FFF2-40B4-BE49-F238E27FC236}">
                <a16:creationId xmlns:a16="http://schemas.microsoft.com/office/drawing/2014/main" xmlns="" id="{DDD7D903-418C-BD49-A19B-FBB12C417424}"/>
              </a:ext>
            </a:extLst>
          </p:cNvPr>
          <p:cNvSpPr txBox="1"/>
          <p:nvPr/>
        </p:nvSpPr>
        <p:spPr>
          <a:xfrm>
            <a:off x="696912" y="1408837"/>
            <a:ext cx="8147050" cy="369332"/>
          </a:xfrm>
          <a:prstGeom prst="rect">
            <a:avLst/>
          </a:prstGeom>
          <a:noFill/>
        </p:spPr>
        <p:txBody>
          <a:bodyPr wrap="square" rtlCol="0">
            <a:spAutoFit/>
          </a:bodyPr>
          <a:lstStyle/>
          <a:p>
            <a:r>
              <a:rPr lang="en-US" sz="1800" dirty="0">
                <a:solidFill>
                  <a:schemeClr val="tx1"/>
                </a:solidFill>
              </a:rPr>
              <a:t>*Below numbers are referred based on game operation experience </a:t>
            </a:r>
          </a:p>
        </p:txBody>
      </p:sp>
    </p:spTree>
    <p:extLst>
      <p:ext uri="{BB962C8B-B14F-4D97-AF65-F5344CB8AC3E}">
        <p14:creationId xmlns:p14="http://schemas.microsoft.com/office/powerpoint/2010/main" val="10201505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571">
                                            <p:txEl>
                                              <p:pRg st="0" end="0"/>
                                            </p:txEl>
                                          </p:spTgt>
                                        </p:tgtEl>
                                        <p:attrNameLst>
                                          <p:attrName>style.visibility</p:attrName>
                                        </p:attrNameLst>
                                      </p:cBhvr>
                                      <p:to>
                                        <p:strVal val="visible"/>
                                      </p:to>
                                    </p:set>
                                    <p:anim calcmode="lin" valueType="num">
                                      <p:cBhvr additive="base">
                                        <p:cTn id="13" dur="500" fill="hold"/>
                                        <p:tgtEl>
                                          <p:spTgt spid="2357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57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3">
            <a:extLst>
              <a:ext uri="{FF2B5EF4-FFF2-40B4-BE49-F238E27FC236}">
                <a16:creationId xmlns:a16="http://schemas.microsoft.com/office/drawing/2014/main" xmlns="" id="{B0A68D93-4784-4319-B4D0-F5A32A27A3D3}"/>
              </a:ext>
            </a:extLst>
          </p:cNvPr>
          <p:cNvSpPr txBox="1">
            <a:spLocks noChangeArrowheads="1"/>
          </p:cNvSpPr>
          <p:nvPr/>
        </p:nvSpPr>
        <p:spPr bwMode="auto">
          <a:xfrm>
            <a:off x="4419600" y="762000"/>
            <a:ext cx="4968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en-US" altLang="zh-CN" sz="2400" dirty="0">
                <a:latin typeface="+mj-lt"/>
                <a:ea typeface="+mj-ea"/>
              </a:rPr>
              <a:t>Explorations and cooperation</a:t>
            </a:r>
            <a:r>
              <a:rPr lang="zh-Hans" altLang="en-US" sz="2400" dirty="0">
                <a:latin typeface="+mj-lt"/>
                <a:ea typeface="+mj-ea"/>
              </a:rPr>
              <a:t> </a:t>
            </a:r>
            <a:endParaRPr lang="en-US" altLang="zh-CN" sz="2400" dirty="0">
              <a:latin typeface="+mj-lt"/>
              <a:ea typeface="+mj-ea"/>
            </a:endParaRPr>
          </a:p>
        </p:txBody>
      </p:sp>
      <p:sp>
        <p:nvSpPr>
          <p:cNvPr id="14339" name="TextBox 4">
            <a:extLst>
              <a:ext uri="{FF2B5EF4-FFF2-40B4-BE49-F238E27FC236}">
                <a16:creationId xmlns:a16="http://schemas.microsoft.com/office/drawing/2014/main" xmlns="" id="{08B6FE9D-E4CC-401C-B1CD-66D2E11FBC42}"/>
              </a:ext>
            </a:extLst>
          </p:cNvPr>
          <p:cNvSpPr txBox="1">
            <a:spLocks noChangeArrowheads="1"/>
          </p:cNvSpPr>
          <p:nvPr/>
        </p:nvSpPr>
        <p:spPr bwMode="auto">
          <a:xfrm>
            <a:off x="4286250" y="1915001"/>
            <a:ext cx="4857750"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000" dirty="0"/>
              <a:t>Integrate Game Mode in router</a:t>
            </a:r>
          </a:p>
          <a:p>
            <a:pPr eaLnBrk="1" hangingPunct="1">
              <a:spcBef>
                <a:spcPct val="0"/>
              </a:spcBef>
              <a:buFontTx/>
              <a:buNone/>
            </a:pPr>
            <a:endParaRPr lang="en-US" altLang="zh-CN" sz="1800" dirty="0"/>
          </a:p>
          <a:p>
            <a:pPr eaLnBrk="1" hangingPunct="1">
              <a:spcBef>
                <a:spcPct val="0"/>
              </a:spcBef>
              <a:buFontTx/>
              <a:buNone/>
            </a:pPr>
            <a:r>
              <a:rPr lang="zh-CN" altLang="en-US" sz="1800" dirty="0"/>
              <a:t>    </a:t>
            </a:r>
            <a:r>
              <a:rPr lang="en-US" altLang="zh-CN" sz="1800" dirty="0"/>
              <a:t>•</a:t>
            </a:r>
            <a:r>
              <a:rPr lang="zh-CN" altLang="en-US" sz="1800" dirty="0"/>
              <a:t> </a:t>
            </a:r>
            <a:r>
              <a:rPr lang="en-US" altLang="zh-CN" sz="1800" dirty="0"/>
              <a:t>Restrain bandwidth to avoid single app taking all </a:t>
            </a:r>
          </a:p>
          <a:p>
            <a:pPr eaLnBrk="1" hangingPunct="1">
              <a:spcBef>
                <a:spcPct val="0"/>
              </a:spcBef>
              <a:buFontTx/>
              <a:buNone/>
            </a:pPr>
            <a:endParaRPr lang="en-US" altLang="zh-CN" sz="1800" dirty="0"/>
          </a:p>
          <a:p>
            <a:pPr eaLnBrk="1" hangingPunct="1">
              <a:spcBef>
                <a:spcPct val="0"/>
              </a:spcBef>
              <a:buFontTx/>
              <a:buNone/>
            </a:pPr>
            <a:r>
              <a:rPr lang="zh-CN" altLang="en-US" sz="1800" dirty="0"/>
              <a:t>    </a:t>
            </a:r>
            <a:r>
              <a:rPr lang="en-US" altLang="zh-CN" sz="1800" dirty="0"/>
              <a:t>•</a:t>
            </a:r>
            <a:r>
              <a:rPr lang="zh-CN" altLang="en-US" sz="1800" dirty="0"/>
              <a:t> </a:t>
            </a:r>
            <a:r>
              <a:rPr lang="en-US" altLang="zh-CN" sz="1800" dirty="0"/>
              <a:t>Disconnect devices with weak signal</a:t>
            </a:r>
          </a:p>
          <a:p>
            <a:pPr eaLnBrk="1" hangingPunct="1">
              <a:spcBef>
                <a:spcPct val="0"/>
              </a:spcBef>
              <a:buFontTx/>
              <a:buNone/>
            </a:pPr>
            <a:endParaRPr lang="en-US" altLang="zh-CN" sz="1800" dirty="0"/>
          </a:p>
          <a:p>
            <a:pPr eaLnBrk="1" hangingPunct="1">
              <a:spcBef>
                <a:spcPct val="0"/>
              </a:spcBef>
              <a:buFontTx/>
              <a:buNone/>
            </a:pPr>
            <a:r>
              <a:rPr lang="zh-CN" altLang="en-US" sz="1800" dirty="0"/>
              <a:t>    </a:t>
            </a:r>
            <a:r>
              <a:rPr lang="en-US" altLang="zh-CN" sz="1800" dirty="0"/>
              <a:t>•</a:t>
            </a:r>
            <a:r>
              <a:rPr lang="zh-CN" altLang="en-US" sz="1800" dirty="0"/>
              <a:t> </a:t>
            </a:r>
            <a:r>
              <a:rPr lang="en-US" altLang="zh-CN" sz="1800" dirty="0"/>
              <a:t>Selective Automatic Repeat-request</a:t>
            </a:r>
          </a:p>
          <a:p>
            <a:pPr eaLnBrk="1" hangingPunct="1">
              <a:spcBef>
                <a:spcPct val="0"/>
              </a:spcBef>
              <a:buFontTx/>
              <a:buNone/>
            </a:pPr>
            <a:endParaRPr lang="en-US" altLang="zh-CN" sz="1800" dirty="0"/>
          </a:p>
          <a:p>
            <a:pPr eaLnBrk="1" hangingPunct="1">
              <a:spcBef>
                <a:spcPct val="0"/>
              </a:spcBef>
              <a:buFontTx/>
              <a:buNone/>
            </a:pPr>
            <a:r>
              <a:rPr lang="en-US" altLang="zh-CN" sz="1800" dirty="0"/>
              <a:t>    •</a:t>
            </a:r>
            <a:r>
              <a:rPr lang="zh-CN" altLang="en-US" sz="1800" dirty="0"/>
              <a:t> </a:t>
            </a:r>
            <a:r>
              <a:rPr lang="en-US" altLang="zh-CN" sz="1800" dirty="0"/>
              <a:t>Pre-download game packages</a:t>
            </a:r>
          </a:p>
          <a:p>
            <a:pPr eaLnBrk="1" hangingPunct="1">
              <a:spcBef>
                <a:spcPct val="0"/>
              </a:spcBef>
              <a:buFontTx/>
              <a:buNone/>
            </a:pPr>
            <a:endParaRPr lang="en-US" altLang="zh-CN" sz="1800" dirty="0"/>
          </a:p>
          <a:p>
            <a:pPr eaLnBrk="1" hangingPunct="1">
              <a:spcBef>
                <a:spcPct val="0"/>
              </a:spcBef>
              <a:buFontTx/>
              <a:buNone/>
            </a:pPr>
            <a:r>
              <a:rPr lang="en-US" altLang="zh-CN" sz="1800" dirty="0"/>
              <a:t>	</a:t>
            </a:r>
          </a:p>
        </p:txBody>
      </p:sp>
      <p:pic>
        <p:nvPicPr>
          <p:cNvPr id="4" name="Picture 3">
            <a:extLst>
              <a:ext uri="{FF2B5EF4-FFF2-40B4-BE49-F238E27FC236}">
                <a16:creationId xmlns:a16="http://schemas.microsoft.com/office/drawing/2014/main" xmlns="" id="{808919CE-359B-42F9-953A-8A940EB5A3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463" y="866775"/>
            <a:ext cx="3208337"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idx="10"/>
          </p:nvPr>
        </p:nvSpPr>
        <p:spPr/>
        <p:txBody>
          <a:bodyPr/>
          <a:lstStyle/>
          <a:p>
            <a:r>
              <a:rPr lang="en-US" smtClean="0"/>
              <a:t>July 2018</a:t>
            </a:r>
            <a:endParaRPr lang="en-GB"/>
          </a:p>
        </p:txBody>
      </p:sp>
      <p:sp>
        <p:nvSpPr>
          <p:cNvPr id="3" name="Footer Placeholder 2"/>
          <p:cNvSpPr>
            <a:spLocks noGrp="1"/>
          </p:cNvSpPr>
          <p:nvPr>
            <p:ph type="ftr" idx="11"/>
          </p:nvPr>
        </p:nvSpPr>
        <p:spPr/>
        <p:txBody>
          <a:bodyPr/>
          <a:lstStyle/>
          <a:p>
            <a:r>
              <a:rPr lang="en-GB" smtClean="0"/>
              <a:t>Kate Meng, Tencent</a:t>
            </a:r>
            <a:endParaRPr lang="en-GB"/>
          </a:p>
        </p:txBody>
      </p:sp>
      <p:sp>
        <p:nvSpPr>
          <p:cNvPr id="5" name="Slide Number Placeholder 4"/>
          <p:cNvSpPr>
            <a:spLocks noGrp="1"/>
          </p:cNvSpPr>
          <p:nvPr>
            <p:ph type="sldNum" idx="12"/>
          </p:nvPr>
        </p:nvSpPr>
        <p:spPr/>
        <p:txBody>
          <a:bodyPr/>
          <a:lstStyle/>
          <a:p>
            <a:r>
              <a:rPr lang="en-GB" smtClean="0"/>
              <a:t>Slide </a:t>
            </a:r>
            <a:fld id="{DE40C9FC-4879-4F20-9ECA-A574A90476B7}" type="slidenum">
              <a:rPr lang="en-GB" smtClean="0"/>
              <a:pPr/>
              <a:t>11</a:t>
            </a:fld>
            <a:endParaRPr lang="en-GB"/>
          </a:p>
        </p:txBody>
      </p:sp>
    </p:spTree>
    <p:extLst>
      <p:ext uri="{BB962C8B-B14F-4D97-AF65-F5344CB8AC3E}">
        <p14:creationId xmlns:p14="http://schemas.microsoft.com/office/powerpoint/2010/main" val="3090486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339"/>
                                        </p:tgtEl>
                                        <p:attrNameLst>
                                          <p:attrName>style.visibility</p:attrName>
                                        </p:attrNameLst>
                                      </p:cBhvr>
                                      <p:to>
                                        <p:strVal val="visible"/>
                                      </p:to>
                                    </p:set>
                                    <p:anim calcmode="lin" valueType="num">
                                      <p:cBhvr additive="base">
                                        <p:cTn id="13" dur="500" fill="hold"/>
                                        <p:tgtEl>
                                          <p:spTgt spid="14339"/>
                                        </p:tgtEl>
                                        <p:attrNameLst>
                                          <p:attrName>ppt_x</p:attrName>
                                        </p:attrNameLst>
                                      </p:cBhvr>
                                      <p:tavLst>
                                        <p:tav tm="0">
                                          <p:val>
                                            <p:strVal val="#ppt_x"/>
                                          </p:val>
                                        </p:tav>
                                        <p:tav tm="100000">
                                          <p:val>
                                            <p:strVal val="#ppt_x"/>
                                          </p:val>
                                        </p:tav>
                                      </p:tavLst>
                                    </p:anim>
                                    <p:anim calcmode="lin" valueType="num">
                                      <p:cBhvr additive="base">
                                        <p:cTn id="14" dur="500" fill="hold"/>
                                        <p:tgtEl>
                                          <p:spTgt spid="143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3">
            <a:extLst>
              <a:ext uri="{FF2B5EF4-FFF2-40B4-BE49-F238E27FC236}">
                <a16:creationId xmlns:a16="http://schemas.microsoft.com/office/drawing/2014/main" xmlns="" id="{B0A68D93-4784-4319-B4D0-F5A32A27A3D3}"/>
              </a:ext>
            </a:extLst>
          </p:cNvPr>
          <p:cNvSpPr txBox="1">
            <a:spLocks noChangeArrowheads="1"/>
          </p:cNvSpPr>
          <p:nvPr/>
        </p:nvSpPr>
        <p:spPr bwMode="auto">
          <a:xfrm>
            <a:off x="609600" y="735012"/>
            <a:ext cx="4968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en-US" altLang="zh-CN" sz="2400" dirty="0">
                <a:latin typeface="+mj-lt"/>
                <a:ea typeface="+mj-ea"/>
              </a:rPr>
              <a:t>Explorations and cooperation</a:t>
            </a:r>
          </a:p>
        </p:txBody>
      </p:sp>
      <p:sp>
        <p:nvSpPr>
          <p:cNvPr id="14339" name="TextBox 4">
            <a:extLst>
              <a:ext uri="{FF2B5EF4-FFF2-40B4-BE49-F238E27FC236}">
                <a16:creationId xmlns:a16="http://schemas.microsoft.com/office/drawing/2014/main" xmlns="" id="{9A0C4351-B3E7-409F-AA07-235892CE149F}"/>
              </a:ext>
            </a:extLst>
          </p:cNvPr>
          <p:cNvSpPr txBox="1">
            <a:spLocks noChangeArrowheads="1"/>
          </p:cNvSpPr>
          <p:nvPr/>
        </p:nvSpPr>
        <p:spPr bwMode="auto">
          <a:xfrm>
            <a:off x="4464050" y="1676400"/>
            <a:ext cx="4679950"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000" dirty="0"/>
              <a:t>Data Free SIM card for Tencent APP</a:t>
            </a:r>
          </a:p>
          <a:p>
            <a:pPr eaLnBrk="1" hangingPunct="1">
              <a:spcBef>
                <a:spcPct val="0"/>
              </a:spcBef>
              <a:buFontTx/>
              <a:buNone/>
            </a:pPr>
            <a:endParaRPr lang="en-US" altLang="zh-CN" sz="1800" dirty="0"/>
          </a:p>
          <a:p>
            <a:pPr eaLnBrk="1" hangingPunct="1">
              <a:spcBef>
                <a:spcPct val="0"/>
              </a:spcBef>
              <a:buFontTx/>
              <a:buNone/>
            </a:pPr>
            <a:r>
              <a:rPr lang="zh-CN" altLang="en-US" sz="1800" dirty="0"/>
              <a:t>    </a:t>
            </a:r>
            <a:r>
              <a:rPr lang="en-US" altLang="zh-CN" sz="1800" dirty="0"/>
              <a:t>•</a:t>
            </a:r>
            <a:r>
              <a:rPr lang="zh-CN" altLang="en-US" sz="1800" dirty="0"/>
              <a:t> </a:t>
            </a:r>
            <a:r>
              <a:rPr lang="en-US" altLang="zh-CN" sz="1800" dirty="0"/>
              <a:t>No data limit</a:t>
            </a:r>
          </a:p>
          <a:p>
            <a:pPr eaLnBrk="1" hangingPunct="1">
              <a:spcBef>
                <a:spcPct val="0"/>
              </a:spcBef>
              <a:buFontTx/>
              <a:buNone/>
            </a:pPr>
            <a:endParaRPr lang="en-US" altLang="zh-CN" sz="1800" dirty="0"/>
          </a:p>
          <a:p>
            <a:pPr eaLnBrk="1" hangingPunct="1">
              <a:spcBef>
                <a:spcPct val="0"/>
              </a:spcBef>
              <a:buFontTx/>
              <a:buNone/>
            </a:pPr>
            <a:r>
              <a:rPr lang="zh-CN" altLang="en-US" sz="1800" dirty="0"/>
              <a:t>    </a:t>
            </a:r>
            <a:r>
              <a:rPr lang="en-US" altLang="zh-CN" sz="1800" dirty="0"/>
              <a:t>•</a:t>
            </a:r>
            <a:r>
              <a:rPr lang="zh-CN" altLang="en-US" sz="1800" dirty="0"/>
              <a:t> </a:t>
            </a:r>
            <a:r>
              <a:rPr lang="en-US" altLang="zh-CN" sz="1800" dirty="0"/>
              <a:t>No speed limit (downgrade to 3G when exceed 40G</a:t>
            </a:r>
            <a:r>
              <a:rPr lang="en-US" altLang="zh-Hans" sz="1800" dirty="0"/>
              <a:t>B</a:t>
            </a:r>
            <a:r>
              <a:rPr lang="en-US" altLang="zh-CN" sz="1800" dirty="0"/>
              <a:t>)</a:t>
            </a:r>
          </a:p>
          <a:p>
            <a:pPr eaLnBrk="1" hangingPunct="1">
              <a:spcBef>
                <a:spcPct val="0"/>
              </a:spcBef>
              <a:buFontTx/>
              <a:buNone/>
            </a:pPr>
            <a:endParaRPr lang="en-US" altLang="zh-CN" sz="1800" dirty="0"/>
          </a:p>
          <a:p>
            <a:pPr eaLnBrk="1" hangingPunct="1">
              <a:spcBef>
                <a:spcPct val="0"/>
              </a:spcBef>
              <a:buFontTx/>
              <a:buNone/>
            </a:pPr>
            <a:r>
              <a:rPr lang="zh-CN" altLang="en-US" sz="1800" dirty="0"/>
              <a:t>    </a:t>
            </a:r>
            <a:r>
              <a:rPr lang="en-US" altLang="zh-CN" sz="1800" dirty="0"/>
              <a:t>•</a:t>
            </a:r>
            <a:r>
              <a:rPr lang="zh-CN" altLang="en-US" sz="1800" dirty="0"/>
              <a:t> </a:t>
            </a:r>
            <a:r>
              <a:rPr lang="en-US" altLang="zh-CN" sz="1800" dirty="0"/>
              <a:t>No time limit</a:t>
            </a:r>
          </a:p>
          <a:p>
            <a:pPr eaLnBrk="1" hangingPunct="1">
              <a:spcBef>
                <a:spcPct val="0"/>
              </a:spcBef>
              <a:buFontTx/>
              <a:buNone/>
            </a:pPr>
            <a:r>
              <a:rPr lang="en-US" altLang="zh-CN" sz="1800" dirty="0"/>
              <a:t>	</a:t>
            </a:r>
          </a:p>
        </p:txBody>
      </p:sp>
      <p:pic>
        <p:nvPicPr>
          <p:cNvPr id="25603" name="Picture 1">
            <a:extLst>
              <a:ext uri="{FF2B5EF4-FFF2-40B4-BE49-F238E27FC236}">
                <a16:creationId xmlns:a16="http://schemas.microsoft.com/office/drawing/2014/main" xmlns="" id="{3F498552-66CF-4C4B-AAAB-76C2111788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196975"/>
            <a:ext cx="11684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2">
            <a:extLst>
              <a:ext uri="{FF2B5EF4-FFF2-40B4-BE49-F238E27FC236}">
                <a16:creationId xmlns:a16="http://schemas.microsoft.com/office/drawing/2014/main" xmlns="" id="{7E6B53AA-04A8-4946-B771-151B55741F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754313"/>
            <a:ext cx="31623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idx="10"/>
          </p:nvPr>
        </p:nvSpPr>
        <p:spPr/>
        <p:txBody>
          <a:bodyPr/>
          <a:lstStyle/>
          <a:p>
            <a:r>
              <a:rPr lang="en-US" smtClean="0"/>
              <a:t>July 2018</a:t>
            </a:r>
            <a:endParaRPr lang="en-GB"/>
          </a:p>
        </p:txBody>
      </p:sp>
      <p:sp>
        <p:nvSpPr>
          <p:cNvPr id="3" name="Footer Placeholder 2"/>
          <p:cNvSpPr>
            <a:spLocks noGrp="1"/>
          </p:cNvSpPr>
          <p:nvPr>
            <p:ph type="ftr" idx="11"/>
          </p:nvPr>
        </p:nvSpPr>
        <p:spPr/>
        <p:txBody>
          <a:bodyPr/>
          <a:lstStyle/>
          <a:p>
            <a:r>
              <a:rPr lang="en-GB" smtClean="0"/>
              <a:t>Kate Meng, Tencent</a:t>
            </a:r>
            <a:endParaRPr lang="en-GB"/>
          </a:p>
        </p:txBody>
      </p:sp>
      <p:sp>
        <p:nvSpPr>
          <p:cNvPr id="4" name="Slide Number Placeholder 3"/>
          <p:cNvSpPr>
            <a:spLocks noGrp="1"/>
          </p:cNvSpPr>
          <p:nvPr>
            <p:ph type="sldNum" idx="12"/>
          </p:nvPr>
        </p:nvSpPr>
        <p:spPr/>
        <p:txBody>
          <a:bodyPr/>
          <a:lstStyle/>
          <a:p>
            <a:r>
              <a:rPr lang="en-GB" smtClean="0"/>
              <a:t>Slide </a:t>
            </a:r>
            <a:fld id="{DE40C9FC-4879-4F20-9ECA-A574A90476B7}" type="slidenum">
              <a:rPr lang="en-GB" smtClean="0"/>
              <a:pPr/>
              <a:t>12</a:t>
            </a:fld>
            <a:endParaRPr lang="en-GB"/>
          </a:p>
        </p:txBody>
      </p:sp>
    </p:spTree>
    <p:extLst>
      <p:ext uri="{BB962C8B-B14F-4D97-AF65-F5344CB8AC3E}">
        <p14:creationId xmlns:p14="http://schemas.microsoft.com/office/powerpoint/2010/main" val="2982288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anim calcmode="lin" valueType="num">
                                      <p:cBhvr additive="base">
                                        <p:cTn id="7" dur="500" fill="hold"/>
                                        <p:tgtEl>
                                          <p:spTgt spid="25603"/>
                                        </p:tgtEl>
                                        <p:attrNameLst>
                                          <p:attrName>ppt_x</p:attrName>
                                        </p:attrNameLst>
                                      </p:cBhvr>
                                      <p:tavLst>
                                        <p:tav tm="0">
                                          <p:val>
                                            <p:strVal val="#ppt_x"/>
                                          </p:val>
                                        </p:tav>
                                        <p:tav tm="100000">
                                          <p:val>
                                            <p:strVal val="#ppt_x"/>
                                          </p:val>
                                        </p:tav>
                                      </p:tavLst>
                                    </p:anim>
                                    <p:anim calcmode="lin" valueType="num">
                                      <p:cBhvr additive="base">
                                        <p:cTn id="8" dur="500" fill="hold"/>
                                        <p:tgtEl>
                                          <p:spTgt spid="2560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604"/>
                                        </p:tgtEl>
                                        <p:attrNameLst>
                                          <p:attrName>style.visibility</p:attrName>
                                        </p:attrNameLst>
                                      </p:cBhvr>
                                      <p:to>
                                        <p:strVal val="visible"/>
                                      </p:to>
                                    </p:set>
                                    <p:anim calcmode="lin" valueType="num">
                                      <p:cBhvr additive="base">
                                        <p:cTn id="13" dur="500" fill="hold"/>
                                        <p:tgtEl>
                                          <p:spTgt spid="25604"/>
                                        </p:tgtEl>
                                        <p:attrNameLst>
                                          <p:attrName>ppt_x</p:attrName>
                                        </p:attrNameLst>
                                      </p:cBhvr>
                                      <p:tavLst>
                                        <p:tav tm="0">
                                          <p:val>
                                            <p:strVal val="#ppt_x"/>
                                          </p:val>
                                        </p:tav>
                                        <p:tav tm="100000">
                                          <p:val>
                                            <p:strVal val="#ppt_x"/>
                                          </p:val>
                                        </p:tav>
                                      </p:tavLst>
                                    </p:anim>
                                    <p:anim calcmode="lin" valueType="num">
                                      <p:cBhvr additive="base">
                                        <p:cTn id="14" dur="500" fill="hold"/>
                                        <p:tgtEl>
                                          <p:spTgt spid="2560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339"/>
                                        </p:tgtEl>
                                        <p:attrNameLst>
                                          <p:attrName>style.visibility</p:attrName>
                                        </p:attrNameLst>
                                      </p:cBhvr>
                                      <p:to>
                                        <p:strVal val="visible"/>
                                      </p:to>
                                    </p:set>
                                    <p:anim calcmode="lin" valueType="num">
                                      <p:cBhvr additive="base">
                                        <p:cTn id="19" dur="500" fill="hold"/>
                                        <p:tgtEl>
                                          <p:spTgt spid="14339"/>
                                        </p:tgtEl>
                                        <p:attrNameLst>
                                          <p:attrName>ppt_x</p:attrName>
                                        </p:attrNameLst>
                                      </p:cBhvr>
                                      <p:tavLst>
                                        <p:tav tm="0">
                                          <p:val>
                                            <p:strVal val="#ppt_x"/>
                                          </p:val>
                                        </p:tav>
                                        <p:tav tm="100000">
                                          <p:val>
                                            <p:strVal val="#ppt_x"/>
                                          </p:val>
                                        </p:tav>
                                      </p:tavLst>
                                    </p:anim>
                                    <p:anim calcmode="lin" valueType="num">
                                      <p:cBhvr additive="base">
                                        <p:cTn id="20" dur="500" fill="hold"/>
                                        <p:tgtEl>
                                          <p:spTgt spid="143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3">
            <a:extLst>
              <a:ext uri="{FF2B5EF4-FFF2-40B4-BE49-F238E27FC236}">
                <a16:creationId xmlns:a16="http://schemas.microsoft.com/office/drawing/2014/main" xmlns="" id="{B0A68D93-4784-4319-B4D0-F5A32A27A3D3}"/>
              </a:ext>
            </a:extLst>
          </p:cNvPr>
          <p:cNvSpPr txBox="1">
            <a:spLocks noChangeArrowheads="1"/>
          </p:cNvSpPr>
          <p:nvPr/>
        </p:nvSpPr>
        <p:spPr bwMode="auto">
          <a:xfrm>
            <a:off x="609600" y="735012"/>
            <a:ext cx="4968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en-US" altLang="zh-CN" sz="2400" dirty="0">
                <a:latin typeface="+mj-lt"/>
                <a:ea typeface="+mj-ea"/>
              </a:rPr>
              <a:t>Explorations and cooperation</a:t>
            </a:r>
          </a:p>
        </p:txBody>
      </p:sp>
      <p:sp>
        <p:nvSpPr>
          <p:cNvPr id="14339" name="TextBox 4">
            <a:extLst>
              <a:ext uri="{FF2B5EF4-FFF2-40B4-BE49-F238E27FC236}">
                <a16:creationId xmlns:a16="http://schemas.microsoft.com/office/drawing/2014/main" xmlns="" id="{9A0C4351-B3E7-409F-AA07-235892CE149F}"/>
              </a:ext>
            </a:extLst>
          </p:cNvPr>
          <p:cNvSpPr txBox="1">
            <a:spLocks noChangeArrowheads="1"/>
          </p:cNvSpPr>
          <p:nvPr/>
        </p:nvSpPr>
        <p:spPr bwMode="auto">
          <a:xfrm>
            <a:off x="3962400" y="1752600"/>
            <a:ext cx="5111552" cy="241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None/>
            </a:pPr>
            <a:r>
              <a:rPr lang="en-US" altLang="zh-CN" sz="1800" dirty="0">
                <a:solidFill>
                  <a:srgbClr val="333333"/>
                </a:solidFill>
                <a:cs typeface="宋体" panose="02010600030101010101" pitchFamily="2" charset="-122"/>
              </a:rPr>
              <a:t>There should be a solution for latency sensitive applications like real-time mobile game</a:t>
            </a:r>
          </a:p>
          <a:p>
            <a:pPr eaLnBrk="1" hangingPunct="1">
              <a:spcBef>
                <a:spcPct val="0"/>
              </a:spcBef>
              <a:buFontTx/>
              <a:buNone/>
            </a:pPr>
            <a:endParaRPr lang="en-US" altLang="zh-CN" sz="1800" dirty="0"/>
          </a:p>
          <a:p>
            <a:pPr>
              <a:spcAft>
                <a:spcPts val="0"/>
              </a:spcAft>
              <a:buNone/>
            </a:pPr>
            <a:r>
              <a:rPr lang="zh-CN" altLang="en-US" sz="1800" dirty="0"/>
              <a:t>    </a:t>
            </a:r>
            <a:r>
              <a:rPr lang="en-US" altLang="zh-CN" sz="1800" dirty="0"/>
              <a:t>• Service prioritization</a:t>
            </a:r>
          </a:p>
          <a:p>
            <a:pPr>
              <a:spcAft>
                <a:spcPts val="0"/>
              </a:spcAft>
              <a:buNone/>
            </a:pPr>
            <a:r>
              <a:rPr lang="en-US" altLang="zh-CN" sz="1800" dirty="0">
                <a:latin typeface="宋体" panose="02010600030101010101" pitchFamily="2" charset="-122"/>
                <a:cs typeface="宋体" panose="02010600030101010101" pitchFamily="2" charset="-122"/>
              </a:rPr>
              <a:t>    - Same priority as voice defined in WMM</a:t>
            </a:r>
            <a:endParaRPr lang="zh-CN" altLang="zh-CN" sz="2400" dirty="0">
              <a:latin typeface="宋体" panose="02010600030101010101" pitchFamily="2" charset="-122"/>
              <a:cs typeface="宋体" panose="02010600030101010101" pitchFamily="2" charset="-122"/>
            </a:endParaRPr>
          </a:p>
          <a:p>
            <a:pPr eaLnBrk="1" hangingPunct="1">
              <a:spcBef>
                <a:spcPct val="0"/>
              </a:spcBef>
              <a:buFontTx/>
              <a:buNone/>
            </a:pPr>
            <a:endParaRPr lang="en-US" altLang="zh-CN" sz="1800" dirty="0"/>
          </a:p>
          <a:p>
            <a:pPr eaLnBrk="1" hangingPunct="1">
              <a:spcBef>
                <a:spcPct val="0"/>
              </a:spcBef>
              <a:buFontTx/>
              <a:buNone/>
            </a:pPr>
            <a:r>
              <a:rPr lang="zh-CN" altLang="en-US" sz="1800" dirty="0"/>
              <a:t>    </a:t>
            </a:r>
            <a:r>
              <a:rPr lang="en-US" altLang="zh-CN" sz="1800" dirty="0"/>
              <a:t>•</a:t>
            </a:r>
            <a:r>
              <a:rPr lang="zh-CN" altLang="en-US" sz="1800" dirty="0"/>
              <a:t> </a:t>
            </a:r>
            <a:r>
              <a:rPr lang="en-US" altLang="zh-CN" sz="1800" dirty="0"/>
              <a:t>Fast switching between different bands and APs with better performance	</a:t>
            </a:r>
          </a:p>
        </p:txBody>
      </p:sp>
      <p:pic>
        <p:nvPicPr>
          <p:cNvPr id="2" name="Picture 1">
            <a:extLst>
              <a:ext uri="{FF2B5EF4-FFF2-40B4-BE49-F238E27FC236}">
                <a16:creationId xmlns:a16="http://schemas.microsoft.com/office/drawing/2014/main" xmlns="" id="{E7278A8C-B290-8F43-AC92-63DCA26A07BD}"/>
              </a:ext>
            </a:extLst>
          </p:cNvPr>
          <p:cNvPicPr>
            <a:picLocks noChangeAspect="1"/>
          </p:cNvPicPr>
          <p:nvPr/>
        </p:nvPicPr>
        <p:blipFill>
          <a:blip r:embed="rId2"/>
          <a:stretch>
            <a:fillRect/>
          </a:stretch>
        </p:blipFill>
        <p:spPr>
          <a:xfrm>
            <a:off x="841547" y="1627219"/>
            <a:ext cx="2922443" cy="1558636"/>
          </a:xfrm>
          <a:prstGeom prst="rect">
            <a:avLst/>
          </a:prstGeom>
        </p:spPr>
      </p:pic>
      <p:sp>
        <p:nvSpPr>
          <p:cNvPr id="3" name="Date Placeholder 2"/>
          <p:cNvSpPr>
            <a:spLocks noGrp="1"/>
          </p:cNvSpPr>
          <p:nvPr>
            <p:ph type="dt" idx="10"/>
          </p:nvPr>
        </p:nvSpPr>
        <p:spPr/>
        <p:txBody>
          <a:bodyPr/>
          <a:lstStyle/>
          <a:p>
            <a:r>
              <a:rPr lang="en-US" smtClean="0"/>
              <a:t>July 2018</a:t>
            </a:r>
            <a:endParaRPr lang="en-GB"/>
          </a:p>
        </p:txBody>
      </p:sp>
      <p:sp>
        <p:nvSpPr>
          <p:cNvPr id="4" name="Footer Placeholder 3"/>
          <p:cNvSpPr>
            <a:spLocks noGrp="1"/>
          </p:cNvSpPr>
          <p:nvPr>
            <p:ph type="ftr" idx="11"/>
          </p:nvPr>
        </p:nvSpPr>
        <p:spPr/>
        <p:txBody>
          <a:bodyPr/>
          <a:lstStyle/>
          <a:p>
            <a:r>
              <a:rPr lang="en-GB" smtClean="0"/>
              <a:t>Kate Meng, Tencent</a:t>
            </a:r>
            <a:endParaRPr lang="en-GB"/>
          </a:p>
        </p:txBody>
      </p:sp>
      <p:sp>
        <p:nvSpPr>
          <p:cNvPr id="5" name="Slide Number Placeholder 4"/>
          <p:cNvSpPr>
            <a:spLocks noGrp="1"/>
          </p:cNvSpPr>
          <p:nvPr>
            <p:ph type="sldNum" idx="12"/>
          </p:nvPr>
        </p:nvSpPr>
        <p:spPr/>
        <p:txBody>
          <a:bodyPr/>
          <a:lstStyle/>
          <a:p>
            <a:r>
              <a:rPr lang="en-GB" smtClean="0"/>
              <a:t>Slide </a:t>
            </a:r>
            <a:fld id="{DE40C9FC-4879-4F20-9ECA-A574A90476B7}" type="slidenum">
              <a:rPr lang="en-GB" smtClean="0"/>
              <a:pPr/>
              <a:t>13</a:t>
            </a:fld>
            <a:endParaRPr lang="en-GB"/>
          </a:p>
        </p:txBody>
      </p:sp>
    </p:spTree>
    <p:extLst>
      <p:ext uri="{BB962C8B-B14F-4D97-AF65-F5344CB8AC3E}">
        <p14:creationId xmlns:p14="http://schemas.microsoft.com/office/powerpoint/2010/main" val="75506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anim calcmode="lin" valueType="num">
                                      <p:cBhvr additive="base">
                                        <p:cTn id="7" dur="500" fill="hold"/>
                                        <p:tgtEl>
                                          <p:spTgt spid="14339"/>
                                        </p:tgtEl>
                                        <p:attrNameLst>
                                          <p:attrName>ppt_x</p:attrName>
                                        </p:attrNameLst>
                                      </p:cBhvr>
                                      <p:tavLst>
                                        <p:tav tm="0">
                                          <p:val>
                                            <p:strVal val="#ppt_x"/>
                                          </p:val>
                                        </p:tav>
                                        <p:tav tm="100000">
                                          <p:val>
                                            <p:strVal val="#ppt_x"/>
                                          </p:val>
                                        </p:tav>
                                      </p:tavLst>
                                    </p:anim>
                                    <p:anim calcmode="lin" valueType="num">
                                      <p:cBhvr additive="base">
                                        <p:cTn id="8" dur="500" fill="hold"/>
                                        <p:tgtEl>
                                          <p:spTgt spid="143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3">
            <a:extLst>
              <a:ext uri="{FF2B5EF4-FFF2-40B4-BE49-F238E27FC236}">
                <a16:creationId xmlns:a16="http://schemas.microsoft.com/office/drawing/2014/main" xmlns="" id="{B0A68D93-4784-4319-B4D0-F5A32A27A3D3}"/>
              </a:ext>
            </a:extLst>
          </p:cNvPr>
          <p:cNvSpPr txBox="1">
            <a:spLocks noChangeArrowheads="1"/>
          </p:cNvSpPr>
          <p:nvPr/>
        </p:nvSpPr>
        <p:spPr bwMode="auto">
          <a:xfrm>
            <a:off x="838200" y="838200"/>
            <a:ext cx="4968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en-US" altLang="zh-CN" sz="2400" dirty="0">
                <a:latin typeface="+mj-lt"/>
                <a:ea typeface="+mj-ea"/>
              </a:rPr>
              <a:t>Summary</a:t>
            </a:r>
          </a:p>
        </p:txBody>
      </p:sp>
      <p:sp>
        <p:nvSpPr>
          <p:cNvPr id="14339" name="TextBox 4">
            <a:extLst>
              <a:ext uri="{FF2B5EF4-FFF2-40B4-BE49-F238E27FC236}">
                <a16:creationId xmlns:a16="http://schemas.microsoft.com/office/drawing/2014/main" xmlns="" id="{9A0C4351-B3E7-409F-AA07-235892CE149F}"/>
              </a:ext>
            </a:extLst>
          </p:cNvPr>
          <p:cNvSpPr txBox="1">
            <a:spLocks noChangeArrowheads="1"/>
          </p:cNvSpPr>
          <p:nvPr/>
        </p:nvSpPr>
        <p:spPr bwMode="auto">
          <a:xfrm>
            <a:off x="629072" y="1484784"/>
            <a:ext cx="7255296"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en-US" altLang="zh-CN" sz="1800" dirty="0"/>
          </a:p>
          <a:p>
            <a:pPr eaLnBrk="1" hangingPunct="1">
              <a:spcBef>
                <a:spcPct val="0"/>
              </a:spcBef>
              <a:buFontTx/>
              <a:buNone/>
            </a:pPr>
            <a:r>
              <a:rPr lang="zh-CN" altLang="en-US" sz="1800" dirty="0"/>
              <a:t>    </a:t>
            </a:r>
            <a:r>
              <a:rPr lang="en-US" altLang="zh-CN" sz="1800" dirty="0"/>
              <a:t>•</a:t>
            </a:r>
            <a:r>
              <a:rPr lang="zh-CN" altLang="en-US" sz="1800" dirty="0"/>
              <a:t> </a:t>
            </a:r>
            <a:r>
              <a:rPr lang="en-US" altLang="zh-CN" sz="1800" dirty="0"/>
              <a:t>Mobile games play an important role in whole game industry</a:t>
            </a:r>
          </a:p>
          <a:p>
            <a:pPr eaLnBrk="1" hangingPunct="1">
              <a:spcBef>
                <a:spcPct val="0"/>
              </a:spcBef>
              <a:buFontTx/>
              <a:buNone/>
            </a:pPr>
            <a:endParaRPr lang="en-US" altLang="zh-CN" sz="1800" dirty="0"/>
          </a:p>
          <a:p>
            <a:pPr eaLnBrk="1" hangingPunct="1">
              <a:spcBef>
                <a:spcPct val="0"/>
              </a:spcBef>
              <a:buFontTx/>
              <a:buNone/>
            </a:pPr>
            <a:r>
              <a:rPr lang="en-US" altLang="zh-CN" sz="1800" dirty="0"/>
              <a:t>    •</a:t>
            </a:r>
            <a:r>
              <a:rPr lang="zh-CN" altLang="en-US" sz="1800" dirty="0"/>
              <a:t> </a:t>
            </a:r>
            <a:r>
              <a:rPr lang="en-US" altLang="zh-CN" sz="1800" dirty="0"/>
              <a:t>Mobile game experience under Wi-Fi coverage needs optimization </a:t>
            </a:r>
          </a:p>
          <a:p>
            <a:pPr eaLnBrk="1" hangingPunct="1">
              <a:spcBef>
                <a:spcPct val="0"/>
              </a:spcBef>
              <a:buFontTx/>
              <a:buNone/>
            </a:pPr>
            <a:endParaRPr lang="en-US" altLang="zh-CN" sz="1800" dirty="0"/>
          </a:p>
          <a:p>
            <a:pPr eaLnBrk="1" hangingPunct="1">
              <a:spcBef>
                <a:spcPct val="0"/>
              </a:spcBef>
              <a:buFontTx/>
              <a:buNone/>
            </a:pPr>
            <a:r>
              <a:rPr lang="zh-CN" altLang="en-US" sz="1800" dirty="0"/>
              <a:t>    </a:t>
            </a:r>
            <a:r>
              <a:rPr lang="en-US" altLang="zh-CN" sz="1800" dirty="0"/>
              <a:t>•</a:t>
            </a:r>
            <a:r>
              <a:rPr lang="zh-CN" altLang="en-US" sz="1800" dirty="0"/>
              <a:t> </a:t>
            </a:r>
            <a:r>
              <a:rPr lang="en-US" altLang="zh-CN" sz="1800" dirty="0"/>
              <a:t>Service classification is a trend</a:t>
            </a:r>
          </a:p>
          <a:p>
            <a:pPr eaLnBrk="1" hangingPunct="1">
              <a:spcBef>
                <a:spcPct val="0"/>
              </a:spcBef>
              <a:buFontTx/>
              <a:buNone/>
            </a:pPr>
            <a:endParaRPr lang="en-US" altLang="zh-CN" sz="1800" dirty="0"/>
          </a:p>
          <a:p>
            <a:pPr eaLnBrk="1" hangingPunct="1">
              <a:spcBef>
                <a:spcPct val="0"/>
              </a:spcBef>
              <a:buNone/>
            </a:pPr>
            <a:r>
              <a:rPr lang="zh-Hans" altLang="en-US" sz="1800" dirty="0"/>
              <a:t>    </a:t>
            </a:r>
            <a:r>
              <a:rPr lang="en-US" altLang="zh-CN" sz="1800" dirty="0"/>
              <a:t>•</a:t>
            </a:r>
            <a:r>
              <a:rPr lang="zh-CN" altLang="en-US" sz="1800" dirty="0"/>
              <a:t> </a:t>
            </a:r>
            <a:r>
              <a:rPr lang="en-US" altLang="zh-CN" sz="1800" dirty="0"/>
              <a:t>Latency-sensitive service calls for solution</a:t>
            </a:r>
          </a:p>
          <a:p>
            <a:pPr eaLnBrk="1" hangingPunct="1">
              <a:spcBef>
                <a:spcPct val="0"/>
              </a:spcBef>
              <a:buFontTx/>
              <a:buNone/>
            </a:pPr>
            <a:r>
              <a:rPr lang="en-US" altLang="zh-CN" sz="1800" dirty="0"/>
              <a:t>	</a:t>
            </a:r>
          </a:p>
        </p:txBody>
      </p:sp>
      <p:sp>
        <p:nvSpPr>
          <p:cNvPr id="2" name="Date Placeholder 1"/>
          <p:cNvSpPr>
            <a:spLocks noGrp="1"/>
          </p:cNvSpPr>
          <p:nvPr>
            <p:ph type="dt" idx="10"/>
          </p:nvPr>
        </p:nvSpPr>
        <p:spPr/>
        <p:txBody>
          <a:bodyPr/>
          <a:lstStyle/>
          <a:p>
            <a:r>
              <a:rPr lang="en-US" smtClean="0"/>
              <a:t>July 2018</a:t>
            </a:r>
            <a:endParaRPr lang="en-GB"/>
          </a:p>
        </p:txBody>
      </p:sp>
      <p:sp>
        <p:nvSpPr>
          <p:cNvPr id="3" name="Footer Placeholder 2"/>
          <p:cNvSpPr>
            <a:spLocks noGrp="1"/>
          </p:cNvSpPr>
          <p:nvPr>
            <p:ph type="ftr" idx="11"/>
          </p:nvPr>
        </p:nvSpPr>
        <p:spPr/>
        <p:txBody>
          <a:bodyPr/>
          <a:lstStyle/>
          <a:p>
            <a:r>
              <a:rPr lang="en-GB" smtClean="0"/>
              <a:t>Kate Meng, Tencent</a:t>
            </a:r>
            <a:endParaRPr lang="en-GB"/>
          </a:p>
        </p:txBody>
      </p:sp>
      <p:sp>
        <p:nvSpPr>
          <p:cNvPr id="4" name="Slide Number Placeholder 3"/>
          <p:cNvSpPr>
            <a:spLocks noGrp="1"/>
          </p:cNvSpPr>
          <p:nvPr>
            <p:ph type="sldNum" idx="12"/>
          </p:nvPr>
        </p:nvSpPr>
        <p:spPr/>
        <p:txBody>
          <a:bodyPr/>
          <a:lstStyle/>
          <a:p>
            <a:r>
              <a:rPr lang="en-GB" smtClean="0"/>
              <a:t>Slide </a:t>
            </a:r>
            <a:fld id="{DE40C9FC-4879-4F20-9ECA-A574A90476B7}" type="slidenum">
              <a:rPr lang="en-GB" smtClean="0"/>
              <a:pPr/>
              <a:t>14</a:t>
            </a:fld>
            <a:endParaRPr lang="en-GB"/>
          </a:p>
        </p:txBody>
      </p:sp>
    </p:spTree>
    <p:extLst>
      <p:ext uri="{BB962C8B-B14F-4D97-AF65-F5344CB8AC3E}">
        <p14:creationId xmlns:p14="http://schemas.microsoft.com/office/powerpoint/2010/main" val="334705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39">
                                            <p:txEl>
                                              <p:pRg st="1" end="1"/>
                                            </p:txEl>
                                          </p:spTgt>
                                        </p:tgtEl>
                                        <p:attrNameLst>
                                          <p:attrName>style.visibility</p:attrName>
                                        </p:attrNameLst>
                                      </p:cBhvr>
                                      <p:to>
                                        <p:strVal val="visible"/>
                                      </p:to>
                                    </p:set>
                                    <p:anim calcmode="lin" valueType="num">
                                      <p:cBhvr additive="base">
                                        <p:cTn id="7" dur="5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39">
                                            <p:txEl>
                                              <p:pRg st="3" end="3"/>
                                            </p:txEl>
                                          </p:spTgt>
                                        </p:tgtEl>
                                        <p:attrNameLst>
                                          <p:attrName>style.visibility</p:attrName>
                                        </p:attrNameLst>
                                      </p:cBhvr>
                                      <p:to>
                                        <p:strVal val="visible"/>
                                      </p:to>
                                    </p:set>
                                    <p:anim calcmode="lin" valueType="num">
                                      <p:cBhvr additive="base">
                                        <p:cTn id="13" dur="500" fill="hold"/>
                                        <p:tgtEl>
                                          <p:spTgt spid="14339">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39">
                                            <p:txEl>
                                              <p:pRg st="5" end="5"/>
                                            </p:txEl>
                                          </p:spTgt>
                                        </p:tgtEl>
                                        <p:attrNameLst>
                                          <p:attrName>style.visibility</p:attrName>
                                        </p:attrNameLst>
                                      </p:cBhvr>
                                      <p:to>
                                        <p:strVal val="visible"/>
                                      </p:to>
                                    </p:set>
                                    <p:anim calcmode="lin" valueType="num">
                                      <p:cBhvr additive="base">
                                        <p:cTn id="19" dur="500" fill="hold"/>
                                        <p:tgtEl>
                                          <p:spTgt spid="14339">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3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339">
                                            <p:txEl>
                                              <p:pRg st="7" end="7"/>
                                            </p:txEl>
                                          </p:spTgt>
                                        </p:tgtEl>
                                        <p:attrNameLst>
                                          <p:attrName>style.visibility</p:attrName>
                                        </p:attrNameLst>
                                      </p:cBhvr>
                                      <p:to>
                                        <p:strVal val="visible"/>
                                      </p:to>
                                    </p:set>
                                    <p:anim calcmode="lin" valueType="num">
                                      <p:cBhvr additive="base">
                                        <p:cTn id="25" dur="500" fill="hold"/>
                                        <p:tgtEl>
                                          <p:spTgt spid="14339">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3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5"/>
          </p:nvPr>
        </p:nvSpPr>
        <p:spPr>
          <a:xfrm>
            <a:off x="714348" y="357166"/>
            <a:ext cx="2374889" cy="273050"/>
          </a:xfrm>
        </p:spPr>
        <p:txBody>
          <a:bodyPr/>
          <a:lstStyle/>
          <a:p>
            <a:r>
              <a:rPr lang="en-US" smtClean="0"/>
              <a:t>July 2018</a:t>
            </a:r>
            <a:endParaRPr lang="en-GB"/>
          </a:p>
        </p:txBody>
      </p:sp>
      <p:sp>
        <p:nvSpPr>
          <p:cNvPr id="5" name="Footer Placeholder 4"/>
          <p:cNvSpPr>
            <a:spLocks noGrp="1"/>
          </p:cNvSpPr>
          <p:nvPr>
            <p:ph type="ftr" idx="14"/>
          </p:nvPr>
        </p:nvSpPr>
        <p:spPr>
          <a:xfrm>
            <a:off x="6215074" y="6475413"/>
            <a:ext cx="2327264" cy="180975"/>
          </a:xfrm>
        </p:spPr>
        <p:txBody>
          <a:bodyPr/>
          <a:lstStyle/>
          <a:p>
            <a:r>
              <a:rPr lang="en-GB" smtClean="0"/>
              <a:t>Kate Meng, Tencent</a:t>
            </a:r>
            <a:endParaRPr lang="en-GB" dirty="0"/>
          </a:p>
        </p:txBody>
      </p:sp>
      <p:sp>
        <p:nvSpPr>
          <p:cNvPr id="6" name="Slide Number Placeholder 5"/>
          <p:cNvSpPr>
            <a:spLocks noGrp="1"/>
          </p:cNvSpPr>
          <p:nvPr>
            <p:ph type="sldNum" idx="12"/>
          </p:nvPr>
        </p:nvSpPr>
        <p:spPr/>
        <p:txBody>
          <a:bodyPr/>
          <a:lstStyle/>
          <a:p>
            <a:r>
              <a:rPr lang="en-GB"/>
              <a:t>Slide </a:t>
            </a:r>
            <a:fld id="{531D307C-65C7-4BB3-B44A-1501D36803F7}" type="slidenum">
              <a:rPr lang="en-GB"/>
              <a:pPr/>
              <a:t>15</a:t>
            </a:fld>
            <a:endParaRPr lang="en-GB"/>
          </a:p>
        </p:txBody>
      </p:sp>
      <p:sp>
        <p:nvSpPr>
          <p:cNvPr id="11265" name="Rectangle 1"/>
          <p:cNvSpPr>
            <a:spLocks noGrp="1" noChangeArrowheads="1"/>
          </p:cNvSpPr>
          <p:nvPr>
            <p:ph type="title"/>
          </p:nvPr>
        </p:nvSpPr>
        <p:spPr>
          <a:xfrm>
            <a:off x="685800" y="685800"/>
            <a:ext cx="7772400" cy="1066800"/>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t>References</a:t>
            </a:r>
          </a:p>
        </p:txBody>
      </p:sp>
      <p:sp>
        <p:nvSpPr>
          <p:cNvPr id="11266" name="Rectangle 2"/>
          <p:cNvSpPr>
            <a:spLocks noGrp="1" noChangeArrowheads="1"/>
          </p:cNvSpPr>
          <p:nvPr>
            <p:ph type="body" idx="1"/>
          </p:nvPr>
        </p:nvSpPr>
        <p:spPr>
          <a:xfrm>
            <a:off x="685800" y="1981200"/>
            <a:ext cx="7772400" cy="4208463"/>
          </a:xfrm>
          <a:ln/>
        </p:spPr>
        <p:txBody>
          <a:bodyPr/>
          <a:lstStyle/>
          <a:p>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5"/>
          </p:nvPr>
        </p:nvSpPr>
        <p:spPr>
          <a:xfrm>
            <a:off x="696912" y="333375"/>
            <a:ext cx="2589203" cy="273050"/>
          </a:xfrm>
        </p:spPr>
        <p:txBody>
          <a:bodyPr/>
          <a:lstStyle/>
          <a:p>
            <a:r>
              <a:rPr lang="en-US" smtClean="0"/>
              <a:t>July 2018</a:t>
            </a:r>
            <a:endParaRPr lang="en-GB" dirty="0"/>
          </a:p>
        </p:txBody>
      </p:sp>
      <p:sp>
        <p:nvSpPr>
          <p:cNvPr id="5" name="Footer Placeholder 4"/>
          <p:cNvSpPr>
            <a:spLocks noGrp="1"/>
          </p:cNvSpPr>
          <p:nvPr>
            <p:ph type="ftr" idx="14"/>
          </p:nvPr>
        </p:nvSpPr>
        <p:spPr>
          <a:xfrm>
            <a:off x="5500694" y="6475413"/>
            <a:ext cx="3041644" cy="180975"/>
          </a:xfrm>
        </p:spPr>
        <p:txBody>
          <a:bodyPr/>
          <a:lstStyle/>
          <a:p>
            <a:r>
              <a:rPr lang="en-GB" smtClean="0"/>
              <a:t>Kate Meng, Tencent</a:t>
            </a:r>
            <a:endParaRPr lang="en-GB" dirty="0"/>
          </a:p>
        </p:txBody>
      </p:sp>
      <p:sp>
        <p:nvSpPr>
          <p:cNvPr id="6" name="Slide Number Placeholder 5"/>
          <p:cNvSpPr>
            <a:spLocks noGrp="1"/>
          </p:cNvSpPr>
          <p:nvPr>
            <p:ph type="sldNum" idx="12"/>
          </p:nvPr>
        </p:nvSpPr>
        <p:spPr/>
        <p:txBody>
          <a:bodyPr/>
          <a:lstStyle/>
          <a:p>
            <a:r>
              <a:rPr lang="en-GB"/>
              <a:t>Slide </a:t>
            </a:r>
            <a:fld id="{351F4386-A5E2-41A1-B4D0-BE653C929E06}" type="slidenum">
              <a:rPr lang="en-GB"/>
              <a:pPr/>
              <a:t>2</a:t>
            </a:fld>
            <a:endParaRPr lang="en-GB"/>
          </a:p>
        </p:txBody>
      </p:sp>
      <p:sp>
        <p:nvSpPr>
          <p:cNvPr id="4097" name="Rectangle 1"/>
          <p:cNvSpPr>
            <a:spLocks noGrp="1" noChangeArrowheads="1"/>
          </p:cNvSpPr>
          <p:nvPr>
            <p:ph type="title"/>
          </p:nvPr>
        </p:nvSpPr>
        <p:spPr>
          <a:xfrm>
            <a:off x="685800" y="685800"/>
            <a:ext cx="7772400" cy="1066800"/>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t>Abstract</a:t>
            </a:r>
          </a:p>
        </p:txBody>
      </p:sp>
      <p:sp>
        <p:nvSpPr>
          <p:cNvPr id="4098" name="Rectangle 2"/>
          <p:cNvSpPr>
            <a:spLocks noGrp="1" noChangeArrowheads="1"/>
          </p:cNvSpPr>
          <p:nvPr>
            <p:ph type="body" idx="1"/>
          </p:nvPr>
        </p:nvSpPr>
        <p:spPr>
          <a:xfrm>
            <a:off x="685800" y="1981200"/>
            <a:ext cx="7772400" cy="4114800"/>
          </a:xfrm>
          <a:ln/>
        </p:spPr>
        <p:txBody>
          <a:bodyPr/>
          <a:lstStyle/>
          <a:p>
            <a:pPr>
              <a:tabLst>
                <a:tab pos="912813" algn="l"/>
                <a:tab pos="1827213" algn="l"/>
                <a:tab pos="2741613" algn="l"/>
                <a:tab pos="3656013" algn="l"/>
                <a:tab pos="4570413" algn="l"/>
                <a:tab pos="5484813" algn="l"/>
                <a:tab pos="6399213" algn="l"/>
                <a:tab pos="7313613" algn="l"/>
                <a:tab pos="8228013" algn="l"/>
                <a:tab pos="9142413" algn="l"/>
                <a:tab pos="10056813" algn="l"/>
              </a:tabLst>
            </a:pPr>
            <a:r>
              <a:rPr lang="en-GB" dirty="0" smtClean="0"/>
              <a:t>This presentation describes </a:t>
            </a:r>
            <a:r>
              <a:rPr lang="en-US" altLang="zh-CN" dirty="0">
                <a:solidFill>
                  <a:schemeClr val="tx1"/>
                </a:solidFill>
                <a:ea typeface="微软雅黑" panose="020B0503020204020204" pitchFamily="34" charset="-122"/>
              </a:rPr>
              <a:t>Real-time Mobile Game </a:t>
            </a:r>
            <a:r>
              <a:rPr lang="en-US" altLang="zh-CN" dirty="0" smtClean="0">
                <a:solidFill>
                  <a:schemeClr val="tx1"/>
                </a:solidFill>
                <a:ea typeface="微软雅黑" panose="020B0503020204020204" pitchFamily="34" charset="-122"/>
              </a:rPr>
              <a:t>performance on Wi-Fi systems, describes requirements and additional work to further improve system performance.</a:t>
            </a:r>
            <a:endParaRPr lang="en-GB"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Box 3">
            <a:extLst>
              <a:ext uri="{FF2B5EF4-FFF2-40B4-BE49-F238E27FC236}">
                <a16:creationId xmlns:a16="http://schemas.microsoft.com/office/drawing/2014/main" xmlns="" id="{3BBA8FD5-8AF7-DE4B-B2C7-AAC98D0898DD}"/>
              </a:ext>
            </a:extLst>
          </p:cNvPr>
          <p:cNvSpPr txBox="1">
            <a:spLocks noChangeArrowheads="1"/>
          </p:cNvSpPr>
          <p:nvPr/>
        </p:nvSpPr>
        <p:spPr bwMode="auto">
          <a:xfrm>
            <a:off x="533400" y="685800"/>
            <a:ext cx="5903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en-US" altLang="en-US" sz="2800" dirty="0">
                <a:latin typeface="+mj-lt"/>
              </a:rPr>
              <a:t>Outline</a:t>
            </a:r>
          </a:p>
        </p:txBody>
      </p:sp>
      <p:sp>
        <p:nvSpPr>
          <p:cNvPr id="3074" name="TextBox 4">
            <a:extLst>
              <a:ext uri="{FF2B5EF4-FFF2-40B4-BE49-F238E27FC236}">
                <a16:creationId xmlns:a16="http://schemas.microsoft.com/office/drawing/2014/main" xmlns="" id="{66E5A17A-7D47-5846-9FB4-C34B08D5C5B8}"/>
              </a:ext>
            </a:extLst>
          </p:cNvPr>
          <p:cNvSpPr txBox="1">
            <a:spLocks noChangeArrowheads="1"/>
          </p:cNvSpPr>
          <p:nvPr/>
        </p:nvSpPr>
        <p:spPr bwMode="auto">
          <a:xfrm>
            <a:off x="1476375" y="1196975"/>
            <a:ext cx="6264275"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en-US" altLang="en-US" dirty="0">
                <a:latin typeface="+mn-lt"/>
              </a:rPr>
              <a:t>➢ Background</a:t>
            </a:r>
          </a:p>
          <a:p>
            <a:pPr eaLnBrk="1" hangingPunct="1">
              <a:defRPr/>
            </a:pPr>
            <a:endParaRPr lang="en-US" altLang="en-US" dirty="0">
              <a:latin typeface="+mn-lt"/>
            </a:endParaRPr>
          </a:p>
          <a:p>
            <a:pPr eaLnBrk="1" hangingPunct="1">
              <a:defRPr/>
            </a:pPr>
            <a:r>
              <a:rPr lang="en-US" altLang="en-US" dirty="0">
                <a:latin typeface="+mn-lt"/>
              </a:rPr>
              <a:t>➢ Game experience of real-time mobile game under Wi-Fi</a:t>
            </a:r>
          </a:p>
          <a:p>
            <a:pPr eaLnBrk="1" hangingPunct="1">
              <a:defRPr/>
            </a:pPr>
            <a:endParaRPr lang="en-US" altLang="en-US" dirty="0">
              <a:latin typeface="+mn-lt"/>
            </a:endParaRPr>
          </a:p>
          <a:p>
            <a:pPr eaLnBrk="1" hangingPunct="1">
              <a:defRPr/>
            </a:pPr>
            <a:r>
              <a:rPr lang="en-US" altLang="en-US" sz="2000" dirty="0">
                <a:latin typeface="+mn-lt"/>
              </a:rPr>
              <a:t>     Problems under Wi-Fi</a:t>
            </a:r>
          </a:p>
          <a:p>
            <a:pPr eaLnBrk="1" hangingPunct="1">
              <a:defRPr/>
            </a:pPr>
            <a:endParaRPr lang="en-US" altLang="en-US" sz="2000" dirty="0">
              <a:latin typeface="+mn-lt"/>
            </a:endParaRPr>
          </a:p>
          <a:p>
            <a:pPr eaLnBrk="1" hangingPunct="1">
              <a:defRPr/>
            </a:pPr>
            <a:r>
              <a:rPr lang="en-US" altLang="en-US" sz="2000" dirty="0">
                <a:latin typeface="+mn-lt"/>
              </a:rPr>
              <a:t>     Requirements for W</a:t>
            </a:r>
            <a:r>
              <a:rPr lang="en-US" altLang="zh-Hans" sz="2000" dirty="0">
                <a:latin typeface="+mn-lt"/>
              </a:rPr>
              <a:t>i</a:t>
            </a:r>
            <a:r>
              <a:rPr lang="en-US" altLang="en-US" sz="2000" dirty="0">
                <a:latin typeface="+mn-lt"/>
              </a:rPr>
              <a:t>-Fi</a:t>
            </a:r>
          </a:p>
          <a:p>
            <a:pPr eaLnBrk="1" hangingPunct="1">
              <a:defRPr/>
            </a:pPr>
            <a:endParaRPr lang="en-US" altLang="en-US" dirty="0">
              <a:latin typeface="+mn-lt"/>
            </a:endParaRPr>
          </a:p>
          <a:p>
            <a:pPr eaLnBrk="1" hangingPunct="1">
              <a:defRPr/>
            </a:pPr>
            <a:r>
              <a:rPr lang="en-US" altLang="en-US" dirty="0">
                <a:latin typeface="+mn-lt"/>
              </a:rPr>
              <a:t>➢Explorations and cooperation</a:t>
            </a:r>
          </a:p>
          <a:p>
            <a:pPr eaLnBrk="1" hangingPunct="1">
              <a:defRPr/>
            </a:pPr>
            <a:endParaRPr lang="en-US" altLang="en-US" dirty="0">
              <a:latin typeface="+mn-lt"/>
            </a:endParaRPr>
          </a:p>
          <a:p>
            <a:pPr eaLnBrk="1" hangingPunct="1">
              <a:defRPr/>
            </a:pPr>
            <a:r>
              <a:rPr lang="en-US" altLang="en-US" dirty="0"/>
              <a:t>➢Summary</a:t>
            </a:r>
          </a:p>
          <a:p>
            <a:pPr eaLnBrk="1" hangingPunct="1">
              <a:defRPr/>
            </a:pPr>
            <a:endParaRPr lang="en-US" altLang="en-US" dirty="0">
              <a:latin typeface="+mn-lt"/>
            </a:endParaRPr>
          </a:p>
          <a:p>
            <a:pPr eaLnBrk="1" hangingPunct="1">
              <a:defRPr/>
            </a:pPr>
            <a:endParaRPr lang="en-US" altLang="en-US" dirty="0">
              <a:latin typeface="+mn-lt"/>
            </a:endParaRPr>
          </a:p>
        </p:txBody>
      </p:sp>
      <p:sp>
        <p:nvSpPr>
          <p:cNvPr id="2" name="Date Placeholder 1"/>
          <p:cNvSpPr>
            <a:spLocks noGrp="1"/>
          </p:cNvSpPr>
          <p:nvPr>
            <p:ph type="dt" idx="10"/>
          </p:nvPr>
        </p:nvSpPr>
        <p:spPr/>
        <p:txBody>
          <a:bodyPr/>
          <a:lstStyle/>
          <a:p>
            <a:r>
              <a:rPr lang="en-US" smtClean="0"/>
              <a:t>July 2018</a:t>
            </a:r>
            <a:endParaRPr lang="en-GB"/>
          </a:p>
        </p:txBody>
      </p:sp>
      <p:sp>
        <p:nvSpPr>
          <p:cNvPr id="3" name="Footer Placeholder 2"/>
          <p:cNvSpPr>
            <a:spLocks noGrp="1"/>
          </p:cNvSpPr>
          <p:nvPr>
            <p:ph type="ftr" idx="11"/>
          </p:nvPr>
        </p:nvSpPr>
        <p:spPr/>
        <p:txBody>
          <a:bodyPr/>
          <a:lstStyle/>
          <a:p>
            <a:r>
              <a:rPr lang="en-GB" smtClean="0"/>
              <a:t>Kate Meng, Tencent</a:t>
            </a:r>
            <a:endParaRPr lang="en-GB"/>
          </a:p>
        </p:txBody>
      </p:sp>
      <p:sp>
        <p:nvSpPr>
          <p:cNvPr id="4" name="Slide Number Placeholder 3"/>
          <p:cNvSpPr>
            <a:spLocks noGrp="1"/>
          </p:cNvSpPr>
          <p:nvPr>
            <p:ph type="sldNum" idx="12"/>
          </p:nvPr>
        </p:nvSpPr>
        <p:spPr/>
        <p:txBody>
          <a:bodyPr/>
          <a:lstStyle/>
          <a:p>
            <a:r>
              <a:rPr lang="en-GB" smtClean="0"/>
              <a:t>Slide </a:t>
            </a:r>
            <a:fld id="{DE40C9FC-4879-4F20-9ECA-A574A90476B7}" type="slidenum">
              <a:rPr lang="en-GB" smtClean="0"/>
              <a:pPr/>
              <a:t>3</a:t>
            </a:fld>
            <a:endParaRPr lang="en-GB"/>
          </a:p>
        </p:txBody>
      </p:sp>
    </p:spTree>
    <p:extLst>
      <p:ext uri="{BB962C8B-B14F-4D97-AF65-F5344CB8AC3E}">
        <p14:creationId xmlns:p14="http://schemas.microsoft.com/office/powerpoint/2010/main" val="404573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3">
            <a:extLst>
              <a:ext uri="{FF2B5EF4-FFF2-40B4-BE49-F238E27FC236}">
                <a16:creationId xmlns:a16="http://schemas.microsoft.com/office/drawing/2014/main" xmlns="" id="{73BDC65E-4792-41ED-A09B-C97B98092754}"/>
              </a:ext>
            </a:extLst>
          </p:cNvPr>
          <p:cNvSpPr txBox="1">
            <a:spLocks noChangeArrowheads="1"/>
          </p:cNvSpPr>
          <p:nvPr/>
        </p:nvSpPr>
        <p:spPr bwMode="auto">
          <a:xfrm>
            <a:off x="838200" y="790170"/>
            <a:ext cx="63976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en-US" sz="2400" dirty="0"/>
              <a:t>Background – Global Market Revenues</a:t>
            </a:r>
          </a:p>
        </p:txBody>
      </p:sp>
      <p:pic>
        <p:nvPicPr>
          <p:cNvPr id="17411" name="Picture 5">
            <a:extLst>
              <a:ext uri="{FF2B5EF4-FFF2-40B4-BE49-F238E27FC236}">
                <a16:creationId xmlns:a16="http://schemas.microsoft.com/office/drawing/2014/main" xmlns="" id="{02B3A7A8-0A9A-4B2A-8F3E-A1DECF5794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313" y="1484313"/>
            <a:ext cx="5270500"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6">
            <a:extLst>
              <a:ext uri="{FF2B5EF4-FFF2-40B4-BE49-F238E27FC236}">
                <a16:creationId xmlns:a16="http://schemas.microsoft.com/office/drawing/2014/main" xmlns="" id="{2EBC82D3-C75A-465C-BFE6-45B7392CCE99}"/>
              </a:ext>
            </a:extLst>
          </p:cNvPr>
          <p:cNvSpPr txBox="1">
            <a:spLocks noChangeArrowheads="1"/>
          </p:cNvSpPr>
          <p:nvPr/>
        </p:nvSpPr>
        <p:spPr bwMode="auto">
          <a:xfrm>
            <a:off x="6372225" y="1557338"/>
            <a:ext cx="2592388"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Char char="v"/>
            </a:pPr>
            <a:r>
              <a:rPr lang="en-US" altLang="en-US" sz="1600" dirty="0"/>
              <a:t>CAGR would be 10.3% between 2017 and 2021</a:t>
            </a:r>
          </a:p>
          <a:p>
            <a:pPr eaLnBrk="1" hangingPunct="1">
              <a:spcBef>
                <a:spcPct val="0"/>
              </a:spcBef>
              <a:buFont typeface="Wingdings" panose="05000000000000000000" pitchFamily="2" charset="2"/>
              <a:buChar char="v"/>
            </a:pPr>
            <a:endParaRPr lang="en-US" altLang="en-US" sz="1600" dirty="0"/>
          </a:p>
          <a:p>
            <a:pPr eaLnBrk="1" hangingPunct="1">
              <a:spcBef>
                <a:spcPct val="0"/>
              </a:spcBef>
              <a:buFont typeface="Wingdings" panose="05000000000000000000" pitchFamily="2" charset="2"/>
              <a:buChar char="v"/>
            </a:pPr>
            <a:endParaRPr lang="en-US" altLang="en-US" sz="1600" dirty="0"/>
          </a:p>
          <a:p>
            <a:pPr eaLnBrk="1" hangingPunct="1">
              <a:spcBef>
                <a:spcPct val="0"/>
              </a:spcBef>
              <a:buFont typeface="Wingdings" panose="05000000000000000000" pitchFamily="2" charset="2"/>
              <a:buChar char="v"/>
            </a:pPr>
            <a:r>
              <a:rPr lang="en-US" altLang="en-US" sz="1600" dirty="0"/>
              <a:t>Mobile games will take half revenues in 2018</a:t>
            </a:r>
          </a:p>
          <a:p>
            <a:pPr eaLnBrk="1" hangingPunct="1">
              <a:spcBef>
                <a:spcPct val="0"/>
              </a:spcBef>
              <a:buFont typeface="Wingdings" panose="05000000000000000000" pitchFamily="2" charset="2"/>
              <a:buChar char="v"/>
            </a:pPr>
            <a:endParaRPr lang="en-US" altLang="en-US" sz="1600" dirty="0"/>
          </a:p>
          <a:p>
            <a:pPr eaLnBrk="1" hangingPunct="1">
              <a:spcBef>
                <a:spcPct val="0"/>
              </a:spcBef>
              <a:buFont typeface="Wingdings" panose="05000000000000000000" pitchFamily="2" charset="2"/>
              <a:buChar char="v"/>
            </a:pPr>
            <a:r>
              <a:rPr lang="en-US" altLang="en-US" sz="1600" dirty="0"/>
              <a:t>Mobile games is expected to take 59% revenues by 2021</a:t>
            </a:r>
          </a:p>
        </p:txBody>
      </p:sp>
      <p:sp>
        <p:nvSpPr>
          <p:cNvPr id="17413" name="TextBox 7">
            <a:extLst>
              <a:ext uri="{FF2B5EF4-FFF2-40B4-BE49-F238E27FC236}">
                <a16:creationId xmlns:a16="http://schemas.microsoft.com/office/drawing/2014/main" xmlns="" id="{4A7790B9-BEA8-4875-8F92-9EC047E28C3A}"/>
              </a:ext>
            </a:extLst>
          </p:cNvPr>
          <p:cNvSpPr txBox="1">
            <a:spLocks noChangeArrowheads="1"/>
          </p:cNvSpPr>
          <p:nvPr/>
        </p:nvSpPr>
        <p:spPr bwMode="auto">
          <a:xfrm>
            <a:off x="971550" y="4868863"/>
            <a:ext cx="62642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171450" indent="-171450" eaLnBrk="1" hangingPunct="1">
              <a:spcBef>
                <a:spcPct val="0"/>
              </a:spcBef>
              <a:buFont typeface="Arial" panose="020B0604020202020204" pitchFamily="34" charset="0"/>
              <a:buChar char="•"/>
            </a:pPr>
            <a:r>
              <a:rPr lang="en-US" altLang="en-US" sz="1200" dirty="0"/>
              <a:t>CAGR is Compound Average Growth Rate</a:t>
            </a:r>
          </a:p>
          <a:p>
            <a:pPr marL="171450" indent="-171450" eaLnBrk="1" hangingPunct="1">
              <a:spcBef>
                <a:spcPct val="0"/>
              </a:spcBef>
              <a:buFont typeface="Arial" panose="020B0604020202020204" pitchFamily="34" charset="0"/>
              <a:buChar char="•"/>
            </a:pPr>
            <a:r>
              <a:rPr lang="en-US" altLang="en-US" sz="1200" dirty="0"/>
              <a:t>Ref: </a:t>
            </a:r>
            <a:r>
              <a:rPr lang="en-US" altLang="zh-CN" sz="1200" kern="100" dirty="0">
                <a:latin typeface="+mn-lt"/>
                <a:cs typeface="Times New Roman" panose="02020603050405020304" pitchFamily="18" charset="0"/>
                <a:hlinkClick r:id="rId4"/>
              </a:rPr>
              <a:t>https://newzoo.com/insights/articles/global-games-market-reaches-137-9-billion-in-2018-mobile-games-take-half/</a:t>
            </a:r>
            <a:r>
              <a:rPr lang="en-US" altLang="en-US" sz="1200" dirty="0">
                <a:latin typeface="+mn-lt"/>
                <a:hlinkClick r:id="rId4"/>
              </a:rPr>
              <a:t> </a:t>
            </a:r>
            <a:endParaRPr lang="en-US" altLang="en-US" sz="1200" dirty="0">
              <a:latin typeface="+mn-lt"/>
            </a:endParaRPr>
          </a:p>
        </p:txBody>
      </p:sp>
      <p:sp>
        <p:nvSpPr>
          <p:cNvPr id="2" name="Date Placeholder 1"/>
          <p:cNvSpPr>
            <a:spLocks noGrp="1"/>
          </p:cNvSpPr>
          <p:nvPr>
            <p:ph type="dt" idx="10"/>
          </p:nvPr>
        </p:nvSpPr>
        <p:spPr/>
        <p:txBody>
          <a:bodyPr/>
          <a:lstStyle/>
          <a:p>
            <a:r>
              <a:rPr lang="en-US" smtClean="0"/>
              <a:t>July 2018</a:t>
            </a:r>
            <a:endParaRPr lang="en-GB"/>
          </a:p>
        </p:txBody>
      </p:sp>
      <p:sp>
        <p:nvSpPr>
          <p:cNvPr id="3" name="Footer Placeholder 2"/>
          <p:cNvSpPr>
            <a:spLocks noGrp="1"/>
          </p:cNvSpPr>
          <p:nvPr>
            <p:ph type="ftr" idx="11"/>
          </p:nvPr>
        </p:nvSpPr>
        <p:spPr/>
        <p:txBody>
          <a:bodyPr/>
          <a:lstStyle/>
          <a:p>
            <a:r>
              <a:rPr lang="en-GB" smtClean="0"/>
              <a:t>Kate Meng, Tencent</a:t>
            </a:r>
            <a:endParaRPr lang="en-GB"/>
          </a:p>
        </p:txBody>
      </p:sp>
      <p:sp>
        <p:nvSpPr>
          <p:cNvPr id="4" name="Slide Number Placeholder 3"/>
          <p:cNvSpPr>
            <a:spLocks noGrp="1"/>
          </p:cNvSpPr>
          <p:nvPr>
            <p:ph type="sldNum" idx="12"/>
          </p:nvPr>
        </p:nvSpPr>
        <p:spPr/>
        <p:txBody>
          <a:bodyPr/>
          <a:lstStyle/>
          <a:p>
            <a:r>
              <a:rPr lang="en-GB" smtClean="0"/>
              <a:t>Slide </a:t>
            </a:r>
            <a:fld id="{DE40C9FC-4879-4F20-9ECA-A574A90476B7}" type="slidenum">
              <a:rPr lang="en-GB" smtClean="0"/>
              <a:pPr/>
              <a:t>4</a:t>
            </a:fld>
            <a:endParaRPr lang="en-GB"/>
          </a:p>
        </p:txBody>
      </p:sp>
    </p:spTree>
    <p:extLst>
      <p:ext uri="{BB962C8B-B14F-4D97-AF65-F5344CB8AC3E}">
        <p14:creationId xmlns:p14="http://schemas.microsoft.com/office/powerpoint/2010/main" val="382951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2"/>
                                        </p:tgtEl>
                                        <p:attrNameLst>
                                          <p:attrName>style.visibility</p:attrName>
                                        </p:attrNameLst>
                                      </p:cBhvr>
                                      <p:to>
                                        <p:strVal val="visible"/>
                                      </p:to>
                                    </p:set>
                                    <p:anim calcmode="lin" valueType="num">
                                      <p:cBhvr additive="base">
                                        <p:cTn id="7" dur="500" fill="hold"/>
                                        <p:tgtEl>
                                          <p:spTgt spid="17412"/>
                                        </p:tgtEl>
                                        <p:attrNameLst>
                                          <p:attrName>ppt_x</p:attrName>
                                        </p:attrNameLst>
                                      </p:cBhvr>
                                      <p:tavLst>
                                        <p:tav tm="0">
                                          <p:val>
                                            <p:strVal val="#ppt_x"/>
                                          </p:val>
                                        </p:tav>
                                        <p:tav tm="100000">
                                          <p:val>
                                            <p:strVal val="#ppt_x"/>
                                          </p:val>
                                        </p:tav>
                                      </p:tavLst>
                                    </p:anim>
                                    <p:anim calcmode="lin" valueType="num">
                                      <p:cBhvr additive="base">
                                        <p:cTn id="8" dur="500" fill="hold"/>
                                        <p:tgtEl>
                                          <p:spTgt spid="174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xmlns="" id="{45942E8F-9F52-4F04-B729-7FE5FD005C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9700" y="1052513"/>
            <a:ext cx="1728788" cy="237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a:extLst>
              <a:ext uri="{FF2B5EF4-FFF2-40B4-BE49-F238E27FC236}">
                <a16:creationId xmlns:a16="http://schemas.microsoft.com/office/drawing/2014/main" xmlns="" id="{2D56F2DB-E562-4685-86B0-A18DB202A8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3500438"/>
            <a:ext cx="3651250"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4">
            <a:extLst>
              <a:ext uri="{FF2B5EF4-FFF2-40B4-BE49-F238E27FC236}">
                <a16:creationId xmlns:a16="http://schemas.microsoft.com/office/drawing/2014/main" xmlns="" id="{2D9B5C9C-F4AB-4DDE-8C8F-84CEE69400EB}"/>
              </a:ext>
            </a:extLst>
          </p:cNvPr>
          <p:cNvSpPr txBox="1">
            <a:spLocks noChangeArrowheads="1"/>
          </p:cNvSpPr>
          <p:nvPr/>
        </p:nvSpPr>
        <p:spPr bwMode="auto">
          <a:xfrm>
            <a:off x="457200" y="608516"/>
            <a:ext cx="8567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en-US" sz="1800" dirty="0"/>
              <a:t>Mobile games of </a:t>
            </a:r>
            <a:r>
              <a:rPr lang="en-US" altLang="en-US" sz="1800" dirty="0" err="1"/>
              <a:t>Tencent</a:t>
            </a:r>
            <a:r>
              <a:rPr lang="en-US" altLang="en-US" sz="1800" dirty="0"/>
              <a:t> chosen by 2018 Asian Games as demonstration games</a:t>
            </a:r>
          </a:p>
        </p:txBody>
      </p:sp>
      <p:pic>
        <p:nvPicPr>
          <p:cNvPr id="2" name="Picture 1">
            <a:extLst>
              <a:ext uri="{FF2B5EF4-FFF2-40B4-BE49-F238E27FC236}">
                <a16:creationId xmlns:a16="http://schemas.microsoft.com/office/drawing/2014/main" xmlns="" id="{BAA09F88-0747-C64A-BEBD-EC745926AD71}"/>
              </a:ext>
            </a:extLst>
          </p:cNvPr>
          <p:cNvPicPr>
            <a:picLocks noChangeAspect="1"/>
          </p:cNvPicPr>
          <p:nvPr/>
        </p:nvPicPr>
        <p:blipFill>
          <a:blip r:embed="rId5"/>
          <a:stretch>
            <a:fillRect/>
          </a:stretch>
        </p:blipFill>
        <p:spPr>
          <a:xfrm>
            <a:off x="683568" y="908720"/>
            <a:ext cx="3672408" cy="5478008"/>
          </a:xfrm>
          <a:prstGeom prst="rect">
            <a:avLst/>
          </a:prstGeom>
        </p:spPr>
      </p:pic>
      <p:sp>
        <p:nvSpPr>
          <p:cNvPr id="3" name="Date Placeholder 2"/>
          <p:cNvSpPr>
            <a:spLocks noGrp="1"/>
          </p:cNvSpPr>
          <p:nvPr>
            <p:ph type="dt" idx="10"/>
          </p:nvPr>
        </p:nvSpPr>
        <p:spPr/>
        <p:txBody>
          <a:bodyPr/>
          <a:lstStyle/>
          <a:p>
            <a:r>
              <a:rPr lang="en-US" smtClean="0"/>
              <a:t>July 2018</a:t>
            </a:r>
            <a:endParaRPr lang="en-GB"/>
          </a:p>
        </p:txBody>
      </p:sp>
      <p:sp>
        <p:nvSpPr>
          <p:cNvPr id="4" name="Footer Placeholder 3"/>
          <p:cNvSpPr>
            <a:spLocks noGrp="1"/>
          </p:cNvSpPr>
          <p:nvPr>
            <p:ph type="ftr" idx="11"/>
          </p:nvPr>
        </p:nvSpPr>
        <p:spPr/>
        <p:txBody>
          <a:bodyPr/>
          <a:lstStyle/>
          <a:p>
            <a:r>
              <a:rPr lang="en-GB" smtClean="0"/>
              <a:t>Kate Meng, Tencent</a:t>
            </a:r>
            <a:endParaRPr lang="en-GB"/>
          </a:p>
        </p:txBody>
      </p:sp>
      <p:sp>
        <p:nvSpPr>
          <p:cNvPr id="5" name="Slide Number Placeholder 4"/>
          <p:cNvSpPr>
            <a:spLocks noGrp="1"/>
          </p:cNvSpPr>
          <p:nvPr>
            <p:ph type="sldNum" idx="12"/>
          </p:nvPr>
        </p:nvSpPr>
        <p:spPr/>
        <p:txBody>
          <a:bodyPr/>
          <a:lstStyle/>
          <a:p>
            <a:r>
              <a:rPr lang="en-GB" smtClean="0"/>
              <a:t>Slide </a:t>
            </a:r>
            <a:fld id="{DE40C9FC-4879-4F20-9ECA-A574A90476B7}" type="slidenum">
              <a:rPr lang="en-GB" smtClean="0"/>
              <a:pPr/>
              <a:t>5</a:t>
            </a:fld>
            <a:endParaRPr lang="en-GB"/>
          </a:p>
        </p:txBody>
      </p:sp>
    </p:spTree>
    <p:extLst>
      <p:ext uri="{BB962C8B-B14F-4D97-AF65-F5344CB8AC3E}">
        <p14:creationId xmlns:p14="http://schemas.microsoft.com/office/powerpoint/2010/main" val="353081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blinds(horizontal)">
                                      <p:cBhvr>
                                        <p:cTn id="7" dur="5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387"/>
                                        </p:tgtEl>
                                        <p:attrNameLst>
                                          <p:attrName>style.visibility</p:attrName>
                                        </p:attrNameLst>
                                      </p:cBhvr>
                                      <p:to>
                                        <p:strVal val="visible"/>
                                      </p:to>
                                    </p:set>
                                    <p:anim calcmode="lin" valueType="num">
                                      <p:cBhvr additive="base">
                                        <p:cTn id="12" dur="500" fill="hold"/>
                                        <p:tgtEl>
                                          <p:spTgt spid="16387"/>
                                        </p:tgtEl>
                                        <p:attrNameLst>
                                          <p:attrName>ppt_x</p:attrName>
                                        </p:attrNameLst>
                                      </p:cBhvr>
                                      <p:tavLst>
                                        <p:tav tm="0">
                                          <p:val>
                                            <p:strVal val="#ppt_x"/>
                                          </p:val>
                                        </p:tav>
                                        <p:tav tm="100000">
                                          <p:val>
                                            <p:strVal val="#ppt_x"/>
                                          </p:val>
                                        </p:tav>
                                      </p:tavLst>
                                    </p:anim>
                                    <p:anim calcmode="lin" valueType="num">
                                      <p:cBhvr additive="base">
                                        <p:cTn id="13" dur="500" fill="hold"/>
                                        <p:tgtEl>
                                          <p:spTgt spid="163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3">
            <a:extLst>
              <a:ext uri="{FF2B5EF4-FFF2-40B4-BE49-F238E27FC236}">
                <a16:creationId xmlns:a16="http://schemas.microsoft.com/office/drawing/2014/main" xmlns="" id="{3FC0BBB6-0A51-4740-93E8-FDF1A5D5BD4B}"/>
              </a:ext>
            </a:extLst>
          </p:cNvPr>
          <p:cNvSpPr txBox="1">
            <a:spLocks noChangeArrowheads="1"/>
          </p:cNvSpPr>
          <p:nvPr/>
        </p:nvSpPr>
        <p:spPr bwMode="auto">
          <a:xfrm>
            <a:off x="611188" y="695636"/>
            <a:ext cx="51847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en-US" sz="2400" dirty="0"/>
              <a:t>Background – Global Market Users</a:t>
            </a:r>
          </a:p>
        </p:txBody>
      </p:sp>
      <p:graphicFrame>
        <p:nvGraphicFramePr>
          <p:cNvPr id="2" name="Chart 2">
            <a:extLst>
              <a:ext uri="{FF2B5EF4-FFF2-40B4-BE49-F238E27FC236}">
                <a16:creationId xmlns:a16="http://schemas.microsoft.com/office/drawing/2014/main" xmlns="" id="{8495E254-9902-4057-B287-0ADB8592919B}"/>
              </a:ext>
            </a:extLst>
          </p:cNvPr>
          <p:cNvGraphicFramePr>
            <a:graphicFrameLocks/>
          </p:cNvGraphicFramePr>
          <p:nvPr>
            <p:extLst/>
          </p:nvPr>
        </p:nvGraphicFramePr>
        <p:xfrm>
          <a:off x="611188" y="1268413"/>
          <a:ext cx="7489825" cy="3960812"/>
        </p:xfrm>
        <a:graphic>
          <a:graphicData uri="http://schemas.openxmlformats.org/drawingml/2006/chart">
            <c:chart xmlns:c="http://schemas.openxmlformats.org/drawingml/2006/chart" xmlns:r="http://schemas.openxmlformats.org/officeDocument/2006/relationships" r:id="rId3"/>
          </a:graphicData>
        </a:graphic>
      </p:graphicFrame>
      <p:pic>
        <p:nvPicPr>
          <p:cNvPr id="18436" name="Picture 6">
            <a:extLst>
              <a:ext uri="{FF2B5EF4-FFF2-40B4-BE49-F238E27FC236}">
                <a16:creationId xmlns:a16="http://schemas.microsoft.com/office/drawing/2014/main" xmlns="" id="{E1C37D6A-9BF1-43FE-B0D4-714D6AC4DC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1743100"/>
            <a:ext cx="1278384" cy="127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Box 4">
            <a:extLst>
              <a:ext uri="{FF2B5EF4-FFF2-40B4-BE49-F238E27FC236}">
                <a16:creationId xmlns:a16="http://schemas.microsoft.com/office/drawing/2014/main" xmlns="" id="{F5CBC182-DAC3-4F16-9597-DB8C7FD21834}"/>
              </a:ext>
            </a:extLst>
          </p:cNvPr>
          <p:cNvSpPr txBox="1">
            <a:spLocks noChangeArrowheads="1"/>
          </p:cNvSpPr>
          <p:nvPr/>
        </p:nvSpPr>
        <p:spPr bwMode="auto">
          <a:xfrm>
            <a:off x="611188" y="5445125"/>
            <a:ext cx="72011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en-US" sz="1400" dirty="0"/>
              <a:t>DAU: daily active users</a:t>
            </a:r>
          </a:p>
        </p:txBody>
      </p:sp>
      <p:pic>
        <p:nvPicPr>
          <p:cNvPr id="4" name="图片 3">
            <a:extLst>
              <a:ext uri="{FF2B5EF4-FFF2-40B4-BE49-F238E27FC236}">
                <a16:creationId xmlns:a16="http://schemas.microsoft.com/office/drawing/2014/main" xmlns="" id="{93A2C7BC-9E0F-4ECE-9543-09EBE2F8B35A}"/>
              </a:ext>
            </a:extLst>
          </p:cNvPr>
          <p:cNvPicPr>
            <a:picLocks noChangeAspect="1"/>
          </p:cNvPicPr>
          <p:nvPr/>
        </p:nvPicPr>
        <p:blipFill>
          <a:blip r:embed="rId5"/>
          <a:stretch>
            <a:fillRect/>
          </a:stretch>
        </p:blipFill>
        <p:spPr>
          <a:xfrm>
            <a:off x="6084168" y="1743100"/>
            <a:ext cx="1296144" cy="1296144"/>
          </a:xfrm>
          <a:prstGeom prst="rect">
            <a:avLst/>
          </a:prstGeom>
        </p:spPr>
      </p:pic>
      <p:sp>
        <p:nvSpPr>
          <p:cNvPr id="3" name="Date Placeholder 2"/>
          <p:cNvSpPr>
            <a:spLocks noGrp="1"/>
          </p:cNvSpPr>
          <p:nvPr>
            <p:ph type="dt" idx="10"/>
          </p:nvPr>
        </p:nvSpPr>
        <p:spPr/>
        <p:txBody>
          <a:bodyPr/>
          <a:lstStyle/>
          <a:p>
            <a:r>
              <a:rPr lang="en-US" smtClean="0"/>
              <a:t>July 2018</a:t>
            </a:r>
            <a:endParaRPr lang="en-GB"/>
          </a:p>
        </p:txBody>
      </p:sp>
      <p:sp>
        <p:nvSpPr>
          <p:cNvPr id="5" name="Footer Placeholder 4"/>
          <p:cNvSpPr>
            <a:spLocks noGrp="1"/>
          </p:cNvSpPr>
          <p:nvPr>
            <p:ph type="ftr" idx="11"/>
          </p:nvPr>
        </p:nvSpPr>
        <p:spPr/>
        <p:txBody>
          <a:bodyPr/>
          <a:lstStyle/>
          <a:p>
            <a:r>
              <a:rPr lang="en-GB" smtClean="0"/>
              <a:t>Kate Meng, Tencent</a:t>
            </a:r>
            <a:endParaRPr lang="en-GB"/>
          </a:p>
        </p:txBody>
      </p:sp>
      <p:sp>
        <p:nvSpPr>
          <p:cNvPr id="6" name="Slide Number Placeholder 5"/>
          <p:cNvSpPr>
            <a:spLocks noGrp="1"/>
          </p:cNvSpPr>
          <p:nvPr>
            <p:ph type="sldNum" idx="12"/>
          </p:nvPr>
        </p:nvSpPr>
        <p:spPr/>
        <p:txBody>
          <a:bodyPr/>
          <a:lstStyle/>
          <a:p>
            <a:r>
              <a:rPr lang="en-GB" smtClean="0"/>
              <a:t>Slide </a:t>
            </a:r>
            <a:fld id="{DE40C9FC-4879-4F20-9ECA-A574A90476B7}" type="slidenum">
              <a:rPr lang="en-GB" smtClean="0"/>
              <a:pPr/>
              <a:t>6</a:t>
            </a:fld>
            <a:endParaRPr lang="en-GB"/>
          </a:p>
        </p:txBody>
      </p:sp>
    </p:spTree>
    <p:extLst>
      <p:ext uri="{BB962C8B-B14F-4D97-AF65-F5344CB8AC3E}">
        <p14:creationId xmlns:p14="http://schemas.microsoft.com/office/powerpoint/2010/main" val="309121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additive="base">
                                        <p:cTn id="7" dur="500" fill="hold"/>
                                        <p:tgtEl>
                                          <p:spTgt spid="18436"/>
                                        </p:tgtEl>
                                        <p:attrNameLst>
                                          <p:attrName>ppt_x</p:attrName>
                                        </p:attrNameLst>
                                      </p:cBhvr>
                                      <p:tavLst>
                                        <p:tav tm="0">
                                          <p:val>
                                            <p:strVal val="#ppt_x"/>
                                          </p:val>
                                        </p:tav>
                                        <p:tav tm="100000">
                                          <p:val>
                                            <p:strVal val="#ppt_x"/>
                                          </p:val>
                                        </p:tav>
                                      </p:tavLst>
                                    </p:anim>
                                    <p:anim calcmode="lin" valueType="num">
                                      <p:cBhvr additive="base">
                                        <p:cTn id="8" dur="500" fill="hold"/>
                                        <p:tgtEl>
                                          <p:spTgt spid="184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3">
            <a:extLst>
              <a:ext uri="{FF2B5EF4-FFF2-40B4-BE49-F238E27FC236}">
                <a16:creationId xmlns:a16="http://schemas.microsoft.com/office/drawing/2014/main" xmlns="" id="{F20A1FE0-874A-4182-974E-BB5A269F74BA}"/>
              </a:ext>
            </a:extLst>
          </p:cNvPr>
          <p:cNvSpPr txBox="1">
            <a:spLocks noChangeArrowheads="1"/>
          </p:cNvSpPr>
          <p:nvPr/>
        </p:nvSpPr>
        <p:spPr bwMode="auto">
          <a:xfrm>
            <a:off x="457200" y="538163"/>
            <a:ext cx="7129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en-US" sz="1800" dirty="0"/>
              <a:t>Game experience of real-time mobile games under Wi-Fi</a:t>
            </a:r>
          </a:p>
        </p:txBody>
      </p:sp>
      <p:pic>
        <p:nvPicPr>
          <p:cNvPr id="3" name="Picture 2">
            <a:extLst>
              <a:ext uri="{FF2B5EF4-FFF2-40B4-BE49-F238E27FC236}">
                <a16:creationId xmlns:a16="http://schemas.microsoft.com/office/drawing/2014/main" xmlns="" id="{D009B5BF-E9B8-4460-8BFE-9000433B8A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2125663"/>
            <a:ext cx="812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a:extLst>
              <a:ext uri="{FF2B5EF4-FFF2-40B4-BE49-F238E27FC236}">
                <a16:creationId xmlns:a16="http://schemas.microsoft.com/office/drawing/2014/main" xmlns="" id="{4D45E368-BBA9-F94C-AE8E-E6B809115A53}"/>
              </a:ext>
            </a:extLst>
          </p:cNvPr>
          <p:cNvGraphicFramePr>
            <a:graphicFrameLocks noGrp="1"/>
          </p:cNvGraphicFramePr>
          <p:nvPr/>
        </p:nvGraphicFramePr>
        <p:xfrm>
          <a:off x="611188" y="908050"/>
          <a:ext cx="3313112" cy="1112838"/>
        </p:xfrm>
        <a:graphic>
          <a:graphicData uri="http://schemas.openxmlformats.org/drawingml/2006/table">
            <a:tbl>
              <a:tblPr firstRow="1" bandRow="1">
                <a:tableStyleId>{5C22544A-7EE6-4342-B048-85BDC9FD1C3A}</a:tableStyleId>
              </a:tblPr>
              <a:tblGrid>
                <a:gridCol w="869013">
                  <a:extLst>
                    <a:ext uri="{9D8B030D-6E8A-4147-A177-3AD203B41FA5}">
                      <a16:colId xmlns:a16="http://schemas.microsoft.com/office/drawing/2014/main" xmlns="" val="401978758"/>
                    </a:ext>
                  </a:extLst>
                </a:gridCol>
                <a:gridCol w="2444099">
                  <a:extLst>
                    <a:ext uri="{9D8B030D-6E8A-4147-A177-3AD203B41FA5}">
                      <a16:colId xmlns:a16="http://schemas.microsoft.com/office/drawing/2014/main" xmlns="" val="4157453712"/>
                    </a:ext>
                  </a:extLst>
                </a:gridCol>
              </a:tblGrid>
              <a:tr h="370946">
                <a:tc>
                  <a:txBody>
                    <a:bodyPr/>
                    <a:lstStyle/>
                    <a:p>
                      <a:r>
                        <a:rPr lang="en-US" sz="1800" dirty="0"/>
                        <a:t>Mode</a:t>
                      </a:r>
                    </a:p>
                  </a:txBody>
                  <a:tcPr marL="91461" marR="91461" marT="45733" marB="45733"/>
                </a:tc>
                <a:tc>
                  <a:txBody>
                    <a:bodyPr/>
                    <a:lstStyle/>
                    <a:p>
                      <a:r>
                        <a:rPr lang="en-US" sz="1800" dirty="0"/>
                        <a:t>Chance of lagging</a:t>
                      </a:r>
                    </a:p>
                  </a:txBody>
                  <a:tcPr marL="91461" marR="91461" marT="45733" marB="45733"/>
                </a:tc>
                <a:extLst>
                  <a:ext uri="{0D108BD9-81ED-4DB2-BD59-A6C34878D82A}">
                    <a16:rowId xmlns:a16="http://schemas.microsoft.com/office/drawing/2014/main" xmlns="" val="3751450459"/>
                  </a:ext>
                </a:extLst>
              </a:tr>
              <a:tr h="370946">
                <a:tc>
                  <a:txBody>
                    <a:bodyPr/>
                    <a:lstStyle/>
                    <a:p>
                      <a:r>
                        <a:rPr lang="en-US" sz="1800" dirty="0"/>
                        <a:t>Wi-Fi</a:t>
                      </a:r>
                    </a:p>
                  </a:txBody>
                  <a:tcPr marL="91461" marR="91461" marT="45733" marB="45733"/>
                </a:tc>
                <a:tc>
                  <a:txBody>
                    <a:bodyPr/>
                    <a:lstStyle/>
                    <a:p>
                      <a:r>
                        <a:rPr lang="en-US" sz="1800" dirty="0"/>
                        <a:t>23%</a:t>
                      </a:r>
                    </a:p>
                  </a:txBody>
                  <a:tcPr marL="91461" marR="91461" marT="45733" marB="45733"/>
                </a:tc>
                <a:extLst>
                  <a:ext uri="{0D108BD9-81ED-4DB2-BD59-A6C34878D82A}">
                    <a16:rowId xmlns:a16="http://schemas.microsoft.com/office/drawing/2014/main" xmlns="" val="3904672452"/>
                  </a:ext>
                </a:extLst>
              </a:tr>
              <a:tr h="370946">
                <a:tc>
                  <a:txBody>
                    <a:bodyPr/>
                    <a:lstStyle/>
                    <a:p>
                      <a:r>
                        <a:rPr lang="en-US" sz="1800" dirty="0"/>
                        <a:t>4G</a:t>
                      </a:r>
                    </a:p>
                  </a:txBody>
                  <a:tcPr marL="91461" marR="91461" marT="45733" marB="45733"/>
                </a:tc>
                <a:tc>
                  <a:txBody>
                    <a:bodyPr/>
                    <a:lstStyle/>
                    <a:p>
                      <a:r>
                        <a:rPr lang="en-US" sz="1800" dirty="0"/>
                        <a:t>15%</a:t>
                      </a:r>
                    </a:p>
                  </a:txBody>
                  <a:tcPr marL="91461" marR="91461" marT="45733" marB="45733"/>
                </a:tc>
                <a:extLst>
                  <a:ext uri="{0D108BD9-81ED-4DB2-BD59-A6C34878D82A}">
                    <a16:rowId xmlns:a16="http://schemas.microsoft.com/office/drawing/2014/main" xmlns="" val="4124626550"/>
                  </a:ext>
                </a:extLst>
              </a:tr>
            </a:tbl>
          </a:graphicData>
        </a:graphic>
      </p:graphicFrame>
      <p:sp>
        <p:nvSpPr>
          <p:cNvPr id="2" name="Date Placeholder 1"/>
          <p:cNvSpPr>
            <a:spLocks noGrp="1"/>
          </p:cNvSpPr>
          <p:nvPr>
            <p:ph type="dt" idx="10"/>
          </p:nvPr>
        </p:nvSpPr>
        <p:spPr/>
        <p:txBody>
          <a:bodyPr/>
          <a:lstStyle/>
          <a:p>
            <a:r>
              <a:rPr lang="en-US" smtClean="0"/>
              <a:t>July 2018</a:t>
            </a:r>
            <a:endParaRPr lang="en-GB"/>
          </a:p>
        </p:txBody>
      </p:sp>
      <p:sp>
        <p:nvSpPr>
          <p:cNvPr id="4" name="Footer Placeholder 3"/>
          <p:cNvSpPr>
            <a:spLocks noGrp="1"/>
          </p:cNvSpPr>
          <p:nvPr>
            <p:ph type="ftr" idx="11"/>
          </p:nvPr>
        </p:nvSpPr>
        <p:spPr/>
        <p:txBody>
          <a:bodyPr/>
          <a:lstStyle/>
          <a:p>
            <a:r>
              <a:rPr lang="en-GB" smtClean="0"/>
              <a:t>Kate Meng, Tencent</a:t>
            </a:r>
            <a:endParaRPr lang="en-GB"/>
          </a:p>
        </p:txBody>
      </p:sp>
      <p:sp>
        <p:nvSpPr>
          <p:cNvPr id="5" name="Slide Number Placeholder 4"/>
          <p:cNvSpPr>
            <a:spLocks noGrp="1"/>
          </p:cNvSpPr>
          <p:nvPr>
            <p:ph type="sldNum" idx="12"/>
          </p:nvPr>
        </p:nvSpPr>
        <p:spPr/>
        <p:txBody>
          <a:bodyPr/>
          <a:lstStyle/>
          <a:p>
            <a:r>
              <a:rPr lang="en-GB" smtClean="0"/>
              <a:t>Slide </a:t>
            </a:r>
            <a:fld id="{DE40C9FC-4879-4F20-9ECA-A574A90476B7}" type="slidenum">
              <a:rPr lang="en-GB" smtClean="0"/>
              <a:pPr/>
              <a:t>7</a:t>
            </a:fld>
            <a:endParaRPr lang="en-GB"/>
          </a:p>
        </p:txBody>
      </p:sp>
    </p:spTree>
    <p:extLst>
      <p:ext uri="{BB962C8B-B14F-4D97-AF65-F5344CB8AC3E}">
        <p14:creationId xmlns:p14="http://schemas.microsoft.com/office/powerpoint/2010/main" val="1147053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3">
            <a:extLst>
              <a:ext uri="{FF2B5EF4-FFF2-40B4-BE49-F238E27FC236}">
                <a16:creationId xmlns:a16="http://schemas.microsoft.com/office/drawing/2014/main" xmlns="" id="{6696B71F-F362-4EF8-875B-C27513342963}"/>
              </a:ext>
            </a:extLst>
          </p:cNvPr>
          <p:cNvSpPr txBox="1">
            <a:spLocks noChangeArrowheads="1"/>
          </p:cNvSpPr>
          <p:nvPr/>
        </p:nvSpPr>
        <p:spPr bwMode="auto">
          <a:xfrm>
            <a:off x="623520" y="642938"/>
            <a:ext cx="7921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en-US" altLang="zh-CN" sz="2400" dirty="0">
                <a:latin typeface="+mj-lt"/>
              </a:rPr>
              <a:t>Game</a:t>
            </a:r>
            <a:r>
              <a:rPr lang="zh-CN" altLang="en-US" sz="2400" dirty="0">
                <a:latin typeface="+mj-lt"/>
              </a:rPr>
              <a:t> </a:t>
            </a:r>
            <a:r>
              <a:rPr lang="en-US" altLang="zh-CN" sz="2400" dirty="0">
                <a:latin typeface="+mj-lt"/>
              </a:rPr>
              <a:t>experience of real-time mobile game under Wi-Fi</a:t>
            </a:r>
          </a:p>
        </p:txBody>
      </p:sp>
      <p:sp>
        <p:nvSpPr>
          <p:cNvPr id="21506" name="Rectangle 2">
            <a:extLst>
              <a:ext uri="{FF2B5EF4-FFF2-40B4-BE49-F238E27FC236}">
                <a16:creationId xmlns:a16="http://schemas.microsoft.com/office/drawing/2014/main" xmlns="" id="{A6C443E5-BC35-4D15-BD33-1E458B3E77A4}"/>
              </a:ext>
            </a:extLst>
          </p:cNvPr>
          <p:cNvSpPr>
            <a:spLocks noChangeArrowheads="1"/>
          </p:cNvSpPr>
          <p:nvPr/>
        </p:nvSpPr>
        <p:spPr bwMode="auto">
          <a:xfrm>
            <a:off x="900113" y="2492375"/>
            <a:ext cx="54721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en-US" altLang="zh-CN" sz="1800"/>
          </a:p>
        </p:txBody>
      </p:sp>
      <p:pic>
        <p:nvPicPr>
          <p:cNvPr id="2" name="Diagram 1">
            <a:extLst>
              <a:ext uri="{FF2B5EF4-FFF2-40B4-BE49-F238E27FC236}">
                <a16:creationId xmlns:a16="http://schemas.microsoft.com/office/drawing/2014/main" xmlns="" id="{40A6C0CA-8A4D-464E-8D6A-995B63A235E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257" y="1333500"/>
            <a:ext cx="4292600" cy="3924300"/>
          </a:xfrm>
          <a:prstGeom prst="rect">
            <a:avLst/>
          </a:prstGeom>
          <a:noFill/>
          <a:extLst>
            <a:ext uri="{909E8E84-426E-40DD-AFC4-6F175D3DCCD1}">
              <a14:hiddenFill xmlns:a14="http://schemas.microsoft.com/office/drawing/2010/main">
                <a:solidFill>
                  <a:srgbClr val="FFFFFF"/>
                </a:solidFill>
              </a14:hiddenFill>
            </a:ext>
          </a:extLst>
        </p:spPr>
      </p:pic>
      <p:pic>
        <p:nvPicPr>
          <p:cNvPr id="3" name="Diagram 2">
            <a:extLst>
              <a:ext uri="{FF2B5EF4-FFF2-40B4-BE49-F238E27FC236}">
                <a16:creationId xmlns:a16="http://schemas.microsoft.com/office/drawing/2014/main" xmlns="" id="{0391071C-C98E-41F9-B81E-9A860F72F48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000" y="1333500"/>
            <a:ext cx="4051300" cy="36957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idx="10"/>
          </p:nvPr>
        </p:nvSpPr>
        <p:spPr/>
        <p:txBody>
          <a:bodyPr/>
          <a:lstStyle/>
          <a:p>
            <a:r>
              <a:rPr lang="en-US" smtClean="0"/>
              <a:t>July 2018</a:t>
            </a:r>
            <a:endParaRPr lang="en-GB"/>
          </a:p>
        </p:txBody>
      </p:sp>
      <p:sp>
        <p:nvSpPr>
          <p:cNvPr id="5" name="Footer Placeholder 4"/>
          <p:cNvSpPr>
            <a:spLocks noGrp="1"/>
          </p:cNvSpPr>
          <p:nvPr>
            <p:ph type="ftr" idx="11"/>
          </p:nvPr>
        </p:nvSpPr>
        <p:spPr/>
        <p:txBody>
          <a:bodyPr/>
          <a:lstStyle/>
          <a:p>
            <a:r>
              <a:rPr lang="en-GB" smtClean="0"/>
              <a:t>Kate Meng, Tencent</a:t>
            </a:r>
            <a:endParaRPr lang="en-GB"/>
          </a:p>
        </p:txBody>
      </p:sp>
      <p:sp>
        <p:nvSpPr>
          <p:cNvPr id="6" name="Slide Number Placeholder 5"/>
          <p:cNvSpPr>
            <a:spLocks noGrp="1"/>
          </p:cNvSpPr>
          <p:nvPr>
            <p:ph type="sldNum" idx="12"/>
          </p:nvPr>
        </p:nvSpPr>
        <p:spPr/>
        <p:txBody>
          <a:bodyPr/>
          <a:lstStyle/>
          <a:p>
            <a:r>
              <a:rPr lang="en-GB" smtClean="0"/>
              <a:t>Slide </a:t>
            </a:r>
            <a:fld id="{DE40C9FC-4879-4F20-9ECA-A574A90476B7}" type="slidenum">
              <a:rPr lang="en-GB" smtClean="0"/>
              <a:pPr/>
              <a:t>8</a:t>
            </a:fld>
            <a:endParaRPr lang="en-GB"/>
          </a:p>
        </p:txBody>
      </p:sp>
    </p:spTree>
    <p:extLst>
      <p:ext uri="{BB962C8B-B14F-4D97-AF65-F5344CB8AC3E}">
        <p14:creationId xmlns:p14="http://schemas.microsoft.com/office/powerpoint/2010/main" val="405593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xmlns="" id="{7FDF35A3-15C5-8348-BDFD-5169FF99D804}"/>
              </a:ext>
            </a:extLst>
          </p:cNvPr>
          <p:cNvSpPr>
            <a:spLocks noChangeArrowheads="1"/>
          </p:cNvSpPr>
          <p:nvPr/>
        </p:nvSpPr>
        <p:spPr bwMode="auto">
          <a:xfrm>
            <a:off x="715232" y="1348471"/>
            <a:ext cx="8392478"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Arial" panose="020B0604020202020204" pitchFamily="34" charset="0"/>
                <a:ea typeface="宋体" panose="02010600030101010101" pitchFamily="2" charset="-122"/>
              </a:defRPr>
            </a:lvl1pPr>
            <a:lvl2pPr marL="742950" indent="-285750">
              <a:defRPr sz="3600">
                <a:solidFill>
                  <a:schemeClr val="tx1"/>
                </a:solidFill>
                <a:latin typeface="Arial" panose="020B0604020202020204" pitchFamily="34" charset="0"/>
                <a:ea typeface="宋体" panose="02010600030101010101" pitchFamily="2" charset="-122"/>
              </a:defRPr>
            </a:lvl2pPr>
            <a:lvl3pPr marL="1143000" indent="-228600">
              <a:defRPr sz="3600">
                <a:solidFill>
                  <a:schemeClr val="tx1"/>
                </a:solidFill>
                <a:latin typeface="Arial" panose="020B0604020202020204" pitchFamily="34" charset="0"/>
                <a:ea typeface="宋体" panose="02010600030101010101" pitchFamily="2" charset="-122"/>
              </a:defRPr>
            </a:lvl3pPr>
            <a:lvl4pPr marL="1600200" indent="-228600">
              <a:defRPr sz="3600">
                <a:solidFill>
                  <a:schemeClr val="tx1"/>
                </a:solidFill>
                <a:latin typeface="Arial" panose="020B0604020202020204" pitchFamily="34" charset="0"/>
                <a:ea typeface="宋体" panose="02010600030101010101" pitchFamily="2" charset="-122"/>
              </a:defRPr>
            </a:lvl4pPr>
            <a:lvl5pPr marL="2057400" indent="-22860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9pPr>
          </a:lstStyle>
          <a:p>
            <a:pPr eaLnBrk="1" hangingPunct="1"/>
            <a:r>
              <a:rPr lang="en-US" altLang="en-US" sz="1980" b="1" dirty="0">
                <a:latin typeface="+mn-lt"/>
                <a:ea typeface="+mn-ea"/>
                <a:cs typeface="+mn-ea"/>
                <a:sym typeface="+mn-lt"/>
              </a:rPr>
              <a:t>Lagging problem root cause distribution</a:t>
            </a:r>
            <a:endParaRPr lang="zh-CN" altLang="en-US" sz="1980" b="1" dirty="0">
              <a:latin typeface="+mn-lt"/>
              <a:ea typeface="+mn-ea"/>
              <a:cs typeface="+mn-ea"/>
              <a:sym typeface="+mn-lt"/>
            </a:endParaRPr>
          </a:p>
        </p:txBody>
      </p:sp>
      <p:sp>
        <p:nvSpPr>
          <p:cNvPr id="5126" name="Text Box 3">
            <a:extLst>
              <a:ext uri="{FF2B5EF4-FFF2-40B4-BE49-F238E27FC236}">
                <a16:creationId xmlns:a16="http://schemas.microsoft.com/office/drawing/2014/main" xmlns="" id="{43808F11-7C70-2945-A70E-12D0EDC4C225}"/>
              </a:ext>
            </a:extLst>
          </p:cNvPr>
          <p:cNvSpPr txBox="1">
            <a:spLocks noChangeArrowheads="1"/>
          </p:cNvSpPr>
          <p:nvPr/>
        </p:nvSpPr>
        <p:spPr bwMode="auto">
          <a:xfrm>
            <a:off x="920452" y="5431677"/>
            <a:ext cx="1419300" cy="341632"/>
          </a:xfrm>
          <a:prstGeom prst="rect">
            <a:avLst/>
          </a:prstGeom>
          <a:noFill/>
          <a:ln w="38100" cmpd="sng">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2000"/>
              </a:spcBef>
              <a:spcAft>
                <a:spcPts val="338"/>
              </a:spcAft>
              <a:buClr>
                <a:schemeClr val="accent1"/>
              </a:buClr>
              <a:buSzPct val="100000"/>
              <a:buFont typeface="Calibri" panose="020F0502020204030204" pitchFamily="34" charset="0"/>
              <a:buChar char=" "/>
              <a:defRPr sz="3300">
                <a:solidFill>
                  <a:srgbClr val="404040"/>
                </a:solidFill>
                <a:latin typeface="Calibri" panose="020F0502020204030204" pitchFamily="34" charset="0"/>
                <a:ea typeface="宋体" panose="02010600030101010101" pitchFamily="2" charset="-122"/>
              </a:defRPr>
            </a:lvl1pPr>
            <a:lvl2pPr marL="639763" indent="-304800">
              <a:lnSpc>
                <a:spcPct val="90000"/>
              </a:lnSpc>
              <a:spcBef>
                <a:spcPts val="338"/>
              </a:spcBef>
              <a:spcAft>
                <a:spcPts val="663"/>
              </a:spcAft>
              <a:buClr>
                <a:schemeClr val="accent1"/>
              </a:buClr>
              <a:buFont typeface="Calibri" panose="020F0502020204030204" pitchFamily="34" charset="0"/>
              <a:buChar char="◦"/>
              <a:defRPr sz="3000">
                <a:solidFill>
                  <a:srgbClr val="404040"/>
                </a:solidFill>
                <a:latin typeface="Calibri" panose="020F0502020204030204" pitchFamily="34" charset="0"/>
                <a:ea typeface="宋体" panose="02010600030101010101" pitchFamily="2" charset="-122"/>
              </a:defRPr>
            </a:lvl2pPr>
            <a:lvl3pPr marL="944563" indent="-30480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3pPr>
            <a:lvl4pPr marL="1249363" indent="-30480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4pPr>
            <a:lvl5pPr marL="1554163" indent="-30480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5pPr>
            <a:lvl6pPr marL="2011363" indent="-304800" eaLnBrk="0" fontAlgn="base" hangingPunct="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6pPr>
            <a:lvl7pPr marL="2468563" indent="-304800" eaLnBrk="0" fontAlgn="base" hangingPunct="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7pPr>
            <a:lvl8pPr marL="2925763" indent="-304800" eaLnBrk="0" fontAlgn="base" hangingPunct="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8pPr>
            <a:lvl9pPr marL="3382963" indent="-304800" eaLnBrk="0" fontAlgn="base" hangingPunct="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 typeface="Calibri" panose="020F0502020204030204" pitchFamily="34" charset="0"/>
              <a:buNone/>
            </a:pPr>
            <a:r>
              <a:rPr lang="en-US" altLang="en-US" sz="1080" dirty="0">
                <a:latin typeface="+mn-lt"/>
                <a:ea typeface="+mn-ea"/>
                <a:cs typeface="+mn-ea"/>
                <a:sym typeface="+mn-lt"/>
              </a:rPr>
              <a:t>Weak Wi-Fi signal</a:t>
            </a:r>
          </a:p>
        </p:txBody>
      </p:sp>
      <p:pic>
        <p:nvPicPr>
          <p:cNvPr id="5128" name="图片 52">
            <a:extLst>
              <a:ext uri="{FF2B5EF4-FFF2-40B4-BE49-F238E27FC236}">
                <a16:creationId xmlns:a16="http://schemas.microsoft.com/office/drawing/2014/main" xmlns="" id="{C11EE0C3-F00D-E048-BDCD-025AA1B91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99" y="3169965"/>
            <a:ext cx="415766" cy="414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9" name="组合 20">
            <a:extLst>
              <a:ext uri="{FF2B5EF4-FFF2-40B4-BE49-F238E27FC236}">
                <a16:creationId xmlns:a16="http://schemas.microsoft.com/office/drawing/2014/main" xmlns="" id="{219B8DF0-BDEF-4B4A-8DBA-39DAFA3F69CF}"/>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6985" y="3082098"/>
            <a:ext cx="795814" cy="5207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31" name="图片 2">
            <a:extLst>
              <a:ext uri="{FF2B5EF4-FFF2-40B4-BE49-F238E27FC236}">
                <a16:creationId xmlns:a16="http://schemas.microsoft.com/office/drawing/2014/main" xmlns="" id="{0CC45284-6589-F649-AA80-FE190891EF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6267" y="3082098"/>
            <a:ext cx="582930" cy="830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36" name="矩形 66">
            <a:extLst>
              <a:ext uri="{FF2B5EF4-FFF2-40B4-BE49-F238E27FC236}">
                <a16:creationId xmlns:a16="http://schemas.microsoft.com/office/drawing/2014/main" xmlns="" id="{CFEF3D5E-93AE-A642-ABDD-387D5A97DD35}"/>
              </a:ext>
            </a:extLst>
          </p:cNvPr>
          <p:cNvSpPr>
            <a:spLocks noChangeArrowheads="1"/>
          </p:cNvSpPr>
          <p:nvPr/>
        </p:nvSpPr>
        <p:spPr bwMode="auto">
          <a:xfrm>
            <a:off x="7140859" y="4762754"/>
            <a:ext cx="1607605" cy="2169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2000"/>
              </a:spcBef>
              <a:spcAft>
                <a:spcPts val="338"/>
              </a:spcAft>
              <a:buClr>
                <a:schemeClr val="accent1"/>
              </a:buClr>
              <a:buSzPct val="100000"/>
              <a:buFont typeface="Calibri" panose="020F0502020204030204" pitchFamily="34" charset="0"/>
              <a:buChar char=" "/>
              <a:defRPr sz="3300">
                <a:solidFill>
                  <a:srgbClr val="404040"/>
                </a:solidFill>
                <a:latin typeface="Calibri" panose="020F0502020204030204" pitchFamily="34" charset="0"/>
                <a:ea typeface="宋体" panose="02010600030101010101" pitchFamily="2" charset="-122"/>
              </a:defRPr>
            </a:lvl1pPr>
            <a:lvl2pPr marL="639763" indent="-304800">
              <a:lnSpc>
                <a:spcPct val="90000"/>
              </a:lnSpc>
              <a:spcBef>
                <a:spcPts val="338"/>
              </a:spcBef>
              <a:spcAft>
                <a:spcPts val="663"/>
              </a:spcAft>
              <a:buClr>
                <a:schemeClr val="accent1"/>
              </a:buClr>
              <a:buFont typeface="Calibri" panose="020F0502020204030204" pitchFamily="34" charset="0"/>
              <a:buChar char="◦"/>
              <a:defRPr sz="3000">
                <a:solidFill>
                  <a:srgbClr val="404040"/>
                </a:solidFill>
                <a:latin typeface="Calibri" panose="020F0502020204030204" pitchFamily="34" charset="0"/>
                <a:ea typeface="宋体" panose="02010600030101010101" pitchFamily="2" charset="-122"/>
              </a:defRPr>
            </a:lvl2pPr>
            <a:lvl3pPr marL="944563" indent="-30480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3pPr>
            <a:lvl4pPr marL="1249363" indent="-30480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4pPr>
            <a:lvl5pPr marL="1554163" indent="-30480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5pPr>
            <a:lvl6pPr marL="2011363" indent="-304800" eaLnBrk="0" fontAlgn="base" hangingPunct="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6pPr>
            <a:lvl7pPr marL="2468563" indent="-304800" eaLnBrk="0" fontAlgn="base" hangingPunct="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7pPr>
            <a:lvl8pPr marL="2925763" indent="-304800" eaLnBrk="0" fontAlgn="base" hangingPunct="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8pPr>
            <a:lvl9pPr marL="3382963" indent="-304800" eaLnBrk="0" fontAlgn="base" hangingPunct="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9pPr>
          </a:lstStyle>
          <a:p>
            <a:pPr eaLnBrk="1" hangingPunct="1">
              <a:spcBef>
                <a:spcPct val="0"/>
              </a:spcBef>
              <a:buFont typeface="Calibri" panose="020F0502020204030204" pitchFamily="34" charset="0"/>
              <a:buNone/>
            </a:pPr>
            <a:r>
              <a:rPr lang="en-US" altLang="zh-CN" sz="900" dirty="0">
                <a:latin typeface="+mn-lt"/>
                <a:ea typeface="+mn-ea"/>
                <a:cs typeface="+mn-ea"/>
                <a:sym typeface="+mn-lt"/>
              </a:rPr>
              <a:t>Backbone network problem</a:t>
            </a:r>
            <a:endParaRPr lang="zh-CN" altLang="en-US" sz="900" dirty="0">
              <a:latin typeface="+mn-lt"/>
              <a:ea typeface="+mn-ea"/>
              <a:cs typeface="+mn-ea"/>
              <a:sym typeface="+mn-lt"/>
            </a:endParaRPr>
          </a:p>
        </p:txBody>
      </p:sp>
      <p:sp>
        <p:nvSpPr>
          <p:cNvPr id="5137" name="矩形 67">
            <a:extLst>
              <a:ext uri="{FF2B5EF4-FFF2-40B4-BE49-F238E27FC236}">
                <a16:creationId xmlns:a16="http://schemas.microsoft.com/office/drawing/2014/main" xmlns="" id="{0542A866-1D65-1243-95D8-8A28500B45CF}"/>
              </a:ext>
            </a:extLst>
          </p:cNvPr>
          <p:cNvSpPr>
            <a:spLocks noChangeArrowheads="1"/>
          </p:cNvSpPr>
          <p:nvPr/>
        </p:nvSpPr>
        <p:spPr bwMode="auto">
          <a:xfrm>
            <a:off x="4998819" y="3860052"/>
            <a:ext cx="1891865" cy="2668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nSpc>
                <a:spcPct val="90000"/>
              </a:lnSpc>
              <a:spcBef>
                <a:spcPts val="2000"/>
              </a:spcBef>
              <a:spcAft>
                <a:spcPts val="338"/>
              </a:spcAft>
              <a:buClr>
                <a:schemeClr val="accent1"/>
              </a:buClr>
              <a:buSzPct val="100000"/>
              <a:buFont typeface="Calibri" panose="020F0502020204030204" pitchFamily="34" charset="0"/>
              <a:buChar char=" "/>
              <a:defRPr sz="3300">
                <a:solidFill>
                  <a:srgbClr val="404040"/>
                </a:solidFill>
                <a:latin typeface="Calibri" panose="020F0502020204030204" pitchFamily="34" charset="0"/>
                <a:ea typeface="宋体" panose="02010600030101010101" pitchFamily="2" charset="-122"/>
              </a:defRPr>
            </a:lvl1pPr>
            <a:lvl2pPr marL="639763" indent="-304800">
              <a:lnSpc>
                <a:spcPct val="90000"/>
              </a:lnSpc>
              <a:spcBef>
                <a:spcPts val="338"/>
              </a:spcBef>
              <a:spcAft>
                <a:spcPts val="663"/>
              </a:spcAft>
              <a:buClr>
                <a:schemeClr val="accent1"/>
              </a:buClr>
              <a:buFont typeface="Calibri" panose="020F0502020204030204" pitchFamily="34" charset="0"/>
              <a:buChar char="◦"/>
              <a:defRPr sz="3000">
                <a:solidFill>
                  <a:srgbClr val="404040"/>
                </a:solidFill>
                <a:latin typeface="Calibri" panose="020F0502020204030204" pitchFamily="34" charset="0"/>
                <a:ea typeface="宋体" panose="02010600030101010101" pitchFamily="2" charset="-122"/>
              </a:defRPr>
            </a:lvl2pPr>
            <a:lvl3pPr marL="944563" indent="-30480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3pPr>
            <a:lvl4pPr marL="1249363" indent="-30480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4pPr>
            <a:lvl5pPr marL="1554163" indent="-30480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5pPr>
            <a:lvl6pPr marL="2011363" indent="-304800" eaLnBrk="0" fontAlgn="base" hangingPunct="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6pPr>
            <a:lvl7pPr marL="2468563" indent="-304800" eaLnBrk="0" fontAlgn="base" hangingPunct="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7pPr>
            <a:lvl8pPr marL="2925763" indent="-304800" eaLnBrk="0" fontAlgn="base" hangingPunct="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8pPr>
            <a:lvl9pPr marL="3382963" indent="-304800" eaLnBrk="0" fontAlgn="base" hangingPunct="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9pPr>
          </a:lstStyle>
          <a:p>
            <a:pPr eaLnBrk="1" hangingPunct="1">
              <a:spcBef>
                <a:spcPct val="0"/>
              </a:spcBef>
              <a:buFont typeface="Calibri" panose="020F0502020204030204" pitchFamily="34" charset="0"/>
              <a:buNone/>
            </a:pPr>
            <a:r>
              <a:rPr lang="en-US" altLang="zh-CN" sz="1260" b="1" dirty="0">
                <a:solidFill>
                  <a:srgbClr val="2277A3"/>
                </a:solidFill>
                <a:latin typeface="+mn-lt"/>
                <a:ea typeface="+mn-ea"/>
                <a:cs typeface="+mn-ea"/>
                <a:sym typeface="+mn-lt"/>
              </a:rPr>
              <a:t>Province Level Switch</a:t>
            </a:r>
            <a:endParaRPr lang="zh-CN" altLang="en-US" sz="1260" b="1" dirty="0">
              <a:solidFill>
                <a:srgbClr val="2277A3"/>
              </a:solidFill>
              <a:latin typeface="+mn-lt"/>
              <a:ea typeface="+mn-ea"/>
              <a:cs typeface="+mn-ea"/>
              <a:sym typeface="+mn-lt"/>
            </a:endParaRPr>
          </a:p>
        </p:txBody>
      </p:sp>
      <p:pic>
        <p:nvPicPr>
          <p:cNvPr id="5139" name="图片 11">
            <a:extLst>
              <a:ext uri="{FF2B5EF4-FFF2-40B4-BE49-F238E27FC236}">
                <a16:creationId xmlns:a16="http://schemas.microsoft.com/office/drawing/2014/main" xmlns="" id="{C25141A1-77A5-534F-9F78-EA4A29245A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4258" y="2855640"/>
            <a:ext cx="924401" cy="8829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40" name="同心圆 1">
            <a:extLst>
              <a:ext uri="{FF2B5EF4-FFF2-40B4-BE49-F238E27FC236}">
                <a16:creationId xmlns:a16="http://schemas.microsoft.com/office/drawing/2014/main" xmlns="" id="{240A29AB-0A53-E940-AF29-A522A321A096}"/>
              </a:ext>
            </a:extLst>
          </p:cNvPr>
          <p:cNvSpPr>
            <a:spLocks/>
          </p:cNvSpPr>
          <p:nvPr/>
        </p:nvSpPr>
        <p:spPr bwMode="auto">
          <a:xfrm>
            <a:off x="984032" y="4265103"/>
            <a:ext cx="1038701" cy="1085850"/>
          </a:xfrm>
          <a:custGeom>
            <a:avLst/>
            <a:gdLst>
              <a:gd name="T0" fmla="*/ 0 w 1468438"/>
              <a:gd name="T1" fmla="*/ 734219 h 1468438"/>
              <a:gd name="T2" fmla="*/ 734219 w 1468438"/>
              <a:gd name="T3" fmla="*/ 0 h 1468438"/>
              <a:gd name="T4" fmla="*/ 1468438 w 1468438"/>
              <a:gd name="T5" fmla="*/ 734219 h 1468438"/>
              <a:gd name="T6" fmla="*/ 734219 w 1468438"/>
              <a:gd name="T7" fmla="*/ 1468438 h 1468438"/>
              <a:gd name="T8" fmla="*/ 0 w 1468438"/>
              <a:gd name="T9" fmla="*/ 734219 h 1468438"/>
              <a:gd name="T10" fmla="*/ 168342 w 1468438"/>
              <a:gd name="T11" fmla="*/ 734219 h 1468438"/>
              <a:gd name="T12" fmla="*/ 734219 w 1468438"/>
              <a:gd name="T13" fmla="*/ 1300096 h 1468438"/>
              <a:gd name="T14" fmla="*/ 1300096 w 1468438"/>
              <a:gd name="T15" fmla="*/ 734219 h 1468438"/>
              <a:gd name="T16" fmla="*/ 734219 w 1468438"/>
              <a:gd name="T17" fmla="*/ 168342 h 1468438"/>
              <a:gd name="T18" fmla="*/ 168342 w 1468438"/>
              <a:gd name="T19" fmla="*/ 734219 h 1468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8438" h="1468438">
                <a:moveTo>
                  <a:pt x="0" y="734219"/>
                </a:moveTo>
                <a:cubicBezTo>
                  <a:pt x="0" y="328721"/>
                  <a:pt x="328721" y="0"/>
                  <a:pt x="734219" y="0"/>
                </a:cubicBezTo>
                <a:cubicBezTo>
                  <a:pt x="1139717" y="0"/>
                  <a:pt x="1468438" y="328721"/>
                  <a:pt x="1468438" y="734219"/>
                </a:cubicBezTo>
                <a:cubicBezTo>
                  <a:pt x="1468438" y="1139717"/>
                  <a:pt x="1139717" y="1468438"/>
                  <a:pt x="734219" y="1468438"/>
                </a:cubicBezTo>
                <a:cubicBezTo>
                  <a:pt x="328721" y="1468438"/>
                  <a:pt x="0" y="1139717"/>
                  <a:pt x="0" y="734219"/>
                </a:cubicBezTo>
                <a:close/>
                <a:moveTo>
                  <a:pt x="168342" y="734219"/>
                </a:moveTo>
                <a:cubicBezTo>
                  <a:pt x="168342" y="1046744"/>
                  <a:pt x="421694" y="1300096"/>
                  <a:pt x="734219" y="1300096"/>
                </a:cubicBezTo>
                <a:cubicBezTo>
                  <a:pt x="1046744" y="1300096"/>
                  <a:pt x="1300096" y="1046744"/>
                  <a:pt x="1300096" y="734219"/>
                </a:cubicBezTo>
                <a:cubicBezTo>
                  <a:pt x="1300096" y="421694"/>
                  <a:pt x="1046744" y="168342"/>
                  <a:pt x="734219" y="168342"/>
                </a:cubicBezTo>
                <a:cubicBezTo>
                  <a:pt x="421694" y="168342"/>
                  <a:pt x="168342" y="421694"/>
                  <a:pt x="168342" y="734219"/>
                </a:cubicBezTo>
                <a:close/>
              </a:path>
            </a:pathLst>
          </a:custGeom>
          <a:solidFill>
            <a:srgbClr val="D14E4C"/>
          </a:solidFill>
          <a:ln w="9525" cap="flat" cmpd="sng">
            <a:solidFill>
              <a:srgbClr val="D14E4C"/>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latin typeface="+mn-lt"/>
              <a:ea typeface="+mn-ea"/>
              <a:cs typeface="+mn-ea"/>
              <a:sym typeface="+mn-lt"/>
            </a:endParaRPr>
          </a:p>
        </p:txBody>
      </p:sp>
      <p:sp>
        <p:nvSpPr>
          <p:cNvPr id="5141" name="文本框 3">
            <a:extLst>
              <a:ext uri="{FF2B5EF4-FFF2-40B4-BE49-F238E27FC236}">
                <a16:creationId xmlns:a16="http://schemas.microsoft.com/office/drawing/2014/main" xmlns="" id="{500BCF9E-EA3E-064D-B8D3-90C402D2A8DC}"/>
              </a:ext>
            </a:extLst>
          </p:cNvPr>
          <p:cNvSpPr txBox="1">
            <a:spLocks noChangeArrowheads="1"/>
          </p:cNvSpPr>
          <p:nvPr/>
        </p:nvSpPr>
        <p:spPr bwMode="auto">
          <a:xfrm>
            <a:off x="1166197" y="4688013"/>
            <a:ext cx="660758" cy="2917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nSpc>
                <a:spcPct val="90000"/>
              </a:lnSpc>
              <a:spcBef>
                <a:spcPts val="2000"/>
              </a:spcBef>
              <a:spcAft>
                <a:spcPts val="338"/>
              </a:spcAft>
              <a:buClr>
                <a:schemeClr val="accent1"/>
              </a:buClr>
              <a:buSzPct val="100000"/>
              <a:buFont typeface="Calibri" panose="020F0502020204030204" pitchFamily="34" charset="0"/>
              <a:buChar char=" "/>
              <a:defRPr sz="3300">
                <a:solidFill>
                  <a:srgbClr val="404040"/>
                </a:solidFill>
                <a:latin typeface="Calibri" panose="020F0502020204030204" pitchFamily="34" charset="0"/>
                <a:ea typeface="宋体" panose="02010600030101010101" pitchFamily="2" charset="-122"/>
              </a:defRPr>
            </a:lvl1pPr>
            <a:lvl2pPr marL="639763" indent="-304800">
              <a:lnSpc>
                <a:spcPct val="90000"/>
              </a:lnSpc>
              <a:spcBef>
                <a:spcPts val="338"/>
              </a:spcBef>
              <a:spcAft>
                <a:spcPts val="663"/>
              </a:spcAft>
              <a:buClr>
                <a:schemeClr val="accent1"/>
              </a:buClr>
              <a:buFont typeface="Calibri" panose="020F0502020204030204" pitchFamily="34" charset="0"/>
              <a:buChar char="◦"/>
              <a:defRPr sz="3000">
                <a:solidFill>
                  <a:srgbClr val="404040"/>
                </a:solidFill>
                <a:latin typeface="Calibri" panose="020F0502020204030204" pitchFamily="34" charset="0"/>
                <a:ea typeface="宋体" panose="02010600030101010101" pitchFamily="2" charset="-122"/>
              </a:defRPr>
            </a:lvl2pPr>
            <a:lvl3pPr marL="944563" indent="-30480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3pPr>
            <a:lvl4pPr marL="1249363" indent="-30480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4pPr>
            <a:lvl5pPr marL="1554163" indent="-30480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5pPr>
            <a:lvl6pPr marL="2011363" indent="-304800" eaLnBrk="0" fontAlgn="base" hangingPunct="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6pPr>
            <a:lvl7pPr marL="2468563" indent="-304800" eaLnBrk="0" fontAlgn="base" hangingPunct="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7pPr>
            <a:lvl8pPr marL="2925763" indent="-304800" eaLnBrk="0" fontAlgn="base" hangingPunct="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8pPr>
            <a:lvl9pPr marL="3382963" indent="-304800" eaLnBrk="0" fontAlgn="base" hangingPunct="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9pPr>
          </a:lstStyle>
          <a:p>
            <a:pPr>
              <a:spcBef>
                <a:spcPct val="0"/>
              </a:spcBef>
              <a:buFont typeface="Calibri" panose="020F0502020204030204" pitchFamily="34" charset="0"/>
              <a:buNone/>
            </a:pPr>
            <a:r>
              <a:rPr lang="en-US" altLang="en-US" sz="1440">
                <a:latin typeface="+mn-lt"/>
                <a:ea typeface="+mn-ea"/>
                <a:cs typeface="+mn-ea"/>
                <a:sym typeface="+mn-lt"/>
              </a:rPr>
              <a:t>&gt;30%</a:t>
            </a:r>
          </a:p>
        </p:txBody>
      </p:sp>
      <p:grpSp>
        <p:nvGrpSpPr>
          <p:cNvPr id="5144" name="Group 24">
            <a:extLst>
              <a:ext uri="{FF2B5EF4-FFF2-40B4-BE49-F238E27FC236}">
                <a16:creationId xmlns:a16="http://schemas.microsoft.com/office/drawing/2014/main" xmlns="" id="{D381FD73-5E7E-4645-B9D7-9CF6A277F724}"/>
              </a:ext>
            </a:extLst>
          </p:cNvPr>
          <p:cNvGrpSpPr>
            <a:grpSpLocks/>
          </p:cNvGrpSpPr>
          <p:nvPr/>
        </p:nvGrpSpPr>
        <p:grpSpPr bwMode="auto">
          <a:xfrm>
            <a:off x="7601543" y="4762308"/>
            <a:ext cx="499122" cy="430054"/>
            <a:chOff x="-53268" y="0"/>
            <a:chExt cx="715167" cy="622478"/>
          </a:xfrm>
        </p:grpSpPr>
        <p:sp>
          <p:nvSpPr>
            <p:cNvPr id="5145" name="同心圆 62">
              <a:extLst>
                <a:ext uri="{FF2B5EF4-FFF2-40B4-BE49-F238E27FC236}">
                  <a16:creationId xmlns:a16="http://schemas.microsoft.com/office/drawing/2014/main" xmlns="" id="{FCC131F6-182D-0E44-98A2-6164AD3051FB}"/>
                </a:ext>
              </a:extLst>
            </p:cNvPr>
            <p:cNvSpPr>
              <a:spLocks/>
            </p:cNvSpPr>
            <p:nvPr/>
          </p:nvSpPr>
          <p:spPr bwMode="auto">
            <a:xfrm>
              <a:off x="0" y="0"/>
              <a:ext cx="623694" cy="622478"/>
            </a:xfrm>
            <a:custGeom>
              <a:avLst/>
              <a:gdLst>
                <a:gd name="T0" fmla="*/ 0 w 623694"/>
                <a:gd name="T1" fmla="*/ 311239 h 622478"/>
                <a:gd name="T2" fmla="*/ 311847 w 623694"/>
                <a:gd name="T3" fmla="*/ 0 h 622478"/>
                <a:gd name="T4" fmla="*/ 623694 w 623694"/>
                <a:gd name="T5" fmla="*/ 311239 h 622478"/>
                <a:gd name="T6" fmla="*/ 311847 w 623694"/>
                <a:gd name="T7" fmla="*/ 622478 h 622478"/>
                <a:gd name="T8" fmla="*/ 0 w 623694"/>
                <a:gd name="T9" fmla="*/ 311239 h 622478"/>
                <a:gd name="T10" fmla="*/ 54037 w 623694"/>
                <a:gd name="T11" fmla="*/ 311239 h 622478"/>
                <a:gd name="T12" fmla="*/ 311847 w 623694"/>
                <a:gd name="T13" fmla="*/ 568441 h 622478"/>
                <a:gd name="T14" fmla="*/ 569657 w 623694"/>
                <a:gd name="T15" fmla="*/ 311239 h 622478"/>
                <a:gd name="T16" fmla="*/ 311847 w 623694"/>
                <a:gd name="T17" fmla="*/ 54037 h 622478"/>
                <a:gd name="T18" fmla="*/ 54037 w 623694"/>
                <a:gd name="T19" fmla="*/ 311239 h 62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3694" h="622478">
                  <a:moveTo>
                    <a:pt x="0" y="311239"/>
                  </a:moveTo>
                  <a:cubicBezTo>
                    <a:pt x="0" y="139346"/>
                    <a:pt x="139619" y="0"/>
                    <a:pt x="311847" y="0"/>
                  </a:cubicBezTo>
                  <a:cubicBezTo>
                    <a:pt x="484075" y="0"/>
                    <a:pt x="623694" y="139346"/>
                    <a:pt x="623694" y="311239"/>
                  </a:cubicBezTo>
                  <a:cubicBezTo>
                    <a:pt x="623694" y="483132"/>
                    <a:pt x="484075" y="622478"/>
                    <a:pt x="311847" y="622478"/>
                  </a:cubicBezTo>
                  <a:cubicBezTo>
                    <a:pt x="139619" y="622478"/>
                    <a:pt x="0" y="483132"/>
                    <a:pt x="0" y="311239"/>
                  </a:cubicBezTo>
                  <a:close/>
                  <a:moveTo>
                    <a:pt x="54037" y="311239"/>
                  </a:moveTo>
                  <a:cubicBezTo>
                    <a:pt x="54037" y="453288"/>
                    <a:pt x="169462" y="568441"/>
                    <a:pt x="311847" y="568441"/>
                  </a:cubicBezTo>
                  <a:cubicBezTo>
                    <a:pt x="454232" y="568441"/>
                    <a:pt x="569657" y="453288"/>
                    <a:pt x="569657" y="311239"/>
                  </a:cubicBezTo>
                  <a:cubicBezTo>
                    <a:pt x="569657" y="169190"/>
                    <a:pt x="454232" y="54037"/>
                    <a:pt x="311847" y="54037"/>
                  </a:cubicBezTo>
                  <a:cubicBezTo>
                    <a:pt x="169462" y="54037"/>
                    <a:pt x="54037" y="169190"/>
                    <a:pt x="54037" y="311239"/>
                  </a:cubicBezTo>
                  <a:close/>
                </a:path>
              </a:pathLst>
            </a:custGeom>
            <a:solidFill>
              <a:srgbClr val="7030A0"/>
            </a:solidFill>
            <a:ln w="9525" cap="flat" cmpd="sng">
              <a:solidFill>
                <a:srgbClr val="7030A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latin typeface="+mn-lt"/>
                <a:ea typeface="+mn-ea"/>
                <a:cs typeface="+mn-ea"/>
                <a:sym typeface="+mn-lt"/>
              </a:endParaRPr>
            </a:p>
          </p:txBody>
        </p:sp>
        <p:sp>
          <p:nvSpPr>
            <p:cNvPr id="5146" name="文本框 63">
              <a:extLst>
                <a:ext uri="{FF2B5EF4-FFF2-40B4-BE49-F238E27FC236}">
                  <a16:creationId xmlns:a16="http://schemas.microsoft.com/office/drawing/2014/main" xmlns="" id="{789BEEA8-8533-3646-A494-B31C3854DA66}"/>
                </a:ext>
              </a:extLst>
            </p:cNvPr>
            <p:cNvSpPr txBox="1">
              <a:spLocks noChangeArrowheads="1"/>
            </p:cNvSpPr>
            <p:nvPr/>
          </p:nvSpPr>
          <p:spPr bwMode="auto">
            <a:xfrm>
              <a:off x="-53268" y="151384"/>
              <a:ext cx="715167" cy="3501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2000"/>
                </a:spcBef>
                <a:spcAft>
                  <a:spcPts val="338"/>
                </a:spcAft>
                <a:buClr>
                  <a:schemeClr val="accent1"/>
                </a:buClr>
                <a:buSzPct val="100000"/>
                <a:buFont typeface="Calibri" panose="020F0502020204030204" pitchFamily="34" charset="0"/>
                <a:buChar char=" "/>
                <a:defRPr sz="3300">
                  <a:solidFill>
                    <a:srgbClr val="404040"/>
                  </a:solidFill>
                  <a:latin typeface="Calibri" panose="020F0502020204030204" pitchFamily="34" charset="0"/>
                  <a:ea typeface="宋体" panose="02010600030101010101" pitchFamily="2" charset="-122"/>
                </a:defRPr>
              </a:lvl1pPr>
              <a:lvl2pPr marL="639763" indent="-304800">
                <a:lnSpc>
                  <a:spcPct val="90000"/>
                </a:lnSpc>
                <a:spcBef>
                  <a:spcPts val="338"/>
                </a:spcBef>
                <a:spcAft>
                  <a:spcPts val="663"/>
                </a:spcAft>
                <a:buClr>
                  <a:schemeClr val="accent1"/>
                </a:buClr>
                <a:buFont typeface="Calibri" panose="020F0502020204030204" pitchFamily="34" charset="0"/>
                <a:buChar char="◦"/>
                <a:defRPr sz="3000">
                  <a:solidFill>
                    <a:srgbClr val="404040"/>
                  </a:solidFill>
                  <a:latin typeface="Calibri" panose="020F0502020204030204" pitchFamily="34" charset="0"/>
                  <a:ea typeface="宋体" panose="02010600030101010101" pitchFamily="2" charset="-122"/>
                </a:defRPr>
              </a:lvl2pPr>
              <a:lvl3pPr marL="944563" indent="-30480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3pPr>
              <a:lvl4pPr marL="1249363" indent="-30480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4pPr>
              <a:lvl5pPr marL="1554163" indent="-30480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5pPr>
              <a:lvl6pPr marL="2011363" indent="-304800" eaLnBrk="0" fontAlgn="base" hangingPunct="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6pPr>
              <a:lvl7pPr marL="2468563" indent="-304800" eaLnBrk="0" fontAlgn="base" hangingPunct="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7pPr>
              <a:lvl8pPr marL="2925763" indent="-304800" eaLnBrk="0" fontAlgn="base" hangingPunct="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8pPr>
              <a:lvl9pPr marL="3382963" indent="-304800" eaLnBrk="0" fontAlgn="base" hangingPunct="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9pPr>
            </a:lstStyle>
            <a:p>
              <a:pPr>
                <a:spcBef>
                  <a:spcPct val="0"/>
                </a:spcBef>
                <a:buFont typeface="Calibri" panose="020F0502020204030204" pitchFamily="34" charset="0"/>
                <a:buNone/>
              </a:pPr>
              <a:r>
                <a:rPr lang="en-US" altLang="en-US" sz="1080" dirty="0">
                  <a:latin typeface="+mn-lt"/>
                  <a:ea typeface="+mn-ea"/>
                  <a:cs typeface="+mn-ea"/>
                  <a:sym typeface="+mn-lt"/>
                </a:rPr>
                <a:t>&lt;5%</a:t>
              </a:r>
            </a:p>
          </p:txBody>
        </p:sp>
      </p:grpSp>
      <p:grpSp>
        <p:nvGrpSpPr>
          <p:cNvPr id="5147" name="Group 27">
            <a:extLst>
              <a:ext uri="{FF2B5EF4-FFF2-40B4-BE49-F238E27FC236}">
                <a16:creationId xmlns:a16="http://schemas.microsoft.com/office/drawing/2014/main" xmlns="" id="{06330379-7753-A445-80F3-D42504AAC56F}"/>
              </a:ext>
            </a:extLst>
          </p:cNvPr>
          <p:cNvGrpSpPr>
            <a:grpSpLocks/>
          </p:cNvGrpSpPr>
          <p:nvPr/>
        </p:nvGrpSpPr>
        <p:grpSpPr bwMode="auto">
          <a:xfrm>
            <a:off x="2829573" y="4446310"/>
            <a:ext cx="822960" cy="824389"/>
            <a:chOff x="0" y="0"/>
            <a:chExt cx="1201161" cy="1201161"/>
          </a:xfrm>
        </p:grpSpPr>
        <p:sp>
          <p:nvSpPr>
            <p:cNvPr id="5148" name="同心圆 64">
              <a:extLst>
                <a:ext uri="{FF2B5EF4-FFF2-40B4-BE49-F238E27FC236}">
                  <a16:creationId xmlns:a16="http://schemas.microsoft.com/office/drawing/2014/main" xmlns="" id="{ED4C4718-900D-174B-875C-0E3E1DF34C37}"/>
                </a:ext>
              </a:extLst>
            </p:cNvPr>
            <p:cNvSpPr>
              <a:spLocks/>
            </p:cNvSpPr>
            <p:nvPr/>
          </p:nvSpPr>
          <p:spPr bwMode="auto">
            <a:xfrm>
              <a:off x="0" y="0"/>
              <a:ext cx="1201161" cy="1201161"/>
            </a:xfrm>
            <a:custGeom>
              <a:avLst/>
              <a:gdLst>
                <a:gd name="T0" fmla="*/ 0 w 1201161"/>
                <a:gd name="T1" fmla="*/ 600581 h 1201161"/>
                <a:gd name="T2" fmla="*/ 600581 w 1201161"/>
                <a:gd name="T3" fmla="*/ 0 h 1201161"/>
                <a:gd name="T4" fmla="*/ 1201162 w 1201161"/>
                <a:gd name="T5" fmla="*/ 600581 h 1201161"/>
                <a:gd name="T6" fmla="*/ 600581 w 1201161"/>
                <a:gd name="T7" fmla="*/ 1201162 h 1201161"/>
                <a:gd name="T8" fmla="*/ 0 w 1201161"/>
                <a:gd name="T9" fmla="*/ 600581 h 1201161"/>
                <a:gd name="T10" fmla="*/ 137701 w 1201161"/>
                <a:gd name="T11" fmla="*/ 600581 h 1201161"/>
                <a:gd name="T12" fmla="*/ 600580 w 1201161"/>
                <a:gd name="T13" fmla="*/ 1063460 h 1201161"/>
                <a:gd name="T14" fmla="*/ 1063459 w 1201161"/>
                <a:gd name="T15" fmla="*/ 600581 h 1201161"/>
                <a:gd name="T16" fmla="*/ 600580 w 1201161"/>
                <a:gd name="T17" fmla="*/ 137702 h 1201161"/>
                <a:gd name="T18" fmla="*/ 137701 w 1201161"/>
                <a:gd name="T19" fmla="*/ 600581 h 120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1161" h="1201161">
                  <a:moveTo>
                    <a:pt x="0" y="600581"/>
                  </a:moveTo>
                  <a:cubicBezTo>
                    <a:pt x="0" y="268889"/>
                    <a:pt x="268889" y="0"/>
                    <a:pt x="600581" y="0"/>
                  </a:cubicBezTo>
                  <a:cubicBezTo>
                    <a:pt x="932273" y="0"/>
                    <a:pt x="1201162" y="268889"/>
                    <a:pt x="1201162" y="600581"/>
                  </a:cubicBezTo>
                  <a:cubicBezTo>
                    <a:pt x="1201162" y="932273"/>
                    <a:pt x="932273" y="1201162"/>
                    <a:pt x="600581" y="1201162"/>
                  </a:cubicBezTo>
                  <a:cubicBezTo>
                    <a:pt x="268889" y="1201162"/>
                    <a:pt x="0" y="932273"/>
                    <a:pt x="0" y="600581"/>
                  </a:cubicBezTo>
                  <a:close/>
                  <a:moveTo>
                    <a:pt x="137701" y="600581"/>
                  </a:moveTo>
                  <a:cubicBezTo>
                    <a:pt x="137701" y="856222"/>
                    <a:pt x="344939" y="1063460"/>
                    <a:pt x="600580" y="1063460"/>
                  </a:cubicBezTo>
                  <a:cubicBezTo>
                    <a:pt x="856221" y="1063460"/>
                    <a:pt x="1063459" y="856222"/>
                    <a:pt x="1063459" y="600581"/>
                  </a:cubicBezTo>
                  <a:cubicBezTo>
                    <a:pt x="1063459" y="344940"/>
                    <a:pt x="856221" y="137702"/>
                    <a:pt x="600580" y="137702"/>
                  </a:cubicBezTo>
                  <a:cubicBezTo>
                    <a:pt x="344939" y="137702"/>
                    <a:pt x="137701" y="344940"/>
                    <a:pt x="137701" y="600581"/>
                  </a:cubicBezTo>
                  <a:close/>
                </a:path>
              </a:pathLst>
            </a:custGeom>
            <a:solidFill>
              <a:srgbClr val="FDBD0D"/>
            </a:solidFill>
            <a:ln w="9525" cap="flat" cmpd="sng">
              <a:solidFill>
                <a:srgbClr val="FDBD0D"/>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latin typeface="+mn-lt"/>
                <a:ea typeface="+mn-ea"/>
                <a:cs typeface="+mn-ea"/>
                <a:sym typeface="+mn-lt"/>
              </a:endParaRPr>
            </a:p>
          </p:txBody>
        </p:sp>
        <p:sp>
          <p:nvSpPr>
            <p:cNvPr id="5149" name="文本框 65">
              <a:extLst>
                <a:ext uri="{FF2B5EF4-FFF2-40B4-BE49-F238E27FC236}">
                  <a16:creationId xmlns:a16="http://schemas.microsoft.com/office/drawing/2014/main" xmlns="" id="{2CBCF9F7-25B8-F64D-B044-089971CEC1EB}"/>
                </a:ext>
              </a:extLst>
            </p:cNvPr>
            <p:cNvSpPr txBox="1">
              <a:spLocks noChangeArrowheads="1"/>
            </p:cNvSpPr>
            <p:nvPr/>
          </p:nvSpPr>
          <p:spPr bwMode="auto">
            <a:xfrm>
              <a:off x="106385" y="401163"/>
              <a:ext cx="964417" cy="4250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nSpc>
                  <a:spcPct val="90000"/>
                </a:lnSpc>
                <a:spcBef>
                  <a:spcPts val="2000"/>
                </a:spcBef>
                <a:spcAft>
                  <a:spcPts val="338"/>
                </a:spcAft>
                <a:buClr>
                  <a:schemeClr val="accent1"/>
                </a:buClr>
                <a:buSzPct val="100000"/>
                <a:buFont typeface="Calibri" panose="020F0502020204030204" pitchFamily="34" charset="0"/>
                <a:buChar char=" "/>
                <a:defRPr sz="3300">
                  <a:solidFill>
                    <a:srgbClr val="404040"/>
                  </a:solidFill>
                  <a:latin typeface="Calibri" panose="020F0502020204030204" pitchFamily="34" charset="0"/>
                  <a:ea typeface="宋体" panose="02010600030101010101" pitchFamily="2" charset="-122"/>
                </a:defRPr>
              </a:lvl1pPr>
              <a:lvl2pPr marL="639763" indent="-304800">
                <a:lnSpc>
                  <a:spcPct val="90000"/>
                </a:lnSpc>
                <a:spcBef>
                  <a:spcPts val="338"/>
                </a:spcBef>
                <a:spcAft>
                  <a:spcPts val="663"/>
                </a:spcAft>
                <a:buClr>
                  <a:schemeClr val="accent1"/>
                </a:buClr>
                <a:buFont typeface="Calibri" panose="020F0502020204030204" pitchFamily="34" charset="0"/>
                <a:buChar char="◦"/>
                <a:defRPr sz="3000">
                  <a:solidFill>
                    <a:srgbClr val="404040"/>
                  </a:solidFill>
                  <a:latin typeface="Calibri" panose="020F0502020204030204" pitchFamily="34" charset="0"/>
                  <a:ea typeface="宋体" panose="02010600030101010101" pitchFamily="2" charset="-122"/>
                </a:defRPr>
              </a:lvl2pPr>
              <a:lvl3pPr marL="944563" indent="-30480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3pPr>
              <a:lvl4pPr marL="1249363" indent="-30480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4pPr>
              <a:lvl5pPr marL="1554163" indent="-30480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5pPr>
              <a:lvl6pPr marL="2011363" indent="-304800" eaLnBrk="0" fontAlgn="base" hangingPunct="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6pPr>
              <a:lvl7pPr marL="2468563" indent="-304800" eaLnBrk="0" fontAlgn="base" hangingPunct="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7pPr>
              <a:lvl8pPr marL="2925763" indent="-304800" eaLnBrk="0" fontAlgn="base" hangingPunct="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8pPr>
              <a:lvl9pPr marL="3382963" indent="-304800" eaLnBrk="0" fontAlgn="base" hangingPunct="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9pPr>
            </a:lstStyle>
            <a:p>
              <a:pPr>
                <a:spcBef>
                  <a:spcPct val="0"/>
                </a:spcBef>
                <a:buFont typeface="Calibri" panose="020F0502020204030204" pitchFamily="34" charset="0"/>
                <a:buNone/>
              </a:pPr>
              <a:r>
                <a:rPr lang="en-US" altLang="en-US" sz="1440" dirty="0">
                  <a:latin typeface="+mn-lt"/>
                  <a:ea typeface="+mn-ea"/>
                  <a:cs typeface="+mn-ea"/>
                  <a:sym typeface="+mn-lt"/>
                </a:rPr>
                <a:t>&gt;25%</a:t>
              </a:r>
            </a:p>
          </p:txBody>
        </p:sp>
      </p:grpSp>
      <p:grpSp>
        <p:nvGrpSpPr>
          <p:cNvPr id="5150" name="Group 30">
            <a:extLst>
              <a:ext uri="{FF2B5EF4-FFF2-40B4-BE49-F238E27FC236}">
                <a16:creationId xmlns:a16="http://schemas.microsoft.com/office/drawing/2014/main" xmlns="" id="{FA80D41E-3DC5-304B-B672-248F25FB34AA}"/>
              </a:ext>
            </a:extLst>
          </p:cNvPr>
          <p:cNvGrpSpPr>
            <a:grpSpLocks/>
          </p:cNvGrpSpPr>
          <p:nvPr/>
        </p:nvGrpSpPr>
        <p:grpSpPr bwMode="auto">
          <a:xfrm>
            <a:off x="5212028" y="4783355"/>
            <a:ext cx="533049" cy="512591"/>
            <a:chOff x="-7718" y="52150"/>
            <a:chExt cx="674012" cy="481427"/>
          </a:xfrm>
        </p:grpSpPr>
        <p:sp>
          <p:nvSpPr>
            <p:cNvPr id="5151" name="同心圆 69">
              <a:extLst>
                <a:ext uri="{FF2B5EF4-FFF2-40B4-BE49-F238E27FC236}">
                  <a16:creationId xmlns:a16="http://schemas.microsoft.com/office/drawing/2014/main" xmlns="" id="{33BDC1BA-3835-F44B-9C71-44C794A82980}"/>
                </a:ext>
              </a:extLst>
            </p:cNvPr>
            <p:cNvSpPr>
              <a:spLocks/>
            </p:cNvSpPr>
            <p:nvPr/>
          </p:nvSpPr>
          <p:spPr bwMode="auto">
            <a:xfrm>
              <a:off x="0" y="52150"/>
              <a:ext cx="644046" cy="481427"/>
            </a:xfrm>
            <a:custGeom>
              <a:avLst/>
              <a:gdLst>
                <a:gd name="T0" fmla="*/ 0 w 622684"/>
                <a:gd name="T1" fmla="*/ 311239 h 622478"/>
                <a:gd name="T2" fmla="*/ 311342 w 622684"/>
                <a:gd name="T3" fmla="*/ 0 h 622478"/>
                <a:gd name="T4" fmla="*/ 622684 w 622684"/>
                <a:gd name="T5" fmla="*/ 311239 h 622478"/>
                <a:gd name="T6" fmla="*/ 311342 w 622684"/>
                <a:gd name="T7" fmla="*/ 622478 h 622478"/>
                <a:gd name="T8" fmla="*/ 0 w 622684"/>
                <a:gd name="T9" fmla="*/ 311239 h 622478"/>
                <a:gd name="T10" fmla="*/ 54037 w 622684"/>
                <a:gd name="T11" fmla="*/ 311239 h 622478"/>
                <a:gd name="T12" fmla="*/ 311342 w 622684"/>
                <a:gd name="T13" fmla="*/ 568441 h 622478"/>
                <a:gd name="T14" fmla="*/ 568647 w 622684"/>
                <a:gd name="T15" fmla="*/ 311239 h 622478"/>
                <a:gd name="T16" fmla="*/ 311342 w 622684"/>
                <a:gd name="T17" fmla="*/ 54037 h 622478"/>
                <a:gd name="T18" fmla="*/ 54037 w 622684"/>
                <a:gd name="T19" fmla="*/ 311239 h 62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684" h="622478">
                  <a:moveTo>
                    <a:pt x="0" y="311239"/>
                  </a:moveTo>
                  <a:cubicBezTo>
                    <a:pt x="0" y="139346"/>
                    <a:pt x="139393" y="0"/>
                    <a:pt x="311342" y="0"/>
                  </a:cubicBezTo>
                  <a:cubicBezTo>
                    <a:pt x="483291" y="0"/>
                    <a:pt x="622684" y="139346"/>
                    <a:pt x="622684" y="311239"/>
                  </a:cubicBezTo>
                  <a:cubicBezTo>
                    <a:pt x="622684" y="483132"/>
                    <a:pt x="483291" y="622478"/>
                    <a:pt x="311342" y="622478"/>
                  </a:cubicBezTo>
                  <a:cubicBezTo>
                    <a:pt x="139393" y="622478"/>
                    <a:pt x="0" y="483132"/>
                    <a:pt x="0" y="311239"/>
                  </a:cubicBezTo>
                  <a:close/>
                  <a:moveTo>
                    <a:pt x="54037" y="311239"/>
                  </a:moveTo>
                  <a:cubicBezTo>
                    <a:pt x="54037" y="453288"/>
                    <a:pt x="169236" y="568441"/>
                    <a:pt x="311342" y="568441"/>
                  </a:cubicBezTo>
                  <a:cubicBezTo>
                    <a:pt x="453448" y="568441"/>
                    <a:pt x="568647" y="453288"/>
                    <a:pt x="568647" y="311239"/>
                  </a:cubicBezTo>
                  <a:cubicBezTo>
                    <a:pt x="568647" y="169190"/>
                    <a:pt x="453448" y="54037"/>
                    <a:pt x="311342" y="54037"/>
                  </a:cubicBezTo>
                  <a:cubicBezTo>
                    <a:pt x="169236" y="54037"/>
                    <a:pt x="54037" y="169190"/>
                    <a:pt x="54037" y="311239"/>
                  </a:cubicBezTo>
                  <a:close/>
                </a:path>
              </a:pathLst>
            </a:custGeom>
            <a:solidFill>
              <a:srgbClr val="1F497D"/>
            </a:solidFill>
            <a:ln w="9525" cap="flat" cmpd="sng">
              <a:solidFill>
                <a:srgbClr val="1F497D"/>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latin typeface="+mn-lt"/>
                <a:ea typeface="+mn-ea"/>
                <a:cs typeface="+mn-ea"/>
                <a:sym typeface="+mn-lt"/>
              </a:endParaRPr>
            </a:p>
          </p:txBody>
        </p:sp>
        <p:sp>
          <p:nvSpPr>
            <p:cNvPr id="5152" name="文本框 70">
              <a:extLst>
                <a:ext uri="{FF2B5EF4-FFF2-40B4-BE49-F238E27FC236}">
                  <a16:creationId xmlns:a16="http://schemas.microsoft.com/office/drawing/2014/main" xmlns="" id="{C9C29CE4-E1CB-6649-8EE6-96E8A64697BA}"/>
                </a:ext>
              </a:extLst>
            </p:cNvPr>
            <p:cNvSpPr txBox="1">
              <a:spLocks noChangeArrowheads="1"/>
            </p:cNvSpPr>
            <p:nvPr/>
          </p:nvSpPr>
          <p:spPr bwMode="auto">
            <a:xfrm>
              <a:off x="-7718" y="218582"/>
              <a:ext cx="674012" cy="22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2000"/>
                </a:spcBef>
                <a:spcAft>
                  <a:spcPts val="338"/>
                </a:spcAft>
                <a:buClr>
                  <a:schemeClr val="accent1"/>
                </a:buClr>
                <a:buSzPct val="100000"/>
                <a:buFont typeface="Calibri" panose="020F0502020204030204" pitchFamily="34" charset="0"/>
                <a:buChar char=" "/>
                <a:defRPr sz="3300">
                  <a:solidFill>
                    <a:srgbClr val="404040"/>
                  </a:solidFill>
                  <a:latin typeface="Calibri" panose="020F0502020204030204" pitchFamily="34" charset="0"/>
                  <a:ea typeface="宋体" panose="02010600030101010101" pitchFamily="2" charset="-122"/>
                </a:defRPr>
              </a:lvl1pPr>
              <a:lvl2pPr marL="639763" indent="-304800">
                <a:lnSpc>
                  <a:spcPct val="90000"/>
                </a:lnSpc>
                <a:spcBef>
                  <a:spcPts val="338"/>
                </a:spcBef>
                <a:spcAft>
                  <a:spcPts val="663"/>
                </a:spcAft>
                <a:buClr>
                  <a:schemeClr val="accent1"/>
                </a:buClr>
                <a:buFont typeface="Calibri" panose="020F0502020204030204" pitchFamily="34" charset="0"/>
                <a:buChar char="◦"/>
                <a:defRPr sz="3000">
                  <a:solidFill>
                    <a:srgbClr val="404040"/>
                  </a:solidFill>
                  <a:latin typeface="Calibri" panose="020F0502020204030204" pitchFamily="34" charset="0"/>
                  <a:ea typeface="宋体" panose="02010600030101010101" pitchFamily="2" charset="-122"/>
                </a:defRPr>
              </a:lvl2pPr>
              <a:lvl3pPr marL="944563" indent="-30480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3pPr>
              <a:lvl4pPr marL="1249363" indent="-30480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4pPr>
              <a:lvl5pPr marL="1554163" indent="-30480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5pPr>
              <a:lvl6pPr marL="2011363" indent="-304800" eaLnBrk="0" fontAlgn="base" hangingPunct="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6pPr>
              <a:lvl7pPr marL="2468563" indent="-304800" eaLnBrk="0" fontAlgn="base" hangingPunct="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7pPr>
              <a:lvl8pPr marL="2925763" indent="-304800" eaLnBrk="0" fontAlgn="base" hangingPunct="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8pPr>
              <a:lvl9pPr marL="3382963" indent="-304800" eaLnBrk="0" fontAlgn="base" hangingPunct="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9pPr>
            </a:lstStyle>
            <a:p>
              <a:pPr>
                <a:spcBef>
                  <a:spcPct val="0"/>
                </a:spcBef>
                <a:buFont typeface="Calibri" panose="020F0502020204030204" pitchFamily="34" charset="0"/>
                <a:buNone/>
              </a:pPr>
              <a:r>
                <a:rPr lang="en-US" altLang="en-US" sz="1080" dirty="0">
                  <a:latin typeface="+mn-lt"/>
                  <a:ea typeface="+mn-ea"/>
                  <a:cs typeface="+mn-ea"/>
                  <a:sym typeface="+mn-lt"/>
                </a:rPr>
                <a:t>&lt;4%</a:t>
              </a:r>
            </a:p>
          </p:txBody>
        </p:sp>
      </p:grpSp>
      <p:sp>
        <p:nvSpPr>
          <p:cNvPr id="5153" name="矩形 67">
            <a:extLst>
              <a:ext uri="{FF2B5EF4-FFF2-40B4-BE49-F238E27FC236}">
                <a16:creationId xmlns:a16="http://schemas.microsoft.com/office/drawing/2014/main" xmlns="" id="{0F97FF55-548D-E742-9456-E5E04194DF44}"/>
              </a:ext>
            </a:extLst>
          </p:cNvPr>
          <p:cNvSpPr>
            <a:spLocks noChangeArrowheads="1"/>
          </p:cNvSpPr>
          <p:nvPr/>
        </p:nvSpPr>
        <p:spPr bwMode="auto">
          <a:xfrm>
            <a:off x="7446870" y="4003020"/>
            <a:ext cx="1162498" cy="2668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nSpc>
                <a:spcPct val="90000"/>
              </a:lnSpc>
              <a:spcBef>
                <a:spcPts val="2000"/>
              </a:spcBef>
              <a:spcAft>
                <a:spcPts val="338"/>
              </a:spcAft>
              <a:buClr>
                <a:schemeClr val="accent1"/>
              </a:buClr>
              <a:buSzPct val="100000"/>
              <a:buFont typeface="Calibri" panose="020F0502020204030204" pitchFamily="34" charset="0"/>
              <a:buChar char=" "/>
              <a:defRPr sz="3300">
                <a:solidFill>
                  <a:srgbClr val="404040"/>
                </a:solidFill>
                <a:latin typeface="Calibri" panose="020F0502020204030204" pitchFamily="34" charset="0"/>
                <a:ea typeface="宋体" panose="02010600030101010101" pitchFamily="2" charset="-122"/>
              </a:defRPr>
            </a:lvl1pPr>
            <a:lvl2pPr marL="639763" indent="-304800">
              <a:lnSpc>
                <a:spcPct val="90000"/>
              </a:lnSpc>
              <a:spcBef>
                <a:spcPts val="338"/>
              </a:spcBef>
              <a:spcAft>
                <a:spcPts val="663"/>
              </a:spcAft>
              <a:buClr>
                <a:schemeClr val="accent1"/>
              </a:buClr>
              <a:buFont typeface="Calibri" panose="020F0502020204030204" pitchFamily="34" charset="0"/>
              <a:buChar char="◦"/>
              <a:defRPr sz="3000">
                <a:solidFill>
                  <a:srgbClr val="404040"/>
                </a:solidFill>
                <a:latin typeface="Calibri" panose="020F0502020204030204" pitchFamily="34" charset="0"/>
                <a:ea typeface="宋体" panose="02010600030101010101" pitchFamily="2" charset="-122"/>
              </a:defRPr>
            </a:lvl2pPr>
            <a:lvl3pPr marL="944563" indent="-30480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3pPr>
            <a:lvl4pPr marL="1249363" indent="-30480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4pPr>
            <a:lvl5pPr marL="1554163" indent="-30480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5pPr>
            <a:lvl6pPr marL="2011363" indent="-304800" eaLnBrk="0" fontAlgn="base" hangingPunct="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6pPr>
            <a:lvl7pPr marL="2468563" indent="-304800" eaLnBrk="0" fontAlgn="base" hangingPunct="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7pPr>
            <a:lvl8pPr marL="2925763" indent="-304800" eaLnBrk="0" fontAlgn="base" hangingPunct="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8pPr>
            <a:lvl9pPr marL="3382963" indent="-304800" eaLnBrk="0" fontAlgn="base" hangingPunct="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9pPr>
          </a:lstStyle>
          <a:p>
            <a:pPr eaLnBrk="1" hangingPunct="1">
              <a:spcBef>
                <a:spcPct val="0"/>
              </a:spcBef>
              <a:buFont typeface="Calibri" panose="020F0502020204030204" pitchFamily="34" charset="0"/>
              <a:buNone/>
            </a:pPr>
            <a:r>
              <a:rPr lang="en-US" altLang="zh-CN" sz="1260" b="1" dirty="0">
                <a:solidFill>
                  <a:srgbClr val="2277A3"/>
                </a:solidFill>
                <a:latin typeface="+mn-lt"/>
                <a:ea typeface="+mn-ea"/>
                <a:cs typeface="+mn-ea"/>
                <a:sym typeface="+mn-lt"/>
              </a:rPr>
              <a:t>Game server</a:t>
            </a:r>
            <a:endParaRPr lang="zh-CN" altLang="en-US" sz="1260" b="1" dirty="0">
              <a:solidFill>
                <a:srgbClr val="2277A3"/>
              </a:solidFill>
              <a:latin typeface="+mn-lt"/>
              <a:ea typeface="+mn-ea"/>
              <a:cs typeface="+mn-ea"/>
              <a:sym typeface="+mn-lt"/>
            </a:endParaRPr>
          </a:p>
        </p:txBody>
      </p:sp>
      <p:pic>
        <p:nvPicPr>
          <p:cNvPr id="5154" name="图片 1">
            <a:extLst>
              <a:ext uri="{FF2B5EF4-FFF2-40B4-BE49-F238E27FC236}">
                <a16:creationId xmlns:a16="http://schemas.microsoft.com/office/drawing/2014/main" xmlns="" id="{716A4EFB-147F-5A4C-9C62-1B79AF68D9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4545" y="3033521"/>
            <a:ext cx="745808" cy="8165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55" name="Text Box 2">
            <a:extLst>
              <a:ext uri="{FF2B5EF4-FFF2-40B4-BE49-F238E27FC236}">
                <a16:creationId xmlns:a16="http://schemas.microsoft.com/office/drawing/2014/main" xmlns="" id="{DAA0F90C-061E-AD46-9BB3-180DCDD483B3}"/>
              </a:ext>
            </a:extLst>
          </p:cNvPr>
          <p:cNvSpPr>
            <a:spLocks noChangeArrowheads="1"/>
          </p:cNvSpPr>
          <p:nvPr/>
        </p:nvSpPr>
        <p:spPr bwMode="auto">
          <a:xfrm>
            <a:off x="741118" y="2050022"/>
            <a:ext cx="5200650" cy="286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3600">
                <a:solidFill>
                  <a:schemeClr val="tx1"/>
                </a:solidFill>
                <a:latin typeface="Arial" panose="020B0604020202020204" pitchFamily="34" charset="0"/>
                <a:ea typeface="宋体" panose="02010600030101010101" pitchFamily="2" charset="-122"/>
              </a:defRPr>
            </a:lvl1pPr>
            <a:lvl2pPr marL="742950" indent="-285750">
              <a:defRPr sz="3600">
                <a:solidFill>
                  <a:schemeClr val="tx1"/>
                </a:solidFill>
                <a:latin typeface="Arial" panose="020B0604020202020204" pitchFamily="34" charset="0"/>
                <a:ea typeface="宋体" panose="02010600030101010101" pitchFamily="2" charset="-122"/>
              </a:defRPr>
            </a:lvl2pPr>
            <a:lvl3pPr marL="1143000" indent="-228600">
              <a:defRPr sz="3600">
                <a:solidFill>
                  <a:schemeClr val="tx1"/>
                </a:solidFill>
                <a:latin typeface="Arial" panose="020B0604020202020204" pitchFamily="34" charset="0"/>
                <a:ea typeface="宋体" panose="02010600030101010101" pitchFamily="2" charset="-122"/>
              </a:defRPr>
            </a:lvl3pPr>
            <a:lvl4pPr marL="1600200" indent="-228600">
              <a:defRPr sz="3600">
                <a:solidFill>
                  <a:schemeClr val="tx1"/>
                </a:solidFill>
                <a:latin typeface="Arial" panose="020B0604020202020204" pitchFamily="34" charset="0"/>
                <a:ea typeface="宋体" panose="02010600030101010101" pitchFamily="2" charset="-122"/>
              </a:defRPr>
            </a:lvl4pPr>
            <a:lvl5pPr marL="2057400" indent="-22860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9pPr>
          </a:lstStyle>
          <a:p>
            <a:pPr eaLnBrk="1" hangingPunct="1"/>
            <a:r>
              <a:rPr lang="en-US" altLang="zh-CN" sz="1260" dirty="0">
                <a:latin typeface="+mn-lt"/>
                <a:ea typeface="+mn-ea"/>
                <a:cs typeface="+mn-ea"/>
                <a:sym typeface="+mn-lt"/>
              </a:rPr>
              <a:t>A considerable portion of problem resides between client and router</a:t>
            </a:r>
            <a:endParaRPr lang="zh-CN" altLang="en-US" sz="1260" dirty="0">
              <a:latin typeface="+mn-lt"/>
              <a:ea typeface="+mn-ea"/>
              <a:cs typeface="+mn-ea"/>
              <a:sym typeface="+mn-lt"/>
            </a:endParaRPr>
          </a:p>
        </p:txBody>
      </p:sp>
      <p:sp>
        <p:nvSpPr>
          <p:cNvPr id="5156" name="Rectangle 36">
            <a:extLst>
              <a:ext uri="{FF2B5EF4-FFF2-40B4-BE49-F238E27FC236}">
                <a16:creationId xmlns:a16="http://schemas.microsoft.com/office/drawing/2014/main" xmlns="" id="{B02E7903-1BCD-3242-AAE7-1DC9F9E82AD7}"/>
              </a:ext>
            </a:extLst>
          </p:cNvPr>
          <p:cNvSpPr>
            <a:spLocks noChangeArrowheads="1"/>
          </p:cNvSpPr>
          <p:nvPr/>
        </p:nvSpPr>
        <p:spPr bwMode="auto">
          <a:xfrm>
            <a:off x="827584" y="2855640"/>
            <a:ext cx="3916561" cy="3240360"/>
          </a:xfrm>
          <a:prstGeom prst="rect">
            <a:avLst/>
          </a:prstGeom>
          <a:noFill/>
          <a:ln w="44450" cmpd="sng">
            <a:solidFill>
              <a:schemeClr val="accent2"/>
            </a:solidFill>
            <a:prstDash val="dashDot"/>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3600">
                <a:solidFill>
                  <a:schemeClr val="tx1"/>
                </a:solidFill>
                <a:latin typeface="Arial" panose="020B0604020202020204" pitchFamily="34" charset="0"/>
                <a:ea typeface="宋体" panose="02010600030101010101" pitchFamily="2" charset="-122"/>
              </a:defRPr>
            </a:lvl1pPr>
            <a:lvl2pPr marL="742950" indent="-285750">
              <a:defRPr sz="3600">
                <a:solidFill>
                  <a:schemeClr val="tx1"/>
                </a:solidFill>
                <a:latin typeface="Arial" panose="020B0604020202020204" pitchFamily="34" charset="0"/>
                <a:ea typeface="宋体" panose="02010600030101010101" pitchFamily="2" charset="-122"/>
              </a:defRPr>
            </a:lvl2pPr>
            <a:lvl3pPr marL="1143000" indent="-228600">
              <a:defRPr sz="3600">
                <a:solidFill>
                  <a:schemeClr val="tx1"/>
                </a:solidFill>
                <a:latin typeface="Arial" panose="020B0604020202020204" pitchFamily="34" charset="0"/>
                <a:ea typeface="宋体" panose="02010600030101010101" pitchFamily="2" charset="-122"/>
              </a:defRPr>
            </a:lvl3pPr>
            <a:lvl4pPr marL="1600200" indent="-228600">
              <a:defRPr sz="3600">
                <a:solidFill>
                  <a:schemeClr val="tx1"/>
                </a:solidFill>
                <a:latin typeface="Arial" panose="020B0604020202020204" pitchFamily="34" charset="0"/>
                <a:ea typeface="宋体" panose="02010600030101010101" pitchFamily="2" charset="-122"/>
              </a:defRPr>
            </a:lvl4pPr>
            <a:lvl5pPr marL="2057400" indent="-22860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9pPr>
          </a:lstStyle>
          <a:p>
            <a:endParaRPr lang="zh-CN" altLang="en-US" sz="1620">
              <a:latin typeface="+mn-lt"/>
              <a:ea typeface="+mn-ea"/>
              <a:cs typeface="+mn-ea"/>
              <a:sym typeface="+mn-lt"/>
            </a:endParaRPr>
          </a:p>
        </p:txBody>
      </p:sp>
      <p:cxnSp>
        <p:nvCxnSpPr>
          <p:cNvPr id="3" name="Straight Connector 2">
            <a:extLst>
              <a:ext uri="{FF2B5EF4-FFF2-40B4-BE49-F238E27FC236}">
                <a16:creationId xmlns:a16="http://schemas.microsoft.com/office/drawing/2014/main" xmlns="" id="{6E8DE913-145B-234E-85C7-BA55DC5BFB1C}"/>
              </a:ext>
            </a:extLst>
          </p:cNvPr>
          <p:cNvCxnSpPr>
            <a:cxnSpLocks/>
            <a:stCxn id="5128" idx="2"/>
            <a:endCxn id="5140" idx="1"/>
          </p:cNvCxnSpPr>
          <p:nvPr/>
        </p:nvCxnSpPr>
        <p:spPr bwMode="auto">
          <a:xfrm>
            <a:off x="1503382" y="3584303"/>
            <a:ext cx="0" cy="680800"/>
          </a:xfrm>
          <a:prstGeom prst="line">
            <a:avLst/>
          </a:prstGeom>
          <a:solidFill>
            <a:schemeClr val="accent1"/>
          </a:solidFill>
          <a:ln w="69850" cap="flat" cmpd="sng" algn="ctr">
            <a:solidFill>
              <a:srgbClr val="C00000"/>
            </a:solidFill>
            <a:prstDash val="solid"/>
            <a:round/>
            <a:headEnd type="none" w="med" len="med"/>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a:extLst>
              <a:ext uri="{FF2B5EF4-FFF2-40B4-BE49-F238E27FC236}">
                <a16:creationId xmlns:a16="http://schemas.microsoft.com/office/drawing/2014/main" xmlns="" id="{F8F3B2EC-E07A-4949-ADCE-C3CFE7AEF295}"/>
              </a:ext>
            </a:extLst>
          </p:cNvPr>
          <p:cNvCxnSpPr>
            <a:cxnSpLocks/>
            <a:endCxn id="5151" idx="1"/>
          </p:cNvCxnSpPr>
          <p:nvPr/>
        </p:nvCxnSpPr>
        <p:spPr bwMode="auto">
          <a:xfrm>
            <a:off x="5472807" y="4073650"/>
            <a:ext cx="0" cy="709705"/>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Lightning Bolt 17">
            <a:extLst>
              <a:ext uri="{FF2B5EF4-FFF2-40B4-BE49-F238E27FC236}">
                <a16:creationId xmlns:a16="http://schemas.microsoft.com/office/drawing/2014/main" xmlns="" id="{47D33E3D-2AB7-544D-9B9D-D6257E662A0A}"/>
              </a:ext>
            </a:extLst>
          </p:cNvPr>
          <p:cNvSpPr/>
          <p:nvPr/>
        </p:nvSpPr>
        <p:spPr bwMode="auto">
          <a:xfrm>
            <a:off x="6307211" y="3308608"/>
            <a:ext cx="833648" cy="247066"/>
          </a:xfrm>
          <a:prstGeom prst="lightningBol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41148" tIns="20574" rIns="41148" bIns="20574" numCol="1" spcCol="0" rtlCol="0" fromWordArt="0" anchor="t" anchorCtr="0" forceAA="0" compatLnSpc="1">
            <a:prstTxWarp prst="textNoShape">
              <a:avLst/>
            </a:prstTxWarp>
            <a:noAutofit/>
          </a:bodyPr>
          <a:lstStyle/>
          <a:p>
            <a:pPr defTabSz="411480" eaLnBrk="0" hangingPunct="0"/>
            <a:endParaRPr lang="en-US" sz="1620">
              <a:latin typeface="+mn-lt"/>
              <a:ea typeface="+mn-ea"/>
              <a:cs typeface="+mn-ea"/>
              <a:sym typeface="+mn-lt"/>
            </a:endParaRPr>
          </a:p>
        </p:txBody>
      </p:sp>
      <p:sp>
        <p:nvSpPr>
          <p:cNvPr id="54" name="Lightning Bolt 53">
            <a:extLst>
              <a:ext uri="{FF2B5EF4-FFF2-40B4-BE49-F238E27FC236}">
                <a16:creationId xmlns:a16="http://schemas.microsoft.com/office/drawing/2014/main" xmlns="" id="{96AE4166-895F-EF4C-9CF8-AD912B3B5C4C}"/>
              </a:ext>
            </a:extLst>
          </p:cNvPr>
          <p:cNvSpPr/>
          <p:nvPr/>
        </p:nvSpPr>
        <p:spPr bwMode="auto">
          <a:xfrm>
            <a:off x="4090476" y="3328611"/>
            <a:ext cx="833648" cy="247066"/>
          </a:xfrm>
          <a:prstGeom prst="lightningBol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41148" tIns="20574" rIns="41148" bIns="20574" numCol="1" spcCol="0" rtlCol="0" fromWordArt="0" anchor="t" anchorCtr="0" forceAA="0" compatLnSpc="1">
            <a:prstTxWarp prst="textNoShape">
              <a:avLst/>
            </a:prstTxWarp>
            <a:noAutofit/>
          </a:bodyPr>
          <a:lstStyle/>
          <a:p>
            <a:pPr defTabSz="411480" eaLnBrk="0" hangingPunct="0"/>
            <a:endParaRPr lang="en-US" sz="1620" dirty="0">
              <a:latin typeface="+mn-lt"/>
              <a:ea typeface="+mn-ea"/>
              <a:cs typeface="+mn-ea"/>
              <a:sym typeface="+mn-lt"/>
            </a:endParaRPr>
          </a:p>
        </p:txBody>
      </p:sp>
      <p:cxnSp>
        <p:nvCxnSpPr>
          <p:cNvPr id="20" name="Straight Connector 19">
            <a:extLst>
              <a:ext uri="{FF2B5EF4-FFF2-40B4-BE49-F238E27FC236}">
                <a16:creationId xmlns:a16="http://schemas.microsoft.com/office/drawing/2014/main" xmlns="" id="{77195D93-6E9D-FF49-8256-D93A4591ABA0}"/>
              </a:ext>
            </a:extLst>
          </p:cNvPr>
          <p:cNvCxnSpPr>
            <a:cxnSpLocks/>
          </p:cNvCxnSpPr>
          <p:nvPr/>
        </p:nvCxnSpPr>
        <p:spPr bwMode="auto">
          <a:xfrm>
            <a:off x="7856360" y="4216619"/>
            <a:ext cx="0" cy="566736"/>
          </a:xfrm>
          <a:prstGeom prst="line">
            <a:avLst/>
          </a:prstGeom>
          <a:solidFill>
            <a:schemeClr val="accent1"/>
          </a:solidFill>
          <a:ln w="44450" cap="flat" cmpd="sng" algn="ctr">
            <a:solidFill>
              <a:srgbClr val="7030A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Title 1">
            <a:extLst>
              <a:ext uri="{FF2B5EF4-FFF2-40B4-BE49-F238E27FC236}">
                <a16:creationId xmlns:a16="http://schemas.microsoft.com/office/drawing/2014/main" xmlns="" id="{DB0C4CA9-291F-1A48-AD9A-2E27EF5B1C94}"/>
              </a:ext>
            </a:extLst>
          </p:cNvPr>
          <p:cNvSpPr txBox="1">
            <a:spLocks/>
          </p:cNvSpPr>
          <p:nvPr/>
        </p:nvSpPr>
        <p:spPr>
          <a:xfrm>
            <a:off x="187330" y="709596"/>
            <a:ext cx="7981867" cy="562074"/>
          </a:xfrm>
          <a:prstGeom prst="rect">
            <a:avLst/>
          </a:prstGeom>
        </p:spPr>
        <p:txBody>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r>
              <a:rPr lang="en-US" altLang="zh-Hans" sz="2400" dirty="0">
                <a:latin typeface="+mn-lt"/>
                <a:ea typeface="+mn-ea"/>
                <a:cs typeface="+mn-ea"/>
                <a:sym typeface="+mn-lt"/>
              </a:rPr>
              <a:t>Game experience of real-time mobile games under Wi-Fi</a:t>
            </a:r>
          </a:p>
        </p:txBody>
      </p:sp>
      <p:sp>
        <p:nvSpPr>
          <p:cNvPr id="2" name="TextBox 1">
            <a:extLst>
              <a:ext uri="{FF2B5EF4-FFF2-40B4-BE49-F238E27FC236}">
                <a16:creationId xmlns:a16="http://schemas.microsoft.com/office/drawing/2014/main" xmlns="" id="{45B6291F-B0D2-8F4F-9862-9AE5BD6838DE}"/>
              </a:ext>
            </a:extLst>
          </p:cNvPr>
          <p:cNvSpPr txBox="1"/>
          <p:nvPr/>
        </p:nvSpPr>
        <p:spPr>
          <a:xfrm>
            <a:off x="875899" y="5967663"/>
            <a:ext cx="2384435" cy="369332"/>
          </a:xfrm>
          <a:prstGeom prst="rect">
            <a:avLst/>
          </a:prstGeom>
          <a:noFill/>
        </p:spPr>
        <p:txBody>
          <a:bodyPr wrap="none" rtlCol="0">
            <a:spAutoFit/>
          </a:bodyPr>
          <a:lstStyle/>
          <a:p>
            <a:r>
              <a:rPr lang="en-US" dirty="0"/>
              <a:t> *</a:t>
            </a:r>
            <a:r>
              <a:rPr lang="en-US" sz="1200" dirty="0"/>
              <a:t>Weak signal: less than 2 bars.</a:t>
            </a:r>
          </a:p>
        </p:txBody>
      </p:sp>
      <p:sp>
        <p:nvSpPr>
          <p:cNvPr id="5" name="Down Arrow 4">
            <a:extLst>
              <a:ext uri="{FF2B5EF4-FFF2-40B4-BE49-F238E27FC236}">
                <a16:creationId xmlns:a16="http://schemas.microsoft.com/office/drawing/2014/main" xmlns="" id="{7153C131-D106-8F4B-A71E-2B3CEA8AC6CB}"/>
              </a:ext>
            </a:extLst>
          </p:cNvPr>
          <p:cNvSpPr/>
          <p:nvPr/>
        </p:nvSpPr>
        <p:spPr>
          <a:xfrm>
            <a:off x="2731583" y="3895241"/>
            <a:ext cx="1061914" cy="405051"/>
          </a:xfrm>
          <a:prstGeom prst="downArrow">
            <a:avLst>
              <a:gd name="adj1" fmla="val 50000"/>
              <a:gd name="adj2" fmla="val 404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Box 3">
            <a:extLst>
              <a:ext uri="{FF2B5EF4-FFF2-40B4-BE49-F238E27FC236}">
                <a16:creationId xmlns:a16="http://schemas.microsoft.com/office/drawing/2014/main" xmlns="" id="{5D7534EE-0CE3-704C-9875-93B3E7365632}"/>
              </a:ext>
            </a:extLst>
          </p:cNvPr>
          <p:cNvSpPr txBox="1">
            <a:spLocks noChangeArrowheads="1"/>
          </p:cNvSpPr>
          <p:nvPr/>
        </p:nvSpPr>
        <p:spPr bwMode="auto">
          <a:xfrm>
            <a:off x="2583150" y="5445278"/>
            <a:ext cx="1988849" cy="590931"/>
          </a:xfrm>
          <a:prstGeom prst="rect">
            <a:avLst/>
          </a:prstGeom>
          <a:noFill/>
          <a:ln w="38100" cmpd="sng">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2000"/>
              </a:spcBef>
              <a:spcAft>
                <a:spcPts val="338"/>
              </a:spcAft>
              <a:buClr>
                <a:schemeClr val="accent1"/>
              </a:buClr>
              <a:buSzPct val="100000"/>
              <a:buFont typeface="Calibri" panose="020F0502020204030204" pitchFamily="34" charset="0"/>
              <a:buChar char=" "/>
              <a:defRPr sz="3300">
                <a:solidFill>
                  <a:srgbClr val="404040"/>
                </a:solidFill>
                <a:latin typeface="Calibri" panose="020F0502020204030204" pitchFamily="34" charset="0"/>
                <a:ea typeface="宋体" panose="02010600030101010101" pitchFamily="2" charset="-122"/>
              </a:defRPr>
            </a:lvl1pPr>
            <a:lvl2pPr marL="639763" indent="-304800">
              <a:lnSpc>
                <a:spcPct val="90000"/>
              </a:lnSpc>
              <a:spcBef>
                <a:spcPts val="338"/>
              </a:spcBef>
              <a:spcAft>
                <a:spcPts val="663"/>
              </a:spcAft>
              <a:buClr>
                <a:schemeClr val="accent1"/>
              </a:buClr>
              <a:buFont typeface="Calibri" panose="020F0502020204030204" pitchFamily="34" charset="0"/>
              <a:buChar char="◦"/>
              <a:defRPr sz="3000">
                <a:solidFill>
                  <a:srgbClr val="404040"/>
                </a:solidFill>
                <a:latin typeface="Calibri" panose="020F0502020204030204" pitchFamily="34" charset="0"/>
                <a:ea typeface="宋体" panose="02010600030101010101" pitchFamily="2" charset="-122"/>
              </a:defRPr>
            </a:lvl2pPr>
            <a:lvl3pPr marL="944563" indent="-30480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3pPr>
            <a:lvl4pPr marL="1249363" indent="-30480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4pPr>
            <a:lvl5pPr marL="1554163" indent="-30480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5pPr>
            <a:lvl6pPr marL="2011363" indent="-304800" eaLnBrk="0" fontAlgn="base" hangingPunct="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6pPr>
            <a:lvl7pPr marL="2468563" indent="-304800" eaLnBrk="0" fontAlgn="base" hangingPunct="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7pPr>
            <a:lvl8pPr marL="2925763" indent="-304800" eaLnBrk="0" fontAlgn="base" hangingPunct="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8pPr>
            <a:lvl9pPr marL="3382963" indent="-304800" eaLnBrk="0" fontAlgn="base" hangingPunct="0">
              <a:lnSpc>
                <a:spcPct val="90000"/>
              </a:lnSpc>
              <a:spcBef>
                <a:spcPts val="338"/>
              </a:spcBef>
              <a:spcAft>
                <a:spcPts val="663"/>
              </a:spcAft>
              <a:buClr>
                <a:schemeClr val="accent1"/>
              </a:buClr>
              <a:buFont typeface="Calibri" panose="020F0502020204030204" pitchFamily="34" charset="0"/>
              <a:buChar char="◦"/>
              <a:defRPr sz="2300">
                <a:solidFill>
                  <a:srgbClr val="404040"/>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 typeface="Calibri" panose="020F0502020204030204" pitchFamily="34" charset="0"/>
              <a:buNone/>
            </a:pPr>
            <a:r>
              <a:rPr lang="en-US" altLang="en-US" sz="1080" dirty="0">
                <a:latin typeface="+mn-lt"/>
                <a:ea typeface="+mn-ea"/>
                <a:cs typeface="+mn-ea"/>
                <a:sym typeface="+mn-lt"/>
              </a:rPr>
              <a:t>Interference, contention, router loading, </a:t>
            </a:r>
            <a:r>
              <a:rPr lang="en-US" altLang="en-US" sz="1080" dirty="0" err="1">
                <a:latin typeface="+mn-lt"/>
                <a:ea typeface="+mn-ea"/>
                <a:cs typeface="+mn-ea"/>
                <a:sym typeface="+mn-lt"/>
              </a:rPr>
              <a:t>etc</a:t>
            </a:r>
            <a:endParaRPr lang="en-US" altLang="en-US" sz="1080" dirty="0">
              <a:latin typeface="+mn-lt"/>
              <a:ea typeface="+mn-ea"/>
              <a:cs typeface="+mn-ea"/>
              <a:sym typeface="+mn-lt"/>
            </a:endParaRPr>
          </a:p>
        </p:txBody>
      </p:sp>
      <p:sp>
        <p:nvSpPr>
          <p:cNvPr id="4" name="Date Placeholder 3"/>
          <p:cNvSpPr>
            <a:spLocks noGrp="1"/>
          </p:cNvSpPr>
          <p:nvPr>
            <p:ph type="dt" idx="10"/>
          </p:nvPr>
        </p:nvSpPr>
        <p:spPr/>
        <p:txBody>
          <a:bodyPr/>
          <a:lstStyle/>
          <a:p>
            <a:r>
              <a:rPr lang="en-US" smtClean="0"/>
              <a:t>July 2018</a:t>
            </a:r>
            <a:endParaRPr lang="en-GB"/>
          </a:p>
        </p:txBody>
      </p:sp>
      <p:sp>
        <p:nvSpPr>
          <p:cNvPr id="6" name="Footer Placeholder 5"/>
          <p:cNvSpPr>
            <a:spLocks noGrp="1"/>
          </p:cNvSpPr>
          <p:nvPr>
            <p:ph type="ftr" idx="11"/>
          </p:nvPr>
        </p:nvSpPr>
        <p:spPr/>
        <p:txBody>
          <a:bodyPr/>
          <a:lstStyle/>
          <a:p>
            <a:r>
              <a:rPr lang="en-GB" smtClean="0"/>
              <a:t>Kate Meng, Tencent</a:t>
            </a:r>
            <a:endParaRPr lang="en-GB"/>
          </a:p>
        </p:txBody>
      </p:sp>
      <p:sp>
        <p:nvSpPr>
          <p:cNvPr id="7" name="Slide Number Placeholder 6"/>
          <p:cNvSpPr>
            <a:spLocks noGrp="1"/>
          </p:cNvSpPr>
          <p:nvPr>
            <p:ph type="sldNum" idx="12"/>
          </p:nvPr>
        </p:nvSpPr>
        <p:spPr/>
        <p:txBody>
          <a:bodyPr/>
          <a:lstStyle/>
          <a:p>
            <a:r>
              <a:rPr lang="en-GB" smtClean="0"/>
              <a:t>Slide </a:t>
            </a:r>
            <a:fld id="{F5D8E26B-7BCF-4D25-9C89-0168A6618F18}" type="slidenum">
              <a:rPr lang="en-GB" smtClean="0"/>
              <a:pPr/>
              <a:t>9</a:t>
            </a:fld>
            <a:endParaRPr lang="en-GB"/>
          </a:p>
        </p:txBody>
      </p:sp>
    </p:spTree>
    <p:extLst>
      <p:ext uri="{BB962C8B-B14F-4D97-AF65-F5344CB8AC3E}">
        <p14:creationId xmlns:p14="http://schemas.microsoft.com/office/powerpoint/2010/main" val="2984324859"/>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 Gothic"/>
        <a:cs typeface=""/>
      </a:majorFont>
      <a:minorFont>
        <a:latin typeface="Times New Roman"/>
        <a:ea typeface="MS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ea typeface="MS Gothic"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ea typeface="MS Gothic"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6F2D85B4-B705-4018-9CF0-E6E4BD03567D}" vid="{6A25E773-D890-44CD-BA7F-9C3E9F9CAE5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802-11-Submission</Template>
  <TotalTime>37</TotalTime>
  <Words>1108</Words>
  <Application>Microsoft Office PowerPoint</Application>
  <PresentationFormat>On-screen Show (4:3)</PresentationFormat>
  <Paragraphs>197</Paragraphs>
  <Slides>15</Slides>
  <Notes>10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6" baseType="lpstr">
      <vt:lpstr>Arial Unicode MS</vt:lpstr>
      <vt:lpstr>微软雅黑</vt:lpstr>
      <vt:lpstr>MS Gothic</vt:lpstr>
      <vt:lpstr>宋体</vt:lpstr>
      <vt:lpstr>Arial</vt:lpstr>
      <vt:lpstr>Calibri</vt:lpstr>
      <vt:lpstr>等线</vt:lpstr>
      <vt:lpstr>Times New Roman</vt:lpstr>
      <vt:lpstr>Wingdings</vt:lpstr>
      <vt:lpstr>Office Theme</vt:lpstr>
      <vt:lpstr>Microsoft Word 97 - 2003 Document</vt:lpstr>
      <vt:lpstr>Real-time Mobile Game vs Wi-Fi</vt:lpstr>
      <vt:lpstr>Abstract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vector>
  </TitlesOfParts>
  <Company>Hewlett 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Real-time Mobile Game vs Wi-Fi</dc:title>
  <dc:creator>dvstanley@hotmail.com</dc:creator>
  <cp:keywords>11-18-1234r0</cp:keywords>
  <cp:lastModifiedBy>Stanley, Dorothy</cp:lastModifiedBy>
  <cp:revision>4</cp:revision>
  <cp:lastPrinted>1601-01-01T00:00:00Z</cp:lastPrinted>
  <dcterms:created xsi:type="dcterms:W3CDTF">2018-07-09T06:03:50Z</dcterms:created>
  <dcterms:modified xsi:type="dcterms:W3CDTF">2018-07-09T06:41:40Z</dcterms:modified>
  <cp:category>July 2018</cp:category>
</cp:coreProperties>
</file>