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32" r:id="rId3"/>
    <p:sldId id="325" r:id="rId4"/>
    <p:sldId id="336" r:id="rId5"/>
    <p:sldId id="337" r:id="rId6"/>
    <p:sldId id="338" r:id="rId7"/>
    <p:sldId id="344" r:id="rId8"/>
    <p:sldId id="327" r:id="rId9"/>
    <p:sldId id="343" r:id="rId10"/>
    <p:sldId id="321" r:id="rId11"/>
    <p:sldId id="322" r:id="rId12"/>
    <p:sldId id="323" r:id="rId13"/>
    <p:sldId id="334" r:id="rId14"/>
    <p:sldId id="335" r:id="rId15"/>
    <p:sldId id="330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73" autoAdjust="0"/>
    <p:restoredTop sz="95979" autoAdjust="0"/>
  </p:normalViewPr>
  <p:slideViewPr>
    <p:cSldViewPr>
      <p:cViewPr varScale="1">
        <p:scale>
          <a:sx n="113" d="100"/>
          <a:sy n="113" d="100"/>
        </p:scale>
        <p:origin x="18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802.11-18/0816r1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May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2.em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Discovery </a:t>
            </a:r>
            <a:r>
              <a:rPr lang="en-US" dirty="0"/>
              <a:t>Assistance </a:t>
            </a:r>
            <a:r>
              <a:rPr lang="en-US" dirty="0" smtClean="0"/>
              <a:t>for 802.11ay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2018-05-08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</a:p>
          <a:p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802.11-18703r2, “Discussion the Multi-band Discovery Assistance Proposal</a:t>
            </a:r>
            <a:r>
              <a:rPr lang="en-US" sz="2000" b="0" dirty="0"/>
              <a:t>”, Mohamed Abouelseoud, et.al.</a:t>
            </a:r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535111" y="2524946"/>
            <a:ext cx="8073777" cy="2084868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/>
              <a:t>TXTIME(µs) </a:t>
            </a:r>
            <a:r>
              <a:rPr lang="en-US" sz="1400" dirty="0"/>
              <a:t>=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L-STF</a:t>
            </a:r>
            <a:r>
              <a:rPr lang="en-US" sz="1400" dirty="0" smtClean="0"/>
              <a:t>+ T</a:t>
            </a:r>
            <a:r>
              <a:rPr lang="en-US" sz="1400" baseline="-25000" dirty="0" smtClean="0"/>
              <a:t>L-CE</a:t>
            </a:r>
            <a:r>
              <a:rPr lang="en-US" sz="1400" dirty="0" smtClean="0"/>
              <a:t>+ ((Length +L</a:t>
            </a:r>
            <a:r>
              <a:rPr lang="en-US" sz="1400" baseline="-25000" dirty="0" smtClean="0"/>
              <a:t>L-Header</a:t>
            </a:r>
            <a:r>
              <a:rPr lang="en-US" sz="1400" dirty="0" smtClean="0"/>
              <a:t>)x </a:t>
            </a:r>
            <a:r>
              <a:rPr lang="en-US" sz="1400" dirty="0"/>
              <a:t>8 + </a:t>
            </a:r>
            <a:r>
              <a:rPr lang="en-US" sz="1400" dirty="0" smtClean="0"/>
              <a:t>N</a:t>
            </a:r>
            <a:r>
              <a:rPr lang="en-US" sz="1400" baseline="-25000" dirty="0" smtClean="0"/>
              <a:t>CW</a:t>
            </a:r>
            <a:r>
              <a:rPr lang="en-US" sz="1400" dirty="0" smtClean="0"/>
              <a:t> </a:t>
            </a:r>
            <a:r>
              <a:rPr lang="en-US" sz="1400" dirty="0"/>
              <a:t>x 168) </a:t>
            </a:r>
            <a:r>
              <a:rPr lang="en-US" sz="1400" dirty="0" smtClean="0"/>
              <a:t>x 32/1.76e3 </a:t>
            </a:r>
            <a:r>
              <a:rPr lang="en-US" sz="1400" dirty="0"/>
              <a:t>+ </a:t>
            </a:r>
            <a:r>
              <a:rPr lang="en-US" sz="1400" dirty="0" smtClean="0"/>
              <a:t>T</a:t>
            </a:r>
            <a:r>
              <a:rPr lang="en-US" sz="1400" baseline="-25000" dirty="0" smtClean="0"/>
              <a:t>TRN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		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</a:p>
          <a:p>
            <a:pPr marL="0" indent="0">
              <a:buNone/>
            </a:pPr>
            <a:r>
              <a:rPr lang="en-US" sz="1200" dirty="0" smtClean="0"/>
              <a:t>	L</a:t>
            </a:r>
            <a:r>
              <a:rPr lang="en-US" sz="1200" baseline="-25000" dirty="0" smtClean="0"/>
              <a:t>L-Header</a:t>
            </a:r>
            <a:r>
              <a:rPr lang="en-US" sz="1200" dirty="0" smtClean="0"/>
              <a:t>=5 Octets </a:t>
            </a:r>
          </a:p>
          <a:p>
            <a:pPr marL="0" indent="0">
              <a:buNone/>
            </a:pPr>
            <a:r>
              <a:rPr lang="en-US" sz="1200" dirty="0" smtClean="0"/>
              <a:t>	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(1)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70791"/>
            <a:ext cx="8712968" cy="341485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 bwMode="auto">
          <a:xfrm>
            <a:off x="251520" y="2276872"/>
            <a:ext cx="82066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120132" y="221469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BHI</a:t>
            </a:r>
            <a:endParaRPr lang="en-US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5010627" y="4693569"/>
          <a:ext cx="3233781" cy="1281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6205"/>
                <a:gridCol w="577576"/>
              </a:tblGrid>
              <a:tr h="2588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Frame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</a:t>
                      </a:r>
                    </a:p>
                    <a:p>
                      <a:r>
                        <a:rPr lang="en-US" sz="1200" dirty="0" smtClean="0"/>
                        <a:t> (µs)</a:t>
                      </a:r>
                      <a:endParaRPr lang="en-US" sz="1200" dirty="0"/>
                    </a:p>
                  </a:txBody>
                  <a:tcPr/>
                </a:tc>
              </a:tr>
              <a:tr h="2480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MBIFS ( between BTI and ABFT)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</a:tr>
              <a:tr h="26174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LBIF ( when switching DMG antennas)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  <a:tr h="2754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SBIF ( between sweeping</a:t>
                      </a:r>
                      <a:r>
                        <a:rPr lang="en-US" sz="1200" baseline="0" dirty="0" smtClean="0"/>
                        <a:t> frames)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088870"/>
              </p:ext>
            </p:extLst>
          </p:nvPr>
        </p:nvGraphicFramePr>
        <p:xfrm>
          <a:off x="628170" y="4237477"/>
          <a:ext cx="4007613" cy="200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17"/>
                <a:gridCol w="814705"/>
                <a:gridCol w="952691"/>
              </a:tblGrid>
              <a:tr h="480288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Length </a:t>
                      </a:r>
                    </a:p>
                    <a:p>
                      <a:pPr algn="ctr"/>
                      <a:r>
                        <a:rPr lang="en-US" sz="1400" dirty="0" smtClean="0"/>
                        <a:t>(octets)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TX Time </a:t>
                      </a:r>
                    </a:p>
                    <a:p>
                      <a:pPr algn="ctr"/>
                      <a:r>
                        <a:rPr lang="en-US" sz="1400" dirty="0" smtClean="0"/>
                        <a:t>(µs)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26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14.91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SSW FB Frame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28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18.25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no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30.76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Beacon Frame with 31 TRN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118.69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7035" y="2862010"/>
            <a:ext cx="2905125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52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2060848"/>
            <a:ext cx="4755232" cy="35664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Latency Due to BHI (2)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/>
          </p:nvPr>
        </p:nvGraphicFramePr>
        <p:xfrm>
          <a:off x="173637" y="2060848"/>
          <a:ext cx="4614387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25"/>
                <a:gridCol w="1357630"/>
                <a:gridCol w="532209"/>
                <a:gridCol w="663580"/>
                <a:gridCol w="792088"/>
                <a:gridCol w="725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Beacons/BI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SSW</a:t>
                      </a:r>
                      <a:r>
                        <a:rPr lang="en-US" sz="1100" baseline="0" dirty="0" smtClean="0"/>
                        <a:t> slots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SSW frames/ slot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DMG Antennas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 of beacon TRNs</a:t>
                      </a: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1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2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3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4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5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6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ln>
                            <a:noFill/>
                          </a:ln>
                          <a:effectLst/>
                        </a:rPr>
                        <a:t>Option 7</a:t>
                      </a:r>
                      <a:endParaRPr lang="en-US" sz="11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Full</a:t>
                      </a:r>
                      <a:r>
                        <a:rPr lang="en-US" sz="1200" baseline="0" dirty="0" smtClean="0"/>
                        <a:t> beacon sweep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On demand sweeping is a built-in feature in TDD mode</a:t>
            </a:r>
          </a:p>
          <a:p>
            <a:r>
              <a:rPr lang="en-US" sz="2000" dirty="0" smtClean="0"/>
              <a:t>However, TDD mode as presented in [3] assumes manual triggering of the unicast beamforming frames. </a:t>
            </a:r>
          </a:p>
          <a:p>
            <a:r>
              <a:rPr lang="en-US" sz="2000" dirty="0"/>
              <a:t>A proper discovery trigger signaling </a:t>
            </a:r>
            <a:r>
              <a:rPr lang="en-US" sz="2000" dirty="0" smtClean="0"/>
              <a:t>is </a:t>
            </a:r>
            <a:r>
              <a:rPr lang="en-US" sz="2000" dirty="0"/>
              <a:t>needed to enable the use of TDD mode for consumer </a:t>
            </a:r>
            <a:r>
              <a:rPr lang="en-US" sz="2000" dirty="0" smtClean="0"/>
              <a:t>devices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660" y="1597479"/>
            <a:ext cx="6120680" cy="195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69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for non-TDD mode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426" name="Content Placeholder 2"/>
          <p:cNvSpPr txBox="1">
            <a:spLocks/>
          </p:cNvSpPr>
          <p:nvPr/>
        </p:nvSpPr>
        <p:spPr bwMode="auto">
          <a:xfrm>
            <a:off x="473167" y="3717032"/>
            <a:ext cx="8070758" cy="3040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/>
              <a:t>Latency reduction can also be achieved through non-TDD mode </a:t>
            </a:r>
          </a:p>
          <a:p>
            <a:r>
              <a:rPr lang="en-US" sz="2000" dirty="0"/>
              <a:t>Tools already provided in the standard to reduce beacon transmission periodicity(partial sweeping), ABFT period optional, ATI </a:t>
            </a:r>
            <a:r>
              <a:rPr lang="en-US" sz="2000" dirty="0" smtClean="0"/>
              <a:t>optional</a:t>
            </a:r>
            <a:endParaRPr lang="en-US" sz="2000" dirty="0"/>
          </a:p>
          <a:p>
            <a:r>
              <a:rPr lang="en-US" sz="2000" dirty="0"/>
              <a:t>Reducing BHI to minimal affects discoverability</a:t>
            </a:r>
          </a:p>
          <a:p>
            <a:r>
              <a:rPr lang="en-US" sz="2000" dirty="0"/>
              <a:t>A discovery trigger signal is needed to enable the full beacon sweep only whenever it is needed and keep it minimum otherwise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8868" y="1700808"/>
            <a:ext cx="5126264" cy="186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64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Wi-Fi Agile Multi-band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F</a:t>
            </a:r>
            <a:r>
              <a:rPr lang="en-US" sz="2000" b="0" dirty="0" smtClean="0"/>
              <a:t>acilitates </a:t>
            </a:r>
            <a:r>
              <a:rPr lang="en-US" sz="2000" b="0" dirty="0"/>
              <a:t>better management of Wi-Fi </a:t>
            </a:r>
            <a:r>
              <a:rPr lang="en-US" sz="2000" b="0" dirty="0" smtClean="0"/>
              <a:t>networks changing conditions and improved </a:t>
            </a:r>
            <a:r>
              <a:rPr lang="en-US" sz="2000" b="0" dirty="0"/>
              <a:t>resource utilization </a:t>
            </a:r>
            <a:endParaRPr lang="en-US" sz="2000" b="0" dirty="0" smtClean="0"/>
          </a:p>
          <a:p>
            <a:r>
              <a:rPr lang="en-US" b="0" dirty="0" smtClean="0"/>
              <a:t>Uses </a:t>
            </a:r>
            <a:r>
              <a:rPr lang="en-US" b="0" dirty="0"/>
              <a:t>several </a:t>
            </a:r>
            <a:r>
              <a:rPr lang="en-US" b="0" dirty="0" smtClean="0"/>
              <a:t>mechanisms</a:t>
            </a:r>
            <a:endParaRPr lang="en-US" b="0" dirty="0"/>
          </a:p>
          <a:p>
            <a:pPr lvl="1"/>
            <a:r>
              <a:rPr lang="en-US" sz="1800" dirty="0"/>
              <a:t>Dynamic network monitoring: </a:t>
            </a:r>
            <a:r>
              <a:rPr lang="en-US" sz="1800" b="0" dirty="0" smtClean="0"/>
              <a:t>APs and client devices continually exchange information about the current Wi-Fi network environment</a:t>
            </a:r>
          </a:p>
          <a:p>
            <a:pPr lvl="1"/>
            <a:r>
              <a:rPr lang="en-US" sz="1800" dirty="0" smtClean="0"/>
              <a:t>Intelligent steering: </a:t>
            </a:r>
            <a:r>
              <a:rPr lang="en-US" sz="1800" b="0" dirty="0" smtClean="0"/>
              <a:t>APs suggest another AP, frequency band, or channel to client devices when the Wi-Fi environment becomes congested</a:t>
            </a:r>
          </a:p>
          <a:p>
            <a:pPr lvl="1"/>
            <a:r>
              <a:rPr lang="en-US" sz="1800" dirty="0" smtClean="0"/>
              <a:t>Fast </a:t>
            </a:r>
            <a:r>
              <a:rPr lang="en-US" sz="1800" dirty="0"/>
              <a:t>network transitions</a:t>
            </a:r>
            <a:r>
              <a:rPr lang="en-US" sz="1800" dirty="0" smtClean="0"/>
              <a:t>:</a:t>
            </a:r>
            <a:r>
              <a:rPr lang="en-US" sz="1800" b="1" dirty="0"/>
              <a:t> </a:t>
            </a:r>
            <a:r>
              <a:rPr lang="en-US" sz="1800" dirty="0"/>
              <a:t>Once a client device decides to roam to a different AP, band, or channel, the association and connection happen quickly and </a:t>
            </a:r>
            <a:r>
              <a:rPr lang="en-US" sz="1800" dirty="0" smtClean="0"/>
              <a:t>seamlessly</a:t>
            </a:r>
          </a:p>
          <a:p>
            <a:r>
              <a:rPr lang="en-US" b="0" dirty="0" err="1" smtClean="0"/>
              <a:t>WiFi</a:t>
            </a:r>
            <a:r>
              <a:rPr lang="en-US" b="0" dirty="0" smtClean="0"/>
              <a:t> Agile Multi-band does not consider network discovery and beacon/BF sweeping issues, it only exchanges information of prioritized available networks  </a:t>
            </a:r>
            <a:endParaRPr lang="en-US" b="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243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Previous contributions [1],[2], [3] </a:t>
            </a:r>
            <a:r>
              <a:rPr lang="en-US" sz="2000" dirty="0" smtClean="0"/>
              <a:t>multi-band </a:t>
            </a:r>
            <a:r>
              <a:rPr lang="en-US" sz="2000" dirty="0" smtClean="0"/>
              <a:t>discovery </a:t>
            </a:r>
            <a:r>
              <a:rPr lang="en-US" sz="2000" dirty="0" smtClean="0"/>
              <a:t>assistance is introduced </a:t>
            </a:r>
            <a:r>
              <a:rPr lang="en-US" sz="2000" dirty="0" smtClean="0"/>
              <a:t>to: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educe </a:t>
            </a:r>
            <a:r>
              <a:rPr lang="en-US" sz="1600" dirty="0"/>
              <a:t>BHI overhead </a:t>
            </a:r>
            <a:r>
              <a:rPr lang="en-US" sz="1600" dirty="0" smtClean="0"/>
              <a:t>latency</a:t>
            </a:r>
          </a:p>
          <a:p>
            <a:pPr marL="457200" lvl="1" indent="0">
              <a:buNone/>
            </a:pPr>
            <a:r>
              <a:rPr lang="en-US" sz="1600" dirty="0" smtClean="0"/>
              <a:t> </a:t>
            </a:r>
            <a:r>
              <a:rPr lang="en-US" sz="1600" dirty="0"/>
              <a:t>on-demand SLS is triggered </a:t>
            </a:r>
            <a:r>
              <a:rPr lang="en-US" sz="1600" dirty="0" smtClean="0"/>
              <a:t>using </a:t>
            </a:r>
            <a:r>
              <a:rPr lang="en-US" sz="1600" dirty="0"/>
              <a:t>m</a:t>
            </a:r>
            <a:r>
              <a:rPr lang="en-US" sz="1600" dirty="0" smtClean="0"/>
              <a:t>ulti-band signaling and  beacons </a:t>
            </a:r>
            <a:r>
              <a:rPr lang="en-US" sz="1600" dirty="0" smtClean="0"/>
              <a:t>are </a:t>
            </a:r>
            <a:r>
              <a:rPr lang="en-US" sz="1600" dirty="0"/>
              <a:t>reduced to minimum </a:t>
            </a:r>
            <a:r>
              <a:rPr lang="en-US" sz="1600" dirty="0" smtClean="0"/>
              <a:t> </a:t>
            </a:r>
            <a:endParaRPr lang="en-US" sz="800" dirty="0" smtClean="0"/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TDD </a:t>
            </a:r>
            <a:r>
              <a:rPr lang="en-US" sz="1600" dirty="0" smtClean="0"/>
              <a:t>channel access </a:t>
            </a:r>
            <a:r>
              <a:rPr lang="en-US" sz="1600" dirty="0" smtClean="0"/>
              <a:t>without </a:t>
            </a:r>
            <a:r>
              <a:rPr lang="en-US" sz="1600" dirty="0"/>
              <a:t>relying on human </a:t>
            </a:r>
            <a:r>
              <a:rPr lang="en-US" sz="1600" dirty="0" smtClean="0"/>
              <a:t>triggering</a:t>
            </a:r>
          </a:p>
          <a:p>
            <a:pPr marL="457200" lvl="1" indent="0">
              <a:buNone/>
            </a:pPr>
            <a:r>
              <a:rPr lang="en-US" sz="1600" dirty="0" smtClean="0"/>
              <a:t> Use multi-band to signal the request for beamforming</a:t>
            </a:r>
            <a:endParaRPr lang="en-US" sz="1600" dirty="0"/>
          </a:p>
          <a:p>
            <a:r>
              <a:rPr lang="en-US" sz="2000" dirty="0" smtClean="0"/>
              <a:t>In </a:t>
            </a:r>
            <a:r>
              <a:rPr lang="en-US" sz="2000" dirty="0" smtClean="0"/>
              <a:t>[3], a solution is </a:t>
            </a:r>
            <a:r>
              <a:rPr lang="en-US" sz="2000" dirty="0"/>
              <a:t>presented to use FST Setup Request and Response frames to </a:t>
            </a:r>
            <a:r>
              <a:rPr lang="en-US" sz="2000" dirty="0"/>
              <a:t>trigger </a:t>
            </a:r>
            <a:r>
              <a:rPr lang="en-US" sz="2000" dirty="0"/>
              <a:t>discovery </a:t>
            </a:r>
            <a:r>
              <a:rPr lang="en-US" sz="2000" dirty="0"/>
              <a:t>assistance </a:t>
            </a:r>
            <a:endParaRPr lang="en-US" sz="2000" dirty="0" smtClean="0"/>
          </a:p>
          <a:p>
            <a:r>
              <a:rPr lang="en-US" sz="2000" dirty="0"/>
              <a:t>This contribution </a:t>
            </a:r>
            <a:r>
              <a:rPr lang="en-US" sz="2000" dirty="0" smtClean="0"/>
              <a:t>presents details on the multi-band on-demand sector sweeping through discovery assistance  </a:t>
            </a:r>
            <a:endParaRPr lang="en-US" sz="2000" dirty="0"/>
          </a:p>
          <a:p>
            <a:endParaRPr lang="en-US" sz="1800" dirty="0"/>
          </a:p>
          <a:p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</a:t>
            </a:r>
            <a:r>
              <a:rPr lang="en-US" smtClean="0"/>
              <a:t>Discovery Assistance (1)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865" y="1735301"/>
            <a:ext cx="4253469" cy="1883207"/>
          </a:xfrm>
        </p:spPr>
        <p:txBody>
          <a:bodyPr/>
          <a:lstStyle/>
          <a:p>
            <a:r>
              <a:rPr lang="en-US" sz="1400" dirty="0" smtClean="0"/>
              <a:t>Beacons/Probe Responses advertise </a:t>
            </a:r>
            <a:r>
              <a:rPr lang="en-US" sz="1400" dirty="0"/>
              <a:t>the </a:t>
            </a:r>
            <a:r>
              <a:rPr lang="en-US" sz="1400" dirty="0" smtClean="0"/>
              <a:t>multi-band and discovery </a:t>
            </a:r>
            <a:r>
              <a:rPr lang="en-US" sz="1400" dirty="0"/>
              <a:t>assistance </a:t>
            </a:r>
            <a:r>
              <a:rPr lang="en-US" sz="1400" dirty="0" smtClean="0"/>
              <a:t>capabilities on lower band </a:t>
            </a:r>
          </a:p>
          <a:p>
            <a:r>
              <a:rPr lang="en-US" sz="1400" dirty="0" smtClean="0"/>
              <a:t>Need to add 1-bit in </a:t>
            </a:r>
            <a:r>
              <a:rPr lang="en-US" sz="1400" dirty="0"/>
              <a:t>the Multi-band element to indicate that STA supports discovery assistance for </a:t>
            </a:r>
            <a:r>
              <a:rPr lang="en-US" sz="1400" dirty="0" smtClean="0"/>
              <a:t>the advertised </a:t>
            </a:r>
            <a:r>
              <a:rPr lang="en-US" sz="1400" dirty="0"/>
              <a:t>frequency band and channel </a:t>
            </a:r>
            <a:endParaRPr lang="en-US" sz="1400" dirty="0" smtClean="0"/>
          </a:p>
          <a:p>
            <a:r>
              <a:rPr lang="en-US" sz="1400" dirty="0"/>
              <a:t>Propose to use 1 bit out of the 3 reserved bits in the Multi-band Control field</a:t>
            </a:r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 bwMode="auto">
          <a:xfrm>
            <a:off x="4306674" y="2708920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899" y="4890472"/>
            <a:ext cx="4650999" cy="13041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21891"/>
              </p:ext>
            </p:extLst>
          </p:nvPr>
        </p:nvGraphicFramePr>
        <p:xfrm>
          <a:off x="107504" y="3612437"/>
          <a:ext cx="3600400" cy="1157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648072"/>
                <a:gridCol w="648072"/>
                <a:gridCol w="792088"/>
                <a:gridCol w="504056"/>
              </a:tblGrid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  <a:r>
                        <a:rPr lang="en-US" sz="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B2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B7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Role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MAC Address Present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Pairwise Cipher Suite Present 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Discovery </a:t>
                      </a: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Assistance </a:t>
                      </a: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Enabled 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V="1">
            <a:off x="1907704" y="4394501"/>
            <a:ext cx="1800200" cy="591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608780" y="4353330"/>
            <a:ext cx="794868" cy="632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-180528" y="6093296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Multi-band element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91" y="4183748"/>
            <a:ext cx="2484183" cy="6459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873427"/>
            <a:ext cx="3822228" cy="643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56" y="1700808"/>
            <a:ext cx="4553244" cy="757595"/>
          </a:xfrm>
        </p:spPr>
        <p:txBody>
          <a:bodyPr/>
          <a:lstStyle/>
          <a:p>
            <a:r>
              <a:rPr lang="en-US" sz="1400" dirty="0" smtClean="0"/>
              <a:t>New STA sends FST Setup Request frame containing DMG Discovery Assistance Request </a:t>
            </a:r>
            <a:r>
              <a:rPr lang="en-US" sz="1400" dirty="0"/>
              <a:t>element on lower band</a:t>
            </a:r>
            <a:endParaRPr lang="en-US" sz="1400" dirty="0" smtClean="0"/>
          </a:p>
          <a:p>
            <a:r>
              <a:rPr lang="en-US" sz="1400" dirty="0"/>
              <a:t>Discovery assistance </a:t>
            </a:r>
            <a:r>
              <a:rPr lang="en-US" sz="1400" dirty="0" smtClean="0"/>
              <a:t>can happen </a:t>
            </a:r>
            <a:r>
              <a:rPr lang="en-US" sz="1400" dirty="0"/>
              <a:t>in conjunction with </a:t>
            </a:r>
            <a:r>
              <a:rPr lang="en-US" sz="1400" dirty="0" smtClean="0"/>
              <a:t>FST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Request frame</a:t>
            </a:r>
            <a:endParaRPr lang="en-US" sz="1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678" y="5678500"/>
            <a:ext cx="3619084" cy="72484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 bwMode="auto">
          <a:xfrm flipH="1">
            <a:off x="3181955" y="4678667"/>
            <a:ext cx="656116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1619673" y="4678667"/>
            <a:ext cx="607815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1004694" y="5285036"/>
            <a:ext cx="2158899" cy="5801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990835" y="5281708"/>
            <a:ext cx="293133" cy="583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07904" y="3759200"/>
            <a:ext cx="305461" cy="11600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652358" y="3759200"/>
            <a:ext cx="2695506" cy="12063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ounded Rectangle 22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2481" y="3356992"/>
            <a:ext cx="3485489" cy="410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642" y="3365886"/>
            <a:ext cx="3521755" cy="4145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262" y="5507282"/>
            <a:ext cx="3720455" cy="96259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91640"/>
            <a:ext cx="4197090" cy="7044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</a:t>
            </a:r>
            <a:r>
              <a:rPr lang="en-US" smtClean="0"/>
              <a:t>Assistance (3)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172131" y="2789498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Response Frame</a:t>
            </a:r>
            <a:endParaRPr lang="en-US" sz="1800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2685769" y="4972807"/>
            <a:ext cx="1511321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 flipH="1">
            <a:off x="899592" y="4972807"/>
            <a:ext cx="972109" cy="7556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725333" y="3759200"/>
            <a:ext cx="362651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395536" y="3759200"/>
            <a:ext cx="2952328" cy="6779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157865" y="2156487"/>
            <a:ext cx="4592219" cy="7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dirty="0" smtClean="0"/>
              <a:t>AP responds </a:t>
            </a:r>
            <a:r>
              <a:rPr lang="en-US" sz="1400" dirty="0"/>
              <a:t>with FST </a:t>
            </a:r>
            <a:r>
              <a:rPr lang="en-US" sz="1400" dirty="0" smtClean="0"/>
              <a:t>Setup Response frame containing DMG Discovery </a:t>
            </a:r>
            <a:r>
              <a:rPr lang="en-US" sz="1400" dirty="0"/>
              <a:t>Assistance Response element on lower band</a:t>
            </a:r>
          </a:p>
          <a:p>
            <a:endParaRPr lang="en-US" sz="1400" kern="0" dirty="0"/>
          </a:p>
        </p:txBody>
      </p:sp>
      <p:sp>
        <p:nvSpPr>
          <p:cNvPr id="20" name="Rounded Rectangle 19"/>
          <p:cNvSpPr/>
          <p:nvPr/>
        </p:nvSpPr>
        <p:spPr bwMode="auto">
          <a:xfrm>
            <a:off x="4306674" y="3573016"/>
            <a:ext cx="4776024" cy="864096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</a:t>
            </a:r>
            <a:r>
              <a:rPr lang="en-US" dirty="0" smtClean="0"/>
              <a:t>– on-demand sector sweeping(4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5764"/>
            <a:ext cx="4253469" cy="1883207"/>
          </a:xfrm>
        </p:spPr>
        <p:txBody>
          <a:bodyPr/>
          <a:lstStyle/>
          <a:p>
            <a:r>
              <a:rPr lang="en-GB" sz="1400" dirty="0" smtClean="0"/>
              <a:t>Announce</a:t>
            </a:r>
            <a:r>
              <a:rPr lang="en-GB" sz="1400" dirty="0" smtClean="0"/>
              <a:t> on Lower band Discovery Assistance capability  </a:t>
            </a:r>
          </a:p>
          <a:p>
            <a:r>
              <a:rPr lang="en-GB" sz="1400" dirty="0" smtClean="0"/>
              <a:t>Lower band signal trigger mmW sector </a:t>
            </a:r>
            <a:r>
              <a:rPr lang="en-GB" sz="1400" dirty="0" smtClean="0"/>
              <a:t>sweeping</a:t>
            </a:r>
          </a:p>
          <a:p>
            <a:pPr lvl="1"/>
            <a:r>
              <a:rPr lang="en-GB" sz="1000" dirty="0" smtClean="0"/>
              <a:t>Send FST Setup Request frame with new element (DMG Discovery Assistance) on lower band to request discovery assistance</a:t>
            </a:r>
          </a:p>
          <a:p>
            <a:pPr lvl="1"/>
            <a:r>
              <a:rPr lang="en-GB" sz="1000" dirty="0" smtClean="0"/>
              <a:t>Respond with FST Setup Response frame with the DMG </a:t>
            </a:r>
            <a:r>
              <a:rPr lang="en-GB" sz="1000" dirty="0" err="1" smtClean="0"/>
              <a:t>Disocvery</a:t>
            </a:r>
            <a:r>
              <a:rPr lang="en-GB" sz="1000" dirty="0" smtClean="0"/>
              <a:t> </a:t>
            </a:r>
            <a:r>
              <a:rPr lang="en-GB" sz="1000" dirty="0" err="1" smtClean="0"/>
              <a:t>Assoistance</a:t>
            </a:r>
            <a:r>
              <a:rPr lang="en-GB" sz="1000" dirty="0" smtClean="0"/>
              <a:t> element </a:t>
            </a:r>
            <a:r>
              <a:rPr lang="en-GB" sz="1000" dirty="0"/>
              <a:t>on lower band to </a:t>
            </a:r>
            <a:r>
              <a:rPr lang="en-GB" sz="1000" dirty="0" smtClean="0"/>
              <a:t>respond to the  </a:t>
            </a:r>
            <a:r>
              <a:rPr lang="en-GB" sz="1000" dirty="0"/>
              <a:t>discovery </a:t>
            </a:r>
            <a:r>
              <a:rPr lang="en-GB" sz="1000" dirty="0" smtClean="0"/>
              <a:t>assistance response and </a:t>
            </a:r>
            <a:endParaRPr lang="en-GB" sz="1000" dirty="0"/>
          </a:p>
          <a:p>
            <a:pPr lvl="1"/>
            <a:endParaRPr lang="en-GB" sz="1000" dirty="0" smtClean="0"/>
          </a:p>
          <a:p>
            <a:pPr lvl="1"/>
            <a:endParaRPr lang="en-GB" sz="1000" dirty="0" smtClean="0"/>
          </a:p>
          <a:p>
            <a:r>
              <a:rPr lang="en-GB" sz="1400" dirty="0" smtClean="0"/>
              <a:t>The mmW sector sweeping can be </a:t>
            </a:r>
          </a:p>
          <a:p>
            <a:pPr lvl="1"/>
            <a:r>
              <a:rPr lang="en-GB" sz="1000" dirty="0" smtClean="0"/>
              <a:t>On-demand sector sweeping triggering (full DMG-beacon sweeping)</a:t>
            </a:r>
          </a:p>
          <a:p>
            <a:pPr lvl="2"/>
            <a:r>
              <a:rPr lang="en-GB" sz="800" dirty="0" smtClean="0"/>
              <a:t>Send Sector Sweep Start Time to new STA</a:t>
            </a:r>
          </a:p>
          <a:p>
            <a:pPr lvl="2"/>
            <a:r>
              <a:rPr lang="en-GB" sz="800" dirty="0" smtClean="0"/>
              <a:t>Send Dwelling Time to enable TDD synchronous beamforming  </a:t>
            </a:r>
            <a:endParaRPr lang="en-GB" sz="800" dirty="0" smtClean="0"/>
          </a:p>
          <a:p>
            <a:pPr lvl="1"/>
            <a:r>
              <a:rPr lang="en-GB" sz="1000" dirty="0" smtClean="0"/>
              <a:t>Scheduled a period for beamforming for the new STA on the mmW band</a:t>
            </a:r>
          </a:p>
          <a:p>
            <a:pPr lvl="2"/>
            <a:r>
              <a:rPr lang="en-GB" sz="800" dirty="0" smtClean="0"/>
              <a:t>Allocate time on the mmW band to beamform with the new STA </a:t>
            </a:r>
          </a:p>
          <a:p>
            <a:pPr lvl="2"/>
            <a:r>
              <a:rPr lang="en-GB" sz="800" dirty="0" smtClean="0"/>
              <a:t>Send the mmW Extended Schedule element to new STA on lower band </a:t>
            </a:r>
          </a:p>
          <a:p>
            <a:pPr lvl="1"/>
            <a:endParaRPr lang="en-GB" sz="1000" dirty="0"/>
          </a:p>
          <a:p>
            <a:endParaRPr lang="en-US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6674" y="4437112"/>
            <a:ext cx="4776024" cy="1440160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Multi-band Discovery Assistance </a:t>
            </a:r>
            <a:r>
              <a:rPr lang="en-US" dirty="0" smtClean="0"/>
              <a:t>– on-demand sector sweeping(4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55764"/>
            <a:ext cx="4253469" cy="1883207"/>
          </a:xfrm>
        </p:spPr>
        <p:txBody>
          <a:bodyPr/>
          <a:lstStyle/>
          <a:p>
            <a:pPr lvl="1"/>
            <a:endParaRPr lang="en-GB" sz="1000" dirty="0"/>
          </a:p>
          <a:p>
            <a:endParaRPr lang="en-US" sz="1400" dirty="0" smtClean="0"/>
          </a:p>
          <a:p>
            <a:r>
              <a:rPr lang="en-US" sz="1400" dirty="0" smtClean="0"/>
              <a:t>AP </a:t>
            </a:r>
            <a:r>
              <a:rPr lang="en-US" sz="1400" dirty="0" smtClean="0"/>
              <a:t>starts sweeping DMG beacons, sends the beamforming frames or listens for new STA beamforming frames/probes on mmW band</a:t>
            </a:r>
          </a:p>
          <a:p>
            <a:r>
              <a:rPr lang="en-US" sz="1400" dirty="0" smtClean="0"/>
              <a:t>New STA is expecting discovery/beamforming frames from the network STA or start transmitting beamforming frames/probes </a:t>
            </a:r>
            <a:endParaRPr lang="en-US" sz="14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ounded Rectangle 10"/>
          <p:cNvSpPr/>
          <p:nvPr/>
        </p:nvSpPr>
        <p:spPr bwMode="auto">
          <a:xfrm>
            <a:off x="4306674" y="4437112"/>
            <a:ext cx="4776024" cy="1440160"/>
          </a:xfrm>
          <a:prstGeom prst="roundRect">
            <a:avLst/>
          </a:prstGeom>
          <a:solidFill>
            <a:schemeClr val="accent2">
              <a:lumMod val="75000"/>
              <a:alpha val="22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9301" y="2101816"/>
            <a:ext cx="4573813" cy="37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Discovery Assistance Standard Requirements*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Adding 1-bit to the multi-band element to </a:t>
            </a:r>
            <a:r>
              <a:rPr lang="en-US" sz="2000" dirty="0" smtClean="0"/>
              <a:t>advertise </a:t>
            </a:r>
            <a:r>
              <a:rPr lang="en-US" sz="2000" dirty="0"/>
              <a:t>discovery assistance </a:t>
            </a:r>
            <a:r>
              <a:rPr lang="en-US" sz="2000" dirty="0" smtClean="0"/>
              <a:t>capability</a:t>
            </a:r>
            <a:endParaRPr lang="en-US" sz="2000" dirty="0"/>
          </a:p>
          <a:p>
            <a:r>
              <a:rPr lang="en-US" sz="2000" dirty="0"/>
              <a:t>2 new elements </a:t>
            </a:r>
            <a:r>
              <a:rPr lang="en-US" sz="2000" dirty="0" smtClean="0"/>
              <a:t>(DMG Discovery </a:t>
            </a:r>
            <a:r>
              <a:rPr lang="en-US" sz="2000" dirty="0"/>
              <a:t>Assistance Request and </a:t>
            </a:r>
            <a:r>
              <a:rPr lang="en-US" sz="2000" dirty="0" smtClean="0"/>
              <a:t>DMG Discovery </a:t>
            </a:r>
            <a:r>
              <a:rPr lang="en-US" sz="2000" dirty="0"/>
              <a:t>Assistance Response elements) </a:t>
            </a:r>
          </a:p>
          <a:p>
            <a:r>
              <a:rPr lang="en-US" sz="2000" dirty="0" smtClean="0"/>
              <a:t>Enabling FST Setup Request and FST Setup Response frames to carry </a:t>
            </a:r>
            <a:r>
              <a:rPr lang="en-US" sz="2000" dirty="0"/>
              <a:t>the DMG Discovery Assistance Request and DMG Discovery Assistance Response </a:t>
            </a:r>
            <a:r>
              <a:rPr lang="en-US" sz="2000" dirty="0" smtClean="0"/>
              <a:t>elements, respectively </a:t>
            </a:r>
          </a:p>
          <a:p>
            <a:r>
              <a:rPr lang="en-US" sz="2000" dirty="0" smtClean="0"/>
              <a:t>Enabling triggering SLS or TDD beamforming </a:t>
            </a:r>
            <a:r>
              <a:rPr lang="en-US" sz="2000" dirty="0"/>
              <a:t>when </a:t>
            </a:r>
            <a:r>
              <a:rPr lang="en-US" sz="2000" dirty="0" smtClean="0"/>
              <a:t>FST Setup Response frame with DMG </a:t>
            </a:r>
            <a:r>
              <a:rPr lang="en-US" sz="2000" dirty="0"/>
              <a:t>Discovery Assistance Response </a:t>
            </a:r>
            <a:r>
              <a:rPr lang="en-US" sz="2000" dirty="0" smtClean="0"/>
              <a:t>element is received and notified discovery assistance acceptance 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* Normative Text available at </a:t>
            </a:r>
            <a:r>
              <a:rPr lang="en-US" sz="1600" dirty="0"/>
              <a:t>11-18/0817r0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168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the FST setup protocol as described in 11-18/0817r0 to enable </a:t>
            </a:r>
            <a:r>
              <a:rPr lang="en-US" dirty="0"/>
              <a:t>m</a:t>
            </a:r>
            <a:r>
              <a:rPr lang="en-US" dirty="0" smtClean="0"/>
              <a:t>ulti-band </a:t>
            </a:r>
            <a:r>
              <a:rPr lang="en-US" dirty="0"/>
              <a:t>d</a:t>
            </a:r>
            <a:r>
              <a:rPr lang="en-US" dirty="0" smtClean="0"/>
              <a:t>iscovery </a:t>
            </a:r>
            <a:r>
              <a:rPr lang="en-US" dirty="0"/>
              <a:t>a</a:t>
            </a:r>
            <a:r>
              <a:rPr lang="en-US" dirty="0" smtClean="0"/>
              <a:t>ssistance in multi-band capable devices?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0639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41129</TotalTime>
  <Words>964</Words>
  <Application>Microsoft Office PowerPoint</Application>
  <PresentationFormat>On-screen Show (4:3)</PresentationFormat>
  <Paragraphs>208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802-11-Submission</vt:lpstr>
      <vt:lpstr>Discovery Assistance for 802.11ay</vt:lpstr>
      <vt:lpstr>Overview</vt:lpstr>
      <vt:lpstr>Multi-band Discovery Assistance (1) </vt:lpstr>
      <vt:lpstr>Multi-band Discovery Assistance (2) </vt:lpstr>
      <vt:lpstr>Multi-band Discovery Assistance (3) </vt:lpstr>
      <vt:lpstr>Multi-band Discovery Assistance – on-demand sector sweeping(4) </vt:lpstr>
      <vt:lpstr>Multi-band Discovery Assistance – on-demand sector sweeping(4) </vt:lpstr>
      <vt:lpstr>Multi-band Discovery Assistance Standard Requirements* </vt:lpstr>
      <vt:lpstr>Straw poll (1)</vt:lpstr>
      <vt:lpstr>References</vt:lpstr>
      <vt:lpstr>Expected Latency Due to BHI (1) </vt:lpstr>
      <vt:lpstr>Expected Latency Due to BHI (2) </vt:lpstr>
      <vt:lpstr>Discovery for TDD mode</vt:lpstr>
      <vt:lpstr>Discovery for non-TDD mode</vt:lpstr>
      <vt:lpstr>Wi-Fi Agile Multi-band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255</cp:revision>
  <cp:lastPrinted>2016-10-04T20:51:11Z</cp:lastPrinted>
  <dcterms:created xsi:type="dcterms:W3CDTF">2015-03-24T14:22:58Z</dcterms:created>
  <dcterms:modified xsi:type="dcterms:W3CDTF">2018-07-06T00:13:04Z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