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443" r:id="rId2"/>
    <p:sldId id="547" r:id="rId3"/>
    <p:sldId id="566" r:id="rId4"/>
    <p:sldId id="567" r:id="rId5"/>
    <p:sldId id="565" r:id="rId6"/>
    <p:sldId id="562" r:id="rId7"/>
    <p:sldId id="569" r:id="rId8"/>
  </p:sldIdLst>
  <p:sldSz cx="9144000" cy="6858000" type="screen4x3"/>
  <p:notesSz cx="6934200" cy="928052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기본 구역" id="{C7F8B3CA-DACC-41D4-AA59-39E9B8DA6F6D}">
          <p14:sldIdLst>
            <p14:sldId id="443"/>
            <p14:sldId id="547"/>
            <p14:sldId id="566"/>
            <p14:sldId id="567"/>
            <p14:sldId id="565"/>
            <p14:sldId id="562"/>
            <p14:sldId id="56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00FF00"/>
    <a:srgbClr val="3333CC"/>
    <a:srgbClr val="FF33CC"/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6" autoAdjust="0"/>
    <p:restoredTop sz="96083" autoAdjust="0"/>
  </p:normalViewPr>
  <p:slideViewPr>
    <p:cSldViewPr>
      <p:cViewPr varScale="1">
        <p:scale>
          <a:sx n="112" d="100"/>
          <a:sy n="112" d="100"/>
        </p:scale>
        <p:origin x="160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FA078C69-3C94-4884-9FAE-61DD046E939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8775405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807E55AC-B173-4AB5-9CB6-9C6379A21F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194414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2018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34373" y="6475413"/>
            <a:ext cx="210955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65F51A8-0CFE-4133-B021-42BA039B409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B8FAB3C-37E9-47B0-949D-D83E6595A3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0C4963E-E10C-4C13-B6EE-012FEB43B73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34373" y="6475413"/>
            <a:ext cx="210955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233D5FD-8890-4C4A-812D-44084668134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2018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E46A224-9462-46CD-BEB8-4D70D99307A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74FDDB4-C1AF-4F3D-8842-0CE7A9FAAD4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1940780D-229A-41FC-85D7-E604837429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79B7D9F-E4E3-4AA4-B6BA-C17A51B9E5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9DBBC2-5C7D-45F1-80E0-66615BE386E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BB4621A6-0A1B-45CC-9F4E-20352C050A9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91326DBD-4ED9-48D2-A607-B37E865529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July </a:t>
            </a:r>
            <a:r>
              <a:rPr lang="en-US" dirty="0" smtClean="0"/>
              <a:t>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4372" y="6475413"/>
            <a:ext cx="210955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D419C17-E740-4BDF-A347-9F6D8C9B72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kumimoji="0" lang="en-US" altLang="ko-KR" sz="1800" b="1" dirty="0" smtClean="0">
                <a:cs typeface="+mn-cs"/>
              </a:rPr>
              <a:t>doc.: IEEE </a:t>
            </a:r>
            <a:r>
              <a:rPr kumimoji="0" lang="en-US" altLang="ko-KR" sz="1800" b="1" dirty="0" smtClean="0">
                <a:cs typeface="+mn-cs"/>
              </a:rPr>
              <a:t>802.11-18/1172r1</a:t>
            </a:r>
            <a:endParaRPr kumimoji="0" lang="en-US" altLang="ko-KR" sz="1800" b="1" dirty="0" smtClean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4" r:id="rId1"/>
    <p:sldLayoutId id="2147484955" r:id="rId2"/>
    <p:sldLayoutId id="2147484956" r:id="rId3"/>
    <p:sldLayoutId id="2147484957" r:id="rId4"/>
    <p:sldLayoutId id="2147484958" r:id="rId5"/>
    <p:sldLayoutId id="2147484959" r:id="rId6"/>
    <p:sldLayoutId id="2147484960" r:id="rId7"/>
    <p:sldLayoutId id="2147484961" r:id="rId8"/>
    <p:sldLayoutId id="2147484962" r:id="rId9"/>
    <p:sldLayoutId id="2147484963" r:id="rId10"/>
    <p:sldLayoutId id="2147484964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/>
          <p:cNvSpPr>
            <a:spLocks noGrp="1"/>
          </p:cNvSpPr>
          <p:nvPr>
            <p:ph type="ctrTitle"/>
          </p:nvPr>
        </p:nvSpPr>
        <p:spPr>
          <a:xfrm>
            <a:off x="685800" y="741363"/>
            <a:ext cx="7772400" cy="935037"/>
          </a:xfrm>
        </p:spPr>
        <p:txBody>
          <a:bodyPr/>
          <a:lstStyle/>
          <a:p>
            <a:r>
              <a:rPr lang="en-US" altLang="ko-KR" dirty="0" smtClean="0"/>
              <a:t>Clarification of WUR frame related to group addressed frame</a:t>
            </a:r>
            <a:endParaRPr lang="ko-KR" alt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 2018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434373" y="6475413"/>
            <a:ext cx="210955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</a:t>
            </a:r>
            <a:r>
              <a:rPr lang="en-US" altLang="ko-KR" dirty="0"/>
              <a:t>al,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 bwMode="auto">
          <a:xfrm>
            <a:off x="609600" y="1782763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ko-KR" sz="2000" kern="0" dirty="0" smtClean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 smtClean="0">
                <a:ea typeface="굴림" panose="020B0600000101010101" pitchFamily="50" charset="-127"/>
              </a:rPr>
              <a:t> 2018-07-04</a:t>
            </a: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949636"/>
              </p:ext>
            </p:extLst>
          </p:nvPr>
        </p:nvGraphicFramePr>
        <p:xfrm>
          <a:off x="762000" y="2895600"/>
          <a:ext cx="7620000" cy="1805354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3985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Ryu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Song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713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Abstract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This contribution is to clarify the operation of receiving a Wake up frame for indicating group addressed frame.</a:t>
            </a:r>
          </a:p>
          <a:p>
            <a:pPr marL="0" indent="0">
              <a:buNone/>
            </a:pPr>
            <a:endParaRPr lang="en-US" altLang="ko-KR" sz="18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2018</a:t>
            </a:r>
          </a:p>
        </p:txBody>
      </p:sp>
    </p:spTree>
    <p:extLst>
      <p:ext uri="{BB962C8B-B14F-4D97-AF65-F5344CB8AC3E}">
        <p14:creationId xmlns:p14="http://schemas.microsoft.com/office/powerpoint/2010/main" val="108044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 smtClean="0"/>
              <a:t>In [1], TXID is used to indicate the group addressed frame TX in the Wake up frame. But, TXID is already used in Wake-up frame for indicating the broadcast wake-up for BSS parameter update with Counter field</a:t>
            </a:r>
          </a:p>
          <a:p>
            <a:r>
              <a:rPr lang="en-US" altLang="ko-KR" sz="1600" dirty="0" smtClean="0"/>
              <a:t>If TXID is used for both cases, when WUR STA receives a Wake-up frame with increased Counter, the STA cannot know whether or not the group addressed frame is really present in PCR </a:t>
            </a:r>
          </a:p>
          <a:p>
            <a:r>
              <a:rPr lang="en-US" altLang="ko-KR" sz="1600" dirty="0" smtClean="0"/>
              <a:t>So, in this case the STA should wake up at DTIM TX time for checking whether or not the group addressed frame is really sent. </a:t>
            </a:r>
          </a:p>
          <a:p>
            <a:r>
              <a:rPr lang="en-US" altLang="ko-KR" sz="1600" dirty="0" smtClean="0"/>
              <a:t>It will increase unnecessary power consumption of the STA when DTIM indicates no group addressed BU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2018</a:t>
            </a:r>
            <a:endParaRPr lang="en-US" altLang="ko-KR" dirty="0"/>
          </a:p>
        </p:txBody>
      </p:sp>
      <p:cxnSp>
        <p:nvCxnSpPr>
          <p:cNvPr id="7" name="Straight Arrow Connector 7">
            <a:extLst>
              <a:ext uri="{FF2B5EF4-FFF2-40B4-BE49-F238E27FC236}">
                <a16:creationId xmlns="" xmlns:a16="http://schemas.microsoft.com/office/drawing/2014/main" id="{6B42FF71-B975-485D-B6B8-369D94F4951F}"/>
              </a:ext>
            </a:extLst>
          </p:cNvPr>
          <p:cNvCxnSpPr>
            <a:cxnSpLocks/>
          </p:cNvCxnSpPr>
          <p:nvPr/>
        </p:nvCxnSpPr>
        <p:spPr bwMode="auto">
          <a:xfrm flipV="1">
            <a:off x="789153" y="5338471"/>
            <a:ext cx="7943454" cy="1147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E1959A76-A81A-415A-BA2E-483CC539B158}"/>
              </a:ext>
            </a:extLst>
          </p:cNvPr>
          <p:cNvSpPr txBox="1"/>
          <p:nvPr/>
        </p:nvSpPr>
        <p:spPr>
          <a:xfrm>
            <a:off x="314106" y="493448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37E23A32-901E-4C68-B51A-8B588E4C6583}"/>
              </a:ext>
            </a:extLst>
          </p:cNvPr>
          <p:cNvSpPr txBox="1"/>
          <p:nvPr/>
        </p:nvSpPr>
        <p:spPr>
          <a:xfrm>
            <a:off x="326654" y="5380225"/>
            <a:ext cx="462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</a:t>
            </a:r>
          </a:p>
        </p:txBody>
      </p:sp>
      <p:cxnSp>
        <p:nvCxnSpPr>
          <p:cNvPr id="10" name="Straight Arrow Connector 18">
            <a:extLst>
              <a:ext uri="{FF2B5EF4-FFF2-40B4-BE49-F238E27FC236}">
                <a16:creationId xmlns="" xmlns:a16="http://schemas.microsoft.com/office/drawing/2014/main" id="{2BA1B732-C5CF-421F-A109-B9E65CAB1DD3}"/>
              </a:ext>
            </a:extLst>
          </p:cNvPr>
          <p:cNvCxnSpPr>
            <a:cxnSpLocks/>
          </p:cNvCxnSpPr>
          <p:nvPr/>
        </p:nvCxnSpPr>
        <p:spPr bwMode="auto">
          <a:xfrm flipV="1">
            <a:off x="770538" y="6081291"/>
            <a:ext cx="7962069" cy="2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Rectangle 19">
            <a:extLst>
              <a:ext uri="{FF2B5EF4-FFF2-40B4-BE49-F238E27FC236}">
                <a16:creationId xmlns="" xmlns:a16="http://schemas.microsoft.com/office/drawing/2014/main" id="{FBA0302E-074C-46E3-AE25-8C3B77266286}"/>
              </a:ext>
            </a:extLst>
          </p:cNvPr>
          <p:cNvSpPr/>
          <p:nvPr/>
        </p:nvSpPr>
        <p:spPr bwMode="auto">
          <a:xfrm>
            <a:off x="1326531" y="5524182"/>
            <a:ext cx="739407" cy="55710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Wake-Up 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Frame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 smtClean="0">
                <a:solidFill>
                  <a:srgbClr val="FF0000"/>
                </a:solidFill>
                <a:latin typeface="Times New Roman" pitchFamily="16" charset="0"/>
                <a:ea typeface="MS Gothic" charset="-128"/>
              </a:rPr>
              <a:t>Counter++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F69FDD95-8FAD-4B96-A0EE-0F076A6FA31D}"/>
              </a:ext>
            </a:extLst>
          </p:cNvPr>
          <p:cNvSpPr txBox="1"/>
          <p:nvPr/>
        </p:nvSpPr>
        <p:spPr>
          <a:xfrm>
            <a:off x="275622" y="5677248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03914979-CA13-4CA8-A8A0-726FA06F0B35}"/>
              </a:ext>
            </a:extLst>
          </p:cNvPr>
          <p:cNvSpPr txBox="1"/>
          <p:nvPr/>
        </p:nvSpPr>
        <p:spPr>
          <a:xfrm>
            <a:off x="288170" y="6122993"/>
            <a:ext cx="462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</a:t>
            </a:r>
          </a:p>
        </p:txBody>
      </p:sp>
      <p:cxnSp>
        <p:nvCxnSpPr>
          <p:cNvPr id="14" name="Straight Arrow Connector 25">
            <a:extLst>
              <a:ext uri="{FF2B5EF4-FFF2-40B4-BE49-F238E27FC236}">
                <a16:creationId xmlns="" xmlns:a16="http://schemas.microsoft.com/office/drawing/2014/main" id="{C3D5141A-EC44-4B9D-8218-6B1936237313}"/>
              </a:ext>
            </a:extLst>
          </p:cNvPr>
          <p:cNvCxnSpPr>
            <a:cxnSpLocks/>
          </p:cNvCxnSpPr>
          <p:nvPr/>
        </p:nvCxnSpPr>
        <p:spPr bwMode="auto">
          <a:xfrm>
            <a:off x="1288047" y="6081291"/>
            <a:ext cx="1693878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FF66FF"/>
            </a:solidFill>
            <a:prstDash val="solid"/>
            <a:round/>
            <a:headEnd type="stealth" w="med" len="med"/>
            <a:tailEnd type="stealth"/>
          </a:ln>
          <a:effectLst/>
        </p:spPr>
      </p:cxnSp>
      <p:cxnSp>
        <p:nvCxnSpPr>
          <p:cNvPr id="15" name="Straight Connector 31">
            <a:extLst>
              <a:ext uri="{FF2B5EF4-FFF2-40B4-BE49-F238E27FC236}">
                <a16:creationId xmlns="" xmlns:a16="http://schemas.microsoft.com/office/drawing/2014/main" id="{7990F649-692E-4F86-B4AC-820AEB0B5813}"/>
              </a:ext>
            </a:extLst>
          </p:cNvPr>
          <p:cNvCxnSpPr>
            <a:cxnSpLocks/>
          </p:cNvCxnSpPr>
          <p:nvPr/>
        </p:nvCxnSpPr>
        <p:spPr bwMode="auto">
          <a:xfrm>
            <a:off x="1288047" y="5948186"/>
            <a:ext cx="0" cy="3841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32">
            <a:extLst>
              <a:ext uri="{FF2B5EF4-FFF2-40B4-BE49-F238E27FC236}">
                <a16:creationId xmlns="" xmlns:a16="http://schemas.microsoft.com/office/drawing/2014/main" id="{41D3DB07-6DC9-46E7-BB78-052CD2740D47}"/>
              </a:ext>
            </a:extLst>
          </p:cNvPr>
          <p:cNvCxnSpPr>
            <a:cxnSpLocks/>
          </p:cNvCxnSpPr>
          <p:nvPr/>
        </p:nvCxnSpPr>
        <p:spPr bwMode="auto">
          <a:xfrm>
            <a:off x="6768500" y="5954362"/>
            <a:ext cx="0" cy="37179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34">
            <a:extLst>
              <a:ext uri="{FF2B5EF4-FFF2-40B4-BE49-F238E27FC236}">
                <a16:creationId xmlns="" xmlns:a16="http://schemas.microsoft.com/office/drawing/2014/main" id="{ED5E8850-D491-4684-8D96-DB65FCB48A32}"/>
              </a:ext>
            </a:extLst>
          </p:cNvPr>
          <p:cNvCxnSpPr/>
          <p:nvPr/>
        </p:nvCxnSpPr>
        <p:spPr bwMode="auto">
          <a:xfrm>
            <a:off x="1288047" y="6319981"/>
            <a:ext cx="16764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35">
            <a:extLst>
              <a:ext uri="{FF2B5EF4-FFF2-40B4-BE49-F238E27FC236}">
                <a16:creationId xmlns="" xmlns:a16="http://schemas.microsoft.com/office/drawing/2014/main" id="{165E1D71-B587-4FAF-ABBF-7DB2D3A508A0}"/>
              </a:ext>
            </a:extLst>
          </p:cNvPr>
          <p:cNvCxnSpPr>
            <a:cxnSpLocks/>
          </p:cNvCxnSpPr>
          <p:nvPr/>
        </p:nvCxnSpPr>
        <p:spPr bwMode="auto">
          <a:xfrm>
            <a:off x="4582125" y="6319981"/>
            <a:ext cx="2186375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C3430058-8D46-4BF3-931C-267F0630CD71}"/>
              </a:ext>
            </a:extLst>
          </p:cNvPr>
          <p:cNvSpPr txBox="1"/>
          <p:nvPr/>
        </p:nvSpPr>
        <p:spPr>
          <a:xfrm>
            <a:off x="3094528" y="6181481"/>
            <a:ext cx="13324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Duty Cycle Period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A2A0C0C3-4D57-4225-BF35-C610C0AC6644}"/>
              </a:ext>
            </a:extLst>
          </p:cNvPr>
          <p:cNvSpPr txBox="1"/>
          <p:nvPr/>
        </p:nvSpPr>
        <p:spPr>
          <a:xfrm>
            <a:off x="1615301" y="6019538"/>
            <a:ext cx="9925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ON Duration</a:t>
            </a:r>
          </a:p>
        </p:txBody>
      </p:sp>
      <p:cxnSp>
        <p:nvCxnSpPr>
          <p:cNvPr id="21" name="Straight Connector 42">
            <a:extLst>
              <a:ext uri="{FF2B5EF4-FFF2-40B4-BE49-F238E27FC236}">
                <a16:creationId xmlns="" xmlns:a16="http://schemas.microsoft.com/office/drawing/2014/main" id="{C7719F6E-835A-4AB5-A5E8-C2A96082F2D2}"/>
              </a:ext>
            </a:extLst>
          </p:cNvPr>
          <p:cNvCxnSpPr>
            <a:cxnSpLocks/>
          </p:cNvCxnSpPr>
          <p:nvPr/>
        </p:nvCxnSpPr>
        <p:spPr bwMode="auto">
          <a:xfrm>
            <a:off x="2065938" y="6019538"/>
            <a:ext cx="767848" cy="0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rgbClr val="FFC000"/>
            </a:solidFill>
            <a:prstDash val="solid"/>
            <a:round/>
            <a:headEnd type="none" w="med" len="med"/>
            <a:tailEnd type="stealth" w="med" len="med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A831CF89-9665-449C-A185-27ADCB54690F}"/>
              </a:ext>
            </a:extLst>
          </p:cNvPr>
          <p:cNvSpPr txBox="1"/>
          <p:nvPr/>
        </p:nvSpPr>
        <p:spPr>
          <a:xfrm>
            <a:off x="2025708" y="5761609"/>
            <a:ext cx="8483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C000"/>
                </a:solidFill>
              </a:rPr>
              <a:t>PCR delay</a:t>
            </a:r>
          </a:p>
        </p:txBody>
      </p:sp>
      <p:sp>
        <p:nvSpPr>
          <p:cNvPr id="23" name="Rectangle 57">
            <a:extLst>
              <a:ext uri="{FF2B5EF4-FFF2-40B4-BE49-F238E27FC236}">
                <a16:creationId xmlns="" xmlns:a16="http://schemas.microsoft.com/office/drawing/2014/main" id="{84476F03-B08E-4E11-9D04-DB1224BF5651}"/>
              </a:ext>
            </a:extLst>
          </p:cNvPr>
          <p:cNvSpPr/>
          <p:nvPr/>
        </p:nvSpPr>
        <p:spPr bwMode="auto">
          <a:xfrm>
            <a:off x="2998240" y="4958863"/>
            <a:ext cx="568305" cy="37843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TIM Beacon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4" name="Straight Arrow Connector 86">
            <a:extLst>
              <a:ext uri="{FF2B5EF4-FFF2-40B4-BE49-F238E27FC236}">
                <a16:creationId xmlns="" xmlns:a16="http://schemas.microsoft.com/office/drawing/2014/main" id="{A746FCD8-455D-48B9-92F1-C87A0211106F}"/>
              </a:ext>
            </a:extLst>
          </p:cNvPr>
          <p:cNvCxnSpPr>
            <a:cxnSpLocks/>
          </p:cNvCxnSpPr>
          <p:nvPr/>
        </p:nvCxnSpPr>
        <p:spPr bwMode="auto">
          <a:xfrm flipV="1">
            <a:off x="2833786" y="5344635"/>
            <a:ext cx="830495" cy="5342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7030A0"/>
            </a:solidFill>
            <a:prstDash val="solid"/>
            <a:round/>
            <a:headEnd type="stealth" w="med" len="med"/>
            <a:tailEnd type="stealth"/>
          </a:ln>
          <a:effectLst/>
        </p:spPr>
      </p:cxnSp>
      <p:cxnSp>
        <p:nvCxnSpPr>
          <p:cNvPr id="25" name="Straight Arrow Connector 90">
            <a:extLst>
              <a:ext uri="{FF2B5EF4-FFF2-40B4-BE49-F238E27FC236}">
                <a16:creationId xmlns="" xmlns:a16="http://schemas.microsoft.com/office/drawing/2014/main" id="{2EF2FF3B-B9DA-4869-B37C-347F2247408F}"/>
              </a:ext>
            </a:extLst>
          </p:cNvPr>
          <p:cNvCxnSpPr>
            <a:cxnSpLocks/>
          </p:cNvCxnSpPr>
          <p:nvPr/>
        </p:nvCxnSpPr>
        <p:spPr bwMode="auto">
          <a:xfrm>
            <a:off x="6768500" y="6081291"/>
            <a:ext cx="1693878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FF66FF"/>
            </a:solidFill>
            <a:prstDash val="solid"/>
            <a:round/>
            <a:headEnd type="stealth" w="med" len="med"/>
            <a:tailEnd type="stealth"/>
          </a:ln>
          <a:effectLst/>
        </p:spPr>
      </p:cxnSp>
      <p:cxnSp>
        <p:nvCxnSpPr>
          <p:cNvPr id="26" name="Straight Arrow Connector 91">
            <a:extLst>
              <a:ext uri="{FF2B5EF4-FFF2-40B4-BE49-F238E27FC236}">
                <a16:creationId xmlns="" xmlns:a16="http://schemas.microsoft.com/office/drawing/2014/main" id="{6BF2890D-C126-48E6-B031-740407B60B80}"/>
              </a:ext>
            </a:extLst>
          </p:cNvPr>
          <p:cNvCxnSpPr>
            <a:cxnSpLocks/>
          </p:cNvCxnSpPr>
          <p:nvPr/>
        </p:nvCxnSpPr>
        <p:spPr bwMode="auto">
          <a:xfrm>
            <a:off x="7057422" y="5010680"/>
            <a:ext cx="381000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7030A0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F60D7E74-0CC4-4D2E-A34D-F8B062E27C2E}"/>
              </a:ext>
            </a:extLst>
          </p:cNvPr>
          <p:cNvSpPr txBox="1"/>
          <p:nvPr/>
        </p:nvSpPr>
        <p:spPr>
          <a:xfrm>
            <a:off x="7433854" y="4838285"/>
            <a:ext cx="1229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PCR awake state</a:t>
            </a:r>
          </a:p>
        </p:txBody>
      </p:sp>
      <p:cxnSp>
        <p:nvCxnSpPr>
          <p:cNvPr id="28" name="Straight Arrow Connector 94">
            <a:extLst>
              <a:ext uri="{FF2B5EF4-FFF2-40B4-BE49-F238E27FC236}">
                <a16:creationId xmlns="" xmlns:a16="http://schemas.microsoft.com/office/drawing/2014/main" id="{70E5B2B9-235A-4855-9E06-F14E9732024D}"/>
              </a:ext>
            </a:extLst>
          </p:cNvPr>
          <p:cNvCxnSpPr>
            <a:cxnSpLocks/>
          </p:cNvCxnSpPr>
          <p:nvPr/>
        </p:nvCxnSpPr>
        <p:spPr bwMode="auto">
          <a:xfrm>
            <a:off x="7057422" y="5712840"/>
            <a:ext cx="376432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FF66FF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8AC50B1A-B7D5-463F-8999-6A042381F375}"/>
              </a:ext>
            </a:extLst>
          </p:cNvPr>
          <p:cNvSpPr txBox="1"/>
          <p:nvPr/>
        </p:nvSpPr>
        <p:spPr>
          <a:xfrm>
            <a:off x="7433854" y="5537386"/>
            <a:ext cx="12987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WUR awake state</a:t>
            </a:r>
          </a:p>
        </p:txBody>
      </p:sp>
      <p:cxnSp>
        <p:nvCxnSpPr>
          <p:cNvPr id="30" name="Straight Arrow Connector 100">
            <a:extLst>
              <a:ext uri="{FF2B5EF4-FFF2-40B4-BE49-F238E27FC236}">
                <a16:creationId xmlns="" xmlns:a16="http://schemas.microsoft.com/office/drawing/2014/main" id="{B895C145-7F82-4F9A-A8FB-487C0B94E573}"/>
              </a:ext>
            </a:extLst>
          </p:cNvPr>
          <p:cNvCxnSpPr>
            <a:cxnSpLocks/>
          </p:cNvCxnSpPr>
          <p:nvPr/>
        </p:nvCxnSpPr>
        <p:spPr bwMode="auto">
          <a:xfrm>
            <a:off x="2981925" y="6081291"/>
            <a:ext cx="3786575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00B0F0"/>
            </a:solidFill>
            <a:prstDash val="solid"/>
            <a:round/>
            <a:headEnd type="stealth" w="med" len="med"/>
            <a:tailEnd type="stealth"/>
          </a:ln>
          <a:effectLst/>
        </p:spPr>
      </p:cxnSp>
      <p:cxnSp>
        <p:nvCxnSpPr>
          <p:cNvPr id="31" name="Straight Arrow Connector 103">
            <a:extLst>
              <a:ext uri="{FF2B5EF4-FFF2-40B4-BE49-F238E27FC236}">
                <a16:creationId xmlns="" xmlns:a16="http://schemas.microsoft.com/office/drawing/2014/main" id="{3B776F2E-504A-44CC-B9EE-62062548D0B0}"/>
              </a:ext>
            </a:extLst>
          </p:cNvPr>
          <p:cNvCxnSpPr>
            <a:cxnSpLocks/>
          </p:cNvCxnSpPr>
          <p:nvPr/>
        </p:nvCxnSpPr>
        <p:spPr bwMode="auto">
          <a:xfrm>
            <a:off x="7057422" y="5890805"/>
            <a:ext cx="376432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00B0F0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3DC7D17E-13D3-4080-8BF5-604C08323613}"/>
              </a:ext>
            </a:extLst>
          </p:cNvPr>
          <p:cNvSpPr txBox="1"/>
          <p:nvPr/>
        </p:nvSpPr>
        <p:spPr>
          <a:xfrm>
            <a:off x="7428479" y="5742539"/>
            <a:ext cx="11961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WUR doze state</a:t>
            </a:r>
          </a:p>
        </p:txBody>
      </p:sp>
      <p:cxnSp>
        <p:nvCxnSpPr>
          <p:cNvPr id="33" name="Straight Arrow Connector 107">
            <a:extLst>
              <a:ext uri="{FF2B5EF4-FFF2-40B4-BE49-F238E27FC236}">
                <a16:creationId xmlns="" xmlns:a16="http://schemas.microsoft.com/office/drawing/2014/main" id="{52A9EAE7-232D-4C38-9D50-0ACC4EF4D22B}"/>
              </a:ext>
            </a:extLst>
          </p:cNvPr>
          <p:cNvCxnSpPr>
            <a:cxnSpLocks/>
          </p:cNvCxnSpPr>
          <p:nvPr/>
        </p:nvCxnSpPr>
        <p:spPr bwMode="auto">
          <a:xfrm flipV="1">
            <a:off x="5247986" y="5340447"/>
            <a:ext cx="3485925" cy="13249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92D050"/>
            </a:solidFill>
            <a:prstDash val="solid"/>
            <a:round/>
            <a:headEnd type="stealth" w="med" len="med"/>
            <a:tailEnd type="stealth"/>
          </a:ln>
          <a:effectLst/>
        </p:spPr>
      </p:cxnSp>
      <p:cxnSp>
        <p:nvCxnSpPr>
          <p:cNvPr id="34" name="Straight Arrow Connector 116">
            <a:extLst>
              <a:ext uri="{FF2B5EF4-FFF2-40B4-BE49-F238E27FC236}">
                <a16:creationId xmlns="" xmlns:a16="http://schemas.microsoft.com/office/drawing/2014/main" id="{DBDA9922-FC36-4278-8DDE-D4A722B4051A}"/>
              </a:ext>
            </a:extLst>
          </p:cNvPr>
          <p:cNvCxnSpPr>
            <a:cxnSpLocks/>
          </p:cNvCxnSpPr>
          <p:nvPr/>
        </p:nvCxnSpPr>
        <p:spPr bwMode="auto">
          <a:xfrm>
            <a:off x="8462378" y="6081291"/>
            <a:ext cx="251664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00B0F0"/>
            </a:solidFill>
            <a:prstDash val="solid"/>
            <a:round/>
            <a:headEnd type="stealth" w="med" len="med"/>
            <a:tailEnd type="stealth"/>
          </a:ln>
          <a:effectLst/>
        </p:spPr>
      </p:cxnSp>
      <p:cxnSp>
        <p:nvCxnSpPr>
          <p:cNvPr id="35" name="Straight Arrow Connector 119">
            <a:extLst>
              <a:ext uri="{FF2B5EF4-FFF2-40B4-BE49-F238E27FC236}">
                <a16:creationId xmlns="" xmlns:a16="http://schemas.microsoft.com/office/drawing/2014/main" id="{CCDB182B-2722-42F5-81F6-0A82B16D52CD}"/>
              </a:ext>
            </a:extLst>
          </p:cNvPr>
          <p:cNvCxnSpPr>
            <a:cxnSpLocks/>
          </p:cNvCxnSpPr>
          <p:nvPr/>
        </p:nvCxnSpPr>
        <p:spPr bwMode="auto">
          <a:xfrm>
            <a:off x="770538" y="6081291"/>
            <a:ext cx="517509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00B0F0"/>
            </a:solidFill>
            <a:prstDash val="solid"/>
            <a:round/>
            <a:headEnd type="stealth" w="med" len="med"/>
            <a:tailEnd type="stealth"/>
          </a:ln>
          <a:effectLst/>
        </p:spPr>
      </p:cxnSp>
      <p:cxnSp>
        <p:nvCxnSpPr>
          <p:cNvPr id="36" name="Straight Arrow Connector 121">
            <a:extLst>
              <a:ext uri="{FF2B5EF4-FFF2-40B4-BE49-F238E27FC236}">
                <a16:creationId xmlns="" xmlns:a16="http://schemas.microsoft.com/office/drawing/2014/main" id="{4CCEF930-9D8B-4595-83A8-783D11DAAB27}"/>
              </a:ext>
            </a:extLst>
          </p:cNvPr>
          <p:cNvCxnSpPr>
            <a:cxnSpLocks/>
          </p:cNvCxnSpPr>
          <p:nvPr/>
        </p:nvCxnSpPr>
        <p:spPr bwMode="auto">
          <a:xfrm flipV="1">
            <a:off x="770538" y="5343969"/>
            <a:ext cx="2082606" cy="10506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92D050"/>
            </a:solidFill>
            <a:prstDash val="solid"/>
            <a:round/>
            <a:headEnd type="stealth" w="med" len="med"/>
            <a:tailEnd type="stealth"/>
          </a:ln>
          <a:effectLst/>
        </p:spPr>
      </p:cxnSp>
      <p:cxnSp>
        <p:nvCxnSpPr>
          <p:cNvPr id="37" name="Straight Connector 133">
            <a:extLst>
              <a:ext uri="{FF2B5EF4-FFF2-40B4-BE49-F238E27FC236}">
                <a16:creationId xmlns="" xmlns:a16="http://schemas.microsoft.com/office/drawing/2014/main" id="{E4B14C21-0888-466A-8033-10014CFE852A}"/>
              </a:ext>
            </a:extLst>
          </p:cNvPr>
          <p:cNvCxnSpPr/>
          <p:nvPr/>
        </p:nvCxnSpPr>
        <p:spPr bwMode="auto">
          <a:xfrm flipV="1">
            <a:off x="2065938" y="5355938"/>
            <a:ext cx="767848" cy="64871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C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Arrow Connector 134">
            <a:extLst>
              <a:ext uri="{FF2B5EF4-FFF2-40B4-BE49-F238E27FC236}">
                <a16:creationId xmlns="" xmlns:a16="http://schemas.microsoft.com/office/drawing/2014/main" id="{B90FE37D-7FF7-4D4A-8586-2A3A8E6A927A}"/>
              </a:ext>
            </a:extLst>
          </p:cNvPr>
          <p:cNvCxnSpPr>
            <a:cxnSpLocks/>
          </p:cNvCxnSpPr>
          <p:nvPr/>
        </p:nvCxnSpPr>
        <p:spPr bwMode="auto">
          <a:xfrm>
            <a:off x="7058060" y="5207884"/>
            <a:ext cx="376432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92D050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39" name="TextBox 38">
            <a:extLst>
              <a:ext uri="{FF2B5EF4-FFF2-40B4-BE49-F238E27FC236}">
                <a16:creationId xmlns="" xmlns:a16="http://schemas.microsoft.com/office/drawing/2014/main" id="{3395767A-326F-4419-9647-112D0DD3A4FD}"/>
              </a:ext>
            </a:extLst>
          </p:cNvPr>
          <p:cNvSpPr txBox="1"/>
          <p:nvPr/>
        </p:nvSpPr>
        <p:spPr>
          <a:xfrm>
            <a:off x="7429117" y="5059618"/>
            <a:ext cx="1127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PCR doze state</a:t>
            </a:r>
          </a:p>
        </p:txBody>
      </p:sp>
      <p:sp>
        <p:nvSpPr>
          <p:cNvPr id="41" name="Rectangle 57">
            <a:extLst>
              <a:ext uri="{FF2B5EF4-FFF2-40B4-BE49-F238E27FC236}">
                <a16:creationId xmlns="" xmlns:a16="http://schemas.microsoft.com/office/drawing/2014/main" id="{84476F03-B08E-4E11-9D04-DB1224BF5651}"/>
              </a:ext>
            </a:extLst>
          </p:cNvPr>
          <p:cNvSpPr/>
          <p:nvPr/>
        </p:nvSpPr>
        <p:spPr bwMode="auto">
          <a:xfrm>
            <a:off x="4628649" y="4961036"/>
            <a:ext cx="568305" cy="378435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DTIM Beacon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858662" y="4958863"/>
            <a:ext cx="35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…</a:t>
            </a:r>
            <a:endParaRPr lang="ko-KR" altLang="en-US" dirty="0"/>
          </a:p>
        </p:txBody>
      </p:sp>
      <p:cxnSp>
        <p:nvCxnSpPr>
          <p:cNvPr id="44" name="Straight Arrow Connector 86">
            <a:extLst>
              <a:ext uri="{FF2B5EF4-FFF2-40B4-BE49-F238E27FC236}">
                <a16:creationId xmlns="" xmlns:a16="http://schemas.microsoft.com/office/drawing/2014/main" id="{A746FCD8-455D-48B9-92F1-C87A0211106F}"/>
              </a:ext>
            </a:extLst>
          </p:cNvPr>
          <p:cNvCxnSpPr>
            <a:cxnSpLocks/>
          </p:cNvCxnSpPr>
          <p:nvPr/>
        </p:nvCxnSpPr>
        <p:spPr bwMode="auto">
          <a:xfrm>
            <a:off x="4524192" y="5353632"/>
            <a:ext cx="786646" cy="4172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7030A0"/>
            </a:solidFill>
            <a:prstDash val="solid"/>
            <a:round/>
            <a:headEnd type="stealth" w="med" len="med"/>
            <a:tailEnd type="stealth"/>
          </a:ln>
          <a:effectLst/>
        </p:spPr>
      </p:cxnSp>
      <p:cxnSp>
        <p:nvCxnSpPr>
          <p:cNvPr id="45" name="Straight Arrow Connector 134">
            <a:extLst>
              <a:ext uri="{FF2B5EF4-FFF2-40B4-BE49-F238E27FC236}">
                <a16:creationId xmlns="" xmlns:a16="http://schemas.microsoft.com/office/drawing/2014/main" id="{B90FE37D-7FF7-4D4A-8586-2A3A8E6A927A}"/>
              </a:ext>
            </a:extLst>
          </p:cNvPr>
          <p:cNvCxnSpPr>
            <a:cxnSpLocks/>
          </p:cNvCxnSpPr>
          <p:nvPr/>
        </p:nvCxnSpPr>
        <p:spPr bwMode="auto">
          <a:xfrm>
            <a:off x="3617577" y="5353632"/>
            <a:ext cx="941727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92D050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46" name="직사각형 45"/>
          <p:cNvSpPr/>
          <p:nvPr/>
        </p:nvSpPr>
        <p:spPr>
          <a:xfrm>
            <a:off x="5227903" y="5033490"/>
            <a:ext cx="829872" cy="290331"/>
          </a:xfrm>
          <a:prstGeom prst="rect">
            <a:avLst/>
          </a:prstGeom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/>
              <a:t>GA BU</a:t>
            </a:r>
            <a:endParaRPr lang="ko-KR" altLang="en-US" sz="1000"/>
          </a:p>
        </p:txBody>
      </p:sp>
      <p:sp>
        <p:nvSpPr>
          <p:cNvPr id="48" name="TextBox 47"/>
          <p:cNvSpPr txBox="1"/>
          <p:nvPr/>
        </p:nvSpPr>
        <p:spPr>
          <a:xfrm>
            <a:off x="7438421" y="4552890"/>
            <a:ext cx="14335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Unnecessary wake-up and power consumption</a:t>
            </a:r>
            <a:endParaRPr lang="ko-KR" altLang="en-US" sz="1000">
              <a:solidFill>
                <a:srgbClr val="FF0000"/>
              </a:solidFill>
            </a:endParaRPr>
          </a:p>
        </p:txBody>
      </p:sp>
      <p:cxnSp>
        <p:nvCxnSpPr>
          <p:cNvPr id="50" name="직선 연결선 49"/>
          <p:cNvCxnSpPr/>
          <p:nvPr/>
        </p:nvCxnSpPr>
        <p:spPr bwMode="auto">
          <a:xfrm flipH="1">
            <a:off x="5462670" y="5038221"/>
            <a:ext cx="342638" cy="40438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53" name="직선 연결선 52"/>
          <p:cNvCxnSpPr/>
          <p:nvPr/>
        </p:nvCxnSpPr>
        <p:spPr bwMode="auto">
          <a:xfrm>
            <a:off x="5493737" y="4997841"/>
            <a:ext cx="375651" cy="41655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54" name="직선 화살표 연결선 53"/>
          <p:cNvCxnSpPr/>
          <p:nvPr/>
        </p:nvCxnSpPr>
        <p:spPr bwMode="auto">
          <a:xfrm>
            <a:off x="4559304" y="5524182"/>
            <a:ext cx="75153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55" name="직선 화살표 연결선 54"/>
          <p:cNvCxnSpPr/>
          <p:nvPr/>
        </p:nvCxnSpPr>
        <p:spPr bwMode="auto">
          <a:xfrm>
            <a:off x="6772971" y="4813376"/>
            <a:ext cx="66545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ash"/>
            <a:round/>
            <a:headEnd type="triangle" w="med" len="med"/>
            <a:tailEnd type="triangle" w="med" len="med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33863" y="5190067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PCR</a:t>
            </a:r>
            <a:endParaRPr lang="ko-KR" alt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16934" y="5895201"/>
            <a:ext cx="543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WUR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69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직사각형 169"/>
          <p:cNvSpPr/>
          <p:nvPr/>
        </p:nvSpPr>
        <p:spPr bwMode="auto">
          <a:xfrm>
            <a:off x="81769" y="4540690"/>
            <a:ext cx="882396" cy="659825"/>
          </a:xfrm>
          <a:prstGeom prst="rect">
            <a:avLst/>
          </a:prstGeom>
          <a:solidFill>
            <a:schemeClr val="accent1">
              <a:alpha val="30000"/>
            </a:schemeClr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1" name="직사각형 170"/>
          <p:cNvSpPr/>
          <p:nvPr/>
        </p:nvSpPr>
        <p:spPr bwMode="auto">
          <a:xfrm>
            <a:off x="86144" y="5244103"/>
            <a:ext cx="883578" cy="659825"/>
          </a:xfrm>
          <a:prstGeom prst="rect">
            <a:avLst/>
          </a:prstGeom>
          <a:solidFill>
            <a:srgbClr val="FFC000">
              <a:alpha val="30000"/>
            </a:srgbClr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2" name="직사각형 171"/>
          <p:cNvSpPr/>
          <p:nvPr/>
        </p:nvSpPr>
        <p:spPr bwMode="auto">
          <a:xfrm>
            <a:off x="86142" y="5946288"/>
            <a:ext cx="907581" cy="579061"/>
          </a:xfrm>
          <a:prstGeom prst="rect">
            <a:avLst/>
          </a:prstGeom>
          <a:solidFill>
            <a:srgbClr val="FF0000">
              <a:alpha val="30000"/>
            </a:srgbClr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WUR STA may receive broadcast wake-up frame several times</a:t>
            </a:r>
          </a:p>
          <a:p>
            <a:pPr lvl="1"/>
            <a:r>
              <a:rPr lang="en-US" altLang="ko-KR" sz="1400" dirty="0" smtClean="0"/>
              <a:t>AP may send broadcast wake-up frame(B-WUF)s several times for reliable TX</a:t>
            </a:r>
          </a:p>
          <a:p>
            <a:pPr lvl="1"/>
            <a:r>
              <a:rPr lang="en-US" altLang="ko-KR" sz="1400" dirty="0" smtClean="0"/>
              <a:t>In duty cycle mode, the location of On-Duration of a STA may be different from those of the other STAs. In this case, always-on mode STAs will unnecessarily wake up several times whenever receiving multiple broadcast wake-up frames as below figure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2018</a:t>
            </a:r>
            <a:endParaRPr lang="en-US" altLang="ko-KR" dirty="0"/>
          </a:p>
        </p:txBody>
      </p:sp>
      <p:cxnSp>
        <p:nvCxnSpPr>
          <p:cNvPr id="7" name="Straight Arrow Connector 7">
            <a:extLst>
              <a:ext uri="{FF2B5EF4-FFF2-40B4-BE49-F238E27FC236}">
                <a16:creationId xmlns="" xmlns:a16="http://schemas.microsoft.com/office/drawing/2014/main" id="{6B42FF71-B975-485D-B6B8-369D94F4951F}"/>
              </a:ext>
            </a:extLst>
          </p:cNvPr>
          <p:cNvCxnSpPr>
            <a:cxnSpLocks/>
          </p:cNvCxnSpPr>
          <p:nvPr/>
        </p:nvCxnSpPr>
        <p:spPr bwMode="auto">
          <a:xfrm flipV="1">
            <a:off x="960503" y="4637325"/>
            <a:ext cx="6021405" cy="300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E1959A76-A81A-415A-BA2E-483CC539B158}"/>
              </a:ext>
            </a:extLst>
          </p:cNvPr>
          <p:cNvSpPr txBox="1"/>
          <p:nvPr/>
        </p:nvSpPr>
        <p:spPr>
          <a:xfrm>
            <a:off x="430915" y="3671500"/>
            <a:ext cx="7693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AP WUR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37E23A32-901E-4C68-B51A-8B588E4C6583}"/>
              </a:ext>
            </a:extLst>
          </p:cNvPr>
          <p:cNvSpPr txBox="1"/>
          <p:nvPr/>
        </p:nvSpPr>
        <p:spPr>
          <a:xfrm>
            <a:off x="515790" y="4495797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PCR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18">
            <a:extLst>
              <a:ext uri="{FF2B5EF4-FFF2-40B4-BE49-F238E27FC236}">
                <a16:creationId xmlns="" xmlns:a16="http://schemas.microsoft.com/office/drawing/2014/main" id="{2BA1B732-C5CF-421F-A109-B9E65CAB1DD3}"/>
              </a:ext>
            </a:extLst>
          </p:cNvPr>
          <p:cNvCxnSpPr>
            <a:cxnSpLocks/>
          </p:cNvCxnSpPr>
          <p:nvPr/>
        </p:nvCxnSpPr>
        <p:spPr bwMode="auto">
          <a:xfrm>
            <a:off x="983946" y="4905882"/>
            <a:ext cx="5997962" cy="716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Rectangle 19">
            <a:extLst>
              <a:ext uri="{FF2B5EF4-FFF2-40B4-BE49-F238E27FC236}">
                <a16:creationId xmlns="" xmlns:a16="http://schemas.microsoft.com/office/drawing/2014/main" id="{FBA0302E-074C-46E3-AE25-8C3B77266286}"/>
              </a:ext>
            </a:extLst>
          </p:cNvPr>
          <p:cNvSpPr/>
          <p:nvPr/>
        </p:nvSpPr>
        <p:spPr bwMode="auto">
          <a:xfrm>
            <a:off x="1499527" y="3447108"/>
            <a:ext cx="739407" cy="35836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dirty="0" smtClean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B-WUF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dirty="0" smtClean="0">
                <a:latin typeface="Times New Roman" pitchFamily="16" charset="0"/>
                <a:ea typeface="MS Gothic" charset="-128"/>
              </a:rPr>
              <a:t>Counter=2</a:t>
            </a:r>
            <a:endParaRPr kumimoji="0" lang="en-US" sz="1000" b="0" i="0" u="none" strike="noStrike" cap="none" normalizeH="0" baseline="0" dirty="0">
              <a:ln>
                <a:noFill/>
              </a:ln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03914979-CA13-4CA8-A8A0-726FA06F0B35}"/>
              </a:ext>
            </a:extLst>
          </p:cNvPr>
          <p:cNvSpPr txBox="1"/>
          <p:nvPr/>
        </p:nvSpPr>
        <p:spPr>
          <a:xfrm>
            <a:off x="506127" y="4768198"/>
            <a:ext cx="543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WUR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25">
            <a:extLst>
              <a:ext uri="{FF2B5EF4-FFF2-40B4-BE49-F238E27FC236}">
                <a16:creationId xmlns="" xmlns:a16="http://schemas.microsoft.com/office/drawing/2014/main" id="{C3D5141A-EC44-4B9D-8218-6B1936237313}"/>
              </a:ext>
            </a:extLst>
          </p:cNvPr>
          <p:cNvCxnSpPr>
            <a:cxnSpLocks/>
          </p:cNvCxnSpPr>
          <p:nvPr/>
        </p:nvCxnSpPr>
        <p:spPr bwMode="auto">
          <a:xfrm>
            <a:off x="1501455" y="4906507"/>
            <a:ext cx="825595" cy="1905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FF66FF"/>
            </a:solidFill>
            <a:prstDash val="solid"/>
            <a:round/>
            <a:headEnd type="stealth" w="med" len="med"/>
            <a:tailEnd type="stealth"/>
          </a:ln>
          <a:effectLst/>
        </p:spPr>
      </p:cxnSp>
      <p:cxnSp>
        <p:nvCxnSpPr>
          <p:cNvPr id="15" name="Straight Connector 31">
            <a:extLst>
              <a:ext uri="{FF2B5EF4-FFF2-40B4-BE49-F238E27FC236}">
                <a16:creationId xmlns="" xmlns:a16="http://schemas.microsoft.com/office/drawing/2014/main" id="{7990F649-692E-4F86-B4AC-820AEB0B5813}"/>
              </a:ext>
            </a:extLst>
          </p:cNvPr>
          <p:cNvCxnSpPr>
            <a:cxnSpLocks/>
          </p:cNvCxnSpPr>
          <p:nvPr/>
        </p:nvCxnSpPr>
        <p:spPr bwMode="auto">
          <a:xfrm>
            <a:off x="1501455" y="4772747"/>
            <a:ext cx="0" cy="3841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32">
            <a:extLst>
              <a:ext uri="{FF2B5EF4-FFF2-40B4-BE49-F238E27FC236}">
                <a16:creationId xmlns="" xmlns:a16="http://schemas.microsoft.com/office/drawing/2014/main" id="{41D3DB07-6DC9-46E7-BB78-052CD2740D47}"/>
              </a:ext>
            </a:extLst>
          </p:cNvPr>
          <p:cNvCxnSpPr>
            <a:cxnSpLocks/>
          </p:cNvCxnSpPr>
          <p:nvPr/>
        </p:nvCxnSpPr>
        <p:spPr bwMode="auto">
          <a:xfrm>
            <a:off x="6981908" y="4778923"/>
            <a:ext cx="0" cy="37179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A2A0C0C3-4D57-4225-BF35-C610C0AC6644}"/>
              </a:ext>
            </a:extLst>
          </p:cNvPr>
          <p:cNvSpPr txBox="1"/>
          <p:nvPr/>
        </p:nvSpPr>
        <p:spPr>
          <a:xfrm>
            <a:off x="1464457" y="4904601"/>
            <a:ext cx="9925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ON Duration</a:t>
            </a:r>
          </a:p>
        </p:txBody>
      </p:sp>
      <p:sp>
        <p:nvSpPr>
          <p:cNvPr id="23" name="Rectangle 57">
            <a:extLst>
              <a:ext uri="{FF2B5EF4-FFF2-40B4-BE49-F238E27FC236}">
                <a16:creationId xmlns="" xmlns:a16="http://schemas.microsoft.com/office/drawing/2014/main" id="{84476F03-B08E-4E11-9D04-DB1224BF5651}"/>
              </a:ext>
            </a:extLst>
          </p:cNvPr>
          <p:cNvSpPr/>
          <p:nvPr/>
        </p:nvSpPr>
        <p:spPr bwMode="auto">
          <a:xfrm>
            <a:off x="2592893" y="3877860"/>
            <a:ext cx="568305" cy="37843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TIM Beacon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F60D7E74-0CC4-4D2E-A34D-F8B062E27C2E}"/>
              </a:ext>
            </a:extLst>
          </p:cNvPr>
          <p:cNvSpPr txBox="1"/>
          <p:nvPr/>
        </p:nvSpPr>
        <p:spPr>
          <a:xfrm>
            <a:off x="7897377" y="4295001"/>
            <a:ext cx="1229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PCR awake state</a:t>
            </a:r>
          </a:p>
        </p:txBody>
      </p:sp>
      <p:cxnSp>
        <p:nvCxnSpPr>
          <p:cNvPr id="30" name="Straight Arrow Connector 100">
            <a:extLst>
              <a:ext uri="{FF2B5EF4-FFF2-40B4-BE49-F238E27FC236}">
                <a16:creationId xmlns="" xmlns:a16="http://schemas.microsoft.com/office/drawing/2014/main" id="{B895C145-7F82-4F9A-A8FB-487C0B94E573}"/>
              </a:ext>
            </a:extLst>
          </p:cNvPr>
          <p:cNvCxnSpPr>
            <a:cxnSpLocks/>
          </p:cNvCxnSpPr>
          <p:nvPr/>
        </p:nvCxnSpPr>
        <p:spPr bwMode="auto">
          <a:xfrm>
            <a:off x="2311887" y="4899905"/>
            <a:ext cx="4670021" cy="5947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00B0F0"/>
            </a:solidFill>
            <a:prstDash val="solid"/>
            <a:round/>
            <a:headEnd type="stealth" w="med" len="med"/>
            <a:tailEnd type="stealth"/>
          </a:ln>
          <a:effectLst/>
        </p:spPr>
      </p:cxnSp>
      <p:cxnSp>
        <p:nvCxnSpPr>
          <p:cNvPr id="35" name="Straight Arrow Connector 119">
            <a:extLst>
              <a:ext uri="{FF2B5EF4-FFF2-40B4-BE49-F238E27FC236}">
                <a16:creationId xmlns="" xmlns:a16="http://schemas.microsoft.com/office/drawing/2014/main" id="{CCDB182B-2722-42F5-81F6-0A82B16D52CD}"/>
              </a:ext>
            </a:extLst>
          </p:cNvPr>
          <p:cNvCxnSpPr>
            <a:cxnSpLocks/>
          </p:cNvCxnSpPr>
          <p:nvPr/>
        </p:nvCxnSpPr>
        <p:spPr bwMode="auto">
          <a:xfrm>
            <a:off x="983946" y="4905852"/>
            <a:ext cx="517509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00B0F0"/>
            </a:solidFill>
            <a:prstDash val="solid"/>
            <a:round/>
            <a:headEnd type="stealth" w="med" len="med"/>
            <a:tailEnd type="stealth"/>
          </a:ln>
          <a:effectLst/>
        </p:spPr>
      </p:cxnSp>
      <p:cxnSp>
        <p:nvCxnSpPr>
          <p:cNvPr id="48" name="직선 연결선 47"/>
          <p:cNvCxnSpPr/>
          <p:nvPr/>
        </p:nvCxnSpPr>
        <p:spPr bwMode="auto">
          <a:xfrm flipV="1">
            <a:off x="1143000" y="3794026"/>
            <a:ext cx="5791200" cy="1597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9" name="직선 연결선 48"/>
          <p:cNvCxnSpPr/>
          <p:nvPr/>
        </p:nvCxnSpPr>
        <p:spPr bwMode="auto">
          <a:xfrm flipV="1">
            <a:off x="1139742" y="4254808"/>
            <a:ext cx="5842166" cy="1239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0" name="TextBox 49">
            <a:extLst>
              <a:ext uri="{FF2B5EF4-FFF2-40B4-BE49-F238E27FC236}">
                <a16:creationId xmlns="" xmlns:a16="http://schemas.microsoft.com/office/drawing/2014/main" id="{E1959A76-A81A-415A-BA2E-483CC539B158}"/>
              </a:ext>
            </a:extLst>
          </p:cNvPr>
          <p:cNvSpPr txBox="1"/>
          <p:nvPr/>
        </p:nvSpPr>
        <p:spPr>
          <a:xfrm>
            <a:off x="430915" y="4128700"/>
            <a:ext cx="7031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AP PCR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66" name="직선 화살표 연결선 65"/>
          <p:cNvCxnSpPr>
            <a:stCxn id="11" idx="2"/>
          </p:cNvCxnSpPr>
          <p:nvPr/>
        </p:nvCxnSpPr>
        <p:spPr bwMode="auto">
          <a:xfrm flipH="1">
            <a:off x="1869230" y="3805473"/>
            <a:ext cx="1" cy="10948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  <a:effectLst/>
        </p:spPr>
      </p:cxnSp>
      <p:cxnSp>
        <p:nvCxnSpPr>
          <p:cNvPr id="68" name="직선 화살표 연결선 67"/>
          <p:cNvCxnSpPr>
            <a:stCxn id="23" idx="2"/>
          </p:cNvCxnSpPr>
          <p:nvPr/>
        </p:nvCxnSpPr>
        <p:spPr bwMode="auto">
          <a:xfrm flipH="1">
            <a:off x="2877045" y="4256295"/>
            <a:ext cx="1" cy="40090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  <a:effectLst/>
        </p:spPr>
      </p:cxnSp>
      <p:cxnSp>
        <p:nvCxnSpPr>
          <p:cNvPr id="69" name="Straight Arrow Connector 7">
            <a:extLst>
              <a:ext uri="{FF2B5EF4-FFF2-40B4-BE49-F238E27FC236}">
                <a16:creationId xmlns="" xmlns:a16="http://schemas.microsoft.com/office/drawing/2014/main" id="{6B42FF71-B975-485D-B6B8-369D94F4951F}"/>
              </a:ext>
            </a:extLst>
          </p:cNvPr>
          <p:cNvCxnSpPr>
            <a:cxnSpLocks/>
          </p:cNvCxnSpPr>
          <p:nvPr/>
        </p:nvCxnSpPr>
        <p:spPr bwMode="auto">
          <a:xfrm flipV="1">
            <a:off x="960503" y="5357247"/>
            <a:ext cx="6021405" cy="98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0" name="TextBox 69">
            <a:extLst>
              <a:ext uri="{FF2B5EF4-FFF2-40B4-BE49-F238E27FC236}">
                <a16:creationId xmlns="" xmlns:a16="http://schemas.microsoft.com/office/drawing/2014/main" id="{37E23A32-901E-4C68-B51A-8B588E4C6583}"/>
              </a:ext>
            </a:extLst>
          </p:cNvPr>
          <p:cNvSpPr txBox="1"/>
          <p:nvPr/>
        </p:nvSpPr>
        <p:spPr>
          <a:xfrm>
            <a:off x="515790" y="5213693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PCR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71" name="Straight Arrow Connector 18">
            <a:extLst>
              <a:ext uri="{FF2B5EF4-FFF2-40B4-BE49-F238E27FC236}">
                <a16:creationId xmlns="" xmlns:a16="http://schemas.microsoft.com/office/drawing/2014/main" id="{2BA1B732-C5CF-421F-A109-B9E65CAB1DD3}"/>
              </a:ext>
            </a:extLst>
          </p:cNvPr>
          <p:cNvCxnSpPr>
            <a:cxnSpLocks/>
          </p:cNvCxnSpPr>
          <p:nvPr/>
        </p:nvCxnSpPr>
        <p:spPr bwMode="auto">
          <a:xfrm>
            <a:off x="983946" y="5623778"/>
            <a:ext cx="6038236" cy="917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2" name="TextBox 71">
            <a:extLst>
              <a:ext uri="{FF2B5EF4-FFF2-40B4-BE49-F238E27FC236}">
                <a16:creationId xmlns="" xmlns:a16="http://schemas.microsoft.com/office/drawing/2014/main" id="{03914979-CA13-4CA8-A8A0-726FA06F0B35}"/>
              </a:ext>
            </a:extLst>
          </p:cNvPr>
          <p:cNvSpPr txBox="1"/>
          <p:nvPr/>
        </p:nvSpPr>
        <p:spPr>
          <a:xfrm>
            <a:off x="523061" y="5486094"/>
            <a:ext cx="543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WUR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73" name="Straight Arrow Connector 25">
            <a:extLst>
              <a:ext uri="{FF2B5EF4-FFF2-40B4-BE49-F238E27FC236}">
                <a16:creationId xmlns="" xmlns:a16="http://schemas.microsoft.com/office/drawing/2014/main" id="{C3D5141A-EC44-4B9D-8218-6B1936237313}"/>
              </a:ext>
            </a:extLst>
          </p:cNvPr>
          <p:cNvCxnSpPr>
            <a:cxnSpLocks/>
          </p:cNvCxnSpPr>
          <p:nvPr/>
        </p:nvCxnSpPr>
        <p:spPr bwMode="auto">
          <a:xfrm flipV="1">
            <a:off x="4042099" y="5628047"/>
            <a:ext cx="953602" cy="3811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FF66FF"/>
            </a:solidFill>
            <a:prstDash val="solid"/>
            <a:round/>
            <a:headEnd type="stealth" w="med" len="med"/>
            <a:tailEnd type="stealth"/>
          </a:ln>
          <a:effectLst/>
        </p:spPr>
      </p:cxnSp>
      <p:cxnSp>
        <p:nvCxnSpPr>
          <p:cNvPr id="74" name="Straight Connector 31">
            <a:extLst>
              <a:ext uri="{FF2B5EF4-FFF2-40B4-BE49-F238E27FC236}">
                <a16:creationId xmlns="" xmlns:a16="http://schemas.microsoft.com/office/drawing/2014/main" id="{7990F649-692E-4F86-B4AC-820AEB0B5813}"/>
              </a:ext>
            </a:extLst>
          </p:cNvPr>
          <p:cNvCxnSpPr>
            <a:cxnSpLocks/>
          </p:cNvCxnSpPr>
          <p:nvPr/>
        </p:nvCxnSpPr>
        <p:spPr bwMode="auto">
          <a:xfrm>
            <a:off x="4030479" y="5478290"/>
            <a:ext cx="0" cy="3841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9" name="TextBox 78">
            <a:extLst>
              <a:ext uri="{FF2B5EF4-FFF2-40B4-BE49-F238E27FC236}">
                <a16:creationId xmlns="" xmlns:a16="http://schemas.microsoft.com/office/drawing/2014/main" id="{A2A0C0C3-4D57-4225-BF35-C610C0AC6644}"/>
              </a:ext>
            </a:extLst>
          </p:cNvPr>
          <p:cNvSpPr txBox="1"/>
          <p:nvPr/>
        </p:nvSpPr>
        <p:spPr>
          <a:xfrm>
            <a:off x="4049932" y="5620466"/>
            <a:ext cx="9925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ON Duration</a:t>
            </a:r>
          </a:p>
        </p:txBody>
      </p:sp>
      <p:cxnSp>
        <p:nvCxnSpPr>
          <p:cNvPr id="81" name="Straight Arrow Connector 100">
            <a:extLst>
              <a:ext uri="{FF2B5EF4-FFF2-40B4-BE49-F238E27FC236}">
                <a16:creationId xmlns="" xmlns:a16="http://schemas.microsoft.com/office/drawing/2014/main" id="{B895C145-7F82-4F9A-A8FB-487C0B94E573}"/>
              </a:ext>
            </a:extLst>
          </p:cNvPr>
          <p:cNvCxnSpPr>
            <a:cxnSpLocks/>
          </p:cNvCxnSpPr>
          <p:nvPr/>
        </p:nvCxnSpPr>
        <p:spPr bwMode="auto">
          <a:xfrm flipV="1">
            <a:off x="4992813" y="5623114"/>
            <a:ext cx="2029369" cy="15296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00B0F0"/>
            </a:solidFill>
            <a:prstDash val="solid"/>
            <a:round/>
            <a:headEnd type="stealth" w="med" len="med"/>
            <a:tailEnd type="stealth"/>
          </a:ln>
          <a:effectLst/>
        </p:spPr>
      </p:cxnSp>
      <p:cxnSp>
        <p:nvCxnSpPr>
          <p:cNvPr id="84" name="Straight Arrow Connector 119">
            <a:extLst>
              <a:ext uri="{FF2B5EF4-FFF2-40B4-BE49-F238E27FC236}">
                <a16:creationId xmlns="" xmlns:a16="http://schemas.microsoft.com/office/drawing/2014/main" id="{CCDB182B-2722-42F5-81F6-0A82B16D52CD}"/>
              </a:ext>
            </a:extLst>
          </p:cNvPr>
          <p:cNvCxnSpPr>
            <a:cxnSpLocks/>
          </p:cNvCxnSpPr>
          <p:nvPr/>
        </p:nvCxnSpPr>
        <p:spPr bwMode="auto">
          <a:xfrm>
            <a:off x="983946" y="5623748"/>
            <a:ext cx="3033034" cy="3358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00B0F0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87" name="TextBox 86"/>
          <p:cNvSpPr txBox="1"/>
          <p:nvPr/>
        </p:nvSpPr>
        <p:spPr>
          <a:xfrm>
            <a:off x="0" y="4936064"/>
            <a:ext cx="12859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Stored Counter=1</a:t>
            </a:r>
            <a:endParaRPr lang="ko-KR" altLang="en-US"/>
          </a:p>
        </p:txBody>
      </p:sp>
      <p:sp>
        <p:nvSpPr>
          <p:cNvPr id="115" name="TextBox 114"/>
          <p:cNvSpPr txBox="1"/>
          <p:nvPr/>
        </p:nvSpPr>
        <p:spPr>
          <a:xfrm>
            <a:off x="9471" y="5636972"/>
            <a:ext cx="12859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Stored Counter=1</a:t>
            </a:r>
            <a:endParaRPr lang="ko-KR" altLang="en-US"/>
          </a:p>
        </p:txBody>
      </p:sp>
      <p:sp>
        <p:nvSpPr>
          <p:cNvPr id="116" name="TextBox 115"/>
          <p:cNvSpPr txBox="1"/>
          <p:nvPr/>
        </p:nvSpPr>
        <p:spPr>
          <a:xfrm>
            <a:off x="381000" y="5808131"/>
            <a:ext cx="369332" cy="24622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ko-KR" dirty="0" smtClean="0"/>
              <a:t>…</a:t>
            </a:r>
            <a:endParaRPr lang="ko-KR" altLang="en-US"/>
          </a:p>
        </p:txBody>
      </p:sp>
      <p:cxnSp>
        <p:nvCxnSpPr>
          <p:cNvPr id="117" name="Straight Arrow Connector 7">
            <a:extLst>
              <a:ext uri="{FF2B5EF4-FFF2-40B4-BE49-F238E27FC236}">
                <a16:creationId xmlns="" xmlns:a16="http://schemas.microsoft.com/office/drawing/2014/main" id="{6B42FF71-B975-485D-B6B8-369D94F4951F}"/>
              </a:ext>
            </a:extLst>
          </p:cNvPr>
          <p:cNvCxnSpPr>
            <a:cxnSpLocks/>
          </p:cNvCxnSpPr>
          <p:nvPr/>
        </p:nvCxnSpPr>
        <p:spPr bwMode="auto">
          <a:xfrm>
            <a:off x="988336" y="6028868"/>
            <a:ext cx="6033846" cy="1690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8" name="TextBox 117">
            <a:extLst>
              <a:ext uri="{FF2B5EF4-FFF2-40B4-BE49-F238E27FC236}">
                <a16:creationId xmlns="" xmlns:a16="http://schemas.microsoft.com/office/drawing/2014/main" id="{37E23A32-901E-4C68-B51A-8B588E4C6583}"/>
              </a:ext>
            </a:extLst>
          </p:cNvPr>
          <p:cNvSpPr txBox="1"/>
          <p:nvPr/>
        </p:nvSpPr>
        <p:spPr>
          <a:xfrm>
            <a:off x="515790" y="5884334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smtClean="0">
                <a:solidFill>
                  <a:schemeClr val="tx1"/>
                </a:solidFill>
              </a:rPr>
              <a:t>PCR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19" name="Straight Arrow Connector 18">
            <a:extLst>
              <a:ext uri="{FF2B5EF4-FFF2-40B4-BE49-F238E27FC236}">
                <a16:creationId xmlns="" xmlns:a16="http://schemas.microsoft.com/office/drawing/2014/main" id="{2BA1B732-C5CF-421F-A109-B9E65CAB1DD3}"/>
              </a:ext>
            </a:extLst>
          </p:cNvPr>
          <p:cNvCxnSpPr>
            <a:cxnSpLocks/>
          </p:cNvCxnSpPr>
          <p:nvPr/>
        </p:nvCxnSpPr>
        <p:spPr bwMode="auto">
          <a:xfrm flipV="1">
            <a:off x="1011779" y="6280809"/>
            <a:ext cx="6010403" cy="1361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0" name="TextBox 119">
            <a:extLst>
              <a:ext uri="{FF2B5EF4-FFF2-40B4-BE49-F238E27FC236}">
                <a16:creationId xmlns="" xmlns:a16="http://schemas.microsoft.com/office/drawing/2014/main" id="{03914979-CA13-4CA8-A8A0-726FA06F0B35}"/>
              </a:ext>
            </a:extLst>
          </p:cNvPr>
          <p:cNvSpPr txBox="1"/>
          <p:nvPr/>
        </p:nvSpPr>
        <p:spPr>
          <a:xfrm>
            <a:off x="523061" y="6156735"/>
            <a:ext cx="543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WUR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21" name="Straight Arrow Connector 25">
            <a:extLst>
              <a:ext uri="{FF2B5EF4-FFF2-40B4-BE49-F238E27FC236}">
                <a16:creationId xmlns="" xmlns:a16="http://schemas.microsoft.com/office/drawing/2014/main" id="{C3D5141A-EC44-4B9D-8218-6B1936237313}"/>
              </a:ext>
            </a:extLst>
          </p:cNvPr>
          <p:cNvCxnSpPr>
            <a:cxnSpLocks/>
          </p:cNvCxnSpPr>
          <p:nvPr/>
        </p:nvCxnSpPr>
        <p:spPr bwMode="auto">
          <a:xfrm flipV="1">
            <a:off x="969721" y="6282574"/>
            <a:ext cx="6052461" cy="9458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FF66FF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127" name="TextBox 126">
            <a:extLst>
              <a:ext uri="{FF2B5EF4-FFF2-40B4-BE49-F238E27FC236}">
                <a16:creationId xmlns="" xmlns:a16="http://schemas.microsoft.com/office/drawing/2014/main" id="{A2A0C0C3-4D57-4225-BF35-C610C0AC6644}"/>
              </a:ext>
            </a:extLst>
          </p:cNvPr>
          <p:cNvSpPr txBox="1"/>
          <p:nvPr/>
        </p:nvSpPr>
        <p:spPr>
          <a:xfrm>
            <a:off x="4250496" y="6248351"/>
            <a:ext cx="9268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Always-</a:t>
            </a:r>
            <a:r>
              <a:rPr lang="en-US" sz="1200" dirty="0" smtClean="0">
                <a:solidFill>
                  <a:schemeClr val="tx1"/>
                </a:solidFill>
              </a:rPr>
              <a:t>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0" y="6282212"/>
            <a:ext cx="12859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Stored Counter=1</a:t>
            </a:r>
            <a:endParaRPr lang="ko-KR" altLang="en-US"/>
          </a:p>
        </p:txBody>
      </p:sp>
      <p:cxnSp>
        <p:nvCxnSpPr>
          <p:cNvPr id="147" name="직선 화살표 연결선 146"/>
          <p:cNvCxnSpPr/>
          <p:nvPr/>
        </p:nvCxnSpPr>
        <p:spPr bwMode="auto">
          <a:xfrm flipH="1">
            <a:off x="1869229" y="4896297"/>
            <a:ext cx="2" cy="138591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  <a:effectLst/>
        </p:spPr>
      </p:cxnSp>
      <p:cxnSp>
        <p:nvCxnSpPr>
          <p:cNvPr id="159" name="직선 화살표 연결선 158"/>
          <p:cNvCxnSpPr/>
          <p:nvPr/>
        </p:nvCxnSpPr>
        <p:spPr bwMode="auto">
          <a:xfrm flipH="1">
            <a:off x="2876925" y="4654390"/>
            <a:ext cx="120" cy="140433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  <a:effectLst/>
        </p:spPr>
      </p:cxnSp>
      <p:sp>
        <p:nvSpPr>
          <p:cNvPr id="174" name="TextBox 173"/>
          <p:cNvSpPr txBox="1"/>
          <p:nvPr/>
        </p:nvSpPr>
        <p:spPr>
          <a:xfrm>
            <a:off x="7724712" y="3790890"/>
            <a:ext cx="1419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Unnecessary wake-up and power consumption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182" name="Rectangle 57">
            <a:extLst>
              <a:ext uri="{FF2B5EF4-FFF2-40B4-BE49-F238E27FC236}">
                <a16:creationId xmlns="" xmlns:a16="http://schemas.microsoft.com/office/drawing/2014/main" id="{84476F03-B08E-4E11-9D04-DB1224BF5651}"/>
              </a:ext>
            </a:extLst>
          </p:cNvPr>
          <p:cNvSpPr/>
          <p:nvPr/>
        </p:nvSpPr>
        <p:spPr bwMode="auto">
          <a:xfrm>
            <a:off x="3337872" y="3876373"/>
            <a:ext cx="568305" cy="378435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DTIM Beacon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3" name="Rectangle 19">
            <a:extLst>
              <a:ext uri="{FF2B5EF4-FFF2-40B4-BE49-F238E27FC236}">
                <a16:creationId xmlns="" xmlns:a16="http://schemas.microsoft.com/office/drawing/2014/main" id="{FBA0302E-074C-46E3-AE25-8C3B77266286}"/>
              </a:ext>
            </a:extLst>
          </p:cNvPr>
          <p:cNvSpPr/>
          <p:nvPr/>
        </p:nvSpPr>
        <p:spPr bwMode="auto">
          <a:xfrm>
            <a:off x="4149197" y="3447108"/>
            <a:ext cx="739407" cy="35836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dirty="0" smtClean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B-WUF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dirty="0" smtClean="0">
                <a:latin typeface="Times New Roman" pitchFamily="16" charset="0"/>
                <a:ea typeface="MS Gothic" charset="-128"/>
              </a:rPr>
              <a:t>Counter=2</a:t>
            </a:r>
            <a:endParaRPr kumimoji="0" lang="en-US" sz="1000" b="0" i="0" u="none" strike="noStrike" cap="none" normalizeH="0" baseline="0" dirty="0">
              <a:ln>
                <a:noFill/>
              </a:ln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4" name="Rectangle 57">
            <a:extLst>
              <a:ext uri="{FF2B5EF4-FFF2-40B4-BE49-F238E27FC236}">
                <a16:creationId xmlns="" xmlns:a16="http://schemas.microsoft.com/office/drawing/2014/main" id="{84476F03-B08E-4E11-9D04-DB1224BF5651}"/>
              </a:ext>
            </a:extLst>
          </p:cNvPr>
          <p:cNvSpPr/>
          <p:nvPr/>
        </p:nvSpPr>
        <p:spPr bwMode="auto">
          <a:xfrm>
            <a:off x="5090162" y="3877860"/>
            <a:ext cx="568305" cy="37843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TIM Beacon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95" name="직선 화살표 연결선 194"/>
          <p:cNvCxnSpPr>
            <a:stCxn id="193" idx="2"/>
          </p:cNvCxnSpPr>
          <p:nvPr/>
        </p:nvCxnSpPr>
        <p:spPr bwMode="auto">
          <a:xfrm>
            <a:off x="4518901" y="3805473"/>
            <a:ext cx="3183" cy="180497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  <a:effectLst/>
        </p:spPr>
      </p:cxnSp>
      <p:sp>
        <p:nvSpPr>
          <p:cNvPr id="196" name="Rectangle 57">
            <a:extLst>
              <a:ext uri="{FF2B5EF4-FFF2-40B4-BE49-F238E27FC236}">
                <a16:creationId xmlns="" xmlns:a16="http://schemas.microsoft.com/office/drawing/2014/main" id="{84476F03-B08E-4E11-9D04-DB1224BF5651}"/>
              </a:ext>
            </a:extLst>
          </p:cNvPr>
          <p:cNvSpPr/>
          <p:nvPr/>
        </p:nvSpPr>
        <p:spPr bwMode="auto">
          <a:xfrm>
            <a:off x="5835141" y="3876373"/>
            <a:ext cx="568305" cy="378435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DTIM Beacon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15" name="직선 화살표 연결선 214"/>
          <p:cNvCxnSpPr/>
          <p:nvPr/>
        </p:nvCxnSpPr>
        <p:spPr bwMode="auto">
          <a:xfrm flipH="1">
            <a:off x="3605265" y="4256295"/>
            <a:ext cx="1" cy="40090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  <a:effectLst/>
        </p:spPr>
      </p:cxnSp>
      <p:cxnSp>
        <p:nvCxnSpPr>
          <p:cNvPr id="216" name="직선 화살표 연결선 215"/>
          <p:cNvCxnSpPr/>
          <p:nvPr/>
        </p:nvCxnSpPr>
        <p:spPr bwMode="auto">
          <a:xfrm flipH="1">
            <a:off x="3605145" y="4654390"/>
            <a:ext cx="120" cy="140433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  <a:effectLst/>
        </p:spPr>
      </p:cxnSp>
      <p:cxnSp>
        <p:nvCxnSpPr>
          <p:cNvPr id="226" name="직선 화살표 연결선 225"/>
          <p:cNvCxnSpPr/>
          <p:nvPr/>
        </p:nvCxnSpPr>
        <p:spPr bwMode="auto">
          <a:xfrm>
            <a:off x="5357758" y="4271407"/>
            <a:ext cx="15834" cy="11117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  <a:effectLst/>
        </p:spPr>
      </p:cxnSp>
      <p:cxnSp>
        <p:nvCxnSpPr>
          <p:cNvPr id="232" name="직선 화살표 연결선 231"/>
          <p:cNvCxnSpPr/>
          <p:nvPr/>
        </p:nvCxnSpPr>
        <p:spPr bwMode="auto">
          <a:xfrm>
            <a:off x="6084922" y="4271407"/>
            <a:ext cx="15834" cy="11117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  <a:effectLst/>
        </p:spPr>
      </p:cxnSp>
      <p:cxnSp>
        <p:nvCxnSpPr>
          <p:cNvPr id="233" name="직선 화살표 연결선 232"/>
          <p:cNvCxnSpPr/>
          <p:nvPr/>
        </p:nvCxnSpPr>
        <p:spPr bwMode="auto">
          <a:xfrm>
            <a:off x="6102534" y="5365780"/>
            <a:ext cx="1306" cy="66957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  <a:effectLst/>
        </p:spPr>
      </p:cxnSp>
      <p:sp>
        <p:nvSpPr>
          <p:cNvPr id="94" name="직사각형 93"/>
          <p:cNvSpPr/>
          <p:nvPr/>
        </p:nvSpPr>
        <p:spPr>
          <a:xfrm>
            <a:off x="3940700" y="3966446"/>
            <a:ext cx="308115" cy="290331"/>
          </a:xfrm>
          <a:prstGeom prst="rect">
            <a:avLst/>
          </a:prstGeom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/>
              <a:t>G</a:t>
            </a:r>
            <a:endParaRPr lang="ko-KR" altLang="en-US" sz="1000" dirty="0"/>
          </a:p>
        </p:txBody>
      </p:sp>
      <p:sp>
        <p:nvSpPr>
          <p:cNvPr id="95" name="직사각형 94"/>
          <p:cNvSpPr/>
          <p:nvPr/>
        </p:nvSpPr>
        <p:spPr>
          <a:xfrm>
            <a:off x="6438399" y="3949036"/>
            <a:ext cx="308115" cy="290331"/>
          </a:xfrm>
          <a:prstGeom prst="rect">
            <a:avLst/>
          </a:prstGeom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/>
              <a:t>G</a:t>
            </a:r>
            <a:endParaRPr lang="ko-KR" altLang="en-US" sz="1000" dirty="0"/>
          </a:p>
        </p:txBody>
      </p:sp>
      <p:cxnSp>
        <p:nvCxnSpPr>
          <p:cNvPr id="21" name="직선 연결선 20"/>
          <p:cNvCxnSpPr/>
          <p:nvPr/>
        </p:nvCxnSpPr>
        <p:spPr bwMode="auto">
          <a:xfrm flipH="1">
            <a:off x="3906177" y="3948499"/>
            <a:ext cx="342638" cy="404384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24" name="직선 연결선 23"/>
          <p:cNvCxnSpPr/>
          <p:nvPr/>
        </p:nvCxnSpPr>
        <p:spPr bwMode="auto">
          <a:xfrm>
            <a:off x="3937244" y="3908119"/>
            <a:ext cx="375651" cy="416553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103" name="직선 연결선 102"/>
          <p:cNvCxnSpPr/>
          <p:nvPr/>
        </p:nvCxnSpPr>
        <p:spPr bwMode="auto">
          <a:xfrm flipH="1">
            <a:off x="6412634" y="3938653"/>
            <a:ext cx="342638" cy="404384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104" name="직선 연결선 103"/>
          <p:cNvCxnSpPr/>
          <p:nvPr/>
        </p:nvCxnSpPr>
        <p:spPr bwMode="auto">
          <a:xfrm>
            <a:off x="6443701" y="3898273"/>
            <a:ext cx="375651" cy="416553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100" name="직사각형 99"/>
          <p:cNvSpPr/>
          <p:nvPr/>
        </p:nvSpPr>
        <p:spPr>
          <a:xfrm>
            <a:off x="7111165" y="3450393"/>
            <a:ext cx="308115" cy="290331"/>
          </a:xfrm>
          <a:prstGeom prst="rect">
            <a:avLst/>
          </a:prstGeom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/>
              <a:t>G</a:t>
            </a:r>
            <a:endParaRPr lang="ko-KR" altLang="en-US" sz="1000" dirty="0"/>
          </a:p>
        </p:txBody>
      </p:sp>
      <p:sp>
        <p:nvSpPr>
          <p:cNvPr id="12" name="TextBox 11"/>
          <p:cNvSpPr txBox="1"/>
          <p:nvPr/>
        </p:nvSpPr>
        <p:spPr>
          <a:xfrm>
            <a:off x="7467600" y="3462868"/>
            <a:ext cx="17011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No Group addressed BU</a:t>
            </a:r>
            <a:endParaRPr lang="ko-KR" altLang="en-US"/>
          </a:p>
        </p:txBody>
      </p:sp>
      <p:grpSp>
        <p:nvGrpSpPr>
          <p:cNvPr id="46" name="그룹 45"/>
          <p:cNvGrpSpPr/>
          <p:nvPr/>
        </p:nvGrpSpPr>
        <p:grpSpPr>
          <a:xfrm>
            <a:off x="2561563" y="4382740"/>
            <a:ext cx="616292" cy="271650"/>
            <a:chOff x="2561563" y="4382740"/>
            <a:chExt cx="616292" cy="271650"/>
          </a:xfrm>
        </p:grpSpPr>
        <p:cxnSp>
          <p:nvCxnSpPr>
            <p:cNvPr id="28" name="직선 연결선 27"/>
            <p:cNvCxnSpPr/>
            <p:nvPr/>
          </p:nvCxnSpPr>
          <p:spPr bwMode="auto">
            <a:xfrm flipV="1">
              <a:off x="2561563" y="4402061"/>
              <a:ext cx="42842" cy="23899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1" name="직선 연결선 30"/>
            <p:cNvCxnSpPr/>
            <p:nvPr/>
          </p:nvCxnSpPr>
          <p:spPr bwMode="auto">
            <a:xfrm flipV="1">
              <a:off x="2613089" y="4402061"/>
              <a:ext cx="511808" cy="131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7" name="직선 연결선 36"/>
            <p:cNvCxnSpPr/>
            <p:nvPr/>
          </p:nvCxnSpPr>
          <p:spPr bwMode="auto">
            <a:xfrm>
              <a:off x="3124897" y="4382740"/>
              <a:ext cx="52958" cy="27165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114" name="그룹 113"/>
          <p:cNvGrpSpPr/>
          <p:nvPr/>
        </p:nvGrpSpPr>
        <p:grpSpPr>
          <a:xfrm>
            <a:off x="3313878" y="4383291"/>
            <a:ext cx="616292" cy="271650"/>
            <a:chOff x="2561563" y="4382740"/>
            <a:chExt cx="616292" cy="271650"/>
          </a:xfrm>
        </p:grpSpPr>
        <p:cxnSp>
          <p:nvCxnSpPr>
            <p:cNvPr id="122" name="직선 연결선 121"/>
            <p:cNvCxnSpPr/>
            <p:nvPr/>
          </p:nvCxnSpPr>
          <p:spPr bwMode="auto">
            <a:xfrm flipV="1">
              <a:off x="2561563" y="4402061"/>
              <a:ext cx="42842" cy="23899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23" name="직선 연결선 122"/>
            <p:cNvCxnSpPr/>
            <p:nvPr/>
          </p:nvCxnSpPr>
          <p:spPr bwMode="auto">
            <a:xfrm flipV="1">
              <a:off x="2613089" y="4402061"/>
              <a:ext cx="511808" cy="131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24" name="직선 연결선 123"/>
            <p:cNvCxnSpPr/>
            <p:nvPr/>
          </p:nvCxnSpPr>
          <p:spPr bwMode="auto">
            <a:xfrm>
              <a:off x="3124897" y="4382740"/>
              <a:ext cx="52958" cy="27165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130" name="그룹 129"/>
          <p:cNvGrpSpPr/>
          <p:nvPr/>
        </p:nvGrpSpPr>
        <p:grpSpPr>
          <a:xfrm>
            <a:off x="5127573" y="5094023"/>
            <a:ext cx="616292" cy="271650"/>
            <a:chOff x="2561563" y="4382740"/>
            <a:chExt cx="616292" cy="271650"/>
          </a:xfrm>
        </p:grpSpPr>
        <p:cxnSp>
          <p:nvCxnSpPr>
            <p:cNvPr id="132" name="직선 연결선 131"/>
            <p:cNvCxnSpPr/>
            <p:nvPr/>
          </p:nvCxnSpPr>
          <p:spPr bwMode="auto">
            <a:xfrm flipV="1">
              <a:off x="2561563" y="4402061"/>
              <a:ext cx="42842" cy="23899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34" name="직선 연결선 133"/>
            <p:cNvCxnSpPr/>
            <p:nvPr/>
          </p:nvCxnSpPr>
          <p:spPr bwMode="auto">
            <a:xfrm flipV="1">
              <a:off x="2613089" y="4402061"/>
              <a:ext cx="511808" cy="131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35" name="직선 연결선 134"/>
            <p:cNvCxnSpPr/>
            <p:nvPr/>
          </p:nvCxnSpPr>
          <p:spPr bwMode="auto">
            <a:xfrm>
              <a:off x="3124897" y="4382740"/>
              <a:ext cx="52958" cy="27165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136" name="그룹 135"/>
          <p:cNvGrpSpPr/>
          <p:nvPr/>
        </p:nvGrpSpPr>
        <p:grpSpPr>
          <a:xfrm>
            <a:off x="5870657" y="5102556"/>
            <a:ext cx="616292" cy="271650"/>
            <a:chOff x="2561563" y="4382740"/>
            <a:chExt cx="616292" cy="271650"/>
          </a:xfrm>
        </p:grpSpPr>
        <p:cxnSp>
          <p:nvCxnSpPr>
            <p:cNvPr id="137" name="직선 연결선 136"/>
            <p:cNvCxnSpPr/>
            <p:nvPr/>
          </p:nvCxnSpPr>
          <p:spPr bwMode="auto">
            <a:xfrm flipV="1">
              <a:off x="2561563" y="4402061"/>
              <a:ext cx="42842" cy="23899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38" name="직선 연결선 137"/>
            <p:cNvCxnSpPr/>
            <p:nvPr/>
          </p:nvCxnSpPr>
          <p:spPr bwMode="auto">
            <a:xfrm flipV="1">
              <a:off x="2613089" y="4402061"/>
              <a:ext cx="511808" cy="131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39" name="직선 연결선 138"/>
            <p:cNvCxnSpPr/>
            <p:nvPr/>
          </p:nvCxnSpPr>
          <p:spPr bwMode="auto">
            <a:xfrm>
              <a:off x="3124897" y="4382740"/>
              <a:ext cx="52958" cy="27165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cxnSp>
        <p:nvCxnSpPr>
          <p:cNvPr id="141" name="직선 연결선 140"/>
          <p:cNvCxnSpPr/>
          <p:nvPr/>
        </p:nvCxnSpPr>
        <p:spPr bwMode="auto">
          <a:xfrm flipH="1">
            <a:off x="7086600" y="3422164"/>
            <a:ext cx="342638" cy="404384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142" name="직선 연결선 141"/>
          <p:cNvCxnSpPr/>
          <p:nvPr/>
        </p:nvCxnSpPr>
        <p:spPr bwMode="auto">
          <a:xfrm>
            <a:off x="7117667" y="3381784"/>
            <a:ext cx="375651" cy="416553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grpSp>
        <p:nvGrpSpPr>
          <p:cNvPr id="145" name="그룹 144"/>
          <p:cNvGrpSpPr/>
          <p:nvPr/>
        </p:nvGrpSpPr>
        <p:grpSpPr>
          <a:xfrm>
            <a:off x="2560507" y="5770582"/>
            <a:ext cx="616292" cy="271650"/>
            <a:chOff x="2561563" y="4382740"/>
            <a:chExt cx="616292" cy="271650"/>
          </a:xfrm>
        </p:grpSpPr>
        <p:cxnSp>
          <p:nvCxnSpPr>
            <p:cNvPr id="146" name="직선 연결선 145"/>
            <p:cNvCxnSpPr/>
            <p:nvPr/>
          </p:nvCxnSpPr>
          <p:spPr bwMode="auto">
            <a:xfrm flipV="1">
              <a:off x="2561563" y="4402061"/>
              <a:ext cx="42842" cy="23899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48" name="직선 연결선 147"/>
            <p:cNvCxnSpPr/>
            <p:nvPr/>
          </p:nvCxnSpPr>
          <p:spPr bwMode="auto">
            <a:xfrm flipV="1">
              <a:off x="2613089" y="4402061"/>
              <a:ext cx="511808" cy="131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49" name="직선 연결선 148"/>
            <p:cNvCxnSpPr/>
            <p:nvPr/>
          </p:nvCxnSpPr>
          <p:spPr bwMode="auto">
            <a:xfrm>
              <a:off x="3124897" y="4382740"/>
              <a:ext cx="52958" cy="27165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150" name="그룹 149"/>
          <p:cNvGrpSpPr/>
          <p:nvPr/>
        </p:nvGrpSpPr>
        <p:grpSpPr>
          <a:xfrm>
            <a:off x="3330680" y="5772506"/>
            <a:ext cx="616292" cy="271650"/>
            <a:chOff x="2561563" y="4382740"/>
            <a:chExt cx="616292" cy="271650"/>
          </a:xfrm>
        </p:grpSpPr>
        <p:cxnSp>
          <p:nvCxnSpPr>
            <p:cNvPr id="151" name="직선 연결선 150"/>
            <p:cNvCxnSpPr/>
            <p:nvPr/>
          </p:nvCxnSpPr>
          <p:spPr bwMode="auto">
            <a:xfrm flipV="1">
              <a:off x="2561563" y="4402061"/>
              <a:ext cx="42842" cy="23899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52" name="직선 연결선 151"/>
            <p:cNvCxnSpPr/>
            <p:nvPr/>
          </p:nvCxnSpPr>
          <p:spPr bwMode="auto">
            <a:xfrm flipV="1">
              <a:off x="2613089" y="4402061"/>
              <a:ext cx="511808" cy="131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53" name="직선 연결선 152"/>
            <p:cNvCxnSpPr/>
            <p:nvPr/>
          </p:nvCxnSpPr>
          <p:spPr bwMode="auto">
            <a:xfrm>
              <a:off x="3124897" y="4382740"/>
              <a:ext cx="52958" cy="27165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154" name="그룹 153"/>
          <p:cNvGrpSpPr/>
          <p:nvPr/>
        </p:nvGrpSpPr>
        <p:grpSpPr>
          <a:xfrm>
            <a:off x="5896067" y="5779112"/>
            <a:ext cx="616292" cy="271650"/>
            <a:chOff x="2561563" y="4382740"/>
            <a:chExt cx="616292" cy="271650"/>
          </a:xfrm>
        </p:grpSpPr>
        <p:cxnSp>
          <p:nvCxnSpPr>
            <p:cNvPr id="155" name="직선 연결선 154"/>
            <p:cNvCxnSpPr/>
            <p:nvPr/>
          </p:nvCxnSpPr>
          <p:spPr bwMode="auto">
            <a:xfrm flipV="1">
              <a:off x="2561563" y="4402061"/>
              <a:ext cx="42842" cy="23899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56" name="직선 연결선 155"/>
            <p:cNvCxnSpPr/>
            <p:nvPr/>
          </p:nvCxnSpPr>
          <p:spPr bwMode="auto">
            <a:xfrm flipV="1">
              <a:off x="2613089" y="4402061"/>
              <a:ext cx="511808" cy="131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57" name="직선 연결선 156"/>
            <p:cNvCxnSpPr/>
            <p:nvPr/>
          </p:nvCxnSpPr>
          <p:spPr bwMode="auto">
            <a:xfrm>
              <a:off x="3124897" y="4382740"/>
              <a:ext cx="52958" cy="27165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cxnSp>
        <p:nvCxnSpPr>
          <p:cNvPr id="51" name="직선 화살표 연결선 50"/>
          <p:cNvCxnSpPr/>
          <p:nvPr/>
        </p:nvCxnSpPr>
        <p:spPr bwMode="auto">
          <a:xfrm>
            <a:off x="3281521" y="4707958"/>
            <a:ext cx="66545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58" name="직선 화살표 연결선 157"/>
          <p:cNvCxnSpPr/>
          <p:nvPr/>
        </p:nvCxnSpPr>
        <p:spPr bwMode="auto">
          <a:xfrm>
            <a:off x="7086600" y="3962400"/>
            <a:ext cx="66545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61" name="직선 화살표 연결선 160"/>
          <p:cNvCxnSpPr/>
          <p:nvPr/>
        </p:nvCxnSpPr>
        <p:spPr bwMode="auto">
          <a:xfrm>
            <a:off x="5835141" y="5478290"/>
            <a:ext cx="66545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62" name="직선 화살표 연결선 161"/>
          <p:cNvCxnSpPr/>
          <p:nvPr/>
        </p:nvCxnSpPr>
        <p:spPr bwMode="auto">
          <a:xfrm>
            <a:off x="5865770" y="6156735"/>
            <a:ext cx="66545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63" name="직선 화살표 연결선 162"/>
          <p:cNvCxnSpPr/>
          <p:nvPr/>
        </p:nvCxnSpPr>
        <p:spPr bwMode="auto">
          <a:xfrm>
            <a:off x="3297049" y="6156735"/>
            <a:ext cx="66545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64" name="직선 화살표 연결선 163"/>
          <p:cNvCxnSpPr/>
          <p:nvPr/>
        </p:nvCxnSpPr>
        <p:spPr bwMode="auto">
          <a:xfrm flipH="1">
            <a:off x="4518236" y="5409874"/>
            <a:ext cx="664" cy="8874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  <a:effectLst/>
        </p:spPr>
      </p:cxnSp>
      <p:grpSp>
        <p:nvGrpSpPr>
          <p:cNvPr id="165" name="그룹 164"/>
          <p:cNvGrpSpPr/>
          <p:nvPr/>
        </p:nvGrpSpPr>
        <p:grpSpPr>
          <a:xfrm>
            <a:off x="7201293" y="4298798"/>
            <a:ext cx="616292" cy="271650"/>
            <a:chOff x="2561563" y="4382740"/>
            <a:chExt cx="616292" cy="271650"/>
          </a:xfrm>
        </p:grpSpPr>
        <p:cxnSp>
          <p:nvCxnSpPr>
            <p:cNvPr id="166" name="직선 연결선 165"/>
            <p:cNvCxnSpPr/>
            <p:nvPr/>
          </p:nvCxnSpPr>
          <p:spPr bwMode="auto">
            <a:xfrm flipV="1">
              <a:off x="2561563" y="4402061"/>
              <a:ext cx="42842" cy="23899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7" name="직선 연결선 166"/>
            <p:cNvCxnSpPr/>
            <p:nvPr/>
          </p:nvCxnSpPr>
          <p:spPr bwMode="auto">
            <a:xfrm flipV="1">
              <a:off x="2613089" y="4402061"/>
              <a:ext cx="511808" cy="131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8" name="직선 연결선 167"/>
            <p:cNvCxnSpPr/>
            <p:nvPr/>
          </p:nvCxnSpPr>
          <p:spPr bwMode="auto">
            <a:xfrm>
              <a:off x="3124897" y="4382740"/>
              <a:ext cx="52958" cy="27165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55" name="TextBox 54"/>
          <p:cNvSpPr txBox="1"/>
          <p:nvPr/>
        </p:nvSpPr>
        <p:spPr>
          <a:xfrm>
            <a:off x="76200" y="4625202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STA1</a:t>
            </a:r>
            <a:endParaRPr lang="ko-KR" altLang="en-US"/>
          </a:p>
        </p:txBody>
      </p:sp>
      <p:sp>
        <p:nvSpPr>
          <p:cNvPr id="169" name="TextBox 168"/>
          <p:cNvSpPr txBox="1"/>
          <p:nvPr/>
        </p:nvSpPr>
        <p:spPr>
          <a:xfrm>
            <a:off x="66864" y="5379113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STA2</a:t>
            </a:r>
            <a:endParaRPr lang="ko-KR" altLang="en-US"/>
          </a:p>
        </p:txBody>
      </p:sp>
      <p:sp>
        <p:nvSpPr>
          <p:cNvPr id="173" name="TextBox 172"/>
          <p:cNvSpPr txBox="1"/>
          <p:nvPr/>
        </p:nvSpPr>
        <p:spPr>
          <a:xfrm>
            <a:off x="85927" y="6030825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STA3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21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Proposal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The </a:t>
            </a:r>
            <a:r>
              <a:rPr lang="en-US" altLang="ko-KR" sz="1800" dirty="0" smtClean="0"/>
              <a:t>power consumption for operations in PCR is much larger than that for operations in WUR [2]</a:t>
            </a:r>
          </a:p>
          <a:p>
            <a:r>
              <a:rPr lang="en-US" altLang="ko-KR" sz="1800" dirty="0" smtClean="0"/>
              <a:t>Because </a:t>
            </a:r>
            <a:r>
              <a:rPr lang="en-US" altLang="ko-KR" sz="1800" dirty="0" smtClean="0"/>
              <a:t>the WUR is mainly targeted to power sensitive devices such as sensors [3], WUR should carefully be designed with minimizing the unnecessary wake-ups of the devices</a:t>
            </a:r>
          </a:p>
          <a:p>
            <a:r>
              <a:rPr lang="en-US" altLang="ko-KR" sz="1800" dirty="0" smtClean="0"/>
              <a:t>Proposal: The information of indicating group addressed frame TX in PCR needs to be distinguished from the information for indicating BSS parameter update</a:t>
            </a:r>
          </a:p>
          <a:p>
            <a:pPr lvl="1"/>
            <a:r>
              <a:rPr lang="en-US" altLang="ko-KR" sz="1400" dirty="0" smtClean="0"/>
              <a:t>Option 1: adding a bit </a:t>
            </a:r>
            <a:r>
              <a:rPr lang="en-US" altLang="ko-KR" sz="1400" dirty="0" smtClean="0"/>
              <a:t>in MAC header of </a:t>
            </a:r>
            <a:r>
              <a:rPr lang="en-US" altLang="ko-KR" sz="1400" dirty="0" smtClean="0"/>
              <a:t>Wake-up frame </a:t>
            </a:r>
            <a:r>
              <a:rPr lang="en-US" altLang="ko-KR" sz="1400" dirty="0" smtClean="0"/>
              <a:t>(e.g., TD </a:t>
            </a:r>
            <a:r>
              <a:rPr lang="en-US" altLang="ko-KR" sz="1400" dirty="0" smtClean="0"/>
              <a:t>Control </a:t>
            </a:r>
            <a:r>
              <a:rPr lang="en-US" altLang="ko-KR" sz="1400" dirty="0" smtClean="0"/>
              <a:t>field or Misc. field)</a:t>
            </a:r>
            <a:endParaRPr lang="en-US" altLang="ko-KR" sz="1400" dirty="0" smtClean="0"/>
          </a:p>
          <a:p>
            <a:pPr lvl="2"/>
            <a:r>
              <a:rPr lang="en-US" altLang="ko-KR" sz="1200" dirty="0" smtClean="0"/>
              <a:t>The bit set to 1 indicates that there is group address frame TX in PCR</a:t>
            </a:r>
          </a:p>
          <a:p>
            <a:pPr lvl="2"/>
            <a:r>
              <a:rPr lang="en-US" altLang="ko-KR" sz="1200" dirty="0" smtClean="0"/>
              <a:t>Similar </a:t>
            </a:r>
            <a:r>
              <a:rPr lang="en-US" altLang="ko-KR" sz="1200" dirty="0" smtClean="0"/>
              <a:t>approach with legacy (e.g., B0 of Bitmap Control field = 1)</a:t>
            </a:r>
          </a:p>
          <a:p>
            <a:pPr lvl="1"/>
            <a:r>
              <a:rPr lang="en-US" altLang="ko-KR" sz="1400" dirty="0" smtClean="0"/>
              <a:t>Option 2: using new ID which is different from TXID (e.g., TXID +1)</a:t>
            </a:r>
          </a:p>
          <a:p>
            <a:pPr lvl="2"/>
            <a:r>
              <a:rPr lang="en-US" altLang="ko-KR" sz="1200" dirty="0" smtClean="0"/>
              <a:t>E.g.,) while TXID is used for no group addressed frame, TXID + 1 is used for indicating group addressed frame</a:t>
            </a:r>
          </a:p>
          <a:p>
            <a:pPr lvl="2"/>
            <a:endParaRPr lang="en-US" altLang="ko-KR" sz="1200" dirty="0"/>
          </a:p>
          <a:p>
            <a:pPr lvl="2"/>
            <a:endParaRPr lang="en-US" altLang="ko-KR" sz="1200" dirty="0" smtClean="0"/>
          </a:p>
          <a:p>
            <a:pPr lvl="2"/>
            <a:endParaRPr lang="en-US" altLang="ko-KR" sz="1200" dirty="0"/>
          </a:p>
          <a:p>
            <a:pPr lvl="2"/>
            <a:endParaRPr lang="en-US" altLang="ko-KR" sz="1200" dirty="0" smtClean="0"/>
          </a:p>
          <a:p>
            <a:endParaRPr lang="en-US" altLang="ko-KR" sz="1800" dirty="0" smtClean="0"/>
          </a:p>
          <a:p>
            <a:endParaRPr lang="en-US" altLang="ko-KR" sz="1400" dirty="0"/>
          </a:p>
          <a:p>
            <a:endParaRPr lang="ko-KR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2018</a:t>
            </a:r>
          </a:p>
        </p:txBody>
      </p:sp>
    </p:spTree>
    <p:extLst>
      <p:ext uri="{BB962C8B-B14F-4D97-AF65-F5344CB8AC3E}">
        <p14:creationId xmlns:p14="http://schemas.microsoft.com/office/powerpoint/2010/main" val="208822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[1] 18/0834r2, </a:t>
            </a:r>
            <a:r>
              <a:rPr lang="en-US" altLang="ko-KR" dirty="0"/>
              <a:t>Clarifications on WUR-PCR </a:t>
            </a:r>
            <a:r>
              <a:rPr lang="en-US" altLang="ko-KR" dirty="0" smtClean="0"/>
              <a:t>interactions</a:t>
            </a:r>
          </a:p>
          <a:p>
            <a:r>
              <a:rPr lang="en-US" altLang="ko-KR" dirty="0" smtClean="0"/>
              <a:t>[2]</a:t>
            </a:r>
            <a:r>
              <a:rPr lang="en-US" altLang="ko-KR" dirty="0"/>
              <a:t> </a:t>
            </a:r>
            <a:r>
              <a:rPr lang="en-US" altLang="ko-KR" dirty="0" smtClean="0"/>
              <a:t>15/1307r1</a:t>
            </a:r>
            <a:r>
              <a:rPr lang="en-US" altLang="ko-KR" dirty="0"/>
              <a:t>, “Low-power wake-up receiver for 802.11</a:t>
            </a:r>
            <a:r>
              <a:rPr lang="en-US" altLang="ko-KR" dirty="0" smtClean="0"/>
              <a:t>”</a:t>
            </a:r>
          </a:p>
          <a:p>
            <a:r>
              <a:rPr lang="en-US" altLang="ko-KR" dirty="0" smtClean="0"/>
              <a:t>[3</a:t>
            </a:r>
            <a:r>
              <a:rPr lang="en-US" altLang="ko-KR" dirty="0"/>
              <a:t>] </a:t>
            </a:r>
            <a:r>
              <a:rPr lang="en-US" altLang="ko-KR" dirty="0" smtClean="0"/>
              <a:t>17/0029r10, </a:t>
            </a:r>
            <a:r>
              <a:rPr lang="en-US" altLang="ko-KR" dirty="0"/>
              <a:t>WUR Usage Model Document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2018</a:t>
            </a:r>
          </a:p>
        </p:txBody>
      </p:sp>
    </p:spTree>
    <p:extLst>
      <p:ext uri="{BB962C8B-B14F-4D97-AF65-F5344CB8AC3E}">
        <p14:creationId xmlns:p14="http://schemas.microsoft.com/office/powerpoint/2010/main" val="85584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Which option do you prefer as a method for indicating a group addressed frame TX in PCR?</a:t>
            </a:r>
          </a:p>
          <a:p>
            <a:pPr lvl="1"/>
            <a:r>
              <a:rPr lang="en-US" altLang="ko-KR" dirty="0" smtClean="0"/>
              <a:t>Option 1: Adding a bit in MAC header</a:t>
            </a:r>
          </a:p>
          <a:p>
            <a:pPr lvl="1"/>
            <a:r>
              <a:rPr lang="en-US" altLang="ko-KR" dirty="0" smtClean="0"/>
              <a:t>Option 2: using new ID which is different from TXID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7964073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151351</TotalTime>
  <Words>665</Words>
  <Application>Microsoft Office PowerPoint</Application>
  <PresentationFormat>화면 슬라이드 쇼(4:3)</PresentationFormat>
  <Paragraphs>131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3" baseType="lpstr">
      <vt:lpstr>MS Gothic</vt:lpstr>
      <vt:lpstr>굴림</vt:lpstr>
      <vt:lpstr>맑은 고딕</vt:lpstr>
      <vt:lpstr>Arial</vt:lpstr>
      <vt:lpstr>Times New Roman</vt:lpstr>
      <vt:lpstr>802-11-Submission</vt:lpstr>
      <vt:lpstr>Clarification of WUR frame related to group addressed frame</vt:lpstr>
      <vt:lpstr>Abstract</vt:lpstr>
      <vt:lpstr>Introduction (1/2)</vt:lpstr>
      <vt:lpstr>Introduction (2/2)</vt:lpstr>
      <vt:lpstr>Proposal</vt:lpstr>
      <vt:lpstr>Reference</vt:lpstr>
      <vt:lpstr>Straw Poll 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 issue for WUR</dc:title>
  <dc:creator>Jeongki Kim</dc:creator>
  <cp:lastModifiedBy>Jeongki Kim</cp:lastModifiedBy>
  <cp:revision>1971</cp:revision>
  <cp:lastPrinted>1998-02-10T13:28:06Z</cp:lastPrinted>
  <dcterms:created xsi:type="dcterms:W3CDTF">2007-05-21T21:00:37Z</dcterms:created>
  <dcterms:modified xsi:type="dcterms:W3CDTF">2018-07-10T16:32:56Z</dcterms:modified>
</cp:coreProperties>
</file>