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
  </p:notesMasterIdLst>
  <p:handoutMasterIdLst>
    <p:handoutMasterId r:id="rId18"/>
  </p:handoutMasterIdLst>
  <p:sldIdLst>
    <p:sldId id="256" r:id="rId2"/>
    <p:sldId id="257" r:id="rId3"/>
    <p:sldId id="309" r:id="rId4"/>
    <p:sldId id="308" r:id="rId5"/>
    <p:sldId id="300" r:id="rId6"/>
    <p:sldId id="301" r:id="rId7"/>
    <p:sldId id="303" r:id="rId8"/>
    <p:sldId id="304" r:id="rId9"/>
    <p:sldId id="305" r:id="rId10"/>
    <p:sldId id="302" r:id="rId11"/>
    <p:sldId id="306" r:id="rId12"/>
    <p:sldId id="287" r:id="rId13"/>
    <p:sldId id="294" r:id="rId14"/>
    <p:sldId id="297" r:id="rId15"/>
    <p:sldId id="264" r:id="rId16"/>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43"/>
  </p:normalViewPr>
  <p:slideViewPr>
    <p:cSldViewPr>
      <p:cViewPr varScale="1">
        <p:scale>
          <a:sx n="127" d="100"/>
          <a:sy n="127" d="100"/>
        </p:scale>
        <p:origin x="952" y="18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de-DE"/>
              <a:t>doc.: IEEE 802.11-18/1092r0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GB"/>
              <a:t>June 2018</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de-DE"/>
              <a:t>Marc Emmelmann (Koden-TI)</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de-DE"/>
              <a:t>doc.: IEEE 802.11-18/1092r0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GB"/>
              <a:t>June 2018</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de-DE"/>
              <a:t>Marc Emmelmann (Koden-TI)</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de-DE"/>
              <a:t>doc.: IEEE 802.11-18/1092r0</a:t>
            </a:r>
            <a:endParaRPr lang="en-US"/>
          </a:p>
        </p:txBody>
      </p:sp>
      <p:sp>
        <p:nvSpPr>
          <p:cNvPr id="5" name="Rectangle 3"/>
          <p:cNvSpPr>
            <a:spLocks noGrp="1" noChangeArrowheads="1"/>
          </p:cNvSpPr>
          <p:nvPr>
            <p:ph type="dt"/>
          </p:nvPr>
        </p:nvSpPr>
        <p:spPr>
          <a:ln/>
        </p:spPr>
        <p:txBody>
          <a:bodyPr/>
          <a:lstStyle/>
          <a:p>
            <a:r>
              <a:rPr lang="en-GB"/>
              <a:t>June 2018</a:t>
            </a:r>
            <a:endParaRPr lang="en-US"/>
          </a:p>
        </p:txBody>
      </p:sp>
      <p:sp>
        <p:nvSpPr>
          <p:cNvPr id="6" name="Rectangle 6"/>
          <p:cNvSpPr>
            <a:spLocks noGrp="1" noChangeArrowheads="1"/>
          </p:cNvSpPr>
          <p:nvPr>
            <p:ph type="ftr"/>
          </p:nvPr>
        </p:nvSpPr>
        <p:spPr>
          <a:ln/>
        </p:spPr>
        <p:txBody>
          <a:bodyPr/>
          <a:lstStyle/>
          <a:p>
            <a:r>
              <a:rPr lang="de-DE"/>
              <a:t>Marc Emmelmann (Koden-TI)</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de-DE"/>
              <a:t>doc.: IEEE 802.11-18/1092r0</a:t>
            </a:r>
            <a:endParaRPr lang="en-US"/>
          </a:p>
        </p:txBody>
      </p:sp>
      <p:sp>
        <p:nvSpPr>
          <p:cNvPr id="5" name="Rectangle 3"/>
          <p:cNvSpPr>
            <a:spLocks noGrp="1" noChangeArrowheads="1"/>
          </p:cNvSpPr>
          <p:nvPr>
            <p:ph type="dt"/>
          </p:nvPr>
        </p:nvSpPr>
        <p:spPr>
          <a:ln/>
        </p:spPr>
        <p:txBody>
          <a:bodyPr/>
          <a:lstStyle/>
          <a:p>
            <a:r>
              <a:rPr lang="en-GB"/>
              <a:t>June 2018</a:t>
            </a:r>
            <a:endParaRPr lang="en-US"/>
          </a:p>
        </p:txBody>
      </p:sp>
      <p:sp>
        <p:nvSpPr>
          <p:cNvPr id="6" name="Rectangle 6"/>
          <p:cNvSpPr>
            <a:spLocks noGrp="1" noChangeArrowheads="1"/>
          </p:cNvSpPr>
          <p:nvPr>
            <p:ph type="ftr"/>
          </p:nvPr>
        </p:nvSpPr>
        <p:spPr>
          <a:ln/>
        </p:spPr>
        <p:txBody>
          <a:bodyPr/>
          <a:lstStyle/>
          <a:p>
            <a:r>
              <a:rPr lang="de-DE"/>
              <a:t>Marc Emmelmann (Koden-TI)</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de-DE"/>
              <a:t>doc.: IEEE 802.11-18/1092r0</a:t>
            </a:r>
            <a:endParaRPr lang="en-US"/>
          </a:p>
        </p:txBody>
      </p:sp>
      <p:sp>
        <p:nvSpPr>
          <p:cNvPr id="5" name="Rectangle 3"/>
          <p:cNvSpPr>
            <a:spLocks noGrp="1" noChangeArrowheads="1"/>
          </p:cNvSpPr>
          <p:nvPr>
            <p:ph type="dt"/>
          </p:nvPr>
        </p:nvSpPr>
        <p:spPr>
          <a:ln/>
        </p:spPr>
        <p:txBody>
          <a:bodyPr/>
          <a:lstStyle/>
          <a:p>
            <a:r>
              <a:rPr lang="en-GB"/>
              <a:t>June 2018</a:t>
            </a:r>
            <a:endParaRPr lang="en-US"/>
          </a:p>
        </p:txBody>
      </p:sp>
      <p:sp>
        <p:nvSpPr>
          <p:cNvPr id="6" name="Rectangle 6"/>
          <p:cNvSpPr>
            <a:spLocks noGrp="1" noChangeArrowheads="1"/>
          </p:cNvSpPr>
          <p:nvPr>
            <p:ph type="ftr"/>
          </p:nvPr>
        </p:nvSpPr>
        <p:spPr>
          <a:ln/>
        </p:spPr>
        <p:txBody>
          <a:bodyPr/>
          <a:lstStyle/>
          <a:p>
            <a:r>
              <a:rPr lang="de-DE"/>
              <a:t>Marc Emmelmann (Koden-TI)</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15</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GB"/>
              <a:t>June 2018</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de-DE"/>
              <a:t>Marc Emmelmann (Koden-TI)</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GB"/>
              <a:t>June 2018</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idx="10"/>
          </p:nvPr>
        </p:nvSpPr>
        <p:spPr/>
        <p:txBody>
          <a:bodyPr/>
          <a:lstStyle>
            <a:lvl1pPr>
              <a:defRPr/>
            </a:lvl1pPr>
          </a:lstStyle>
          <a:p>
            <a:r>
              <a:rPr lang="en-GB"/>
              <a:t>June 2018</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GB"/>
              <a:t>June 2018</a:t>
            </a:r>
          </a:p>
        </p:txBody>
      </p:sp>
      <p:sp>
        <p:nvSpPr>
          <p:cNvPr id="6" name="Footer Placeholder 5"/>
          <p:cNvSpPr>
            <a:spLocks noGrp="1"/>
          </p:cNvSpPr>
          <p:nvPr>
            <p:ph type="ftr" idx="11"/>
          </p:nvPr>
        </p:nvSpPr>
        <p:spPr/>
        <p:txBody>
          <a:bodyPr/>
          <a:lstStyle>
            <a:lvl1pPr>
              <a:defRPr/>
            </a:lvl1pPr>
          </a:lstStyle>
          <a:p>
            <a:r>
              <a:rPr lang="de-DE"/>
              <a:t>Marc Emmelmann (Koden-TI)</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GB"/>
              <a:t>June 2018</a:t>
            </a:r>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de-DE"/>
              <a:t>Marc Emmelmann (Koden-TI)</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GB"/>
              <a:t>June 2018</a:t>
            </a:r>
          </a:p>
        </p:txBody>
      </p:sp>
      <p:sp>
        <p:nvSpPr>
          <p:cNvPr id="4" name="Footer Placeholder 3"/>
          <p:cNvSpPr>
            <a:spLocks noGrp="1"/>
          </p:cNvSpPr>
          <p:nvPr>
            <p:ph type="ftr" idx="11"/>
          </p:nvPr>
        </p:nvSpPr>
        <p:spPr/>
        <p:txBody>
          <a:bodyPr/>
          <a:lstStyle>
            <a:lvl1pPr>
              <a:defRPr/>
            </a:lvl1pPr>
          </a:lstStyle>
          <a:p>
            <a:r>
              <a:rPr lang="de-DE"/>
              <a:t>Marc Emmelmann (Koden-TI)</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GB"/>
              <a:t>June 2018</a:t>
            </a:r>
          </a:p>
        </p:txBody>
      </p:sp>
      <p:sp>
        <p:nvSpPr>
          <p:cNvPr id="3" name="Footer Placeholder 2"/>
          <p:cNvSpPr>
            <a:spLocks noGrp="1"/>
          </p:cNvSpPr>
          <p:nvPr>
            <p:ph type="ftr" idx="11"/>
          </p:nvPr>
        </p:nvSpPr>
        <p:spPr/>
        <p:txBody>
          <a:bodyPr/>
          <a:lstStyle>
            <a:lvl1pPr>
              <a:defRPr/>
            </a:lvl1pPr>
          </a:lstStyle>
          <a:p>
            <a:r>
              <a:rPr lang="de-DE"/>
              <a:t>Marc Emmelmann (Koden-TI)</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GB"/>
              <a:t>June 2018</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GB"/>
              <a:t>June 2018</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GB"/>
              <a:t>June 2018</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de-DE"/>
              <a:t>Marc Emmelmann (Koden-TI)</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802.11-18/1092r0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ieee802.org/devdocs.shtml"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link.gotomeeting.com/system-check" TargetMode="External"/><Relationship Id="rId2" Type="http://schemas.openxmlformats.org/officeDocument/2006/relationships/hyperlink" Target="https://global.gotomeeting.com/join/617973773"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5" Type="http://schemas.openxmlformats.org/officeDocument/2006/relationships/hyperlink" Target="mailto:patcom@ieee.org" TargetMode="External"/><Relationship Id="rId4" Type="http://schemas.openxmlformats.org/officeDocument/2006/relationships/hyperlink" Target="http://standards.ieee.org/about/sasb/patcom/materials.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resources/antitrust-guidelines.pdf" TargetMode="External"/><Relationship Id="rId2" Type="http://schemas.openxmlformats.org/officeDocument/2006/relationships/hyperlink" Target="http://standards.ieee.org/faqs/affiliationFAQ.html" TargetMode="External"/><Relationship Id="rId1" Type="http://schemas.openxmlformats.org/officeDocument/2006/relationships/slideLayout" Target="../slideLayouts/slideLayout2.xml"/><Relationship Id="rId5" Type="http://schemas.openxmlformats.org/officeDocument/2006/relationships/hyperlink" Target="http://standards.ieee.org/board/pat/pat-slideset.ppt" TargetMode="External"/><Relationship Id="rId4" Type="http://schemas.openxmlformats.org/officeDocument/2006/relationships/hyperlink" Target="http://www.ieee.org/web/membership/ethics/code_ethics.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GB"/>
              <a:t>June 2018</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de-DE"/>
              <a:t>Marc Emmelmann (Koden-TI)</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Agenda BCS June 19 </a:t>
            </a:r>
            <a:r>
              <a:rPr lang="en-GB" dirty="0" err="1"/>
              <a:t>Teclo</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2018-06-19</a:t>
            </a:r>
          </a:p>
        </p:txBody>
      </p:sp>
      <p:graphicFrame>
        <p:nvGraphicFramePr>
          <p:cNvPr id="3075" name="Object 3"/>
          <p:cNvGraphicFramePr>
            <a:graphicFrameLocks noChangeAspect="1"/>
          </p:cNvGraphicFramePr>
          <p:nvPr/>
        </p:nvGraphicFramePr>
        <p:xfrm>
          <a:off x="508000" y="2286000"/>
          <a:ext cx="8128000" cy="2463800"/>
        </p:xfrm>
        <a:graphic>
          <a:graphicData uri="http://schemas.openxmlformats.org/presentationml/2006/ole">
            <mc:AlternateContent xmlns:mc="http://schemas.openxmlformats.org/markup-compatibility/2006">
              <mc:Choice xmlns:v="urn:schemas-microsoft-com:vml" Requires="v">
                <p:oleObj spid="_x0000_s3090" name="Dokument" r:id="rId4" imgW="8255000" imgH="2514600" progId="Word.Document.8">
                  <p:embed/>
                </p:oleObj>
              </mc:Choice>
              <mc:Fallback>
                <p:oleObj name="Dokument" r:id="rId4" imgW="8255000" imgH="2514600" progId="Word.Document.8">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000" y="2286000"/>
                        <a:ext cx="8128000" cy="24638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u="sng" dirty="0"/>
              <a:t>Ways to inform IEEE</a:t>
            </a:r>
            <a:endParaRPr lang="en-US" dirty="0"/>
          </a:p>
        </p:txBody>
      </p:sp>
      <p:sp>
        <p:nvSpPr>
          <p:cNvPr id="3" name="Inhaltsplatzhalter 2"/>
          <p:cNvSpPr>
            <a:spLocks noGrp="1"/>
          </p:cNvSpPr>
          <p:nvPr>
            <p:ph idx="1"/>
          </p:nvPr>
        </p:nvSpPr>
        <p:spPr>
          <a:xfrm>
            <a:off x="685800" y="1752600"/>
            <a:ext cx="7770813" cy="4113213"/>
          </a:xfrm>
        </p:spPr>
        <p:txBody>
          <a:bodyPr/>
          <a:lstStyle/>
          <a:p>
            <a:pPr>
              <a:spcBef>
                <a:spcPct val="20000"/>
              </a:spcBef>
              <a:buSzPct val="150000"/>
              <a:buFontTx/>
              <a:buChar char="•"/>
            </a:pPr>
            <a:r>
              <a:rPr lang="en-US" sz="2000" dirty="0">
                <a:ea typeface="Calibri" pitchFamily="-111" charset="0"/>
                <a:cs typeface="Calibri" pitchFamily="-111" charset="0"/>
              </a:rPr>
              <a:t>Cause an LOA to be submitted to the IEEE-SA (</a:t>
            </a:r>
            <a:r>
              <a:rPr lang="en-US" sz="2000" dirty="0" err="1">
                <a:ea typeface="Calibri" pitchFamily="-111" charset="0"/>
                <a:cs typeface="Calibri" pitchFamily="-111" charset="0"/>
              </a:rPr>
              <a:t>patcom@ieee.org</a:t>
            </a:r>
            <a:r>
              <a:rPr lang="en-US" sz="2000" dirty="0">
                <a:ea typeface="Calibri" pitchFamily="-111" charset="0"/>
                <a:cs typeface="Calibri" pitchFamily="-111" charset="0"/>
              </a:rPr>
              <a:t>); or</a:t>
            </a:r>
          </a:p>
          <a:p>
            <a:pPr>
              <a:spcBef>
                <a:spcPct val="20000"/>
              </a:spcBef>
              <a:buSzPct val="150000"/>
            </a:pPr>
            <a:endParaRPr lang="en-US" sz="2000" dirty="0">
              <a:ea typeface="Calibri" pitchFamily="-111" charset="0"/>
              <a:cs typeface="Calibri" pitchFamily="-111" charset="0"/>
            </a:endParaRPr>
          </a:p>
          <a:p>
            <a:pPr>
              <a:spcBef>
                <a:spcPct val="20000"/>
              </a:spcBef>
              <a:buSzPct val="150000"/>
              <a:buFontTx/>
              <a:buChar char="•"/>
            </a:pPr>
            <a:r>
              <a:rPr lang="en-US" sz="2000" dirty="0">
                <a:ea typeface="Calibri" pitchFamily="-111" charset="0"/>
                <a:cs typeface="Calibri" pitchFamily="-111" charset="0"/>
              </a:rPr>
              <a:t>Provide the chair of this group with the identity of the </a:t>
            </a:r>
            <a:r>
              <a:rPr lang="en-US" sz="2000" dirty="0" err="1">
                <a:ea typeface="Calibri" pitchFamily="-111" charset="0"/>
                <a:cs typeface="Calibri" pitchFamily="-111" charset="0"/>
              </a:rPr>
              <a:t>holder(s</a:t>
            </a:r>
            <a:r>
              <a:rPr lang="en-US" sz="2000" dirty="0">
                <a:ea typeface="Calibri" pitchFamily="-111" charset="0"/>
                <a:cs typeface="Calibri" pitchFamily="-111" charset="0"/>
              </a:rPr>
              <a:t>) of any and all such claims as soon as possible; or</a:t>
            </a:r>
          </a:p>
          <a:p>
            <a:pPr>
              <a:spcBef>
                <a:spcPct val="20000"/>
              </a:spcBef>
              <a:buSzPct val="150000"/>
            </a:pPr>
            <a:endParaRPr lang="en-US" sz="2000" dirty="0">
              <a:ea typeface="Calibri" pitchFamily="-111" charset="0"/>
              <a:cs typeface="Calibri" pitchFamily="-111" charset="0"/>
            </a:endParaRPr>
          </a:p>
          <a:p>
            <a:pPr>
              <a:spcBef>
                <a:spcPct val="20000"/>
              </a:spcBef>
              <a:buSzPct val="150000"/>
              <a:buFontTx/>
              <a:buChar char="•"/>
            </a:pPr>
            <a:r>
              <a:rPr lang="en-US" sz="2000" dirty="0">
                <a:ea typeface="Calibri" pitchFamily="-111" charset="0"/>
                <a:cs typeface="Calibri" pitchFamily="-111" charset="0"/>
              </a:rPr>
              <a:t>Speak up now and respond to this Call for Potentially Essential Patents</a:t>
            </a:r>
          </a:p>
          <a:p>
            <a:pPr>
              <a:spcBef>
                <a:spcPct val="20000"/>
              </a:spcBef>
            </a:pPr>
            <a:endParaRPr lang="en-US" sz="2000" dirty="0">
              <a:ea typeface="Calibri" pitchFamily="-111" charset="0"/>
              <a:cs typeface="Calibri" pitchFamily="-111" charset="0"/>
            </a:endParaRPr>
          </a:p>
          <a:p>
            <a:pPr>
              <a:spcBef>
                <a:spcPct val="20000"/>
              </a:spcBef>
            </a:pPr>
            <a:r>
              <a:rPr lang="en-US" sz="2000" b="0" dirty="0">
                <a:ea typeface="Calibri" pitchFamily="-111" charset="0"/>
                <a:cs typeface="Calibri" pitchFamily="-111" charset="0"/>
              </a:rPr>
              <a:t>If anyone in this meeting is personally aware of the holder of any patent claims that are potentially essential to implementation of the proposed </a:t>
            </a:r>
            <a:r>
              <a:rPr lang="en-US" sz="2000" b="0" dirty="0" err="1">
                <a:ea typeface="Calibri" pitchFamily="-111" charset="0"/>
                <a:cs typeface="Calibri" pitchFamily="-111" charset="0"/>
              </a:rPr>
              <a:t>standard(s</a:t>
            </a:r>
            <a:r>
              <a:rPr lang="en-US" sz="2000" b="0" dirty="0">
                <a:ea typeface="Calibri" pitchFamily="-111" charset="0"/>
                <a:cs typeface="Calibri" pitchFamily="-111" charset="0"/>
              </a:rPr>
              <a:t>) under consideration by this group and that are not already the subject of an Accepted Letter of Assurance, please respond at this time by providing relevant information to the WG Chair</a:t>
            </a:r>
            <a:endParaRPr lang="en-US" sz="2000" b="0" dirty="0">
              <a:latin typeface="Calibri" pitchFamily="-111" charset="0"/>
              <a:ea typeface="Calibri" pitchFamily="-111" charset="0"/>
              <a:cs typeface="Calibri" pitchFamily="-111" charset="0"/>
            </a:endParaRP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June 2018</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382587"/>
            <a:ext cx="7770813" cy="1065213"/>
          </a:xfrm>
        </p:spPr>
        <p:txBody>
          <a:bodyPr/>
          <a:lstStyle/>
          <a:p>
            <a:r>
              <a:rPr lang="en-GB" u="sng" dirty="0">
                <a:ea typeface="MS Gothic" pitchFamily="49" charset="-128"/>
              </a:rPr>
              <a:t>Participation in IEEE 802 Meetings</a:t>
            </a:r>
            <a:endParaRPr lang="en-US" dirty="0"/>
          </a:p>
        </p:txBody>
      </p:sp>
      <p:sp>
        <p:nvSpPr>
          <p:cNvPr id="3" name="Inhaltsplatzhalter 2"/>
          <p:cNvSpPr>
            <a:spLocks noGrp="1"/>
          </p:cNvSpPr>
          <p:nvPr>
            <p:ph idx="1"/>
          </p:nvPr>
        </p:nvSpPr>
        <p:spPr>
          <a:xfrm>
            <a:off x="685800" y="1295400"/>
            <a:ext cx="7770813" cy="4113213"/>
          </a:xfrm>
        </p:spPr>
        <p:txBody>
          <a:bodyPr/>
          <a:lstStyle/>
          <a:p>
            <a:pPr indent="-334963">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pPr>
            <a:r>
              <a:rPr lang="en-GB" sz="1600" dirty="0">
                <a:ea typeface="MS Gothic" pitchFamily="49" charset="-128"/>
                <a:cs typeface="MS Gothic" pitchFamily="49" charset="-128"/>
              </a:rPr>
              <a:t>Participation in any IEEE 802 meeting (Sponsor, Sponsor subgroup, Working Group, Working Group subgroup, etc.) is on an individual basis</a:t>
            </a:r>
          </a:p>
          <a:p>
            <a:pPr indent="-334963">
              <a:buFont typeface="Arial" pitchFamily="-111"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pPr>
            <a:r>
              <a:rPr lang="en-GB" sz="1400" dirty="0">
                <a:ea typeface="MS Gothic" pitchFamily="49" charset="-128"/>
                <a:cs typeface="MS Gothic" pitchFamily="49" charset="-128"/>
              </a:rPr>
              <a:t>Participants in the IEEE standards development individual process shall act based on their qualifications and experience. (</a:t>
            </a:r>
            <a:r>
              <a:rPr lang="en-GB" sz="1400" dirty="0">
                <a:ea typeface="MS Gothic" pitchFamily="49" charset="-128"/>
                <a:cs typeface="MS Gothic" pitchFamily="49" charset="-128"/>
                <a:hlinkClick r:id="rId2"/>
              </a:rPr>
              <a:t>https://standards.ieee.org/develop/policies/bylaws/sb_bylaws.pdf</a:t>
            </a:r>
            <a:r>
              <a:rPr lang="en-GB" sz="1400" dirty="0">
                <a:ea typeface="MS Gothic" pitchFamily="49" charset="-128"/>
                <a:cs typeface="MS Gothic" pitchFamily="49" charset="-128"/>
              </a:rPr>
              <a:t>   section 5.2.1)</a:t>
            </a:r>
          </a:p>
          <a:p>
            <a:pPr indent="-334963">
              <a:buFont typeface="Arial" pitchFamily="-111"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pPr>
            <a:r>
              <a:rPr lang="en-GB" sz="1400" dirty="0">
                <a:ea typeface="MS Gothic" pitchFamily="49" charset="-128"/>
                <a:cs typeface="MS Gothic"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sz="1400" dirty="0" err="1">
                <a:ea typeface="MS Gothic" pitchFamily="49" charset="-128"/>
                <a:cs typeface="MS Gothic" pitchFamily="49" charset="-128"/>
              </a:rPr>
              <a:t>subclause</a:t>
            </a:r>
            <a:r>
              <a:rPr lang="en-GB" sz="1400" dirty="0">
                <a:ea typeface="MS Gothic" pitchFamily="49" charset="-128"/>
                <a:cs typeface="MS Gothic" pitchFamily="49" charset="-128"/>
              </a:rPr>
              <a:t> 4.2.1 “Establishment”, of the IEEE 802 LMSC Working Group Policies and Procedures)</a:t>
            </a:r>
          </a:p>
          <a:p>
            <a:pPr indent="-334963">
              <a:buFont typeface="Arial" pitchFamily="-111"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pPr>
            <a:r>
              <a:rPr lang="en-GB" sz="1400" dirty="0">
                <a:ea typeface="MS Gothic" pitchFamily="49" charset="-128"/>
                <a:cs typeface="MS Gothic"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indent="-334963">
              <a:buFont typeface="Arial" pitchFamily="-111" charset="0"/>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pPr>
            <a:r>
              <a:rPr lang="en-GB" sz="1400" dirty="0">
                <a:ea typeface="MS Gothic" pitchFamily="49" charset="-128"/>
                <a:cs typeface="MS Gothic" pitchFamily="49" charset="-128"/>
              </a:rPr>
              <a:t>Participants shall not direct the actions or votes of any other member of an IEEE 802 Working Group or retaliate against any other member for their actions or votes within IEEE 802 Working Group meetings, see </a:t>
            </a:r>
            <a:r>
              <a:rPr lang="en-GB" sz="1400" u="sng" dirty="0">
                <a:ea typeface="MS Gothic" pitchFamily="49" charset="-128"/>
                <a:cs typeface="MS Gothic" pitchFamily="49" charset="-128"/>
                <a:hlinkClick r:id="rId2"/>
              </a:rPr>
              <a:t>https://standards.ieee.org/develop/policies/bylaws/sb_bylaws.pdf</a:t>
            </a:r>
            <a:r>
              <a:rPr lang="en-GB" sz="1400" u="sng" dirty="0">
                <a:ea typeface="MS Gothic" pitchFamily="49" charset="-128"/>
                <a:cs typeface="MS Gothic" pitchFamily="49" charset="-128"/>
              </a:rPr>
              <a:t>  </a:t>
            </a:r>
            <a:r>
              <a:rPr lang="en-GB" sz="1400" dirty="0">
                <a:ea typeface="MS Gothic" pitchFamily="49" charset="-128"/>
                <a:cs typeface="MS Gothic" pitchFamily="49" charset="-128"/>
              </a:rPr>
              <a:t> section 5.2.1.3 and the IEEE 802 LMSC Working Group Policies and Procedures, </a:t>
            </a:r>
            <a:r>
              <a:rPr lang="en-GB" sz="1400" dirty="0" err="1">
                <a:ea typeface="MS Gothic" pitchFamily="49" charset="-128"/>
                <a:cs typeface="MS Gothic" pitchFamily="49" charset="-128"/>
              </a:rPr>
              <a:t>subclause</a:t>
            </a:r>
            <a:r>
              <a:rPr lang="en-GB" sz="1400" dirty="0">
                <a:ea typeface="MS Gothic" pitchFamily="49" charset="-128"/>
                <a:cs typeface="MS Gothic" pitchFamily="49" charset="-128"/>
              </a:rPr>
              <a:t> 3.4.1 “Chair”, list item </a:t>
            </a:r>
            <a:r>
              <a:rPr lang="en-GB" sz="1400" dirty="0" err="1">
                <a:ea typeface="MS Gothic" pitchFamily="49" charset="-128"/>
                <a:cs typeface="MS Gothic" pitchFamily="49" charset="-128"/>
              </a:rPr>
              <a:t>x</a:t>
            </a:r>
            <a:r>
              <a:rPr lang="en-GB" sz="1400" dirty="0">
                <a:ea typeface="MS Gothic" pitchFamily="49" charset="-128"/>
                <a:cs typeface="MS Gothic" pitchFamily="49" charset="-128"/>
              </a:rPr>
              <a:t>.</a:t>
            </a:r>
          </a:p>
          <a:p>
            <a:pPr indent="-334963">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pPr>
            <a:r>
              <a:rPr lang="en-GB" sz="1600" dirty="0">
                <a:ea typeface="MS Gothic" pitchFamily="49" charset="-128"/>
                <a:cs typeface="MS Gothic" pitchFamily="49" charset="-128"/>
              </a:rPr>
              <a:t>By participating in IEEE 802 meetings, you accept these requirements.  If you do not agree to these policies then you shall not participate.</a:t>
            </a:r>
          </a:p>
          <a:p>
            <a:pPr indent="-334963" algn="ct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pPr>
            <a:r>
              <a:rPr lang="en-GB" sz="1400" dirty="0">
                <a:ea typeface="MS Gothic" pitchFamily="49" charset="-128"/>
                <a:cs typeface="MS Gothic" pitchFamily="49" charset="-128"/>
              </a:rPr>
              <a:t>(Latest revision of IEEE 802 LMSC Working Group Policies and Procedures: </a:t>
            </a:r>
            <a:r>
              <a:rPr lang="en-GB" sz="1400" dirty="0">
                <a:ea typeface="MS Gothic" pitchFamily="49" charset="-128"/>
                <a:cs typeface="MS Gothic" pitchFamily="49" charset="-128"/>
                <a:hlinkClick r:id="rId3"/>
              </a:rPr>
              <a:t>http://www.ieee802.org/devdocs.shtml</a:t>
            </a:r>
            <a:r>
              <a:rPr lang="en-GB" sz="1400" dirty="0">
                <a:ea typeface="MS Gothic" pitchFamily="49" charset="-128"/>
                <a:cs typeface="MS Gothic" pitchFamily="49" charset="-128"/>
              </a:rPr>
              <a:t> )</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June 2018</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dirty="0"/>
              <a:t>BCS Submissions</a:t>
            </a:r>
          </a:p>
        </p:txBody>
      </p:sp>
      <p:sp>
        <p:nvSpPr>
          <p:cNvPr id="8" name="Textplatzhalter 7"/>
          <p:cNvSpPr>
            <a:spLocks noGrp="1"/>
          </p:cNvSpPr>
          <p:nvPr>
            <p:ph type="body" idx="1"/>
          </p:nvPr>
        </p:nvSpPr>
        <p:spPr/>
        <p:txBody>
          <a:bodyPr/>
          <a:lstStyle/>
          <a:p>
            <a:endParaRPr lang="en-US"/>
          </a:p>
        </p:txBody>
      </p:sp>
      <p:sp>
        <p:nvSpPr>
          <p:cNvPr id="6" name="Datumsplatzhalter 5"/>
          <p:cNvSpPr>
            <a:spLocks noGrp="1"/>
          </p:cNvSpPr>
          <p:nvPr>
            <p:ph type="dt" idx="10"/>
          </p:nvPr>
        </p:nvSpPr>
        <p:spPr/>
        <p:txBody>
          <a:bodyPr/>
          <a:lstStyle/>
          <a:p>
            <a:r>
              <a:rPr lang="en-GB"/>
              <a:t>June 2018</a:t>
            </a:r>
            <a:endParaRPr lang="en-GB" dirty="0"/>
          </a:p>
        </p:txBody>
      </p:sp>
      <p:sp>
        <p:nvSpPr>
          <p:cNvPr id="5" name="Fußzeilenplatzhalter 4"/>
          <p:cNvSpPr>
            <a:spLocks noGrp="1"/>
          </p:cNvSpPr>
          <p:nvPr>
            <p:ph type="ftr" idx="11"/>
          </p:nvPr>
        </p:nvSpPr>
        <p:spPr/>
        <p:txBody>
          <a:bodyPr/>
          <a:lstStyle/>
          <a:p>
            <a:r>
              <a:rPr lang="de-DE"/>
              <a:t>Marc Emmelmann (Koden-TI)</a:t>
            </a:r>
            <a:endParaRPr lang="en-GB"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dirty="0"/>
              <a:t>Other Business</a:t>
            </a:r>
          </a:p>
        </p:txBody>
      </p:sp>
      <p:sp>
        <p:nvSpPr>
          <p:cNvPr id="8" name="Textplatzhalter 7"/>
          <p:cNvSpPr>
            <a:spLocks noGrp="1"/>
          </p:cNvSpPr>
          <p:nvPr>
            <p:ph type="body" idx="1"/>
          </p:nvPr>
        </p:nvSpPr>
        <p:spPr/>
        <p:txBody>
          <a:bodyPr/>
          <a:lstStyle/>
          <a:p>
            <a:endParaRPr lang="en-US"/>
          </a:p>
        </p:txBody>
      </p:sp>
      <p:sp>
        <p:nvSpPr>
          <p:cNvPr id="6" name="Datumsplatzhalter 5"/>
          <p:cNvSpPr>
            <a:spLocks noGrp="1"/>
          </p:cNvSpPr>
          <p:nvPr>
            <p:ph type="dt" idx="10"/>
          </p:nvPr>
        </p:nvSpPr>
        <p:spPr/>
        <p:txBody>
          <a:bodyPr/>
          <a:lstStyle/>
          <a:p>
            <a:r>
              <a:rPr lang="en-GB"/>
              <a:t>June 2018</a:t>
            </a:r>
            <a:endParaRPr lang="en-GB" dirty="0"/>
          </a:p>
        </p:txBody>
      </p:sp>
      <p:sp>
        <p:nvSpPr>
          <p:cNvPr id="5" name="Fußzeilenplatzhalter 4"/>
          <p:cNvSpPr>
            <a:spLocks noGrp="1"/>
          </p:cNvSpPr>
          <p:nvPr>
            <p:ph type="ftr" idx="11"/>
          </p:nvPr>
        </p:nvSpPr>
        <p:spPr/>
        <p:txBody>
          <a:bodyPr/>
          <a:lstStyle/>
          <a:p>
            <a:r>
              <a:rPr lang="de-DE"/>
              <a:t>Marc Emmelmann (Koden-TI)</a:t>
            </a:r>
            <a:endParaRPr lang="en-GB"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dirty="0"/>
              <a:t>New Business</a:t>
            </a:r>
          </a:p>
        </p:txBody>
      </p:sp>
      <p:sp>
        <p:nvSpPr>
          <p:cNvPr id="8" name="Textplatzhalter 7"/>
          <p:cNvSpPr>
            <a:spLocks noGrp="1"/>
          </p:cNvSpPr>
          <p:nvPr>
            <p:ph type="body" idx="1"/>
          </p:nvPr>
        </p:nvSpPr>
        <p:spPr/>
        <p:txBody>
          <a:bodyPr/>
          <a:lstStyle/>
          <a:p>
            <a:endParaRPr lang="en-US"/>
          </a:p>
        </p:txBody>
      </p:sp>
      <p:sp>
        <p:nvSpPr>
          <p:cNvPr id="6" name="Datumsplatzhalter 5"/>
          <p:cNvSpPr>
            <a:spLocks noGrp="1"/>
          </p:cNvSpPr>
          <p:nvPr>
            <p:ph type="dt" idx="10"/>
          </p:nvPr>
        </p:nvSpPr>
        <p:spPr/>
        <p:txBody>
          <a:bodyPr/>
          <a:lstStyle/>
          <a:p>
            <a:r>
              <a:rPr lang="en-GB"/>
              <a:t>June 2018</a:t>
            </a:r>
            <a:endParaRPr lang="en-GB" dirty="0"/>
          </a:p>
        </p:txBody>
      </p:sp>
      <p:sp>
        <p:nvSpPr>
          <p:cNvPr id="5" name="Fußzeilenplatzhalter 4"/>
          <p:cNvSpPr>
            <a:spLocks noGrp="1"/>
          </p:cNvSpPr>
          <p:nvPr>
            <p:ph type="ftr" idx="11"/>
          </p:nvPr>
        </p:nvSpPr>
        <p:spPr/>
        <p:txBody>
          <a:bodyPr/>
          <a:lstStyle/>
          <a:p>
            <a:r>
              <a:rPr lang="de-DE"/>
              <a:t>Marc Emmelmann (Koden-TI)</a:t>
            </a:r>
            <a:endParaRPr lang="en-GB"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GB"/>
              <a:t>June 2018</a:t>
            </a:r>
          </a:p>
        </p:txBody>
      </p:sp>
      <p:sp>
        <p:nvSpPr>
          <p:cNvPr id="5" name="Footer Placeholder 4"/>
          <p:cNvSpPr>
            <a:spLocks noGrp="1"/>
          </p:cNvSpPr>
          <p:nvPr>
            <p:ph type="ftr" idx="14"/>
          </p:nvPr>
        </p:nvSpPr>
        <p:spPr>
          <a:xfrm>
            <a:off x="6215074" y="6475413"/>
            <a:ext cx="2327264" cy="180975"/>
          </a:xfrm>
        </p:spPr>
        <p:txBody>
          <a:bodyPr/>
          <a:lstStyle/>
          <a:p>
            <a:r>
              <a:rPr lang="de-DE"/>
              <a:t>Marc Emmelmann (Koden-TI)</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15</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GB"/>
              <a:t>June 2018</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de-DE"/>
              <a:t>Marc Emmelmann (Koden-TI)</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Agenda Slides for the Broad Cast Services (BCS) TIG/SG for the June 19, 2018 telephone conference.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92F5D-9FB4-7646-ADE1-732B0B611BBB}"/>
              </a:ext>
            </a:extLst>
          </p:cNvPr>
          <p:cNvSpPr>
            <a:spLocks noGrp="1"/>
          </p:cNvSpPr>
          <p:nvPr>
            <p:ph type="title"/>
          </p:nvPr>
        </p:nvSpPr>
        <p:spPr/>
        <p:txBody>
          <a:bodyPr/>
          <a:lstStyle/>
          <a:p>
            <a:r>
              <a:rPr lang="en-US" dirty="0"/>
              <a:t>Dial-in Information</a:t>
            </a:r>
          </a:p>
        </p:txBody>
      </p:sp>
      <p:sp>
        <p:nvSpPr>
          <p:cNvPr id="3" name="Content Placeholder 2">
            <a:extLst>
              <a:ext uri="{FF2B5EF4-FFF2-40B4-BE49-F238E27FC236}">
                <a16:creationId xmlns:a16="http://schemas.microsoft.com/office/drawing/2014/main" id="{D2A20582-FCCB-B94D-8CEC-C2E5F6D359D2}"/>
              </a:ext>
            </a:extLst>
          </p:cNvPr>
          <p:cNvSpPr>
            <a:spLocks noGrp="1"/>
          </p:cNvSpPr>
          <p:nvPr>
            <p:ph idx="1"/>
          </p:nvPr>
        </p:nvSpPr>
        <p:spPr>
          <a:xfrm>
            <a:off x="685800" y="1484784"/>
            <a:ext cx="7770813" cy="4113213"/>
          </a:xfrm>
        </p:spPr>
        <p:txBody>
          <a:bodyPr/>
          <a:lstStyle/>
          <a:p>
            <a:br>
              <a:rPr lang="en-GB" sz="1000" dirty="0"/>
            </a:br>
            <a:r>
              <a:rPr lang="en-GB" sz="1000" dirty="0"/>
              <a:t>IEEE 802.11 BCS SG </a:t>
            </a:r>
            <a:br>
              <a:rPr lang="en-GB" sz="1000" dirty="0"/>
            </a:br>
            <a:br>
              <a:rPr lang="en-GB" sz="1000" dirty="0"/>
            </a:br>
            <a:r>
              <a:rPr lang="en-GB" sz="1000" dirty="0"/>
              <a:t>Please join my meeting from your computer, tablet or smartphone. </a:t>
            </a:r>
            <a:br>
              <a:rPr lang="en-GB" sz="1000" dirty="0"/>
            </a:br>
            <a:r>
              <a:rPr lang="en-GB" sz="1000" b="0" dirty="0">
                <a:hlinkClick r:id="rId2"/>
              </a:rPr>
              <a:t>https://global.gotomeeting.com/join/617973773 </a:t>
            </a:r>
            <a:br>
              <a:rPr lang="en-GB" sz="1000" dirty="0"/>
            </a:br>
            <a:br>
              <a:rPr lang="en-GB" sz="1000" dirty="0"/>
            </a:br>
            <a:r>
              <a:rPr lang="en-GB" sz="1000" dirty="0"/>
              <a:t>You can also dial in using your phone. </a:t>
            </a:r>
            <a:br>
              <a:rPr lang="en-GB" sz="1000" dirty="0"/>
            </a:br>
            <a:r>
              <a:rPr lang="en-GB" sz="1000" b="0" dirty="0"/>
              <a:t>United States: +1 (646) 749-3117 </a:t>
            </a:r>
            <a:br>
              <a:rPr lang="en-GB" sz="1000" dirty="0"/>
            </a:br>
            <a:br>
              <a:rPr lang="en-GB" sz="1000" dirty="0"/>
            </a:br>
            <a:r>
              <a:rPr lang="en-GB" sz="1000" dirty="0"/>
              <a:t>Access Code: 617-973-773 </a:t>
            </a:r>
            <a:br>
              <a:rPr lang="en-GB" sz="1000" dirty="0"/>
            </a:br>
            <a:br>
              <a:rPr lang="en-GB" sz="1000" dirty="0"/>
            </a:br>
            <a:r>
              <a:rPr lang="en-GB" sz="1000" dirty="0"/>
              <a:t>More phone numbers </a:t>
            </a:r>
            <a:br>
              <a:rPr lang="en-GB" sz="1000" dirty="0"/>
            </a:br>
            <a:r>
              <a:rPr lang="en-GB" sz="1000" b="0" dirty="0"/>
              <a:t>Australia: +61 2 8355 1038 </a:t>
            </a:r>
            <a:br>
              <a:rPr lang="en-GB" sz="1000" dirty="0"/>
            </a:br>
            <a:r>
              <a:rPr lang="en-GB" sz="1000" b="0" dirty="0"/>
              <a:t>Austria: +43 7 2081 5337 </a:t>
            </a:r>
            <a:br>
              <a:rPr lang="en-GB" sz="1000" dirty="0"/>
            </a:br>
            <a:r>
              <a:rPr lang="en-GB" sz="1000" b="0" dirty="0"/>
              <a:t>Belgium: +32 28 93 7002 </a:t>
            </a:r>
            <a:br>
              <a:rPr lang="en-GB" sz="1000" dirty="0"/>
            </a:br>
            <a:r>
              <a:rPr lang="en-GB" sz="1000" b="0" dirty="0"/>
              <a:t>Canada: +1 (647) 497-9373 </a:t>
            </a:r>
            <a:br>
              <a:rPr lang="en-GB" sz="1000" dirty="0"/>
            </a:br>
            <a:r>
              <a:rPr lang="en-GB" sz="1000" b="0" dirty="0"/>
              <a:t>Denmark: +45 32 72 03 69 </a:t>
            </a:r>
            <a:br>
              <a:rPr lang="en-GB" sz="1000" dirty="0"/>
            </a:br>
            <a:r>
              <a:rPr lang="en-GB" sz="1000" b="0" dirty="0"/>
              <a:t>Finland: +358 942 72 0972 </a:t>
            </a:r>
            <a:br>
              <a:rPr lang="en-GB" sz="1000" dirty="0"/>
            </a:br>
            <a:r>
              <a:rPr lang="en-GB" sz="1000" b="0" dirty="0"/>
              <a:t>France: +33 170 950 590 </a:t>
            </a:r>
            <a:br>
              <a:rPr lang="en-GB" sz="1000" dirty="0"/>
            </a:br>
            <a:r>
              <a:rPr lang="en-GB" sz="1000" b="0" dirty="0"/>
              <a:t>Germany: +49 692 5736 7300 </a:t>
            </a:r>
            <a:br>
              <a:rPr lang="en-GB" sz="1000" dirty="0"/>
            </a:br>
            <a:r>
              <a:rPr lang="en-GB" sz="1000" b="0" dirty="0"/>
              <a:t>Ireland: +353 15 295 146 </a:t>
            </a:r>
            <a:br>
              <a:rPr lang="en-GB" sz="1000" dirty="0"/>
            </a:br>
            <a:r>
              <a:rPr lang="en-GB" sz="1000" b="0" dirty="0"/>
              <a:t>Italy: +39 0 230 57 81 80 </a:t>
            </a:r>
            <a:br>
              <a:rPr lang="en-GB" sz="1000" dirty="0"/>
            </a:br>
            <a:r>
              <a:rPr lang="en-GB" sz="1000" b="0" dirty="0"/>
              <a:t>Netherlands: +31 202 251 001 </a:t>
            </a:r>
            <a:br>
              <a:rPr lang="en-GB" sz="1000" dirty="0"/>
            </a:br>
            <a:r>
              <a:rPr lang="en-GB" sz="1000" b="0" dirty="0"/>
              <a:t>New Zealand: +64 9 913 2226 </a:t>
            </a:r>
            <a:br>
              <a:rPr lang="en-GB" sz="1000" dirty="0"/>
            </a:br>
            <a:r>
              <a:rPr lang="en-GB" sz="1000" b="0" dirty="0"/>
              <a:t>Norway: +47 21 93 37 37 </a:t>
            </a:r>
            <a:br>
              <a:rPr lang="en-GB" sz="1000" dirty="0"/>
            </a:br>
            <a:r>
              <a:rPr lang="en-GB" sz="1000" b="0" dirty="0"/>
              <a:t>Spain: +34 932 75 1230 </a:t>
            </a:r>
            <a:br>
              <a:rPr lang="en-GB" sz="1000" dirty="0"/>
            </a:br>
            <a:r>
              <a:rPr lang="en-GB" sz="1000" b="0" dirty="0"/>
              <a:t>Sweden: +46 853 527 818 </a:t>
            </a:r>
            <a:br>
              <a:rPr lang="en-GB" sz="1000" dirty="0"/>
            </a:br>
            <a:r>
              <a:rPr lang="en-GB" sz="1000" b="0" dirty="0"/>
              <a:t>Switzerland: +41 315 2081 00 </a:t>
            </a:r>
            <a:br>
              <a:rPr lang="en-GB" sz="1000" dirty="0"/>
            </a:br>
            <a:r>
              <a:rPr lang="en-GB" sz="1000" b="0" dirty="0"/>
              <a:t>United Kingdom: +44 330 221 0097 </a:t>
            </a:r>
            <a:br>
              <a:rPr lang="en-GB" sz="1000" dirty="0"/>
            </a:br>
            <a:br>
              <a:rPr lang="en-GB" sz="1000" dirty="0"/>
            </a:br>
            <a:r>
              <a:rPr lang="en-GB" sz="1000" b="0" dirty="0"/>
              <a:t>First GoToMeeting? Let's do a quick system </a:t>
            </a:r>
            <a:r>
              <a:rPr lang="en-GB" sz="1000" b="0" dirty="0" err="1"/>
              <a:t>check:</a:t>
            </a:r>
            <a:r>
              <a:rPr lang="en-GB" sz="1000" b="0" dirty="0" err="1">
                <a:hlinkClick r:id="rId3"/>
              </a:rPr>
              <a:t>https</a:t>
            </a:r>
            <a:r>
              <a:rPr lang="en-GB" sz="1000" b="0" dirty="0">
                <a:hlinkClick r:id="rId3"/>
              </a:rPr>
              <a:t>://link.gotomeeting.com/system-check</a:t>
            </a:r>
            <a:r>
              <a:rPr lang="en-GB" sz="1000" b="0" dirty="0"/>
              <a:t> </a:t>
            </a:r>
            <a:endParaRPr lang="en-US" sz="1000" dirty="0"/>
          </a:p>
        </p:txBody>
      </p:sp>
      <p:sp>
        <p:nvSpPr>
          <p:cNvPr id="4" name="Slide Number Placeholder 3">
            <a:extLst>
              <a:ext uri="{FF2B5EF4-FFF2-40B4-BE49-F238E27FC236}">
                <a16:creationId xmlns:a16="http://schemas.microsoft.com/office/drawing/2014/main" id="{1C11DD19-E0F4-A947-BD3D-0BE92BDDFADC}"/>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C0442344-DA53-1043-9CB8-1BE086184A75}"/>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942BA6EF-1B65-DE4D-AE3F-13C49EFF1A95}"/>
              </a:ext>
            </a:extLst>
          </p:cNvPr>
          <p:cNvSpPr>
            <a:spLocks noGrp="1"/>
          </p:cNvSpPr>
          <p:nvPr>
            <p:ph type="dt" idx="15"/>
          </p:nvPr>
        </p:nvSpPr>
        <p:spPr/>
        <p:txBody>
          <a:bodyPr/>
          <a:lstStyle/>
          <a:p>
            <a:r>
              <a:rPr lang="en-GB"/>
              <a:t>June 2018</a:t>
            </a:r>
            <a:endParaRPr lang="en-GB" dirty="0"/>
          </a:p>
        </p:txBody>
      </p:sp>
    </p:spTree>
    <p:extLst>
      <p:ext uri="{BB962C8B-B14F-4D97-AF65-F5344CB8AC3E}">
        <p14:creationId xmlns:p14="http://schemas.microsoft.com/office/powerpoint/2010/main" val="392302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32702-E3C7-4F4A-8AF6-72C1B41B11C4}"/>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284781B8-05C3-2A41-9D95-31E0F3BAA919}"/>
              </a:ext>
            </a:extLst>
          </p:cNvPr>
          <p:cNvSpPr>
            <a:spLocks noGrp="1"/>
          </p:cNvSpPr>
          <p:nvPr>
            <p:ph idx="1"/>
          </p:nvPr>
        </p:nvSpPr>
        <p:spPr/>
        <p:txBody>
          <a:bodyPr/>
          <a:lstStyle/>
          <a:p>
            <a:pPr>
              <a:buFont typeface="Arial" panose="020B0604020202020204" pitchFamily="34" charset="0"/>
              <a:buChar char="•"/>
            </a:pPr>
            <a:r>
              <a:rPr lang="en-US" dirty="0"/>
              <a:t>Call Meeting to order</a:t>
            </a:r>
          </a:p>
          <a:p>
            <a:pPr>
              <a:buFont typeface="Arial" panose="020B0604020202020204" pitchFamily="34" charset="0"/>
              <a:buChar char="•"/>
            </a:pPr>
            <a:r>
              <a:rPr lang="en-US" dirty="0"/>
              <a:t>Review Patent Policy &amp; Call for Essential Patents</a:t>
            </a:r>
          </a:p>
          <a:p>
            <a:pPr>
              <a:buFont typeface="Arial" panose="020B0604020202020204" pitchFamily="34" charset="0"/>
              <a:buChar char="•"/>
            </a:pPr>
            <a:r>
              <a:rPr lang="en-US" dirty="0"/>
              <a:t>Submissions:</a:t>
            </a:r>
          </a:p>
          <a:p>
            <a:pPr lvl="1">
              <a:buFont typeface="Arial" panose="020B0604020202020204" pitchFamily="34" charset="0"/>
              <a:buChar char="•"/>
            </a:pPr>
            <a:r>
              <a:rPr lang="en-US" dirty="0"/>
              <a:t>Reason Why L2 Per Frame Authentication Is Required (11-18/1090)</a:t>
            </a:r>
          </a:p>
          <a:p>
            <a:pPr lvl="1">
              <a:buFont typeface="Arial" panose="020B0604020202020204" pitchFamily="34" charset="0"/>
              <a:buChar char="•"/>
            </a:pPr>
            <a:r>
              <a:rPr lang="en-GB" dirty="0"/>
              <a:t>11aq broadcast services (11-18/1091)</a:t>
            </a:r>
            <a:endParaRPr lang="en-US" dirty="0"/>
          </a:p>
          <a:p>
            <a:pPr>
              <a:buFont typeface="Arial" panose="020B0604020202020204" pitchFamily="34" charset="0"/>
              <a:buChar char="•"/>
            </a:pPr>
            <a:r>
              <a:rPr lang="en-US" dirty="0"/>
              <a:t>AOB</a:t>
            </a:r>
          </a:p>
          <a:p>
            <a:pPr>
              <a:buFont typeface="Arial" panose="020B0604020202020204" pitchFamily="34" charset="0"/>
              <a:buChar char="•"/>
            </a:pPr>
            <a:r>
              <a:rPr lang="en-US" dirty="0"/>
              <a:t>New Business</a:t>
            </a:r>
          </a:p>
          <a:p>
            <a:pPr>
              <a:buFont typeface="Arial" panose="020B0604020202020204" pitchFamily="34" charset="0"/>
              <a:buChar char="•"/>
            </a:pPr>
            <a:r>
              <a:rPr lang="en-US" dirty="0"/>
              <a:t>Adjourn</a:t>
            </a:r>
          </a:p>
          <a:p>
            <a:endParaRPr lang="en-US" dirty="0"/>
          </a:p>
        </p:txBody>
      </p:sp>
      <p:sp>
        <p:nvSpPr>
          <p:cNvPr id="4" name="Slide Number Placeholder 3">
            <a:extLst>
              <a:ext uri="{FF2B5EF4-FFF2-40B4-BE49-F238E27FC236}">
                <a16:creationId xmlns:a16="http://schemas.microsoft.com/office/drawing/2014/main" id="{C1917D17-9995-A843-BBB2-AEA7DB67828B}"/>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68ADBD77-E17E-A34E-BB56-007C2A217E3D}"/>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3AB7CBF-8217-0C43-BBD6-6C99E6337EAF}"/>
              </a:ext>
            </a:extLst>
          </p:cNvPr>
          <p:cNvSpPr>
            <a:spLocks noGrp="1"/>
          </p:cNvSpPr>
          <p:nvPr>
            <p:ph type="dt" idx="15"/>
          </p:nvPr>
        </p:nvSpPr>
        <p:spPr/>
        <p:txBody>
          <a:bodyPr/>
          <a:lstStyle/>
          <a:p>
            <a:r>
              <a:rPr lang="en-GB"/>
              <a:t>June 2018</a:t>
            </a:r>
            <a:endParaRPr lang="en-GB" dirty="0"/>
          </a:p>
        </p:txBody>
      </p:sp>
    </p:spTree>
    <p:extLst>
      <p:ext uri="{BB962C8B-B14F-4D97-AF65-F5344CB8AC3E}">
        <p14:creationId xmlns:p14="http://schemas.microsoft.com/office/powerpoint/2010/main" val="2883759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endParaRPr lang="en-US" dirty="0"/>
          </a:p>
        </p:txBody>
      </p:sp>
      <p:sp>
        <p:nvSpPr>
          <p:cNvPr id="8" name="Textplatzhalter 7"/>
          <p:cNvSpPr>
            <a:spLocks noGrp="1"/>
          </p:cNvSpPr>
          <p:nvPr>
            <p:ph type="body" idx="1"/>
          </p:nvPr>
        </p:nvSpPr>
        <p:spPr/>
        <p:txBody>
          <a:bodyPr/>
          <a:lstStyle/>
          <a:p>
            <a:r>
              <a:rPr lang="en-US" dirty="0"/>
              <a:t>Review Patent Policy &amp; Call for Essential Patents</a:t>
            </a:r>
          </a:p>
        </p:txBody>
      </p:sp>
      <p:sp>
        <p:nvSpPr>
          <p:cNvPr id="6" name="Datumsplatzhalter 5"/>
          <p:cNvSpPr>
            <a:spLocks noGrp="1"/>
          </p:cNvSpPr>
          <p:nvPr>
            <p:ph type="dt" idx="10"/>
          </p:nvPr>
        </p:nvSpPr>
        <p:spPr/>
        <p:txBody>
          <a:bodyPr/>
          <a:lstStyle/>
          <a:p>
            <a:r>
              <a:rPr lang="en-GB"/>
              <a:t>June 2018</a:t>
            </a:r>
            <a:endParaRPr lang="en-GB" dirty="0"/>
          </a:p>
        </p:txBody>
      </p:sp>
      <p:sp>
        <p:nvSpPr>
          <p:cNvPr id="5" name="Fußzeilenplatzhalter 4"/>
          <p:cNvSpPr>
            <a:spLocks noGrp="1"/>
          </p:cNvSpPr>
          <p:nvPr>
            <p:ph type="ftr" idx="11"/>
          </p:nvPr>
        </p:nvSpPr>
        <p:spPr/>
        <p:txBody>
          <a:bodyPr/>
          <a:lstStyle/>
          <a:p>
            <a:r>
              <a:rPr lang="de-DE"/>
              <a:t>Marc Emmelmann (Koden-TI)</a:t>
            </a:r>
            <a:endParaRPr lang="en-GB"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u="sng" dirty="0"/>
              <a:t>Participants have a duty to inform the IEEE</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June 2018</a:t>
            </a:r>
            <a:endParaRPr lang="en-GB" dirty="0"/>
          </a:p>
        </p:txBody>
      </p:sp>
      <p:sp>
        <p:nvSpPr>
          <p:cNvPr id="7" name="Inhaltsplatzhalter 6"/>
          <p:cNvSpPr>
            <a:spLocks noGrp="1"/>
          </p:cNvSpPr>
          <p:nvPr>
            <p:ph idx="1"/>
          </p:nvPr>
        </p:nvSpPr>
        <p:spPr>
          <a:xfrm>
            <a:off x="685800" y="1905000"/>
            <a:ext cx="7770813" cy="4113213"/>
          </a:xfrm>
        </p:spPr>
        <p:txBody>
          <a:bodyPr/>
          <a:lstStyle/>
          <a:p>
            <a:pPr lvl="1">
              <a:spcBef>
                <a:spcPct val="20000"/>
              </a:spcBef>
              <a:buSzPct val="150000"/>
              <a:buFont typeface="Arial" pitchFamily="-111" charset="0"/>
              <a:buChar char="•"/>
            </a:pPr>
            <a:r>
              <a:rPr lang="en-US" b="1" dirty="0">
                <a:ea typeface="Calibri" pitchFamily="-111" charset="0"/>
                <a:cs typeface="Calibri" pitchFamily="-111" charset="0"/>
              </a:rPr>
              <a:t>Participants </a:t>
            </a:r>
            <a:r>
              <a:rPr lang="en-US" b="1" u="sng" dirty="0">
                <a:ea typeface="Calibri" pitchFamily="-111" charset="0"/>
                <a:cs typeface="Calibri" pitchFamily="-111" charset="0"/>
              </a:rPr>
              <a:t>shall</a:t>
            </a:r>
            <a:r>
              <a:rPr lang="en-US" b="1" dirty="0">
                <a:ea typeface="Calibri" pitchFamily="-111" charset="0"/>
                <a:cs typeface="Calibri" pitchFamily="-111"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spcBef>
                <a:spcPct val="20000"/>
              </a:spcBef>
              <a:buSzPct val="150000"/>
              <a:buFont typeface="Arial" pitchFamily="-111" charset="0"/>
              <a:buChar char="•"/>
            </a:pPr>
            <a:endParaRPr lang="en-US" b="1" dirty="0">
              <a:ea typeface="Calibri" pitchFamily="-111" charset="0"/>
              <a:cs typeface="Calibri" pitchFamily="-111" charset="0"/>
            </a:endParaRPr>
          </a:p>
          <a:p>
            <a:pPr lvl="1">
              <a:spcBef>
                <a:spcPct val="20000"/>
              </a:spcBef>
              <a:buSzPct val="150000"/>
              <a:buFont typeface="Arial" pitchFamily="-111" charset="0"/>
              <a:buChar char="•"/>
            </a:pPr>
            <a:r>
              <a:rPr lang="en-US" b="1" dirty="0">
                <a:ea typeface="Calibri" pitchFamily="-111" charset="0"/>
                <a:cs typeface="Calibri" pitchFamily="-111" charset="0"/>
              </a:rPr>
              <a:t>Participants </a:t>
            </a:r>
            <a:r>
              <a:rPr lang="en-US" b="1" u="sng" dirty="0">
                <a:ea typeface="Calibri" pitchFamily="-111" charset="0"/>
                <a:cs typeface="Calibri" pitchFamily="-111" charset="0"/>
              </a:rPr>
              <a:t>should </a:t>
            </a:r>
            <a:r>
              <a:rPr lang="en-US" b="1" dirty="0">
                <a:ea typeface="Calibri" pitchFamily="-111" charset="0"/>
                <a:cs typeface="Calibri" pitchFamily="-111" charset="0"/>
              </a:rPr>
              <a:t>inform the IEEE (or cause the IEEE to be informed) of the identity of any other holders of potential Essential Patent Claims</a:t>
            </a:r>
          </a:p>
          <a:p>
            <a:pPr lvl="1">
              <a:spcBef>
                <a:spcPct val="20000"/>
              </a:spcBef>
              <a:buSzPct val="150000"/>
              <a:buFont typeface="Arial" pitchFamily="-111" charset="0"/>
              <a:buChar char="•"/>
            </a:pPr>
            <a:endParaRPr lang="en-US" b="1" dirty="0">
              <a:ea typeface="Calibri" pitchFamily="-111" charset="0"/>
              <a:cs typeface="Calibri" pitchFamily="-111" charset="0"/>
            </a:endParaRPr>
          </a:p>
          <a:p>
            <a:pPr lvl="1" algn="ctr">
              <a:spcBef>
                <a:spcPct val="20000"/>
              </a:spcBef>
            </a:pPr>
            <a:r>
              <a:rPr lang="en-US" sz="2800" b="1" dirty="0">
                <a:ea typeface="Calibri" pitchFamily="-111" charset="0"/>
                <a:cs typeface="Calibri" pitchFamily="-111" charset="0"/>
              </a:rPr>
              <a:t>Early identification of holders of potential Essential Patent Claims is encouraged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381000"/>
            <a:ext cx="7770813" cy="1065213"/>
          </a:xfrm>
        </p:spPr>
        <p:txBody>
          <a:bodyPr/>
          <a:lstStyle/>
          <a:p>
            <a:r>
              <a:rPr lang="en-US" u="sng" dirty="0"/>
              <a:t>Other Guidelines for IEEE WG Meetings</a:t>
            </a:r>
            <a:endParaRPr lang="en-US" dirty="0"/>
          </a:p>
        </p:txBody>
      </p:sp>
      <p:sp>
        <p:nvSpPr>
          <p:cNvPr id="3" name="Inhaltsplatzhalter 2"/>
          <p:cNvSpPr>
            <a:spLocks noGrp="1"/>
          </p:cNvSpPr>
          <p:nvPr>
            <p:ph idx="1"/>
          </p:nvPr>
        </p:nvSpPr>
        <p:spPr>
          <a:xfrm>
            <a:off x="685800" y="1371600"/>
            <a:ext cx="7770813" cy="4113213"/>
          </a:xfrm>
        </p:spPr>
        <p:txBody>
          <a:bodyPr/>
          <a:lstStyle/>
          <a:p>
            <a:pPr>
              <a:lnSpc>
                <a:spcPct val="80000"/>
              </a:lnSpc>
              <a:spcBef>
                <a:spcPct val="20000"/>
              </a:spcBef>
              <a:spcAft>
                <a:spcPct val="40000"/>
              </a:spcAft>
              <a:buSzPct val="150000"/>
              <a:buFontTx/>
              <a:buChar char="•"/>
            </a:pPr>
            <a:r>
              <a:rPr lang="en-US" sz="2000" dirty="0">
                <a:ea typeface="Calibri" pitchFamily="-111" charset="0"/>
                <a:cs typeface="Calibri" pitchFamily="-111" charset="0"/>
              </a:rPr>
              <a:t>All IEEE-SA standards meetings shall be conducted in compliance with all applicable laws, including antitrust and competition laws. </a:t>
            </a:r>
          </a:p>
          <a:p>
            <a:pPr lvl="1">
              <a:lnSpc>
                <a:spcPct val="80000"/>
              </a:lnSpc>
              <a:spcBef>
                <a:spcPct val="20000"/>
              </a:spcBef>
              <a:spcAft>
                <a:spcPct val="40000"/>
              </a:spcAft>
              <a:buSzPct val="150000"/>
              <a:buFont typeface="Arial" pitchFamily="-111" charset="0"/>
              <a:buChar char="•"/>
            </a:pPr>
            <a:r>
              <a:rPr lang="en-US" sz="1800" b="1" dirty="0">
                <a:ea typeface="Calibri" pitchFamily="-111" charset="0"/>
                <a:cs typeface="Calibri" pitchFamily="-111" charset="0"/>
              </a:rPr>
              <a:t>Don’t discuss the interpretation, validity, or essentiality of patents/patent claims. </a:t>
            </a:r>
          </a:p>
          <a:p>
            <a:pPr lvl="1">
              <a:lnSpc>
                <a:spcPct val="80000"/>
              </a:lnSpc>
              <a:spcBef>
                <a:spcPct val="20000"/>
              </a:spcBef>
              <a:spcAft>
                <a:spcPct val="40000"/>
              </a:spcAft>
              <a:buSzPct val="150000"/>
              <a:buFont typeface="Arial" pitchFamily="-111" charset="0"/>
              <a:buChar char="•"/>
            </a:pPr>
            <a:r>
              <a:rPr lang="en-US" sz="1800" b="1" dirty="0">
                <a:ea typeface="Calibri" pitchFamily="-111" charset="0"/>
                <a:cs typeface="Calibri" pitchFamily="-111" charset="0"/>
              </a:rPr>
              <a:t>Don’t discuss specific license rates, terms, or conditions.</a:t>
            </a:r>
          </a:p>
          <a:p>
            <a:pPr marL="1085850" lvl="2">
              <a:lnSpc>
                <a:spcPct val="80000"/>
              </a:lnSpc>
              <a:spcBef>
                <a:spcPct val="20000"/>
              </a:spcBef>
              <a:spcAft>
                <a:spcPct val="40000"/>
              </a:spcAft>
              <a:buSzPct val="150000"/>
              <a:buFontTx/>
              <a:buChar char="•"/>
            </a:pPr>
            <a:r>
              <a:rPr lang="en-US" sz="1600" dirty="0">
                <a:ea typeface="Calibri" pitchFamily="-111" charset="0"/>
                <a:cs typeface="Calibri" pitchFamily="-111" charset="0"/>
              </a:rPr>
              <a:t>Relative costs of different technical approaches that include relative costs of patent licensing terms may be discussed in standards development meetings. </a:t>
            </a:r>
          </a:p>
          <a:p>
            <a:pPr marL="1428750" lvl="3">
              <a:lnSpc>
                <a:spcPct val="80000"/>
              </a:lnSpc>
              <a:spcBef>
                <a:spcPct val="20000"/>
              </a:spcBef>
              <a:spcAft>
                <a:spcPct val="40000"/>
              </a:spcAft>
              <a:buSzPct val="150000"/>
              <a:buFont typeface="Arial" pitchFamily="-111" charset="0"/>
              <a:buChar char="•"/>
            </a:pPr>
            <a:r>
              <a:rPr lang="en-GB" b="1" dirty="0">
                <a:ea typeface="Calibri" pitchFamily="-111" charset="0"/>
                <a:cs typeface="Calibri" pitchFamily="-111" charset="0"/>
              </a:rPr>
              <a:t>Technical considerations remain the primary focus</a:t>
            </a:r>
            <a:endParaRPr lang="en-US" b="1" dirty="0">
              <a:ea typeface="Calibri" pitchFamily="-111" charset="0"/>
              <a:cs typeface="Calibri" pitchFamily="-111" charset="0"/>
            </a:endParaRPr>
          </a:p>
          <a:p>
            <a:pPr lvl="1">
              <a:lnSpc>
                <a:spcPct val="80000"/>
              </a:lnSpc>
              <a:spcBef>
                <a:spcPct val="20000"/>
              </a:spcBef>
              <a:spcAft>
                <a:spcPct val="40000"/>
              </a:spcAft>
              <a:buSzPct val="150000"/>
              <a:buFont typeface="Arial" pitchFamily="-111" charset="0"/>
              <a:buChar char="•"/>
            </a:pPr>
            <a:r>
              <a:rPr lang="en-US" sz="1800" b="1" dirty="0">
                <a:ea typeface="Calibri" pitchFamily="-111" charset="0"/>
                <a:cs typeface="Calibri" pitchFamily="-111" charset="0"/>
              </a:rPr>
              <a:t>Don’t discuss or engage in the fixing of product prices, allocation of customers, or division of sales markets.</a:t>
            </a:r>
          </a:p>
          <a:p>
            <a:pPr lvl="1">
              <a:lnSpc>
                <a:spcPct val="80000"/>
              </a:lnSpc>
              <a:spcBef>
                <a:spcPct val="20000"/>
              </a:spcBef>
              <a:spcAft>
                <a:spcPct val="40000"/>
              </a:spcAft>
              <a:buSzPct val="150000"/>
              <a:buFont typeface="Arial" pitchFamily="-111" charset="0"/>
              <a:buChar char="•"/>
            </a:pPr>
            <a:r>
              <a:rPr lang="en-US" sz="1800" b="1" dirty="0">
                <a:ea typeface="Calibri" pitchFamily="-111" charset="0"/>
                <a:cs typeface="Calibri" pitchFamily="-111" charset="0"/>
              </a:rPr>
              <a:t>Don’t discuss the status or substance of ongoing or threatened litigation.</a:t>
            </a:r>
          </a:p>
          <a:p>
            <a:pPr lvl="1">
              <a:lnSpc>
                <a:spcPct val="80000"/>
              </a:lnSpc>
              <a:spcBef>
                <a:spcPct val="20000"/>
              </a:spcBef>
              <a:spcAft>
                <a:spcPct val="40000"/>
              </a:spcAft>
              <a:buSzPct val="150000"/>
              <a:buFont typeface="Arial" pitchFamily="-111" charset="0"/>
              <a:buChar char="•"/>
            </a:pPr>
            <a:r>
              <a:rPr lang="en-US" sz="1800" b="1" dirty="0">
                <a:ea typeface="Calibri" pitchFamily="-111" charset="0"/>
                <a:cs typeface="Calibri" pitchFamily="-111" charset="0"/>
              </a:rPr>
              <a:t>Don’t be silent if inappropriate topics are discussed … do formally object.</a:t>
            </a:r>
          </a:p>
          <a:p>
            <a:pPr algn="ctr">
              <a:lnSpc>
                <a:spcPct val="80000"/>
              </a:lnSpc>
              <a:spcBef>
                <a:spcPct val="20000"/>
              </a:spcBef>
            </a:pPr>
            <a:r>
              <a:rPr lang="en-US" sz="1000" dirty="0">
                <a:ea typeface="Calibri" pitchFamily="-111" charset="0"/>
                <a:cs typeface="Calibri" pitchFamily="-111" charset="0"/>
              </a:rPr>
              <a:t>---------------------------------------------------------------   </a:t>
            </a:r>
            <a:endParaRPr lang="en-US" sz="1400" dirty="0">
              <a:ea typeface="Calibri" pitchFamily="-111" charset="0"/>
              <a:cs typeface="Calibri" pitchFamily="-111" charset="0"/>
            </a:endParaRPr>
          </a:p>
          <a:p>
            <a:pPr algn="ctr">
              <a:lnSpc>
                <a:spcPct val="80000"/>
              </a:lnSpc>
              <a:spcBef>
                <a:spcPct val="20000"/>
              </a:spcBef>
            </a:pPr>
            <a:r>
              <a:rPr lang="en-US" sz="1300" dirty="0">
                <a:ea typeface="Calibri" pitchFamily="-111" charset="0"/>
                <a:cs typeface="Calibri" pitchFamily="-111" charset="0"/>
              </a:rPr>
              <a:t>For more details, see </a:t>
            </a:r>
            <a:r>
              <a:rPr lang="en-US" sz="1300" i="1" dirty="0">
                <a:ea typeface="Calibri" pitchFamily="-111" charset="0"/>
                <a:cs typeface="Calibri" pitchFamily="-111" charset="0"/>
              </a:rPr>
              <a:t>IEEE-SA Standards Board Operations Manual</a:t>
            </a:r>
            <a:r>
              <a:rPr lang="en-US" sz="1300" dirty="0">
                <a:ea typeface="Calibri" pitchFamily="-111" charset="0"/>
                <a:cs typeface="Calibri" pitchFamily="-111" charset="0"/>
              </a:rPr>
              <a:t>, clause 5.3.10 and </a:t>
            </a:r>
            <a:br>
              <a:rPr lang="en-US" sz="1300" dirty="0">
                <a:ea typeface="Calibri" pitchFamily="-111" charset="0"/>
                <a:cs typeface="Calibri" pitchFamily="-111" charset="0"/>
              </a:rPr>
            </a:br>
            <a:r>
              <a:rPr lang="en-US" sz="1300" i="1" dirty="0">
                <a:ea typeface="Calibri" pitchFamily="-111" charset="0"/>
                <a:cs typeface="Calibri" pitchFamily="-111" charset="0"/>
              </a:rPr>
              <a:t>Antitrust and Competition Policy: What You Need to Know </a:t>
            </a:r>
            <a:r>
              <a:rPr lang="en-US" sz="1300" dirty="0">
                <a:ea typeface="Calibri" pitchFamily="-111" charset="0"/>
                <a:cs typeface="Calibri" pitchFamily="-111" charset="0"/>
              </a:rPr>
              <a:t>at </a:t>
            </a:r>
            <a:r>
              <a:rPr lang="en-US" sz="1300" dirty="0">
                <a:ea typeface="Calibri" pitchFamily="-111" charset="0"/>
                <a:cs typeface="Calibri" pitchFamily="-111" charset="0"/>
                <a:hlinkClick r:id="rId2"/>
              </a:rPr>
              <a:t>http://standards.ieee.org/develop/policies/antitrust.pdf</a:t>
            </a:r>
            <a:r>
              <a:rPr lang="en-US" sz="1300" dirty="0">
                <a:ea typeface="Calibri" pitchFamily="-111" charset="0"/>
                <a:cs typeface="Calibri" pitchFamily="-111" charset="0"/>
              </a:rPr>
              <a:t> </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June 2018</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u="sng" dirty="0"/>
              <a:t>Patent-related information</a:t>
            </a:r>
            <a:endParaRPr lang="en-US" dirty="0"/>
          </a:p>
        </p:txBody>
      </p:sp>
      <p:sp>
        <p:nvSpPr>
          <p:cNvPr id="3" name="Inhaltsplatzhalter 2"/>
          <p:cNvSpPr>
            <a:spLocks noGrp="1"/>
          </p:cNvSpPr>
          <p:nvPr>
            <p:ph idx="1"/>
          </p:nvPr>
        </p:nvSpPr>
        <p:spPr>
          <a:xfrm>
            <a:off x="381000" y="1828800"/>
            <a:ext cx="8382000" cy="4113213"/>
          </a:xfrm>
        </p:spPr>
        <p:txBody>
          <a:bodyPr/>
          <a:lstStyle/>
          <a:p>
            <a:pPr marL="230188" indent="-230188">
              <a:lnSpc>
                <a:spcPct val="80000"/>
              </a:lnSpc>
              <a:spcBef>
                <a:spcPct val="20000"/>
              </a:spcBef>
              <a:buClr>
                <a:srgbClr val="CC3300"/>
              </a:buClr>
              <a:buSzPct val="50000"/>
              <a:buFont typeface="Monotype Sorts" pitchFamily="-111" charset="2"/>
              <a:buChar char="l"/>
            </a:pPr>
            <a:endParaRPr lang="en-US" sz="600" u="sng" dirty="0">
              <a:solidFill>
                <a:srgbClr val="FF0000"/>
              </a:solidFill>
              <a:latin typeface="Arial" pitchFamily="-111" charset="0"/>
            </a:endParaRPr>
          </a:p>
          <a:p>
            <a:pPr marL="630238" lvl="1">
              <a:lnSpc>
                <a:spcPct val="90000"/>
              </a:lnSpc>
              <a:buClr>
                <a:srgbClr val="CC3300"/>
              </a:buClr>
              <a:buSzPct val="50000"/>
            </a:pPr>
            <a:r>
              <a:rPr lang="en-US" b="1" dirty="0">
                <a:latin typeface="Calibri" pitchFamily="-111" charset="0"/>
                <a:ea typeface="Calibri" pitchFamily="-111" charset="0"/>
                <a:cs typeface="Calibri" pitchFamily="-111" charset="0"/>
              </a:rPr>
              <a:t>	</a:t>
            </a:r>
            <a:r>
              <a:rPr lang="en-US" b="1" dirty="0">
                <a:ea typeface="Calibri" pitchFamily="-111" charset="0"/>
                <a:cs typeface="Calibri" pitchFamily="-111" charset="0"/>
              </a:rPr>
              <a:t>The patent policy and the procedures used to execute that policy are documented in the:</a:t>
            </a:r>
          </a:p>
          <a:p>
            <a:pPr lvl="2">
              <a:lnSpc>
                <a:spcPct val="90000"/>
              </a:lnSpc>
              <a:spcBef>
                <a:spcPct val="20000"/>
              </a:spcBef>
              <a:buClr>
                <a:srgbClr val="CC3300"/>
              </a:buClr>
              <a:buSzPct val="150000"/>
              <a:buFontTx/>
              <a:buChar char="•"/>
            </a:pPr>
            <a:r>
              <a:rPr lang="en-US" sz="2000" b="1" i="1" dirty="0">
                <a:ea typeface="Calibri" pitchFamily="-111" charset="0"/>
                <a:cs typeface="Calibri" pitchFamily="-111" charset="0"/>
              </a:rPr>
              <a:t>IEEE-SA Standards Board Bylaws</a:t>
            </a:r>
            <a:r>
              <a:rPr lang="en-US" sz="2000" b="1" dirty="0">
                <a:ea typeface="Calibri" pitchFamily="-111" charset="0"/>
                <a:cs typeface="Calibri" pitchFamily="-111" charset="0"/>
              </a:rPr>
              <a:t> </a:t>
            </a:r>
            <a:r>
              <a:rPr lang="en-US" sz="1600" b="1" dirty="0">
                <a:ea typeface="Calibri" pitchFamily="-111" charset="0"/>
                <a:cs typeface="Calibri" pitchFamily="-111" charset="0"/>
              </a:rPr>
              <a:t>(</a:t>
            </a:r>
            <a:r>
              <a:rPr lang="en-US" sz="1600" b="1" dirty="0">
                <a:ea typeface="Calibri" pitchFamily="-111" charset="0"/>
                <a:cs typeface="Calibri" pitchFamily="-111" charset="0"/>
                <a:hlinkClick r:id="rId2"/>
              </a:rPr>
              <a:t>http://standards.ieee.org/develop/policies/bylaws/sect6-7.html#6</a:t>
            </a:r>
            <a:r>
              <a:rPr lang="en-US" sz="1600" b="1" dirty="0">
                <a:ea typeface="Calibri" pitchFamily="-111" charset="0"/>
                <a:cs typeface="Calibri" pitchFamily="-111" charset="0"/>
              </a:rPr>
              <a:t> ) </a:t>
            </a:r>
          </a:p>
          <a:p>
            <a:pPr lvl="2">
              <a:lnSpc>
                <a:spcPct val="90000"/>
              </a:lnSpc>
              <a:spcBef>
                <a:spcPct val="20000"/>
              </a:spcBef>
              <a:buClr>
                <a:srgbClr val="CC3300"/>
              </a:buClr>
              <a:buSzPct val="150000"/>
              <a:buFontTx/>
              <a:buChar char="•"/>
            </a:pPr>
            <a:r>
              <a:rPr lang="en-US" sz="2000" b="1" i="1" dirty="0">
                <a:ea typeface="Calibri" pitchFamily="-111" charset="0"/>
                <a:cs typeface="Calibri" pitchFamily="-111" charset="0"/>
              </a:rPr>
              <a:t>IEEE-SA Standards Board Operations Manual</a:t>
            </a:r>
            <a:r>
              <a:rPr lang="en-US" sz="2000" b="1" dirty="0">
                <a:ea typeface="Calibri" pitchFamily="-111" charset="0"/>
                <a:cs typeface="Calibri" pitchFamily="-111" charset="0"/>
              </a:rPr>
              <a:t> </a:t>
            </a:r>
            <a:r>
              <a:rPr lang="en-US" sz="1600" b="1" dirty="0">
                <a:ea typeface="Calibri" pitchFamily="-111" charset="0"/>
                <a:cs typeface="Calibri" pitchFamily="-111" charset="0"/>
              </a:rPr>
              <a:t>(</a:t>
            </a:r>
            <a:r>
              <a:rPr lang="en-US" sz="1600" b="1" dirty="0">
                <a:ea typeface="Calibri" pitchFamily="-111" charset="0"/>
                <a:cs typeface="Calibri" pitchFamily="-111" charset="0"/>
                <a:hlinkClick r:id="rId3"/>
              </a:rPr>
              <a:t>http://standards.ieee.org/develop/policies/opman/sect6.html#6.3</a:t>
            </a:r>
            <a:r>
              <a:rPr lang="en-US" sz="1600" b="1" dirty="0">
                <a:ea typeface="Calibri" pitchFamily="-111" charset="0"/>
                <a:cs typeface="Calibri" pitchFamily="-111" charset="0"/>
              </a:rPr>
              <a:t> )</a:t>
            </a:r>
          </a:p>
          <a:p>
            <a:pPr marL="630238" lvl="1">
              <a:lnSpc>
                <a:spcPct val="90000"/>
              </a:lnSpc>
              <a:spcBef>
                <a:spcPct val="20000"/>
              </a:spcBef>
              <a:buClr>
                <a:srgbClr val="CC3300"/>
              </a:buClr>
              <a:buSzPct val="50000"/>
            </a:pPr>
            <a:endParaRPr lang="en-US" dirty="0">
              <a:solidFill>
                <a:srgbClr val="000099"/>
              </a:solidFill>
            </a:endParaRPr>
          </a:p>
          <a:p>
            <a:pPr marL="630238" lvl="1">
              <a:lnSpc>
                <a:spcPct val="90000"/>
              </a:lnSpc>
              <a:buClr>
                <a:srgbClr val="CC3300"/>
              </a:buClr>
              <a:buSzPct val="50000"/>
            </a:pPr>
            <a:r>
              <a:rPr lang="en-US" b="1" dirty="0">
                <a:ea typeface="Calibri" pitchFamily="-111" charset="0"/>
                <a:cs typeface="Calibri" pitchFamily="-111" charset="0"/>
              </a:rPr>
              <a:t>	Material about the patent policy is available at </a:t>
            </a:r>
          </a:p>
          <a:p>
            <a:pPr marL="630238" lvl="1">
              <a:lnSpc>
                <a:spcPct val="90000"/>
              </a:lnSpc>
              <a:buClr>
                <a:srgbClr val="CC3300"/>
              </a:buClr>
              <a:buSzPct val="50000"/>
            </a:pPr>
            <a:r>
              <a:rPr lang="en-US" b="1" dirty="0">
                <a:ea typeface="Calibri" pitchFamily="-111" charset="0"/>
                <a:cs typeface="Calibri" pitchFamily="-111" charset="0"/>
              </a:rPr>
              <a:t>	</a:t>
            </a:r>
            <a:r>
              <a:rPr lang="en-US" b="1" i="1" dirty="0">
                <a:ea typeface="Calibri" pitchFamily="-111" charset="0"/>
                <a:cs typeface="Calibri" pitchFamily="-111" charset="0"/>
                <a:hlinkClick r:id="rId4"/>
              </a:rPr>
              <a:t>http://standards.ieee.org/about/sasb/patcom/materials.html</a:t>
            </a:r>
            <a:r>
              <a:rPr lang="en-US" b="1" i="1" dirty="0">
                <a:ea typeface="Calibri" pitchFamily="-111" charset="0"/>
                <a:cs typeface="Calibri" pitchFamily="-111" charset="0"/>
              </a:rPr>
              <a:t> </a:t>
            </a:r>
          </a:p>
          <a:p>
            <a:pPr marL="630238" lvl="1">
              <a:lnSpc>
                <a:spcPct val="90000"/>
              </a:lnSpc>
              <a:buClr>
                <a:srgbClr val="CC3300"/>
              </a:buClr>
              <a:buSzPct val="50000"/>
            </a:pPr>
            <a:endParaRPr lang="en-US" sz="2800" b="1" dirty="0">
              <a:ea typeface="Calibri" pitchFamily="-111" charset="0"/>
              <a:cs typeface="Calibri" pitchFamily="-111" charset="0"/>
            </a:endParaRPr>
          </a:p>
          <a:p>
            <a:pPr marL="630238" lvl="1" algn="ctr">
              <a:lnSpc>
                <a:spcPct val="90000"/>
              </a:lnSpc>
              <a:buClr>
                <a:srgbClr val="CC3300"/>
              </a:buClr>
              <a:buSzPct val="50000"/>
            </a:pPr>
            <a:r>
              <a:rPr lang="en-US" sz="2800" b="1" dirty="0">
                <a:ea typeface="Calibri" pitchFamily="-111" charset="0"/>
                <a:cs typeface="Calibri" pitchFamily="-111" charset="0"/>
              </a:rPr>
              <a:t>	If you have questions, contact the IEEE-SA Standards Board Patent Committee Administrator at </a:t>
            </a:r>
            <a:r>
              <a:rPr lang="en-US" sz="2800" b="1" dirty="0">
                <a:ea typeface="Calibri" pitchFamily="-111" charset="0"/>
                <a:cs typeface="Calibri" pitchFamily="-111" charset="0"/>
                <a:hlinkClick r:id="rId5"/>
              </a:rPr>
              <a:t>patcom@ieee.org</a:t>
            </a:r>
            <a:endParaRPr lang="en-US" sz="2800" b="1" dirty="0">
              <a:ea typeface="Calibri" pitchFamily="-111" charset="0"/>
              <a:cs typeface="Calibri" pitchFamily="-111" charset="0"/>
            </a:endParaRPr>
          </a:p>
          <a:p>
            <a:pPr marL="630238" lvl="1">
              <a:lnSpc>
                <a:spcPct val="90000"/>
              </a:lnSpc>
              <a:buClr>
                <a:srgbClr val="CC3300"/>
              </a:buClr>
              <a:buSzPct val="50000"/>
            </a:pPr>
            <a:endParaRPr lang="en-US" sz="1800" b="1" i="1" dirty="0">
              <a:latin typeface="Calibri" pitchFamily="-111" charset="0"/>
              <a:ea typeface="Calibri" pitchFamily="-111" charset="0"/>
              <a:cs typeface="Calibri" pitchFamily="-111" charset="0"/>
            </a:endParaRP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June 2018</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u="sng" dirty="0">
                <a:solidFill>
                  <a:schemeClr val="tx1"/>
                </a:solidFill>
              </a:rPr>
              <a:t>Resources – URLs</a:t>
            </a:r>
            <a:endParaRPr lang="en-US" dirty="0"/>
          </a:p>
        </p:txBody>
      </p:sp>
      <p:sp>
        <p:nvSpPr>
          <p:cNvPr id="3" name="Inhaltsplatzhalter 2"/>
          <p:cNvSpPr>
            <a:spLocks noGrp="1"/>
          </p:cNvSpPr>
          <p:nvPr>
            <p:ph idx="1"/>
          </p:nvPr>
        </p:nvSpPr>
        <p:spPr/>
        <p:txBody>
          <a:bodyPr/>
          <a:lstStyle/>
          <a:p>
            <a:pPr>
              <a:lnSpc>
                <a:spcPct val="90000"/>
              </a:lnSpc>
            </a:pPr>
            <a:r>
              <a:rPr lang="en-US" sz="2800" dirty="0"/>
              <a:t>Link to IEEE Disclosure of Affiliation </a:t>
            </a:r>
          </a:p>
          <a:p>
            <a:pPr lvl="1">
              <a:lnSpc>
                <a:spcPct val="90000"/>
              </a:lnSpc>
            </a:pPr>
            <a:r>
              <a:rPr lang="en-US" sz="2400" dirty="0">
                <a:hlinkClick r:id="rId2"/>
              </a:rPr>
              <a:t>http://standards.ieee.org/faqs/affiliationFAQ.html</a:t>
            </a:r>
            <a:endParaRPr lang="en-US" sz="2400" dirty="0"/>
          </a:p>
          <a:p>
            <a:pPr>
              <a:lnSpc>
                <a:spcPct val="90000"/>
              </a:lnSpc>
            </a:pPr>
            <a:r>
              <a:rPr lang="en-US" sz="2800" dirty="0"/>
              <a:t>Links to IEEE Antitrust Guidelines</a:t>
            </a:r>
          </a:p>
          <a:p>
            <a:pPr lvl="1">
              <a:lnSpc>
                <a:spcPct val="90000"/>
              </a:lnSpc>
            </a:pPr>
            <a:r>
              <a:rPr lang="en-US" sz="2400" dirty="0">
                <a:hlinkClick r:id="rId3"/>
              </a:rPr>
              <a:t>http://standards.ieee.org/resources/antitrust-guidelines.pdf</a:t>
            </a:r>
            <a:endParaRPr lang="en-US" sz="2400" dirty="0"/>
          </a:p>
          <a:p>
            <a:pPr>
              <a:lnSpc>
                <a:spcPct val="90000"/>
              </a:lnSpc>
            </a:pPr>
            <a:r>
              <a:rPr lang="en-US" sz="2800" dirty="0"/>
              <a:t>Link to IEEE Code of Ethics</a:t>
            </a:r>
          </a:p>
          <a:p>
            <a:pPr lvl="1">
              <a:lnSpc>
                <a:spcPct val="90000"/>
              </a:lnSpc>
            </a:pPr>
            <a:r>
              <a:rPr lang="en-US" sz="2400" dirty="0">
                <a:hlinkClick r:id="rId4"/>
              </a:rPr>
              <a:t>http://www.ieee.org/web/membership/ethics/code_ethics.html</a:t>
            </a:r>
            <a:r>
              <a:rPr lang="en-US" sz="2400" dirty="0"/>
              <a:t> </a:t>
            </a:r>
          </a:p>
          <a:p>
            <a:pPr>
              <a:lnSpc>
                <a:spcPct val="90000"/>
              </a:lnSpc>
            </a:pPr>
            <a:r>
              <a:rPr lang="en-US" sz="2800" dirty="0"/>
              <a:t>Link to IEEE Patent Policy</a:t>
            </a:r>
          </a:p>
          <a:p>
            <a:pPr lvl="1">
              <a:lnSpc>
                <a:spcPct val="90000"/>
              </a:lnSpc>
            </a:pPr>
            <a:r>
              <a:rPr lang="en-US" sz="2400" dirty="0">
                <a:hlinkClick r:id="rId5"/>
              </a:rPr>
              <a:t>http://standards.ieee.org/board/pat/pat-slideset.ppt</a:t>
            </a:r>
            <a:endParaRPr lang="en-US" sz="2400"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June 2018</a:t>
            </a:r>
            <a:endParaRPr lang="en-GB" dirty="0"/>
          </a:p>
        </p:txBody>
      </p:sp>
    </p:spTree>
  </p:cSld>
  <p:clrMapOvr>
    <a:masterClrMapping/>
  </p:clrMapOvr>
</p:sld>
</file>

<file path=ppt/theme/theme1.xml><?xml version="1.0" encoding="utf-8"?>
<a:theme xmlns:a="http://schemas.openxmlformats.org/drawingml/2006/main" name="802-11-BCS-Chair-Slides-Templat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BCS-Chair-Slides-Template" id="{51FA7C93-C383-8140-BC29-7926CB249653}" vid="{769C333E-A81E-2247-A3ED-6291431D82D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802-11-BCS-Chair-Slides-Template</Template>
  <TotalTime>20</TotalTime>
  <Words>1014</Words>
  <Application>Microsoft Macintosh PowerPoint</Application>
  <PresentationFormat>On-screen Show (4:3)</PresentationFormat>
  <Paragraphs>130</Paragraphs>
  <Slides>15</Slides>
  <Notes>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3" baseType="lpstr">
      <vt:lpstr>Arial Unicode MS</vt:lpstr>
      <vt:lpstr>MS Gothic</vt:lpstr>
      <vt:lpstr>Arial</vt:lpstr>
      <vt:lpstr>Calibri</vt:lpstr>
      <vt:lpstr>Monotype Sorts</vt:lpstr>
      <vt:lpstr>Times New Roman</vt:lpstr>
      <vt:lpstr>802-11-BCS-Chair-Slides-Template</vt:lpstr>
      <vt:lpstr>Dokument</vt:lpstr>
      <vt:lpstr>Agenda BCS June 19 Teclo</vt:lpstr>
      <vt:lpstr>Abstract</vt:lpstr>
      <vt:lpstr>Dial-in Information</vt:lpstr>
      <vt:lpstr>Agenda</vt:lpstr>
      <vt:lpstr>PowerPoint Presentation</vt:lpstr>
      <vt:lpstr>Participants have a duty to inform the IEEE</vt:lpstr>
      <vt:lpstr>Other Guidelines for IEEE WG Meetings</vt:lpstr>
      <vt:lpstr>Patent-related information</vt:lpstr>
      <vt:lpstr>Resources – URLs</vt:lpstr>
      <vt:lpstr>Ways to inform IEEE</vt:lpstr>
      <vt:lpstr>Participation in IEEE 802 Meetings</vt:lpstr>
      <vt:lpstr>BCS Submissions</vt:lpstr>
      <vt:lpstr>Other Business</vt:lpstr>
      <vt:lpstr>New Business</vt:lpstr>
      <vt:lpstr>References</vt:lpstr>
    </vt:vector>
  </TitlesOfParts>
  <Manager/>
  <Company/>
  <LinksUpToDate>false</LinksUpToDate>
  <SharedDoc>false</SharedDoc>
  <HyperlinkBase/>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BCS TIG/SG June 19 Telco Agenda</dc:title>
  <dc:subject/>
  <dc:creator>Marc Emmelmann</dc:creator>
  <cp:keywords/>
  <dc:description/>
  <cp:lastModifiedBy>Marc Emmelmann</cp:lastModifiedBy>
  <cp:revision>7</cp:revision>
  <cp:lastPrinted>1601-01-01T00:00:00Z</cp:lastPrinted>
  <dcterms:created xsi:type="dcterms:W3CDTF">2018-05-22T10:31:47Z</dcterms:created>
  <dcterms:modified xsi:type="dcterms:W3CDTF">2018-06-19T08:40:22Z</dcterms:modified>
  <cp:category/>
</cp:coreProperties>
</file>