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0"/>
  </p:notesMasterIdLst>
  <p:handoutMasterIdLst>
    <p:handoutMasterId r:id="rId41"/>
  </p:handoutMasterIdLst>
  <p:sldIdLst>
    <p:sldId id="708" r:id="rId2"/>
    <p:sldId id="678" r:id="rId3"/>
    <p:sldId id="679" r:id="rId4"/>
    <p:sldId id="656" r:id="rId5"/>
    <p:sldId id="665" r:id="rId6"/>
    <p:sldId id="666" r:id="rId7"/>
    <p:sldId id="710" r:id="rId8"/>
    <p:sldId id="801" r:id="rId9"/>
    <p:sldId id="711" r:id="rId10"/>
    <p:sldId id="715" r:id="rId11"/>
    <p:sldId id="762" r:id="rId12"/>
    <p:sldId id="804" r:id="rId13"/>
    <p:sldId id="799" r:id="rId14"/>
    <p:sldId id="803" r:id="rId15"/>
    <p:sldId id="750" r:id="rId16"/>
    <p:sldId id="778" r:id="rId17"/>
    <p:sldId id="779" r:id="rId18"/>
    <p:sldId id="780" r:id="rId19"/>
    <p:sldId id="781" r:id="rId20"/>
    <p:sldId id="782" r:id="rId21"/>
    <p:sldId id="727" r:id="rId22"/>
    <p:sldId id="704" r:id="rId23"/>
    <p:sldId id="705" r:id="rId24"/>
    <p:sldId id="707" r:id="rId25"/>
    <p:sldId id="719" r:id="rId26"/>
    <p:sldId id="810" r:id="rId27"/>
    <p:sldId id="811" r:id="rId28"/>
    <p:sldId id="809" r:id="rId29"/>
    <p:sldId id="721" r:id="rId30"/>
    <p:sldId id="806" r:id="rId31"/>
    <p:sldId id="726" r:id="rId32"/>
    <p:sldId id="776" r:id="rId33"/>
    <p:sldId id="807" r:id="rId34"/>
    <p:sldId id="800" r:id="rId35"/>
    <p:sldId id="694" r:id="rId36"/>
    <p:sldId id="695" r:id="rId37"/>
    <p:sldId id="740" r:id="rId38"/>
    <p:sldId id="741" r:id="rId39"/>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296" autoAdjust="0"/>
    <p:restoredTop sz="94090" autoAdjust="0"/>
  </p:normalViewPr>
  <p:slideViewPr>
    <p:cSldViewPr>
      <p:cViewPr varScale="1">
        <p:scale>
          <a:sx n="62" d="100"/>
          <a:sy n="62" d="100"/>
        </p:scale>
        <p:origin x="734" y="53"/>
      </p:cViewPr>
      <p:guideLst>
        <p:guide orient="horz" pos="2160"/>
        <p:guide pos="2880"/>
      </p:guideLst>
    </p:cSldViewPr>
  </p:slideViewPr>
  <p:outlineViewPr>
    <p:cViewPr>
      <p:scale>
        <a:sx n="50" d="100"/>
        <a:sy n="50" d="100"/>
      </p:scale>
      <p:origin x="0" y="0"/>
    </p:cViewPr>
  </p:outlineViewPr>
  <p:notesTextViewPr>
    <p:cViewPr>
      <p:scale>
        <a:sx n="100" d="100"/>
        <a:sy n="100" d="100"/>
      </p:scale>
      <p:origin x="0" y="0"/>
    </p:cViewPr>
  </p:notesTextViewPr>
  <p:sorterViewPr>
    <p:cViewPr>
      <p:scale>
        <a:sx n="80" d="100"/>
        <a:sy n="80" d="100"/>
      </p:scale>
      <p:origin x="0" y="-3182"/>
    </p:cViewPr>
  </p:sorterViewPr>
  <p:notesViewPr>
    <p:cSldViewPr>
      <p:cViewPr>
        <p:scale>
          <a:sx n="100" d="100"/>
          <a:sy n="100" d="100"/>
        </p:scale>
        <p:origin x="2376" y="-922"/>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dt" sz="quarter" idx="1"/>
          </p:nvPr>
        </p:nvSpPr>
        <p:spPr bwMode="auto">
          <a:xfrm>
            <a:off x="695325" y="174625"/>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3076" name="Rectangle 4"/>
          <p:cNvSpPr>
            <a:spLocks noGrp="1" noChangeArrowheads="1"/>
          </p:cNvSpPr>
          <p:nvPr>
            <p:ph type="ftr" sz="quarter" idx="2"/>
          </p:nvPr>
        </p:nvSpPr>
        <p:spPr bwMode="auto">
          <a:xfrm>
            <a:off x="4143375" y="8982075"/>
            <a:ext cx="2174875"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atin typeface="Times New Roman" pitchFamily="18" charset="0"/>
                <a:ea typeface="+mn-ea"/>
                <a:cs typeface="+mn-cs"/>
              </a:defRPr>
            </a:lvl1pPr>
          </a:lstStyle>
          <a:p>
            <a:pPr>
              <a:defRPr/>
            </a:pPr>
            <a:r>
              <a:rPr lang="en-US"/>
              <a:t>Edward Au </a:t>
            </a:r>
            <a:r>
              <a:rPr lang="en-US" smtClean="0"/>
              <a:t>(Huawei Technologies)</a:t>
            </a:r>
            <a:endParaRPr lang="en-US"/>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lvl1pPr>
          </a:lstStyle>
          <a:p>
            <a:pPr>
              <a:defRPr/>
            </a:pPr>
            <a:r>
              <a:rPr lang="en-US" altLang="en-US"/>
              <a:t>Page </a:t>
            </a:r>
            <a:fld id="{304849B1-8DD0-4143-8067-2BA297C895D6}" type="slidenum">
              <a:rPr lang="en-US" altLang="en-US"/>
              <a:pPr>
                <a:defRPr/>
              </a:pPr>
              <a:t>‹#›</a:t>
            </a:fld>
            <a:endParaRPr lang="en-US" altLang="en-US"/>
          </a:p>
        </p:txBody>
      </p:sp>
      <p:sp>
        <p:nvSpPr>
          <p:cNvPr id="2"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4342"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mtClean="0"/>
              <a:t>Submission</a:t>
            </a:r>
          </a:p>
        </p:txBody>
      </p:sp>
      <p:sp>
        <p:nvSpPr>
          <p:cNvPr id="3079"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288829345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6225" y="95250"/>
            <a:ext cx="2195513"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latin typeface="Times New Roman" pitchFamily="18" charset="0"/>
                <a:ea typeface="+mn-ea"/>
                <a:cs typeface="+mn-cs"/>
              </a:defRPr>
            </a:lvl1pPr>
          </a:lstStyle>
          <a:p>
            <a:pPr>
              <a:defRPr/>
            </a:pPr>
            <a:r>
              <a:rPr lang="en-US"/>
              <a:t>doc.: IEEE 802.11-15/1472r0</a:t>
            </a:r>
          </a:p>
        </p:txBody>
      </p:sp>
      <p:sp>
        <p:nvSpPr>
          <p:cNvPr id="2051" name="Rectangle 3"/>
          <p:cNvSpPr>
            <a:spLocks noGrp="1" noChangeArrowheads="1"/>
          </p:cNvSpPr>
          <p:nvPr>
            <p:ph type="dt" idx="1"/>
          </p:nvPr>
        </p:nvSpPr>
        <p:spPr bwMode="auto">
          <a:xfrm>
            <a:off x="654050" y="95250"/>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205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3646488" y="8985250"/>
            <a:ext cx="2635250"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latin typeface="Times New Roman" pitchFamily="18" charset="0"/>
                <a:ea typeface="+mn-ea"/>
                <a:cs typeface="+mn-cs"/>
              </a:defRPr>
            </a:lvl5pPr>
          </a:lstStyle>
          <a:p>
            <a:pPr lvl="4">
              <a:defRPr/>
            </a:pPr>
            <a:r>
              <a:rPr lang="en-US"/>
              <a:t>Edward Au (Huawei Technologies)</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vl1pPr>
          </a:lstStyle>
          <a:p>
            <a:pPr>
              <a:defRPr/>
            </a:pPr>
            <a:r>
              <a:rPr lang="en-US" altLang="en-US"/>
              <a:t>Page </a:t>
            </a:r>
            <a:fld id="{3FF7E430-CFE4-44DE-BB91-6F835072ED01}" type="slidenum">
              <a:rPr lang="en-US" altLang="en-US"/>
              <a:pPr>
                <a:defRPr/>
              </a:pPr>
              <a:t>‹#›</a:t>
            </a:fld>
            <a:endParaRPr lang="en-US" altLang="en-US"/>
          </a:p>
        </p:txBody>
      </p:sp>
      <p:sp>
        <p:nvSpPr>
          <p:cNvPr id="13320"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mtClean="0"/>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231304253"/>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a:xfrm>
            <a:off x="1154113" y="701675"/>
            <a:ext cx="4625975" cy="3468688"/>
          </a:xfrm>
          <a:ln/>
        </p:spPr>
      </p:sp>
      <p:sp>
        <p:nvSpPr>
          <p:cNvPr id="51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 name="Header Placeholder 3"/>
          <p:cNvSpPr>
            <a:spLocks noGrp="1"/>
          </p:cNvSpPr>
          <p:nvPr>
            <p:ph type="hdr" sz="quarter"/>
          </p:nvPr>
        </p:nvSpPr>
        <p:spPr/>
        <p:txBody>
          <a:bodyPr/>
          <a:lstStyle/>
          <a:p>
            <a:pPr>
              <a:defRPr/>
            </a:pPr>
            <a:r>
              <a:rPr lang="en-US" smtClean="0"/>
              <a:t>doc.: IEEE 802.11-15/1472r0</a:t>
            </a:r>
            <a:endParaRPr lang="en-US"/>
          </a:p>
        </p:txBody>
      </p:sp>
      <p:sp>
        <p:nvSpPr>
          <p:cNvPr id="5" name="Date Placeholder 4"/>
          <p:cNvSpPr>
            <a:spLocks noGrp="1"/>
          </p:cNvSpPr>
          <p:nvPr>
            <p:ph type="dt" sz="quarter" idx="1"/>
          </p:nvPr>
        </p:nvSpPr>
        <p:spPr/>
        <p:txBody>
          <a:bodyPr/>
          <a:lstStyle/>
          <a:p>
            <a:pPr>
              <a:defRPr/>
            </a:pPr>
            <a:r>
              <a:rPr lang="en-US" smtClean="0"/>
              <a:t>January 2016</a:t>
            </a:r>
            <a:endParaRPr lang="en-US"/>
          </a:p>
        </p:txBody>
      </p:sp>
      <p:sp>
        <p:nvSpPr>
          <p:cNvPr id="6" name="Footer Placeholder 5"/>
          <p:cNvSpPr>
            <a:spLocks noGrp="1"/>
          </p:cNvSpPr>
          <p:nvPr>
            <p:ph type="ftr" sz="quarter" idx="4"/>
          </p:nvPr>
        </p:nvSpPr>
        <p:spPr/>
        <p:txBody>
          <a:bodyPr/>
          <a:lstStyle/>
          <a:p>
            <a:pPr lvl="4">
              <a:defRPr/>
            </a:pPr>
            <a:r>
              <a:rPr lang="en-US" smtClean="0"/>
              <a:t>Edward Au (Huawei Technologies)</a:t>
            </a:r>
            <a:endParaRPr lang="en-US"/>
          </a:p>
        </p:txBody>
      </p:sp>
      <p:sp>
        <p:nvSpPr>
          <p:cNvPr id="5127"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345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US" altLang="en-US" smtClean="0"/>
              <a:t>Page </a:t>
            </a:r>
            <a:fld id="{3677C22B-21F1-4F29-8177-0ED961E00DA1}" type="slidenum">
              <a:rPr lang="en-US" altLang="en-US" smtClean="0"/>
              <a:pPr>
                <a:spcBef>
                  <a:spcPct val="0"/>
                </a:spcBef>
              </a:pPr>
              <a:t>1</a:t>
            </a:fld>
            <a:endParaRPr lang="en-US" altLang="en-US" smtClean="0"/>
          </a:p>
        </p:txBody>
      </p:sp>
    </p:spTree>
    <p:extLst>
      <p:ext uri="{BB962C8B-B14F-4D97-AF65-F5344CB8AC3E}">
        <p14:creationId xmlns:p14="http://schemas.microsoft.com/office/powerpoint/2010/main" val="29726491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802.11-15/1472r0</a:t>
            </a:r>
            <a:endParaRPr lang="en-US"/>
          </a:p>
        </p:txBody>
      </p:sp>
      <p:sp>
        <p:nvSpPr>
          <p:cNvPr id="5" name="Date Placeholder 4"/>
          <p:cNvSpPr>
            <a:spLocks noGrp="1"/>
          </p:cNvSpPr>
          <p:nvPr>
            <p:ph type="dt" idx="11"/>
          </p:nvPr>
        </p:nvSpPr>
        <p:spPr/>
        <p:txBody>
          <a:bodyPr/>
          <a:lstStyle/>
          <a:p>
            <a:pPr>
              <a:defRPr/>
            </a:pPr>
            <a:r>
              <a:rPr lang="en-US" smtClean="0"/>
              <a:t>January 2016</a:t>
            </a:r>
            <a:endParaRPr lang="en-US"/>
          </a:p>
        </p:txBody>
      </p:sp>
      <p:sp>
        <p:nvSpPr>
          <p:cNvPr id="6" name="Footer Placeholder 5"/>
          <p:cNvSpPr>
            <a:spLocks noGrp="1"/>
          </p:cNvSpPr>
          <p:nvPr>
            <p:ph type="ftr" sz="quarter" idx="12"/>
          </p:nvPr>
        </p:nvSpPr>
        <p:spPr/>
        <p:txBody>
          <a:bodyPr/>
          <a:lstStyle/>
          <a:p>
            <a:pPr lvl="4">
              <a:defRPr/>
            </a:pPr>
            <a:r>
              <a:rPr lang="en-US" smtClean="0"/>
              <a:t>Edward Au (Huawei Technologies)</a:t>
            </a:r>
            <a:endParaRPr lang="en-US"/>
          </a:p>
        </p:txBody>
      </p:sp>
      <p:sp>
        <p:nvSpPr>
          <p:cNvPr id="7" name="Slide Number Placeholder 6"/>
          <p:cNvSpPr>
            <a:spLocks noGrp="1"/>
          </p:cNvSpPr>
          <p:nvPr>
            <p:ph type="sldNum" sz="quarter" idx="13"/>
          </p:nvPr>
        </p:nvSpPr>
        <p:spPr/>
        <p:txBody>
          <a:bodyPr/>
          <a:lstStyle/>
          <a:p>
            <a:pPr>
              <a:defRPr/>
            </a:pPr>
            <a:r>
              <a:rPr lang="en-US" altLang="en-US" smtClean="0"/>
              <a:t>Page </a:t>
            </a:r>
            <a:fld id="{3FF7E430-CFE4-44DE-BB91-6F835072ED01}" type="slidenum">
              <a:rPr lang="en-US" altLang="en-US" smtClean="0"/>
              <a:pPr>
                <a:defRPr/>
              </a:pPr>
              <a:t>15</a:t>
            </a:fld>
            <a:endParaRPr lang="en-US" altLang="en-US"/>
          </a:p>
        </p:txBody>
      </p:sp>
    </p:spTree>
    <p:extLst>
      <p:ext uri="{BB962C8B-B14F-4D97-AF65-F5344CB8AC3E}">
        <p14:creationId xmlns:p14="http://schemas.microsoft.com/office/powerpoint/2010/main" val="35858878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01B83818-5B4E-4C6F-A943-9CE70124E581}" type="slidenum">
              <a:rPr lang="en-US" altLang="en-US" sz="1300">
                <a:solidFill>
                  <a:srgbClr val="000000"/>
                </a:solidFill>
              </a:rPr>
              <a:pPr>
                <a:spcBef>
                  <a:spcPct val="0"/>
                </a:spcBef>
              </a:pPr>
              <a:t>16</a:t>
            </a:fld>
            <a:endParaRPr lang="en-US" altLang="en-US" sz="1300">
              <a:solidFill>
                <a:srgbClr val="000000"/>
              </a:solidFill>
            </a:endParaRPr>
          </a:p>
        </p:txBody>
      </p:sp>
      <p:sp>
        <p:nvSpPr>
          <p:cNvPr id="13315" name="Rectangle 1026"/>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47" tIns="46985" rIns="95647" bIns="46985"/>
          <a:lstStyle/>
          <a:p>
            <a:endParaRPr lang="en-GB" altLang="en-US" smtClean="0"/>
          </a:p>
        </p:txBody>
      </p:sp>
      <p:sp>
        <p:nvSpPr>
          <p:cNvPr id="13316" name="Rectangle 1027"/>
          <p:cNvSpPr>
            <a:spLocks noGrp="1" noRot="1" noChangeAspect="1" noChangeArrowheads="1" noTextEdit="1"/>
          </p:cNvSpPr>
          <p:nvPr>
            <p:ph type="sldImg"/>
          </p:nvPr>
        </p:nvSpPr>
        <p:spPr>
          <a:xfrm>
            <a:off x="1154113" y="701675"/>
            <a:ext cx="4625975" cy="3468688"/>
          </a:xfrm>
          <a:ln w="12700" cap="flat">
            <a:solidFill>
              <a:schemeClr val="tx1"/>
            </a:solidFill>
          </a:ln>
        </p:spPr>
      </p:sp>
    </p:spTree>
    <p:extLst>
      <p:ext uri="{BB962C8B-B14F-4D97-AF65-F5344CB8AC3E}">
        <p14:creationId xmlns:p14="http://schemas.microsoft.com/office/powerpoint/2010/main" val="35728529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802.11-15/1472r0</a:t>
            </a:r>
            <a:endParaRPr lang="en-US"/>
          </a:p>
        </p:txBody>
      </p:sp>
      <p:sp>
        <p:nvSpPr>
          <p:cNvPr id="5" name="Date Placeholder 4"/>
          <p:cNvSpPr>
            <a:spLocks noGrp="1"/>
          </p:cNvSpPr>
          <p:nvPr>
            <p:ph type="dt" idx="11"/>
          </p:nvPr>
        </p:nvSpPr>
        <p:spPr/>
        <p:txBody>
          <a:bodyPr/>
          <a:lstStyle/>
          <a:p>
            <a:pPr>
              <a:defRPr/>
            </a:pPr>
            <a:r>
              <a:rPr lang="en-US" smtClean="0"/>
              <a:t>January 2016</a:t>
            </a:r>
            <a:endParaRPr lang="en-US"/>
          </a:p>
        </p:txBody>
      </p:sp>
      <p:sp>
        <p:nvSpPr>
          <p:cNvPr id="6" name="Footer Placeholder 5"/>
          <p:cNvSpPr>
            <a:spLocks noGrp="1"/>
          </p:cNvSpPr>
          <p:nvPr>
            <p:ph type="ftr" sz="quarter" idx="12"/>
          </p:nvPr>
        </p:nvSpPr>
        <p:spPr/>
        <p:txBody>
          <a:bodyPr/>
          <a:lstStyle/>
          <a:p>
            <a:pPr lvl="4">
              <a:defRPr/>
            </a:pPr>
            <a:r>
              <a:rPr lang="en-US" smtClean="0"/>
              <a:t>Edward Au (Huawei Technologies)</a:t>
            </a:r>
            <a:endParaRPr lang="en-US"/>
          </a:p>
        </p:txBody>
      </p:sp>
      <p:sp>
        <p:nvSpPr>
          <p:cNvPr id="7" name="Slide Number Placeholder 6"/>
          <p:cNvSpPr>
            <a:spLocks noGrp="1"/>
          </p:cNvSpPr>
          <p:nvPr>
            <p:ph type="sldNum" sz="quarter" idx="13"/>
          </p:nvPr>
        </p:nvSpPr>
        <p:spPr/>
        <p:txBody>
          <a:bodyPr/>
          <a:lstStyle/>
          <a:p>
            <a:pPr>
              <a:defRPr/>
            </a:pPr>
            <a:r>
              <a:rPr lang="en-US" altLang="en-US" smtClean="0"/>
              <a:t>Page </a:t>
            </a:r>
            <a:fld id="{3FF7E430-CFE4-44DE-BB91-6F835072ED01}" type="slidenum">
              <a:rPr lang="en-US" altLang="en-US" smtClean="0"/>
              <a:pPr>
                <a:defRPr/>
              </a:pPr>
              <a:t>17</a:t>
            </a:fld>
            <a:endParaRPr lang="en-US" altLang="en-US"/>
          </a:p>
        </p:txBody>
      </p:sp>
    </p:spTree>
    <p:extLst>
      <p:ext uri="{BB962C8B-B14F-4D97-AF65-F5344CB8AC3E}">
        <p14:creationId xmlns:p14="http://schemas.microsoft.com/office/powerpoint/2010/main" val="19447582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0C3E5EA2-4F49-4160-96D3-1DB505C5FA7D}" type="slidenum">
              <a:rPr lang="en-US" altLang="en-US" sz="1300">
                <a:solidFill>
                  <a:srgbClr val="000000"/>
                </a:solidFill>
              </a:rPr>
              <a:pPr>
                <a:spcBef>
                  <a:spcPct val="0"/>
                </a:spcBef>
              </a:pPr>
              <a:t>20</a:t>
            </a:fld>
            <a:endParaRPr lang="en-US" altLang="en-US" sz="1300">
              <a:solidFill>
                <a:srgbClr val="000000"/>
              </a:solidFill>
            </a:endParaRPr>
          </a:p>
        </p:txBody>
      </p:sp>
      <p:sp>
        <p:nvSpPr>
          <p:cNvPr id="14339" name="Rectangle 2"/>
          <p:cNvSpPr>
            <a:spLocks noGrp="1" noRot="1" noChangeAspect="1" noChangeArrowheads="1" noTextEdit="1"/>
          </p:cNvSpPr>
          <p:nvPr>
            <p:ph type="sldImg"/>
          </p:nvPr>
        </p:nvSpPr>
        <p:spPr>
          <a:xfrm>
            <a:off x="1154113" y="701675"/>
            <a:ext cx="4625975" cy="3468688"/>
          </a:xfrm>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extLst>
      <p:ext uri="{BB962C8B-B14F-4D97-AF65-F5344CB8AC3E}">
        <p14:creationId xmlns:p14="http://schemas.microsoft.com/office/powerpoint/2010/main" val="29153611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xfrm>
            <a:off x="1154113" y="701675"/>
            <a:ext cx="4625975" cy="3468688"/>
          </a:xfrm>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 name="Header Placeholder 3"/>
          <p:cNvSpPr>
            <a:spLocks noGrp="1"/>
          </p:cNvSpPr>
          <p:nvPr>
            <p:ph type="hdr" sz="quarter"/>
          </p:nvPr>
        </p:nvSpPr>
        <p:spPr/>
        <p:txBody>
          <a:bodyPr/>
          <a:lstStyle/>
          <a:p>
            <a:pPr>
              <a:defRPr/>
            </a:pPr>
            <a:r>
              <a:rPr lang="en-US" smtClean="0"/>
              <a:t>doc.: IEEE 802.11-15/1472r0</a:t>
            </a:r>
            <a:endParaRPr lang="en-US"/>
          </a:p>
        </p:txBody>
      </p:sp>
      <p:sp>
        <p:nvSpPr>
          <p:cNvPr id="5" name="Date Placeholder 4"/>
          <p:cNvSpPr>
            <a:spLocks noGrp="1"/>
          </p:cNvSpPr>
          <p:nvPr>
            <p:ph type="dt" sz="quarter" idx="1"/>
          </p:nvPr>
        </p:nvSpPr>
        <p:spPr/>
        <p:txBody>
          <a:bodyPr/>
          <a:lstStyle/>
          <a:p>
            <a:pPr>
              <a:defRPr/>
            </a:pPr>
            <a:r>
              <a:rPr lang="en-US" smtClean="0"/>
              <a:t>January 2016</a:t>
            </a:r>
            <a:endParaRPr lang="en-US"/>
          </a:p>
        </p:txBody>
      </p:sp>
      <p:sp>
        <p:nvSpPr>
          <p:cNvPr id="6" name="Footer Placeholder 5"/>
          <p:cNvSpPr>
            <a:spLocks noGrp="1"/>
          </p:cNvSpPr>
          <p:nvPr>
            <p:ph type="ftr" sz="quarter" idx="4"/>
          </p:nvPr>
        </p:nvSpPr>
        <p:spPr/>
        <p:txBody>
          <a:bodyPr/>
          <a:lstStyle/>
          <a:p>
            <a:pPr lvl="4">
              <a:defRPr/>
            </a:pPr>
            <a:r>
              <a:rPr lang="en-US" smtClean="0"/>
              <a:t>Edward Au (Huawei Technologies)</a:t>
            </a:r>
            <a:endParaRPr lang="en-US"/>
          </a:p>
        </p:txBody>
      </p:sp>
      <p:sp>
        <p:nvSpPr>
          <p:cNvPr id="45063"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345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US" altLang="en-US" smtClean="0"/>
              <a:t>Page </a:t>
            </a:r>
            <a:fld id="{733251C5-AACF-413B-B5F7-2C52CA6A2DDC}" type="slidenum">
              <a:rPr lang="en-US" altLang="en-US" smtClean="0"/>
              <a:pPr>
                <a:spcBef>
                  <a:spcPct val="0"/>
                </a:spcBef>
              </a:pPr>
              <a:t>36</a:t>
            </a:fld>
            <a:endParaRPr lang="en-US" altLang="en-US" smtClean="0"/>
          </a:p>
        </p:txBody>
      </p:sp>
    </p:spTree>
    <p:extLst>
      <p:ext uri="{BB962C8B-B14F-4D97-AF65-F5344CB8AC3E}">
        <p14:creationId xmlns:p14="http://schemas.microsoft.com/office/powerpoint/2010/main" val="11958250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1BDDE91B-5D88-4385-BDAF-D76094A2B484}" type="slidenum">
              <a:rPr lang="en-US" altLang="en-US"/>
              <a:pPr>
                <a:defRPr/>
              </a:pPr>
              <a:t>‹#›</a:t>
            </a:fld>
            <a:endParaRPr lang="en-US" altLang="en-US"/>
          </a:p>
        </p:txBody>
      </p:sp>
    </p:spTree>
    <p:extLst>
      <p:ext uri="{BB962C8B-B14F-4D97-AF65-F5344CB8AC3E}">
        <p14:creationId xmlns:p14="http://schemas.microsoft.com/office/powerpoint/2010/main" val="1966971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0C28A4F1-C4E0-4265-9FAA-D4E89C0F4F15}" type="slidenum">
              <a:rPr lang="en-US" altLang="en-US"/>
              <a:pPr>
                <a:defRPr/>
              </a:pPr>
              <a:t>‹#›</a:t>
            </a:fld>
            <a:endParaRPr lang="en-US" altLang="en-US"/>
          </a:p>
        </p:txBody>
      </p:sp>
    </p:spTree>
    <p:extLst>
      <p:ext uri="{BB962C8B-B14F-4D97-AF65-F5344CB8AC3E}">
        <p14:creationId xmlns:p14="http://schemas.microsoft.com/office/powerpoint/2010/main" val="1387072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5F2DFCF0-DDD7-4B2D-890B-B5D3E8C533E8}" type="slidenum">
              <a:rPr lang="en-US" altLang="en-US"/>
              <a:pPr>
                <a:defRPr/>
              </a:pPr>
              <a:t>‹#›</a:t>
            </a:fld>
            <a:endParaRPr lang="en-US" altLang="en-US"/>
          </a:p>
        </p:txBody>
      </p:sp>
    </p:spTree>
    <p:extLst>
      <p:ext uri="{BB962C8B-B14F-4D97-AF65-F5344CB8AC3E}">
        <p14:creationId xmlns:p14="http://schemas.microsoft.com/office/powerpoint/2010/main" val="8205916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7B0F4323-4460-4997-B543-454EB3AA50C1}" type="slidenum">
              <a:rPr lang="en-US" altLang="en-US"/>
              <a:pPr>
                <a:defRPr/>
              </a:pPr>
              <a:t>‹#›</a:t>
            </a:fld>
            <a:endParaRPr lang="en-US" altLang="en-US"/>
          </a:p>
        </p:txBody>
      </p:sp>
    </p:spTree>
    <p:extLst>
      <p:ext uri="{BB962C8B-B14F-4D97-AF65-F5344CB8AC3E}">
        <p14:creationId xmlns:p14="http://schemas.microsoft.com/office/powerpoint/2010/main" val="57006202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0A800361-54FF-4C83-9D96-CA2EBE18EBAB}" type="slidenum">
              <a:rPr lang="en-US" altLang="en-US"/>
              <a:pPr>
                <a:defRPr/>
              </a:pPr>
              <a:t>‹#›</a:t>
            </a:fld>
            <a:endParaRPr lang="en-US" altLang="en-US"/>
          </a:p>
        </p:txBody>
      </p:sp>
    </p:spTree>
    <p:extLst>
      <p:ext uri="{BB962C8B-B14F-4D97-AF65-F5344CB8AC3E}">
        <p14:creationId xmlns:p14="http://schemas.microsoft.com/office/powerpoint/2010/main" val="192980107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B3AADB1E-8AB1-401D-93B7-30E1984F35A9}" type="slidenum">
              <a:rPr lang="en-US" altLang="en-US"/>
              <a:pPr>
                <a:defRPr/>
              </a:pPr>
              <a:t>‹#›</a:t>
            </a:fld>
            <a:endParaRPr lang="en-US" altLang="en-US"/>
          </a:p>
        </p:txBody>
      </p:sp>
    </p:spTree>
    <p:extLst>
      <p:ext uri="{BB962C8B-B14F-4D97-AF65-F5344CB8AC3E}">
        <p14:creationId xmlns:p14="http://schemas.microsoft.com/office/powerpoint/2010/main" val="23818343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ltLang="en-US"/>
              <a:t>Slide </a:t>
            </a:r>
            <a:fld id="{C6896A0E-4ECD-4297-B787-1B0C935991A1}" type="slidenum">
              <a:rPr lang="en-US" altLang="en-US"/>
              <a:pPr>
                <a:defRPr/>
              </a:pPr>
              <a:t>‹#›</a:t>
            </a:fld>
            <a:endParaRPr lang="en-US" altLang="en-US"/>
          </a:p>
        </p:txBody>
      </p:sp>
    </p:spTree>
    <p:extLst>
      <p:ext uri="{BB962C8B-B14F-4D97-AF65-F5344CB8AC3E}">
        <p14:creationId xmlns:p14="http://schemas.microsoft.com/office/powerpoint/2010/main" val="17675868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ltLang="en-US"/>
              <a:t>Slide </a:t>
            </a:r>
            <a:fld id="{A2D159C0-1697-4662-BECF-0324D4AA669F}" type="slidenum">
              <a:rPr lang="en-US" altLang="en-US"/>
              <a:pPr>
                <a:defRPr/>
              </a:pPr>
              <a:t>‹#›</a:t>
            </a:fld>
            <a:endParaRPr lang="en-US" altLang="en-US"/>
          </a:p>
        </p:txBody>
      </p:sp>
    </p:spTree>
    <p:extLst>
      <p:ext uri="{BB962C8B-B14F-4D97-AF65-F5344CB8AC3E}">
        <p14:creationId xmlns:p14="http://schemas.microsoft.com/office/powerpoint/2010/main" val="33586181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ltLang="en-US"/>
              <a:t>Slide </a:t>
            </a:r>
            <a:fld id="{1BB94D5D-5454-4843-B983-89A0937E20C1}" type="slidenum">
              <a:rPr lang="en-US" altLang="en-US"/>
              <a:pPr>
                <a:defRPr/>
              </a:pPr>
              <a:t>‹#›</a:t>
            </a:fld>
            <a:endParaRPr lang="en-US" altLang="en-US"/>
          </a:p>
        </p:txBody>
      </p:sp>
    </p:spTree>
    <p:extLst>
      <p:ext uri="{BB962C8B-B14F-4D97-AF65-F5344CB8AC3E}">
        <p14:creationId xmlns:p14="http://schemas.microsoft.com/office/powerpoint/2010/main" val="2576024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B2CF3F3E-111F-4613-BAC2-F78BF33B9DA2}" type="slidenum">
              <a:rPr lang="en-US" altLang="en-US"/>
              <a:pPr>
                <a:defRPr/>
              </a:pPr>
              <a:t>‹#›</a:t>
            </a:fld>
            <a:endParaRPr lang="en-US" altLang="en-US"/>
          </a:p>
        </p:txBody>
      </p:sp>
    </p:spTree>
    <p:extLst>
      <p:ext uri="{BB962C8B-B14F-4D97-AF65-F5344CB8AC3E}">
        <p14:creationId xmlns:p14="http://schemas.microsoft.com/office/powerpoint/2010/main" val="38876453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7F9FBF2E-0347-44E1-ADB9-8BBB5F9DB1CE}" type="slidenum">
              <a:rPr lang="en-US" altLang="en-US"/>
              <a:pPr>
                <a:defRPr/>
              </a:pPr>
              <a:t>‹#›</a:t>
            </a:fld>
            <a:endParaRPr lang="en-US" altLang="en-US"/>
          </a:p>
        </p:txBody>
      </p:sp>
    </p:spTree>
    <p:extLst>
      <p:ext uri="{BB962C8B-B14F-4D97-AF65-F5344CB8AC3E}">
        <p14:creationId xmlns:p14="http://schemas.microsoft.com/office/powerpoint/2010/main" val="12434879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96913" y="332601"/>
            <a:ext cx="1340110"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eaLnBrk="0" hangingPunct="0">
              <a:defRPr sz="1800" b="1">
                <a:latin typeface="Times New Roman" pitchFamily="18" charset="0"/>
                <a:ea typeface="+mn-ea"/>
                <a:cs typeface="+mn-cs"/>
              </a:defRPr>
            </a:lvl1pPr>
          </a:lstStyle>
          <a:p>
            <a:pPr>
              <a:defRPr/>
            </a:pPr>
            <a:r>
              <a:rPr lang="en-US" smtClean="0"/>
              <a:t>July 2018</a:t>
            </a:r>
            <a:endParaRPr lang="en-US" dirty="0"/>
          </a:p>
        </p:txBody>
      </p:sp>
      <p:sp>
        <p:nvSpPr>
          <p:cNvPr id="1029" name="Rectangle 5"/>
          <p:cNvSpPr>
            <a:spLocks noGrp="1" noChangeArrowheads="1"/>
          </p:cNvSpPr>
          <p:nvPr>
            <p:ph type="ftr" sz="quarter" idx="3"/>
          </p:nvPr>
        </p:nvSpPr>
        <p:spPr bwMode="auto">
          <a:xfrm>
            <a:off x="5791200" y="6475413"/>
            <a:ext cx="2752725" cy="1841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smtClean="0"/>
              <a:t>Minyoung Park (Samsung)</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vl1pPr>
          </a:lstStyle>
          <a:p>
            <a:pPr>
              <a:defRPr/>
            </a:pPr>
            <a:r>
              <a:rPr lang="en-US" altLang="en-US"/>
              <a:t>Slide </a:t>
            </a:r>
            <a:fld id="{44A069AA-D681-4D56-82F9-8070180AD592}" type="slidenum">
              <a:rPr lang="en-US" altLang="en-US"/>
              <a:pPr>
                <a:defRPr/>
              </a:pPr>
              <a:t>‹#›</a:t>
            </a:fld>
            <a:endParaRPr lang="en-US" altLang="en-US"/>
          </a:p>
        </p:txBody>
      </p:sp>
      <p:sp>
        <p:nvSpPr>
          <p:cNvPr id="1031" name="Rectangle 7"/>
          <p:cNvSpPr>
            <a:spLocks noChangeArrowheads="1"/>
          </p:cNvSpPr>
          <p:nvPr/>
        </p:nvSpPr>
        <p:spPr bwMode="auto">
          <a:xfrm>
            <a:off x="4989919" y="304026"/>
            <a:ext cx="339843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457200">
              <a:defRPr sz="1200">
                <a:solidFill>
                  <a:schemeClr val="tx1"/>
                </a:solidFill>
                <a:latin typeface="Times New Roman" panose="02020603050405020304" pitchFamily="18" charset="0"/>
                <a:ea typeface="MS PGothic" panose="020B0600070205080204" pitchFamily="34" charset="-128"/>
              </a:defRPr>
            </a:lvl5pPr>
            <a:lvl6pPr marL="9144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lvl="4" algn="r">
              <a:defRPr/>
            </a:pPr>
            <a:r>
              <a:rPr lang="en-US" altLang="en-US" sz="1800" b="1" dirty="0" smtClean="0"/>
              <a:t>doc.: IEEE 802.11-18/1042r4</a:t>
            </a:r>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3" name="Rectangle 9"/>
          <p:cNvSpPr>
            <a:spLocks noChangeArrowheads="1"/>
          </p:cNvSpPr>
          <p:nvPr/>
        </p:nvSpPr>
        <p:spPr bwMode="auto">
          <a:xfrm>
            <a:off x="685800" y="64754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mtClean="0"/>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1.emf"/><Relationship Id="rId5" Type="http://schemas.openxmlformats.org/officeDocument/2006/relationships/oleObject" Target="../embeddings/Microsoft_Word_97_-_2003_Document1.doc"/><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4" Type="http://schemas.openxmlformats.org/officeDocument/2006/relationships/hyperlink" Target="http://www.ieee802.org/devdocs.shtml"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hyperlink" Target="http://standards.ieee.org/develop/policies/bylaws/index.html" TargetMode="External"/><Relationship Id="rId1" Type="http://schemas.openxmlformats.org/officeDocument/2006/relationships/slideLayout" Target="../slideLayouts/slideLayout2.xml"/><Relationship Id="rId5" Type="http://schemas.openxmlformats.org/officeDocument/2006/relationships/hyperlink" Target="http://standards.ieee.org/develop/policies/opman/sb_om.pdf" TargetMode="External"/><Relationship Id="rId4" Type="http://schemas.openxmlformats.org/officeDocument/2006/relationships/hyperlink" Target="http://standards.ieee.org/develop/policies/opman/index.html" TargetMode="External"/></Relationships>
</file>

<file path=ppt/slides/_rels/slide24.xml.rels><?xml version="1.0" encoding="UTF-8" standalone="yes"?>
<Relationships xmlns="http://schemas.openxmlformats.org/package/2006/relationships"><Relationship Id="rId8" Type="http://schemas.openxmlformats.org/officeDocument/2006/relationships/hyperlink" Target="http://www.ieee802.org/11/Rules/rules.shtml" TargetMode="External"/><Relationship Id="rId3" Type="http://schemas.openxmlformats.org/officeDocument/2006/relationships/hyperlink" Target="http://www.ieee802.org/PNP/approved/IEEE_802_OM_v18.pdf" TargetMode="External"/><Relationship Id="rId7" Type="http://schemas.openxmlformats.org/officeDocument/2006/relationships/hyperlink" Target="https://mentor.ieee.org/802.11/dcn/14/11-14-0629-14-0000-802-11-operations-manual.docx" TargetMode="External"/><Relationship Id="rId2" Type="http://schemas.openxmlformats.org/officeDocument/2006/relationships/hyperlink" Target="http://standards.ieee.org/board/aud/LMSC.pdf" TargetMode="External"/><Relationship Id="rId1" Type="http://schemas.openxmlformats.org/officeDocument/2006/relationships/slideLayout" Target="../slideLayouts/slideLayout2.xml"/><Relationship Id="rId6" Type="http://schemas.openxmlformats.org/officeDocument/2006/relationships/hyperlink" Target="http://www.ieee802.org/PNP/2016-03/IEEE_802_Chairs_guidelines_v22_with_changes.pdf" TargetMode="External"/><Relationship Id="rId5" Type="http://schemas.openxmlformats.org/officeDocument/2006/relationships/hyperlink" Target="http://grouper.ieee.org/groups/802/PNP/approved/IEEE_802_LMSC_OM_approved_120725.pdf" TargetMode="External"/><Relationship Id="rId4" Type="http://schemas.openxmlformats.org/officeDocument/2006/relationships/hyperlink" Target="http://www.ieee802.org/PNP/approved/IEEE_802_WG_PandP_v18.1.pdf" TargetMode="External"/><Relationship Id="rId9" Type="http://schemas.openxmlformats.org/officeDocument/2006/relationships/hyperlink" Target="http://www.ieee802.org/devdocs.shtml"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www.ieee802.org/11/private/Draft_Standards/11ba/Draft%20P802.11ba%20D0.3.pdf"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newton.meeting.verilan.co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mailto:jrosdahl@ieee.or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3"/>
          <p:cNvGraphicFramePr>
            <a:graphicFrameLocks noChangeAspect="1"/>
          </p:cNvGraphicFramePr>
          <p:nvPr>
            <p:extLst>
              <p:ext uri="{D42A27DB-BD31-4B8C-83A1-F6EECF244321}">
                <p14:modId xmlns:p14="http://schemas.microsoft.com/office/powerpoint/2010/main" val="2729260625"/>
              </p:ext>
            </p:extLst>
          </p:nvPr>
        </p:nvGraphicFramePr>
        <p:xfrm>
          <a:off x="777875" y="3057525"/>
          <a:ext cx="7083425" cy="2592388"/>
        </p:xfrm>
        <a:graphic>
          <a:graphicData uri="http://schemas.openxmlformats.org/presentationml/2006/ole">
            <mc:AlternateContent xmlns:mc="http://schemas.openxmlformats.org/markup-compatibility/2006">
              <mc:Choice xmlns:v="urn:schemas-microsoft-com:vml" Requires="v">
                <p:oleObj spid="_x0000_s5054" name="Document" r:id="rId5" imgW="8253286" imgH="3034815" progId="Word.Document.8">
                  <p:embed/>
                </p:oleObj>
              </mc:Choice>
              <mc:Fallback>
                <p:oleObj name="Document" r:id="rId5" imgW="8253286" imgH="3034815" progId="Word.Document.8">
                  <p:embed/>
                  <p:pic>
                    <p:nvPicPr>
                      <p:cNvPr id="0" name=""/>
                      <p:cNvPicPr>
                        <a:picLocks noChangeAspect="1" noChangeArrowheads="1"/>
                      </p:cNvPicPr>
                      <p:nvPr/>
                    </p:nvPicPr>
                    <p:blipFill>
                      <a:blip r:embed="rId6"/>
                      <a:srcRect/>
                      <a:stretch>
                        <a:fillRect/>
                      </a:stretch>
                    </p:blipFill>
                    <p:spPr bwMode="auto">
                      <a:xfrm>
                        <a:off x="777875" y="3057525"/>
                        <a:ext cx="7083425" cy="2592388"/>
                      </a:xfrm>
                      <a:prstGeom prst="rect">
                        <a:avLst/>
                      </a:prstGeom>
                      <a:noFill/>
                      <a:ln>
                        <a:noFill/>
                      </a:ln>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098" name="Title 9"/>
          <p:cNvSpPr>
            <a:spLocks noGrp="1"/>
          </p:cNvSpPr>
          <p:nvPr>
            <p:ph type="title"/>
          </p:nvPr>
        </p:nvSpPr>
        <p:spPr/>
        <p:txBody>
          <a:bodyPr/>
          <a:lstStyle/>
          <a:p>
            <a:r>
              <a:rPr lang="en-US" altLang="en-US" dirty="0" smtClean="0"/>
              <a:t>July 2018 </a:t>
            </a:r>
            <a:br>
              <a:rPr lang="en-US" altLang="en-US" dirty="0" smtClean="0"/>
            </a:br>
            <a:r>
              <a:rPr lang="en-US" altLang="en-US" dirty="0" smtClean="0"/>
              <a:t>TGba Agenda</a:t>
            </a:r>
          </a:p>
        </p:txBody>
      </p:sp>
      <p:sp>
        <p:nvSpPr>
          <p:cNvPr id="4" name="Date Placeholder 3"/>
          <p:cNvSpPr>
            <a:spLocks noGrp="1"/>
          </p:cNvSpPr>
          <p:nvPr>
            <p:ph type="dt" sz="quarter" idx="10"/>
          </p:nvPr>
        </p:nvSpPr>
        <p:spPr/>
        <p:txBody>
          <a:bodyPr/>
          <a:lstStyle/>
          <a:p>
            <a:pPr>
              <a:defRPr/>
            </a:pPr>
            <a:r>
              <a:rPr lang="en-US" smtClean="0"/>
              <a:t>July 2018</a:t>
            </a:r>
            <a:endParaRPr lang="en-US" dirty="0"/>
          </a:p>
        </p:txBody>
      </p:sp>
      <p:sp>
        <p:nvSpPr>
          <p:cNvPr id="5" name="Footer Placeholder 4"/>
          <p:cNvSpPr>
            <a:spLocks noGrp="1"/>
          </p:cNvSpPr>
          <p:nvPr>
            <p:ph type="ftr" sz="quarter" idx="11"/>
          </p:nvPr>
        </p:nvSpPr>
        <p:spPr/>
        <p:txBody>
          <a:bodyPr/>
          <a:lstStyle/>
          <a:p>
            <a:pPr>
              <a:defRPr/>
            </a:pPr>
            <a:r>
              <a:rPr lang="en-US" dirty="0" err="1" smtClean="0"/>
              <a:t>Minyoung</a:t>
            </a:r>
            <a:r>
              <a:rPr lang="en-US" dirty="0" smtClean="0"/>
              <a:t> Park (Samsung)</a:t>
            </a:r>
            <a:endParaRPr lang="en-US" dirty="0"/>
          </a:p>
        </p:txBody>
      </p:sp>
      <p:sp>
        <p:nvSpPr>
          <p:cNvPr id="410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87CADA09-2DAE-4899-B121-4D92081AAB59}" type="slidenum">
              <a:rPr lang="en-US" altLang="en-US" sz="1200" b="0" smtClean="0"/>
              <a:pPr>
                <a:spcBef>
                  <a:spcPct val="0"/>
                </a:spcBef>
                <a:buFontTx/>
                <a:buNone/>
              </a:pPr>
              <a:t>1</a:t>
            </a:fld>
            <a:endParaRPr lang="en-US" altLang="en-US" sz="1200" b="0" smtClean="0"/>
          </a:p>
        </p:txBody>
      </p:sp>
      <p:sp>
        <p:nvSpPr>
          <p:cNvPr id="12" name="Rectangle 2"/>
          <p:cNvSpPr txBox="1">
            <a:spLocks noChangeArrowheads="1"/>
          </p:cNvSpPr>
          <p:nvPr/>
        </p:nvSpPr>
        <p:spPr bwMode="auto">
          <a:xfrm>
            <a:off x="627063" y="2292350"/>
            <a:ext cx="7772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0" indent="0" algn="ctr">
              <a:spcBef>
                <a:spcPts val="500"/>
              </a:spcBef>
              <a:buFontTx/>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GB" sz="2000" b="0" kern="0" dirty="0" smtClean="0"/>
              <a:t>Date: 2018-7-7</a:t>
            </a:r>
            <a:endParaRPr lang="en-GB" sz="2000" b="0" kern="0" dirty="0"/>
          </a:p>
        </p:txBody>
      </p:sp>
      <p:sp>
        <p:nvSpPr>
          <p:cNvPr id="4104" name="Rectangle 4"/>
          <p:cNvSpPr>
            <a:spLocks noChangeArrowheads="1"/>
          </p:cNvSpPr>
          <p:nvPr/>
        </p:nvSpPr>
        <p:spPr bwMode="auto">
          <a:xfrm>
            <a:off x="777875" y="2689225"/>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160" tIns="46080" rIns="92160" bIns="46080"/>
          <a:lstStyle>
            <a:lvl1pPr>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9pPr>
          </a:lstStyle>
          <a:p>
            <a:pPr>
              <a:spcBef>
                <a:spcPts val="500"/>
              </a:spcBef>
              <a:buFontTx/>
              <a:buNone/>
            </a:pPr>
            <a:r>
              <a:rPr lang="en-GB" altLang="en-US" sz="2000" b="0">
                <a:solidFill>
                  <a:srgbClr val="000000"/>
                </a:solidFill>
              </a:rPr>
              <a:t>Authors: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685800" y="685800"/>
            <a:ext cx="7772400" cy="534988"/>
          </a:xfrm>
        </p:spPr>
        <p:txBody>
          <a:bodyPr/>
          <a:lstStyle/>
          <a:p>
            <a:r>
              <a:rPr lang="en-US" altLang="en-US" dirty="0" smtClean="0"/>
              <a:t>Call for Submissions</a:t>
            </a:r>
          </a:p>
        </p:txBody>
      </p:sp>
      <p:sp>
        <p:nvSpPr>
          <p:cNvPr id="6" name="Content Placeholder 5"/>
          <p:cNvSpPr>
            <a:spLocks noGrp="1"/>
          </p:cNvSpPr>
          <p:nvPr>
            <p:ph idx="1"/>
          </p:nvPr>
        </p:nvSpPr>
        <p:spPr>
          <a:xfrm>
            <a:off x="685800" y="1524000"/>
            <a:ext cx="7772400" cy="4951413"/>
          </a:xfrm>
        </p:spPr>
        <p:txBody>
          <a:bodyPr/>
          <a:lstStyle/>
          <a:p>
            <a:pPr>
              <a:defRPr/>
            </a:pPr>
            <a:r>
              <a:rPr lang="en-US" dirty="0" smtClean="0"/>
              <a:t>Call for submissions sent out on July 2: </a:t>
            </a:r>
          </a:p>
          <a:p>
            <a:pPr lvl="1">
              <a:defRPr/>
            </a:pPr>
            <a:r>
              <a:rPr lang="en-US" b="0" dirty="0" smtClean="0"/>
              <a:t>Received 43</a:t>
            </a:r>
            <a:r>
              <a:rPr lang="en-US" dirty="0" smtClean="0"/>
              <a:t> s</a:t>
            </a:r>
            <a:r>
              <a:rPr lang="en-US" b="0" dirty="0" smtClean="0"/>
              <a:t>ubmissions (updated on July 7)</a:t>
            </a:r>
          </a:p>
          <a:p>
            <a:pPr>
              <a:defRPr/>
            </a:pPr>
            <a:endParaRPr lang="en-US" dirty="0" smtClean="0"/>
          </a:p>
          <a:p>
            <a:pPr>
              <a:defRPr/>
            </a:pPr>
            <a:r>
              <a:rPr lang="en-US" dirty="0" smtClean="0"/>
              <a:t>Group submissions based on priorities</a:t>
            </a:r>
          </a:p>
          <a:p>
            <a:pPr lvl="1">
              <a:defRPr/>
            </a:pPr>
            <a:r>
              <a:rPr lang="en-US" dirty="0" smtClean="0"/>
              <a:t>Spec text submissions resolving the empty/incomplete </a:t>
            </a:r>
            <a:r>
              <a:rPr lang="en-US" dirty="0" err="1" smtClean="0"/>
              <a:t>subclauses</a:t>
            </a:r>
            <a:r>
              <a:rPr lang="en-US" dirty="0" smtClean="0"/>
              <a:t> and TBDs in </a:t>
            </a:r>
            <a:r>
              <a:rPr lang="en-US" dirty="0" err="1" smtClean="0"/>
              <a:t>TGba</a:t>
            </a:r>
            <a:r>
              <a:rPr lang="en-US" dirty="0" smtClean="0"/>
              <a:t> D0.3 (Highest priority)</a:t>
            </a:r>
          </a:p>
          <a:p>
            <a:pPr lvl="1">
              <a:defRPr/>
            </a:pPr>
            <a:r>
              <a:rPr lang="en-US" dirty="0" smtClean="0"/>
              <a:t>Others</a:t>
            </a:r>
            <a:endParaRPr lang="en-US" b="0" dirty="0" smtClean="0"/>
          </a:p>
          <a:p>
            <a:pPr lvl="1">
              <a:defRPr/>
            </a:pPr>
            <a:endParaRPr lang="en-US" b="0" dirty="0" smtClean="0"/>
          </a:p>
          <a:p>
            <a:pPr marL="1200150" lvl="2" indent="-342900">
              <a:buFont typeface="+mj-lt"/>
              <a:buAutoNum type="arabicPeriod"/>
            </a:pPr>
            <a:endParaRPr lang="en-US" sz="2000" dirty="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331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DF0D70E5-9AF7-4A30-B6FF-66C7C50BAA31}" type="slidenum">
              <a:rPr lang="en-US" altLang="en-US" sz="1200" b="0" smtClean="0"/>
              <a:pPr>
                <a:spcBef>
                  <a:spcPct val="0"/>
                </a:spcBef>
                <a:buFontTx/>
                <a:buNone/>
              </a:pPr>
              <a:t>10</a:t>
            </a:fld>
            <a:endParaRPr lang="en-US" altLang="en-US" sz="1200" b="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PHY – Spec Text / TBD resolution</a:t>
            </a:r>
          </a:p>
        </p:txBody>
      </p:sp>
      <p:sp>
        <p:nvSpPr>
          <p:cNvPr id="4" name="Date Placeholder 3"/>
          <p:cNvSpPr>
            <a:spLocks noGrp="1"/>
          </p:cNvSpPr>
          <p:nvPr>
            <p:ph type="dt" sz="quarter" idx="10"/>
          </p:nvPr>
        </p:nvSpPr>
        <p:spPr/>
        <p:txBody>
          <a:bodyPr/>
          <a:lstStyle/>
          <a:p>
            <a:pPr>
              <a:defRPr/>
            </a:pPr>
            <a:r>
              <a:rPr lang="en-US" smtClean="0"/>
              <a:t>July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434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A177B4BA-9FEB-4760-8CA5-378D6C5B75E3}" type="slidenum">
              <a:rPr lang="en-US" altLang="en-US" sz="1200" b="0" smtClean="0"/>
              <a:pPr>
                <a:spcBef>
                  <a:spcPct val="0"/>
                </a:spcBef>
                <a:buFontTx/>
                <a:buNone/>
              </a:pPr>
              <a:t>11</a:t>
            </a:fld>
            <a:endParaRPr lang="en-US" altLang="en-US" sz="1200" b="0" smtClean="0"/>
          </a:p>
        </p:txBody>
      </p:sp>
      <p:sp>
        <p:nvSpPr>
          <p:cNvPr id="8" name="TextBox 7"/>
          <p:cNvSpPr txBox="1"/>
          <p:nvPr/>
        </p:nvSpPr>
        <p:spPr>
          <a:xfrm>
            <a:off x="7623431" y="685800"/>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graphicFrame>
        <p:nvGraphicFramePr>
          <p:cNvPr id="2" name="Table 1"/>
          <p:cNvGraphicFramePr>
            <a:graphicFrameLocks noGrp="1"/>
          </p:cNvGraphicFramePr>
          <p:nvPr>
            <p:extLst>
              <p:ext uri="{D42A27DB-BD31-4B8C-83A1-F6EECF244321}">
                <p14:modId xmlns:p14="http://schemas.microsoft.com/office/powerpoint/2010/main" val="1866743413"/>
              </p:ext>
            </p:extLst>
          </p:nvPr>
        </p:nvGraphicFramePr>
        <p:xfrm>
          <a:off x="152400" y="1811594"/>
          <a:ext cx="8839200" cy="4225629"/>
        </p:xfrm>
        <a:graphic>
          <a:graphicData uri="http://schemas.openxmlformats.org/drawingml/2006/table">
            <a:tbl>
              <a:tblPr/>
              <a:tblGrid>
                <a:gridCol w="609600"/>
                <a:gridCol w="3380488"/>
                <a:gridCol w="967893"/>
                <a:gridCol w="858691"/>
                <a:gridCol w="612674"/>
                <a:gridCol w="1145668"/>
                <a:gridCol w="1264186"/>
              </a:tblGrid>
              <a:tr h="276312">
                <a:tc>
                  <a:txBody>
                    <a:bodyPr/>
                    <a:lstStyle/>
                    <a:p>
                      <a:pPr algn="l" fontAlgn="ctr"/>
                      <a:r>
                        <a:rPr lang="en-US" sz="1100" b="0" i="0" u="none" strike="noStrike" dirty="0">
                          <a:solidFill>
                            <a:srgbClr val="FFFFFF"/>
                          </a:solidFill>
                          <a:effectLst/>
                          <a:latin typeface="Calibri" panose="020F0502020204030204" pitchFamily="34" charset="0"/>
                        </a:rPr>
                        <a:t>DCN</a:t>
                      </a:r>
                    </a:p>
                  </a:txBody>
                  <a:tcPr marL="4457" marR="4457" marT="445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95959"/>
                    </a:solidFill>
                  </a:tcPr>
                </a:tc>
                <a:tc>
                  <a:txBody>
                    <a:bodyPr/>
                    <a:lstStyle/>
                    <a:p>
                      <a:pPr algn="l" fontAlgn="t"/>
                      <a:r>
                        <a:rPr lang="en-US" sz="1100" b="0" i="0" u="none" strike="noStrike" dirty="0">
                          <a:solidFill>
                            <a:srgbClr val="FFFFFF"/>
                          </a:solidFill>
                          <a:effectLst/>
                          <a:latin typeface="Calibri" panose="020F0502020204030204" pitchFamily="34" charset="0"/>
                        </a:rPr>
                        <a:t>Title</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Presenter</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Affiliation</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PHY/MAC</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Sub category</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Note</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95959"/>
                    </a:solidFill>
                  </a:tcPr>
                </a:tc>
              </a:tr>
              <a:tr h="129243">
                <a:tc>
                  <a:txBody>
                    <a:bodyPr/>
                    <a:lstStyle/>
                    <a:p>
                      <a:pPr algn="l" fontAlgn="b"/>
                      <a:r>
                        <a:rPr lang="en-US" sz="1100" b="0" i="0" u="none" strike="noStrike">
                          <a:solidFill>
                            <a:schemeClr val="bg1">
                              <a:lumMod val="65000"/>
                            </a:schemeClr>
                          </a:solidFill>
                          <a:effectLst/>
                          <a:latin typeface="Calibri" panose="020F0502020204030204" pitchFamily="34" charset="0"/>
                        </a:rPr>
                        <a:t>18/1130</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chemeClr val="bg1">
                              <a:lumMod val="65000"/>
                            </a:schemeClr>
                          </a:solidFill>
                          <a:effectLst/>
                          <a:latin typeface="Calibri" panose="020F0502020204030204" pitchFamily="34" charset="0"/>
                        </a:rPr>
                        <a:t>Proposed Spec Text for 32.2.3.1 and 32.2.3.2</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chemeClr val="bg1">
                              <a:lumMod val="65000"/>
                            </a:schemeClr>
                          </a:solidFill>
                          <a:effectLst/>
                          <a:latin typeface="Calibri" panose="020F0502020204030204" pitchFamily="34" charset="0"/>
                        </a:rPr>
                        <a:t>Eunsung Park</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chemeClr val="bg1">
                              <a:lumMod val="65000"/>
                            </a:schemeClr>
                          </a:solidFill>
                          <a:effectLst/>
                          <a:latin typeface="Calibri" panose="020F0502020204030204" pitchFamily="34" charset="0"/>
                        </a:rPr>
                        <a:t>LG Electronics</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chemeClr val="bg1">
                              <a:lumMod val="65000"/>
                            </a:schemeClr>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chemeClr val="bg1">
                              <a:lumMod val="65000"/>
                            </a:schemeClr>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dirty="0">
                        <a:solidFill>
                          <a:schemeClr val="bg1">
                            <a:lumMod val="65000"/>
                          </a:schemeClr>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a:solidFill>
                            <a:srgbClr val="00B050"/>
                          </a:solidFill>
                          <a:effectLst/>
                          <a:latin typeface="Calibri" panose="020F0502020204030204" pitchFamily="34" charset="0"/>
                        </a:rPr>
                        <a:t>18/1131</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Proposed Spec Text for 32.2.4.7</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Eunsung Park</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LG Electronics</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a:solidFill>
                            <a:srgbClr val="00B050"/>
                          </a:solidFill>
                          <a:effectLst/>
                          <a:latin typeface="Calibri" panose="020F0502020204030204" pitchFamily="34" charset="0"/>
                        </a:rPr>
                        <a:t>18/1132</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Resolution for TBDs in 32.2.9</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Eunsung Park</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LG Electronics</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a:solidFill>
                            <a:srgbClr val="00B050"/>
                          </a:solidFill>
                          <a:effectLst/>
                          <a:latin typeface="Calibri" panose="020F0502020204030204" pitchFamily="34" charset="0"/>
                        </a:rPr>
                        <a:t>18/1156</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A comparison of BPSK-Mark Options</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Alphan Sahin</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InterDigital</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BPSK-Mark</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Together with 18/1068</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a:solidFill>
                            <a:srgbClr val="00B050"/>
                          </a:solidFill>
                          <a:effectLst/>
                          <a:latin typeface="Calibri" panose="020F0502020204030204" pitchFamily="34" charset="0"/>
                        </a:rPr>
                        <a:t>18/1068</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Proposed Spec Text on the Construction of the BPSK Mark</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Alphan Sahin</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InterDigital</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a:solidFill>
                            <a:srgbClr val="00B050"/>
                          </a:solidFill>
                          <a:effectLst/>
                          <a:latin typeface="Calibri" panose="020F0502020204030204" pitchFamily="34" charset="0"/>
                        </a:rPr>
                        <a:t>18/1135</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the proposed spec text for clause 32.1 introduction</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Dongguk Lim</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LG Electronics</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a:solidFill>
                            <a:srgbClr val="00B050"/>
                          </a:solidFill>
                          <a:effectLst/>
                          <a:latin typeface="Calibri" panose="020F0502020204030204" pitchFamily="34" charset="0"/>
                        </a:rPr>
                        <a:t>18/1136</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the proposed spec text for table 32-1 TX/RX vector</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Dongguk Lim</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LG Electronics</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a:solidFill>
                            <a:srgbClr val="00B050"/>
                          </a:solidFill>
                          <a:effectLst/>
                          <a:latin typeface="Calibri" panose="020F0502020204030204" pitchFamily="34" charset="0"/>
                        </a:rPr>
                        <a:t>18/1137</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the proposed spec text for WUR FDMA transmission</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Dongguk Lim</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LG Electronics</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B05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a:solidFill>
                            <a:srgbClr val="000000"/>
                          </a:solidFill>
                          <a:effectLst/>
                          <a:latin typeface="Calibri" panose="020F0502020204030204" pitchFamily="34" charset="0"/>
                        </a:rPr>
                        <a:t>18/1162</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spec-text-for-32.2.12 WUR transmit procedure</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Shahrnaz Azizi</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Intel</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a:solidFill>
                            <a:srgbClr val="000000"/>
                          </a:solidFill>
                          <a:effectLst/>
                          <a:latin typeface="Calibri" panose="020F0502020204030204" pitchFamily="34" charset="0"/>
                        </a:rPr>
                        <a:t>18/1163</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a:solidFill>
                            <a:srgbClr val="000000"/>
                          </a:solidFill>
                          <a:effectLst/>
                          <a:latin typeface="Calibri" panose="020F0502020204030204" pitchFamily="34" charset="0"/>
                        </a:rPr>
                        <a:t>spec-text-for-Time-of-Departure-accuracy-and-text-related-to-CCA</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Shahrnaz Azizi</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Intel</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a:solidFill>
                            <a:srgbClr val="000000"/>
                          </a:solidFill>
                          <a:effectLst/>
                          <a:latin typeface="Calibri" panose="020F0502020204030204" pitchFamily="34" charset="0"/>
                        </a:rPr>
                        <a:t>18/1167</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Spec Text Revision on WUR Waveform Generation</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Junghoon Suh</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Huawei </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a:solidFill>
                            <a:srgbClr val="000000"/>
                          </a:solidFill>
                          <a:effectLst/>
                          <a:latin typeface="Calibri" panose="020F0502020204030204" pitchFamily="34" charset="0"/>
                        </a:rPr>
                        <a:t>18/1166</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a:solidFill>
                            <a:srgbClr val="000000"/>
                          </a:solidFill>
                          <a:effectLst/>
                          <a:latin typeface="Calibri" panose="020F0502020204030204" pitchFamily="34" charset="0"/>
                        </a:rPr>
                        <a:t>Spec text for WUR receive procedure</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a:solidFill>
                            <a:srgbClr val="000000"/>
                          </a:solidFill>
                          <a:effectLst/>
                          <a:latin typeface="Calibri" panose="020F0502020204030204" pitchFamily="34" charset="0"/>
                        </a:rPr>
                        <a:t>Vinod </a:t>
                      </a:r>
                      <a:r>
                        <a:rPr lang="en-US" sz="1100" b="0" i="0" u="none" strike="noStrike" dirty="0" err="1">
                          <a:solidFill>
                            <a:srgbClr val="000000"/>
                          </a:solidFill>
                          <a:effectLst/>
                          <a:latin typeface="Calibri" panose="020F0502020204030204" pitchFamily="34" charset="0"/>
                        </a:rPr>
                        <a:t>Kristem</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Intel</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dirty="0" smtClean="0">
                          <a:solidFill>
                            <a:srgbClr val="000000"/>
                          </a:solidFill>
                          <a:effectLst/>
                          <a:latin typeface="Calibri" panose="020F0502020204030204" pitchFamily="34" charset="0"/>
                        </a:rPr>
                        <a:t>18/1194</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Spec Text on MC-OOK Symbol Phase Randomization</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Steve S.</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Qualcomm</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PHY</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Spec text</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dirty="0" smtClean="0">
                          <a:solidFill>
                            <a:srgbClr val="000000"/>
                          </a:solidFill>
                          <a:effectLst/>
                          <a:latin typeface="Calibri" panose="020F0502020204030204" pitchFamily="34" charset="0"/>
                        </a:rPr>
                        <a:t>18/1195</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Spec Text on Recommended MC-OOK Symbols</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rgbClr val="000000"/>
                          </a:solidFill>
                          <a:effectLst/>
                          <a:latin typeface="Calibri" panose="020F0502020204030204" pitchFamily="34" charset="0"/>
                        </a:rPr>
                        <a:t>Steve S.</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Qualcomm</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PHY</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Spec text</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dirty="0" smtClean="0">
                          <a:solidFill>
                            <a:srgbClr val="000000"/>
                          </a:solidFill>
                          <a:effectLst/>
                          <a:latin typeface="Calibri" panose="020F0502020204030204" pitchFamily="34" charset="0"/>
                        </a:rPr>
                        <a:t>18/1196</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Spec Text on Recommended CSD</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Steve</a:t>
                      </a:r>
                      <a:r>
                        <a:rPr lang="en-US" sz="1100" b="0" i="0" u="none" strike="noStrike" baseline="0" dirty="0" smtClean="0">
                          <a:solidFill>
                            <a:srgbClr val="000000"/>
                          </a:solidFill>
                          <a:effectLst/>
                          <a:latin typeface="Calibri" panose="020F0502020204030204" pitchFamily="34" charset="0"/>
                        </a:rPr>
                        <a:t> S.</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Qualcomm</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PHY</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Spec text</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dirty="0" smtClean="0">
                          <a:solidFill>
                            <a:srgbClr val="000000"/>
                          </a:solidFill>
                          <a:effectLst/>
                          <a:latin typeface="Calibri" panose="020F0502020204030204" pitchFamily="34" charset="0"/>
                        </a:rPr>
                        <a:t>18/1197</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Spec Text on DFS</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Steve S.</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Qualcomm</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PHY</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Spec text</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dirty="0" smtClean="0">
                          <a:solidFill>
                            <a:srgbClr val="000000"/>
                          </a:solidFill>
                          <a:effectLst/>
                          <a:latin typeface="Calibri" panose="020F0502020204030204" pitchFamily="34" charset="0"/>
                        </a:rPr>
                        <a:t>18/1198</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Simulations with Recommended Symbols and CSD</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Steve S.</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Qualcomm</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PHY</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Supporting</a:t>
                      </a:r>
                      <a:r>
                        <a:rPr lang="en-US" sz="1100" b="0" i="0" u="none" strike="noStrike" baseline="0" dirty="0" smtClean="0">
                          <a:solidFill>
                            <a:srgbClr val="000000"/>
                          </a:solidFill>
                          <a:effectLst/>
                          <a:latin typeface="Calibri" panose="020F0502020204030204" pitchFamily="34" charset="0"/>
                        </a:rPr>
                        <a:t> Doc.</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18/1196</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dirty="0" smtClean="0">
                          <a:solidFill>
                            <a:srgbClr val="000000"/>
                          </a:solidFill>
                          <a:effectLst/>
                          <a:latin typeface="Calibri" panose="020F0502020204030204" pitchFamily="34" charset="0"/>
                        </a:rPr>
                        <a:t>18/1199</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Comparison of 2 µs MC-OOK Symbols</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Steve S.</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Qualcomm</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PHY</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Supporting</a:t>
                      </a:r>
                      <a:r>
                        <a:rPr lang="en-US" sz="1100" b="0" i="0" u="none" strike="noStrike" baseline="0" dirty="0" smtClean="0">
                          <a:solidFill>
                            <a:srgbClr val="000000"/>
                          </a:solidFill>
                          <a:effectLst/>
                          <a:latin typeface="Calibri" panose="020F0502020204030204" pitchFamily="34" charset="0"/>
                        </a:rPr>
                        <a:t> Doc.</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18/1195</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dirty="0" smtClean="0">
                          <a:solidFill>
                            <a:srgbClr val="000000"/>
                          </a:solidFill>
                          <a:effectLst/>
                          <a:latin typeface="Calibri" panose="020F0502020204030204" pitchFamily="34" charset="0"/>
                        </a:rPr>
                        <a:t>18/1200</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Comparison of Symbol Randomization Techniques</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Steve S.</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Qualcomm</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PHY</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Supporting</a:t>
                      </a:r>
                      <a:r>
                        <a:rPr lang="en-US" sz="1100" b="0" i="0" u="none" strike="noStrike" baseline="0" dirty="0" smtClean="0">
                          <a:solidFill>
                            <a:srgbClr val="000000"/>
                          </a:solidFill>
                          <a:effectLst/>
                          <a:latin typeface="Calibri" panose="020F0502020204030204" pitchFamily="34" charset="0"/>
                        </a:rPr>
                        <a:t> Doc.</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18/1194</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dirty="0" smtClean="0">
                          <a:solidFill>
                            <a:srgbClr val="00B050"/>
                          </a:solidFill>
                          <a:effectLst/>
                          <a:latin typeface="Calibri" panose="020F0502020204030204" pitchFamily="34" charset="0"/>
                        </a:rPr>
                        <a:t>18/1201</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Concerns about Sync Detector False Alarms</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Steve S.</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Qualcomm</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PHY</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Supporting Doc.</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18/1197?</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dirty="0" smtClean="0">
                          <a:solidFill>
                            <a:srgbClr val="00B050"/>
                          </a:solidFill>
                          <a:effectLst/>
                          <a:latin typeface="Calibri" panose="020F0502020204030204" pitchFamily="34" charset="0"/>
                        </a:rPr>
                        <a:t>18/1205</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spec-text-for-32.2.7</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rgbClr val="00B050"/>
                          </a:solidFill>
                          <a:effectLst/>
                          <a:latin typeface="Calibri" panose="020F0502020204030204" pitchFamily="34" charset="0"/>
                        </a:rPr>
                        <a:t>Vinod </a:t>
                      </a:r>
                      <a:r>
                        <a:rPr lang="en-US" sz="1100" b="0" i="0" u="none" strike="noStrike" dirty="0" err="1" smtClean="0">
                          <a:solidFill>
                            <a:srgbClr val="00B050"/>
                          </a:solidFill>
                          <a:effectLst/>
                          <a:latin typeface="Calibri" panose="020F0502020204030204" pitchFamily="34" charset="0"/>
                        </a:rPr>
                        <a:t>Kristem</a:t>
                      </a:r>
                      <a:endParaRPr lang="en-US" sz="1100" b="0" i="0" u="none" strike="noStrike" dirty="0" smtClean="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Intel</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PHY</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Spec text</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B050"/>
                          </a:solidFill>
                          <a:effectLst/>
                          <a:latin typeface="Calibri" panose="020F0502020204030204" pitchFamily="34" charset="0"/>
                        </a:rPr>
                        <a:t>Eq. for P69L20</a:t>
                      </a:r>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609600"/>
          </a:xfrm>
        </p:spPr>
        <p:txBody>
          <a:bodyPr/>
          <a:lstStyle/>
          <a:p>
            <a:r>
              <a:rPr lang="en-US" dirty="0" smtClean="0"/>
              <a:t>PHY - Others</a:t>
            </a:r>
            <a:endParaRPr lang="en-US" dirty="0"/>
          </a:p>
        </p:txBody>
      </p:sp>
      <p:sp>
        <p:nvSpPr>
          <p:cNvPr id="3" name="Date Placeholder 2"/>
          <p:cNvSpPr>
            <a:spLocks noGrp="1"/>
          </p:cNvSpPr>
          <p:nvPr>
            <p:ph type="dt" sz="half" idx="10"/>
          </p:nvPr>
        </p:nvSpPr>
        <p:spPr/>
        <p:txBody>
          <a:bodyPr/>
          <a:lstStyle/>
          <a:p>
            <a:pPr>
              <a:defRPr/>
            </a:pPr>
            <a:r>
              <a:rPr lang="en-US" smtClean="0"/>
              <a:t>July 2018</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5" name="Slide Number Placeholder 4"/>
          <p:cNvSpPr>
            <a:spLocks noGrp="1"/>
          </p:cNvSpPr>
          <p:nvPr>
            <p:ph type="sldNum" sz="quarter" idx="12"/>
          </p:nvPr>
        </p:nvSpPr>
        <p:spPr/>
        <p:txBody>
          <a:bodyPr/>
          <a:lstStyle/>
          <a:p>
            <a:pPr>
              <a:defRPr/>
            </a:pPr>
            <a:r>
              <a:rPr lang="en-US" altLang="en-US" smtClean="0"/>
              <a:t>Slide </a:t>
            </a:r>
            <a:fld id="{A2D159C0-1697-4662-BECF-0324D4AA669F}" type="slidenum">
              <a:rPr lang="en-US" altLang="en-US" smtClean="0"/>
              <a:pPr>
                <a:defRPr/>
              </a:pPr>
              <a:t>12</a:t>
            </a:fld>
            <a:endParaRPr lang="en-US" altLang="en-US"/>
          </a:p>
        </p:txBody>
      </p:sp>
      <p:graphicFrame>
        <p:nvGraphicFramePr>
          <p:cNvPr id="6" name="Table 5"/>
          <p:cNvGraphicFramePr>
            <a:graphicFrameLocks noGrp="1"/>
          </p:cNvGraphicFramePr>
          <p:nvPr>
            <p:extLst>
              <p:ext uri="{D42A27DB-BD31-4B8C-83A1-F6EECF244321}">
                <p14:modId xmlns:p14="http://schemas.microsoft.com/office/powerpoint/2010/main" val="2880608325"/>
              </p:ext>
            </p:extLst>
          </p:nvPr>
        </p:nvGraphicFramePr>
        <p:xfrm>
          <a:off x="677863" y="2621748"/>
          <a:ext cx="7772399" cy="1533891"/>
        </p:xfrm>
        <a:graphic>
          <a:graphicData uri="http://schemas.openxmlformats.org/drawingml/2006/table">
            <a:tbl>
              <a:tblPr/>
              <a:tblGrid>
                <a:gridCol w="543232"/>
                <a:gridCol w="3677264"/>
                <a:gridCol w="1023784"/>
                <a:gridCol w="731274"/>
                <a:gridCol w="585019"/>
                <a:gridCol w="1211826"/>
              </a:tblGrid>
              <a:tr h="323850">
                <a:tc>
                  <a:txBody>
                    <a:bodyPr/>
                    <a:lstStyle/>
                    <a:p>
                      <a:pPr algn="l" fontAlgn="ctr"/>
                      <a:r>
                        <a:rPr lang="en-US" sz="1100" b="0" i="0" u="none" strike="noStrike" dirty="0">
                          <a:solidFill>
                            <a:srgbClr val="FFFFFF"/>
                          </a:solidFill>
                          <a:effectLst/>
                          <a:latin typeface="Calibri" panose="020F0502020204030204" pitchFamily="34" charset="0"/>
                        </a:rPr>
                        <a:t>DCN</a:t>
                      </a:r>
                    </a:p>
                  </a:txBody>
                  <a:tcPr marL="5223" marR="5223" marT="52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dirty="0">
                          <a:solidFill>
                            <a:srgbClr val="FFFFFF"/>
                          </a:solidFill>
                          <a:effectLst/>
                          <a:latin typeface="Calibri" panose="020F0502020204030204" pitchFamily="34" charset="0"/>
                        </a:rPr>
                        <a:t>Title</a:t>
                      </a:r>
                    </a:p>
                  </a:txBody>
                  <a:tcPr marL="5223" marR="5223" marT="522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Presenter</a:t>
                      </a:r>
                    </a:p>
                  </a:txBody>
                  <a:tcPr marL="5223" marR="5223" marT="522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Affiliation</a:t>
                      </a:r>
                    </a:p>
                  </a:txBody>
                  <a:tcPr marL="5223" marR="5223" marT="522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PHY/MAC</a:t>
                      </a:r>
                    </a:p>
                  </a:txBody>
                  <a:tcPr marL="5223" marR="5223" marT="522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Sub category</a:t>
                      </a:r>
                    </a:p>
                  </a:txBody>
                  <a:tcPr marL="5223" marR="5223" marT="522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r>
              <a:tr h="151478">
                <a:tc>
                  <a:txBody>
                    <a:bodyPr/>
                    <a:lstStyle/>
                    <a:p>
                      <a:pPr algn="l" fontAlgn="b"/>
                      <a:r>
                        <a:rPr lang="en-US" sz="1100" b="0" i="0" u="none" strike="noStrike">
                          <a:solidFill>
                            <a:srgbClr val="000000"/>
                          </a:solidFill>
                          <a:effectLst/>
                          <a:latin typeface="Calibri" panose="020F0502020204030204" pitchFamily="34" charset="0"/>
                        </a:rPr>
                        <a:t>18/1129</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Discussion on WUR FDMA padding issues</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Rui Cao</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Marvell</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PHY</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FDMA</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a:solidFill>
                            <a:srgbClr val="000000"/>
                          </a:solidFill>
                          <a:effectLst/>
                          <a:latin typeface="Calibri" panose="020F0502020204030204" pitchFamily="34" charset="0"/>
                        </a:rPr>
                        <a:t>18/1164</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Recommendations on OOK waveform and CSD setting </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Vinod Kristem</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Intel</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PHY</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OOK waveform, CSD</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a:solidFill>
                            <a:srgbClr val="000000"/>
                          </a:solidFill>
                          <a:effectLst/>
                          <a:latin typeface="Calibri" panose="020F0502020204030204" pitchFamily="34" charset="0"/>
                        </a:rPr>
                        <a:t>18/1165</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WUR PSD Studies</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Vinod Kristem</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Intel</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PHY</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WUR PSD</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dirty="0" smtClean="0">
                          <a:solidFill>
                            <a:srgbClr val="000000"/>
                          </a:solidFill>
                          <a:effectLst/>
                          <a:latin typeface="Calibri" panose="020F0502020204030204" pitchFamily="34" charset="0"/>
                        </a:rPr>
                        <a:t>18/1204</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EVM Formulation for OOK Waveform</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err="1" smtClean="0">
                          <a:solidFill>
                            <a:srgbClr val="000000"/>
                          </a:solidFill>
                          <a:effectLst/>
                          <a:latin typeface="Calibri" panose="020F0502020204030204" pitchFamily="34" charset="0"/>
                        </a:rPr>
                        <a:t>Rui</a:t>
                      </a:r>
                      <a:r>
                        <a:rPr lang="en-US" sz="1100" b="0" i="0" u="none" strike="noStrike" dirty="0" smtClean="0">
                          <a:solidFill>
                            <a:srgbClr val="000000"/>
                          </a:solidFill>
                          <a:effectLst/>
                          <a:latin typeface="Calibri" panose="020F0502020204030204" pitchFamily="34" charset="0"/>
                        </a:rPr>
                        <a:t> Yang</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err="1" smtClean="0">
                          <a:solidFill>
                            <a:srgbClr val="000000"/>
                          </a:solidFill>
                          <a:effectLst/>
                          <a:latin typeface="Calibri" panose="020F0502020204030204" pitchFamily="34" charset="0"/>
                        </a:rPr>
                        <a:t>InterDigital</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PHY</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EVM for OOK</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dirty="0" smtClean="0">
                          <a:solidFill>
                            <a:srgbClr val="000000"/>
                          </a:solidFill>
                          <a:effectLst/>
                          <a:latin typeface="Calibri" panose="020F0502020204030204" pitchFamily="34" charset="0"/>
                        </a:rPr>
                        <a:t>18/1179</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Spectral Line suppression</a:t>
                      </a:r>
                      <a:r>
                        <a:rPr lang="en-US" sz="1100" b="0" i="0" u="none" strike="noStrike" baseline="0" dirty="0" smtClean="0">
                          <a:solidFill>
                            <a:srgbClr val="000000"/>
                          </a:solidFill>
                          <a:effectLst/>
                          <a:latin typeface="Calibri" panose="020F0502020204030204" pitchFamily="34" charset="0"/>
                        </a:rPr>
                        <a:t> for MC-OOK</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Miguel Lopez</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Ericsson</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PHY</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dirty="0" smtClean="0">
                          <a:solidFill>
                            <a:srgbClr val="000000"/>
                          </a:solidFill>
                          <a:effectLst/>
                          <a:latin typeface="Calibri" panose="020F0502020204030204" pitchFamily="34" charset="0"/>
                        </a:rPr>
                        <a:t>18/1218</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Example</a:t>
                      </a:r>
                      <a:r>
                        <a:rPr lang="en-US" sz="1100" b="0" i="0" u="none" strike="noStrike" baseline="0" dirty="0" smtClean="0">
                          <a:solidFill>
                            <a:srgbClr val="000000"/>
                          </a:solidFill>
                          <a:effectLst/>
                          <a:latin typeface="Calibri" panose="020F0502020204030204" pitchFamily="34" charset="0"/>
                        </a:rPr>
                        <a:t> OFDM symbols for the spec.</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altLang="ko-KR" sz="1100" b="0" i="0" u="none" strike="noStrike" dirty="0" smtClean="0">
                          <a:solidFill>
                            <a:srgbClr val="000000"/>
                          </a:solidFill>
                          <a:effectLst/>
                          <a:latin typeface="Calibri" panose="020F0502020204030204" pitchFamily="34" charset="0"/>
                        </a:rPr>
                        <a:t>Miguel Lopez</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altLang="ko-KR" sz="1100" b="0" i="0" u="none" strike="noStrike" dirty="0" smtClean="0">
                          <a:solidFill>
                            <a:srgbClr val="000000"/>
                          </a:solidFill>
                          <a:effectLst/>
                          <a:latin typeface="Calibri" panose="020F0502020204030204" pitchFamily="34" charset="0"/>
                        </a:rPr>
                        <a:t>Ericsson</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PHY</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dirty="0" smtClean="0">
                          <a:solidFill>
                            <a:srgbClr val="000000"/>
                          </a:solidFill>
                          <a:effectLst/>
                          <a:latin typeface="Calibri" panose="020F0502020204030204" pitchFamily="34" charset="0"/>
                        </a:rPr>
                        <a:t>18/1069</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Coexistence</a:t>
                      </a:r>
                      <a:r>
                        <a:rPr lang="en-US" sz="1100" b="0" i="0" u="none" strike="noStrike" baseline="0" dirty="0" smtClean="0">
                          <a:solidFill>
                            <a:srgbClr val="000000"/>
                          </a:solidFill>
                          <a:effectLst/>
                          <a:latin typeface="Calibri" panose="020F0502020204030204" pitchFamily="34" charset="0"/>
                        </a:rPr>
                        <a:t>  A</a:t>
                      </a:r>
                      <a:r>
                        <a:rPr lang="en-US" sz="1100" b="0" i="0" u="none" strike="noStrike" dirty="0" smtClean="0">
                          <a:solidFill>
                            <a:srgbClr val="000000"/>
                          </a:solidFill>
                          <a:effectLst/>
                          <a:latin typeface="Calibri" panose="020F0502020204030204" pitchFamily="34" charset="0"/>
                        </a:rPr>
                        <a:t>ssurance</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Yongho Seok</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err="1" smtClean="0">
                          <a:solidFill>
                            <a:srgbClr val="000000"/>
                          </a:solidFill>
                          <a:effectLst/>
                          <a:latin typeface="Calibri" panose="020F0502020204030204" pitchFamily="34" charset="0"/>
                        </a:rPr>
                        <a:t>MediaTek</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PHY</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6314121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smtClean="0"/>
              <a:t>MAC – Spec Text / TBD Resolution</a:t>
            </a:r>
            <a:endParaRPr lang="en-US" dirty="0"/>
          </a:p>
        </p:txBody>
      </p:sp>
      <p:sp>
        <p:nvSpPr>
          <p:cNvPr id="3" name="Date Placeholder 2"/>
          <p:cNvSpPr>
            <a:spLocks noGrp="1"/>
          </p:cNvSpPr>
          <p:nvPr>
            <p:ph type="dt" sz="half" idx="10"/>
          </p:nvPr>
        </p:nvSpPr>
        <p:spPr/>
        <p:txBody>
          <a:bodyPr/>
          <a:lstStyle/>
          <a:p>
            <a:pPr>
              <a:defRPr/>
            </a:pPr>
            <a:r>
              <a:rPr lang="en-US" smtClean="0"/>
              <a:t>July 2018</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5" name="Slide Number Placeholder 4"/>
          <p:cNvSpPr>
            <a:spLocks noGrp="1"/>
          </p:cNvSpPr>
          <p:nvPr>
            <p:ph type="sldNum" sz="quarter" idx="12"/>
          </p:nvPr>
        </p:nvSpPr>
        <p:spPr/>
        <p:txBody>
          <a:bodyPr/>
          <a:lstStyle/>
          <a:p>
            <a:pPr>
              <a:defRPr/>
            </a:pPr>
            <a:r>
              <a:rPr lang="en-US" altLang="en-US" smtClean="0"/>
              <a:t>Slide </a:t>
            </a:r>
            <a:fld id="{A2D159C0-1697-4662-BECF-0324D4AA669F}" type="slidenum">
              <a:rPr lang="en-US" altLang="en-US" smtClean="0"/>
              <a:pPr>
                <a:defRPr/>
              </a:pPr>
              <a:t>13</a:t>
            </a:fld>
            <a:endParaRPr lang="en-US" altLang="en-US"/>
          </a:p>
        </p:txBody>
      </p:sp>
      <p:graphicFrame>
        <p:nvGraphicFramePr>
          <p:cNvPr id="6" name="Table 5"/>
          <p:cNvGraphicFramePr>
            <a:graphicFrameLocks noGrp="1"/>
          </p:cNvGraphicFramePr>
          <p:nvPr>
            <p:extLst>
              <p:ext uri="{D42A27DB-BD31-4B8C-83A1-F6EECF244321}">
                <p14:modId xmlns:p14="http://schemas.microsoft.com/office/powerpoint/2010/main" val="1644675446"/>
              </p:ext>
            </p:extLst>
          </p:nvPr>
        </p:nvGraphicFramePr>
        <p:xfrm>
          <a:off x="474472" y="2743200"/>
          <a:ext cx="8195056" cy="2559170"/>
        </p:xfrm>
        <a:graphic>
          <a:graphicData uri="http://schemas.openxmlformats.org/drawingml/2006/table">
            <a:tbl>
              <a:tblPr/>
              <a:tblGrid>
                <a:gridCol w="675664"/>
                <a:gridCol w="3137483"/>
                <a:gridCol w="873504"/>
                <a:gridCol w="834414"/>
                <a:gridCol w="499145"/>
                <a:gridCol w="1033943"/>
                <a:gridCol w="1140903"/>
              </a:tblGrid>
              <a:tr h="276312">
                <a:tc>
                  <a:txBody>
                    <a:bodyPr/>
                    <a:lstStyle/>
                    <a:p>
                      <a:pPr algn="l" fontAlgn="ctr"/>
                      <a:r>
                        <a:rPr lang="en-US" sz="1100" b="0" i="0" u="none" strike="noStrike" dirty="0">
                          <a:solidFill>
                            <a:srgbClr val="FFFFFF"/>
                          </a:solidFill>
                          <a:effectLst/>
                          <a:latin typeface="Calibri" panose="020F0502020204030204" pitchFamily="34" charset="0"/>
                        </a:rPr>
                        <a:t>DCN</a:t>
                      </a:r>
                    </a:p>
                  </a:txBody>
                  <a:tcPr marL="4457" marR="4457" marT="445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Title</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Presenter</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Affiliation</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PHY/MAC</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Sub category</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Note</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r>
              <a:tr h="129243">
                <a:tc>
                  <a:txBody>
                    <a:bodyPr/>
                    <a:lstStyle/>
                    <a:p>
                      <a:pPr algn="l" fontAlgn="ctr"/>
                      <a:r>
                        <a:rPr lang="en-US" sz="1100" b="0" i="0" u="none" strike="noStrike">
                          <a:solidFill>
                            <a:srgbClr val="00B050"/>
                          </a:solidFill>
                          <a:effectLst/>
                          <a:latin typeface="Calibri" panose="020F0502020204030204" pitchFamily="34" charset="0"/>
                        </a:rPr>
                        <a:t>18/1074</a:t>
                      </a:r>
                    </a:p>
                  </a:txBody>
                  <a:tcPr marL="4457" marR="4457" marT="445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a:solidFill>
                            <a:srgbClr val="00B050"/>
                          </a:solidFill>
                          <a:effectLst/>
                          <a:latin typeface="Calibri" panose="020F0502020204030204" pitchFamily="34" charset="0"/>
                        </a:rPr>
                        <a:t>Proposed Text for Mandatory and Optional Description</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a:solidFill>
                            <a:srgbClr val="00B050"/>
                          </a:solidFill>
                          <a:effectLst/>
                          <a:latin typeface="Calibri" panose="020F0502020204030204" pitchFamily="34" charset="0"/>
                        </a:rPr>
                        <a:t>Po-Kai Huang</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a:solidFill>
                            <a:srgbClr val="00B050"/>
                          </a:solidFill>
                          <a:effectLst/>
                          <a:latin typeface="Calibri" panose="020F0502020204030204" pitchFamily="34" charset="0"/>
                        </a:rPr>
                        <a:t>Intel</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a:solidFill>
                            <a:srgbClr val="00B050"/>
                          </a:solidFill>
                          <a:effectLst/>
                          <a:latin typeface="Calibri" panose="020F0502020204030204" pitchFamily="34" charset="0"/>
                        </a:rPr>
                        <a:t>MAC</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a:solidFill>
                            <a:srgbClr val="00B050"/>
                          </a:solidFill>
                          <a:effectLst/>
                          <a:latin typeface="Calibri" panose="020F0502020204030204" pitchFamily="34" charset="0"/>
                        </a:rPr>
                        <a:t>Spec text</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dirty="0">
                          <a:solidFill>
                            <a:srgbClr val="00B050"/>
                          </a:solidFill>
                          <a:effectLst/>
                          <a:latin typeface="Calibri" panose="020F0502020204030204" pitchFamily="34" charset="0"/>
                        </a:rPr>
                        <a:t>in PHY/MAC joint</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9243">
                <a:tc>
                  <a:txBody>
                    <a:bodyPr/>
                    <a:lstStyle/>
                    <a:p>
                      <a:pPr algn="l" fontAlgn="b"/>
                      <a:r>
                        <a:rPr lang="en-US" sz="1100" b="0" i="0" u="none" strike="noStrike">
                          <a:solidFill>
                            <a:srgbClr val="00B050"/>
                          </a:solidFill>
                          <a:effectLst/>
                          <a:latin typeface="Calibri" panose="020F0502020204030204" pitchFamily="34" charset="0"/>
                        </a:rPr>
                        <a:t>18/1105</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Proposed Text for WUR MAC Revision</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Po-Kai Huang</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Intel</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MAC</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29243">
                <a:tc>
                  <a:txBody>
                    <a:bodyPr/>
                    <a:lstStyle/>
                    <a:p>
                      <a:pPr algn="l" fontAlgn="b"/>
                      <a:r>
                        <a:rPr lang="en-US" sz="1100" b="0" i="0" u="none" strike="noStrike">
                          <a:solidFill>
                            <a:srgbClr val="00B050"/>
                          </a:solidFill>
                          <a:effectLst/>
                          <a:latin typeface="Calibri" panose="020F0502020204030204" pitchFamily="34" charset="0"/>
                        </a:rPr>
                        <a:t>18/1157 </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Proposed Spec Text on BSS Update Counter Indication</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Xiaofei Wang</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InterDigital</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MAC</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dirty="0">
                          <a:solidFill>
                            <a:srgbClr val="00B05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29243">
                <a:tc>
                  <a:txBody>
                    <a:bodyPr/>
                    <a:lstStyle/>
                    <a:p>
                      <a:pPr algn="l" fontAlgn="b"/>
                      <a:r>
                        <a:rPr lang="en-US" sz="1100" b="0" i="0" u="none" strike="noStrike">
                          <a:solidFill>
                            <a:srgbClr val="00B050"/>
                          </a:solidFill>
                          <a:effectLst/>
                          <a:latin typeface="Calibri" panose="020F0502020204030204" pitchFamily="34" charset="0"/>
                        </a:rPr>
                        <a:t>18/1082r1</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Spec text update for WUR Discovery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Rojan Chitrakar</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Panasonic</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MAC</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29243">
                <a:tc>
                  <a:txBody>
                    <a:bodyPr/>
                    <a:lstStyle/>
                    <a:p>
                      <a:pPr algn="l" fontAlgn="b"/>
                      <a:r>
                        <a:rPr lang="en-US" sz="1100" b="0" i="0" u="none" strike="noStrike">
                          <a:solidFill>
                            <a:srgbClr val="00B050"/>
                          </a:solidFill>
                          <a:effectLst/>
                          <a:latin typeface="Calibri" panose="020F0502020204030204" pitchFamily="34" charset="0"/>
                        </a:rPr>
                        <a:t>18/1168r0</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Enabling WUR Protection</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Rojan Chitrakar</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Panasonic</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MAC</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WUR protection</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dirty="0">
                          <a:solidFill>
                            <a:srgbClr val="00B050"/>
                          </a:solidFill>
                          <a:effectLst/>
                          <a:latin typeface="Calibri" panose="020F0502020204030204" pitchFamily="34" charset="0"/>
                        </a:rPr>
                        <a:t>together with 18/1169</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29243">
                <a:tc>
                  <a:txBody>
                    <a:bodyPr/>
                    <a:lstStyle/>
                    <a:p>
                      <a:pPr algn="l" fontAlgn="b"/>
                      <a:r>
                        <a:rPr lang="en-US" sz="1100" b="0" i="0" u="none" strike="noStrike">
                          <a:solidFill>
                            <a:srgbClr val="000000"/>
                          </a:solidFill>
                          <a:effectLst/>
                          <a:latin typeface="Calibri" panose="020F0502020204030204" pitchFamily="34" charset="0"/>
                        </a:rPr>
                        <a:t>18/1169r0 </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Spec Text for Enabling WUR Protection</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Rojan Chitrakar</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Panasonic</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MAC</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9243">
                <a:tc>
                  <a:txBody>
                    <a:bodyPr/>
                    <a:lstStyle/>
                    <a:p>
                      <a:pPr algn="l" fontAlgn="b"/>
                      <a:r>
                        <a:rPr lang="en-US" sz="1100" b="0" i="0" u="none" strike="noStrike">
                          <a:solidFill>
                            <a:srgbClr val="000000"/>
                          </a:solidFill>
                          <a:effectLst/>
                          <a:latin typeface="Calibri" panose="020F0502020204030204" pitchFamily="34" charset="0"/>
                        </a:rPr>
                        <a:t>18/1170</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Spec Text Update for WUR FDMA Channel Access</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Rojan Chitrakar</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Panasonic</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MAC</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9243">
                <a:tc>
                  <a:txBody>
                    <a:bodyPr/>
                    <a:lstStyle/>
                    <a:p>
                      <a:pPr algn="l" fontAlgn="b"/>
                      <a:r>
                        <a:rPr lang="en-US" sz="1100" b="0" i="0" u="none" strike="noStrike">
                          <a:solidFill>
                            <a:srgbClr val="00B050"/>
                          </a:solidFill>
                          <a:effectLst/>
                          <a:latin typeface="Calibri" panose="020F0502020204030204" pitchFamily="34" charset="0"/>
                        </a:rPr>
                        <a:t>18/1121</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dirty="0">
                          <a:solidFill>
                            <a:srgbClr val="00B050"/>
                          </a:solidFill>
                          <a:effectLst/>
                          <a:latin typeface="Calibri" panose="020F0502020204030204" pitchFamily="34" charset="0"/>
                        </a:rPr>
                        <a:t>Spec text clarification for FDMA</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Suhwook Kim</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LG Electronics</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MAC</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100" b="0" i="0" u="none" strike="noStrike">
                          <a:solidFill>
                            <a:srgbClr val="00B05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endParaRPr lang="en-US" sz="1100" b="0" i="0" u="none" strike="noStrike" dirty="0">
                        <a:solidFill>
                          <a:srgbClr val="00B05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29243">
                <a:tc>
                  <a:txBody>
                    <a:bodyPr/>
                    <a:lstStyle/>
                    <a:p>
                      <a:pPr algn="l" fontAlgn="b"/>
                      <a:r>
                        <a:rPr lang="en-US" sz="1100" b="0" i="0" u="none" strike="noStrike" dirty="0" smtClean="0">
                          <a:solidFill>
                            <a:srgbClr val="000000"/>
                          </a:solidFill>
                          <a:effectLst/>
                          <a:latin typeface="Calibri" panose="020F0502020204030204" pitchFamily="34" charset="0"/>
                        </a:rPr>
                        <a:t>18/1209</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spec test for some TBD in sec 31.10</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err="1" smtClean="0">
                          <a:solidFill>
                            <a:srgbClr val="000000"/>
                          </a:solidFill>
                          <a:effectLst/>
                          <a:latin typeface="Calibri" panose="020F0502020204030204" pitchFamily="34" charset="0"/>
                        </a:rPr>
                        <a:t>Guoqing</a:t>
                      </a:r>
                      <a:r>
                        <a:rPr lang="en-US" sz="1100" b="0" i="0" u="none" strike="noStrike" dirty="0" smtClean="0">
                          <a:solidFill>
                            <a:srgbClr val="000000"/>
                          </a:solidFill>
                          <a:effectLst/>
                          <a:latin typeface="Calibri" panose="020F0502020204030204" pitchFamily="34" charset="0"/>
                        </a:rPr>
                        <a:t> Li</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Apple</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MAC</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Spec text</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863648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6913" y="779120"/>
            <a:ext cx="7772400" cy="744879"/>
          </a:xfrm>
        </p:spPr>
        <p:txBody>
          <a:bodyPr/>
          <a:lstStyle/>
          <a:p>
            <a:r>
              <a:rPr lang="en-US" dirty="0" smtClean="0"/>
              <a:t>MAC - Others</a:t>
            </a:r>
            <a:endParaRPr lang="en-US" dirty="0"/>
          </a:p>
        </p:txBody>
      </p:sp>
      <p:sp>
        <p:nvSpPr>
          <p:cNvPr id="3" name="Date Placeholder 2"/>
          <p:cNvSpPr>
            <a:spLocks noGrp="1"/>
          </p:cNvSpPr>
          <p:nvPr>
            <p:ph type="dt" sz="half" idx="10"/>
          </p:nvPr>
        </p:nvSpPr>
        <p:spPr/>
        <p:txBody>
          <a:bodyPr/>
          <a:lstStyle/>
          <a:p>
            <a:pPr>
              <a:defRPr/>
            </a:pPr>
            <a:r>
              <a:rPr lang="en-US" smtClean="0"/>
              <a:t>July 2018</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5" name="Slide Number Placeholder 4"/>
          <p:cNvSpPr>
            <a:spLocks noGrp="1"/>
          </p:cNvSpPr>
          <p:nvPr>
            <p:ph type="sldNum" sz="quarter" idx="12"/>
          </p:nvPr>
        </p:nvSpPr>
        <p:spPr/>
        <p:txBody>
          <a:bodyPr/>
          <a:lstStyle/>
          <a:p>
            <a:pPr>
              <a:defRPr/>
            </a:pPr>
            <a:r>
              <a:rPr lang="en-US" altLang="en-US" smtClean="0"/>
              <a:t>Slide </a:t>
            </a:r>
            <a:fld id="{A2D159C0-1697-4662-BECF-0324D4AA669F}" type="slidenum">
              <a:rPr lang="en-US" altLang="en-US" smtClean="0"/>
              <a:pPr>
                <a:defRPr/>
              </a:pPr>
              <a:t>14</a:t>
            </a:fld>
            <a:endParaRPr lang="en-US" altLang="en-US"/>
          </a:p>
        </p:txBody>
      </p:sp>
      <p:graphicFrame>
        <p:nvGraphicFramePr>
          <p:cNvPr id="6" name="Table 5"/>
          <p:cNvGraphicFramePr>
            <a:graphicFrameLocks noGrp="1"/>
          </p:cNvGraphicFramePr>
          <p:nvPr>
            <p:extLst>
              <p:ext uri="{D42A27DB-BD31-4B8C-83A1-F6EECF244321}">
                <p14:modId xmlns:p14="http://schemas.microsoft.com/office/powerpoint/2010/main" val="4056693166"/>
              </p:ext>
            </p:extLst>
          </p:nvPr>
        </p:nvGraphicFramePr>
        <p:xfrm>
          <a:off x="723900" y="2438400"/>
          <a:ext cx="7858635" cy="2560623"/>
        </p:xfrm>
        <a:graphic>
          <a:graphicData uri="http://schemas.openxmlformats.org/drawingml/2006/table">
            <a:tbl>
              <a:tblPr/>
              <a:tblGrid>
                <a:gridCol w="524796"/>
                <a:gridCol w="3677264"/>
                <a:gridCol w="1023784"/>
                <a:gridCol w="835946"/>
                <a:gridCol w="585019"/>
                <a:gridCol w="1211826"/>
              </a:tblGrid>
              <a:tr h="323850">
                <a:tc>
                  <a:txBody>
                    <a:bodyPr/>
                    <a:lstStyle/>
                    <a:p>
                      <a:pPr algn="l" fontAlgn="ctr"/>
                      <a:r>
                        <a:rPr lang="en-US" sz="1100" b="0" i="0" u="none" strike="noStrike" dirty="0">
                          <a:solidFill>
                            <a:srgbClr val="FFFFFF"/>
                          </a:solidFill>
                          <a:effectLst/>
                          <a:latin typeface="Calibri" panose="020F0502020204030204" pitchFamily="34" charset="0"/>
                        </a:rPr>
                        <a:t>DCN</a:t>
                      </a:r>
                    </a:p>
                  </a:txBody>
                  <a:tcPr marL="5223" marR="5223" marT="52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Title</a:t>
                      </a:r>
                    </a:p>
                  </a:txBody>
                  <a:tcPr marL="5223" marR="5223" marT="522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Presenter</a:t>
                      </a:r>
                    </a:p>
                  </a:txBody>
                  <a:tcPr marL="5223" marR="5223" marT="522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Affiliation</a:t>
                      </a:r>
                    </a:p>
                  </a:txBody>
                  <a:tcPr marL="5223" marR="5223" marT="522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PHY/MAC</a:t>
                      </a:r>
                    </a:p>
                  </a:txBody>
                  <a:tcPr marL="5223" marR="5223" marT="522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Sub category</a:t>
                      </a:r>
                    </a:p>
                  </a:txBody>
                  <a:tcPr marL="5223" marR="5223" marT="522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r>
              <a:tr h="151478">
                <a:tc>
                  <a:txBody>
                    <a:bodyPr/>
                    <a:lstStyle/>
                    <a:p>
                      <a:pPr algn="l" fontAlgn="b"/>
                      <a:r>
                        <a:rPr lang="en-US" sz="1100" b="0" i="0" u="none" strike="noStrike">
                          <a:solidFill>
                            <a:srgbClr val="000000"/>
                          </a:solidFill>
                          <a:effectLst/>
                          <a:latin typeface="Calibri" panose="020F0502020204030204" pitchFamily="34" charset="0"/>
                        </a:rPr>
                        <a:t>18/1158</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Group Delay for Multicast Wake Up Frames</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Xiaofei Wang</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InterDigital</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MAC</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Multicast WUR</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a:solidFill>
                            <a:srgbClr val="000000"/>
                          </a:solidFill>
                          <a:effectLst/>
                          <a:latin typeface="Calibri" panose="020F0502020204030204" pitchFamily="34" charset="0"/>
                        </a:rPr>
                        <a:t>18/1159</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Wake up procedure after receiving Broadcast/Multicast Wake Up Packets</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Xiaofei Wang</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InterDigital</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MAC</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Multicast WUR</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a:solidFill>
                            <a:schemeClr val="bg1">
                              <a:lumMod val="65000"/>
                            </a:schemeClr>
                          </a:solidFill>
                          <a:effectLst/>
                          <a:latin typeface="Calibri" panose="020F0502020204030204" pitchFamily="34" charset="0"/>
                        </a:rPr>
                        <a:t>18/1122</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a:solidFill>
                            <a:schemeClr val="bg1">
                              <a:lumMod val="65000"/>
                            </a:schemeClr>
                          </a:solidFill>
                          <a:effectLst/>
                          <a:latin typeface="Calibri" panose="020F0502020204030204" pitchFamily="34" charset="0"/>
                        </a:rPr>
                        <a:t>Duty Cycle signaling</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chemeClr val="bg1">
                              <a:lumMod val="65000"/>
                            </a:schemeClr>
                          </a:solidFill>
                          <a:effectLst/>
                          <a:latin typeface="Calibri" panose="020F0502020204030204" pitchFamily="34" charset="0"/>
                        </a:rPr>
                        <a:t>Suhwook Kim</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chemeClr val="bg1">
                              <a:lumMod val="65000"/>
                            </a:schemeClr>
                          </a:solidFill>
                          <a:effectLst/>
                          <a:latin typeface="Calibri" panose="020F0502020204030204" pitchFamily="34" charset="0"/>
                        </a:rPr>
                        <a:t>LG Electronics</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chemeClr val="bg1">
                              <a:lumMod val="65000"/>
                            </a:schemeClr>
                          </a:solidFill>
                          <a:effectLst/>
                          <a:latin typeface="Calibri" panose="020F0502020204030204" pitchFamily="34" charset="0"/>
                        </a:rPr>
                        <a:t>MAC</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a:solidFill>
                            <a:schemeClr val="bg1">
                              <a:lumMod val="65000"/>
                            </a:schemeClr>
                          </a:solidFill>
                          <a:effectLst/>
                          <a:latin typeface="Calibri" panose="020F0502020204030204" pitchFamily="34" charset="0"/>
                        </a:rPr>
                        <a:t>Duty cycle</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a:solidFill>
                            <a:srgbClr val="000000"/>
                          </a:solidFill>
                          <a:effectLst/>
                          <a:latin typeface="Calibri" panose="020F0502020204030204" pitchFamily="34" charset="0"/>
                        </a:rPr>
                        <a:t>18/1172</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Clarification of WUR frame related to group addressed frame</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Jeongki Kim</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LG Electronics</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MAC</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Group addressed frame</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a:solidFill>
                            <a:srgbClr val="000000"/>
                          </a:solidFill>
                          <a:effectLst/>
                          <a:latin typeface="Calibri" panose="020F0502020204030204" pitchFamily="34" charset="0"/>
                        </a:rPr>
                        <a:t>18/1119</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Channel Access for WUR FDMA</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Taewon Song</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LG Electronics</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MAC</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FDMA</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a:solidFill>
                            <a:srgbClr val="000000"/>
                          </a:solidFill>
                          <a:effectLst/>
                          <a:latin typeface="Calibri" panose="020F0502020204030204" pitchFamily="34" charset="0"/>
                        </a:rPr>
                        <a:t>18/1120</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WUR Discovery Period Announcement</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Taewon Song</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LG Electronics</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MAC</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Discovery period</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a:solidFill>
                            <a:schemeClr val="bg1">
                              <a:lumMod val="65000"/>
                            </a:schemeClr>
                          </a:solidFill>
                          <a:effectLst/>
                          <a:latin typeface="Calibri" panose="020F0502020204030204" pitchFamily="34" charset="0"/>
                        </a:rPr>
                        <a:t>18/1085</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a:solidFill>
                            <a:schemeClr val="bg1">
                              <a:lumMod val="65000"/>
                            </a:schemeClr>
                          </a:solidFill>
                          <a:effectLst/>
                          <a:latin typeface="Calibri" panose="020F0502020204030204" pitchFamily="34" charset="0"/>
                        </a:rPr>
                        <a:t>Flexible Group ID Allocation</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chemeClr val="bg1">
                              <a:lumMod val="65000"/>
                            </a:schemeClr>
                          </a:solidFill>
                          <a:effectLst/>
                          <a:latin typeface="Calibri" panose="020F0502020204030204" pitchFamily="34" charset="0"/>
                        </a:rPr>
                        <a:t>Kaiying Lv</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chemeClr val="bg1">
                              <a:lumMod val="65000"/>
                            </a:schemeClr>
                          </a:solidFill>
                          <a:effectLst/>
                          <a:latin typeface="Calibri" panose="020F0502020204030204" pitchFamily="34" charset="0"/>
                        </a:rPr>
                        <a:t>ZTE</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chemeClr val="bg1">
                              <a:lumMod val="65000"/>
                            </a:schemeClr>
                          </a:solidFill>
                          <a:effectLst/>
                          <a:latin typeface="Calibri" panose="020F0502020204030204" pitchFamily="34" charset="0"/>
                        </a:rPr>
                        <a:t>MAC</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a:solidFill>
                            <a:schemeClr val="bg1">
                              <a:lumMod val="65000"/>
                            </a:schemeClr>
                          </a:solidFill>
                          <a:effectLst/>
                          <a:latin typeface="Calibri" panose="020F0502020204030204" pitchFamily="34" charset="0"/>
                        </a:rPr>
                        <a:t>Group ID</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dirty="0" smtClean="0">
                          <a:solidFill>
                            <a:srgbClr val="000000"/>
                          </a:solidFill>
                          <a:effectLst/>
                          <a:latin typeface="Calibri" panose="020F0502020204030204" pitchFamily="34" charset="0"/>
                        </a:rPr>
                        <a:t>18/1206</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Issues on channel usage in WUR FDMA transmission</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err="1" smtClean="0">
                          <a:solidFill>
                            <a:srgbClr val="000000"/>
                          </a:solidFill>
                          <a:effectLst/>
                          <a:latin typeface="Calibri" panose="020F0502020204030204" pitchFamily="34" charset="0"/>
                        </a:rPr>
                        <a:t>Hanseul</a:t>
                      </a:r>
                      <a:r>
                        <a:rPr lang="en-US" sz="1100" b="0" i="0" u="none" strike="noStrike" dirty="0" smtClean="0">
                          <a:solidFill>
                            <a:srgbClr val="000000"/>
                          </a:solidFill>
                          <a:effectLst/>
                          <a:latin typeface="Calibri" panose="020F0502020204030204" pitchFamily="34" charset="0"/>
                        </a:rPr>
                        <a:t> Hong</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err="1" smtClean="0">
                          <a:solidFill>
                            <a:srgbClr val="000000"/>
                          </a:solidFill>
                          <a:effectLst/>
                          <a:latin typeface="Calibri" panose="020F0502020204030204" pitchFamily="34" charset="0"/>
                        </a:rPr>
                        <a:t>Yonsei</a:t>
                      </a:r>
                      <a:r>
                        <a:rPr lang="en-US" sz="1100" b="0" i="0" u="none" strike="noStrike" dirty="0" smtClean="0">
                          <a:solidFill>
                            <a:srgbClr val="000000"/>
                          </a:solidFill>
                          <a:effectLst/>
                          <a:latin typeface="Calibri" panose="020F0502020204030204" pitchFamily="34" charset="0"/>
                        </a:rPr>
                        <a:t> Univ.</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MAC</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FDMA</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dirty="0" smtClean="0">
                          <a:solidFill>
                            <a:srgbClr val="000000"/>
                          </a:solidFill>
                          <a:effectLst/>
                          <a:latin typeface="Calibri" panose="020F0502020204030204" pitchFamily="34" charset="0"/>
                        </a:rPr>
                        <a:t>18/1207</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11ba with Conventional Scheduled PS</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err="1" smtClean="0">
                          <a:solidFill>
                            <a:srgbClr val="000000"/>
                          </a:solidFill>
                          <a:effectLst/>
                          <a:latin typeface="Calibri" panose="020F0502020204030204" pitchFamily="34" charset="0"/>
                        </a:rPr>
                        <a:t>Jinsoo</a:t>
                      </a:r>
                      <a:r>
                        <a:rPr lang="en-US" sz="1100" b="0" i="0" u="none" strike="noStrike" dirty="0" smtClean="0">
                          <a:solidFill>
                            <a:srgbClr val="000000"/>
                          </a:solidFill>
                          <a:effectLst/>
                          <a:latin typeface="Calibri" panose="020F0502020204030204" pitchFamily="34" charset="0"/>
                        </a:rPr>
                        <a:t> </a:t>
                      </a:r>
                      <a:r>
                        <a:rPr lang="en-US" sz="1100" b="0" i="0" u="none" strike="noStrike" dirty="0" err="1" smtClean="0">
                          <a:solidFill>
                            <a:srgbClr val="000000"/>
                          </a:solidFill>
                          <a:effectLst/>
                          <a:latin typeface="Calibri" panose="020F0502020204030204" pitchFamily="34" charset="0"/>
                        </a:rPr>
                        <a:t>Ahn</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err="1" smtClean="0">
                          <a:solidFill>
                            <a:srgbClr val="000000"/>
                          </a:solidFill>
                          <a:effectLst/>
                          <a:latin typeface="Calibri" panose="020F0502020204030204" pitchFamily="34" charset="0"/>
                        </a:rPr>
                        <a:t>Yonsei</a:t>
                      </a:r>
                      <a:r>
                        <a:rPr lang="en-US" sz="1100" b="0" i="0" u="none" strike="noStrike" dirty="0" smtClean="0">
                          <a:solidFill>
                            <a:srgbClr val="000000"/>
                          </a:solidFill>
                          <a:effectLst/>
                          <a:latin typeface="Calibri" panose="020F0502020204030204" pitchFamily="34" charset="0"/>
                        </a:rPr>
                        <a:t> Univ.</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MAC</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Scheduled PS</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dirty="0" smtClean="0">
                          <a:solidFill>
                            <a:srgbClr val="000000"/>
                          </a:solidFill>
                          <a:effectLst/>
                          <a:latin typeface="Calibri" panose="020F0502020204030204" pitchFamily="34" charset="0"/>
                        </a:rPr>
                        <a:t>18/0895</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Addressing in VL Wake-up frame (SP)</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err="1" smtClean="0">
                          <a:solidFill>
                            <a:srgbClr val="000000"/>
                          </a:solidFill>
                          <a:effectLst/>
                          <a:latin typeface="Calibri" panose="020F0502020204030204" pitchFamily="34" charset="0"/>
                        </a:rPr>
                        <a:t>Woojin</a:t>
                      </a:r>
                      <a:r>
                        <a:rPr lang="en-US" sz="1100" b="0" i="0" u="none" strike="noStrike" dirty="0" smtClean="0">
                          <a:solidFill>
                            <a:srgbClr val="000000"/>
                          </a:solidFill>
                          <a:effectLst/>
                          <a:latin typeface="Calibri" panose="020F0502020204030204" pitchFamily="34" charset="0"/>
                        </a:rPr>
                        <a:t> </a:t>
                      </a:r>
                      <a:r>
                        <a:rPr lang="en-US" sz="1100" b="0" i="0" u="none" strike="noStrike" dirty="0" err="1" smtClean="0">
                          <a:solidFill>
                            <a:srgbClr val="000000"/>
                          </a:solidFill>
                          <a:effectLst/>
                          <a:latin typeface="Calibri" panose="020F0502020204030204" pitchFamily="34" charset="0"/>
                        </a:rPr>
                        <a:t>Ahn</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WILUS</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MAC</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dirty="0" smtClean="0">
                          <a:solidFill>
                            <a:srgbClr val="000000"/>
                          </a:solidFill>
                          <a:effectLst/>
                          <a:latin typeface="Calibri" panose="020F0502020204030204" pitchFamily="34" charset="0"/>
                        </a:rPr>
                        <a:t>18/1241</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Remaining Issues on Individually-addressed BU Delivery</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err="1" smtClean="0">
                          <a:solidFill>
                            <a:srgbClr val="000000"/>
                          </a:solidFill>
                          <a:effectLst/>
                          <a:latin typeface="Calibri" panose="020F0502020204030204" pitchFamily="34" charset="0"/>
                        </a:rPr>
                        <a:t>Woojin</a:t>
                      </a:r>
                      <a:r>
                        <a:rPr lang="en-US" sz="1100" b="0" i="0" u="none" strike="noStrike" dirty="0" smtClean="0">
                          <a:solidFill>
                            <a:srgbClr val="000000"/>
                          </a:solidFill>
                          <a:effectLst/>
                          <a:latin typeface="Calibri" panose="020F0502020204030204" pitchFamily="34" charset="0"/>
                        </a:rPr>
                        <a:t> </a:t>
                      </a:r>
                      <a:r>
                        <a:rPr lang="en-US" sz="1100" b="0" i="0" u="none" strike="noStrike" dirty="0" err="1" smtClean="0">
                          <a:solidFill>
                            <a:srgbClr val="000000"/>
                          </a:solidFill>
                          <a:effectLst/>
                          <a:latin typeface="Calibri" panose="020F0502020204030204" pitchFamily="34" charset="0"/>
                        </a:rPr>
                        <a:t>Ahn</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WILUS</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MAC</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6694011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685799" y="685800"/>
            <a:ext cx="7772401" cy="533400"/>
          </a:xfrm>
        </p:spPr>
        <p:txBody>
          <a:bodyPr/>
          <a:lstStyle/>
          <a:p>
            <a:r>
              <a:rPr lang="en-US" altLang="en-US" dirty="0" smtClean="0"/>
              <a:t>Agenda</a:t>
            </a:r>
          </a:p>
        </p:txBody>
      </p:sp>
      <p:sp>
        <p:nvSpPr>
          <p:cNvPr id="21507" name="Content Placeholder 6"/>
          <p:cNvSpPr>
            <a:spLocks noGrp="1"/>
          </p:cNvSpPr>
          <p:nvPr>
            <p:ph sz="half" idx="1"/>
          </p:nvPr>
        </p:nvSpPr>
        <p:spPr>
          <a:xfrm>
            <a:off x="152400" y="1373187"/>
            <a:ext cx="4722813" cy="5103813"/>
          </a:xfrm>
        </p:spPr>
        <p:txBody>
          <a:bodyPr/>
          <a:lstStyle/>
          <a:p>
            <a:pPr>
              <a:spcBef>
                <a:spcPts val="100"/>
              </a:spcBef>
            </a:pPr>
            <a:r>
              <a:rPr lang="en-US" altLang="en-US" sz="1300" dirty="0">
                <a:solidFill>
                  <a:srgbClr val="FF0000"/>
                </a:solidFill>
              </a:rPr>
              <a:t>Monday: </a:t>
            </a:r>
            <a:r>
              <a:rPr lang="en-US" altLang="en-US" sz="1300" dirty="0" smtClean="0">
                <a:solidFill>
                  <a:srgbClr val="FF0000"/>
                </a:solidFill>
              </a:rPr>
              <a:t>AM1 </a:t>
            </a:r>
            <a:r>
              <a:rPr lang="en-US" altLang="en-US" sz="1300" dirty="0">
                <a:solidFill>
                  <a:srgbClr val="FF0000"/>
                </a:solidFill>
              </a:rPr>
              <a:t>(2 hours) </a:t>
            </a:r>
          </a:p>
          <a:p>
            <a:pPr lvl="1">
              <a:spcBef>
                <a:spcPts val="100"/>
              </a:spcBef>
            </a:pPr>
            <a:r>
              <a:rPr lang="en-US" altLang="en-US" sz="1300" dirty="0">
                <a:solidFill>
                  <a:srgbClr val="FF0000"/>
                </a:solidFill>
              </a:rPr>
              <a:t>PHY and MAC ad-hoc meetings (parallel)</a:t>
            </a:r>
          </a:p>
          <a:p>
            <a:pPr>
              <a:spcBef>
                <a:spcPts val="100"/>
              </a:spcBef>
            </a:pPr>
            <a:r>
              <a:rPr lang="en-US" altLang="en-US" sz="1300" dirty="0" smtClean="0"/>
              <a:t>Monday: </a:t>
            </a:r>
            <a:r>
              <a:rPr lang="en-US" altLang="en-US" sz="1300" dirty="0"/>
              <a:t>P</a:t>
            </a:r>
            <a:r>
              <a:rPr lang="en-US" altLang="en-US" sz="1300" dirty="0" smtClean="0"/>
              <a:t>M1 (2 hours)</a:t>
            </a:r>
          </a:p>
          <a:p>
            <a:pPr lvl="1">
              <a:spcBef>
                <a:spcPts val="100"/>
              </a:spcBef>
            </a:pPr>
            <a:r>
              <a:rPr lang="en-US" altLang="en-US" sz="1300" dirty="0" smtClean="0"/>
              <a:t>Call meeting to order, TGba introduction</a:t>
            </a:r>
          </a:p>
          <a:p>
            <a:pPr lvl="1">
              <a:spcBef>
                <a:spcPts val="100"/>
              </a:spcBef>
            </a:pPr>
            <a:r>
              <a:rPr lang="en-US" altLang="en-US" sz="1300" dirty="0" smtClean="0"/>
              <a:t>Call for submissions</a:t>
            </a:r>
          </a:p>
          <a:p>
            <a:pPr lvl="1">
              <a:spcBef>
                <a:spcPts val="100"/>
              </a:spcBef>
            </a:pPr>
            <a:r>
              <a:rPr lang="en-US" altLang="en-US" sz="1300" dirty="0" smtClean="0"/>
              <a:t>Review agenda and approval</a:t>
            </a:r>
          </a:p>
          <a:p>
            <a:pPr lvl="1">
              <a:spcBef>
                <a:spcPts val="100"/>
              </a:spcBef>
            </a:pPr>
            <a:r>
              <a:rPr lang="en-US" altLang="en-US" sz="1300" dirty="0" smtClean="0"/>
              <a:t>IEEE 802 and 802.11 IPR Policy and procedure</a:t>
            </a:r>
          </a:p>
          <a:p>
            <a:pPr lvl="1">
              <a:spcBef>
                <a:spcPts val="100"/>
              </a:spcBef>
            </a:pPr>
            <a:r>
              <a:rPr lang="en-US" altLang="en-US" sz="1300" dirty="0" smtClean="0"/>
              <a:t>Participation in IEEE 802 Meetings </a:t>
            </a:r>
          </a:p>
          <a:p>
            <a:pPr lvl="1">
              <a:spcBef>
                <a:spcPts val="100"/>
              </a:spcBef>
            </a:pPr>
            <a:r>
              <a:rPr lang="en-US" altLang="en-US" sz="1300" dirty="0" smtClean="0"/>
              <a:t>Summary from May 2018 meeting</a:t>
            </a:r>
          </a:p>
          <a:p>
            <a:pPr lvl="1">
              <a:spcBef>
                <a:spcPts val="100"/>
              </a:spcBef>
            </a:pPr>
            <a:r>
              <a:rPr lang="en-US" altLang="en-US" sz="1300" dirty="0" smtClean="0"/>
              <a:t>Motion: May 2018 meeting (</a:t>
            </a:r>
            <a:r>
              <a:rPr lang="en-US" altLang="en-US" sz="1300" dirty="0"/>
              <a:t>doc: IEEE </a:t>
            </a:r>
            <a:r>
              <a:rPr lang="en-US" altLang="en-US" sz="1300" dirty="0" smtClean="0"/>
              <a:t>802.11-18/999r0, 18/1006r0) and teleconference minutes (doc: IEEE 802.11-18/1011r1) approval</a:t>
            </a:r>
          </a:p>
          <a:p>
            <a:pPr lvl="1">
              <a:spcBef>
                <a:spcPts val="100"/>
              </a:spcBef>
            </a:pPr>
            <a:r>
              <a:rPr lang="en-US" altLang="en-US" sz="1300" dirty="0" smtClean="0"/>
              <a:t>Motion: </a:t>
            </a:r>
            <a:r>
              <a:rPr lang="en-US" altLang="en-US" sz="1300" dirty="0" err="1" smtClean="0"/>
              <a:t>TGba</a:t>
            </a:r>
            <a:r>
              <a:rPr lang="en-US" altLang="en-US" sz="1300" dirty="0" smtClean="0"/>
              <a:t> D0.3 approval</a:t>
            </a:r>
          </a:p>
          <a:p>
            <a:pPr lvl="1">
              <a:spcBef>
                <a:spcPts val="100"/>
              </a:spcBef>
            </a:pPr>
            <a:r>
              <a:rPr lang="en-US" altLang="en-US" sz="1300" dirty="0" smtClean="0"/>
              <a:t>Presentations, Recess</a:t>
            </a:r>
          </a:p>
          <a:p>
            <a:pPr>
              <a:spcBef>
                <a:spcPts val="100"/>
              </a:spcBef>
            </a:pPr>
            <a:r>
              <a:rPr lang="en-US" altLang="en-US" sz="1300" dirty="0" smtClean="0"/>
              <a:t>Monday: PM2 (2 hours)</a:t>
            </a:r>
          </a:p>
          <a:p>
            <a:pPr lvl="1">
              <a:spcBef>
                <a:spcPts val="100"/>
              </a:spcBef>
            </a:pPr>
            <a:r>
              <a:rPr lang="en-US" altLang="en-US" sz="1300" dirty="0" smtClean="0"/>
              <a:t>Call meeting to order</a:t>
            </a:r>
          </a:p>
          <a:p>
            <a:pPr lvl="1">
              <a:spcBef>
                <a:spcPts val="100"/>
              </a:spcBef>
            </a:pPr>
            <a:r>
              <a:rPr lang="en-US" altLang="en-US" sz="1300" dirty="0" smtClean="0"/>
              <a:t>IEEE 802 and 802.11 IPR Policy and procedure</a:t>
            </a:r>
          </a:p>
          <a:p>
            <a:pPr lvl="1">
              <a:spcBef>
                <a:spcPts val="100"/>
              </a:spcBef>
            </a:pPr>
            <a:r>
              <a:rPr lang="en-US" altLang="en-US" sz="1300" dirty="0" smtClean="0"/>
              <a:t>Presentations, Recess</a:t>
            </a:r>
          </a:p>
          <a:p>
            <a:pPr>
              <a:spcBef>
                <a:spcPts val="100"/>
              </a:spcBef>
            </a:pPr>
            <a:r>
              <a:rPr lang="en-US" altLang="en-US" sz="1300" dirty="0" smtClean="0"/>
              <a:t>Tuesday</a:t>
            </a:r>
            <a:r>
              <a:rPr lang="en-US" altLang="en-US" sz="1300" dirty="0"/>
              <a:t>: </a:t>
            </a:r>
            <a:r>
              <a:rPr lang="en-US" altLang="en-US" sz="1300" dirty="0" smtClean="0"/>
              <a:t>AM1 </a:t>
            </a:r>
            <a:r>
              <a:rPr lang="en-US" altLang="en-US" sz="1300" dirty="0"/>
              <a:t>(2 hours)</a:t>
            </a:r>
          </a:p>
          <a:p>
            <a:pPr lvl="1">
              <a:spcBef>
                <a:spcPts val="100"/>
              </a:spcBef>
            </a:pPr>
            <a:r>
              <a:rPr lang="en-US" altLang="en-US" sz="1300" dirty="0"/>
              <a:t>Call meeting to order</a:t>
            </a:r>
          </a:p>
          <a:p>
            <a:pPr lvl="1">
              <a:spcBef>
                <a:spcPts val="100"/>
              </a:spcBef>
            </a:pPr>
            <a:r>
              <a:rPr lang="en-US" altLang="en-US" sz="1300" dirty="0"/>
              <a:t>IEEE 802 and 802.11 IPR Policy and procedure</a:t>
            </a:r>
          </a:p>
          <a:p>
            <a:pPr lvl="1">
              <a:spcBef>
                <a:spcPts val="100"/>
              </a:spcBef>
            </a:pPr>
            <a:r>
              <a:rPr lang="en-US" altLang="en-US" sz="1300" dirty="0"/>
              <a:t>Presentations, </a:t>
            </a:r>
            <a:r>
              <a:rPr lang="en-US" altLang="en-US" sz="1300" dirty="0" smtClean="0"/>
              <a:t>Recess</a:t>
            </a:r>
          </a:p>
          <a:p>
            <a:pPr>
              <a:spcBef>
                <a:spcPts val="100"/>
              </a:spcBef>
            </a:pPr>
            <a:r>
              <a:rPr lang="en-US" altLang="en-US" sz="1300" dirty="0" smtClean="0">
                <a:solidFill>
                  <a:srgbClr val="FF0000"/>
                </a:solidFill>
              </a:rPr>
              <a:t>Tuesday</a:t>
            </a:r>
            <a:r>
              <a:rPr lang="en-US" altLang="en-US" sz="1300" dirty="0">
                <a:solidFill>
                  <a:srgbClr val="FF0000"/>
                </a:solidFill>
              </a:rPr>
              <a:t>: PM1 (2 hours</a:t>
            </a:r>
            <a:r>
              <a:rPr lang="en-US" altLang="en-US" sz="1300" dirty="0" smtClean="0">
                <a:solidFill>
                  <a:srgbClr val="FF0000"/>
                </a:solidFill>
              </a:rPr>
              <a:t>) </a:t>
            </a:r>
            <a:endParaRPr lang="en-US" altLang="en-US" sz="1300" dirty="0">
              <a:solidFill>
                <a:srgbClr val="FF0000"/>
              </a:solidFill>
            </a:endParaRPr>
          </a:p>
          <a:p>
            <a:pPr lvl="1">
              <a:spcBef>
                <a:spcPts val="100"/>
              </a:spcBef>
            </a:pPr>
            <a:r>
              <a:rPr lang="en-US" altLang="en-US" sz="1300" dirty="0">
                <a:solidFill>
                  <a:srgbClr val="FF0000"/>
                </a:solidFill>
              </a:rPr>
              <a:t>PHY and MAC ad-hoc </a:t>
            </a:r>
            <a:r>
              <a:rPr lang="en-US" altLang="en-US" sz="1300" dirty="0" smtClean="0">
                <a:solidFill>
                  <a:srgbClr val="FF0000"/>
                </a:solidFill>
              </a:rPr>
              <a:t>meetings (parallel)</a:t>
            </a:r>
            <a:endParaRPr lang="en-US" altLang="en-US" sz="1700" dirty="0">
              <a:solidFill>
                <a:srgbClr val="FF0000"/>
              </a:solidFill>
            </a:endParaRPr>
          </a:p>
        </p:txBody>
      </p:sp>
      <p:sp>
        <p:nvSpPr>
          <p:cNvPr id="21508" name="Content Placeholder 7"/>
          <p:cNvSpPr>
            <a:spLocks noGrp="1"/>
          </p:cNvSpPr>
          <p:nvPr>
            <p:ph sz="half" idx="2"/>
          </p:nvPr>
        </p:nvSpPr>
        <p:spPr>
          <a:xfrm>
            <a:off x="4875213" y="1373186"/>
            <a:ext cx="4268787" cy="5103814"/>
          </a:xfrm>
        </p:spPr>
        <p:txBody>
          <a:bodyPr/>
          <a:lstStyle/>
          <a:p>
            <a:pPr>
              <a:spcBef>
                <a:spcPts val="0"/>
              </a:spcBef>
            </a:pPr>
            <a:r>
              <a:rPr lang="en-US" altLang="en-US" sz="1300" dirty="0" smtClean="0"/>
              <a:t>Wednesday: PM1 </a:t>
            </a:r>
            <a:r>
              <a:rPr lang="en-US" altLang="en-US" sz="1300" dirty="0"/>
              <a:t>(2 hours</a:t>
            </a:r>
            <a:r>
              <a:rPr lang="en-US" altLang="en-US" sz="1300" dirty="0" smtClean="0"/>
              <a:t>)</a:t>
            </a:r>
          </a:p>
          <a:p>
            <a:pPr lvl="1">
              <a:spcBef>
                <a:spcPts val="0"/>
              </a:spcBef>
            </a:pPr>
            <a:r>
              <a:rPr lang="en-US" altLang="en-US" sz="1300" dirty="0"/>
              <a:t>Call meeting to order</a:t>
            </a:r>
          </a:p>
          <a:p>
            <a:pPr lvl="1">
              <a:spcBef>
                <a:spcPts val="0"/>
              </a:spcBef>
            </a:pPr>
            <a:r>
              <a:rPr lang="en-US" altLang="en-US" sz="1300" dirty="0"/>
              <a:t>IEEE 802 and 802.11 IPR Policy and </a:t>
            </a:r>
            <a:r>
              <a:rPr lang="en-US" altLang="en-US" sz="1300" dirty="0" smtClean="0"/>
              <a:t>procedure</a:t>
            </a:r>
          </a:p>
          <a:p>
            <a:pPr lvl="1">
              <a:spcBef>
                <a:spcPts val="0"/>
              </a:spcBef>
            </a:pPr>
            <a:r>
              <a:rPr lang="en-US" altLang="en-US" sz="1300" dirty="0" smtClean="0"/>
              <a:t>Presentations, Recess</a:t>
            </a:r>
          </a:p>
          <a:p>
            <a:pPr>
              <a:spcBef>
                <a:spcPts val="0"/>
              </a:spcBef>
            </a:pPr>
            <a:r>
              <a:rPr lang="en-US" altLang="en-US" sz="1300" dirty="0">
                <a:solidFill>
                  <a:srgbClr val="FF0000"/>
                </a:solidFill>
              </a:rPr>
              <a:t>Wednesday </a:t>
            </a:r>
            <a:r>
              <a:rPr lang="en-US" altLang="en-US" sz="1300" dirty="0" smtClean="0">
                <a:solidFill>
                  <a:srgbClr val="FF0000"/>
                </a:solidFill>
              </a:rPr>
              <a:t>: PM2 </a:t>
            </a:r>
            <a:r>
              <a:rPr lang="en-US" altLang="en-US" sz="1300" dirty="0">
                <a:solidFill>
                  <a:srgbClr val="FF0000"/>
                </a:solidFill>
              </a:rPr>
              <a:t>(2 hours)</a:t>
            </a:r>
          </a:p>
          <a:p>
            <a:pPr lvl="1">
              <a:spcBef>
                <a:spcPts val="0"/>
              </a:spcBef>
            </a:pPr>
            <a:r>
              <a:rPr lang="en-US" altLang="en-US" sz="1300" dirty="0">
                <a:solidFill>
                  <a:srgbClr val="FF0000"/>
                </a:solidFill>
              </a:rPr>
              <a:t>PHY and MAC ad-hoc </a:t>
            </a:r>
            <a:r>
              <a:rPr lang="en-US" altLang="en-US" sz="1300" dirty="0" smtClean="0">
                <a:solidFill>
                  <a:srgbClr val="FF0000"/>
                </a:solidFill>
              </a:rPr>
              <a:t>meetings (parallel)</a:t>
            </a:r>
            <a:endParaRPr lang="en-US" altLang="en-US" sz="1300" dirty="0">
              <a:solidFill>
                <a:srgbClr val="FF0000"/>
              </a:solidFill>
            </a:endParaRPr>
          </a:p>
          <a:p>
            <a:pPr>
              <a:spcBef>
                <a:spcPts val="0"/>
              </a:spcBef>
            </a:pPr>
            <a:r>
              <a:rPr lang="en-US" altLang="en-US" sz="1300" dirty="0" smtClean="0"/>
              <a:t>Thursday: AM2 (2 hours)</a:t>
            </a:r>
            <a:endParaRPr lang="en-US" altLang="en-US" sz="1300" dirty="0"/>
          </a:p>
          <a:p>
            <a:pPr lvl="1">
              <a:spcBef>
                <a:spcPts val="0"/>
              </a:spcBef>
            </a:pPr>
            <a:r>
              <a:rPr lang="en-US" altLang="en-US" sz="1300" dirty="0"/>
              <a:t>Call meeting to order</a:t>
            </a:r>
          </a:p>
          <a:p>
            <a:pPr lvl="1">
              <a:spcBef>
                <a:spcPts val="0"/>
              </a:spcBef>
            </a:pPr>
            <a:r>
              <a:rPr lang="en-US" altLang="en-US" sz="1300" dirty="0"/>
              <a:t>IEEE 802 and 802.11 IPR Policy and </a:t>
            </a:r>
            <a:r>
              <a:rPr lang="en-US" altLang="en-US" sz="1300" dirty="0" smtClean="0"/>
              <a:t>procedure</a:t>
            </a:r>
          </a:p>
          <a:p>
            <a:pPr lvl="1">
              <a:spcBef>
                <a:spcPts val="0"/>
              </a:spcBef>
            </a:pPr>
            <a:r>
              <a:rPr lang="en-US" altLang="en-US" sz="1300" dirty="0" smtClean="0"/>
              <a:t>Motions</a:t>
            </a:r>
          </a:p>
          <a:p>
            <a:pPr lvl="1">
              <a:spcBef>
                <a:spcPts val="0"/>
              </a:spcBef>
            </a:pPr>
            <a:r>
              <a:rPr lang="en-US" altLang="en-US" sz="1300" dirty="0" smtClean="0"/>
              <a:t>Presentations, Recess</a:t>
            </a:r>
          </a:p>
          <a:p>
            <a:pPr>
              <a:spcBef>
                <a:spcPts val="0"/>
              </a:spcBef>
            </a:pPr>
            <a:r>
              <a:rPr lang="en-US" altLang="en-US" sz="1300" dirty="0" smtClean="0"/>
              <a:t>Thursday: PM1 (2 hours)</a:t>
            </a:r>
          </a:p>
          <a:p>
            <a:pPr lvl="1">
              <a:spcBef>
                <a:spcPts val="0"/>
              </a:spcBef>
            </a:pPr>
            <a:r>
              <a:rPr lang="en-US" altLang="en-US" sz="1300" dirty="0" smtClean="0"/>
              <a:t>Call meeting to order</a:t>
            </a:r>
          </a:p>
          <a:p>
            <a:pPr lvl="1">
              <a:spcBef>
                <a:spcPts val="0"/>
              </a:spcBef>
            </a:pPr>
            <a:r>
              <a:rPr lang="en-US" altLang="en-US" sz="1300" dirty="0" smtClean="0"/>
              <a:t>IEEE 802 and 802.11 IPR Policy and procedure</a:t>
            </a:r>
          </a:p>
          <a:p>
            <a:pPr lvl="1">
              <a:spcBef>
                <a:spcPts val="0"/>
              </a:spcBef>
            </a:pPr>
            <a:r>
              <a:rPr lang="en-US" altLang="en-US" sz="1300" dirty="0" err="1"/>
              <a:t>TGba</a:t>
            </a:r>
            <a:r>
              <a:rPr lang="en-US" altLang="en-US" sz="1300" dirty="0"/>
              <a:t> draft status check – ready for D1.0?</a:t>
            </a:r>
          </a:p>
          <a:p>
            <a:pPr lvl="1">
              <a:spcBef>
                <a:spcPts val="0"/>
              </a:spcBef>
            </a:pPr>
            <a:r>
              <a:rPr lang="en-US" altLang="en-US" sz="1300" dirty="0" smtClean="0"/>
              <a:t>TG </a:t>
            </a:r>
            <a:r>
              <a:rPr lang="en-US" altLang="en-US" sz="1300" dirty="0"/>
              <a:t>timeline discussion</a:t>
            </a:r>
          </a:p>
          <a:p>
            <a:pPr lvl="1">
              <a:spcBef>
                <a:spcPts val="0"/>
              </a:spcBef>
            </a:pPr>
            <a:r>
              <a:rPr lang="en-US" altLang="en-US" sz="1300" dirty="0"/>
              <a:t>Goal for </a:t>
            </a:r>
            <a:r>
              <a:rPr lang="en-US" altLang="en-US" sz="1300" dirty="0" smtClean="0"/>
              <a:t>September </a:t>
            </a:r>
            <a:r>
              <a:rPr lang="en-US" altLang="en-US" sz="1300" dirty="0"/>
              <a:t>2018 F2F meeting</a:t>
            </a:r>
          </a:p>
          <a:p>
            <a:pPr lvl="1">
              <a:spcBef>
                <a:spcPts val="0"/>
              </a:spcBef>
            </a:pPr>
            <a:r>
              <a:rPr lang="en-US" altLang="en-US" sz="1300" dirty="0"/>
              <a:t>Teleconference call </a:t>
            </a:r>
            <a:r>
              <a:rPr lang="en-US" altLang="en-US" sz="1300" dirty="0" smtClean="0"/>
              <a:t>schedule</a:t>
            </a:r>
          </a:p>
          <a:p>
            <a:pPr lvl="1">
              <a:spcBef>
                <a:spcPts val="0"/>
              </a:spcBef>
            </a:pPr>
            <a:r>
              <a:rPr lang="en-US" altLang="en-US" sz="1300" dirty="0"/>
              <a:t>Presentations, </a:t>
            </a:r>
            <a:r>
              <a:rPr lang="en-US" altLang="en-US" sz="1300" dirty="0" smtClean="0"/>
              <a:t>Recess</a:t>
            </a:r>
          </a:p>
          <a:p>
            <a:pPr>
              <a:spcBef>
                <a:spcPts val="0"/>
              </a:spcBef>
            </a:pPr>
            <a:r>
              <a:rPr lang="en-US" altLang="en-US" sz="1300" dirty="0"/>
              <a:t>Thursday: PM2 (2 hours)</a:t>
            </a:r>
          </a:p>
          <a:p>
            <a:pPr lvl="1">
              <a:spcBef>
                <a:spcPts val="0"/>
              </a:spcBef>
            </a:pPr>
            <a:r>
              <a:rPr lang="en-US" altLang="en-US" sz="1300" dirty="0"/>
              <a:t>Call meeting to order</a:t>
            </a:r>
          </a:p>
          <a:p>
            <a:pPr lvl="1">
              <a:spcBef>
                <a:spcPts val="0"/>
              </a:spcBef>
            </a:pPr>
            <a:r>
              <a:rPr lang="en-US" altLang="en-US" sz="1300" dirty="0"/>
              <a:t>IEEE 802 and 802.11 IPR Policy and procedure</a:t>
            </a:r>
          </a:p>
          <a:p>
            <a:pPr lvl="1">
              <a:spcBef>
                <a:spcPts val="0"/>
              </a:spcBef>
            </a:pPr>
            <a:r>
              <a:rPr lang="en-US" altLang="en-US" sz="1300" dirty="0" err="1" smtClean="0"/>
              <a:t>TGba</a:t>
            </a:r>
            <a:r>
              <a:rPr lang="en-US" altLang="en-US" sz="1300" dirty="0" smtClean="0"/>
              <a:t>/ARC </a:t>
            </a:r>
            <a:r>
              <a:rPr lang="en-US" altLang="en-US" sz="1300" dirty="0"/>
              <a:t>joint </a:t>
            </a:r>
            <a:r>
              <a:rPr lang="en-US" altLang="en-US" sz="1300" dirty="0" smtClean="0"/>
              <a:t>session</a:t>
            </a:r>
            <a:endParaRPr lang="en-US" altLang="en-US" sz="1300" dirty="0"/>
          </a:p>
          <a:p>
            <a:pPr lvl="1">
              <a:spcBef>
                <a:spcPts val="0"/>
              </a:spcBef>
            </a:pPr>
            <a:r>
              <a:rPr lang="en-US" altLang="en-US" sz="1300" dirty="0" smtClean="0"/>
              <a:t>Presentations</a:t>
            </a:r>
          </a:p>
          <a:p>
            <a:pPr lvl="1">
              <a:spcBef>
                <a:spcPts val="0"/>
              </a:spcBef>
            </a:pPr>
            <a:r>
              <a:rPr lang="en-US" altLang="en-US" sz="1300" dirty="0" smtClean="0"/>
              <a:t>Adjourn</a:t>
            </a:r>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2151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E6BE1DDA-DBD5-490E-96A9-C0C593249934}" type="slidenum">
              <a:rPr lang="en-US" altLang="en-US" sz="1200" b="0" smtClean="0"/>
              <a:pPr>
                <a:spcBef>
                  <a:spcPct val="0"/>
                </a:spcBef>
                <a:buFontTx/>
                <a:buNone/>
              </a:pPr>
              <a:t>15</a:t>
            </a:fld>
            <a:endParaRPr lang="en-US" altLang="en-US" sz="1200" b="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1026"/>
          <p:cNvSpPr>
            <a:spLocks noGrp="1" noChangeArrowheads="1"/>
          </p:cNvSpPr>
          <p:nvPr>
            <p:ph type="title"/>
          </p:nvPr>
        </p:nvSpPr>
        <p:spPr>
          <a:xfrm>
            <a:off x="685800" y="685800"/>
            <a:ext cx="7772400" cy="533400"/>
          </a:xfrm>
        </p:spPr>
        <p:txBody>
          <a:bodyPr lIns="90487" tIns="44450" rIns="90487" bIns="44450"/>
          <a:lstStyle/>
          <a:p>
            <a:r>
              <a:rPr lang="en-US" altLang="en-US" sz="3200" u="sng" dirty="0" smtClean="0">
                <a:solidFill>
                  <a:schemeClr val="tx1"/>
                </a:solidFill>
                <a:latin typeface="Calibri" panose="020F0502020204030204" pitchFamily="34" charset="0"/>
                <a:cs typeface="Calibri" panose="020F0502020204030204" pitchFamily="34" charset="0"/>
              </a:rPr>
              <a:t>Instructions for the WG Chair</a:t>
            </a:r>
            <a:endParaRPr lang="en-US" altLang="en-US" sz="3200" u="sng" dirty="0" smtClean="0">
              <a:latin typeface="Calibri" panose="020F0502020204030204" pitchFamily="34" charset="0"/>
              <a:cs typeface="Calibri" panose="020F0502020204030204" pitchFamily="34" charset="0"/>
            </a:endParaRPr>
          </a:p>
        </p:txBody>
      </p:sp>
      <p:sp>
        <p:nvSpPr>
          <p:cNvPr id="7170" name="Rectangle 1027"/>
          <p:cNvSpPr>
            <a:spLocks noGrp="1" noChangeArrowheads="1"/>
          </p:cNvSpPr>
          <p:nvPr>
            <p:ph idx="1"/>
          </p:nvPr>
        </p:nvSpPr>
        <p:spPr>
          <a:xfrm>
            <a:off x="0" y="1219200"/>
            <a:ext cx="9144000" cy="4876800"/>
          </a:xfrm>
        </p:spPr>
        <p:txBody>
          <a:bodyPr lIns="90487" tIns="44450" rIns="90487" bIns="44450"/>
          <a:lstStyle/>
          <a:p>
            <a:pPr marL="182880">
              <a:lnSpc>
                <a:spcPct val="80000"/>
              </a:lnSpc>
              <a:spcAft>
                <a:spcPct val="30000"/>
              </a:spcAft>
              <a:buFont typeface="Monotype Sorts" pitchFamily="2" charset="2"/>
              <a:buNone/>
            </a:pPr>
            <a:r>
              <a:rPr lang="en-US" altLang="en-US" sz="1800" b="1" dirty="0" smtClean="0"/>
              <a:t>	</a:t>
            </a:r>
            <a:r>
              <a:rPr lang="en-US" altLang="en-US" sz="2000" b="1" dirty="0" smtClean="0">
                <a:solidFill>
                  <a:schemeClr val="tx1"/>
                </a:solidFill>
                <a:latin typeface="Calibri" panose="020F0502020204030204" pitchFamily="34" charset="0"/>
                <a:cs typeface="Calibri" panose="020F0502020204030204" pitchFamily="34" charset="0"/>
              </a:rPr>
              <a:t>The IEEE-SA strongly recommends that at each WG meeting the chair or a designee:</a:t>
            </a:r>
            <a:endParaRPr lang="en-US" altLang="en-US" sz="2000" dirty="0" smtClean="0">
              <a:solidFill>
                <a:schemeClr val="tx1"/>
              </a:solidFill>
              <a:latin typeface="Calibri" panose="020F0502020204030204" pitchFamily="34" charset="0"/>
              <a:cs typeface="Calibri" panose="020F0502020204030204" pitchFamily="34" charset="0"/>
            </a:endParaRPr>
          </a:p>
          <a:p>
            <a:pPr lvl="1">
              <a:lnSpc>
                <a:spcPct val="80000"/>
              </a:lnSpc>
              <a:buSzPct val="150000"/>
              <a:buFont typeface="Arial" panose="020B0604020202020204" pitchFamily="34" charset="0"/>
              <a:buChar char="•"/>
            </a:pPr>
            <a:r>
              <a:rPr lang="en-US" altLang="en-US" sz="1600" b="1" dirty="0" smtClean="0">
                <a:solidFill>
                  <a:schemeClr val="tx1"/>
                </a:solidFill>
                <a:latin typeface="Calibri" panose="020F0502020204030204" pitchFamily="34" charset="0"/>
                <a:cs typeface="Calibri" panose="020F0502020204030204" pitchFamily="34" charset="0"/>
              </a:rPr>
              <a:t>Show slides #1 through #4 of this presentation</a:t>
            </a:r>
          </a:p>
          <a:p>
            <a:pPr lvl="1">
              <a:lnSpc>
                <a:spcPct val="80000"/>
              </a:lnSpc>
              <a:buSzPct val="150000"/>
              <a:buFont typeface="Arial" panose="020B0604020202020204" pitchFamily="34" charset="0"/>
              <a:buChar char="•"/>
            </a:pPr>
            <a:r>
              <a:rPr lang="en-US" altLang="en-US" sz="1600" b="1" dirty="0" smtClean="0">
                <a:solidFill>
                  <a:schemeClr val="tx1"/>
                </a:solidFill>
                <a:latin typeface="Calibri" panose="020F0502020204030204" pitchFamily="34" charset="0"/>
                <a:cs typeface="Calibri" panose="020F0502020204030204" pitchFamily="34" charset="0"/>
              </a:rPr>
              <a:t>Advise the WG attendees that:</a:t>
            </a:r>
            <a:r>
              <a:rPr lang="en-US" altLang="en-US" sz="1600" dirty="0" smtClean="0">
                <a:solidFill>
                  <a:schemeClr val="tx1"/>
                </a:solidFill>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IEEE’s patent policy is described in Clause 6 of the </a:t>
            </a:r>
            <a:r>
              <a:rPr lang="en-US" altLang="en-US" sz="1400" i="1" dirty="0" smtClean="0">
                <a:solidFill>
                  <a:schemeClr val="tx1"/>
                </a:solidFill>
                <a:latin typeface="Calibri" panose="020F0502020204030204" pitchFamily="34" charset="0"/>
                <a:cs typeface="Calibri" panose="020F0502020204030204" pitchFamily="34" charset="0"/>
              </a:rPr>
              <a:t>IEEE-SA Standards Board Bylaws</a:t>
            </a:r>
            <a:r>
              <a:rPr lang="en-US" altLang="en-US" sz="1400" dirty="0" smtClean="0">
                <a:solidFill>
                  <a:schemeClr val="tx1"/>
                </a:solidFill>
                <a:latin typeface="Calibri" panose="020F0502020204030204" pitchFamily="34" charset="0"/>
                <a:cs typeface="Calibri" panose="020F0502020204030204" pitchFamily="34" charset="0"/>
              </a:rPr>
              <a:t>;</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smtClean="0">
                <a:solidFill>
                  <a:schemeClr val="tx1"/>
                </a:solidFill>
                <a:latin typeface="Calibri" panose="020F0502020204030204" pitchFamily="34" charset="0"/>
                <a:cs typeface="Calibri" panose="020F0502020204030204" pitchFamily="34" charset="0"/>
              </a:rPr>
            </a:br>
            <a:endParaRPr lang="en-US" altLang="en-US" sz="1600" dirty="0" smtClean="0">
              <a:solidFill>
                <a:schemeClr val="tx1"/>
              </a:solidFill>
              <a:latin typeface="Calibri" panose="020F0502020204030204" pitchFamily="34" charset="0"/>
              <a:cs typeface="Calibri" panose="020F0502020204030204" pitchFamily="34" charset="0"/>
            </a:endParaRPr>
          </a:p>
          <a:p>
            <a:pPr lvl="1">
              <a:lnSpc>
                <a:spcPct val="20000"/>
              </a:lnSpc>
              <a:buSzPct val="150000"/>
              <a:buFont typeface="Arial" panose="020B0604020202020204" pitchFamily="34" charset="0"/>
              <a:buChar char="•"/>
            </a:pPr>
            <a:r>
              <a:rPr lang="en-US" altLang="en-US" sz="1600" b="1" dirty="0" smtClean="0">
                <a:solidFill>
                  <a:schemeClr val="tx1"/>
                </a:solidFill>
                <a:latin typeface="Calibri" panose="020F0502020204030204" pitchFamily="34" charset="0"/>
                <a:cs typeface="Calibri" panose="020F0502020204030204" pitchFamily="34" charset="0"/>
              </a:rPr>
              <a:t>Instruct the WG Secretary to record in the minutes of the relevant WG meeting:</a:t>
            </a:r>
            <a:r>
              <a:rPr lang="en-US" altLang="en-US" sz="1600" dirty="0" smtClean="0">
                <a:solidFill>
                  <a:schemeClr val="tx1"/>
                </a:solidFill>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a:lnSpc>
                <a:spcPct val="80000"/>
              </a:lnSpc>
              <a:buSzPct val="150000"/>
              <a:buFont typeface="Arial" panose="020B0604020202020204" pitchFamily="34" charset="0"/>
              <a:buChar char="•"/>
            </a:pPr>
            <a:endParaRPr lang="en-US" altLang="en-US" sz="1400" dirty="0" smtClean="0">
              <a:solidFill>
                <a:schemeClr val="tx1"/>
              </a:solidFill>
              <a:latin typeface="Calibri" panose="020F0502020204030204" pitchFamily="34" charset="0"/>
              <a:cs typeface="Calibri" panose="020F0502020204030204" pitchFamily="34" charset="0"/>
            </a:endParaRPr>
          </a:p>
          <a:p>
            <a:pPr lvl="1">
              <a:lnSpc>
                <a:spcPct val="80000"/>
              </a:lnSpc>
              <a:spcBef>
                <a:spcPct val="5000"/>
              </a:spcBef>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a:lnSpc>
                <a:spcPct val="80000"/>
              </a:lnSpc>
              <a:spcBef>
                <a:spcPct val="5000"/>
              </a:spcBef>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It is recommended that the WG Chair review the guidance in </a:t>
            </a:r>
            <a:r>
              <a:rPr lang="en-US" altLang="en-US" sz="1400" i="1" dirty="0" smtClean="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smtClean="0">
                <a:solidFill>
                  <a:schemeClr val="tx1"/>
                </a:solidFill>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a:lnSpc>
                <a:spcPct val="80000"/>
              </a:lnSpc>
              <a:spcBef>
                <a:spcPct val="5000"/>
              </a:spcBef>
              <a:buFont typeface="Monotype Sorts" pitchFamily="2" charset="2"/>
              <a:buNone/>
            </a:pPr>
            <a:r>
              <a:rPr lang="en-US" altLang="en-US" sz="1400" dirty="0" smtClean="0">
                <a:solidFill>
                  <a:schemeClr val="tx1"/>
                </a:solidFill>
                <a:latin typeface="Calibri" panose="020F0502020204030204" pitchFamily="34" charset="0"/>
                <a:cs typeface="Calibri" panose="020F0502020204030204" pitchFamily="34" charset="0"/>
              </a:rPr>
              <a:t>	Note: </a:t>
            </a:r>
            <a:r>
              <a:rPr lang="en-US" altLang="en-US" sz="1400" b="1" dirty="0" smtClean="0">
                <a:solidFill>
                  <a:schemeClr val="tx1"/>
                </a:solidFill>
                <a:latin typeface="Calibri" panose="020F0502020204030204" pitchFamily="34" charset="0"/>
                <a:cs typeface="Calibri" panose="020F0502020204030204" pitchFamily="34" charset="0"/>
              </a:rPr>
              <a:t>WG</a:t>
            </a:r>
            <a:r>
              <a:rPr lang="en-US" altLang="en-US" sz="1400" dirty="0" smtClean="0">
                <a:solidFill>
                  <a:schemeClr val="tx1"/>
                </a:solidFill>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p:txBody>
      </p:sp>
      <p:sp>
        <p:nvSpPr>
          <p:cNvPr id="7172" name="Rectangle 1028"/>
          <p:cNvSpPr>
            <a:spLocks noChangeArrowheads="1"/>
          </p:cNvSpPr>
          <p:nvPr/>
        </p:nvSpPr>
        <p:spPr bwMode="auto">
          <a:xfrm>
            <a:off x="685800" y="-228600"/>
            <a:ext cx="7772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b="1" u="sng" smtClean="0">
              <a:ea typeface="+mn-ea"/>
              <a:cs typeface="Arial" panose="020B0604020202020204" pitchFamily="34" charset="0"/>
            </a:endParaRPr>
          </a:p>
        </p:txBody>
      </p:sp>
      <p:sp>
        <p:nvSpPr>
          <p:cNvPr id="7173" name="Rectangle 1029"/>
          <p:cNvSpPr>
            <a:spLocks noChangeArrowheads="1"/>
          </p:cNvSpPr>
          <p:nvPr/>
        </p:nvSpPr>
        <p:spPr bwMode="auto">
          <a:xfrm>
            <a:off x="381000" y="8382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3363" indent="-180975"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endParaRPr lang="en-GB" altLang="en-US" sz="1800" smtClean="0">
              <a:ea typeface="+mn-ea"/>
              <a:cs typeface="Arial" panose="020B0604020202020204" pitchFamily="34" charset="0"/>
            </a:endParaRPr>
          </a:p>
        </p:txBody>
      </p:sp>
      <p:sp>
        <p:nvSpPr>
          <p:cNvPr id="7174" name="Text Box 1030"/>
          <p:cNvSpPr txBox="1">
            <a:spLocks noChangeArrowheads="1"/>
          </p:cNvSpPr>
          <p:nvPr/>
        </p:nvSpPr>
        <p:spPr bwMode="auto">
          <a:xfrm>
            <a:off x="0" y="6486525"/>
            <a:ext cx="1914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400" b="1" dirty="0" smtClean="0">
                <a:solidFill>
                  <a:srgbClr val="000000"/>
                </a:solidFill>
                <a:latin typeface="Times New Roman" panose="02020603050405020304" pitchFamily="18" charset="0"/>
                <a:ea typeface="+mn-ea"/>
                <a:cs typeface="Arial" panose="020B0604020202020204" pitchFamily="34" charset="0"/>
              </a:rPr>
              <a:t>(Optional to be shown)</a:t>
            </a:r>
          </a:p>
        </p:txBody>
      </p:sp>
      <p:sp>
        <p:nvSpPr>
          <p:cNvPr id="4" name="Date Placeholder 3"/>
          <p:cNvSpPr>
            <a:spLocks noGrp="1"/>
          </p:cNvSpPr>
          <p:nvPr>
            <p:ph type="dt" sz="half" idx="10"/>
          </p:nvPr>
        </p:nvSpPr>
        <p:spPr/>
        <p:txBody>
          <a:bodyPr/>
          <a:lstStyle/>
          <a:p>
            <a:pPr>
              <a:defRPr/>
            </a:pPr>
            <a:r>
              <a:rPr lang="en-US" smtClean="0"/>
              <a:t>July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6" name="Slide Number Placeholder 5"/>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16</a:t>
            </a:fld>
            <a:endParaRPr lang="en-US" altLang="en-US"/>
          </a:p>
        </p:txBody>
      </p:sp>
    </p:spTree>
    <p:extLst>
      <p:ext uri="{BB962C8B-B14F-4D97-AF65-F5344CB8AC3E}">
        <p14:creationId xmlns:p14="http://schemas.microsoft.com/office/powerpoint/2010/main" val="2169626175"/>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p:txBody>
          <a:bodyPr/>
          <a:lstStyle/>
          <a:p>
            <a:r>
              <a:rPr lang="en-US" altLang="en-US" sz="3200" u="sng" dirty="0" smtClean="0">
                <a:solidFill>
                  <a:schemeClr val="tx1"/>
                </a:solidFill>
                <a:latin typeface="Calibri" panose="020F0502020204030204" pitchFamily="34" charset="0"/>
                <a:cs typeface="Calibri" panose="020F0502020204030204" pitchFamily="34" charset="0"/>
              </a:rPr>
              <a:t>Participants have a duty to inform the IEEE</a:t>
            </a:r>
            <a:endParaRPr lang="en-US" altLang="en-US" sz="3200" dirty="0" smtClean="0"/>
          </a:p>
        </p:txBody>
      </p:sp>
      <p:sp>
        <p:nvSpPr>
          <p:cNvPr id="8195" name="Rectangle 1027"/>
          <p:cNvSpPr>
            <a:spLocks noGrp="1" noChangeArrowheads="1"/>
          </p:cNvSpPr>
          <p:nvPr>
            <p:ph idx="1"/>
          </p:nvPr>
        </p:nvSpPr>
        <p:spPr/>
        <p:txBody>
          <a:bodyPr/>
          <a:lstStyle/>
          <a:p>
            <a:pPr lvl="1">
              <a:buSzPct val="150000"/>
              <a:buFont typeface="Arial" panose="020B0604020202020204" pitchFamily="34" charset="0"/>
              <a:buChar char="•"/>
              <a:defRPr/>
            </a:pPr>
            <a:r>
              <a:rPr lang="en-US" altLang="en-US" sz="2000" b="1" dirty="0">
                <a:solidFill>
                  <a:schemeClr val="tx1"/>
                </a:solidFill>
                <a:latin typeface="Calibri" panose="020F0502020204030204" pitchFamily="34" charset="0"/>
                <a:cs typeface="Calibri" panose="020F0502020204030204" pitchFamily="34" charset="0"/>
              </a:rPr>
              <a:t>Participants </a:t>
            </a:r>
            <a:r>
              <a:rPr lang="en-US" altLang="en-US" sz="2000" b="1" u="sng" dirty="0">
                <a:solidFill>
                  <a:schemeClr val="tx1"/>
                </a:solidFill>
                <a:latin typeface="Calibri" panose="020F0502020204030204" pitchFamily="34" charset="0"/>
                <a:cs typeface="Calibri" panose="020F0502020204030204" pitchFamily="34" charset="0"/>
              </a:rPr>
              <a:t>shall</a:t>
            </a:r>
            <a:r>
              <a:rPr lang="en-US" altLang="en-US" sz="2000"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sz="2000"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sz="2000" b="1" dirty="0">
                <a:solidFill>
                  <a:schemeClr val="tx1"/>
                </a:solidFill>
                <a:latin typeface="Calibri" panose="020F0502020204030204" pitchFamily="34" charset="0"/>
                <a:cs typeface="Calibri" panose="020F0502020204030204" pitchFamily="34" charset="0"/>
              </a:rPr>
              <a:t>Participants </a:t>
            </a:r>
            <a:r>
              <a:rPr lang="en-US" altLang="en-US" sz="2000" b="1" u="sng" dirty="0">
                <a:solidFill>
                  <a:schemeClr val="tx1"/>
                </a:solidFill>
                <a:latin typeface="Calibri" panose="020F0502020204030204" pitchFamily="34" charset="0"/>
                <a:cs typeface="Calibri" panose="020F0502020204030204" pitchFamily="34" charset="0"/>
              </a:rPr>
              <a:t>should </a:t>
            </a:r>
            <a:r>
              <a:rPr lang="en-US" altLang="en-US" sz="2000"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sz="2000"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p:txBody>
      </p:sp>
      <p:sp>
        <p:nvSpPr>
          <p:cNvPr id="8196" name="Text Box 1028"/>
          <p:cNvSpPr txBox="1">
            <a:spLocks noChangeArrowheads="1"/>
          </p:cNvSpPr>
          <p:nvPr/>
        </p:nvSpPr>
        <p:spPr bwMode="auto">
          <a:xfrm>
            <a:off x="205581"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smtClean="0">
                <a:solidFill>
                  <a:srgbClr val="000000"/>
                </a:solidFill>
                <a:latin typeface="Times New Roman" panose="02020603050405020304" pitchFamily="18" charset="0"/>
                <a:ea typeface="+mn-ea"/>
                <a:cs typeface="Arial" panose="020B0604020202020204" pitchFamily="34" charset="0"/>
              </a:rPr>
              <a:t>Slide #1</a:t>
            </a:r>
          </a:p>
        </p:txBody>
      </p:sp>
      <p:sp>
        <p:nvSpPr>
          <p:cNvPr id="2" name="Footer Placeholder 1"/>
          <p:cNvSpPr>
            <a:spLocks noGrp="1"/>
          </p:cNvSpPr>
          <p:nvPr>
            <p:ph type="ftr" sz="quarter" idx="11"/>
          </p:nvPr>
        </p:nvSpPr>
        <p:spPr/>
        <p:txBody>
          <a:bodyPr/>
          <a:lstStyle/>
          <a:p>
            <a:pPr>
              <a:defRPr/>
            </a:pPr>
            <a:r>
              <a:rPr lang="en-US" smtClean="0"/>
              <a:t>Minyoung Park (Samsung)</a:t>
            </a:r>
            <a:endParaRPr lang="en-US"/>
          </a:p>
        </p:txBody>
      </p:sp>
      <p:sp>
        <p:nvSpPr>
          <p:cNvPr id="3" name="Slide Number Placeholder 2"/>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17</a:t>
            </a:fld>
            <a:endParaRPr lang="en-US" altLang="en-US"/>
          </a:p>
        </p:txBody>
      </p:sp>
      <p:sp>
        <p:nvSpPr>
          <p:cNvPr id="4" name="Date Placeholder 3"/>
          <p:cNvSpPr>
            <a:spLocks noGrp="1"/>
          </p:cNvSpPr>
          <p:nvPr>
            <p:ph type="dt" sz="half" idx="10"/>
          </p:nvPr>
        </p:nvSpPr>
        <p:spPr/>
        <p:txBody>
          <a:bodyPr/>
          <a:lstStyle/>
          <a:p>
            <a:pPr>
              <a:defRPr/>
            </a:pPr>
            <a:r>
              <a:rPr lang="en-US" smtClean="0"/>
              <a:t>July 2018</a:t>
            </a:r>
            <a:endParaRPr lang="en-US" dirty="0"/>
          </a:p>
        </p:txBody>
      </p:sp>
    </p:spTree>
    <p:extLst>
      <p:ext uri="{BB962C8B-B14F-4D97-AF65-F5344CB8AC3E}">
        <p14:creationId xmlns:p14="http://schemas.microsoft.com/office/powerpoint/2010/main" val="42504800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ltLang="en-US" sz="3200" u="sng" smtClean="0">
                <a:solidFill>
                  <a:schemeClr val="tx1"/>
                </a:solidFill>
                <a:latin typeface="Calibri" panose="020F0502020204030204" pitchFamily="34" charset="0"/>
                <a:cs typeface="Calibri" panose="020F0502020204030204" pitchFamily="34" charset="0"/>
              </a:rPr>
              <a:t>Ways to inform IEEE</a:t>
            </a:r>
            <a:endParaRPr lang="en-US" altLang="en-US" sz="3200" u="sng" smtClean="0"/>
          </a:p>
        </p:txBody>
      </p:sp>
      <p:sp>
        <p:nvSpPr>
          <p:cNvPr id="9219" name="Rectangle 3"/>
          <p:cNvSpPr>
            <a:spLocks noGrp="1" noChangeArrowheads="1"/>
          </p:cNvSpPr>
          <p:nvPr>
            <p:ph idx="1"/>
          </p:nvPr>
        </p:nvSpPr>
        <p:spPr/>
        <p:txBody>
          <a:bodyPr/>
          <a:lstStyle/>
          <a:p>
            <a:pPr>
              <a:buSzPct val="150000"/>
              <a:buFont typeface="Arial" panose="020B0604020202020204" pitchFamily="34" charset="0"/>
              <a:buChar char="•"/>
              <a:defRPr/>
            </a:pPr>
            <a:r>
              <a:rPr lang="en-US" altLang="en-US" sz="2000" b="1" dirty="0" smtClean="0">
                <a:solidFill>
                  <a:schemeClr val="tx1"/>
                </a:solidFill>
                <a:latin typeface="Calibri" pitchFamily="34" charset="0"/>
                <a:cs typeface="Calibri" pitchFamily="34" charset="0"/>
              </a:rPr>
              <a:t>Cause </a:t>
            </a:r>
            <a:r>
              <a:rPr lang="en-US" altLang="en-US" sz="2000" b="1" dirty="0">
                <a:solidFill>
                  <a:schemeClr val="tx1"/>
                </a:solidFill>
                <a:latin typeface="Calibri" pitchFamily="34" charset="0"/>
                <a:cs typeface="Calibri" pitchFamily="34" charset="0"/>
              </a:rPr>
              <a:t>an LOA to be submitted to the IEEE-SA (patcom@ieee.org); or</a:t>
            </a:r>
          </a:p>
          <a:p>
            <a:pPr marL="0" indent="0">
              <a:buSzPct val="150000"/>
              <a:buFont typeface="Monotype Sorts"/>
              <a:buNone/>
              <a:defRPr/>
            </a:pPr>
            <a:endParaRPr lang="en-US" altLang="en-US" sz="2000" b="1"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b="1"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b="1"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b="1" dirty="0">
                <a:solidFill>
                  <a:srgbClr val="FF0000"/>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b="1" dirty="0">
              <a:solidFill>
                <a:schemeClr val="tx1"/>
              </a:solidFill>
              <a:latin typeface="Calibri" pitchFamily="34" charset="0"/>
              <a:cs typeface="Calibri" pitchFamily="34" charset="0"/>
            </a:endParaRPr>
          </a:p>
        </p:txBody>
      </p:sp>
      <p:sp>
        <p:nvSpPr>
          <p:cNvPr id="9220" name="Text Box 6"/>
          <p:cNvSpPr txBox="1">
            <a:spLocks noChangeArrowheads="1"/>
          </p:cNvSpPr>
          <p:nvPr/>
        </p:nvSpPr>
        <p:spPr bwMode="auto">
          <a:xfrm>
            <a:off x="0" y="60960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smtClean="0">
                <a:solidFill>
                  <a:srgbClr val="000000"/>
                </a:solidFill>
                <a:latin typeface="Times New Roman" panose="02020603050405020304" pitchFamily="18" charset="0"/>
                <a:ea typeface="+mn-ea"/>
                <a:cs typeface="Arial" panose="020B0604020202020204" pitchFamily="34" charset="0"/>
              </a:rPr>
              <a:t>Slide #2</a:t>
            </a:r>
            <a:endParaRPr lang="en-US" altLang="en-US" sz="2400" dirty="0" smtClean="0">
              <a:solidFill>
                <a:srgbClr val="000000"/>
              </a:solidFill>
              <a:latin typeface="Times New Roman" panose="02020603050405020304" pitchFamily="18" charset="0"/>
              <a:ea typeface="+mn-ea"/>
              <a:cs typeface="Arial" panose="020B0604020202020204" pitchFamily="34" charset="0"/>
            </a:endParaRPr>
          </a:p>
        </p:txBody>
      </p:sp>
      <p:sp>
        <p:nvSpPr>
          <p:cNvPr id="2" name="Date Placeholder 1"/>
          <p:cNvSpPr>
            <a:spLocks noGrp="1"/>
          </p:cNvSpPr>
          <p:nvPr>
            <p:ph type="dt" sz="half" idx="10"/>
          </p:nvPr>
        </p:nvSpPr>
        <p:spPr/>
        <p:txBody>
          <a:bodyPr/>
          <a:lstStyle/>
          <a:p>
            <a:pPr>
              <a:defRPr/>
            </a:pPr>
            <a:r>
              <a:rPr lang="en-US" smtClean="0"/>
              <a:t>July 2018</a:t>
            </a:r>
            <a:endParaRPr lang="en-US" dirty="0"/>
          </a:p>
        </p:txBody>
      </p:sp>
      <p:sp>
        <p:nvSpPr>
          <p:cNvPr id="3" name="Footer Placeholder 2"/>
          <p:cNvSpPr>
            <a:spLocks noGrp="1"/>
          </p:cNvSpPr>
          <p:nvPr>
            <p:ph type="ftr" sz="quarter" idx="11"/>
          </p:nvPr>
        </p:nvSpPr>
        <p:spPr/>
        <p:txBody>
          <a:bodyPr/>
          <a:lstStyle/>
          <a:p>
            <a:pPr>
              <a:defRPr/>
            </a:pPr>
            <a:r>
              <a:rPr lang="en-US" smtClean="0"/>
              <a:t>Minyoung Park (Samsung)</a:t>
            </a:r>
            <a:endParaRPr lang="en-US"/>
          </a:p>
        </p:txBody>
      </p:sp>
      <p:sp>
        <p:nvSpPr>
          <p:cNvPr id="4" name="Slide Number Placeholder 3"/>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18</a:t>
            </a:fld>
            <a:endParaRPr lang="en-US" altLang="en-US"/>
          </a:p>
        </p:txBody>
      </p:sp>
    </p:spTree>
    <p:extLst>
      <p:ext uri="{BB962C8B-B14F-4D97-AF65-F5344CB8AC3E}">
        <p14:creationId xmlns:p14="http://schemas.microsoft.com/office/powerpoint/2010/main" val="6287710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a:xfrm>
            <a:off x="685800" y="685800"/>
            <a:ext cx="7772400" cy="680179"/>
          </a:xfrm>
        </p:spPr>
        <p:txBody>
          <a:bodyPr/>
          <a:lstStyle/>
          <a:p>
            <a:r>
              <a:rPr lang="en-US" altLang="en-US" sz="3200" u="sng" dirty="0" smtClean="0">
                <a:solidFill>
                  <a:schemeClr val="tx1"/>
                </a:solidFill>
                <a:latin typeface="Calibri" panose="020F0502020204030204" pitchFamily="34" charset="0"/>
                <a:cs typeface="Calibri" panose="020F0502020204030204" pitchFamily="34" charset="0"/>
              </a:rPr>
              <a:t>Other guidelines for IEEE WG meetings</a:t>
            </a:r>
            <a:endParaRPr lang="en-US" altLang="en-US" sz="3200" dirty="0" smtClean="0"/>
          </a:p>
        </p:txBody>
      </p:sp>
      <p:sp>
        <p:nvSpPr>
          <p:cNvPr id="10243" name="Rectangle 1027"/>
          <p:cNvSpPr>
            <a:spLocks noGrp="1" noChangeArrowheads="1"/>
          </p:cNvSpPr>
          <p:nvPr>
            <p:ph idx="1"/>
          </p:nvPr>
        </p:nvSpPr>
        <p:spPr>
          <a:xfrm>
            <a:off x="685800" y="1365980"/>
            <a:ext cx="7772400" cy="4648200"/>
          </a:xfrm>
        </p:spPr>
        <p:txBody>
          <a:bodyPr/>
          <a:lstStyle/>
          <a:p>
            <a:pPr>
              <a:lnSpc>
                <a:spcPct val="80000"/>
              </a:lnSpc>
              <a:spcAft>
                <a:spcPct val="40000"/>
              </a:spcAft>
              <a:buSzPct val="150000"/>
              <a:buFont typeface="Arial" panose="020B0604020202020204" pitchFamily="34" charset="0"/>
              <a:buChar char="•"/>
              <a:defRPr/>
            </a:pPr>
            <a:r>
              <a:rPr lang="en-US" altLang="en-US" sz="2000" b="1"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sz="1600"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sz="1600"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b="1" dirty="0">
                <a:solidFill>
                  <a:schemeClr val="tx1"/>
                </a:solidFill>
                <a:latin typeface="Calibri" panose="020F0502020204030204" pitchFamily="34" charset="0"/>
                <a:cs typeface="Calibri" panose="020F0502020204030204" pitchFamily="34" charset="0"/>
              </a:rPr>
              <a:t>---------------------------------------------------------------   </a:t>
            </a:r>
            <a:endParaRPr lang="en-US" altLang="en-US" sz="1400" b="1"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b="1" dirty="0">
                <a:solidFill>
                  <a:schemeClr val="tx1"/>
                </a:solidFill>
                <a:latin typeface="Calibri" panose="020F0502020204030204" pitchFamily="34" charset="0"/>
                <a:cs typeface="Calibri" panose="020F0502020204030204" pitchFamily="34" charset="0"/>
              </a:rPr>
              <a:t>For more details, see </a:t>
            </a:r>
            <a:r>
              <a:rPr lang="en-US" altLang="en-US" sz="14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b="1" dirty="0">
                <a:solidFill>
                  <a:schemeClr val="tx1"/>
                </a:solidFill>
                <a:latin typeface="Calibri" panose="020F0502020204030204" pitchFamily="34" charset="0"/>
                <a:cs typeface="Calibri" panose="020F0502020204030204" pitchFamily="34" charset="0"/>
              </a:rPr>
              <a:t>, clause 5.3.10 </a:t>
            </a:r>
            <a:r>
              <a:rPr lang="en-US" altLang="en-US" sz="1400" b="1" dirty="0" smtClean="0">
                <a:solidFill>
                  <a:schemeClr val="tx1"/>
                </a:solidFill>
                <a:latin typeface="Calibri" panose="020F0502020204030204" pitchFamily="34" charset="0"/>
                <a:cs typeface="Calibri" panose="020F0502020204030204" pitchFamily="34" charset="0"/>
              </a:rPr>
              <a:t>and </a:t>
            </a:r>
            <a:r>
              <a:rPr lang="en-US" altLang="en-US" sz="1400" b="1" dirty="0">
                <a:solidFill>
                  <a:schemeClr val="tx1"/>
                </a:solidFill>
                <a:latin typeface="Calibri" panose="020F0502020204030204" pitchFamily="34" charset="0"/>
                <a:cs typeface="Calibri" panose="020F0502020204030204" pitchFamily="34" charset="0"/>
              </a:rPr>
              <a:t/>
            </a:r>
            <a:br>
              <a:rPr lang="en-US" altLang="en-US" sz="1400" b="1" dirty="0">
                <a:solidFill>
                  <a:schemeClr val="tx1"/>
                </a:solidFill>
                <a:latin typeface="Calibri" panose="020F0502020204030204" pitchFamily="34" charset="0"/>
                <a:cs typeface="Calibri" panose="020F0502020204030204" pitchFamily="34" charset="0"/>
              </a:rPr>
            </a:br>
            <a:r>
              <a:rPr lang="en-US" altLang="en-US" sz="1400" b="1"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b="1"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10244" name="Text Box 1028"/>
          <p:cNvSpPr txBox="1">
            <a:spLocks noChangeArrowheads="1"/>
          </p:cNvSpPr>
          <p:nvPr/>
        </p:nvSpPr>
        <p:spPr bwMode="auto">
          <a:xfrm>
            <a:off x="0"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smtClean="0">
                <a:solidFill>
                  <a:srgbClr val="000000"/>
                </a:solidFill>
                <a:latin typeface="Times New Roman" panose="02020603050405020304" pitchFamily="18" charset="0"/>
                <a:ea typeface="+mn-ea"/>
                <a:cs typeface="Arial" panose="020B0604020202020204" pitchFamily="34" charset="0"/>
              </a:rPr>
              <a:t>Slide #3</a:t>
            </a:r>
          </a:p>
        </p:txBody>
      </p:sp>
      <p:sp>
        <p:nvSpPr>
          <p:cNvPr id="2" name="Date Placeholder 1"/>
          <p:cNvSpPr>
            <a:spLocks noGrp="1"/>
          </p:cNvSpPr>
          <p:nvPr>
            <p:ph type="dt" sz="half" idx="10"/>
          </p:nvPr>
        </p:nvSpPr>
        <p:spPr/>
        <p:txBody>
          <a:bodyPr/>
          <a:lstStyle/>
          <a:p>
            <a:pPr>
              <a:defRPr/>
            </a:pPr>
            <a:r>
              <a:rPr lang="en-US" smtClean="0"/>
              <a:t>July 2018</a:t>
            </a:r>
            <a:endParaRPr lang="en-US" dirty="0"/>
          </a:p>
        </p:txBody>
      </p:sp>
      <p:sp>
        <p:nvSpPr>
          <p:cNvPr id="3" name="Footer Placeholder 2"/>
          <p:cNvSpPr>
            <a:spLocks noGrp="1"/>
          </p:cNvSpPr>
          <p:nvPr>
            <p:ph type="ftr" sz="quarter" idx="11"/>
          </p:nvPr>
        </p:nvSpPr>
        <p:spPr/>
        <p:txBody>
          <a:bodyPr/>
          <a:lstStyle/>
          <a:p>
            <a:pPr>
              <a:defRPr/>
            </a:pPr>
            <a:r>
              <a:rPr lang="en-US" smtClean="0"/>
              <a:t>Minyoung Park (Samsung)</a:t>
            </a:r>
            <a:endParaRPr lang="en-US"/>
          </a:p>
        </p:txBody>
      </p:sp>
      <p:sp>
        <p:nvSpPr>
          <p:cNvPr id="4" name="Slide Number Placeholder 3"/>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19</a:t>
            </a:fld>
            <a:endParaRPr lang="en-US" altLang="en-US"/>
          </a:p>
        </p:txBody>
      </p:sp>
    </p:spTree>
    <p:extLst>
      <p:ext uri="{BB962C8B-B14F-4D97-AF65-F5344CB8AC3E}">
        <p14:creationId xmlns:p14="http://schemas.microsoft.com/office/powerpoint/2010/main" val="2562339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719138" y="1068388"/>
            <a:ext cx="7772400" cy="1066800"/>
          </a:xfrm>
        </p:spPr>
        <p:txBody>
          <a:bodyPr/>
          <a:lstStyle/>
          <a:p>
            <a:r>
              <a:rPr lang="en-US" altLang="en-US" sz="3600" dirty="0" smtClean="0">
                <a:solidFill>
                  <a:srgbClr val="0000FF"/>
                </a:solidFill>
                <a:cs typeface="Times New Roman" panose="02020603050405020304" pitchFamily="18" charset="0"/>
              </a:rPr>
              <a:t>IEEE 802.11 </a:t>
            </a:r>
            <a:r>
              <a:rPr lang="en-US" altLang="en-US" sz="3600" dirty="0" err="1" smtClean="0">
                <a:solidFill>
                  <a:srgbClr val="0000FF"/>
                </a:solidFill>
                <a:cs typeface="Times New Roman" panose="02020603050405020304" pitchFamily="18" charset="0"/>
              </a:rPr>
              <a:t>TGba</a:t>
            </a:r>
            <a:r>
              <a:rPr lang="en-US" altLang="en-US" sz="3600" dirty="0" smtClean="0">
                <a:solidFill>
                  <a:srgbClr val="0000FF"/>
                </a:solidFill>
                <a:cs typeface="Times New Roman" panose="02020603050405020304" pitchFamily="18" charset="0"/>
              </a:rPr>
              <a:t>:</a:t>
            </a:r>
            <a:br>
              <a:rPr lang="en-US" altLang="en-US" sz="3600" dirty="0" smtClean="0">
                <a:solidFill>
                  <a:srgbClr val="0000FF"/>
                </a:solidFill>
                <a:cs typeface="Times New Roman" panose="02020603050405020304" pitchFamily="18" charset="0"/>
              </a:rPr>
            </a:br>
            <a:r>
              <a:rPr lang="en-US" altLang="en-US" sz="3600" dirty="0" smtClean="0">
                <a:solidFill>
                  <a:srgbClr val="0000FF"/>
                </a:solidFill>
                <a:cs typeface="Times New Roman" panose="02020603050405020304" pitchFamily="18" charset="0"/>
              </a:rPr>
              <a:t>Wake-up Radio Operation</a:t>
            </a:r>
            <a:endParaRPr lang="en-US" altLang="en-US" sz="3600" dirty="0" smtClean="0"/>
          </a:p>
        </p:txBody>
      </p:sp>
      <p:sp>
        <p:nvSpPr>
          <p:cNvPr id="6147" name="Content Placeholder 2"/>
          <p:cNvSpPr>
            <a:spLocks noGrp="1"/>
          </p:cNvSpPr>
          <p:nvPr>
            <p:ph idx="1"/>
          </p:nvPr>
        </p:nvSpPr>
        <p:spPr/>
        <p:txBody>
          <a:bodyPr/>
          <a:lstStyle/>
          <a:p>
            <a:pPr algn="ctr">
              <a:lnSpc>
                <a:spcPct val="90000"/>
              </a:lnSpc>
              <a:buFontTx/>
              <a:buNone/>
            </a:pPr>
            <a:endParaRPr lang="en-US" altLang="en-US" sz="3200" dirty="0" smtClean="0">
              <a:cs typeface="Times New Roman" panose="02020603050405020304" pitchFamily="18" charset="0"/>
            </a:endParaRPr>
          </a:p>
          <a:p>
            <a:pPr algn="ctr">
              <a:lnSpc>
                <a:spcPct val="90000"/>
              </a:lnSpc>
              <a:buFontTx/>
              <a:buNone/>
            </a:pPr>
            <a:endParaRPr lang="en-US" altLang="en-US" sz="3200" dirty="0" smtClean="0">
              <a:cs typeface="Times New Roman" panose="02020603050405020304" pitchFamily="18" charset="0"/>
            </a:endParaRPr>
          </a:p>
          <a:p>
            <a:pPr algn="ctr">
              <a:lnSpc>
                <a:spcPct val="90000"/>
              </a:lnSpc>
              <a:buFontTx/>
              <a:buNone/>
            </a:pPr>
            <a:r>
              <a:rPr lang="en-US" altLang="en-US" sz="3200" dirty="0" smtClean="0">
                <a:cs typeface="Times New Roman" panose="02020603050405020304" pitchFamily="18" charset="0"/>
              </a:rPr>
              <a:t> San Diego, CA, USA</a:t>
            </a:r>
          </a:p>
          <a:p>
            <a:pPr algn="ctr">
              <a:lnSpc>
                <a:spcPct val="90000"/>
              </a:lnSpc>
              <a:buFontTx/>
              <a:buNone/>
            </a:pPr>
            <a:r>
              <a:rPr lang="en-US" altLang="en-US" sz="3200" dirty="0" smtClean="0">
                <a:cs typeface="Times New Roman" panose="02020603050405020304" pitchFamily="18" charset="0"/>
              </a:rPr>
              <a:t>July 8-13, 2018</a:t>
            </a:r>
          </a:p>
          <a:p>
            <a:pPr algn="ctr">
              <a:lnSpc>
                <a:spcPct val="90000"/>
              </a:lnSpc>
              <a:buFontTx/>
              <a:buNone/>
            </a:pPr>
            <a:endParaRPr lang="en-US" altLang="en-US" sz="2000" dirty="0" smtClean="0">
              <a:cs typeface="Times New Roman" panose="02020603050405020304" pitchFamily="18" charset="0"/>
            </a:endParaRPr>
          </a:p>
          <a:p>
            <a:pPr algn="ctr">
              <a:lnSpc>
                <a:spcPct val="90000"/>
              </a:lnSpc>
              <a:buFontTx/>
              <a:buNone/>
            </a:pPr>
            <a:r>
              <a:rPr lang="en-US" altLang="en-US" sz="2000" dirty="0" smtClean="0">
                <a:cs typeface="Times New Roman" panose="02020603050405020304" pitchFamily="18" charset="0"/>
              </a:rPr>
              <a:t>Chair:  Minyoung Park (Samsung)</a:t>
            </a:r>
          </a:p>
          <a:p>
            <a:pPr algn="ctr">
              <a:lnSpc>
                <a:spcPct val="90000"/>
              </a:lnSpc>
              <a:buFontTx/>
              <a:buNone/>
            </a:pPr>
            <a:r>
              <a:rPr lang="en-US" altLang="en-US" sz="2000" dirty="0" smtClean="0">
                <a:cs typeface="Times New Roman" panose="02020603050405020304" pitchFamily="18" charset="0"/>
              </a:rPr>
              <a:t>Vice Chairs:  Yunsong Yang (Huawei), Eunsung Park (LGE)</a:t>
            </a:r>
          </a:p>
          <a:p>
            <a:pPr algn="ctr">
              <a:lnSpc>
                <a:spcPct val="90000"/>
              </a:lnSpc>
              <a:buFontTx/>
              <a:buNone/>
            </a:pPr>
            <a:r>
              <a:rPr lang="en-US" altLang="en-US" sz="2000" dirty="0" smtClean="0"/>
              <a:t>Secretary: Leif Wilhelmsson (Ericsson)</a:t>
            </a:r>
          </a:p>
          <a:p>
            <a:pPr algn="ctr">
              <a:lnSpc>
                <a:spcPct val="90000"/>
              </a:lnSpc>
              <a:buFontTx/>
              <a:buNone/>
            </a:pPr>
            <a:r>
              <a:rPr lang="en-US" altLang="en-US" sz="2000" dirty="0" smtClean="0"/>
              <a:t>Technical Editor: Po-Kai Huang (Intel)</a:t>
            </a:r>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615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33C9D1D7-C3F4-4CEF-8AC8-35E757F249F7}" type="slidenum">
              <a:rPr lang="en-US" altLang="en-US" sz="1200" b="0" smtClean="0"/>
              <a:pPr>
                <a:spcBef>
                  <a:spcPct val="0"/>
                </a:spcBef>
                <a:buFontTx/>
                <a:buNone/>
              </a:pPr>
              <a:t>2</a:t>
            </a:fld>
            <a:endParaRPr lang="en-US" altLang="en-US" sz="1200" b="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85800" y="685800"/>
            <a:ext cx="7772400" cy="457200"/>
          </a:xfrm>
        </p:spPr>
        <p:txBody>
          <a:bodyPr/>
          <a:lstStyle/>
          <a:p>
            <a:r>
              <a:rPr lang="en-GB" altLang="en-US" sz="3200" u="sng" dirty="0" smtClean="0">
                <a:solidFill>
                  <a:schemeClr val="tx1"/>
                </a:solidFill>
                <a:latin typeface="Calibri" panose="020F0502020204030204" pitchFamily="34" charset="0"/>
                <a:cs typeface="Calibri" panose="020F0502020204030204" pitchFamily="34" charset="0"/>
              </a:rPr>
              <a:t>Patent-related information</a:t>
            </a:r>
            <a:endParaRPr lang="en-US" altLang="en-US" sz="3200" u="sng" dirty="0" smtClean="0"/>
          </a:p>
        </p:txBody>
      </p:sp>
      <p:sp>
        <p:nvSpPr>
          <p:cNvPr id="11267" name="Rectangle 3"/>
          <p:cNvSpPr>
            <a:spLocks noChangeArrowheads="1"/>
          </p:cNvSpPr>
          <p:nvPr/>
        </p:nvSpPr>
        <p:spPr bwMode="auto">
          <a:xfrm>
            <a:off x="533400" y="228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smtClean="0">
              <a:latin typeface="Helvetica" panose="020B0604020202020204" pitchFamily="34" charset="0"/>
              <a:ea typeface="+mn-ea"/>
              <a:cs typeface="Arial" panose="020B0604020202020204" pitchFamily="34" charset="0"/>
            </a:endParaRPr>
          </a:p>
        </p:txBody>
      </p:sp>
      <p:sp>
        <p:nvSpPr>
          <p:cNvPr id="11268" name="Rectangle 4"/>
          <p:cNvSpPr>
            <a:spLocks noChangeArrowheads="1"/>
          </p:cNvSpPr>
          <p:nvPr/>
        </p:nvSpPr>
        <p:spPr bwMode="auto">
          <a:xfrm>
            <a:off x="304800" y="1143000"/>
            <a:ext cx="82296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630238"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lnSpc>
                <a:spcPct val="80000"/>
              </a:lnSpc>
            </a:pPr>
            <a:endParaRPr lang="en-US" altLang="en-US" sz="700" u="sng" dirty="0" smtClean="0">
              <a:solidFill>
                <a:srgbClr val="FF0000"/>
              </a:solidFill>
              <a:ea typeface="+mn-ea"/>
              <a:cs typeface="Arial" panose="020B0604020202020204" pitchFamily="34" charset="0"/>
            </a:endParaRPr>
          </a:p>
          <a:p>
            <a:pPr lvl="1">
              <a:lnSpc>
                <a:spcPct val="90000"/>
              </a:lnSpc>
              <a:spcBef>
                <a:spcPct val="0"/>
              </a:spcBef>
              <a:buFont typeface="Monotype Sorts" pitchFamily="2" charset="2"/>
              <a:buNone/>
            </a:pPr>
            <a:r>
              <a:rPr lang="en-US" altLang="en-US" sz="2000" b="1" dirty="0" smtClean="0">
                <a:solidFill>
                  <a:srgbClr val="000000"/>
                </a:solidFill>
                <a:latin typeface="Calibri" panose="020F0502020204030204" pitchFamily="34" charset="0"/>
                <a:ea typeface="+mn-ea"/>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smtClean="0">
                <a:solidFill>
                  <a:srgbClr val="000000"/>
                </a:solidFill>
                <a:latin typeface="Calibri" panose="020F0502020204030204" pitchFamily="34" charset="0"/>
                <a:ea typeface="+mn-ea"/>
                <a:cs typeface="Calibri" panose="020F0502020204030204" pitchFamily="34" charset="0"/>
              </a:rPr>
              <a:t>IEEE-SA Standards Board Bylaws</a:t>
            </a:r>
            <a:r>
              <a:rPr lang="en-US" altLang="en-US" sz="2000" b="1" dirty="0" smtClean="0">
                <a:solidFill>
                  <a:srgbClr val="000000"/>
                </a:solidFill>
                <a:latin typeface="Calibri" panose="020F0502020204030204" pitchFamily="34" charset="0"/>
                <a:ea typeface="+mn-ea"/>
                <a:cs typeface="Calibri" panose="020F0502020204030204" pitchFamily="34" charset="0"/>
              </a:rPr>
              <a:t> </a:t>
            </a:r>
            <a:r>
              <a:rPr lang="en-US" altLang="en-US" sz="1600" b="1" dirty="0" smtClean="0">
                <a:solidFill>
                  <a:srgbClr val="000000"/>
                </a:solidFill>
                <a:latin typeface="Calibri" panose="020F0502020204030204" pitchFamily="34" charset="0"/>
                <a:ea typeface="+mn-ea"/>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smtClean="0">
                <a:solidFill>
                  <a:srgbClr val="000000"/>
                </a:solidFill>
                <a:latin typeface="Calibri" panose="020F0502020204030204" pitchFamily="34" charset="0"/>
                <a:ea typeface="+mn-ea"/>
                <a:cs typeface="Calibri" panose="020F0502020204030204" pitchFamily="34" charset="0"/>
              </a:rPr>
              <a:t>IEEE-SA Standards Board Operations Manual</a:t>
            </a:r>
            <a:r>
              <a:rPr lang="en-US" altLang="en-US" sz="2000" b="1" dirty="0" smtClean="0">
                <a:solidFill>
                  <a:srgbClr val="000000"/>
                </a:solidFill>
                <a:latin typeface="Calibri" panose="020F0502020204030204" pitchFamily="34" charset="0"/>
                <a:ea typeface="+mn-ea"/>
                <a:cs typeface="Calibri" panose="020F0502020204030204" pitchFamily="34" charset="0"/>
              </a:rPr>
              <a:t> </a:t>
            </a:r>
            <a:r>
              <a:rPr lang="en-US" altLang="en-US" sz="1600" b="1" dirty="0" smtClean="0">
                <a:solidFill>
                  <a:srgbClr val="000000"/>
                </a:solidFill>
                <a:latin typeface="Calibri" panose="020F0502020204030204" pitchFamily="34" charset="0"/>
                <a:ea typeface="+mn-ea"/>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sz="2000" dirty="0" smtClean="0">
              <a:ea typeface="+mn-ea"/>
              <a:cs typeface="Arial" panose="020B0604020202020204" pitchFamily="34" charset="0"/>
            </a:endParaRPr>
          </a:p>
          <a:p>
            <a:pPr lvl="1">
              <a:lnSpc>
                <a:spcPct val="90000"/>
              </a:lnSpc>
              <a:spcBef>
                <a:spcPct val="0"/>
              </a:spcBef>
              <a:buFont typeface="Monotype Sorts" pitchFamily="2" charset="2"/>
              <a:buNone/>
            </a:pPr>
            <a:r>
              <a:rPr lang="en-US" altLang="en-US" sz="2000" b="1" dirty="0" smtClean="0">
                <a:solidFill>
                  <a:srgbClr val="000000"/>
                </a:solidFill>
                <a:latin typeface="Calibri" panose="020F0502020204030204" pitchFamily="34" charset="0"/>
                <a:ea typeface="+mn-ea"/>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sz="2000" b="1" dirty="0" smtClean="0">
                <a:solidFill>
                  <a:srgbClr val="000000"/>
                </a:solidFill>
                <a:latin typeface="Calibri" panose="020F0502020204030204" pitchFamily="34" charset="0"/>
                <a:ea typeface="+mn-ea"/>
                <a:cs typeface="Calibri" panose="020F0502020204030204" pitchFamily="34" charset="0"/>
              </a:rPr>
              <a:t>	</a:t>
            </a:r>
            <a:r>
              <a:rPr lang="en-US" altLang="en-US" sz="2000" b="1" i="1" dirty="0" smtClean="0">
                <a:solidFill>
                  <a:srgbClr val="000000"/>
                </a:solidFill>
                <a:latin typeface="Calibri" panose="020F0502020204030204" pitchFamily="34" charset="0"/>
                <a:ea typeface="+mn-ea"/>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sz="2000" b="1" i="1" dirty="0" smtClean="0">
              <a:solidFill>
                <a:srgbClr val="000000"/>
              </a:solidFill>
              <a:latin typeface="Calibri" panose="020F0502020204030204" pitchFamily="34" charset="0"/>
              <a:ea typeface="+mn-ea"/>
              <a:cs typeface="Calibri" panose="020F0502020204030204" pitchFamily="34" charset="0"/>
            </a:endParaRPr>
          </a:p>
          <a:p>
            <a:pPr lvl="1">
              <a:lnSpc>
                <a:spcPct val="90000"/>
              </a:lnSpc>
              <a:spcBef>
                <a:spcPct val="0"/>
              </a:spcBef>
              <a:buFont typeface="Monotype Sorts" pitchFamily="2" charset="2"/>
              <a:buNone/>
            </a:pPr>
            <a:endParaRPr lang="en-US" altLang="en-US" sz="3200" b="1" dirty="0" smtClean="0">
              <a:solidFill>
                <a:srgbClr val="000000"/>
              </a:solidFill>
              <a:latin typeface="Calibri" panose="020F0502020204030204" pitchFamily="34" charset="0"/>
              <a:ea typeface="+mn-ea"/>
              <a:cs typeface="Calibri" panose="020F0502020204030204" pitchFamily="34" charset="0"/>
            </a:endParaRPr>
          </a:p>
          <a:p>
            <a:pPr lvl="1" algn="ctr">
              <a:lnSpc>
                <a:spcPct val="90000"/>
              </a:lnSpc>
              <a:spcBef>
                <a:spcPct val="0"/>
              </a:spcBef>
              <a:buFont typeface="Monotype Sorts" pitchFamily="2" charset="2"/>
              <a:buNone/>
            </a:pPr>
            <a:r>
              <a:rPr lang="en-US" altLang="en-US" sz="3200" b="1" dirty="0" smtClean="0">
                <a:solidFill>
                  <a:srgbClr val="000000"/>
                </a:solidFill>
                <a:latin typeface="Calibri" panose="020F0502020204030204" pitchFamily="34" charset="0"/>
                <a:ea typeface="+mn-ea"/>
                <a:cs typeface="Calibri" panose="020F0502020204030204" pitchFamily="34" charset="0"/>
              </a:rPr>
              <a:t>	If you have questions, contact the IEEE-SA Standards Board Patent Committee Administrator at patcom@ieee.org</a:t>
            </a:r>
          </a:p>
          <a:p>
            <a:pPr lvl="1">
              <a:lnSpc>
                <a:spcPct val="90000"/>
              </a:lnSpc>
              <a:spcBef>
                <a:spcPct val="0"/>
              </a:spcBef>
              <a:buFont typeface="Monotype Sorts" pitchFamily="2" charset="2"/>
              <a:buNone/>
            </a:pPr>
            <a:endParaRPr lang="en-US" altLang="en-US" sz="2000" b="1" i="1" dirty="0" smtClean="0">
              <a:solidFill>
                <a:srgbClr val="000000"/>
              </a:solidFill>
              <a:latin typeface="Calibri" panose="020F0502020204030204" pitchFamily="34" charset="0"/>
              <a:ea typeface="+mn-ea"/>
              <a:cs typeface="Calibri" panose="020F0502020204030204" pitchFamily="34" charset="0"/>
            </a:endParaRPr>
          </a:p>
        </p:txBody>
      </p:sp>
      <p:sp>
        <p:nvSpPr>
          <p:cNvPr id="11269" name="Text Box 7"/>
          <p:cNvSpPr txBox="1">
            <a:spLocks noChangeArrowheads="1"/>
          </p:cNvSpPr>
          <p:nvPr/>
        </p:nvSpPr>
        <p:spPr bwMode="auto">
          <a:xfrm>
            <a:off x="57150" y="60960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smtClean="0">
                <a:solidFill>
                  <a:srgbClr val="000000"/>
                </a:solidFill>
                <a:latin typeface="Times New Roman" panose="02020603050405020304" pitchFamily="18" charset="0"/>
                <a:ea typeface="+mn-ea"/>
                <a:cs typeface="Arial" panose="020B0604020202020204" pitchFamily="34" charset="0"/>
              </a:rPr>
              <a:t>Slide #4</a:t>
            </a:r>
            <a:endParaRPr lang="en-US" altLang="en-US" sz="2400" dirty="0" smtClean="0">
              <a:solidFill>
                <a:srgbClr val="000000"/>
              </a:solidFill>
              <a:latin typeface="Times New Roman" panose="02020603050405020304" pitchFamily="18" charset="0"/>
              <a:ea typeface="+mn-ea"/>
              <a:cs typeface="Arial" panose="020B0604020202020204" pitchFamily="34" charset="0"/>
            </a:endParaRPr>
          </a:p>
        </p:txBody>
      </p:sp>
      <p:sp>
        <p:nvSpPr>
          <p:cNvPr id="3" name="Date Placeholder 2"/>
          <p:cNvSpPr>
            <a:spLocks noGrp="1"/>
          </p:cNvSpPr>
          <p:nvPr>
            <p:ph type="dt" sz="half" idx="10"/>
          </p:nvPr>
        </p:nvSpPr>
        <p:spPr/>
        <p:txBody>
          <a:bodyPr/>
          <a:lstStyle/>
          <a:p>
            <a:pPr>
              <a:defRPr/>
            </a:pPr>
            <a:r>
              <a:rPr lang="en-US" smtClean="0"/>
              <a:t>July 2018</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5" name="Slide Number Placeholder 4"/>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20</a:t>
            </a:fld>
            <a:endParaRPr lang="en-US" altLang="en-US"/>
          </a:p>
        </p:txBody>
      </p:sp>
    </p:spTree>
    <p:extLst>
      <p:ext uri="{BB962C8B-B14F-4D97-AF65-F5344CB8AC3E}">
        <p14:creationId xmlns:p14="http://schemas.microsoft.com/office/powerpoint/2010/main" val="3363609574"/>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4"/>
          <p:cNvSpPr>
            <a:spLocks noGrp="1"/>
          </p:cNvSpPr>
          <p:nvPr>
            <p:ph type="title"/>
          </p:nvPr>
        </p:nvSpPr>
        <p:spPr/>
        <p:txBody>
          <a:bodyPr/>
          <a:lstStyle/>
          <a:p>
            <a:r>
              <a:rPr lang="en-US" altLang="en-US" smtClean="0"/>
              <a:t>Participation in IEEE 802 Meetings</a:t>
            </a:r>
          </a:p>
        </p:txBody>
      </p:sp>
      <p:sp>
        <p:nvSpPr>
          <p:cNvPr id="6" name="Content Placeholder 5"/>
          <p:cNvSpPr>
            <a:spLocks noGrp="1"/>
          </p:cNvSpPr>
          <p:nvPr>
            <p:ph idx="1"/>
          </p:nvPr>
        </p:nvSpPr>
        <p:spPr>
          <a:xfrm>
            <a:off x="685800" y="1600200"/>
            <a:ext cx="7772400" cy="4875213"/>
          </a:xfrm>
        </p:spPr>
        <p:txBody>
          <a:bodyPr/>
          <a:lstStyle/>
          <a:p>
            <a:pPr marL="0" indent="0" defTabSz="457200" eaLnBrk="1" hangingPunct="1">
              <a:spcBef>
                <a:spcPts val="600"/>
              </a:spcBef>
              <a:buSzPct val="100000"/>
              <a:buFontTx/>
              <a:buNone/>
              <a:defRPr/>
            </a:pPr>
            <a:r>
              <a:rPr lang="en-US" altLang="en-US" sz="1600" kern="1200" dirty="0" smtClean="0">
                <a:ea typeface="MS Gothic" panose="020B0609070205080204" pitchFamily="49" charset="-128"/>
                <a:cs typeface="+mn-cs"/>
              </a:rPr>
              <a:t>Participation </a:t>
            </a:r>
            <a:r>
              <a:rPr lang="en-US" altLang="en-US" sz="1600" kern="1200" dirty="0">
                <a:ea typeface="MS Gothic" panose="020B0609070205080204" pitchFamily="49" charset="-128"/>
                <a:cs typeface="+mn-cs"/>
              </a:rPr>
              <a:t>in any IEEE 802 meeting (Sponsor, Sponsor Subgroup, Working Group, Working Group Subgroup, etc.) </a:t>
            </a:r>
            <a:r>
              <a:rPr lang="en-GB" altLang="en-US" sz="1600" kern="1200" dirty="0" smtClean="0">
                <a:ea typeface="MS Gothic" panose="020B0609070205080204" pitchFamily="49" charset="-128"/>
                <a:cs typeface="+mn-cs"/>
              </a:rPr>
              <a:t>is </a:t>
            </a:r>
            <a:r>
              <a:rPr lang="en-GB" altLang="en-US" sz="1600" kern="1200" dirty="0">
                <a:ea typeface="MS Gothic" panose="020B0609070205080204" pitchFamily="49" charset="-128"/>
                <a:cs typeface="+mn-cs"/>
              </a:rPr>
              <a:t>on an </a:t>
            </a:r>
            <a:r>
              <a:rPr lang="en-GB" altLang="en-US" sz="1600" kern="1200" dirty="0">
                <a:solidFill>
                  <a:srgbClr val="FF0000"/>
                </a:solidFill>
                <a:ea typeface="MS Gothic" panose="020B0609070205080204" pitchFamily="49" charset="-128"/>
                <a:cs typeface="+mn-cs"/>
              </a:rPr>
              <a:t>individual basis</a:t>
            </a:r>
          </a:p>
          <a:p>
            <a:pPr marL="0" indent="0" defTabSz="457200" eaLnBrk="1" hangingPunct="1">
              <a:spcBef>
                <a:spcPts val="600"/>
              </a:spcBef>
              <a:buSzPct val="100000"/>
              <a:buFontTx/>
              <a:buNone/>
              <a:defRPr/>
            </a:pPr>
            <a:r>
              <a:rPr lang="en-GB" altLang="en-US" sz="1400" i="1" kern="1200" dirty="0">
                <a:ea typeface="MS Gothic" panose="020B0609070205080204" pitchFamily="49" charset="-128"/>
                <a:cs typeface="+mn-cs"/>
              </a:rPr>
              <a:t>•     </a:t>
            </a:r>
            <a:r>
              <a:rPr lang="en-GB" altLang="en-US" sz="1400" kern="1200" dirty="0">
                <a:ea typeface="MS Gothic" panose="020B0609070205080204" pitchFamily="49" charset="-128"/>
                <a:cs typeface="+mn-cs"/>
              </a:rPr>
              <a:t>Participants in the IEEE standards development individual process shall act based on their qualifications and experience. (</a:t>
            </a:r>
            <a:r>
              <a:rPr lang="en-GB" altLang="en-US" sz="1400" u="sng" kern="1200" dirty="0">
                <a:ea typeface="MS Gothic" panose="020B0609070205080204" pitchFamily="49" charset="-128"/>
                <a:cs typeface="+mn-cs"/>
                <a:hlinkClick r:id="rId2"/>
              </a:rPr>
              <a:t>https://standards.ieee.org/develop/policies/bylaws/sb_bylaws.pdf</a:t>
            </a:r>
            <a:r>
              <a:rPr lang="en-GB" altLang="en-US" sz="1400" kern="1200" dirty="0">
                <a:ea typeface="MS Gothic" panose="020B0609070205080204" pitchFamily="49" charset="-128"/>
                <a:cs typeface="+mn-cs"/>
              </a:rPr>
              <a:t>section 5.2.1)</a:t>
            </a:r>
          </a:p>
          <a:p>
            <a:pPr marL="0" indent="0" defTabSz="457200" eaLnBrk="1" hangingPunct="1">
              <a:spcBef>
                <a:spcPts val="600"/>
              </a:spcBef>
              <a:buSzPct val="100000"/>
              <a:buFontTx/>
              <a:buNone/>
              <a:defRPr/>
            </a:pPr>
            <a:r>
              <a:rPr lang="en-GB" altLang="en-US" sz="1400" kern="1200" dirty="0">
                <a:ea typeface="MS Gothic" panose="020B0609070205080204" pitchFamily="49" charset="-128"/>
                <a:cs typeface="+mn-cs"/>
              </a:rPr>
              <a:t>•    IEEE 802 Working Group membership is by individual; “Working Group members shall participate in the consensus process in a manner consistent with their professional expert opinion as individuals, and not as organizational representatives”. (subclause 4.2.1 “Establishment”, of the IEEE 802 LMSC Working Group Policies and Procedures)</a:t>
            </a:r>
          </a:p>
          <a:p>
            <a:pPr marL="341313" indent="0" defTabSz="457200" eaLnBrk="1" hangingPunct="1">
              <a:spcBef>
                <a:spcPts val="600"/>
              </a:spcBef>
              <a:buClr>
                <a:srgbClr val="000000"/>
              </a:buClr>
              <a:buSzPct val="100000"/>
              <a:buFont typeface="Arial" panose="020B0604020202020204" pitchFamily="34" charset="0"/>
              <a:buChar char="•"/>
              <a:defRPr/>
            </a:pPr>
            <a:r>
              <a:rPr lang="en-GB" altLang="en-US" sz="1400" kern="1200" dirty="0">
                <a:ea typeface="MS Gothic" panose="020B0609070205080204" pitchFamily="49" charset="-128"/>
                <a:cs typeface="+mn-cs"/>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indent="0" defTabSz="457200" eaLnBrk="1" hangingPunct="1">
              <a:spcBef>
                <a:spcPts val="600"/>
              </a:spcBef>
              <a:buClr>
                <a:srgbClr val="000000"/>
              </a:buClr>
              <a:buSzPct val="100000"/>
              <a:buFont typeface="Arial" panose="020B0604020202020204" pitchFamily="34" charset="0"/>
              <a:buChar char="•"/>
              <a:defRPr/>
            </a:pPr>
            <a:r>
              <a:rPr lang="en-GB" altLang="en-US" sz="1400" kern="1200" dirty="0">
                <a:ea typeface="MS Gothic" panose="020B0609070205080204" pitchFamily="49" charset="-128"/>
                <a:cs typeface="+mn-cs"/>
              </a:rPr>
              <a:t>Participants shall not direct the actions or votes of any other member of an IEEE 802 Working Group or retaliate against any other member for their actions or votes within IEEE 802 Working Group meetings, see </a:t>
            </a:r>
            <a:r>
              <a:rPr lang="en-GB" altLang="en-US" sz="1400" u="sng" kern="1200" dirty="0">
                <a:ea typeface="MS Gothic" panose="020B0609070205080204" pitchFamily="49" charset="-128"/>
                <a:cs typeface="+mn-cs"/>
                <a:hlinkClick r:id="rId3" invalidUrl="https://standards.ieee.org/develop/policies/bylaws/sb_bylaws.pdf section 5.2.1.3"/>
              </a:rPr>
              <a:t>https://standards.ieee.org/develop/policies/bylaws/sb_bylaws.pdf </a:t>
            </a:r>
            <a:r>
              <a:rPr lang="en-GB" altLang="en-US" sz="1400" kern="1200" dirty="0">
                <a:ea typeface="MS Gothic" panose="020B0609070205080204" pitchFamily="49" charset="-128"/>
                <a:cs typeface="+mn-cs"/>
              </a:rPr>
              <a:t> section 5.2.1.3 and the IEEE 802 LMSC Working Group Policies and Procedures, subclause 3.4.1 “Chair”, list item x.</a:t>
            </a:r>
          </a:p>
          <a:p>
            <a:pPr marL="0" indent="0" defTabSz="457200" eaLnBrk="1" hangingPunct="1">
              <a:spcBef>
                <a:spcPts val="600"/>
              </a:spcBef>
              <a:buSzPct val="100000"/>
              <a:buFontTx/>
              <a:buNone/>
              <a:defRPr/>
            </a:pPr>
            <a:r>
              <a:rPr lang="en-GB" altLang="en-US" sz="1600" kern="1200" dirty="0">
                <a:ea typeface="MS Gothic" panose="020B0609070205080204" pitchFamily="49" charset="-128"/>
                <a:cs typeface="+mn-cs"/>
              </a:rPr>
              <a:t>By participating in IEEE 802 meetings, you accept these requirements.  If you do not agree to these policies then you shall not participate.</a:t>
            </a:r>
          </a:p>
          <a:p>
            <a:pPr marL="0" indent="0" algn="ctr" defTabSz="457200" eaLnBrk="1" hangingPunct="1">
              <a:spcBef>
                <a:spcPts val="600"/>
              </a:spcBef>
              <a:buSzPct val="100000"/>
              <a:buFontTx/>
              <a:buNone/>
              <a:defRPr/>
            </a:pPr>
            <a:r>
              <a:rPr lang="en-GB" altLang="en-US" sz="1200" b="0" kern="1200" dirty="0" smtClean="0">
                <a:ea typeface="MS Gothic" panose="020B0609070205080204" pitchFamily="49" charset="-128"/>
                <a:cs typeface="+mn-cs"/>
              </a:rPr>
              <a:t>(Latest revision of IEEE 802 LMSC Working Group Policies and Procedures: </a:t>
            </a:r>
            <a:r>
              <a:rPr lang="en-GB" altLang="en-US" sz="1200" b="0" kern="1200" dirty="0" smtClean="0">
                <a:ea typeface="MS Gothic" panose="020B0609070205080204" pitchFamily="49" charset="-128"/>
                <a:cs typeface="+mn-cs"/>
                <a:hlinkClick r:id="rId4"/>
              </a:rPr>
              <a:t>http://www.ieee802.org/devdocs.shtml</a:t>
            </a:r>
            <a:r>
              <a:rPr lang="en-GB" altLang="en-US" sz="1200" b="0" kern="1200" dirty="0" smtClean="0">
                <a:ea typeface="MS Gothic" panose="020B0609070205080204" pitchFamily="49" charset="-128"/>
                <a:cs typeface="+mn-cs"/>
              </a:rPr>
              <a:t>)</a:t>
            </a:r>
          </a:p>
          <a:p>
            <a:pPr marL="0" indent="0" defTabSz="457200" eaLnBrk="1" hangingPunct="1">
              <a:spcBef>
                <a:spcPts val="600"/>
              </a:spcBef>
              <a:buSzPct val="100000"/>
              <a:buFontTx/>
              <a:buNone/>
              <a:defRPr/>
            </a:pPr>
            <a:endParaRPr lang="en-GB" altLang="en-US" sz="1600" kern="1200" dirty="0">
              <a:ea typeface="MS Gothic" panose="020B0609070205080204" pitchFamily="49" charset="-128"/>
              <a:cs typeface="+mn-cs"/>
            </a:endParaRPr>
          </a:p>
          <a:p>
            <a:pPr>
              <a:defRPr/>
            </a:pPr>
            <a:endParaRPr lang="en-US" dirty="0"/>
          </a:p>
        </p:txBody>
      </p:sp>
      <p:sp>
        <p:nvSpPr>
          <p:cNvPr id="2" name="Date Placeholder 1"/>
          <p:cNvSpPr>
            <a:spLocks noGrp="1"/>
          </p:cNvSpPr>
          <p:nvPr>
            <p:ph type="dt" sz="quarter" idx="10"/>
          </p:nvPr>
        </p:nvSpPr>
        <p:spPr/>
        <p:txBody>
          <a:bodyPr/>
          <a:lstStyle/>
          <a:p>
            <a:pPr>
              <a:defRPr/>
            </a:pPr>
            <a:r>
              <a:rPr lang="en-US" smtClean="0"/>
              <a:t>July 2018</a:t>
            </a:r>
            <a:endParaRPr lang="en-US" dirty="0"/>
          </a:p>
        </p:txBody>
      </p:sp>
      <p:sp>
        <p:nvSpPr>
          <p:cNvPr id="3" name="Footer Placeholder 2"/>
          <p:cNvSpPr>
            <a:spLocks noGrp="1"/>
          </p:cNvSpPr>
          <p:nvPr>
            <p:ph type="ftr" sz="quarter" idx="11"/>
          </p:nvPr>
        </p:nvSpPr>
        <p:spPr/>
        <p:txBody>
          <a:bodyPr/>
          <a:lstStyle/>
          <a:p>
            <a:pPr>
              <a:defRPr/>
            </a:pPr>
            <a:r>
              <a:rPr lang="en-US" smtClean="0"/>
              <a:t>Minyoung Park (Samsung)</a:t>
            </a:r>
            <a:endParaRPr lang="en-US"/>
          </a:p>
        </p:txBody>
      </p:sp>
      <p:sp>
        <p:nvSpPr>
          <p:cNvPr id="2765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E412B227-2146-4F8F-B087-2992DD2D4ECD}" type="slidenum">
              <a:rPr lang="en-US" altLang="en-US" sz="1200" b="0" smtClean="0"/>
              <a:pPr>
                <a:spcBef>
                  <a:spcPct val="0"/>
                </a:spcBef>
                <a:buFontTx/>
                <a:buNone/>
              </a:pPr>
              <a:t>21</a:t>
            </a:fld>
            <a:endParaRPr lang="en-US" altLang="en-US" sz="1200" b="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smtClean="0"/>
              <a:t>IEEE-SA policy documents</a:t>
            </a:r>
          </a:p>
        </p:txBody>
      </p:sp>
      <p:sp>
        <p:nvSpPr>
          <p:cNvPr id="28675" name="Content Placeholder 2"/>
          <p:cNvSpPr>
            <a:spLocks noGrp="1"/>
          </p:cNvSpPr>
          <p:nvPr>
            <p:ph idx="1"/>
          </p:nvPr>
        </p:nvSpPr>
        <p:spPr/>
        <p:txBody>
          <a:bodyPr/>
          <a:lstStyle/>
          <a:p>
            <a:r>
              <a:rPr lang="en-US" altLang="en-US" sz="1800" smtClean="0"/>
              <a:t>IEEE Code of Ethics</a:t>
            </a:r>
          </a:p>
          <a:p>
            <a:pPr lvl="1"/>
            <a:r>
              <a:rPr lang="en-US" altLang="en-US" sz="1600" smtClean="0">
                <a:hlinkClick r:id="rId2"/>
              </a:rPr>
              <a:t>http://www.ieee.org/about/corporate/governance/p7-8.html</a:t>
            </a:r>
            <a:r>
              <a:rPr lang="en-US" altLang="en-US" sz="1600" smtClean="0"/>
              <a:t> </a:t>
            </a:r>
          </a:p>
          <a:p>
            <a:r>
              <a:rPr lang="en-US" altLang="en-US" sz="1800" smtClean="0"/>
              <a:t>IEEE Standards Association (IEEE-SA) Affiliation FAQ</a:t>
            </a:r>
          </a:p>
          <a:p>
            <a:pPr lvl="1"/>
            <a:r>
              <a:rPr lang="en-US" altLang="en-US" sz="1600" smtClean="0">
                <a:hlinkClick r:id="rId3"/>
              </a:rPr>
              <a:t>http://standards.ieee.org/faqs/affiliation.html</a:t>
            </a:r>
            <a:r>
              <a:rPr lang="en-US" altLang="en-US" sz="1600" smtClean="0"/>
              <a:t> </a:t>
            </a:r>
          </a:p>
          <a:p>
            <a:r>
              <a:rPr lang="en-US" altLang="en-US" sz="1800" smtClean="0"/>
              <a:t>Antitrust and Competition Policy</a:t>
            </a:r>
          </a:p>
          <a:p>
            <a:pPr lvl="1"/>
            <a:r>
              <a:rPr lang="en-US" altLang="en-US" sz="1600" smtClean="0">
                <a:hlinkClick r:id="rId4"/>
              </a:rPr>
              <a:t>http://standards.ieee.org/resources/antitrust-guidelines.pdf</a:t>
            </a:r>
            <a:r>
              <a:rPr lang="en-US" altLang="en-US" sz="1600" smtClean="0"/>
              <a:t>  </a:t>
            </a:r>
            <a:endParaRPr lang="en-US" altLang="en-US" sz="1600" smtClean="0">
              <a:hlinkClick r:id="rId5"/>
            </a:endParaRPr>
          </a:p>
          <a:p>
            <a:r>
              <a:rPr lang="en-US" altLang="en-US" sz="1800" smtClean="0"/>
              <a:t>Letter of Assurance Form</a:t>
            </a:r>
          </a:p>
          <a:p>
            <a:pPr lvl="1"/>
            <a:r>
              <a:rPr lang="en-US" altLang="en-US" sz="1600" smtClean="0">
                <a:hlinkClick r:id="rId6"/>
              </a:rPr>
              <a:t>http://standards.ieee.org/develop/policies/bylaws/sect6-7.html#loa</a:t>
            </a:r>
            <a:r>
              <a:rPr lang="en-US" altLang="en-US" sz="1600" smtClean="0"/>
              <a:t> </a:t>
            </a:r>
          </a:p>
          <a:p>
            <a:pPr lvl="1"/>
            <a:r>
              <a:rPr lang="en-US" altLang="en-US" sz="1600" smtClean="0">
                <a:hlinkClick r:id="rId5"/>
              </a:rPr>
              <a:t>https://development.standards.ieee.org/myproject/Public//mytools/mob/loa.pdf</a:t>
            </a:r>
          </a:p>
          <a:p>
            <a:r>
              <a:rPr lang="en-US" altLang="en-US" sz="1800" smtClean="0"/>
              <a:t>IEEE-SA Patent Committee FAQ &amp; Patent slides</a:t>
            </a:r>
          </a:p>
          <a:p>
            <a:pPr lvl="1"/>
            <a:r>
              <a:rPr lang="en-US" altLang="en-US" sz="1600" smtClean="0">
                <a:hlinkClick r:id="rId7"/>
              </a:rPr>
              <a:t>http://standards.ieee.org/board/pat/faq.pdf</a:t>
            </a:r>
            <a:r>
              <a:rPr lang="en-US" altLang="en-US" sz="1600" smtClean="0"/>
              <a:t> and </a:t>
            </a:r>
            <a:r>
              <a:rPr lang="en-US" altLang="en-US" sz="1600" smtClean="0">
                <a:hlinkClick r:id="rId5"/>
              </a:rPr>
              <a:t>http://standards.ieee.org/board/pat/pat-slideset.ppt</a:t>
            </a:r>
            <a:r>
              <a:rPr lang="en-US" altLang="en-US" sz="1600" smtClean="0"/>
              <a:t> </a:t>
            </a:r>
          </a:p>
          <a:p>
            <a:endParaRPr lang="en-GB" altLang="en-US" sz="1800" smtClean="0"/>
          </a:p>
          <a:p>
            <a:endParaRPr lang="en-US" altLang="en-US" smtClean="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2867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2111C748-BB34-4569-AA97-01C58406E0B3}" type="slidenum">
              <a:rPr lang="en-US" altLang="en-US" sz="1200" b="0" smtClean="0"/>
              <a:pPr>
                <a:spcBef>
                  <a:spcPct val="0"/>
                </a:spcBef>
                <a:buFontTx/>
                <a:buNone/>
              </a:pPr>
              <a:t>22</a:t>
            </a:fld>
            <a:endParaRPr lang="en-US" altLang="en-US" sz="1200" b="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ltLang="en-US" smtClean="0"/>
              <a:t>Current IEEE-SA Rule documents</a:t>
            </a:r>
          </a:p>
        </p:txBody>
      </p:sp>
      <p:sp>
        <p:nvSpPr>
          <p:cNvPr id="29699" name="Content Placeholder 2"/>
          <p:cNvSpPr>
            <a:spLocks noGrp="1"/>
          </p:cNvSpPr>
          <p:nvPr>
            <p:ph idx="1"/>
          </p:nvPr>
        </p:nvSpPr>
        <p:spPr/>
        <p:txBody>
          <a:bodyPr/>
          <a:lstStyle/>
          <a:p>
            <a:r>
              <a:rPr lang="en-US" altLang="en-US" sz="1800" smtClean="0"/>
              <a:t>The current version of the IEEE-SA Standards Board Bylaws is available at: </a:t>
            </a:r>
          </a:p>
          <a:p>
            <a:pPr lvl="1"/>
            <a:r>
              <a:rPr lang="en-US" altLang="en-US" sz="1600" smtClean="0">
                <a:hlinkClick r:id="rId2"/>
              </a:rPr>
              <a:t>http://standards.ieee.org/develop/policies/bylaws/index.html</a:t>
            </a:r>
            <a:r>
              <a:rPr lang="en-US" altLang="en-US" sz="1600" smtClean="0"/>
              <a:t> (HTML version) </a:t>
            </a:r>
          </a:p>
          <a:p>
            <a:pPr lvl="1"/>
            <a:r>
              <a:rPr lang="en-US" altLang="en-US" sz="1600" smtClean="0">
                <a:hlinkClick r:id="rId3"/>
              </a:rPr>
              <a:t>http://standards.ieee.org/develop/policies/bylaws/sb_bylaws.pdf</a:t>
            </a:r>
            <a:r>
              <a:rPr lang="en-US" altLang="en-US" sz="1600" smtClean="0"/>
              <a:t> (PDF version) </a:t>
            </a:r>
          </a:p>
          <a:p>
            <a:endParaRPr lang="en-US" altLang="en-US" sz="1800" smtClean="0"/>
          </a:p>
          <a:p>
            <a:r>
              <a:rPr lang="en-US" altLang="en-US" sz="1800" smtClean="0"/>
              <a:t>The current version of the IEEE-SA Standards Board Operations Manual is available at: </a:t>
            </a:r>
          </a:p>
          <a:p>
            <a:pPr lvl="1"/>
            <a:r>
              <a:rPr lang="en-US" altLang="en-US" sz="1600" smtClean="0">
                <a:hlinkClick r:id="rId4"/>
              </a:rPr>
              <a:t>http://standards.ieee.org/develop/policies/opman/index.html</a:t>
            </a:r>
            <a:r>
              <a:rPr lang="en-US" altLang="en-US" sz="1600" smtClean="0"/>
              <a:t> (HTML version) </a:t>
            </a:r>
          </a:p>
          <a:p>
            <a:pPr lvl="1"/>
            <a:r>
              <a:rPr lang="en-US" altLang="en-US" sz="1600" smtClean="0">
                <a:hlinkClick r:id="rId5"/>
              </a:rPr>
              <a:t>http://standards.ieee.org/develop/policies/opman/sb_om.pdf</a:t>
            </a:r>
            <a:r>
              <a:rPr lang="en-US" altLang="en-US" sz="1600" smtClean="0"/>
              <a:t> (PDF version) </a:t>
            </a:r>
          </a:p>
          <a:p>
            <a:endParaRPr lang="en-US" altLang="en-US" smtClean="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2970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4C615E78-C1C0-4857-B435-017C609339BB}" type="slidenum">
              <a:rPr lang="en-US" altLang="en-US" sz="1200" b="0" smtClean="0"/>
              <a:pPr>
                <a:spcBef>
                  <a:spcPct val="0"/>
                </a:spcBef>
                <a:buFontTx/>
                <a:buNone/>
              </a:pPr>
              <a:t>23</a:t>
            </a:fld>
            <a:endParaRPr lang="en-US" altLang="en-US" sz="1200" b="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altLang="en-US" smtClean="0"/>
              <a:t>Current IEEE 802, 802.11 rules documents </a:t>
            </a:r>
          </a:p>
        </p:txBody>
      </p:sp>
      <p:sp>
        <p:nvSpPr>
          <p:cNvPr id="30723" name="Content Placeholder 2"/>
          <p:cNvSpPr>
            <a:spLocks noGrp="1"/>
          </p:cNvSpPr>
          <p:nvPr>
            <p:ph idx="1"/>
          </p:nvPr>
        </p:nvSpPr>
        <p:spPr>
          <a:xfrm>
            <a:off x="650875" y="1600200"/>
            <a:ext cx="7772400" cy="4114800"/>
          </a:xfrm>
        </p:spPr>
        <p:txBody>
          <a:bodyPr/>
          <a:lstStyle/>
          <a:p>
            <a:r>
              <a:rPr lang="en-US" altLang="en-US" sz="1800" smtClean="0"/>
              <a:t>IEEE 802 Policies &amp; Procedures </a:t>
            </a:r>
          </a:p>
          <a:p>
            <a:pPr lvl="1"/>
            <a:r>
              <a:rPr lang="en-US" altLang="en-US" sz="1600" smtClean="0"/>
              <a:t>(link to AudCom, approved by IEEE-SA Standards Board June 2014) </a:t>
            </a:r>
          </a:p>
          <a:p>
            <a:pPr lvl="1"/>
            <a:r>
              <a:rPr lang="en-US" altLang="en-US" sz="1600" smtClean="0">
                <a:hlinkClick r:id="rId2"/>
              </a:rPr>
              <a:t>http://standards.ieee.org/board/aud/LMSC.pdf</a:t>
            </a:r>
            <a:endParaRPr lang="en-US" altLang="en-US" sz="1600" smtClean="0"/>
          </a:p>
          <a:p>
            <a:r>
              <a:rPr lang="en-US" altLang="en-US" sz="1800" smtClean="0"/>
              <a:t>IEEE 802 Operations Manual (13 Nov 2015)</a:t>
            </a:r>
          </a:p>
          <a:p>
            <a:pPr lvl="1"/>
            <a:r>
              <a:rPr lang="en-US" altLang="en-US" sz="1600" smtClean="0">
                <a:hlinkClick r:id="rId3"/>
              </a:rPr>
              <a:t>http://www.ieee802.org/PNP/approved/IEEE_802_OM_v18.pdf</a:t>
            </a:r>
            <a:endParaRPr lang="en-US" altLang="en-US" sz="1600" smtClean="0"/>
          </a:p>
          <a:p>
            <a:r>
              <a:rPr lang="en-US" altLang="en-US" sz="1800" smtClean="0"/>
              <a:t>IEEE 802 Working Group Policies &amp;Procedures (13 Nov 2015) </a:t>
            </a:r>
          </a:p>
          <a:p>
            <a:pPr lvl="1"/>
            <a:r>
              <a:rPr lang="en-US" altLang="en-US" sz="1600" smtClean="0">
                <a:hlinkClick r:id="rId4"/>
              </a:rPr>
              <a:t>http://www.ieee802.org/PNP/approved/IEEE_802_WG_PandP_v18.1.pdf</a:t>
            </a:r>
            <a:r>
              <a:rPr lang="en-US" altLang="en-US" sz="1600" smtClean="0"/>
              <a:t> (editor update)</a:t>
            </a:r>
          </a:p>
          <a:p>
            <a:r>
              <a:rPr lang="en-US" altLang="en-US" sz="1800" smtClean="0"/>
              <a:t>IEEE 802 LMSC Chair's Guidelines (18 Mar 2016)</a:t>
            </a:r>
            <a:endParaRPr lang="en-US" altLang="en-US" sz="1800" smtClean="0">
              <a:hlinkClick r:id="rId5"/>
            </a:endParaRPr>
          </a:p>
          <a:p>
            <a:pPr lvl="1"/>
            <a:r>
              <a:rPr lang="en-US" altLang="en-US" sz="1600" smtClean="0">
                <a:hlinkClick r:id="rId6"/>
              </a:rPr>
              <a:t>http://www.ieee802.org/PNP/approved/IEEE_802_Chairs_guidelines_v23.pdf</a:t>
            </a:r>
          </a:p>
          <a:p>
            <a:r>
              <a:rPr lang="en-US" altLang="en-US" sz="1800" smtClean="0"/>
              <a:t>IEEE 802.11 WG OM: (13 Nov 2015)</a:t>
            </a:r>
          </a:p>
          <a:p>
            <a:pPr lvl="1"/>
            <a:r>
              <a:rPr lang="en-US" altLang="en-US" sz="1600" smtClean="0">
                <a:hlinkClick r:id="rId7"/>
              </a:rPr>
              <a:t>https://mentor.ieee.org/802.11/dcn/14/11-14-0629-14-0000-802-11-operations-manual.docx</a:t>
            </a:r>
            <a:r>
              <a:rPr lang="en-US" altLang="en-US" sz="1600" smtClean="0"/>
              <a:t>   </a:t>
            </a:r>
          </a:p>
          <a:p>
            <a:r>
              <a:rPr lang="en-US" altLang="en-US" sz="1800" smtClean="0"/>
              <a:t>Policies and Procedures hierarchy</a:t>
            </a:r>
          </a:p>
          <a:p>
            <a:pPr lvl="1"/>
            <a:r>
              <a:rPr lang="en-US" altLang="en-US" sz="1600" smtClean="0">
                <a:hlinkClick r:id="rId8"/>
              </a:rPr>
              <a:t>http://www.ieee802.org/11/Rules/rules.shtml</a:t>
            </a:r>
            <a:endParaRPr lang="en-US" altLang="en-US" sz="1600" smtClean="0"/>
          </a:p>
          <a:p>
            <a:pPr lvl="1"/>
            <a:r>
              <a:rPr lang="en-US" altLang="en-US" sz="1600" smtClean="0"/>
              <a:t>IEEE 802 Procedural document website: </a:t>
            </a:r>
            <a:r>
              <a:rPr lang="en-US" altLang="en-US" sz="1600" smtClean="0">
                <a:hlinkClick r:id="rId9"/>
              </a:rPr>
              <a:t>http://www.ieee802.org/devdocs.shtml</a:t>
            </a:r>
            <a:r>
              <a:rPr lang="en-US" altLang="en-US" sz="1600" smtClean="0"/>
              <a:t> </a:t>
            </a:r>
          </a:p>
          <a:p>
            <a:endParaRPr lang="en-US" altLang="en-US" smtClean="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072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429E2FB-F1B8-4C35-AA3D-F2B419234142}" type="slidenum">
              <a:rPr lang="en-US" altLang="en-US" sz="1200" b="0" smtClean="0"/>
              <a:pPr>
                <a:spcBef>
                  <a:spcPct val="0"/>
                </a:spcBef>
                <a:buFontTx/>
                <a:buNone/>
              </a:pPr>
              <a:t>24</a:t>
            </a:fld>
            <a:endParaRPr lang="en-US" altLang="en-US" sz="1200" b="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altLang="en-US" dirty="0" smtClean="0"/>
              <a:t>Monday AM1 (MAC Ad-hoc group)</a:t>
            </a:r>
          </a:p>
        </p:txBody>
      </p:sp>
      <p:sp>
        <p:nvSpPr>
          <p:cNvPr id="31747" name="Content Placeholder 2"/>
          <p:cNvSpPr>
            <a:spLocks noGrp="1"/>
          </p:cNvSpPr>
          <p:nvPr>
            <p:ph idx="1"/>
          </p:nvPr>
        </p:nvSpPr>
        <p:spPr>
          <a:xfrm>
            <a:off x="685800" y="1981200"/>
            <a:ext cx="8382000" cy="4494213"/>
          </a:xfrm>
        </p:spPr>
        <p:txBody>
          <a:bodyPr/>
          <a:lstStyle/>
          <a:p>
            <a:pPr>
              <a:defRPr/>
            </a:pPr>
            <a:r>
              <a:rPr lang="en-US" altLang="en-US" dirty="0" smtClean="0"/>
              <a:t>Room Harbor G - 2th floor</a:t>
            </a:r>
          </a:p>
          <a:p>
            <a:pPr>
              <a:defRPr/>
            </a:pPr>
            <a:r>
              <a:rPr lang="en-US" altLang="en-US" dirty="0"/>
              <a:t>Call meeting to order</a:t>
            </a:r>
          </a:p>
          <a:p>
            <a:pPr>
              <a:defRPr/>
            </a:pPr>
            <a:r>
              <a:rPr lang="en-US" altLang="en-US" dirty="0"/>
              <a:t>IEEE 802 and 802.11 IPR Policy and procedure</a:t>
            </a:r>
          </a:p>
          <a:p>
            <a:pPr>
              <a:defRPr/>
            </a:pPr>
            <a:r>
              <a:rPr lang="en-US" altLang="en-US" dirty="0" smtClean="0"/>
              <a:t>Presentations (from </a:t>
            </a:r>
            <a:r>
              <a:rPr lang="en-US" altLang="en-US" dirty="0"/>
              <a:t>the submission </a:t>
            </a:r>
            <a:r>
              <a:rPr lang="en-US" altLang="en-US" dirty="0" smtClean="0"/>
              <a:t>slides -  MAC list):</a:t>
            </a:r>
            <a:endParaRPr lang="en-US" altLang="en-US" dirty="0"/>
          </a:p>
          <a:p>
            <a:pPr lvl="1"/>
            <a:r>
              <a:rPr lang="en-US" altLang="en-US" dirty="0" smtClean="0"/>
              <a:t>11-18-1105r0</a:t>
            </a:r>
            <a:endParaRPr lang="en-US" altLang="en-US" dirty="0"/>
          </a:p>
          <a:p>
            <a:pPr lvl="1"/>
            <a:r>
              <a:rPr lang="en-US" altLang="en-US" dirty="0"/>
              <a:t>11-18-1082r1</a:t>
            </a:r>
          </a:p>
          <a:p>
            <a:pPr lvl="1"/>
            <a:r>
              <a:rPr lang="en-US" altLang="en-US" dirty="0" smtClean="0"/>
              <a:t>11-18-1157r1</a:t>
            </a:r>
          </a:p>
          <a:p>
            <a:pPr lvl="1"/>
            <a:r>
              <a:rPr lang="en-US" altLang="en-US" dirty="0" smtClean="0"/>
              <a:t>11-18-1121r0</a:t>
            </a:r>
          </a:p>
          <a:p>
            <a:pPr lvl="1"/>
            <a:r>
              <a:rPr lang="en-US" altLang="en-US" dirty="0" smtClean="0"/>
              <a:t>11-18-1082r2 (with SP)</a:t>
            </a:r>
          </a:p>
          <a:p>
            <a:pPr lvl="1"/>
            <a:r>
              <a:rPr lang="en-US" altLang="en-US" dirty="0" smtClean="0"/>
              <a:t>11-18-1168r0 (Q&amp;A unfinished)</a:t>
            </a:r>
          </a:p>
          <a:p>
            <a:r>
              <a:rPr lang="en-US" altLang="en-US" dirty="0" smtClean="0"/>
              <a:t>Adjourn</a:t>
            </a:r>
            <a:endParaRPr lang="en-US" altLang="en-US" dirty="0"/>
          </a:p>
          <a:p>
            <a:pPr>
              <a:defRPr/>
            </a:pPr>
            <a:endParaRPr lang="en-US" altLang="en-US" dirty="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175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458FE148-240D-4C73-8973-CD4B8EF27475}" type="slidenum">
              <a:rPr lang="en-US" altLang="en-US" sz="1200" b="0" smtClean="0"/>
              <a:pPr>
                <a:spcBef>
                  <a:spcPct val="0"/>
                </a:spcBef>
                <a:buFontTx/>
                <a:buNone/>
              </a:pPr>
              <a:t>25</a:t>
            </a:fld>
            <a:endParaRPr lang="en-US" altLang="en-US" sz="1200" b="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altLang="en-US" dirty="0" smtClean="0"/>
              <a:t>Tuesday PM1 (MAC Ad-hoc group)</a:t>
            </a:r>
          </a:p>
        </p:txBody>
      </p:sp>
      <p:sp>
        <p:nvSpPr>
          <p:cNvPr id="31747" name="Content Placeholder 2"/>
          <p:cNvSpPr>
            <a:spLocks noGrp="1"/>
          </p:cNvSpPr>
          <p:nvPr>
            <p:ph idx="1"/>
          </p:nvPr>
        </p:nvSpPr>
        <p:spPr>
          <a:xfrm>
            <a:off x="685800" y="1981200"/>
            <a:ext cx="8382000" cy="4494213"/>
          </a:xfrm>
        </p:spPr>
        <p:txBody>
          <a:bodyPr/>
          <a:lstStyle/>
          <a:p>
            <a:pPr>
              <a:defRPr/>
            </a:pPr>
            <a:r>
              <a:rPr lang="en-US" altLang="en-US" dirty="0"/>
              <a:t>Room </a:t>
            </a:r>
            <a:r>
              <a:rPr lang="en-US" altLang="en-US" dirty="0" smtClean="0"/>
              <a:t>Harbor H/I </a:t>
            </a:r>
            <a:r>
              <a:rPr lang="en-US" altLang="en-US" dirty="0"/>
              <a:t>- </a:t>
            </a:r>
            <a:r>
              <a:rPr lang="en-US" altLang="en-US" dirty="0" smtClean="0"/>
              <a:t>2th floor</a:t>
            </a:r>
          </a:p>
          <a:p>
            <a:pPr>
              <a:defRPr/>
            </a:pPr>
            <a:r>
              <a:rPr lang="en-US" altLang="en-US" dirty="0"/>
              <a:t>Call meeting to order</a:t>
            </a:r>
          </a:p>
          <a:p>
            <a:pPr>
              <a:defRPr/>
            </a:pPr>
            <a:r>
              <a:rPr lang="en-US" altLang="en-US" dirty="0"/>
              <a:t>IEEE 802 and 802.11 IPR Policy and procedure</a:t>
            </a:r>
          </a:p>
          <a:p>
            <a:pPr>
              <a:defRPr/>
            </a:pPr>
            <a:r>
              <a:rPr lang="en-US" altLang="en-US" dirty="0" smtClean="0"/>
              <a:t>Presentations (from </a:t>
            </a:r>
            <a:r>
              <a:rPr lang="en-US" altLang="en-US" dirty="0"/>
              <a:t>the submission </a:t>
            </a:r>
            <a:r>
              <a:rPr lang="en-US" altLang="en-US" dirty="0" smtClean="0"/>
              <a:t>slides -  MAC list):</a:t>
            </a:r>
            <a:endParaRPr lang="en-US" altLang="en-US" dirty="0"/>
          </a:p>
          <a:p>
            <a:r>
              <a:rPr lang="en-US" altLang="en-US" dirty="0" smtClean="0"/>
              <a:t>Recess</a:t>
            </a:r>
            <a:endParaRPr lang="en-US" altLang="en-US" dirty="0"/>
          </a:p>
          <a:p>
            <a:pPr>
              <a:defRPr/>
            </a:pPr>
            <a:endParaRPr lang="en-US" altLang="en-US" dirty="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175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458FE148-240D-4C73-8973-CD4B8EF27475}" type="slidenum">
              <a:rPr lang="en-US" altLang="en-US" sz="1200" b="0" smtClean="0"/>
              <a:pPr>
                <a:spcBef>
                  <a:spcPct val="0"/>
                </a:spcBef>
                <a:buFontTx/>
                <a:buNone/>
              </a:pPr>
              <a:t>26</a:t>
            </a:fld>
            <a:endParaRPr lang="en-US" altLang="en-US" sz="1200" b="0" smtClean="0"/>
          </a:p>
        </p:txBody>
      </p:sp>
    </p:spTree>
    <p:extLst>
      <p:ext uri="{BB962C8B-B14F-4D97-AF65-F5344CB8AC3E}">
        <p14:creationId xmlns:p14="http://schemas.microsoft.com/office/powerpoint/2010/main" val="17411556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altLang="en-US" dirty="0" smtClean="0"/>
              <a:t>Wednesday PM2 (MAC Ad-hoc group)</a:t>
            </a:r>
          </a:p>
        </p:txBody>
      </p:sp>
      <p:sp>
        <p:nvSpPr>
          <p:cNvPr id="31747" name="Content Placeholder 2"/>
          <p:cNvSpPr>
            <a:spLocks noGrp="1"/>
          </p:cNvSpPr>
          <p:nvPr>
            <p:ph idx="1"/>
          </p:nvPr>
        </p:nvSpPr>
        <p:spPr>
          <a:xfrm>
            <a:off x="685800" y="1981200"/>
            <a:ext cx="8382000" cy="4494213"/>
          </a:xfrm>
        </p:spPr>
        <p:txBody>
          <a:bodyPr/>
          <a:lstStyle/>
          <a:p>
            <a:pPr>
              <a:defRPr/>
            </a:pPr>
            <a:r>
              <a:rPr lang="en-US" altLang="en-US" dirty="0"/>
              <a:t>Room </a:t>
            </a:r>
            <a:r>
              <a:rPr lang="en-US" altLang="en-US" dirty="0" smtClean="0"/>
              <a:t>Harbor G </a:t>
            </a:r>
            <a:r>
              <a:rPr lang="en-US" altLang="en-US" dirty="0"/>
              <a:t>- </a:t>
            </a:r>
            <a:r>
              <a:rPr lang="en-US" altLang="en-US" dirty="0" smtClean="0"/>
              <a:t>2th floor</a:t>
            </a:r>
          </a:p>
          <a:p>
            <a:pPr>
              <a:defRPr/>
            </a:pPr>
            <a:r>
              <a:rPr lang="en-US" altLang="en-US" dirty="0"/>
              <a:t>Call meeting to order</a:t>
            </a:r>
          </a:p>
          <a:p>
            <a:pPr>
              <a:defRPr/>
            </a:pPr>
            <a:r>
              <a:rPr lang="en-US" altLang="en-US" dirty="0"/>
              <a:t>IEEE 802 and 802.11 IPR Policy and procedure</a:t>
            </a:r>
          </a:p>
          <a:p>
            <a:pPr>
              <a:defRPr/>
            </a:pPr>
            <a:r>
              <a:rPr lang="en-US" altLang="en-US" dirty="0" smtClean="0"/>
              <a:t>Presentations (from </a:t>
            </a:r>
            <a:r>
              <a:rPr lang="en-US" altLang="en-US" dirty="0"/>
              <a:t>the submission </a:t>
            </a:r>
            <a:r>
              <a:rPr lang="en-US" altLang="en-US" dirty="0" smtClean="0"/>
              <a:t>slides -  MAC list):</a:t>
            </a:r>
            <a:endParaRPr lang="en-US" altLang="en-US" dirty="0"/>
          </a:p>
          <a:p>
            <a:r>
              <a:rPr lang="en-US" altLang="en-US" dirty="0" smtClean="0"/>
              <a:t>Adjourn</a:t>
            </a:r>
            <a:endParaRPr lang="en-US" altLang="en-US" dirty="0"/>
          </a:p>
          <a:p>
            <a:pPr>
              <a:defRPr/>
            </a:pPr>
            <a:endParaRPr lang="en-US" altLang="en-US" dirty="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175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458FE148-240D-4C73-8973-CD4B8EF27475}" type="slidenum">
              <a:rPr lang="en-US" altLang="en-US" sz="1200" b="0" smtClean="0"/>
              <a:pPr>
                <a:spcBef>
                  <a:spcPct val="0"/>
                </a:spcBef>
                <a:buFontTx/>
                <a:buNone/>
              </a:pPr>
              <a:t>27</a:t>
            </a:fld>
            <a:endParaRPr lang="en-US" altLang="en-US" sz="1200" b="0" smtClean="0"/>
          </a:p>
        </p:txBody>
      </p:sp>
    </p:spTree>
    <p:extLst>
      <p:ext uri="{BB962C8B-B14F-4D97-AF65-F5344CB8AC3E}">
        <p14:creationId xmlns:p14="http://schemas.microsoft.com/office/powerpoint/2010/main" val="414756785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altLang="en-US" dirty="0" smtClean="0"/>
              <a:t>Summary from May 2018 Meeting and Teleconference Calls</a:t>
            </a:r>
          </a:p>
        </p:txBody>
      </p:sp>
      <p:sp>
        <p:nvSpPr>
          <p:cNvPr id="31747" name="Content Placeholder 2"/>
          <p:cNvSpPr>
            <a:spLocks noGrp="1"/>
          </p:cNvSpPr>
          <p:nvPr>
            <p:ph idx="1"/>
          </p:nvPr>
        </p:nvSpPr>
        <p:spPr>
          <a:xfrm>
            <a:off x="685800" y="1981200"/>
            <a:ext cx="8382000" cy="4494213"/>
          </a:xfrm>
        </p:spPr>
        <p:txBody>
          <a:bodyPr/>
          <a:lstStyle/>
          <a:p>
            <a:r>
              <a:rPr lang="en-US" altLang="en-US" dirty="0"/>
              <a:t>Approved </a:t>
            </a:r>
            <a:r>
              <a:rPr lang="en-US" altLang="en-US" dirty="0" err="1"/>
              <a:t>TGba</a:t>
            </a:r>
            <a:r>
              <a:rPr lang="en-US" altLang="en-US" dirty="0"/>
              <a:t> SFD and </a:t>
            </a:r>
            <a:r>
              <a:rPr lang="en-US" altLang="en-US" dirty="0" err="1"/>
              <a:t>TGba</a:t>
            </a:r>
            <a:r>
              <a:rPr lang="en-US" altLang="en-US" dirty="0"/>
              <a:t> D0.2</a:t>
            </a:r>
          </a:p>
          <a:p>
            <a:r>
              <a:rPr lang="en-US" altLang="en-US" dirty="0"/>
              <a:t>Closed </a:t>
            </a:r>
            <a:r>
              <a:rPr lang="en-US" altLang="en-US" dirty="0" err="1"/>
              <a:t>TGba</a:t>
            </a:r>
            <a:r>
              <a:rPr lang="en-US" altLang="en-US" dirty="0"/>
              <a:t> SFD (Final document is 11-18/575r11) </a:t>
            </a:r>
          </a:p>
          <a:p>
            <a:r>
              <a:rPr lang="en-US" altLang="en-US" dirty="0"/>
              <a:t>Reviewed </a:t>
            </a:r>
            <a:r>
              <a:rPr lang="en-US" altLang="en-US" dirty="0" smtClean="0"/>
              <a:t>and approved spec </a:t>
            </a:r>
            <a:r>
              <a:rPr lang="en-US" altLang="en-US" dirty="0"/>
              <a:t>text documents for </a:t>
            </a:r>
            <a:r>
              <a:rPr lang="en-US" altLang="en-US" dirty="0" err="1"/>
              <a:t>TGba</a:t>
            </a:r>
            <a:r>
              <a:rPr lang="en-US" altLang="en-US" dirty="0"/>
              <a:t> D0.3</a:t>
            </a:r>
          </a:p>
          <a:p>
            <a:r>
              <a:rPr lang="en-US" altLang="en-US" dirty="0" smtClean="0"/>
              <a:t>Reviewed technical presentations</a:t>
            </a:r>
          </a:p>
          <a:p>
            <a:r>
              <a:rPr lang="en-US" altLang="en-US" dirty="0" err="1" smtClean="0"/>
              <a:t>TGba</a:t>
            </a:r>
            <a:r>
              <a:rPr lang="en-US" altLang="en-US" dirty="0" smtClean="0"/>
              <a:t>/ARC </a:t>
            </a:r>
            <a:r>
              <a:rPr lang="en-US" altLang="en-US" dirty="0"/>
              <a:t>joint session – </a:t>
            </a:r>
            <a:r>
              <a:rPr lang="en-US" altLang="en-US" dirty="0" err="1"/>
              <a:t>TGba</a:t>
            </a:r>
            <a:r>
              <a:rPr lang="en-US" altLang="en-US" dirty="0"/>
              <a:t> architecture discussion</a:t>
            </a:r>
          </a:p>
          <a:p>
            <a:r>
              <a:rPr lang="en-US" altLang="en-US" dirty="0"/>
              <a:t>Reviewed TG timeline</a:t>
            </a:r>
          </a:p>
          <a:p>
            <a:r>
              <a:rPr lang="en-US" altLang="en-US" dirty="0"/>
              <a:t>Agenda: </a:t>
            </a:r>
            <a:r>
              <a:rPr lang="en-US" altLang="en-US" dirty="0" smtClean="0"/>
              <a:t>doc:11-18/647r12</a:t>
            </a:r>
            <a:endParaRPr lang="en-US" altLang="en-US" dirty="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175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458FE148-240D-4C73-8973-CD4B8EF27475}" type="slidenum">
              <a:rPr lang="en-US" altLang="en-US" sz="1200" b="0" smtClean="0"/>
              <a:pPr>
                <a:spcBef>
                  <a:spcPct val="0"/>
                </a:spcBef>
                <a:buFontTx/>
                <a:buNone/>
              </a:pPr>
              <a:t>28</a:t>
            </a:fld>
            <a:endParaRPr lang="en-US" altLang="en-US" sz="1200" b="0" smtClean="0"/>
          </a:p>
        </p:txBody>
      </p:sp>
    </p:spTree>
    <p:extLst>
      <p:ext uri="{BB962C8B-B14F-4D97-AF65-F5344CB8AC3E}">
        <p14:creationId xmlns:p14="http://schemas.microsoft.com/office/powerpoint/2010/main" val="165306557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altLang="en-US" smtClean="0"/>
              <a:t>Motion - Minutes</a:t>
            </a:r>
          </a:p>
        </p:txBody>
      </p:sp>
      <p:sp>
        <p:nvSpPr>
          <p:cNvPr id="38915" name="Content Placeholder 2"/>
          <p:cNvSpPr>
            <a:spLocks noGrp="1"/>
          </p:cNvSpPr>
          <p:nvPr>
            <p:ph idx="1"/>
          </p:nvPr>
        </p:nvSpPr>
        <p:spPr/>
        <p:txBody>
          <a:bodyPr/>
          <a:lstStyle/>
          <a:p>
            <a:r>
              <a:rPr lang="en-US" altLang="en-US" dirty="0" smtClean="0"/>
              <a:t>Approve TGba minutes of May 2018 meeting [doc: IEEE 802.11-18/999r0 and IEEE 802.11-18/1006r0] and teleconference calls [doc: IEEE 802.11-18/1011r1]</a:t>
            </a:r>
          </a:p>
          <a:p>
            <a:endParaRPr lang="en-US" altLang="en-US" dirty="0" smtClean="0"/>
          </a:p>
          <a:p>
            <a:pPr lvl="1"/>
            <a:r>
              <a:rPr lang="en-US" altLang="en-US" dirty="0" smtClean="0"/>
              <a:t>Move: Po-kai Huang</a:t>
            </a:r>
          </a:p>
          <a:p>
            <a:pPr lvl="1"/>
            <a:r>
              <a:rPr lang="en-US" altLang="en-US" dirty="0" smtClean="0"/>
              <a:t>Second: Xiaofei Wang</a:t>
            </a:r>
          </a:p>
          <a:p>
            <a:pPr lvl="1"/>
            <a:r>
              <a:rPr lang="en-US" altLang="en-US" dirty="0" smtClean="0"/>
              <a:t>Result: approved by unanimous consensus</a:t>
            </a:r>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891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6FBCA5AE-B283-44A5-90D0-A06C9F590448}" type="slidenum">
              <a:rPr lang="en-US" altLang="en-US" sz="1200" b="0" smtClean="0"/>
              <a:pPr>
                <a:spcBef>
                  <a:spcPct val="0"/>
                </a:spcBef>
                <a:buFontTx/>
                <a:buNone/>
              </a:pPr>
              <a:t>29</a:t>
            </a:fld>
            <a:endParaRPr lang="en-US" altLang="en-US" sz="1200" b="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altLang="en-US" smtClean="0"/>
              <a:t>Abstract</a:t>
            </a:r>
          </a:p>
        </p:txBody>
      </p:sp>
      <p:sp>
        <p:nvSpPr>
          <p:cNvPr id="7171" name="Content Placeholder 2"/>
          <p:cNvSpPr>
            <a:spLocks noGrp="1"/>
          </p:cNvSpPr>
          <p:nvPr>
            <p:ph idx="1"/>
          </p:nvPr>
        </p:nvSpPr>
        <p:spPr/>
        <p:txBody>
          <a:bodyPr/>
          <a:lstStyle/>
          <a:p>
            <a:r>
              <a:rPr lang="en-US" altLang="en-US" dirty="0" smtClean="0"/>
              <a:t>This presentation contains the IEEE 802.11 TGba Wake-up Radio (WUR) Operation agenda for the July 2018 session</a:t>
            </a:r>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717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1D07826-354B-4CAC-A364-D4170821854F}" type="slidenum">
              <a:rPr lang="en-US" altLang="en-US" sz="1200" b="0" smtClean="0"/>
              <a:pPr>
                <a:spcBef>
                  <a:spcPct val="0"/>
                </a:spcBef>
                <a:buFontTx/>
                <a:buNone/>
              </a:pPr>
              <a:t>3</a:t>
            </a:fld>
            <a:endParaRPr lang="en-US" altLang="en-US" sz="1200" b="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altLang="en-US" dirty="0" smtClean="0"/>
              <a:t>Motion – </a:t>
            </a:r>
            <a:r>
              <a:rPr lang="en-US" altLang="en-US" dirty="0" err="1" smtClean="0"/>
              <a:t>TGba</a:t>
            </a:r>
            <a:r>
              <a:rPr lang="en-US" altLang="en-US" dirty="0" smtClean="0"/>
              <a:t> Draft Spec</a:t>
            </a:r>
          </a:p>
        </p:txBody>
      </p:sp>
      <p:sp>
        <p:nvSpPr>
          <p:cNvPr id="38915" name="Content Placeholder 2"/>
          <p:cNvSpPr>
            <a:spLocks noGrp="1"/>
          </p:cNvSpPr>
          <p:nvPr>
            <p:ph idx="1"/>
          </p:nvPr>
        </p:nvSpPr>
        <p:spPr/>
        <p:txBody>
          <a:bodyPr/>
          <a:lstStyle/>
          <a:p>
            <a:r>
              <a:rPr lang="en-US" altLang="en-US" dirty="0" smtClean="0"/>
              <a:t>Move to approve </a:t>
            </a:r>
            <a:r>
              <a:rPr lang="en-US" altLang="en-US" dirty="0" smtClean="0">
                <a:hlinkClick r:id="rId2"/>
              </a:rPr>
              <a:t>P802.11ba D0.3 </a:t>
            </a:r>
            <a:r>
              <a:rPr lang="en-US" altLang="en-US" dirty="0" smtClean="0"/>
              <a:t>in IEEE 802.11 WG Members Area as the latest revised draft of </a:t>
            </a:r>
            <a:r>
              <a:rPr lang="en-US" altLang="en-US" dirty="0" err="1" smtClean="0"/>
              <a:t>TGba</a:t>
            </a:r>
            <a:r>
              <a:rPr lang="en-US" altLang="en-US" dirty="0" smtClean="0"/>
              <a:t>.</a:t>
            </a:r>
          </a:p>
          <a:p>
            <a:endParaRPr lang="en-US" altLang="en-US" dirty="0" smtClean="0"/>
          </a:p>
          <a:p>
            <a:pPr lvl="1"/>
            <a:r>
              <a:rPr lang="en-US" altLang="en-US" dirty="0" smtClean="0"/>
              <a:t>Move: Po-kai Huang</a:t>
            </a:r>
          </a:p>
          <a:p>
            <a:pPr lvl="1"/>
            <a:r>
              <a:rPr lang="en-US" altLang="en-US" dirty="0" smtClean="0"/>
              <a:t>Second: Lei Huang</a:t>
            </a:r>
          </a:p>
          <a:p>
            <a:pPr lvl="1"/>
            <a:r>
              <a:rPr lang="en-US" altLang="en-US" dirty="0" smtClean="0"/>
              <a:t>Result: Y/N/A = 29/0/1. Motion passes.</a:t>
            </a:r>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891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6FBCA5AE-B283-44A5-90D0-A06C9F590448}" type="slidenum">
              <a:rPr lang="en-US" altLang="en-US" sz="1200" b="0" smtClean="0"/>
              <a:pPr>
                <a:spcBef>
                  <a:spcPct val="0"/>
                </a:spcBef>
                <a:buFontTx/>
                <a:buNone/>
              </a:pPr>
              <a:t>30</a:t>
            </a:fld>
            <a:endParaRPr lang="en-US" altLang="en-US" sz="1200" b="0" smtClean="0"/>
          </a:p>
        </p:txBody>
      </p:sp>
    </p:spTree>
    <p:extLst>
      <p:ext uri="{BB962C8B-B14F-4D97-AF65-F5344CB8AC3E}">
        <p14:creationId xmlns:p14="http://schemas.microsoft.com/office/powerpoint/2010/main" val="319412517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altLang="en-US" smtClean="0"/>
              <a:t>Presentations</a:t>
            </a:r>
          </a:p>
        </p:txBody>
      </p:sp>
      <p:sp>
        <p:nvSpPr>
          <p:cNvPr id="40963" name="Content Placeholder 1"/>
          <p:cNvSpPr>
            <a:spLocks noGrp="1"/>
          </p:cNvSpPr>
          <p:nvPr>
            <p:ph idx="1"/>
          </p:nvPr>
        </p:nvSpPr>
        <p:spPr/>
        <p:txBody>
          <a:bodyPr/>
          <a:lstStyle/>
          <a:p>
            <a:r>
              <a:rPr lang="en-US" altLang="en-US" dirty="0" smtClean="0"/>
              <a:t>From the submission slides</a:t>
            </a:r>
          </a:p>
          <a:p>
            <a:pPr lvl="1"/>
            <a:r>
              <a:rPr lang="en-US" altLang="en-US" dirty="0" smtClean="0"/>
              <a:t>Monday PM1 (</a:t>
            </a:r>
            <a:r>
              <a:rPr lang="en-US" altLang="en-US" dirty="0" err="1" smtClean="0"/>
              <a:t>TGba</a:t>
            </a:r>
            <a:r>
              <a:rPr lang="en-US" altLang="en-US" dirty="0" smtClean="0"/>
              <a:t>)</a:t>
            </a:r>
          </a:p>
          <a:p>
            <a:pPr lvl="2"/>
            <a:r>
              <a:rPr lang="en-US" altLang="en-US" dirty="0" smtClean="0"/>
              <a:t>11-18-1122, 11-18-1130, 11-18-1085 withdrawn.</a:t>
            </a:r>
          </a:p>
          <a:p>
            <a:pPr lvl="2"/>
            <a:r>
              <a:rPr lang="en-US" altLang="en-US" dirty="0" smtClean="0"/>
              <a:t>11-18-1074r0 (to be updated as r1)</a:t>
            </a:r>
          </a:p>
          <a:p>
            <a:pPr lvl="2"/>
            <a:r>
              <a:rPr lang="en-US" altLang="en-US" dirty="0" smtClean="0"/>
              <a:t>11-18-1201r0 (more </a:t>
            </a:r>
            <a:r>
              <a:rPr lang="en-US" altLang="en-US" smtClean="0"/>
              <a:t>offline discussions)</a:t>
            </a:r>
            <a:endParaRPr lang="en-US" altLang="en-US" dirty="0" smtClean="0"/>
          </a:p>
          <a:p>
            <a:pPr lvl="2"/>
            <a:r>
              <a:rPr lang="en-US" altLang="en-US" dirty="0" smtClean="0"/>
              <a:t>11-18-1131r0 (with SP)</a:t>
            </a:r>
          </a:p>
          <a:p>
            <a:pPr lvl="2"/>
            <a:r>
              <a:rPr lang="en-US" altLang="en-US" dirty="0" smtClean="0"/>
              <a:t>11-18-1132r0 (with SP)</a:t>
            </a:r>
          </a:p>
          <a:p>
            <a:pPr lvl="1"/>
            <a:r>
              <a:rPr lang="en-US" altLang="en-US" dirty="0" smtClean="0"/>
              <a:t>Monday PM2 (</a:t>
            </a:r>
            <a:r>
              <a:rPr lang="en-US" altLang="en-US" dirty="0" err="1" smtClean="0"/>
              <a:t>TGba</a:t>
            </a:r>
            <a:r>
              <a:rPr lang="en-US" altLang="en-US" dirty="0" smtClean="0"/>
              <a:t>)</a:t>
            </a:r>
          </a:p>
          <a:p>
            <a:pPr lvl="2"/>
            <a:r>
              <a:rPr lang="en-US" altLang="en-US" dirty="0" smtClean="0"/>
              <a:t>11-18-1205r4 (Q&amp;A)</a:t>
            </a:r>
          </a:p>
          <a:p>
            <a:pPr lvl="2"/>
            <a:r>
              <a:rPr lang="en-US" altLang="en-US" dirty="0" smtClean="0"/>
              <a:t>11-18-1069r0</a:t>
            </a:r>
          </a:p>
          <a:p>
            <a:pPr lvl="2"/>
            <a:r>
              <a:rPr lang="en-US" altLang="en-US" dirty="0"/>
              <a:t>c</a:t>
            </a:r>
            <a:r>
              <a:rPr lang="en-US" altLang="en-US" dirty="0" smtClean="0"/>
              <a:t>ontinue with the PHY list</a:t>
            </a:r>
          </a:p>
          <a:p>
            <a:pPr lvl="1"/>
            <a:endParaRPr lang="en-US" altLang="en-US" dirty="0" smtClean="0"/>
          </a:p>
          <a:p>
            <a:pPr lvl="1"/>
            <a:endParaRPr lang="en-US" altLang="en-US" dirty="0" smtClean="0"/>
          </a:p>
        </p:txBody>
      </p:sp>
      <p:sp>
        <p:nvSpPr>
          <p:cNvPr id="3" name="Date Placeholder 2"/>
          <p:cNvSpPr>
            <a:spLocks noGrp="1"/>
          </p:cNvSpPr>
          <p:nvPr>
            <p:ph type="dt" sz="quarter" idx="10"/>
          </p:nvPr>
        </p:nvSpPr>
        <p:spPr/>
        <p:txBody>
          <a:bodyPr/>
          <a:lstStyle/>
          <a:p>
            <a:pPr>
              <a:defRPr/>
            </a:pPr>
            <a:r>
              <a:rPr lang="en-US" smtClean="0"/>
              <a:t>July 2018</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40966"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B20FE141-CD17-49BF-B1E6-C5C58C81D9FB}" type="slidenum">
              <a:rPr lang="en-US" altLang="en-US" sz="1200" b="0" smtClean="0"/>
              <a:pPr>
                <a:spcBef>
                  <a:spcPct val="0"/>
                </a:spcBef>
                <a:buFontTx/>
                <a:buNone/>
              </a:pPr>
              <a:t>31</a:t>
            </a:fld>
            <a:endParaRPr lang="en-US" altLang="en-US" sz="1200" b="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altLang="en-US" dirty="0" smtClean="0"/>
              <a:t>Motions (Thursday AM2)</a:t>
            </a:r>
          </a:p>
        </p:txBody>
      </p:sp>
      <p:sp>
        <p:nvSpPr>
          <p:cNvPr id="2" name="Content Placeholder 1"/>
          <p:cNvSpPr>
            <a:spLocks noGrp="1"/>
          </p:cNvSpPr>
          <p:nvPr>
            <p:ph sz="half" idx="1"/>
          </p:nvPr>
        </p:nvSpPr>
        <p:spPr>
          <a:xfrm>
            <a:off x="685800" y="1752600"/>
            <a:ext cx="2819400" cy="4343400"/>
          </a:xfrm>
        </p:spPr>
        <p:txBody>
          <a:bodyPr/>
          <a:lstStyle/>
          <a:p>
            <a:pPr>
              <a:buFont typeface="Arial" panose="020B0604020202020204" pitchFamily="34" charset="0"/>
              <a:buChar char="•"/>
            </a:pPr>
            <a:r>
              <a:rPr lang="en-US" sz="1800" dirty="0" smtClean="0"/>
              <a:t>PHY</a:t>
            </a:r>
            <a:r>
              <a:rPr lang="en-US" sz="1800" b="0" dirty="0" smtClean="0"/>
              <a:t>:</a:t>
            </a:r>
            <a:endParaRPr lang="en-US" sz="1800" b="0" dirty="0"/>
          </a:p>
        </p:txBody>
      </p:sp>
      <p:sp>
        <p:nvSpPr>
          <p:cNvPr id="5" name="Content Placeholder 4"/>
          <p:cNvSpPr>
            <a:spLocks noGrp="1"/>
          </p:cNvSpPr>
          <p:nvPr>
            <p:ph sz="half" idx="2"/>
          </p:nvPr>
        </p:nvSpPr>
        <p:spPr>
          <a:xfrm>
            <a:off x="3581400" y="1787524"/>
            <a:ext cx="4267200" cy="4687889"/>
          </a:xfrm>
        </p:spPr>
        <p:txBody>
          <a:bodyPr/>
          <a:lstStyle/>
          <a:p>
            <a:pPr>
              <a:buFont typeface="Arial" panose="020B0604020202020204" pitchFamily="34" charset="0"/>
              <a:buChar char="•"/>
            </a:pPr>
            <a:r>
              <a:rPr lang="en-US" sz="1800" dirty="0"/>
              <a:t>MAC</a:t>
            </a:r>
            <a:r>
              <a:rPr lang="en-US" sz="1800" b="0" dirty="0" smtClean="0"/>
              <a:t>:</a:t>
            </a:r>
          </a:p>
          <a:p>
            <a:pPr>
              <a:buFont typeface="+mj-lt"/>
              <a:buAutoNum type="arabicPeriod"/>
            </a:pPr>
            <a:endParaRPr lang="en-US" sz="1800" b="0" dirty="0"/>
          </a:p>
        </p:txBody>
      </p:sp>
      <p:sp>
        <p:nvSpPr>
          <p:cNvPr id="3" name="Date Placeholder 2"/>
          <p:cNvSpPr>
            <a:spLocks noGrp="1"/>
          </p:cNvSpPr>
          <p:nvPr>
            <p:ph type="dt" sz="half" idx="10"/>
          </p:nvPr>
        </p:nvSpPr>
        <p:spPr/>
        <p:txBody>
          <a:bodyPr/>
          <a:lstStyle/>
          <a:p>
            <a:pPr>
              <a:defRPr/>
            </a:pPr>
            <a:r>
              <a:rPr lang="en-US" smtClean="0"/>
              <a:t>July 2018</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19461"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B04FF251-AB5B-4EFD-863D-753A5F618222}" type="slidenum">
              <a:rPr lang="en-US" altLang="en-US" sz="1200" b="0" smtClean="0"/>
              <a:pPr>
                <a:spcBef>
                  <a:spcPct val="0"/>
                </a:spcBef>
                <a:buFontTx/>
                <a:buNone/>
              </a:pPr>
              <a:t>32</a:t>
            </a:fld>
            <a:endParaRPr lang="en-US" altLang="en-US" sz="1200" b="0" smtClean="0"/>
          </a:p>
        </p:txBody>
      </p:sp>
    </p:spTree>
    <p:extLst>
      <p:ext uri="{BB962C8B-B14F-4D97-AF65-F5344CB8AC3E}">
        <p14:creationId xmlns:p14="http://schemas.microsoft.com/office/powerpoint/2010/main" val="271563044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err="1"/>
              <a:t>TGba</a:t>
            </a:r>
            <a:r>
              <a:rPr lang="en-US" dirty="0"/>
              <a:t> </a:t>
            </a:r>
            <a:r>
              <a:rPr lang="en-US" dirty="0" smtClean="0"/>
              <a:t>Draft Spec Status Review </a:t>
            </a:r>
            <a:br>
              <a:rPr lang="en-US" dirty="0" smtClean="0"/>
            </a:br>
            <a:r>
              <a:rPr lang="en-US" dirty="0" smtClean="0"/>
              <a:t>– Are we ready </a:t>
            </a:r>
            <a:r>
              <a:rPr lang="en-US" dirty="0"/>
              <a:t>for D1.0</a:t>
            </a:r>
            <a:r>
              <a:rPr lang="en-US" dirty="0" smtClean="0"/>
              <a:t>?</a:t>
            </a:r>
            <a:endParaRPr lang="en-US" dirty="0"/>
          </a:p>
        </p:txBody>
      </p:sp>
      <p:sp>
        <p:nvSpPr>
          <p:cNvPr id="9" name="Content Placeholder 8"/>
          <p:cNvSpPr>
            <a:spLocks noGrp="1"/>
          </p:cNvSpPr>
          <p:nvPr>
            <p:ph idx="1"/>
          </p:nvPr>
        </p:nvSpPr>
        <p:spPr/>
        <p:txBody>
          <a:bodyPr/>
          <a:lstStyle/>
          <a:p>
            <a:r>
              <a:rPr lang="en-US" dirty="0" smtClean="0"/>
              <a:t>Discussion</a:t>
            </a:r>
            <a:endParaRPr lang="en-US" dirty="0"/>
          </a:p>
        </p:txBody>
      </p:sp>
      <p:sp>
        <p:nvSpPr>
          <p:cNvPr id="5" name="Date Placeholder 4"/>
          <p:cNvSpPr>
            <a:spLocks noGrp="1"/>
          </p:cNvSpPr>
          <p:nvPr>
            <p:ph type="dt" sz="half" idx="10"/>
          </p:nvPr>
        </p:nvSpPr>
        <p:spPr/>
        <p:txBody>
          <a:bodyPr/>
          <a:lstStyle/>
          <a:p>
            <a:pPr>
              <a:defRPr/>
            </a:pPr>
            <a:r>
              <a:rPr lang="en-US" smtClean="0"/>
              <a:t>July 2018</a:t>
            </a:r>
            <a:endParaRPr lang="en-US" dirty="0"/>
          </a:p>
        </p:txBody>
      </p:sp>
      <p:sp>
        <p:nvSpPr>
          <p:cNvPr id="6" name="Footer Placeholder 5"/>
          <p:cNvSpPr>
            <a:spLocks noGrp="1"/>
          </p:cNvSpPr>
          <p:nvPr>
            <p:ph type="ftr" sz="quarter" idx="11"/>
          </p:nvPr>
        </p:nvSpPr>
        <p:spPr/>
        <p:txBody>
          <a:bodyPr/>
          <a:lstStyle/>
          <a:p>
            <a:pPr>
              <a:defRPr/>
            </a:pPr>
            <a:r>
              <a:rPr lang="en-US" smtClean="0"/>
              <a:t>Minyoung Park (Samsung)</a:t>
            </a:r>
            <a:endParaRPr lang="en-US"/>
          </a:p>
        </p:txBody>
      </p:sp>
      <p:sp>
        <p:nvSpPr>
          <p:cNvPr id="7" name="Slide Number Placeholder 6"/>
          <p:cNvSpPr>
            <a:spLocks noGrp="1"/>
          </p:cNvSpPr>
          <p:nvPr>
            <p:ph type="sldNum" sz="quarter" idx="12"/>
          </p:nvPr>
        </p:nvSpPr>
        <p:spPr/>
        <p:txBody>
          <a:bodyPr/>
          <a:lstStyle/>
          <a:p>
            <a:pPr>
              <a:defRPr/>
            </a:pPr>
            <a:r>
              <a:rPr lang="en-US" altLang="en-US" smtClean="0"/>
              <a:t>Slide </a:t>
            </a:r>
            <a:fld id="{B3AADB1E-8AB1-401D-93B7-30E1984F35A9}" type="slidenum">
              <a:rPr lang="en-US" altLang="en-US" smtClean="0"/>
              <a:pPr>
                <a:defRPr/>
              </a:pPr>
              <a:t>33</a:t>
            </a:fld>
            <a:endParaRPr lang="en-US" altLang="en-US"/>
          </a:p>
        </p:txBody>
      </p:sp>
    </p:spTree>
    <p:extLst>
      <p:ext uri="{BB962C8B-B14F-4D97-AF65-F5344CB8AC3E}">
        <p14:creationId xmlns:p14="http://schemas.microsoft.com/office/powerpoint/2010/main" val="154393509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Content Placeholder 6"/>
          <p:cNvSpPr>
            <a:spLocks noGrp="1"/>
          </p:cNvSpPr>
          <p:nvPr>
            <p:ph idx="1"/>
          </p:nvPr>
        </p:nvSpPr>
        <p:spPr>
          <a:xfrm>
            <a:off x="1219200" y="1600199"/>
            <a:ext cx="7239000" cy="4875213"/>
          </a:xfrm>
        </p:spPr>
        <p:txBody>
          <a:bodyPr/>
          <a:lstStyle/>
          <a:p>
            <a:r>
              <a:rPr lang="en-US" altLang="en-US" sz="2200" dirty="0"/>
              <a:t>2017</a:t>
            </a:r>
          </a:p>
          <a:p>
            <a:pPr lvl="1"/>
            <a:r>
              <a:rPr lang="en-US" altLang="en-US" sz="2200" b="1" dirty="0"/>
              <a:t>January</a:t>
            </a:r>
            <a:r>
              <a:rPr lang="en-US" altLang="en-US" sz="2200" dirty="0"/>
              <a:t>: </a:t>
            </a:r>
            <a:r>
              <a:rPr lang="en-US" altLang="en-US" sz="2200" dirty="0" err="1"/>
              <a:t>TGba</a:t>
            </a:r>
            <a:r>
              <a:rPr lang="en-US" altLang="en-US" sz="2200" dirty="0"/>
              <a:t> formation meeting</a:t>
            </a:r>
          </a:p>
          <a:p>
            <a:r>
              <a:rPr lang="en-US" altLang="en-US" sz="2200" dirty="0" smtClean="0"/>
              <a:t>2018</a:t>
            </a:r>
          </a:p>
          <a:p>
            <a:pPr lvl="1"/>
            <a:r>
              <a:rPr lang="en-US" altLang="en-US" sz="2200" b="1" dirty="0" smtClean="0"/>
              <a:t>January</a:t>
            </a:r>
            <a:r>
              <a:rPr lang="en-US" altLang="en-US" sz="2200" dirty="0" smtClean="0"/>
              <a:t>: </a:t>
            </a:r>
            <a:r>
              <a:rPr lang="en-US" altLang="en-US" sz="2200" dirty="0" err="1"/>
              <a:t>TGba</a:t>
            </a:r>
            <a:r>
              <a:rPr lang="en-US" altLang="en-US" sz="2200" dirty="0"/>
              <a:t> Draft </a:t>
            </a:r>
            <a:r>
              <a:rPr lang="en-US" altLang="en-US" sz="2200" dirty="0" smtClean="0"/>
              <a:t>0.1</a:t>
            </a:r>
            <a:endParaRPr lang="en-US" altLang="en-US" sz="2200" b="1" dirty="0" smtClean="0"/>
          </a:p>
          <a:p>
            <a:pPr lvl="1"/>
            <a:r>
              <a:rPr lang="en-US" altLang="en-US" sz="2200" b="1" dirty="0" smtClean="0"/>
              <a:t>July</a:t>
            </a:r>
            <a:r>
              <a:rPr lang="en-US" altLang="en-US" sz="2200" dirty="0" smtClean="0"/>
              <a:t>: </a:t>
            </a:r>
            <a:r>
              <a:rPr lang="en-US" altLang="en-US" sz="2200" dirty="0" err="1" smtClean="0"/>
              <a:t>TGba</a:t>
            </a:r>
            <a:r>
              <a:rPr lang="en-US" altLang="en-US" sz="2200" dirty="0" smtClean="0"/>
              <a:t> Draft 1.0</a:t>
            </a:r>
          </a:p>
          <a:p>
            <a:pPr lvl="1"/>
            <a:r>
              <a:rPr lang="en-US" altLang="en-US" sz="2200" b="1" dirty="0" smtClean="0"/>
              <a:t>November</a:t>
            </a:r>
            <a:r>
              <a:rPr lang="en-US" altLang="en-US" sz="2200" dirty="0" smtClean="0"/>
              <a:t>: </a:t>
            </a:r>
            <a:r>
              <a:rPr lang="en-US" altLang="en-US" sz="2200" dirty="0" err="1" smtClean="0"/>
              <a:t>TGba</a:t>
            </a:r>
            <a:r>
              <a:rPr lang="en-US" altLang="en-US" sz="2200" dirty="0" smtClean="0"/>
              <a:t> Draft 2.0</a:t>
            </a:r>
          </a:p>
          <a:p>
            <a:r>
              <a:rPr lang="en-US" altLang="en-US" sz="2200" dirty="0" smtClean="0"/>
              <a:t>2019:</a:t>
            </a:r>
          </a:p>
          <a:p>
            <a:pPr lvl="1"/>
            <a:r>
              <a:rPr lang="en-US" altLang="en-US" sz="2200" b="1" dirty="0" smtClean="0"/>
              <a:t>March</a:t>
            </a:r>
            <a:r>
              <a:rPr lang="en-US" altLang="en-US" sz="2200" dirty="0" smtClean="0"/>
              <a:t>: MDR (mandatory document review)</a:t>
            </a:r>
          </a:p>
          <a:p>
            <a:pPr lvl="1"/>
            <a:r>
              <a:rPr lang="en-US" altLang="en-US" sz="2200" b="1" dirty="0" smtClean="0"/>
              <a:t>July</a:t>
            </a:r>
            <a:r>
              <a:rPr lang="en-US" altLang="en-US" sz="2200" dirty="0" smtClean="0"/>
              <a:t>: formation of sponsor ballot pool</a:t>
            </a:r>
          </a:p>
          <a:p>
            <a:pPr lvl="1"/>
            <a:r>
              <a:rPr lang="en-US" altLang="en-US" sz="2200" b="1" dirty="0" smtClean="0"/>
              <a:t>September</a:t>
            </a:r>
            <a:r>
              <a:rPr lang="en-US" altLang="en-US" sz="2200" dirty="0" smtClean="0"/>
              <a:t>: Sponsor ballot</a:t>
            </a:r>
          </a:p>
          <a:p>
            <a:r>
              <a:rPr lang="en-US" altLang="en-US" sz="2200" dirty="0" smtClean="0"/>
              <a:t>2020</a:t>
            </a:r>
          </a:p>
          <a:p>
            <a:pPr lvl="1"/>
            <a:r>
              <a:rPr lang="en-US" altLang="en-US" sz="2200" b="1" dirty="0" smtClean="0"/>
              <a:t>July</a:t>
            </a:r>
            <a:r>
              <a:rPr lang="en-US" altLang="en-US" sz="2200" dirty="0" smtClean="0"/>
              <a:t>: </a:t>
            </a:r>
            <a:r>
              <a:rPr lang="en-US" altLang="en-US" sz="2200" dirty="0" err="1" smtClean="0"/>
              <a:t>RevCom</a:t>
            </a:r>
            <a:endParaRPr lang="en-US" altLang="en-US" sz="2200" dirty="0" smtClean="0"/>
          </a:p>
        </p:txBody>
      </p:sp>
      <p:sp>
        <p:nvSpPr>
          <p:cNvPr id="41987" name="Title 1"/>
          <p:cNvSpPr>
            <a:spLocks noGrp="1"/>
          </p:cNvSpPr>
          <p:nvPr>
            <p:ph type="title"/>
          </p:nvPr>
        </p:nvSpPr>
        <p:spPr/>
        <p:txBody>
          <a:bodyPr/>
          <a:lstStyle/>
          <a:p>
            <a:r>
              <a:rPr lang="en-US" altLang="en-US" dirty="0" err="1" smtClean="0"/>
              <a:t>TGba</a:t>
            </a:r>
            <a:r>
              <a:rPr lang="en-US" altLang="en-US" dirty="0" smtClean="0"/>
              <a:t> Timeline</a:t>
            </a:r>
            <a:br>
              <a:rPr lang="en-US" altLang="en-US" dirty="0" smtClean="0"/>
            </a:br>
            <a:endParaRPr lang="en-US" altLang="en-US" dirty="0" smtClean="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4199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4FF03CB-C896-4D9C-8EF4-239AB973C5F4}" type="slidenum">
              <a:rPr lang="en-US" altLang="en-US" sz="1200" b="0" smtClean="0"/>
              <a:pPr>
                <a:spcBef>
                  <a:spcPct val="0"/>
                </a:spcBef>
                <a:buFontTx/>
                <a:buNone/>
              </a:pPr>
              <a:t>34</a:t>
            </a:fld>
            <a:endParaRPr lang="en-US" altLang="en-US" sz="1200" b="0" smtClean="0"/>
          </a:p>
        </p:txBody>
      </p:sp>
      <p:grpSp>
        <p:nvGrpSpPr>
          <p:cNvPr id="6" name="Group 5"/>
          <p:cNvGrpSpPr/>
          <p:nvPr/>
        </p:nvGrpSpPr>
        <p:grpSpPr>
          <a:xfrm>
            <a:off x="458604" y="3108811"/>
            <a:ext cx="1209509" cy="534890"/>
            <a:chOff x="-142709" y="3122710"/>
            <a:chExt cx="1209509" cy="534890"/>
          </a:xfrm>
        </p:grpSpPr>
        <p:sp>
          <p:nvSpPr>
            <p:cNvPr id="2" name="Right Arrow 1"/>
            <p:cNvSpPr/>
            <p:nvPr/>
          </p:nvSpPr>
          <p:spPr bwMode="auto">
            <a:xfrm>
              <a:off x="457200" y="3276600"/>
              <a:ext cx="609600" cy="381000"/>
            </a:xfrm>
            <a:prstGeom prst="rightArrow">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3" name="TextBox 2"/>
            <p:cNvSpPr txBox="1"/>
            <p:nvPr/>
          </p:nvSpPr>
          <p:spPr>
            <a:xfrm>
              <a:off x="-142709" y="3122710"/>
              <a:ext cx="1107611" cy="307777"/>
            </a:xfrm>
            <a:prstGeom prst="rect">
              <a:avLst/>
            </a:prstGeom>
            <a:noFill/>
          </p:spPr>
          <p:txBody>
            <a:bodyPr wrap="none" rtlCol="0">
              <a:spAutoFit/>
            </a:bodyPr>
            <a:lstStyle/>
            <a:p>
              <a:r>
                <a:rPr lang="en-US" sz="1400" b="1" dirty="0" smtClean="0"/>
                <a:t>We are here</a:t>
              </a:r>
              <a:endParaRPr lang="en-US" sz="1400" b="1" dirty="0"/>
            </a:p>
          </p:txBody>
        </p:sp>
      </p:grpSp>
    </p:spTree>
    <p:extLst>
      <p:ext uri="{BB962C8B-B14F-4D97-AF65-F5344CB8AC3E}">
        <p14:creationId xmlns:p14="http://schemas.microsoft.com/office/powerpoint/2010/main" val="229287908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7"/>
          <p:cNvSpPr>
            <a:spLocks noGrp="1"/>
          </p:cNvSpPr>
          <p:nvPr>
            <p:ph type="title"/>
          </p:nvPr>
        </p:nvSpPr>
        <p:spPr/>
        <p:txBody>
          <a:bodyPr/>
          <a:lstStyle/>
          <a:p>
            <a:r>
              <a:rPr lang="en-US" altLang="en-US" dirty="0" smtClean="0"/>
              <a:t>Goal for September 2018</a:t>
            </a:r>
          </a:p>
        </p:txBody>
      </p:sp>
      <p:sp>
        <p:nvSpPr>
          <p:cNvPr id="33795" name="Content Placeholder 8"/>
          <p:cNvSpPr>
            <a:spLocks noGrp="1"/>
          </p:cNvSpPr>
          <p:nvPr>
            <p:ph idx="1"/>
          </p:nvPr>
        </p:nvSpPr>
        <p:spPr>
          <a:xfrm>
            <a:off x="523875" y="2133600"/>
            <a:ext cx="8162925" cy="4114800"/>
          </a:xfrm>
        </p:spPr>
        <p:txBody>
          <a:bodyPr/>
          <a:lstStyle/>
          <a:p>
            <a:pPr>
              <a:defRPr/>
            </a:pPr>
            <a:r>
              <a:rPr lang="en-US" altLang="en-US" dirty="0" smtClean="0"/>
              <a:t>TBD</a:t>
            </a:r>
          </a:p>
          <a:p>
            <a:pPr>
              <a:defRPr/>
            </a:pPr>
            <a:r>
              <a:rPr lang="en-US" altLang="en-US" dirty="0"/>
              <a:t>TBD</a:t>
            </a:r>
          </a:p>
          <a:p>
            <a:pPr>
              <a:defRPr/>
            </a:pPr>
            <a:r>
              <a:rPr lang="en-US" altLang="en-US" dirty="0"/>
              <a:t>TBD</a:t>
            </a:r>
          </a:p>
          <a:p>
            <a:pPr>
              <a:defRPr/>
            </a:pPr>
            <a:r>
              <a:rPr lang="en-US" altLang="en-US" dirty="0" smtClean="0"/>
              <a:t>…</a:t>
            </a:r>
            <a:endParaRPr lang="en-US" altLang="en-US" dirty="0"/>
          </a:p>
          <a:p>
            <a:pPr>
              <a:defRPr/>
            </a:pPr>
            <a:r>
              <a:rPr lang="en-US" altLang="en-US" dirty="0" smtClean="0"/>
              <a:t>Review </a:t>
            </a:r>
            <a:r>
              <a:rPr lang="en-US" altLang="en-US" dirty="0"/>
              <a:t>TG timeline</a:t>
            </a:r>
            <a:endParaRPr lang="en-US" altLang="en-US" sz="2000" dirty="0"/>
          </a:p>
          <a:p>
            <a:pPr>
              <a:defRPr/>
            </a:pPr>
            <a:endParaRPr lang="en-US" altLang="en-US" dirty="0"/>
          </a:p>
          <a:p>
            <a:pPr>
              <a:defRPr/>
            </a:pPr>
            <a:endParaRPr lang="en-US" altLang="en-US" dirty="0"/>
          </a:p>
          <a:p>
            <a:pPr>
              <a:defRPr/>
            </a:pPr>
            <a:endParaRPr lang="en-US" altLang="en-US" dirty="0"/>
          </a:p>
          <a:p>
            <a:pPr>
              <a:defRPr/>
            </a:pPr>
            <a:endParaRPr lang="en-US" altLang="en-US" dirty="0" smtClean="0"/>
          </a:p>
          <a:p>
            <a:pPr marL="0" indent="0">
              <a:buFontTx/>
              <a:buNone/>
              <a:defRPr/>
            </a:pPr>
            <a:endParaRPr lang="en-US" altLang="en-US" dirty="0" smtClean="0"/>
          </a:p>
          <a:p>
            <a:pPr>
              <a:defRPr/>
            </a:pPr>
            <a:endParaRPr lang="en-US" altLang="en-US" dirty="0" smtClean="0"/>
          </a:p>
        </p:txBody>
      </p:sp>
      <p:sp>
        <p:nvSpPr>
          <p:cNvPr id="5" name="Date Placeholder 4"/>
          <p:cNvSpPr>
            <a:spLocks noGrp="1"/>
          </p:cNvSpPr>
          <p:nvPr>
            <p:ph type="dt" sz="quarter" idx="10"/>
          </p:nvPr>
        </p:nvSpPr>
        <p:spPr/>
        <p:txBody>
          <a:bodyPr/>
          <a:lstStyle/>
          <a:p>
            <a:pPr>
              <a:defRPr/>
            </a:pPr>
            <a:r>
              <a:rPr lang="en-US" smtClean="0"/>
              <a:t>July 2018</a:t>
            </a:r>
            <a:endParaRPr lang="en-US"/>
          </a:p>
        </p:txBody>
      </p:sp>
      <p:sp>
        <p:nvSpPr>
          <p:cNvPr id="6" name="Footer Placeholder 5"/>
          <p:cNvSpPr>
            <a:spLocks noGrp="1"/>
          </p:cNvSpPr>
          <p:nvPr>
            <p:ph type="ftr" sz="quarter" idx="11"/>
          </p:nvPr>
        </p:nvSpPr>
        <p:spPr/>
        <p:txBody>
          <a:bodyPr/>
          <a:lstStyle/>
          <a:p>
            <a:pPr>
              <a:defRPr/>
            </a:pPr>
            <a:r>
              <a:rPr lang="en-US" smtClean="0"/>
              <a:t>Minyoung Park (Samsung)</a:t>
            </a:r>
            <a:endParaRPr lang="en-US"/>
          </a:p>
        </p:txBody>
      </p:sp>
      <p:sp>
        <p:nvSpPr>
          <p:cNvPr id="43014"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9C08EAE7-1D40-41D7-9B52-6E64E0A4FB7D}" type="slidenum">
              <a:rPr lang="en-US" altLang="en-US" sz="1200" b="0" smtClean="0"/>
              <a:pPr>
                <a:spcBef>
                  <a:spcPct val="0"/>
                </a:spcBef>
                <a:buFontTx/>
                <a:buNone/>
              </a:pPr>
              <a:t>35</a:t>
            </a:fld>
            <a:endParaRPr lang="en-US" altLang="en-US" sz="1200" b="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altLang="en-US" smtClean="0"/>
              <a:t>Teleconference Call Schedule</a:t>
            </a:r>
          </a:p>
        </p:txBody>
      </p:sp>
      <p:sp>
        <p:nvSpPr>
          <p:cNvPr id="45059" name="Content Placeholder 2"/>
          <p:cNvSpPr>
            <a:spLocks noGrp="1"/>
          </p:cNvSpPr>
          <p:nvPr>
            <p:ph idx="1"/>
          </p:nvPr>
        </p:nvSpPr>
        <p:spPr>
          <a:xfrm>
            <a:off x="696912" y="1981200"/>
            <a:ext cx="7761288" cy="4114800"/>
          </a:xfrm>
        </p:spPr>
        <p:txBody>
          <a:bodyPr/>
          <a:lstStyle/>
          <a:p>
            <a:pPr marL="342900" lvl="1" indent="-342900">
              <a:buFontTx/>
              <a:buChar char="•"/>
              <a:defRPr/>
            </a:pPr>
            <a:r>
              <a:rPr lang="en-US" altLang="en-US" sz="2800" b="1" dirty="0" smtClean="0"/>
              <a:t>Proposed schedule (Mondays, 1 hour each)</a:t>
            </a:r>
          </a:p>
          <a:p>
            <a:pPr marL="685800" lvl="2" indent="-342900">
              <a:defRPr/>
            </a:pPr>
            <a:r>
              <a:rPr lang="en-US" altLang="en-US" sz="2400" b="1" dirty="0" smtClean="0"/>
              <a:t>July 23 (10:00 ET)</a:t>
            </a:r>
          </a:p>
          <a:p>
            <a:pPr marL="685800" lvl="2" indent="-342900">
              <a:defRPr/>
            </a:pPr>
            <a:r>
              <a:rPr lang="en-US" altLang="en-US" sz="2400" b="1" dirty="0" smtClean="0"/>
              <a:t>August 6 (17:00ET)</a:t>
            </a:r>
          </a:p>
          <a:p>
            <a:pPr marL="685800" lvl="2" indent="-342900">
              <a:defRPr/>
            </a:pPr>
            <a:r>
              <a:rPr lang="en-US" altLang="en-US" sz="2400" b="1" dirty="0" smtClean="0"/>
              <a:t>August 20 (23:00ET)</a:t>
            </a:r>
            <a:endParaRPr lang="en-US" altLang="en-US" sz="2400" b="1" dirty="0"/>
          </a:p>
          <a:p>
            <a:pPr marL="685800" lvl="2" indent="-342900">
              <a:defRPr/>
            </a:pPr>
            <a:endParaRPr lang="en-US" altLang="en-US" sz="2400" b="1" dirty="0" smtClean="0"/>
          </a:p>
          <a:p>
            <a:pPr marL="685800" lvl="2" indent="-342900">
              <a:defRPr/>
            </a:pPr>
            <a:endParaRPr lang="en-US" altLang="en-US" sz="2400" b="1" dirty="0"/>
          </a:p>
          <a:p>
            <a:pPr marL="0" lvl="1" indent="0">
              <a:buFontTx/>
              <a:buNone/>
              <a:defRPr/>
            </a:pPr>
            <a:endParaRPr lang="en-US" altLang="en-US" sz="2800" b="1" dirty="0" smtClean="0"/>
          </a:p>
          <a:p>
            <a:pPr marL="685800" lvl="2" indent="-342900">
              <a:defRPr/>
            </a:pPr>
            <a:endParaRPr lang="en-US" altLang="en-US" sz="2400" b="1" dirty="0" smtClean="0"/>
          </a:p>
          <a:p>
            <a:pPr marL="342900" lvl="2" indent="0">
              <a:buFontTx/>
              <a:buNone/>
              <a:defRPr/>
            </a:pPr>
            <a:endParaRPr lang="en-US" altLang="en-US" sz="2400" b="1" dirty="0" smtClean="0"/>
          </a:p>
          <a:p>
            <a:pPr marL="685800" lvl="2" indent="-342900">
              <a:defRPr/>
            </a:pPr>
            <a:endParaRPr lang="en-US" altLang="en-US" sz="2400" dirty="0" smtClean="0"/>
          </a:p>
          <a:p>
            <a:pPr>
              <a:defRPr/>
            </a:pPr>
            <a:endParaRPr lang="en-US" altLang="en-US" sz="2800" dirty="0" smtClean="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4403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B496DE5F-04F6-4F73-9507-E002E5E77515}" type="slidenum">
              <a:rPr lang="en-US" altLang="en-US" sz="1200" b="0" smtClean="0"/>
              <a:pPr>
                <a:spcBef>
                  <a:spcPct val="0"/>
                </a:spcBef>
                <a:buFontTx/>
                <a:buNone/>
              </a:pPr>
              <a:t>36</a:t>
            </a:fld>
            <a:endParaRPr lang="en-US" altLang="en-US" sz="1200" b="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altLang="en-US" smtClean="0"/>
              <a:t>Backup Slides</a:t>
            </a:r>
          </a:p>
        </p:txBody>
      </p:sp>
      <p:sp>
        <p:nvSpPr>
          <p:cNvPr id="4" name="Date Placeholder 3"/>
          <p:cNvSpPr>
            <a:spLocks noGrp="1"/>
          </p:cNvSpPr>
          <p:nvPr>
            <p:ph type="dt" sz="quarter" idx="10"/>
          </p:nvPr>
        </p:nvSpPr>
        <p:spPr/>
        <p:txBody>
          <a:bodyPr/>
          <a:lstStyle/>
          <a:p>
            <a:pPr>
              <a:defRPr/>
            </a:pPr>
            <a:r>
              <a:rPr lang="en-US" smtClean="0"/>
              <a:t>July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4710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83018CA-7B52-4439-8DDB-3820FF6E9ED4}" type="slidenum">
              <a:rPr lang="en-US" altLang="en-US" sz="1200" b="0" smtClean="0"/>
              <a:pPr>
                <a:spcBef>
                  <a:spcPct val="0"/>
                </a:spcBef>
                <a:buFontTx/>
                <a:buNone/>
              </a:pPr>
              <a:t>37</a:t>
            </a:fld>
            <a:endParaRPr lang="en-US" altLang="en-US" sz="1200" b="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8130" name="Straight Arrow Connector 74"/>
          <p:cNvCxnSpPr>
            <a:cxnSpLocks noChangeShapeType="1"/>
          </p:cNvCxnSpPr>
          <p:nvPr/>
        </p:nvCxnSpPr>
        <p:spPr bwMode="auto">
          <a:xfrm>
            <a:off x="6019800" y="4525963"/>
            <a:ext cx="533400"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31" name="TextBox 63"/>
          <p:cNvSpPr txBox="1">
            <a:spLocks noChangeArrowheads="1"/>
          </p:cNvSpPr>
          <p:nvPr/>
        </p:nvSpPr>
        <p:spPr bwMode="auto">
          <a:xfrm>
            <a:off x="4770438" y="4237038"/>
            <a:ext cx="5349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Yes </a:t>
            </a:r>
          </a:p>
        </p:txBody>
      </p:sp>
      <p:cxnSp>
        <p:nvCxnSpPr>
          <p:cNvPr id="48132" name="Straight Arrow Connector 26"/>
          <p:cNvCxnSpPr>
            <a:cxnSpLocks noChangeShapeType="1"/>
          </p:cNvCxnSpPr>
          <p:nvPr/>
        </p:nvCxnSpPr>
        <p:spPr bwMode="auto">
          <a:xfrm>
            <a:off x="1096963" y="2614613"/>
            <a:ext cx="350837" cy="657225"/>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33" name="Straight Arrow Connector 24"/>
          <p:cNvCxnSpPr>
            <a:cxnSpLocks noChangeShapeType="1"/>
            <a:endCxn id="48139" idx="0"/>
          </p:cNvCxnSpPr>
          <p:nvPr/>
        </p:nvCxnSpPr>
        <p:spPr bwMode="auto">
          <a:xfrm>
            <a:off x="1562100" y="2854325"/>
            <a:ext cx="0" cy="417513"/>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34" name="Title 1"/>
          <p:cNvSpPr>
            <a:spLocks noGrp="1"/>
          </p:cNvSpPr>
          <p:nvPr>
            <p:ph type="title"/>
          </p:nvPr>
        </p:nvSpPr>
        <p:spPr/>
        <p:txBody>
          <a:bodyPr/>
          <a:lstStyle/>
          <a:p>
            <a:r>
              <a:rPr lang="en-US" altLang="en-US" smtClean="0"/>
              <a:t>Proposed TGba Spec Development Process</a:t>
            </a:r>
          </a:p>
        </p:txBody>
      </p:sp>
      <p:sp>
        <p:nvSpPr>
          <p:cNvPr id="4" name="Date Placeholder 3"/>
          <p:cNvSpPr>
            <a:spLocks noGrp="1"/>
          </p:cNvSpPr>
          <p:nvPr>
            <p:ph type="dt" sz="quarter" idx="10"/>
          </p:nvPr>
        </p:nvSpPr>
        <p:spPr/>
        <p:txBody>
          <a:bodyPr/>
          <a:lstStyle/>
          <a:p>
            <a:pPr>
              <a:defRPr/>
            </a:pPr>
            <a:r>
              <a:rPr lang="en-US" smtClean="0"/>
              <a:t>July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4813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7EC835E8-722F-4746-945F-29194E29C236}" type="slidenum">
              <a:rPr lang="en-US" altLang="en-US" sz="1200" b="0" smtClean="0"/>
              <a:pPr>
                <a:spcBef>
                  <a:spcPct val="0"/>
                </a:spcBef>
                <a:buFontTx/>
                <a:buNone/>
              </a:pPr>
              <a:t>38</a:t>
            </a:fld>
            <a:endParaRPr lang="en-US" altLang="en-US" sz="1200" b="0" smtClean="0"/>
          </a:p>
        </p:txBody>
      </p:sp>
      <p:sp>
        <p:nvSpPr>
          <p:cNvPr id="48138" name="TextBox 12"/>
          <p:cNvSpPr txBox="1">
            <a:spLocks noChangeArrowheads="1"/>
          </p:cNvSpPr>
          <p:nvPr/>
        </p:nvSpPr>
        <p:spPr bwMode="auto">
          <a:xfrm rot="2214236">
            <a:off x="808038" y="2609850"/>
            <a:ext cx="338137"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a:t>…</a:t>
            </a:r>
          </a:p>
        </p:txBody>
      </p:sp>
      <p:sp>
        <p:nvSpPr>
          <p:cNvPr id="48139" name="Diamond 15"/>
          <p:cNvSpPr>
            <a:spLocks noChangeArrowheads="1"/>
          </p:cNvSpPr>
          <p:nvPr/>
        </p:nvSpPr>
        <p:spPr bwMode="auto">
          <a:xfrm>
            <a:off x="903288" y="3271838"/>
            <a:ext cx="1317625" cy="568325"/>
          </a:xfrm>
          <a:prstGeom prst="diamond">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sp>
        <p:nvSpPr>
          <p:cNvPr id="48140" name="TextBox 16"/>
          <p:cNvSpPr txBox="1">
            <a:spLocks noChangeArrowheads="1"/>
          </p:cNvSpPr>
          <p:nvPr/>
        </p:nvSpPr>
        <p:spPr bwMode="auto">
          <a:xfrm>
            <a:off x="1081088" y="3429000"/>
            <a:ext cx="10366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1400" b="0"/>
              <a:t>Consensus?</a:t>
            </a:r>
          </a:p>
        </p:txBody>
      </p:sp>
      <p:cxnSp>
        <p:nvCxnSpPr>
          <p:cNvPr id="48141" name="Straight Arrow Connector 18"/>
          <p:cNvCxnSpPr>
            <a:cxnSpLocks noChangeShapeType="1"/>
            <a:stCxn id="48139" idx="2"/>
          </p:cNvCxnSpPr>
          <p:nvPr/>
        </p:nvCxnSpPr>
        <p:spPr bwMode="auto">
          <a:xfrm>
            <a:off x="1562100" y="3840163"/>
            <a:ext cx="0" cy="28575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42" name="Straight Arrow Connector 22"/>
          <p:cNvCxnSpPr>
            <a:cxnSpLocks noChangeShapeType="1"/>
          </p:cNvCxnSpPr>
          <p:nvPr/>
        </p:nvCxnSpPr>
        <p:spPr bwMode="auto">
          <a:xfrm flipH="1">
            <a:off x="1647825" y="2955925"/>
            <a:ext cx="180975" cy="315913"/>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43" name="TextBox 27"/>
          <p:cNvSpPr txBox="1">
            <a:spLocks noChangeArrowheads="1"/>
          </p:cNvSpPr>
          <p:nvPr/>
        </p:nvSpPr>
        <p:spPr bwMode="auto">
          <a:xfrm>
            <a:off x="1308100" y="2894013"/>
            <a:ext cx="3381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a:t>…</a:t>
            </a:r>
          </a:p>
        </p:txBody>
      </p:sp>
      <p:sp>
        <p:nvSpPr>
          <p:cNvPr id="48144" name="TextBox 28"/>
          <p:cNvSpPr txBox="1">
            <a:spLocks noChangeArrowheads="1"/>
          </p:cNvSpPr>
          <p:nvPr/>
        </p:nvSpPr>
        <p:spPr bwMode="auto">
          <a:xfrm>
            <a:off x="1538288" y="3776663"/>
            <a:ext cx="17160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Yes (TG approval)</a:t>
            </a:r>
          </a:p>
        </p:txBody>
      </p:sp>
      <p:sp>
        <p:nvSpPr>
          <p:cNvPr id="48145" name="TextBox 41"/>
          <p:cNvSpPr txBox="1">
            <a:spLocks noChangeArrowheads="1"/>
          </p:cNvSpPr>
          <p:nvPr/>
        </p:nvSpPr>
        <p:spPr bwMode="auto">
          <a:xfrm>
            <a:off x="549275" y="3554413"/>
            <a:ext cx="4349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No</a:t>
            </a:r>
          </a:p>
        </p:txBody>
      </p:sp>
      <p:cxnSp>
        <p:nvCxnSpPr>
          <p:cNvPr id="48146" name="Straight Arrow Connector 43"/>
          <p:cNvCxnSpPr>
            <a:cxnSpLocks noChangeShapeType="1"/>
          </p:cNvCxnSpPr>
          <p:nvPr/>
        </p:nvCxnSpPr>
        <p:spPr bwMode="auto">
          <a:xfrm>
            <a:off x="179388" y="2543175"/>
            <a:ext cx="369887"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47" name="Elbow Connector 45"/>
          <p:cNvCxnSpPr>
            <a:cxnSpLocks noChangeShapeType="1"/>
            <a:stCxn id="48139" idx="1"/>
          </p:cNvCxnSpPr>
          <p:nvPr/>
        </p:nvCxnSpPr>
        <p:spPr bwMode="auto">
          <a:xfrm rot="10800000">
            <a:off x="152400" y="2552700"/>
            <a:ext cx="750888" cy="1003300"/>
          </a:xfrm>
          <a:prstGeom prst="bentConnector2">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sp>
        <p:nvSpPr>
          <p:cNvPr id="48148" name="Flowchart: Document 52"/>
          <p:cNvSpPr>
            <a:spLocks noChangeArrowheads="1"/>
          </p:cNvSpPr>
          <p:nvPr/>
        </p:nvSpPr>
        <p:spPr bwMode="auto">
          <a:xfrm>
            <a:off x="557213" y="2014538"/>
            <a:ext cx="990600" cy="646112"/>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49" name="Flowchart: Document 53"/>
          <p:cNvSpPr>
            <a:spLocks noChangeArrowheads="1"/>
          </p:cNvSpPr>
          <p:nvPr/>
        </p:nvSpPr>
        <p:spPr bwMode="auto">
          <a:xfrm>
            <a:off x="700088" y="2112963"/>
            <a:ext cx="990600" cy="647700"/>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50" name="Flowchart: Document 54"/>
          <p:cNvSpPr>
            <a:spLocks noChangeArrowheads="1"/>
          </p:cNvSpPr>
          <p:nvPr/>
        </p:nvSpPr>
        <p:spPr bwMode="auto">
          <a:xfrm>
            <a:off x="1109663" y="2249488"/>
            <a:ext cx="990600" cy="646112"/>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51" name="Flowchart: Document 55"/>
          <p:cNvSpPr>
            <a:spLocks noChangeArrowheads="1"/>
          </p:cNvSpPr>
          <p:nvPr/>
        </p:nvSpPr>
        <p:spPr bwMode="auto">
          <a:xfrm>
            <a:off x="1350963" y="2381250"/>
            <a:ext cx="990600" cy="647700"/>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grpSp>
        <p:nvGrpSpPr>
          <p:cNvPr id="48152" name="Group 61"/>
          <p:cNvGrpSpPr>
            <a:grpSpLocks/>
          </p:cNvGrpSpPr>
          <p:nvPr/>
        </p:nvGrpSpPr>
        <p:grpSpPr bwMode="auto">
          <a:xfrm>
            <a:off x="2743200" y="4086225"/>
            <a:ext cx="2057400" cy="889000"/>
            <a:chOff x="3429000" y="4114558"/>
            <a:chExt cx="2057400" cy="888909"/>
          </a:xfrm>
        </p:grpSpPr>
        <p:sp>
          <p:nvSpPr>
            <p:cNvPr id="48163" name="Diamond 57"/>
            <p:cNvSpPr>
              <a:spLocks noChangeArrowheads="1"/>
            </p:cNvSpPr>
            <p:nvPr/>
          </p:nvSpPr>
          <p:spPr bwMode="auto">
            <a:xfrm>
              <a:off x="3429000" y="4114558"/>
              <a:ext cx="2057400" cy="888909"/>
            </a:xfrm>
            <a:prstGeom prst="diamond">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sp>
          <p:nvSpPr>
            <p:cNvPr id="48164" name="TextBox 58"/>
            <p:cNvSpPr txBox="1">
              <a:spLocks noChangeArrowheads="1"/>
            </p:cNvSpPr>
            <p:nvPr/>
          </p:nvSpPr>
          <p:spPr bwMode="auto">
            <a:xfrm>
              <a:off x="3548554" y="4264803"/>
              <a:ext cx="184210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1400" b="0"/>
                <a:t>SFD has enough</a:t>
              </a:r>
              <a:br>
                <a:rPr lang="en-US" altLang="en-US" sz="1400" b="0"/>
              </a:br>
              <a:r>
                <a:rPr lang="en-US" altLang="en-US" sz="1400" b="0"/>
                <a:t> details for TGba Spec </a:t>
              </a:r>
            </a:p>
            <a:p>
              <a:pPr algn="ctr">
                <a:spcBef>
                  <a:spcPct val="0"/>
                </a:spcBef>
                <a:buFontTx/>
                <a:buNone/>
              </a:pPr>
              <a:r>
                <a:rPr lang="en-US" altLang="en-US" sz="1400" b="0"/>
                <a:t>D0.1?</a:t>
              </a:r>
            </a:p>
          </p:txBody>
        </p:sp>
      </p:grpSp>
      <p:cxnSp>
        <p:nvCxnSpPr>
          <p:cNvPr id="48153" name="Straight Arrow Connector 60"/>
          <p:cNvCxnSpPr>
            <a:cxnSpLocks noChangeShapeType="1"/>
            <a:endCxn id="48163" idx="1"/>
          </p:cNvCxnSpPr>
          <p:nvPr/>
        </p:nvCxnSpPr>
        <p:spPr bwMode="auto">
          <a:xfrm>
            <a:off x="2209800" y="4525963"/>
            <a:ext cx="533400" cy="4762"/>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54" name="Straight Arrow Connector 62"/>
          <p:cNvCxnSpPr>
            <a:cxnSpLocks noChangeShapeType="1"/>
          </p:cNvCxnSpPr>
          <p:nvPr/>
        </p:nvCxnSpPr>
        <p:spPr bwMode="auto">
          <a:xfrm>
            <a:off x="4800600" y="4525963"/>
            <a:ext cx="474663"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55" name="Elbow Connector 65"/>
          <p:cNvCxnSpPr>
            <a:cxnSpLocks noChangeShapeType="1"/>
            <a:stCxn id="48163" idx="2"/>
          </p:cNvCxnSpPr>
          <p:nvPr/>
        </p:nvCxnSpPr>
        <p:spPr bwMode="auto">
          <a:xfrm rot="5400000">
            <a:off x="2372519" y="4163219"/>
            <a:ext cx="587375" cy="2211387"/>
          </a:xfrm>
          <a:prstGeom prst="bentConnector2">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8156" name="Straight Arrow Connector 67"/>
          <p:cNvCxnSpPr>
            <a:cxnSpLocks noChangeShapeType="1"/>
          </p:cNvCxnSpPr>
          <p:nvPr/>
        </p:nvCxnSpPr>
        <p:spPr bwMode="auto">
          <a:xfrm flipV="1">
            <a:off x="1560513" y="5302250"/>
            <a:ext cx="1587" cy="26035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57" name="TextBox 68"/>
          <p:cNvSpPr txBox="1">
            <a:spLocks noChangeArrowheads="1"/>
          </p:cNvSpPr>
          <p:nvPr/>
        </p:nvSpPr>
        <p:spPr bwMode="auto">
          <a:xfrm>
            <a:off x="3771900" y="4940300"/>
            <a:ext cx="4349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No</a:t>
            </a:r>
          </a:p>
        </p:txBody>
      </p:sp>
      <p:sp>
        <p:nvSpPr>
          <p:cNvPr id="48158" name="Flowchart: Document 69"/>
          <p:cNvSpPr>
            <a:spLocks noChangeArrowheads="1"/>
          </p:cNvSpPr>
          <p:nvPr/>
        </p:nvSpPr>
        <p:spPr bwMode="auto">
          <a:xfrm>
            <a:off x="957263" y="4137025"/>
            <a:ext cx="1252537" cy="1141413"/>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Spec Framework Document (SFD)</a:t>
            </a:r>
          </a:p>
        </p:txBody>
      </p:sp>
      <p:sp>
        <p:nvSpPr>
          <p:cNvPr id="48159" name="Flowchart: Document 72"/>
          <p:cNvSpPr>
            <a:spLocks noChangeArrowheads="1"/>
          </p:cNvSpPr>
          <p:nvPr/>
        </p:nvSpPr>
        <p:spPr bwMode="auto">
          <a:xfrm>
            <a:off x="5257800" y="4135438"/>
            <a:ext cx="1023938" cy="941387"/>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TGba Spec Draft 0.1</a:t>
            </a:r>
          </a:p>
        </p:txBody>
      </p:sp>
      <p:cxnSp>
        <p:nvCxnSpPr>
          <p:cNvPr id="48160" name="Straight Arrow Connector 79"/>
          <p:cNvCxnSpPr>
            <a:cxnSpLocks noChangeShapeType="1"/>
          </p:cNvCxnSpPr>
          <p:nvPr/>
        </p:nvCxnSpPr>
        <p:spPr bwMode="auto">
          <a:xfrm>
            <a:off x="7358063" y="4505325"/>
            <a:ext cx="474662"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61" name="Flowchart: Document 80"/>
          <p:cNvSpPr>
            <a:spLocks noChangeArrowheads="1"/>
          </p:cNvSpPr>
          <p:nvPr/>
        </p:nvSpPr>
        <p:spPr bwMode="auto">
          <a:xfrm>
            <a:off x="7815263" y="4114800"/>
            <a:ext cx="1023937" cy="939800"/>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TGba Spec Draft 1.0</a:t>
            </a:r>
          </a:p>
        </p:txBody>
      </p:sp>
      <p:sp>
        <p:nvSpPr>
          <p:cNvPr id="48162" name="Rectangle 75"/>
          <p:cNvSpPr>
            <a:spLocks noChangeArrowheads="1"/>
          </p:cNvSpPr>
          <p:nvPr/>
        </p:nvSpPr>
        <p:spPr bwMode="auto">
          <a:xfrm>
            <a:off x="6553200" y="4135438"/>
            <a:ext cx="990600" cy="804862"/>
          </a:xfrm>
          <a:prstGeom prst="rect">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400" b="0"/>
              <a:t>Comment collection/</a:t>
            </a:r>
          </a:p>
          <a:p>
            <a:pPr>
              <a:spcBef>
                <a:spcPct val="0"/>
              </a:spcBef>
              <a:buFontTx/>
              <a:buNone/>
            </a:pPr>
            <a:r>
              <a:rPr lang="en-US" altLang="en-US" sz="1400" b="0"/>
              <a:t>Resolution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smtClean="0"/>
              <a:t>Meeting Protocol</a:t>
            </a:r>
          </a:p>
        </p:txBody>
      </p:sp>
      <p:sp>
        <p:nvSpPr>
          <p:cNvPr id="8195" name="Content Placeholder 2"/>
          <p:cNvSpPr>
            <a:spLocks noGrp="1"/>
          </p:cNvSpPr>
          <p:nvPr>
            <p:ph idx="1"/>
          </p:nvPr>
        </p:nvSpPr>
        <p:spPr/>
        <p:txBody>
          <a:bodyPr/>
          <a:lstStyle/>
          <a:p>
            <a:r>
              <a:rPr lang="en-US" altLang="zh-CN" smtClean="0"/>
              <a:t>Please announce your </a:t>
            </a:r>
            <a:r>
              <a:rPr lang="en-US" altLang="zh-CN" u="sng" smtClean="0"/>
              <a:t>name</a:t>
            </a:r>
            <a:r>
              <a:rPr lang="en-US" altLang="zh-CN" smtClean="0"/>
              <a:t> and </a:t>
            </a:r>
            <a:r>
              <a:rPr lang="en-US" altLang="zh-CN" u="sng" smtClean="0"/>
              <a:t>affiliation</a:t>
            </a:r>
            <a:r>
              <a:rPr lang="en-US" altLang="zh-CN" smtClean="0"/>
              <a:t> when you first address the group during a meeting slot</a:t>
            </a:r>
          </a:p>
          <a:p>
            <a:endParaRPr lang="en-US" altLang="en-US" smtClean="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819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A1786542-6B9C-4A56-8B17-DC4883078DD8}" type="slidenum">
              <a:rPr lang="en-US" altLang="en-US" sz="1200" b="0" smtClean="0"/>
              <a:pPr>
                <a:spcBef>
                  <a:spcPct val="0"/>
                </a:spcBef>
                <a:buFontTx/>
                <a:buNone/>
              </a:pPr>
              <a:t>4</a:t>
            </a:fld>
            <a:endParaRPr lang="en-US" altLang="en-US" sz="1200" b="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altLang="zh-CN" smtClean="0"/>
              <a:t>Attendance</a:t>
            </a:r>
            <a:endParaRPr lang="en-US" altLang="en-US" smtClean="0"/>
          </a:p>
        </p:txBody>
      </p:sp>
      <p:sp>
        <p:nvSpPr>
          <p:cNvPr id="3" name="Content Placeholder 2"/>
          <p:cNvSpPr>
            <a:spLocks noGrp="1"/>
          </p:cNvSpPr>
          <p:nvPr>
            <p:ph idx="1"/>
          </p:nvPr>
        </p:nvSpPr>
        <p:spPr/>
        <p:txBody>
          <a:bodyPr/>
          <a:lstStyle/>
          <a:p>
            <a:pPr>
              <a:defRPr/>
            </a:pPr>
            <a:r>
              <a:rPr lang="en-US" altLang="zh-CN" dirty="0" smtClean="0">
                <a:hlinkClick r:id="rId2"/>
              </a:rPr>
              <a:t>http://newton.meeting.verilan.com</a:t>
            </a:r>
            <a:endParaRPr lang="en-US" altLang="zh-CN" dirty="0" smtClean="0"/>
          </a:p>
          <a:p>
            <a:pPr>
              <a:defRPr/>
            </a:pPr>
            <a:endParaRPr lang="en-US" altLang="zh-CN" dirty="0" smtClean="0"/>
          </a:p>
          <a:p>
            <a:pPr marL="457200" indent="-457200">
              <a:buFontTx/>
              <a:buAutoNum type="arabicPeriod"/>
              <a:defRPr/>
            </a:pPr>
            <a:r>
              <a:rPr lang="en-US" altLang="zh-CN" dirty="0" smtClean="0"/>
              <a:t>Register</a:t>
            </a:r>
          </a:p>
          <a:p>
            <a:pPr marL="457200" indent="-457200">
              <a:buFontTx/>
              <a:buAutoNum type="arabicPeriod"/>
              <a:defRPr/>
            </a:pPr>
            <a:r>
              <a:rPr lang="en-US" altLang="zh-CN" dirty="0" smtClean="0"/>
              <a:t>Indicate attendance</a:t>
            </a:r>
          </a:p>
          <a:p>
            <a:pPr>
              <a:defRPr/>
            </a:pPr>
            <a:endParaRPr lang="en-US" dirty="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922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EA93470-B795-4BC8-B7E4-942636225AF8}" type="slidenum">
              <a:rPr lang="en-US" altLang="en-US" sz="1200" b="0" smtClean="0"/>
              <a:pPr>
                <a:spcBef>
                  <a:spcPct val="0"/>
                </a:spcBef>
                <a:buFontTx/>
                <a:buNone/>
              </a:pPr>
              <a:t>5</a:t>
            </a:fld>
            <a:endParaRPr lang="en-US" altLang="en-US" sz="1200" b="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zh-CN" smtClean="0"/>
              <a:t>Attendance, Voting &amp; Document Status</a:t>
            </a:r>
            <a:endParaRPr lang="en-US" altLang="en-US" smtClean="0"/>
          </a:p>
        </p:txBody>
      </p:sp>
      <p:sp>
        <p:nvSpPr>
          <p:cNvPr id="10243" name="Content Placeholder 2"/>
          <p:cNvSpPr>
            <a:spLocks noGrp="1"/>
          </p:cNvSpPr>
          <p:nvPr>
            <p:ph idx="1"/>
          </p:nvPr>
        </p:nvSpPr>
        <p:spPr/>
        <p:txBody>
          <a:bodyPr/>
          <a:lstStyle/>
          <a:p>
            <a:r>
              <a:rPr lang="en-US" altLang="zh-CN" smtClean="0"/>
              <a:t>Make sure your badges are correct </a:t>
            </a:r>
          </a:p>
          <a:p>
            <a:endParaRPr lang="en-US" altLang="zh-CN" smtClean="0"/>
          </a:p>
          <a:p>
            <a:r>
              <a:rPr lang="en-US" altLang="zh-CN" smtClean="0"/>
              <a:t>If you plan to make a submission be sure it does not contain company logos or advertising</a:t>
            </a:r>
          </a:p>
          <a:p>
            <a:endParaRPr lang="en-US" altLang="zh-CN" smtClean="0"/>
          </a:p>
          <a:p>
            <a:r>
              <a:rPr lang="en-US" altLang="zh-CN" smtClean="0"/>
              <a:t>Questions on Voting status, Ballot pool, Access to Reflector, Documentation,  member</a:t>
            </a:r>
            <a:r>
              <a:rPr lang="ja-JP" altLang="en-US" smtClean="0"/>
              <a:t>’</a:t>
            </a:r>
            <a:r>
              <a:rPr lang="en-US" altLang="ja-JP" smtClean="0"/>
              <a:t>s area</a:t>
            </a:r>
          </a:p>
          <a:p>
            <a:pPr lvl="1"/>
            <a:r>
              <a:rPr lang="en-US" altLang="zh-CN" smtClean="0"/>
              <a:t>see Jon Rosdahl –  </a:t>
            </a:r>
            <a:r>
              <a:rPr lang="en-US" altLang="zh-CN" smtClean="0">
                <a:hlinkClick r:id="rId2"/>
              </a:rPr>
              <a:t>jrosdahl@ieee.org</a:t>
            </a:r>
            <a:endParaRPr lang="en-US" altLang="zh-CN" smtClean="0"/>
          </a:p>
          <a:p>
            <a:pPr lvl="1"/>
            <a:endParaRPr lang="en-US" altLang="zh-CN" smtClean="0"/>
          </a:p>
          <a:p>
            <a:r>
              <a:rPr lang="en-US" altLang="zh-CN" smtClean="0"/>
              <a:t>Cell Phones Silent or Off</a:t>
            </a:r>
          </a:p>
          <a:p>
            <a:endParaRPr lang="en-US" altLang="en-US" smtClean="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024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205ED895-A1BC-46F9-8DC0-8704ED42B469}" type="slidenum">
              <a:rPr lang="en-US" altLang="en-US" sz="1200" b="0" smtClean="0"/>
              <a:pPr>
                <a:spcBef>
                  <a:spcPct val="0"/>
                </a:spcBef>
                <a:buFontTx/>
                <a:buNone/>
              </a:pPr>
              <a:t>6</a:t>
            </a:fld>
            <a:endParaRPr lang="en-US" altLang="en-US" sz="1200" b="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smtClean="0"/>
              <a:t>TGba Schedule for the Week</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311018562"/>
              </p:ext>
            </p:extLst>
          </p:nvPr>
        </p:nvGraphicFramePr>
        <p:xfrm>
          <a:off x="373380" y="1600200"/>
          <a:ext cx="8397240" cy="3156706"/>
        </p:xfrm>
        <a:graphic>
          <a:graphicData uri="http://schemas.openxmlformats.org/drawingml/2006/table">
            <a:tbl>
              <a:tblPr firstRow="1" bandRow="1">
                <a:tableStyleId>{073A0DAA-6AF3-43AB-8588-CEC1D06C72B9}</a:tableStyleId>
              </a:tblPr>
              <a:tblGrid>
                <a:gridCol w="1554480"/>
                <a:gridCol w="881380"/>
                <a:gridCol w="881380"/>
                <a:gridCol w="881380"/>
                <a:gridCol w="881380"/>
                <a:gridCol w="881380"/>
                <a:gridCol w="881380"/>
                <a:gridCol w="1554480"/>
              </a:tblGrid>
              <a:tr h="394256">
                <a:tc>
                  <a:txBody>
                    <a:bodyPr/>
                    <a:lstStyle/>
                    <a:p>
                      <a:pPr algn="ctr"/>
                      <a:endParaRPr lang="en-US" sz="1800" dirty="0"/>
                    </a:p>
                  </a:txBody>
                  <a:tcPr marT="45742" marB="45742" anchor="ctr"/>
                </a:tc>
                <a:tc gridSpan="2">
                  <a:txBody>
                    <a:bodyPr/>
                    <a:lstStyle/>
                    <a:p>
                      <a:pPr algn="ctr"/>
                      <a:r>
                        <a:rPr lang="en-US" sz="1800" dirty="0" smtClean="0"/>
                        <a:t>Monday</a:t>
                      </a:r>
                      <a:endParaRPr lang="en-US" sz="1800" dirty="0"/>
                    </a:p>
                  </a:txBody>
                  <a:tcPr marT="45742" marB="45742" anchor="ctr">
                    <a:lnB w="12700" cap="flat" cmpd="sng" algn="ctr">
                      <a:solidFill>
                        <a:srgbClr val="FF0000"/>
                      </a:solidFill>
                      <a:prstDash val="solid"/>
                      <a:round/>
                      <a:headEnd type="none" w="med" len="med"/>
                      <a:tailEnd type="none" w="med" len="med"/>
                    </a:lnB>
                  </a:tcPr>
                </a:tc>
                <a:tc hMerge="1">
                  <a:txBody>
                    <a:bodyPr/>
                    <a:lstStyle/>
                    <a:p>
                      <a:endParaRPr lang="en-US"/>
                    </a:p>
                  </a:txBody>
                  <a:tcPr/>
                </a:tc>
                <a:tc gridSpan="2">
                  <a:txBody>
                    <a:bodyPr/>
                    <a:lstStyle/>
                    <a:p>
                      <a:pPr algn="ctr"/>
                      <a:r>
                        <a:rPr lang="en-US" sz="1800" dirty="0" smtClean="0"/>
                        <a:t>Tuesday</a:t>
                      </a:r>
                      <a:endParaRPr lang="en-US" sz="1800" dirty="0"/>
                    </a:p>
                  </a:txBody>
                  <a:tcPr marT="45742" marB="45742" anchor="ctr"/>
                </a:tc>
                <a:tc hMerge="1">
                  <a:txBody>
                    <a:bodyPr/>
                    <a:lstStyle/>
                    <a:p>
                      <a:endParaRPr lang="en-US"/>
                    </a:p>
                  </a:txBody>
                  <a:tcPr/>
                </a:tc>
                <a:tc gridSpan="2">
                  <a:txBody>
                    <a:bodyPr/>
                    <a:lstStyle/>
                    <a:p>
                      <a:pPr algn="ctr"/>
                      <a:r>
                        <a:rPr lang="en-US" sz="1800" dirty="0" smtClean="0"/>
                        <a:t>Wednesday</a:t>
                      </a:r>
                      <a:endParaRPr lang="en-US" sz="1800" dirty="0"/>
                    </a:p>
                  </a:txBody>
                  <a:tcPr marT="45742" marB="45742" anchor="ctr"/>
                </a:tc>
                <a:tc hMerge="1">
                  <a:txBody>
                    <a:bodyPr/>
                    <a:lstStyle/>
                    <a:p>
                      <a:endParaRPr lang="en-US"/>
                    </a:p>
                  </a:txBody>
                  <a:tcPr/>
                </a:tc>
                <a:tc>
                  <a:txBody>
                    <a:bodyPr/>
                    <a:lstStyle/>
                    <a:p>
                      <a:pPr algn="ctr"/>
                      <a:r>
                        <a:rPr lang="en-US" sz="1800" dirty="0" smtClean="0"/>
                        <a:t>Thursday</a:t>
                      </a:r>
                      <a:endParaRPr lang="en-US" sz="1800" dirty="0"/>
                    </a:p>
                  </a:txBody>
                  <a:tcPr marT="45742" marB="45742" anchor="ctr"/>
                </a:tc>
              </a:tr>
              <a:tr h="394256">
                <a:tc>
                  <a:txBody>
                    <a:bodyPr/>
                    <a:lstStyle/>
                    <a:p>
                      <a:pPr algn="ctr"/>
                      <a:r>
                        <a:rPr lang="en-US" sz="1800" dirty="0" smtClean="0"/>
                        <a:t>AM1</a:t>
                      </a:r>
                    </a:p>
                  </a:txBody>
                  <a:tcPr marT="45742" marB="45742" anchor="ctr">
                    <a:lnR w="12700" cap="flat" cmpd="sng" algn="ctr">
                      <a:solidFill>
                        <a:srgbClr val="FF0000"/>
                      </a:solidFill>
                      <a:prstDash val="solid"/>
                      <a:round/>
                      <a:headEnd type="none" w="med" len="med"/>
                      <a:tailEnd type="none" w="med" len="med"/>
                    </a:lnR>
                  </a:tcPr>
                </a:tc>
                <a:tc>
                  <a:txBody>
                    <a:bodyPr/>
                    <a:lstStyle/>
                    <a:p>
                      <a:pPr algn="ctr"/>
                      <a:r>
                        <a:rPr lang="en-US" sz="1800" b="1" dirty="0" err="1" smtClean="0"/>
                        <a:t>TGba</a:t>
                      </a:r>
                      <a:endParaRPr lang="en-US" sz="1800" b="1" dirty="0" smtClean="0"/>
                    </a:p>
                    <a:p>
                      <a:pPr algn="ctr"/>
                      <a:r>
                        <a:rPr lang="en-US" sz="1400" b="1" dirty="0" smtClean="0"/>
                        <a:t>MAC</a:t>
                      </a:r>
                      <a:endParaRPr lang="en-US" sz="1400" b="1" dirty="0"/>
                    </a:p>
                  </a:txBody>
                  <a:tcPr marT="45742" marB="45742"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algn="ctr"/>
                      <a:r>
                        <a:rPr lang="en-US" sz="1800" b="1" dirty="0" err="1" smtClean="0"/>
                        <a:t>TGba</a:t>
                      </a:r>
                      <a:endParaRPr lang="en-US" sz="1800" b="1" dirty="0" smtClean="0"/>
                    </a:p>
                    <a:p>
                      <a:pPr algn="ctr"/>
                      <a:r>
                        <a:rPr lang="en-US" sz="1400" b="1" dirty="0" smtClean="0"/>
                        <a:t>PHY </a:t>
                      </a:r>
                      <a:endParaRPr lang="en-US" sz="1400" b="1" dirty="0"/>
                    </a:p>
                  </a:txBody>
                  <a:tcPr marT="45742" marB="45742"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gridSpan="2">
                  <a:txBody>
                    <a:bodyPr/>
                    <a:lstStyle/>
                    <a:p>
                      <a:pPr algn="ctr"/>
                      <a:r>
                        <a:rPr lang="en-US" sz="1800" b="1" dirty="0" err="1" smtClean="0">
                          <a:solidFill>
                            <a:schemeClr val="tx1"/>
                          </a:solidFill>
                        </a:rPr>
                        <a:t>TGba</a:t>
                      </a:r>
                      <a:endParaRPr lang="en-US" sz="1800" b="1" dirty="0">
                        <a:solidFill>
                          <a:schemeClr val="tx1"/>
                        </a:solidFill>
                      </a:endParaRPr>
                    </a:p>
                  </a:txBody>
                  <a:tcPr marT="45742" marB="45742" anchor="ctr">
                    <a:lnL w="12700" cap="flat" cmpd="sng" algn="ctr">
                      <a:solidFill>
                        <a:srgbClr val="FF0000"/>
                      </a:solidFill>
                      <a:prstDash val="solid"/>
                      <a:round/>
                      <a:headEnd type="none" w="med" len="med"/>
                      <a:tailEnd type="none" w="med" len="med"/>
                    </a:lnL>
                  </a:tcPr>
                </a:tc>
                <a:tc hMerge="1">
                  <a:txBody>
                    <a:bodyPr/>
                    <a:lstStyle/>
                    <a:p>
                      <a:endParaRPr lang="en-US"/>
                    </a:p>
                  </a:txBody>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b="1" dirty="0" smtClean="0">
                        <a:solidFill>
                          <a:schemeClr val="tx1"/>
                        </a:solidFill>
                      </a:endParaRPr>
                    </a:p>
                  </a:txBody>
                  <a:tcPr marT="45742" marB="45742" anchor="ctr"/>
                </a:tc>
                <a:tc hMerge="1">
                  <a:txBody>
                    <a:bodyPr/>
                    <a:lstStyle/>
                    <a:p>
                      <a:endParaRPr lang="en-US"/>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b="1" dirty="0" smtClean="0">
                        <a:solidFill>
                          <a:schemeClr val="tx1"/>
                        </a:solidFill>
                      </a:endParaRPr>
                    </a:p>
                  </a:txBody>
                  <a:tcPr marT="45742" marB="45742" anchor="ctr"/>
                </a:tc>
              </a:tr>
              <a:tr h="394256">
                <a:tc>
                  <a:txBody>
                    <a:bodyPr/>
                    <a:lstStyle/>
                    <a:p>
                      <a:pPr algn="ctr"/>
                      <a:r>
                        <a:rPr lang="en-US" sz="1800" dirty="0" smtClean="0"/>
                        <a:t>AM2</a:t>
                      </a:r>
                      <a:endParaRPr lang="en-US" sz="1800" dirty="0"/>
                    </a:p>
                  </a:txBody>
                  <a:tcPr marT="45742" marB="45742"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1" dirty="0" smtClean="0"/>
                    </a:p>
                  </a:txBody>
                  <a:tcPr marT="45742" marB="45742" anchor="ctr">
                    <a:lnT w="12700" cap="flat" cmpd="sng" algn="ctr">
                      <a:solidFill>
                        <a:srgbClr val="FF0000"/>
                      </a:solidFill>
                      <a:prstDash val="solid"/>
                      <a:round/>
                      <a:headEnd type="none" w="med" len="med"/>
                      <a:tailEnd type="none" w="med" len="med"/>
                    </a:lnT>
                  </a:tcPr>
                </a:tc>
                <a:tc hMerge="1">
                  <a:txBody>
                    <a:bodyPr/>
                    <a:lstStyle/>
                    <a:p>
                      <a:endParaRPr lang="en-US"/>
                    </a:p>
                  </a:txBody>
                  <a:tcPr/>
                </a:tc>
                <a:tc gridSpan="2">
                  <a:txBody>
                    <a:bodyPr/>
                    <a:lstStyle/>
                    <a:p>
                      <a:pPr algn="ctr"/>
                      <a:endParaRPr lang="en-US" sz="1800" b="1" dirty="0"/>
                    </a:p>
                  </a:txBody>
                  <a:tcPr marT="45742" marB="45742" anchor="ctr">
                    <a:lnB w="12700" cap="flat" cmpd="sng" algn="ctr">
                      <a:solidFill>
                        <a:srgbClr val="FF0000"/>
                      </a:solidFill>
                      <a:prstDash val="solid"/>
                      <a:round/>
                      <a:headEnd type="none" w="med" len="med"/>
                      <a:tailEnd type="none" w="med" len="med"/>
                    </a:lnB>
                  </a:tcPr>
                </a:tc>
                <a:tc hMerge="1">
                  <a:txBody>
                    <a:bodyPr/>
                    <a:lstStyle/>
                    <a:p>
                      <a:endParaRPr lang="en-US"/>
                    </a:p>
                  </a:txBody>
                  <a:tcPr/>
                </a:tc>
                <a:tc gridSpan="2">
                  <a:txBody>
                    <a:bodyPr/>
                    <a:lstStyle/>
                    <a:p>
                      <a:pPr algn="ctr"/>
                      <a:endParaRPr lang="en-US" sz="1800" b="1"/>
                    </a:p>
                  </a:txBody>
                  <a:tcPr marT="45742" marB="45742" anchor="ctr"/>
                </a:tc>
                <a:tc hMerge="1">
                  <a:txBody>
                    <a:bodyPr/>
                    <a:lstStyle/>
                    <a:p>
                      <a:endParaRPr lang="en-US"/>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err="1" smtClean="0">
                          <a:solidFill>
                            <a:schemeClr val="tx1"/>
                          </a:solidFill>
                        </a:rPr>
                        <a:t>TGba</a:t>
                      </a:r>
                      <a:endParaRPr lang="en-US" sz="1800" b="1" dirty="0" smtClean="0">
                        <a:solidFill>
                          <a:schemeClr val="tx1"/>
                        </a:solidFill>
                      </a:endParaRPr>
                    </a:p>
                  </a:txBody>
                  <a:tcPr marT="45742" marB="45742" anchor="ctr"/>
                </a:tc>
              </a:tr>
              <a:tr h="697387">
                <a:tc>
                  <a:txBody>
                    <a:bodyPr/>
                    <a:lstStyle/>
                    <a:p>
                      <a:pPr algn="ctr"/>
                      <a:r>
                        <a:rPr lang="en-US" sz="1800" dirty="0" smtClean="0"/>
                        <a:t>PM1</a:t>
                      </a:r>
                      <a:endParaRPr lang="en-US" sz="1800" dirty="0"/>
                    </a:p>
                  </a:txBody>
                  <a:tcPr marT="45742" marB="45742"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err="1" smtClean="0"/>
                        <a:t>TGba</a:t>
                      </a:r>
                      <a:endParaRPr lang="en-US" sz="1800" b="1" dirty="0" smtClean="0"/>
                    </a:p>
                  </a:txBody>
                  <a:tcPr marT="45742" marB="45742" anchor="ctr">
                    <a:lnR w="12700" cap="flat" cmpd="sng" algn="ctr">
                      <a:solidFill>
                        <a:srgbClr val="FF0000"/>
                      </a:solidFill>
                      <a:prstDash val="solid"/>
                      <a:round/>
                      <a:headEnd type="none" w="med" len="med"/>
                      <a:tailEnd type="none" w="med" len="med"/>
                    </a:lnR>
                    <a:lnB w="12700" cap="flat" cmpd="sng" algn="ctr">
                      <a:noFill/>
                      <a:prstDash val="solid"/>
                      <a:round/>
                      <a:headEnd type="none" w="med" len="med"/>
                      <a:tailEnd type="none" w="med" len="med"/>
                    </a:lnB>
                  </a:tcPr>
                </a:tc>
                <a:tc hMerge="1">
                  <a:txBody>
                    <a:bodyPr/>
                    <a:lstStyle/>
                    <a:p>
                      <a:endParaRPr lang="en-US"/>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err="1" smtClean="0"/>
                        <a:t>TGba</a:t>
                      </a:r>
                      <a:endParaRPr lang="en-US" sz="1800" b="1"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t>MAC</a:t>
                      </a:r>
                    </a:p>
                  </a:txBody>
                  <a:tcPr marT="45742" marB="45742"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algn="ctr"/>
                      <a:r>
                        <a:rPr lang="en-US" sz="1800" b="1" dirty="0" err="1" smtClean="0"/>
                        <a:t>TGba</a:t>
                      </a:r>
                      <a:endParaRPr lang="en-US" sz="1800" b="1" dirty="0" smtClean="0"/>
                    </a:p>
                    <a:p>
                      <a:pPr algn="ctr"/>
                      <a:r>
                        <a:rPr lang="en-US" sz="1400" b="1" dirty="0" smtClean="0"/>
                        <a:t>PHY </a:t>
                      </a:r>
                    </a:p>
                  </a:txBody>
                  <a:tcPr marT="45742" marB="45742"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gridSpan="2">
                  <a:txBody>
                    <a:bodyPr/>
                    <a:lstStyle/>
                    <a:p>
                      <a:pPr algn="ctr"/>
                      <a:r>
                        <a:rPr lang="en-US" sz="1800" b="1" dirty="0" err="1" smtClean="0">
                          <a:solidFill>
                            <a:schemeClr val="tx1"/>
                          </a:solidFill>
                        </a:rPr>
                        <a:t>TGba</a:t>
                      </a:r>
                      <a:endParaRPr lang="en-US" sz="1800" b="1" dirty="0"/>
                    </a:p>
                  </a:txBody>
                  <a:tcPr marT="45742" marB="45742" anchor="ctr">
                    <a:lnL w="12700" cap="flat" cmpd="sng" algn="ctr">
                      <a:solidFill>
                        <a:srgbClr val="FF0000"/>
                      </a:solidFill>
                      <a:prstDash val="solid"/>
                      <a:round/>
                      <a:headEnd type="none" w="med" len="med"/>
                      <a:tailEnd type="none" w="med" len="med"/>
                    </a:lnL>
                    <a:lnB w="12700" cap="flat" cmpd="sng" algn="ctr">
                      <a:solidFill>
                        <a:srgbClr val="FF0000"/>
                      </a:solidFill>
                      <a:prstDash val="solid"/>
                      <a:round/>
                      <a:headEnd type="none" w="med" len="med"/>
                      <a:tailEnd type="none" w="med" len="med"/>
                    </a:lnB>
                  </a:tcPr>
                </a:tc>
                <a:tc hMerge="1">
                  <a:txBody>
                    <a:bodyPr/>
                    <a:lstStyle/>
                    <a:p>
                      <a:endParaRPr lang="en-US"/>
                    </a:p>
                  </a:txBody>
                  <a:tcPr/>
                </a:tc>
                <a:tc>
                  <a:txBody>
                    <a:bodyPr/>
                    <a:lstStyle/>
                    <a:p>
                      <a:pPr algn="ctr"/>
                      <a:r>
                        <a:rPr lang="en-US" sz="1800" b="1" dirty="0" err="1" smtClean="0">
                          <a:solidFill>
                            <a:schemeClr val="tx1"/>
                          </a:solidFill>
                        </a:rPr>
                        <a:t>TGba</a:t>
                      </a:r>
                      <a:endParaRPr lang="en-US" sz="1800" b="1" dirty="0">
                        <a:solidFill>
                          <a:schemeClr val="tx1"/>
                        </a:solidFill>
                      </a:endParaRPr>
                    </a:p>
                  </a:txBody>
                  <a:tcPr marT="45742" marB="45742" anchor="ctr"/>
                </a:tc>
              </a:tr>
              <a:tr h="697387">
                <a:tc>
                  <a:txBody>
                    <a:bodyPr/>
                    <a:lstStyle/>
                    <a:p>
                      <a:pPr algn="ctr"/>
                      <a:r>
                        <a:rPr lang="en-US" sz="1800" dirty="0" smtClean="0"/>
                        <a:t>PM2</a:t>
                      </a:r>
                      <a:endParaRPr lang="en-US" sz="1800" dirty="0"/>
                    </a:p>
                  </a:txBody>
                  <a:tcPr marT="45742" marB="45742" anchor="ctr">
                    <a:lnR w="12700" cap="flat" cmpd="sng" algn="ctr">
                      <a:noFill/>
                      <a:prstDash val="solid"/>
                      <a:round/>
                      <a:headEnd type="none" w="med" len="med"/>
                      <a:tailEnd type="none" w="med" len="med"/>
                    </a:lnR>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err="1" smtClean="0"/>
                        <a:t>TGba</a:t>
                      </a:r>
                      <a:endParaRPr lang="en-US" sz="1800" b="1" dirty="0" smtClean="0"/>
                    </a:p>
                  </a:txBody>
                  <a:tcPr marT="45742" marB="4574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1" dirty="0" smtClean="0"/>
                    </a:p>
                  </a:txBody>
                  <a:tcPr marT="45742" marB="45742"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gridSpan="2">
                  <a:txBody>
                    <a:bodyPr/>
                    <a:lstStyle/>
                    <a:p>
                      <a:pPr algn="ctr"/>
                      <a:endParaRPr lang="en-US" sz="1800" b="1" dirty="0"/>
                    </a:p>
                  </a:txBody>
                  <a:tcPr marT="45742" marB="45742" anchor="ctr">
                    <a:lnL w="12700" cap="flat" cmpd="sng" algn="ctr">
                      <a:no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tcPr>
                </a:tc>
                <a:tc hMerge="1">
                  <a:txBody>
                    <a:bodyPr/>
                    <a:lstStyle/>
                    <a:p>
                      <a:endParaRPr lang="en-US"/>
                    </a:p>
                  </a:txBody>
                  <a:tcPr/>
                </a:tc>
                <a:tc>
                  <a:txBody>
                    <a:bodyPr/>
                    <a:lstStyle/>
                    <a:p>
                      <a:pPr algn="ctr"/>
                      <a:r>
                        <a:rPr lang="en-US" sz="1800" b="1" dirty="0" err="1" smtClean="0">
                          <a:solidFill>
                            <a:schemeClr val="tx1"/>
                          </a:solidFill>
                        </a:rPr>
                        <a:t>TGba</a:t>
                      </a:r>
                      <a:endParaRPr lang="en-US" sz="1800" b="1" dirty="0" smtClean="0">
                        <a:solidFill>
                          <a:schemeClr val="tx1"/>
                        </a:solidFill>
                      </a:endParaRPr>
                    </a:p>
                    <a:p>
                      <a:pPr algn="ctr"/>
                      <a:r>
                        <a:rPr lang="en-US" sz="1400" b="1" dirty="0" smtClean="0">
                          <a:solidFill>
                            <a:schemeClr val="tx1"/>
                          </a:solidFill>
                        </a:rPr>
                        <a:t>MAC</a:t>
                      </a:r>
                      <a:endParaRPr lang="en-US" sz="1400" b="1" dirty="0">
                        <a:solidFill>
                          <a:schemeClr val="tx1"/>
                        </a:solidFill>
                      </a:endParaRPr>
                    </a:p>
                  </a:txBody>
                  <a:tcPr marT="45742" marB="45742"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algn="ctr"/>
                      <a:r>
                        <a:rPr lang="en-US" sz="1800" b="1" dirty="0" err="1" smtClean="0"/>
                        <a:t>TGba</a:t>
                      </a:r>
                      <a:endParaRPr lang="en-US" sz="1800" b="1" dirty="0" smtClean="0"/>
                    </a:p>
                    <a:p>
                      <a:pPr algn="ctr"/>
                      <a:r>
                        <a:rPr lang="en-US" sz="1400" b="1" dirty="0" smtClean="0"/>
                        <a:t>PHY</a:t>
                      </a:r>
                      <a:endParaRPr lang="en-US" sz="1400" b="1" dirty="0">
                        <a:solidFill>
                          <a:schemeClr val="tx1"/>
                        </a:solidFill>
                      </a:endParaRPr>
                    </a:p>
                  </a:txBody>
                  <a:tcPr marT="45742" marB="45742"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algn="ctr"/>
                      <a:r>
                        <a:rPr lang="en-US" sz="1800" b="1" dirty="0" err="1" smtClean="0">
                          <a:solidFill>
                            <a:schemeClr val="tx1"/>
                          </a:solidFill>
                        </a:rPr>
                        <a:t>TGba</a:t>
                      </a:r>
                      <a:r>
                        <a:rPr lang="en-US" sz="1800" b="1" dirty="0" smtClean="0">
                          <a:solidFill>
                            <a:schemeClr val="tx1"/>
                          </a:solidFill>
                        </a:rPr>
                        <a:t>/ARC Joint</a:t>
                      </a:r>
                      <a:endParaRPr lang="en-US" sz="1800" b="1" dirty="0"/>
                    </a:p>
                  </a:txBody>
                  <a:tcPr marT="45742" marB="45742" anchor="ctr">
                    <a:lnL w="12700" cap="flat" cmpd="sng" algn="ctr">
                      <a:solidFill>
                        <a:srgbClr val="FF0000"/>
                      </a:solidFill>
                      <a:prstDash val="solid"/>
                      <a:round/>
                      <a:headEnd type="none" w="med" len="med"/>
                      <a:tailEnd type="none" w="med" len="med"/>
                    </a:lnL>
                  </a:tcPr>
                </a:tc>
              </a:tr>
              <a:tr h="394256">
                <a:tc>
                  <a:txBody>
                    <a:bodyPr/>
                    <a:lstStyle/>
                    <a:p>
                      <a:pPr algn="ctr"/>
                      <a:r>
                        <a:rPr lang="en-US" sz="1800" dirty="0" smtClean="0"/>
                        <a:t>EVE</a:t>
                      </a:r>
                      <a:endParaRPr lang="en-US" sz="1800" dirty="0"/>
                    </a:p>
                  </a:txBody>
                  <a:tcPr marT="45742" marB="45742" anchor="ctr"/>
                </a:tc>
                <a:tc gridSpan="2">
                  <a:txBody>
                    <a:bodyPr/>
                    <a:lstStyle/>
                    <a:p>
                      <a:pPr algn="ctr"/>
                      <a:endParaRPr lang="en-US" sz="1800" b="1" dirty="0"/>
                    </a:p>
                  </a:txBody>
                  <a:tcPr marT="45742" marB="45742" anchor="ctr">
                    <a:lnT w="12700" cap="flat" cmpd="sng" algn="ctr">
                      <a:noFill/>
                      <a:prstDash val="solid"/>
                      <a:round/>
                      <a:headEnd type="none" w="med" len="med"/>
                      <a:tailEnd type="none" w="med" len="med"/>
                    </a:lnT>
                  </a:tcPr>
                </a:tc>
                <a:tc hMerge="1">
                  <a:txBody>
                    <a:bodyPr/>
                    <a:lstStyle/>
                    <a:p>
                      <a:endParaRPr lang="en-US"/>
                    </a:p>
                  </a:txBody>
                  <a:tcPr/>
                </a:tc>
                <a:tc gridSpan="2">
                  <a:txBody>
                    <a:bodyPr/>
                    <a:lstStyle/>
                    <a:p>
                      <a:pPr algn="ctr"/>
                      <a:endParaRPr lang="en-US" sz="1800" b="1" dirty="0"/>
                    </a:p>
                  </a:txBody>
                  <a:tcPr marT="45742" marB="45742" anchor="ctr"/>
                </a:tc>
                <a:tc hMerge="1">
                  <a:txBody>
                    <a:bodyPr/>
                    <a:lstStyle/>
                    <a:p>
                      <a:endParaRPr lang="en-US"/>
                    </a:p>
                  </a:txBody>
                  <a:tcPr/>
                </a:tc>
                <a:tc gridSpan="2">
                  <a:txBody>
                    <a:bodyPr/>
                    <a:lstStyle/>
                    <a:p>
                      <a:pPr algn="ctr"/>
                      <a:endParaRPr lang="en-US" sz="1800" b="1" dirty="0">
                        <a:solidFill>
                          <a:srgbClr val="FF0000"/>
                        </a:solidFill>
                      </a:endParaRPr>
                    </a:p>
                  </a:txBody>
                  <a:tcPr marT="45742" marB="45742" anchor="ctr">
                    <a:lnT w="12700" cap="flat" cmpd="sng" algn="ctr">
                      <a:solidFill>
                        <a:srgbClr val="FF0000"/>
                      </a:solidFill>
                      <a:prstDash val="solid"/>
                      <a:round/>
                      <a:headEnd type="none" w="med" len="med"/>
                      <a:tailEnd type="none" w="med" len="med"/>
                    </a:lnT>
                  </a:tcPr>
                </a:tc>
                <a:tc hMerge="1">
                  <a:txBody>
                    <a:bodyPr/>
                    <a:lstStyle/>
                    <a:p>
                      <a:endParaRPr lang="en-US"/>
                    </a:p>
                  </a:txBody>
                  <a:tcPr/>
                </a:tc>
                <a:tc>
                  <a:txBody>
                    <a:bodyPr/>
                    <a:lstStyle/>
                    <a:p>
                      <a:pPr algn="ctr"/>
                      <a:endParaRPr lang="en-US" sz="1800" b="1" dirty="0"/>
                    </a:p>
                  </a:txBody>
                  <a:tcPr marT="45742" marB="45742" anchor="ctr"/>
                </a:tc>
              </a:tr>
            </a:tbl>
          </a:graphicData>
        </a:graphic>
      </p:graphicFrame>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131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820D640C-C722-4D77-8FC8-47D537D1240F}" type="slidenum">
              <a:rPr lang="en-US" altLang="en-US" sz="1200" b="0" smtClean="0"/>
              <a:pPr>
                <a:spcBef>
                  <a:spcPct val="0"/>
                </a:spcBef>
                <a:buFontTx/>
                <a:buNone/>
              </a:pPr>
              <a:t>7</a:t>
            </a:fld>
            <a:endParaRPr lang="en-US" altLang="en-US" sz="1200" b="0" smtClean="0"/>
          </a:p>
        </p:txBody>
      </p:sp>
      <p:graphicFrame>
        <p:nvGraphicFramePr>
          <p:cNvPr id="2" name="Table 1"/>
          <p:cNvGraphicFramePr>
            <a:graphicFrameLocks noGrp="1"/>
          </p:cNvGraphicFramePr>
          <p:nvPr>
            <p:extLst>
              <p:ext uri="{D42A27DB-BD31-4B8C-83A1-F6EECF244321}">
                <p14:modId xmlns:p14="http://schemas.microsoft.com/office/powerpoint/2010/main" val="1653515816"/>
              </p:ext>
            </p:extLst>
          </p:nvPr>
        </p:nvGraphicFramePr>
        <p:xfrm>
          <a:off x="385872" y="4906490"/>
          <a:ext cx="3629025" cy="1362075"/>
        </p:xfrm>
        <a:graphic>
          <a:graphicData uri="http://schemas.openxmlformats.org/drawingml/2006/table">
            <a:tbl>
              <a:tblPr/>
              <a:tblGrid>
                <a:gridCol w="625541"/>
                <a:gridCol w="1197844"/>
                <a:gridCol w="598922"/>
                <a:gridCol w="603359"/>
                <a:gridCol w="603359"/>
              </a:tblGrid>
              <a:tr h="161925">
                <a:tc gridSpan="3">
                  <a:txBody>
                    <a:bodyPr/>
                    <a:lstStyle/>
                    <a:p>
                      <a:pPr algn="l" fontAlgn="b"/>
                      <a:r>
                        <a:rPr lang="en-US" sz="1200" b="1" i="0" u="none" strike="noStrike" dirty="0">
                          <a:effectLst/>
                          <a:latin typeface="Arial" panose="020B0604020202020204" pitchFamily="34" charset="0"/>
                        </a:rPr>
                        <a:t>Nominal </a:t>
                      </a:r>
                      <a:r>
                        <a:rPr lang="en-US" sz="1200" b="1" i="0" u="none" strike="noStrike" dirty="0" err="1">
                          <a:effectLst/>
                          <a:latin typeface="Arial" panose="020B0604020202020204" pitchFamily="34" charset="0"/>
                        </a:rPr>
                        <a:t>Timeblocks</a:t>
                      </a:r>
                      <a:r>
                        <a:rPr lang="en-US" sz="1200" b="1" i="0" u="none" strike="noStrike" dirty="0">
                          <a:effectLst/>
                          <a:latin typeface="Arial" panose="020B0604020202020204" pitchFamily="34" charset="0"/>
                        </a:rPr>
                        <a:t>:</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algn="ctr"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a:txBody>
                    <a:bodyPr/>
                    <a:lstStyle/>
                    <a:p>
                      <a:pPr algn="l" fontAlgn="ctr"/>
                      <a:endParaRPr lang="en-US" sz="1200" b="0" i="0" u="none" strike="noStrike">
                        <a:effectLst/>
                        <a:latin typeface="Arial" panose="020B0604020202020204" pitchFamily="34" charset="0"/>
                      </a:endParaRPr>
                    </a:p>
                  </a:txBody>
                  <a:tcPr marL="9525" marR="9525" marT="9525" marB="0" anchor="ctr">
                    <a:lnL>
                      <a:noFill/>
                    </a:lnL>
                    <a:lnR>
                      <a:noFill/>
                    </a:lnR>
                    <a:lnT>
                      <a:noFill/>
                    </a:lnT>
                    <a:lnB>
                      <a:noFill/>
                    </a:lnB>
                  </a:tcPr>
                </a:tc>
              </a:tr>
              <a:tr h="190500">
                <a:tc>
                  <a:txBody>
                    <a:bodyPr/>
                    <a:lstStyle/>
                    <a:p>
                      <a:pPr algn="l" fontAlgn="b"/>
                      <a:r>
                        <a:rPr lang="en-US" sz="1200" b="1" i="0" u="none" strike="noStrike">
                          <a:effectLst/>
                          <a:latin typeface="Arial" panose="020B0604020202020204" pitchFamily="34" charset="0"/>
                        </a:rPr>
                        <a:t>AM0</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7am to 8am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0700 to 0800</a:t>
                      </a:r>
                    </a:p>
                  </a:txBody>
                  <a:tcPr marL="9525" marR="9525" marT="9525" marB="0" anchor="b">
                    <a:lnL>
                      <a:noFill/>
                    </a:lnL>
                    <a:lnR>
                      <a:noFill/>
                    </a:lnR>
                    <a:lnT>
                      <a:noFill/>
                    </a:lnT>
                    <a:lnB>
                      <a:noFill/>
                    </a:lnB>
                  </a:tcPr>
                </a:tc>
                <a:tc hMerge="1">
                  <a:txBody>
                    <a:bodyPr/>
                    <a:lstStyle/>
                    <a:p>
                      <a:endParaRPr lang="en-US"/>
                    </a:p>
                  </a:txBody>
                  <a:tcPr/>
                </a:tc>
              </a:tr>
              <a:tr h="161925">
                <a:tc>
                  <a:txBody>
                    <a:bodyPr/>
                    <a:lstStyle/>
                    <a:p>
                      <a:pPr algn="l" fontAlgn="b"/>
                      <a:r>
                        <a:rPr lang="en-US" sz="1200" b="1" i="0" u="none" strike="noStrike">
                          <a:effectLst/>
                          <a:latin typeface="Arial" panose="020B0604020202020204" pitchFamily="34" charset="0"/>
                        </a:rPr>
                        <a:t>AM1</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8am to 10am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0800 to 1000</a:t>
                      </a:r>
                    </a:p>
                  </a:txBody>
                  <a:tcPr marL="9525" marR="9525" marT="9525" marB="0" anchor="b">
                    <a:lnL>
                      <a:noFill/>
                    </a:lnL>
                    <a:lnR>
                      <a:noFill/>
                    </a:lnR>
                    <a:lnT>
                      <a:noFill/>
                    </a:lnT>
                    <a:lnB>
                      <a:noFill/>
                    </a:lnB>
                  </a:tcPr>
                </a:tc>
                <a:tc hMerge="1">
                  <a:txBody>
                    <a:bodyPr/>
                    <a:lstStyle/>
                    <a:p>
                      <a:endParaRPr lang="en-US"/>
                    </a:p>
                  </a:txBody>
                  <a:tcPr/>
                </a:tc>
              </a:tr>
              <a:tr h="161925">
                <a:tc>
                  <a:txBody>
                    <a:bodyPr/>
                    <a:lstStyle/>
                    <a:p>
                      <a:pPr algn="l" fontAlgn="b"/>
                      <a:r>
                        <a:rPr lang="en-US" sz="1200" b="1" i="0" u="none" strike="noStrike" dirty="0">
                          <a:effectLst/>
                          <a:latin typeface="Arial" panose="020B0604020202020204" pitchFamily="34" charset="0"/>
                        </a:rPr>
                        <a:t>AM2</a:t>
                      </a: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10:30am to 12:30pm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dirty="0">
                          <a:effectLst/>
                          <a:latin typeface="Arial" panose="020B0604020202020204" pitchFamily="34" charset="0"/>
                        </a:rPr>
                        <a:t>1030 to 1230</a:t>
                      </a:r>
                    </a:p>
                  </a:txBody>
                  <a:tcPr marL="9525" marR="9525" marT="9525" marB="0" anchor="b">
                    <a:lnL>
                      <a:noFill/>
                    </a:lnL>
                    <a:lnR>
                      <a:noFill/>
                    </a:lnR>
                    <a:lnT>
                      <a:noFill/>
                    </a:lnT>
                    <a:lnB>
                      <a:noFill/>
                    </a:lnB>
                  </a:tcPr>
                </a:tc>
                <a:tc hMerge="1">
                  <a:txBody>
                    <a:bodyPr/>
                    <a:lstStyle/>
                    <a:p>
                      <a:endParaRPr lang="en-US"/>
                    </a:p>
                  </a:txBody>
                  <a:tcPr/>
                </a:tc>
              </a:tr>
              <a:tr h="161925">
                <a:tc>
                  <a:txBody>
                    <a:bodyPr/>
                    <a:lstStyle/>
                    <a:p>
                      <a:pPr algn="l" fontAlgn="b"/>
                      <a:r>
                        <a:rPr lang="en-US" sz="1200" b="1" i="0" u="none" strike="noStrike">
                          <a:effectLst/>
                          <a:latin typeface="Arial" panose="020B0604020202020204" pitchFamily="34" charset="0"/>
                        </a:rPr>
                        <a:t>PM1</a:t>
                      </a:r>
                    </a:p>
                  </a:txBody>
                  <a:tcPr marL="9525" marR="9525" marT="9525" marB="0" anchor="b">
                    <a:lnL>
                      <a:noFill/>
                    </a:lnL>
                    <a:lnR>
                      <a:noFill/>
                    </a:lnR>
                    <a:lnT>
                      <a:noFill/>
                    </a:lnT>
                    <a:lnB>
                      <a:noFill/>
                    </a:lnB>
                  </a:tcPr>
                </a:tc>
                <a:tc gridSpan="2">
                  <a:txBody>
                    <a:bodyPr/>
                    <a:lstStyle/>
                    <a:p>
                      <a:pPr algn="l" fontAlgn="b"/>
                      <a:r>
                        <a:rPr lang="en-US" sz="1200" b="0" i="0" u="none" strike="noStrike" dirty="0">
                          <a:effectLst/>
                          <a:latin typeface="Arial" panose="020B0604020202020204" pitchFamily="34" charset="0"/>
                        </a:rPr>
                        <a:t>1:30pm to 3:30pm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a:effectLst/>
                          <a:latin typeface="Arial" panose="020B0604020202020204" pitchFamily="34" charset="0"/>
                        </a:rPr>
                        <a:t>1330 to 1530</a:t>
                      </a:r>
                    </a:p>
                  </a:txBody>
                  <a:tcPr marL="9525" marR="9525" marT="9525" marB="0" anchor="b">
                    <a:lnL>
                      <a:noFill/>
                    </a:lnL>
                    <a:lnR>
                      <a:noFill/>
                    </a:lnR>
                    <a:lnT>
                      <a:noFill/>
                    </a:lnT>
                    <a:lnB>
                      <a:noFill/>
                    </a:lnB>
                  </a:tcPr>
                </a:tc>
                <a:tc hMerge="1">
                  <a:txBody>
                    <a:bodyPr/>
                    <a:lstStyle/>
                    <a:p>
                      <a:endParaRPr lang="en-US"/>
                    </a:p>
                  </a:txBody>
                  <a:tcPr/>
                </a:tc>
              </a:tr>
              <a:tr h="200025">
                <a:tc>
                  <a:txBody>
                    <a:bodyPr/>
                    <a:lstStyle/>
                    <a:p>
                      <a:pPr algn="l" fontAlgn="b"/>
                      <a:r>
                        <a:rPr lang="en-US" sz="1200" b="1" i="0" u="none" strike="noStrike">
                          <a:effectLst/>
                          <a:latin typeface="Arial" panose="020B0604020202020204" pitchFamily="34" charset="0"/>
                        </a:rPr>
                        <a:t>PM2</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4pm to 6pm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1600 to 1800</a:t>
                      </a:r>
                    </a:p>
                  </a:txBody>
                  <a:tcPr marL="9525" marR="9525" marT="9525" marB="0" anchor="b">
                    <a:lnL>
                      <a:noFill/>
                    </a:lnL>
                    <a:lnR>
                      <a:noFill/>
                    </a:lnR>
                    <a:lnT>
                      <a:noFill/>
                    </a:lnT>
                    <a:lnB>
                      <a:noFill/>
                    </a:lnB>
                  </a:tcPr>
                </a:tc>
                <a:tc hMerge="1">
                  <a:txBody>
                    <a:bodyPr/>
                    <a:lstStyle/>
                    <a:p>
                      <a:endParaRPr lang="en-US"/>
                    </a:p>
                  </a:txBody>
                  <a:tcPr/>
                </a:tc>
              </a:tr>
              <a:tr h="200025">
                <a:tc>
                  <a:txBody>
                    <a:bodyPr/>
                    <a:lstStyle/>
                    <a:p>
                      <a:pPr algn="l" fontAlgn="b"/>
                      <a:r>
                        <a:rPr lang="en-US" sz="1200" b="1" i="0" u="none" strike="noStrike">
                          <a:effectLst/>
                          <a:latin typeface="Arial" panose="020B0604020202020204" pitchFamily="34" charset="0"/>
                        </a:rPr>
                        <a:t>EVE</a:t>
                      </a:r>
                    </a:p>
                  </a:txBody>
                  <a:tcPr marL="9525" marR="9525" marT="9525" marB="0" anchor="b">
                    <a:lnL>
                      <a:noFill/>
                    </a:lnL>
                    <a:lnR>
                      <a:noFill/>
                    </a:lnR>
                    <a:lnT>
                      <a:noFill/>
                    </a:lnT>
                    <a:lnB>
                      <a:noFill/>
                    </a:lnB>
                  </a:tcPr>
                </a:tc>
                <a:tc gridSpan="2">
                  <a:txBody>
                    <a:bodyPr/>
                    <a:lstStyle/>
                    <a:p>
                      <a:pPr algn="l" fontAlgn="b"/>
                      <a:r>
                        <a:rPr lang="en-US" sz="1200" b="0" i="0" u="none" strike="noStrike" dirty="0">
                          <a:effectLst/>
                          <a:latin typeface="Arial" panose="020B0604020202020204" pitchFamily="34" charset="0"/>
                        </a:rPr>
                        <a:t>7:30pm-9:30pm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dirty="0">
                          <a:effectLst/>
                          <a:latin typeface="Arial" panose="020B0604020202020204" pitchFamily="34" charset="0"/>
                        </a:rPr>
                        <a:t>1930 to 2130</a:t>
                      </a:r>
                    </a:p>
                  </a:txBody>
                  <a:tcPr marL="9525" marR="9525" marT="9525" marB="0" anchor="b">
                    <a:lnL>
                      <a:noFill/>
                    </a:lnL>
                    <a:lnR>
                      <a:noFill/>
                    </a:lnR>
                    <a:lnT>
                      <a:noFill/>
                    </a:lnT>
                    <a:lnB>
                      <a:noFill/>
                    </a:lnB>
                  </a:tcPr>
                </a:tc>
                <a:tc hMerge="1">
                  <a:txBody>
                    <a:bodyPr/>
                    <a:lstStyle/>
                    <a:p>
                      <a:endParaRPr lang="en-US"/>
                    </a:p>
                  </a:txBody>
                  <a:tcPr/>
                </a:tc>
              </a:tr>
            </a:tbl>
          </a:graphicData>
        </a:graphic>
      </p:graphicFrame>
      <p:cxnSp>
        <p:nvCxnSpPr>
          <p:cNvPr id="6" name="Straight Connector 5"/>
          <p:cNvCxnSpPr/>
          <p:nvPr/>
        </p:nvCxnSpPr>
        <p:spPr bwMode="auto">
          <a:xfrm>
            <a:off x="2819400" y="2590798"/>
            <a:ext cx="1694363" cy="2445127"/>
          </a:xfrm>
          <a:prstGeom prst="line">
            <a:avLst/>
          </a:prstGeom>
          <a:solidFill>
            <a:schemeClr val="accent1"/>
          </a:solidFill>
          <a:ln w="12700" cap="flat" cmpd="sng" algn="ctr">
            <a:solidFill>
              <a:srgbClr val="FF0000"/>
            </a:solidFill>
            <a:prstDash val="dash"/>
            <a:round/>
            <a:headEnd type="none" w="sm" len="sm"/>
            <a:tailEnd type="none" w="sm" len="sm"/>
          </a:ln>
          <a:effectLst/>
        </p:spPr>
      </p:cxnSp>
      <p:sp>
        <p:nvSpPr>
          <p:cNvPr id="9" name="TextBox 8"/>
          <p:cNvSpPr txBox="1"/>
          <p:nvPr/>
        </p:nvSpPr>
        <p:spPr>
          <a:xfrm>
            <a:off x="4114800" y="4949461"/>
            <a:ext cx="3440365" cy="830997"/>
          </a:xfrm>
          <a:prstGeom prst="rect">
            <a:avLst/>
          </a:prstGeom>
          <a:noFill/>
        </p:spPr>
        <p:txBody>
          <a:bodyPr wrap="none" rtlCol="0">
            <a:spAutoFit/>
          </a:bodyPr>
          <a:lstStyle/>
          <a:p>
            <a:r>
              <a:rPr lang="en-US" sz="2400" dirty="0" err="1" smtClean="0">
                <a:solidFill>
                  <a:srgbClr val="FF0000"/>
                </a:solidFill>
              </a:rPr>
              <a:t>TGba</a:t>
            </a:r>
            <a:r>
              <a:rPr lang="en-US" sz="2400" dirty="0" smtClean="0">
                <a:solidFill>
                  <a:srgbClr val="FF0000"/>
                </a:solidFill>
              </a:rPr>
              <a:t> PHY/MAC parallel </a:t>
            </a:r>
            <a:br>
              <a:rPr lang="en-US" sz="2400" dirty="0" smtClean="0">
                <a:solidFill>
                  <a:srgbClr val="FF0000"/>
                </a:solidFill>
              </a:rPr>
            </a:br>
            <a:r>
              <a:rPr lang="en-US" sz="2400" dirty="0" smtClean="0">
                <a:solidFill>
                  <a:srgbClr val="FF0000"/>
                </a:solidFill>
              </a:rPr>
              <a:t>ad-hoc meetings</a:t>
            </a:r>
            <a:endParaRPr lang="en-US" sz="2400" dirty="0">
              <a:solidFill>
                <a:srgbClr val="FF0000"/>
              </a:solidFill>
            </a:endParaRPr>
          </a:p>
        </p:txBody>
      </p:sp>
      <p:cxnSp>
        <p:nvCxnSpPr>
          <p:cNvPr id="10" name="Straight Connector 9"/>
          <p:cNvCxnSpPr/>
          <p:nvPr/>
        </p:nvCxnSpPr>
        <p:spPr bwMode="auto">
          <a:xfrm>
            <a:off x="4267282" y="3686008"/>
            <a:ext cx="304718" cy="1360865"/>
          </a:xfrm>
          <a:prstGeom prst="line">
            <a:avLst/>
          </a:prstGeom>
          <a:solidFill>
            <a:schemeClr val="accent1"/>
          </a:solidFill>
          <a:ln w="12700" cap="flat" cmpd="sng" algn="ctr">
            <a:solidFill>
              <a:srgbClr val="FF0000"/>
            </a:solidFill>
            <a:prstDash val="dash"/>
            <a:round/>
            <a:headEnd type="none" w="sm" len="sm"/>
            <a:tailEnd type="none" w="sm" len="sm"/>
          </a:ln>
          <a:effectLst/>
        </p:spPr>
      </p:cxnSp>
      <p:cxnSp>
        <p:nvCxnSpPr>
          <p:cNvPr id="12" name="Straight Connector 11"/>
          <p:cNvCxnSpPr/>
          <p:nvPr/>
        </p:nvCxnSpPr>
        <p:spPr bwMode="auto">
          <a:xfrm flipH="1">
            <a:off x="4563714" y="4384210"/>
            <a:ext cx="1405064" cy="651715"/>
          </a:xfrm>
          <a:prstGeom prst="line">
            <a:avLst/>
          </a:prstGeom>
          <a:solidFill>
            <a:schemeClr val="accent1"/>
          </a:solidFill>
          <a:ln w="12700" cap="flat" cmpd="sng" algn="ctr">
            <a:solidFill>
              <a:srgbClr val="FF0000"/>
            </a:solidFill>
            <a:prstDash val="dash"/>
            <a:round/>
            <a:headEnd type="none" w="sm" len="sm"/>
            <a:tailEnd type="none" w="sm" len="sm"/>
          </a:ln>
          <a:effectLst/>
        </p:spPr>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PHY/MAC Ad-hoc Meetings</a:t>
            </a:r>
            <a:endParaRPr lang="en-US" dirty="0"/>
          </a:p>
        </p:txBody>
      </p:sp>
      <p:sp>
        <p:nvSpPr>
          <p:cNvPr id="3" name="Content Placeholder 2"/>
          <p:cNvSpPr>
            <a:spLocks noGrp="1"/>
          </p:cNvSpPr>
          <p:nvPr>
            <p:ph idx="1"/>
          </p:nvPr>
        </p:nvSpPr>
        <p:spPr/>
        <p:txBody>
          <a:bodyPr/>
          <a:lstStyle/>
          <a:p>
            <a:r>
              <a:rPr lang="en-US" sz="2000" dirty="0" smtClean="0"/>
              <a:t>Monday AM1, Tuesday PM1, Wednesday PM2</a:t>
            </a:r>
          </a:p>
          <a:p>
            <a:r>
              <a:rPr lang="en-US" sz="2000" dirty="0" smtClean="0"/>
              <a:t>MAC ad-hoc meetings</a:t>
            </a:r>
          </a:p>
          <a:p>
            <a:pPr lvl="1"/>
            <a:r>
              <a:rPr lang="en-US" sz="1800" dirty="0" smtClean="0"/>
              <a:t>Chair: </a:t>
            </a:r>
            <a:r>
              <a:rPr lang="en-US" sz="1800" dirty="0" err="1"/>
              <a:t>Yunsong</a:t>
            </a:r>
            <a:r>
              <a:rPr lang="en-US" sz="1800" dirty="0"/>
              <a:t> Yang</a:t>
            </a:r>
            <a:endParaRPr lang="en-US" sz="1800" dirty="0" smtClean="0"/>
          </a:p>
          <a:p>
            <a:pPr lvl="1"/>
            <a:r>
              <a:rPr lang="en-US" sz="1800" dirty="0" smtClean="0"/>
              <a:t>Secretary: TBD</a:t>
            </a:r>
          </a:p>
          <a:p>
            <a:r>
              <a:rPr lang="en-US" sz="2000" dirty="0"/>
              <a:t>PHY ad-hoc meetings</a:t>
            </a:r>
          </a:p>
          <a:p>
            <a:pPr lvl="1"/>
            <a:r>
              <a:rPr lang="en-US" sz="1800" dirty="0" smtClean="0"/>
              <a:t>Monday AM1:</a:t>
            </a:r>
          </a:p>
          <a:p>
            <a:pPr lvl="2"/>
            <a:r>
              <a:rPr lang="en-US" sz="1600" dirty="0" smtClean="0"/>
              <a:t>Chair</a:t>
            </a:r>
            <a:r>
              <a:rPr lang="en-US" sz="1600" dirty="0"/>
              <a:t>: </a:t>
            </a:r>
            <a:r>
              <a:rPr lang="en-US" sz="1600" dirty="0" err="1" smtClean="0"/>
              <a:t>Eunsung</a:t>
            </a:r>
            <a:r>
              <a:rPr lang="en-US" sz="1600" dirty="0" smtClean="0"/>
              <a:t> Park</a:t>
            </a:r>
            <a:endParaRPr lang="en-US" sz="1600" dirty="0"/>
          </a:p>
          <a:p>
            <a:pPr lvl="2"/>
            <a:r>
              <a:rPr lang="en-US" sz="1600" dirty="0" smtClean="0"/>
              <a:t>Secretary</a:t>
            </a:r>
            <a:r>
              <a:rPr lang="en-US" sz="1600" dirty="0"/>
              <a:t>: Leif </a:t>
            </a:r>
            <a:r>
              <a:rPr lang="en-US" sz="1600" dirty="0" err="1" smtClean="0"/>
              <a:t>Wilhelmsson</a:t>
            </a:r>
            <a:endParaRPr lang="en-US" sz="1600" dirty="0" smtClean="0"/>
          </a:p>
          <a:p>
            <a:pPr lvl="1"/>
            <a:r>
              <a:rPr lang="en-US" sz="1800" dirty="0" smtClean="0"/>
              <a:t>Tuesday PM1, Wednesday PM2:</a:t>
            </a:r>
          </a:p>
          <a:p>
            <a:pPr lvl="2"/>
            <a:r>
              <a:rPr lang="en-US" sz="1600" dirty="0" smtClean="0"/>
              <a:t>Chair: Steve </a:t>
            </a:r>
            <a:r>
              <a:rPr lang="en-US" sz="1600" dirty="0" err="1" smtClean="0"/>
              <a:t>Shellhammer</a:t>
            </a:r>
            <a:endParaRPr lang="en-US" sz="1600" dirty="0" smtClean="0"/>
          </a:p>
          <a:p>
            <a:pPr lvl="2"/>
            <a:r>
              <a:rPr lang="en-US" sz="1600" dirty="0" smtClean="0"/>
              <a:t>Vice-chair: </a:t>
            </a:r>
            <a:r>
              <a:rPr lang="en-US" sz="1600" dirty="0" err="1" smtClean="0"/>
              <a:t>Eunsung</a:t>
            </a:r>
            <a:r>
              <a:rPr lang="en-US" sz="1600" dirty="0" smtClean="0"/>
              <a:t> Park</a:t>
            </a:r>
          </a:p>
          <a:p>
            <a:pPr lvl="2"/>
            <a:r>
              <a:rPr lang="en-US" sz="1600" dirty="0" smtClean="0"/>
              <a:t>Secretary: Leif </a:t>
            </a:r>
            <a:r>
              <a:rPr lang="en-US" sz="1600" dirty="0" err="1" smtClean="0"/>
              <a:t>Wilhelmsson</a:t>
            </a:r>
            <a:endParaRPr lang="en-US" sz="1600" dirty="0"/>
          </a:p>
          <a:p>
            <a:r>
              <a:rPr lang="en-US" sz="2000" dirty="0" smtClean="0"/>
              <a:t>Technical presentations/straw polls</a:t>
            </a:r>
            <a:endParaRPr lang="en-US" sz="2000" dirty="0"/>
          </a:p>
        </p:txBody>
      </p:sp>
      <p:sp>
        <p:nvSpPr>
          <p:cNvPr id="4" name="Date Placeholder 3"/>
          <p:cNvSpPr>
            <a:spLocks noGrp="1"/>
          </p:cNvSpPr>
          <p:nvPr>
            <p:ph type="dt" sz="half" idx="10"/>
          </p:nvPr>
        </p:nvSpPr>
        <p:spPr/>
        <p:txBody>
          <a:bodyPr/>
          <a:lstStyle/>
          <a:p>
            <a:pPr>
              <a:defRPr/>
            </a:pPr>
            <a:r>
              <a:rPr lang="en-US" smtClean="0"/>
              <a:t>July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6" name="Slide Number Placeholder 5"/>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8</a:t>
            </a:fld>
            <a:endParaRPr lang="en-US" altLang="en-US"/>
          </a:p>
        </p:txBody>
      </p:sp>
    </p:spTree>
    <p:extLst>
      <p:ext uri="{BB962C8B-B14F-4D97-AF65-F5344CB8AC3E}">
        <p14:creationId xmlns:p14="http://schemas.microsoft.com/office/powerpoint/2010/main" val="16539019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smtClean="0"/>
              <a:t>Main Agenda Items for the Week</a:t>
            </a:r>
          </a:p>
        </p:txBody>
      </p:sp>
      <p:sp>
        <p:nvSpPr>
          <p:cNvPr id="12291" name="Content Placeholder 2"/>
          <p:cNvSpPr>
            <a:spLocks noGrp="1"/>
          </p:cNvSpPr>
          <p:nvPr>
            <p:ph idx="1"/>
          </p:nvPr>
        </p:nvSpPr>
        <p:spPr>
          <a:xfrm>
            <a:off x="685800" y="1676400"/>
            <a:ext cx="8153400" cy="4722813"/>
          </a:xfrm>
        </p:spPr>
        <p:txBody>
          <a:bodyPr/>
          <a:lstStyle/>
          <a:p>
            <a:pPr>
              <a:defRPr/>
            </a:pPr>
            <a:r>
              <a:rPr lang="en-US" altLang="en-US" dirty="0" smtClean="0"/>
              <a:t>Approve </a:t>
            </a:r>
            <a:r>
              <a:rPr lang="en-US" altLang="en-US" dirty="0" err="1" smtClean="0"/>
              <a:t>TGba</a:t>
            </a:r>
            <a:r>
              <a:rPr lang="en-US" altLang="en-US" dirty="0" smtClean="0"/>
              <a:t> D0.3</a:t>
            </a:r>
            <a:endParaRPr lang="en-US" altLang="en-US" dirty="0"/>
          </a:p>
          <a:p>
            <a:pPr>
              <a:defRPr/>
            </a:pPr>
            <a:r>
              <a:rPr lang="en-US" altLang="en-US" dirty="0" smtClean="0"/>
              <a:t>Review </a:t>
            </a:r>
            <a:r>
              <a:rPr lang="en-US" altLang="en-US" dirty="0"/>
              <a:t>spec text documents </a:t>
            </a:r>
            <a:r>
              <a:rPr lang="en-US" altLang="en-US" dirty="0" smtClean="0"/>
              <a:t>for empty/incomplete </a:t>
            </a:r>
            <a:r>
              <a:rPr lang="en-US" altLang="en-US" dirty="0" err="1" smtClean="0"/>
              <a:t>subclauses</a:t>
            </a:r>
            <a:r>
              <a:rPr lang="en-US" altLang="en-US" dirty="0" smtClean="0"/>
              <a:t> and TBDs in </a:t>
            </a:r>
            <a:r>
              <a:rPr lang="en-US" altLang="en-US" dirty="0" err="1" smtClean="0"/>
              <a:t>TGba</a:t>
            </a:r>
            <a:r>
              <a:rPr lang="en-US" altLang="en-US" dirty="0" smtClean="0"/>
              <a:t> D0.3 to create D1.0 after this meeting </a:t>
            </a:r>
            <a:r>
              <a:rPr lang="en-US" altLang="en-US" dirty="0" smtClean="0">
                <a:solidFill>
                  <a:srgbClr val="FF0000"/>
                </a:solidFill>
              </a:rPr>
              <a:t>– highest priority</a:t>
            </a:r>
          </a:p>
          <a:p>
            <a:pPr>
              <a:defRPr/>
            </a:pPr>
            <a:r>
              <a:rPr lang="en-US" altLang="en-US" dirty="0" err="1" smtClean="0"/>
              <a:t>TGba</a:t>
            </a:r>
            <a:r>
              <a:rPr lang="en-US" altLang="en-US" dirty="0" smtClean="0"/>
              <a:t>/ARC joint session (Thursday PM2) </a:t>
            </a:r>
          </a:p>
          <a:p>
            <a:pPr lvl="1">
              <a:defRPr/>
            </a:pPr>
            <a:r>
              <a:rPr lang="en-US" altLang="en-US" dirty="0" err="1" smtClean="0"/>
              <a:t>TGba</a:t>
            </a:r>
            <a:r>
              <a:rPr lang="en-US" altLang="en-US" dirty="0" smtClean="0"/>
              <a:t> architecture discussion</a:t>
            </a:r>
            <a:endParaRPr lang="en-US" altLang="en-US" dirty="0"/>
          </a:p>
          <a:p>
            <a:pPr>
              <a:defRPr/>
            </a:pPr>
            <a:r>
              <a:rPr lang="en-US" altLang="en-US" dirty="0" smtClean="0"/>
              <a:t>Review </a:t>
            </a:r>
            <a:r>
              <a:rPr lang="en-US" altLang="en-US" dirty="0"/>
              <a:t>TG timeline</a:t>
            </a:r>
            <a:endParaRPr lang="en-US" altLang="en-US" sz="2000" dirty="0" smtClean="0"/>
          </a:p>
          <a:p>
            <a:endParaRPr lang="en-US" altLang="en-US" sz="2000" dirty="0" smtClean="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229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DA0A6492-A455-4AD2-A19D-A4E84B1CCB2D}" type="slidenum">
              <a:rPr lang="en-US" altLang="en-US" sz="1200" b="0" smtClean="0"/>
              <a:pPr>
                <a:spcBef>
                  <a:spcPct val="0"/>
                </a:spcBef>
                <a:buFontTx/>
                <a:buNone/>
              </a:pPr>
              <a:t>9</a:t>
            </a:fld>
            <a:endParaRPr lang="en-US" altLang="en-US" sz="1200" b="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100457</TotalTime>
  <Words>2808</Words>
  <Application>Microsoft Office PowerPoint</Application>
  <PresentationFormat>On-screen Show (4:3)</PresentationFormat>
  <Paragraphs>826</Paragraphs>
  <Slides>38</Slides>
  <Notes>6</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38</vt:i4>
      </vt:variant>
    </vt:vector>
  </HeadingPairs>
  <TitlesOfParts>
    <vt:vector size="47" baseType="lpstr">
      <vt:lpstr>Monotype Sorts</vt:lpstr>
      <vt:lpstr>MS Gothic</vt:lpstr>
      <vt:lpstr>MS PGothic</vt:lpstr>
      <vt:lpstr>Arial</vt:lpstr>
      <vt:lpstr>Calibri</vt:lpstr>
      <vt:lpstr>Helvetica</vt:lpstr>
      <vt:lpstr>Times New Roman</vt:lpstr>
      <vt:lpstr>802-11-Submission</vt:lpstr>
      <vt:lpstr>Document</vt:lpstr>
      <vt:lpstr>July 2018  TGba Agenda</vt:lpstr>
      <vt:lpstr>IEEE 802.11 TGba: Wake-up Radio Operation</vt:lpstr>
      <vt:lpstr>Abstract</vt:lpstr>
      <vt:lpstr>Meeting Protocol</vt:lpstr>
      <vt:lpstr>Attendance</vt:lpstr>
      <vt:lpstr>Attendance, Voting &amp; Document Status</vt:lpstr>
      <vt:lpstr>TGba Schedule for the Week</vt:lpstr>
      <vt:lpstr>PHY/MAC Ad-hoc Meetings</vt:lpstr>
      <vt:lpstr>Main Agenda Items for the Week</vt:lpstr>
      <vt:lpstr>Call for Submissions</vt:lpstr>
      <vt:lpstr>PHY – Spec Text / TBD resolution</vt:lpstr>
      <vt:lpstr>PHY - Others</vt:lpstr>
      <vt:lpstr>MAC – Spec Text / TBD Resolution</vt:lpstr>
      <vt:lpstr>MAC - Others</vt:lpstr>
      <vt:lpstr>Agenda</vt:lpstr>
      <vt:lpstr>Instructions for the WG Chair</vt:lpstr>
      <vt:lpstr>Participants have a duty to inform the IEEE</vt:lpstr>
      <vt:lpstr>Ways to inform IEEE</vt:lpstr>
      <vt:lpstr>Other guidelines for IEEE WG meetings</vt:lpstr>
      <vt:lpstr>Patent-related information</vt:lpstr>
      <vt:lpstr>Participation in IEEE 802 Meetings</vt:lpstr>
      <vt:lpstr>IEEE-SA policy documents</vt:lpstr>
      <vt:lpstr>Current IEEE-SA Rule documents</vt:lpstr>
      <vt:lpstr>Current IEEE 802, 802.11 rules documents </vt:lpstr>
      <vt:lpstr>Monday AM1 (MAC Ad-hoc group)</vt:lpstr>
      <vt:lpstr>Tuesday PM1 (MAC Ad-hoc group)</vt:lpstr>
      <vt:lpstr>Wednesday PM2 (MAC Ad-hoc group)</vt:lpstr>
      <vt:lpstr>Summary from May 2018 Meeting and Teleconference Calls</vt:lpstr>
      <vt:lpstr>Motion - Minutes</vt:lpstr>
      <vt:lpstr>Motion – TGba Draft Spec</vt:lpstr>
      <vt:lpstr>Presentations</vt:lpstr>
      <vt:lpstr>Motions (Thursday AM2)</vt:lpstr>
      <vt:lpstr>TGba Draft Spec Status Review  – Are we ready for D1.0?</vt:lpstr>
      <vt:lpstr>TGba Timeline </vt:lpstr>
      <vt:lpstr>Goal for September 2018</vt:lpstr>
      <vt:lpstr>Teleconference Call Schedule</vt:lpstr>
      <vt:lpstr>Backup Slides</vt:lpstr>
      <vt:lpstr>Proposed TGba Spec Development Process</vt:lpstr>
    </vt:vector>
  </TitlesOfParts>
  <Manager/>
  <Company>Marvell Semiconductor Inc.</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11-18/1042r4</dc:title>
  <dc:subject>Submission</dc:subject>
  <dc:creator>minyoung.park@intel.com</dc:creator>
  <cp:keywords>July 2018</cp:keywords>
  <dc:description>TGba Agenda July 2018</dc:description>
  <cp:lastModifiedBy>Yangyunsong</cp:lastModifiedBy>
  <cp:revision>4350</cp:revision>
  <cp:lastPrinted>2014-11-04T15:04:57Z</cp:lastPrinted>
  <dcterms:created xsi:type="dcterms:W3CDTF">2007-04-17T18:10:23Z</dcterms:created>
  <dcterms:modified xsi:type="dcterms:W3CDTF">2018-07-09T22:47:14Z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(12)O48q+nWDiKNAVXoAwq58w7ATF5BZpxUzus1FEuepahc6BRLUWdfXeHQFTCUY0LJynFgfmRNUPZlAVy+j0r6pbTTT4EXTIDQn++fDAJzW+wNWbLiJe8Z4f4WxdeblmkwEZYVIjqjQH/zBS5y6b9GoioXTXjFlVZ7xPu5xRU0WiDXzU0e3oG78RYbPZ2aHX/hl9SFYOtYdUMQjNw+W6g45GYePd7oGmr8CiOcEr8o5DLsyXdeT</vt:lpwstr>
  </property>
  <property fmtid="{D5CDD505-2E9C-101B-9397-08002B2CF9AE}" pid="3" name="_ms_pID_7253431">
    <vt:lpwstr>hBtTL66MZvP2f/KaV3adKT94KHNJID0xypYHmm25hGzk/ETif8Sj8xBGFsYnZVfYQOQ/wAyM9jGI1mxvLrml8FSLl4bDbfLtpebXgH+6bsglE2sjb5/6PLqZ6vrPMuq4xHCeAFploXk9GR4pqeBSsTI3ryAIkLOeZIHu3OlyhiIUHAYFFjusCknP+OLaVPfpnqpJjopJQHwudTzey6vtimu1b8SZqaoMzXoWNM8jqNR1+tnd</vt:lpwstr>
  </property>
  <property fmtid="{D5CDD505-2E9C-101B-9397-08002B2CF9AE}" pid="4" name="_ms_pID_7253432">
    <vt:lpwstr>x8ME0DQ2PpRh3avrRbfrZv56P6DdLEWGgiSMf+uDB4pq8mzhbhG6zPVPz3X1HS7rV0q5VF4keEsOSPp/KUMahD6kIQ6nI8qma02y7yusddScuZyMKuYK7AFTacu2BRKKxw82Xzx/b9m828jjjbhdYp08I8L82pMlPMiTjrFCpVp1AC8y6wfo3GM3bJVjc7D4DG5rJI1R0MXpzIiQOzKrXn0tHb6SOvbzeZuVqelsG00qCwte</vt:lpwstr>
  </property>
  <property fmtid="{D5CDD505-2E9C-101B-9397-08002B2CF9AE}" pid="5" name="_ms_pID_7253433">
    <vt:lpwstr>DeUnBJ7jXkhDFSfx2mbaZLiRTmabchORs5UcQM7t6iy9W9V5x0aJrpdekEha9ev1v7ztBtDiSNiz0nb5TnbmoOjSO9dSTPtxKJtkBk0VOT8v8uSIsc13cQc0DfmbMnZDCw/73NT8fGNvpvuxnOABvrA90Ua7RN1L2t9H8pOjEZKxCOmcGK2xRY5PojaZXHShwppauFNrvLHwrK2A1xMWv2Hy/8UBtsBI7RPOw+pkMh3CoR5h</vt:lpwstr>
  </property>
  <property fmtid="{D5CDD505-2E9C-101B-9397-08002B2CF9AE}" pid="6" name="_ms_pID_725343_00">
    <vt:lpwstr>_ms_pID_725343</vt:lpwstr>
  </property>
  <property fmtid="{D5CDD505-2E9C-101B-9397-08002B2CF9AE}" pid="7" name="_ms_pID_7253431_00">
    <vt:lpwstr>_ms_pID_7253431</vt:lpwstr>
  </property>
  <property fmtid="{D5CDD505-2E9C-101B-9397-08002B2CF9AE}" pid="8" name="_ms_pID_7253432_00">
    <vt:lpwstr>_ms_pID_7253432</vt:lpwstr>
  </property>
  <property fmtid="{D5CDD505-2E9C-101B-9397-08002B2CF9AE}" pid="9" name="_ms_pID_7253433_00">
    <vt:lpwstr>_ms_pID_7253433</vt:lpwstr>
  </property>
  <property fmtid="{D5CDD505-2E9C-101B-9397-08002B2CF9AE}" pid="10" name="_ms_pID_7253434">
    <vt:lpwstr>9t84MRtTx6Thnshgwp5BWq4UiuH84Eiujfe39Icajo8bMu+OO+aJRKLepkNrNUE99MU7YuJd+fFCg3aweaBTnq2fGfvMW7Ut/bQu8RC1FTVvRRLGOQlyb7hYMxC9aIRdVBZ6p18/5pQrL2cu4rhCKSpebJkgn8YLAtFbLQvYKXu93YKEYLjKpDwJeP+CyI8vT062JGalwlQ3Yvee3IDqJW1yqOBg24U7zWL0L3MKhhrvO8f0</vt:lpwstr>
  </property>
  <property fmtid="{D5CDD505-2E9C-101B-9397-08002B2CF9AE}" pid="11" name="_ms_pID_7253434_00">
    <vt:lpwstr>_ms_pID_7253434</vt:lpwstr>
  </property>
  <property fmtid="{D5CDD505-2E9C-101B-9397-08002B2CF9AE}" pid="12" name="_ms_pID_7253435">
    <vt:lpwstr>6GWTJDqz29S7smRvZQ2d6O2tevCrNSUYcO/TE5kl465CI3u3agCbKz/IqAI6BCDNXFzeHpTc0L65mbokTOrPcULOX23R2vtnlJnGDo1mTjdsWF4b4qPHz0R58sXuSVXhknyPvskulsySMkLGliq6rC8WkcO5aBCH/kRw9eAT1jvX2qCdNVwm1UhsJZec74rp824gmFvr6KutP18IGVz5uhur7VnixQSUGNWBIVj552MkbME6</vt:lpwstr>
  </property>
  <property fmtid="{D5CDD505-2E9C-101B-9397-08002B2CF9AE}" pid="13" name="_ms_pID_7253435_00">
    <vt:lpwstr>_ms_pID_7253435</vt:lpwstr>
  </property>
  <property fmtid="{D5CDD505-2E9C-101B-9397-08002B2CF9AE}" pid="14" name="_ms_pID_7253436">
    <vt:lpwstr>sTeVGnCQ0WCLcu3MQHuO0TFinWdHluh2Vf6zXtBjuRebL8xr6suQUaNHGWcf621zJRFmh33DmaFN7MhZOreGlD6ucG2hrcCFhIUw1L/vg/10yQu6cia0ltRDyoV9ZARFiNAqXnGHWnwNjirxWaWwRuMcte7s5PAnIc7KUTz33edbdJXdaI39osewTu48zvXD5Ap8Q0zJ809EcnCIXc+WtGKSzpnNNWwFyVUPx3CFyuEpL4Pj</vt:lpwstr>
  </property>
  <property fmtid="{D5CDD505-2E9C-101B-9397-08002B2CF9AE}" pid="15" name="_ms_pID_7253436_00">
    <vt:lpwstr>_ms_pID_7253436</vt:lpwstr>
  </property>
  <property fmtid="{D5CDD505-2E9C-101B-9397-08002B2CF9AE}" pid="16" name="_ms_pID_7253437">
    <vt:lpwstr>Dm3MIKDygnrlJgGYaKT7hvJiY3AsvZDFcRpNIqaF2iH+3iYHuJDWGNqjQFQTnPnIW4L7Ph3g4wZJ6lvGXdrp7GMSeF0/HbFbONKSiB6fo3sjR58WECrD3iyflR3pBaDoQwN398Hqp9MUjYgpTKwoV9UJBG1HMAxflrQaAv6/QXkRlJDGoKn90YQTAs+RxuWobh62wp6uacyFPhO3dxEgde63/NbE/BFnXQtf45PCGNa3KvlH</vt:lpwstr>
  </property>
  <property fmtid="{D5CDD505-2E9C-101B-9397-08002B2CF9AE}" pid="17" name="_ms_pID_7253437_00">
    <vt:lpwstr>_ms_pID_7253437</vt:lpwstr>
  </property>
  <property fmtid="{D5CDD505-2E9C-101B-9397-08002B2CF9AE}" pid="18" name="_ms_pID_7253438">
    <vt:lpwstr>2TW/xbkhJGEaCFDDLT5IDAVYF7wCtVb86KgY7RouYgbTiiRUOUZdvQgYasRYQjRRQHq3j7PEJ5m9aiErVUdxB14eSEqi39a6X/0IWvo/Tl6lOouA5yKfuJr+AnxG9iCUEzuOlA5YtCxXAL38I3f/xKvhMKnXvJsA3IDAAIj0TdpHkqeEjGqdZaLJun9BFA8ui4iGfsGtGbd83Tu9xvBJhy61UCXLzIC1/3e8A7uQIj70Y9vE</vt:lpwstr>
  </property>
  <property fmtid="{D5CDD505-2E9C-101B-9397-08002B2CF9AE}" pid="19" name="_ms_pID_7253438_00">
    <vt:lpwstr>_ms_pID_7253438</vt:lpwstr>
  </property>
  <property fmtid="{D5CDD505-2E9C-101B-9397-08002B2CF9AE}" pid="20" name="_ms_pID_7253439">
    <vt:lpwstr>y6kFNTjsH2mE8f1UM95zogrbUuwzLzv11JqPEndS5UH5Lo8hJp1y9mBWg137eLLAXkxWIT1wLg0+p/ZEkq2ar/3u10yNvrddGtCMOn+Mik/A6YEfsGhiacDa6gq2VTnIhFya5g2Un2Qd5eq5mxnZth6Wic1AwgAKLTlzgAodJEMyHfuT91df79HCc/2kG/biuHnoxtPvJnwn+VOSQPxc/3X08hy+h9J1u9JNx0xL2/GBk3Jq</vt:lpwstr>
  </property>
  <property fmtid="{D5CDD505-2E9C-101B-9397-08002B2CF9AE}" pid="21" name="_ms_pID_7253439_00">
    <vt:lpwstr>_ms_pID_7253439</vt:lpwstr>
  </property>
  <property fmtid="{D5CDD505-2E9C-101B-9397-08002B2CF9AE}" pid="22" name="_ms_pID_72534310">
    <vt:lpwstr>kiAeZ3SViGiZnriBbU58KYt1RpZ8eBinUdFbRfYxQXRkzDWwNQewHtw75pcA6cREPLuI2SAbxHVYSR3ZUQ5zzjYwte9tx/Sz0XORHKyOcmsIT5gncnPVLYLsDnTA2iOGX/DUw8XNZoQ9LYZzW9Y+ux8R1UZoLQv4XUK12L129g9SBWNmAOm2sZnFbfrpXSC/kozVB/gOTHDLzacdjMJ1j+FvpemlYvFkaW2xdXn6gHIjaUtI</vt:lpwstr>
  </property>
  <property fmtid="{D5CDD505-2E9C-101B-9397-08002B2CF9AE}" pid="23" name="_ms_pID_72534310_00">
    <vt:lpwstr>_ms_pID_72534310</vt:lpwstr>
  </property>
  <property fmtid="{D5CDD505-2E9C-101B-9397-08002B2CF9AE}" pid="24" name="_ms_pID_72534311">
    <vt:lpwstr>w8PjNg==</vt:lpwstr>
  </property>
  <property fmtid="{D5CDD505-2E9C-101B-9397-08002B2CF9AE}" pid="25" name="_ms_pID_72534311_00">
    <vt:lpwstr>_ms_pID_72534311</vt:lpwstr>
  </property>
  <property fmtid="{D5CDD505-2E9C-101B-9397-08002B2CF9AE}" pid="26" name="NSCPROP_SA">
    <vt:lpwstr>C:\Users\minyoung.p\Documents\IEEE 802.11 WG\TGba\2017\November\11-17-1223-09-00ba-september-2017-tgba-agenda.pptx</vt:lpwstr>
  </property>
  <property fmtid="{D5CDD505-2E9C-101B-9397-08002B2CF9AE}" pid="27" name="_readonly">
    <vt:lpwstr/>
  </property>
  <property fmtid="{D5CDD505-2E9C-101B-9397-08002B2CF9AE}" pid="28" name="_change">
    <vt:lpwstr/>
  </property>
  <property fmtid="{D5CDD505-2E9C-101B-9397-08002B2CF9AE}" pid="29" name="_full-control">
    <vt:lpwstr/>
  </property>
  <property fmtid="{D5CDD505-2E9C-101B-9397-08002B2CF9AE}" pid="30" name="sflag">
    <vt:lpwstr>1531176420</vt:lpwstr>
  </property>
</Properties>
</file>