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58"/>
  </p:notesMasterIdLst>
  <p:handoutMasterIdLst>
    <p:handoutMasterId r:id="rId159"/>
  </p:handoutMasterIdLst>
  <p:sldIdLst>
    <p:sldId id="269" r:id="rId2"/>
    <p:sldId id="278" r:id="rId3"/>
    <p:sldId id="1454" r:id="rId4"/>
    <p:sldId id="359" r:id="rId5"/>
    <p:sldId id="1802" r:id="rId6"/>
    <p:sldId id="287" r:id="rId7"/>
    <p:sldId id="1620" r:id="rId8"/>
    <p:sldId id="344" r:id="rId9"/>
    <p:sldId id="345" r:id="rId10"/>
    <p:sldId id="1378" r:id="rId11"/>
    <p:sldId id="2096" r:id="rId12"/>
    <p:sldId id="1423" r:id="rId13"/>
    <p:sldId id="1164" r:id="rId14"/>
    <p:sldId id="1562" r:id="rId15"/>
    <p:sldId id="2168" r:id="rId16"/>
    <p:sldId id="2073" r:id="rId17"/>
    <p:sldId id="1101" r:id="rId18"/>
    <p:sldId id="1581" r:id="rId19"/>
    <p:sldId id="2062" r:id="rId20"/>
    <p:sldId id="1981" r:id="rId21"/>
    <p:sldId id="2074" r:id="rId22"/>
    <p:sldId id="2102" r:id="rId23"/>
    <p:sldId id="2107" r:id="rId24"/>
    <p:sldId id="2075" r:id="rId25"/>
    <p:sldId id="1657" r:id="rId26"/>
    <p:sldId id="2105" r:id="rId27"/>
    <p:sldId id="1746" r:id="rId28"/>
    <p:sldId id="1747" r:id="rId29"/>
    <p:sldId id="1769" r:id="rId30"/>
    <p:sldId id="1786" r:id="rId31"/>
    <p:sldId id="1894" r:id="rId32"/>
    <p:sldId id="1896" r:id="rId33"/>
    <p:sldId id="1965" r:id="rId34"/>
    <p:sldId id="1967" r:id="rId35"/>
    <p:sldId id="1968" r:id="rId36"/>
    <p:sldId id="1969" r:id="rId37"/>
    <p:sldId id="2035" r:id="rId38"/>
    <p:sldId id="2104" r:id="rId39"/>
    <p:sldId id="2112" r:id="rId40"/>
    <p:sldId id="2113" r:id="rId41"/>
    <p:sldId id="2114" r:id="rId42"/>
    <p:sldId id="2167" r:id="rId43"/>
    <p:sldId id="2008" r:id="rId44"/>
    <p:sldId id="1694" r:id="rId45"/>
    <p:sldId id="1716" r:id="rId46"/>
    <p:sldId id="1717" r:id="rId47"/>
    <p:sldId id="1851" r:id="rId48"/>
    <p:sldId id="1864" r:id="rId49"/>
    <p:sldId id="1945" r:id="rId50"/>
    <p:sldId id="1946" r:id="rId51"/>
    <p:sldId id="2036" r:id="rId52"/>
    <p:sldId id="2037" r:id="rId53"/>
    <p:sldId id="2071" r:id="rId54"/>
    <p:sldId id="1688" r:id="rId55"/>
    <p:sldId id="1703" r:id="rId56"/>
    <p:sldId id="1704" r:id="rId57"/>
    <p:sldId id="1978" r:id="rId58"/>
    <p:sldId id="1705" r:id="rId59"/>
    <p:sldId id="1706" r:id="rId60"/>
    <p:sldId id="1707" r:id="rId61"/>
    <p:sldId id="1708" r:id="rId62"/>
    <p:sldId id="1709" r:id="rId63"/>
    <p:sldId id="1710" r:id="rId64"/>
    <p:sldId id="1790" r:id="rId65"/>
    <p:sldId id="1698" r:id="rId66"/>
    <p:sldId id="1701" r:id="rId67"/>
    <p:sldId id="2149" r:id="rId68"/>
    <p:sldId id="1993" r:id="rId69"/>
    <p:sldId id="1994" r:id="rId70"/>
    <p:sldId id="2072" r:id="rId71"/>
    <p:sldId id="2172" r:id="rId72"/>
    <p:sldId id="2100" r:id="rId73"/>
    <p:sldId id="2101" r:id="rId74"/>
    <p:sldId id="2014" r:id="rId75"/>
    <p:sldId id="2016" r:id="rId76"/>
    <p:sldId id="2161" r:id="rId77"/>
    <p:sldId id="2162" r:id="rId78"/>
    <p:sldId id="2171" r:id="rId79"/>
    <p:sldId id="2163" r:id="rId80"/>
    <p:sldId id="2164" r:id="rId81"/>
    <p:sldId id="1679" r:id="rId82"/>
    <p:sldId id="2002" r:id="rId83"/>
    <p:sldId id="2153" r:id="rId84"/>
    <p:sldId id="2040" r:id="rId85"/>
    <p:sldId id="2115" r:id="rId86"/>
    <p:sldId id="2106" r:id="rId87"/>
    <p:sldId id="2017" r:id="rId88"/>
    <p:sldId id="2018" r:id="rId89"/>
    <p:sldId id="2019" r:id="rId90"/>
    <p:sldId id="2079" r:id="rId91"/>
    <p:sldId id="2109" r:id="rId92"/>
    <p:sldId id="2110" r:id="rId93"/>
    <p:sldId id="2111" r:id="rId94"/>
    <p:sldId id="2141" r:id="rId95"/>
    <p:sldId id="2140" r:id="rId96"/>
    <p:sldId id="2152" r:id="rId97"/>
    <p:sldId id="2154" r:id="rId98"/>
    <p:sldId id="2165" r:id="rId99"/>
    <p:sldId id="2169" r:id="rId100"/>
    <p:sldId id="2170" r:id="rId101"/>
    <p:sldId id="2142" r:id="rId102"/>
    <p:sldId id="2166" r:id="rId103"/>
    <p:sldId id="1375" r:id="rId104"/>
    <p:sldId id="1376" r:id="rId105"/>
    <p:sldId id="1400" r:id="rId106"/>
    <p:sldId id="2004" r:id="rId107"/>
    <p:sldId id="619" r:id="rId108"/>
    <p:sldId id="621" r:id="rId109"/>
    <p:sldId id="1561" r:id="rId110"/>
    <p:sldId id="1555" r:id="rId111"/>
    <p:sldId id="1601" r:id="rId112"/>
    <p:sldId id="1585" r:id="rId113"/>
    <p:sldId id="1586" r:id="rId114"/>
    <p:sldId id="1587" r:id="rId115"/>
    <p:sldId id="1588" r:id="rId116"/>
    <p:sldId id="1589" r:id="rId117"/>
    <p:sldId id="1590" r:id="rId118"/>
    <p:sldId id="1771" r:id="rId119"/>
    <p:sldId id="1772" r:id="rId120"/>
    <p:sldId id="1591" r:id="rId121"/>
    <p:sldId id="1592" r:id="rId122"/>
    <p:sldId id="1593" r:id="rId123"/>
    <p:sldId id="1594" r:id="rId124"/>
    <p:sldId id="1595" r:id="rId125"/>
    <p:sldId id="1596" r:id="rId126"/>
    <p:sldId id="1597" r:id="rId127"/>
    <p:sldId id="1598" r:id="rId128"/>
    <p:sldId id="1599" r:id="rId129"/>
    <p:sldId id="1600" r:id="rId130"/>
    <p:sldId id="1628" r:id="rId131"/>
    <p:sldId id="1638" r:id="rId132"/>
    <p:sldId id="1725" r:id="rId133"/>
    <p:sldId id="1726" r:id="rId134"/>
    <p:sldId id="1947" r:id="rId135"/>
    <p:sldId id="1975" r:id="rId136"/>
    <p:sldId id="1976" r:id="rId137"/>
    <p:sldId id="1977" r:id="rId138"/>
    <p:sldId id="2039" r:id="rId139"/>
    <p:sldId id="2060" r:id="rId140"/>
    <p:sldId id="2061" r:id="rId141"/>
    <p:sldId id="2097" r:id="rId142"/>
    <p:sldId id="2103" r:id="rId143"/>
    <p:sldId id="2063" r:id="rId144"/>
    <p:sldId id="2064" r:id="rId145"/>
    <p:sldId id="2065" r:id="rId146"/>
    <p:sldId id="2066" r:id="rId147"/>
    <p:sldId id="2067" r:id="rId148"/>
    <p:sldId id="2068" r:id="rId149"/>
    <p:sldId id="2069" r:id="rId150"/>
    <p:sldId id="2146" r:id="rId151"/>
    <p:sldId id="2147" r:id="rId152"/>
    <p:sldId id="2148" r:id="rId153"/>
    <p:sldId id="2158" r:id="rId154"/>
    <p:sldId id="2159" r:id="rId155"/>
    <p:sldId id="2157" r:id="rId156"/>
    <p:sldId id="2160" r:id="rId157"/>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613" autoAdjust="0"/>
    <p:restoredTop sz="94660" autoAdjust="0"/>
  </p:normalViewPr>
  <p:slideViewPr>
    <p:cSldViewPr>
      <p:cViewPr varScale="1">
        <p:scale>
          <a:sx n="66" d="100"/>
          <a:sy n="66" d="100"/>
        </p:scale>
        <p:origin x="1440" y="32"/>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299" y="58"/>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presProps" Target="presProps.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theme" Target="theme/theme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8" y="177284"/>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802.11-18/0605r5</a:t>
            </a:r>
            <a:endParaRPr lang="en-US" dirty="0"/>
          </a:p>
        </p:txBody>
      </p:sp>
      <p:sp>
        <p:nvSpPr>
          <p:cNvPr id="3075" name="Rectangle 3"/>
          <p:cNvSpPr>
            <a:spLocks noGrp="1" noChangeArrowheads="1"/>
          </p:cNvSpPr>
          <p:nvPr>
            <p:ph type="dt" sz="quarter" idx="1"/>
          </p:nvPr>
        </p:nvSpPr>
        <p:spPr bwMode="auto">
          <a:xfrm>
            <a:off x="695325" y="177284"/>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1" y="97909"/>
            <a:ext cx="201452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802.11-18/0605r5</a:t>
            </a:r>
            <a:endParaRPr lang="en-US" dirty="0"/>
          </a:p>
        </p:txBody>
      </p:sp>
      <p:sp>
        <p:nvSpPr>
          <p:cNvPr id="2051" name="Rectangle 3"/>
          <p:cNvSpPr>
            <a:spLocks noGrp="1" noChangeArrowheads="1"/>
          </p:cNvSpPr>
          <p:nvPr>
            <p:ph type="dt" idx="1"/>
          </p:nvPr>
        </p:nvSpPr>
        <p:spPr bwMode="auto">
          <a:xfrm>
            <a:off x="654050" y="97909"/>
            <a:ext cx="681277"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May 2018</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99</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29959435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a:t>Andrew Myles, Cisco</a:t>
            </a:r>
          </a:p>
        </p:txBody>
      </p:sp>
      <p:sp>
        <p:nvSpPr>
          <p:cNvPr id="58373" name="Rectangle 7"/>
          <p:cNvSpPr>
            <a:spLocks noGrp="1" noChangeArrowheads="1"/>
          </p:cNvSpPr>
          <p:nvPr>
            <p:ph type="sldNum" sz="quarter" idx="5"/>
          </p:nvPr>
        </p:nvSpPr>
        <p:spPr/>
        <p:txBody>
          <a:bodyPr/>
          <a:lstStyle/>
          <a:p>
            <a:pPr>
              <a:defRPr/>
            </a:pPr>
            <a:r>
              <a:rPr lang="en-US"/>
              <a:t>Page </a:t>
            </a:r>
            <a:fld id="{D0B0B235-776B-46DB-AFBD-00C204351477}" type="slidenum">
              <a:rPr lang="en-US" smtClean="0"/>
              <a:pPr>
                <a:defRPr/>
              </a:pPr>
              <a:t>100</a:t>
            </a:fld>
            <a:endParaRPr lang="en-US"/>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a:p>
        </p:txBody>
      </p:sp>
      <p:sp>
        <p:nvSpPr>
          <p:cNvPr id="75783" name="Rectangle 3"/>
          <p:cNvSpPr>
            <a:spLocks noGrp="1" noRot="1" noChangeAspect="1" noChangeArrowheads="1" noTextEdit="1"/>
          </p:cNvSpPr>
          <p:nvPr>
            <p:ph type="sldImg"/>
          </p:nvPr>
        </p:nvSpPr>
        <p:spPr>
          <a:xfrm>
            <a:off x="1146175" y="695325"/>
            <a:ext cx="4641850" cy="3481388"/>
          </a:xfrm>
          <a:ln cap="flat"/>
        </p:spPr>
      </p:sp>
    </p:spTree>
    <p:extLst>
      <p:ext uri="{BB962C8B-B14F-4D97-AF65-F5344CB8AC3E}">
        <p14:creationId xmlns:p14="http://schemas.microsoft.com/office/powerpoint/2010/main" val="33307198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107</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108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4</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5</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6</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7</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292521" y="363379"/>
            <a:ext cx="315297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802.11-18/1003r7</a:t>
            </a:r>
            <a:endParaRPr lang="en-US" sz="1600" b="1" dirty="0" smtClean="0">
              <a:latin typeface="Arial" pitchFamily="34" charset="0"/>
            </a:endParaRP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233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July 2018</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2" Type="http://schemas.openxmlformats.org/officeDocument/2006/relationships/hyperlink" Target="https://mentor.ieee.org/802.11/dcn/18/11-18-1140-01-0jtc-proposed-invitation-to-sc6-for-security-workshop.docx" TargetMode="External"/><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hyperlink" Target="mailto:dorothy.stanley@hpe.com" TargetMode="External"/><Relationship Id="rId2" Type="http://schemas.openxmlformats.org/officeDocument/2006/relationships/hyperlink" Target="mailto:karen@randall-consulting.com" TargetMode="External"/><Relationship Id="rId1" Type="http://schemas.openxmlformats.org/officeDocument/2006/relationships/slideLayout" Target="../slideLayouts/slideLayout1.xml"/><Relationship Id="rId6" Type="http://schemas.openxmlformats.org/officeDocument/2006/relationships/hyperlink" Target="mailto:holee@etri.re.kr" TargetMode="External"/><Relationship Id="rId5" Type="http://schemas.openxmlformats.org/officeDocument/2006/relationships/hyperlink" Target="mailto:dlaw@hpe.com" TargetMode="External"/><Relationship Id="rId4" Type="http://schemas.openxmlformats.org/officeDocument/2006/relationships/hyperlink" Target="mailto:peter@akayla.com" TargetMode="Externa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w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2" Type="http://schemas.openxmlformats.org/officeDocument/2006/relationships/hyperlink" Target="http://ieee802.org/1/files/public/docs2014/liaison-ieee802response-AEbnFDISScmts-0314.pptx" TargetMode="External"/><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hyperlink" Target="http://ieee802.org/1/files/public/docs2014/liaison-ieee802response-AEbwFDISScmts-0314.pptx" TargetMode="Externa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2" Type="http://schemas.openxmlformats.org/officeDocument/2006/relationships/hyperlink" Target="https://www.iso.org/standard/68839.html" TargetMode="External"/><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5.wmf"/></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9.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hyperlink" Target="https://mentor.ieee.org/802.11/dcn/17/11-17-0612-01-0jtc-resolution-of-comments-from-n16608.docx" TargetMode="Externa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hyperlink" Target="https://mentor.ieee.org/802.11/dcn/17/11-17-1398-00-0jtc-china-comment-on-11ai-errata.docx" TargetMode="Externa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hyperlink" Target="https://mentor.ieee.org/802.21/dcn/18/21-18-0036-00-0000-response-to-iso-iec-jtc1-sc6-committee-dcor-comments-on-ieee-std-802-21-tm-2017-cor-1-2017.docx" TargetMode="Externa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hyperlink" Target="https://mentor.ieee.org/802.11/dcn/18/11-18-0576-04-0jtc-ls-to-sc6-in-relation-to-out-of-date-standards-and-reports.docx" TargetMode="Externa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mentor.ieee.org/802.11/dcn/18/11-18-1002-00-0jtc-minutes-of-warsaw-meeting-in-may-2018.docx"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onedrive.live.com/?authkey=!AGeIAJGZVd2ZMNc&amp;id=452350328A8F778B!715274&amp;cid=452350328A8F778B"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2" Type="http://schemas.openxmlformats.org/officeDocument/2006/relationships/hyperlink" Target="https://onedrive.live.com/view.aspx?cid=452350328a8f778b&amp;page=view&amp;resid=452350328A8F778B!722010&amp;parId=452350328A8F778B!715274&amp;authkey=!AGeIAJGZVd2ZMNc&amp;app=Word" TargetMode="External"/><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3" Type="http://schemas.openxmlformats.org/officeDocument/2006/relationships/hyperlink" Target="https://mentor.ieee.org/802.11/dcn/18/11-18-0691-02-000m-resolution-of-china-nb-fdis-comments.docx" TargetMode="External"/><Relationship Id="rId2" Type="http://schemas.openxmlformats.org/officeDocument/2006/relationships/slideLayout" Target="../slideLayouts/slideLayout1.xml"/><Relationship Id="rId1" Type="http://schemas.openxmlformats.org/officeDocument/2006/relationships/vmlDrawing" Target="../drawings/vmlDrawing2.vml"/><Relationship Id="rId5" Type="http://schemas.openxmlformats.org/officeDocument/2006/relationships/image" Target="../media/image3.wmf"/><Relationship Id="rId4" Type="http://schemas.openxmlformats.org/officeDocument/2006/relationships/oleObject" Target="../embeddings/oleObject2.bin"/></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July 2018 agenda </a:t>
            </a:r>
            <a:r>
              <a:rPr lang="en-US" dirty="0">
                <a:solidFill>
                  <a:schemeClr val="accent2">
                    <a:lumMod val="75000"/>
                  </a:schemeClr>
                </a:solidFill>
              </a:rPr>
              <a:t>for </a:t>
            </a:r>
            <a:r>
              <a:rPr lang="en-US" dirty="0" smtClean="0">
                <a:solidFill>
                  <a:schemeClr val="accent2">
                    <a:lumMod val="75000"/>
                  </a:schemeClr>
                </a:solidFill>
              </a:rPr>
              <a:t>San Diego</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10 </a:t>
            </a:r>
            <a:r>
              <a:rPr lang="en-US" b="0" dirty="0" smtClean="0">
                <a:solidFill>
                  <a:schemeClr val="accent2">
                    <a:lumMod val="50000"/>
                  </a:schemeClr>
                </a:solidFill>
              </a:rPr>
              <a:t>July 2018</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extLst>
                    <a:ext uri="{9D8B030D-6E8A-4147-A177-3AD203B41FA5}">
                      <a16:colId xmlns:a16="http://schemas.microsoft.com/office/drawing/2014/main" val="20000"/>
                    </a:ext>
                  </a:extLst>
                </a:gridCol>
                <a:gridCol w="1924050">
                  <a:extLst>
                    <a:ext uri="{9D8B030D-6E8A-4147-A177-3AD203B41FA5}">
                      <a16:colId xmlns:a16="http://schemas.microsoft.com/office/drawing/2014/main" val="20001"/>
                    </a:ext>
                  </a:extLst>
                </a:gridCol>
                <a:gridCol w="1924050">
                  <a:extLst>
                    <a:ext uri="{9D8B030D-6E8A-4147-A177-3AD203B41FA5}">
                      <a16:colId xmlns:a16="http://schemas.microsoft.com/office/drawing/2014/main" val="20002"/>
                    </a:ext>
                  </a:extLst>
                </a:gridCol>
                <a:gridCol w="1924050">
                  <a:extLst>
                    <a:ext uri="{9D8B030D-6E8A-4147-A177-3AD203B41FA5}">
                      <a16:colId xmlns:a16="http://schemas.microsoft.com/office/drawing/2014/main" val="20003"/>
                    </a:ext>
                  </a:extLst>
                </a:gridCol>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0"/>
                  </a:ext>
                </a:extLst>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extLst>
                  <a:ext uri="{0D108BD9-81ED-4DB2-BD59-A6C34878D82A}">
                    <a16:rowId xmlns:a16="http://schemas.microsoft.com/office/drawing/2014/main" val="10001"/>
                  </a:ext>
                </a:extLst>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extLst>
                  <a:ext uri="{0D108BD9-81ED-4DB2-BD59-A6C34878D82A}">
                    <a16:rowId xmlns:a16="http://schemas.microsoft.com/office/drawing/2014/main" val="10002"/>
                  </a:ext>
                </a:extLst>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10</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100</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 (2)</a:t>
            </a:r>
          </a:p>
        </p:txBody>
      </p:sp>
      <p:sp>
        <p:nvSpPr>
          <p:cNvPr id="9221" name="Rectangle 7"/>
          <p:cNvSpPr>
            <a:spLocks noGrp="1" noChangeArrowheads="1"/>
          </p:cNvSpPr>
          <p:nvPr>
            <p:ph type="body" idx="1"/>
          </p:nvPr>
        </p:nvSpPr>
        <p:spPr/>
        <p:txBody>
          <a:bodyPr/>
          <a:lstStyle/>
          <a:p>
            <a:pPr lvl="1"/>
            <a:r>
              <a:rPr lang="en-US" dirty="0"/>
              <a:t>IEEE 802.3 objects to having security because it is not agnostic to the mechanism, not against the concept.</a:t>
            </a:r>
          </a:p>
          <a:p>
            <a:pPr lvl="1"/>
            <a:r>
              <a:rPr lang="en-US" dirty="0"/>
              <a:t>IEEE 802.1X re-iterated as being deficient due to lack of specification of secure transport between Authenticator and AS.  Also, Authenticator does not have a distinct identity from the AS in the protocol.</a:t>
            </a:r>
          </a:p>
          <a:p>
            <a:pPr lvl="1"/>
            <a:r>
              <a:rPr lang="en-US" dirty="0"/>
              <a:t>IEEE 802.11 marked down for KRACK, despite IEEE experts noting KRACK to be based on implementation errors, not specification errors.</a:t>
            </a:r>
          </a:p>
          <a:p>
            <a:pPr lvl="1"/>
            <a:r>
              <a:rPr lang="en-US" dirty="0"/>
              <a:t>Upshot: draft report is being prepared for presentation at face-to-face meeting in Tokyo at the end of August.</a:t>
            </a:r>
          </a:p>
          <a:p>
            <a:pPr lvl="1"/>
            <a:r>
              <a:rPr lang="en-US" dirty="0"/>
              <a:t>IEEE experts working to have contentious, non-consensus text removed from the draft – this text re-iterates the points made against the IEEE 802 standards.</a:t>
            </a:r>
          </a:p>
        </p:txBody>
      </p:sp>
    </p:spTree>
    <p:extLst>
      <p:ext uri="{BB962C8B-B14F-4D97-AF65-F5344CB8AC3E}">
        <p14:creationId xmlns:p14="http://schemas.microsoft.com/office/powerpoint/2010/main" val="3780701779"/>
      </p:ext>
    </p:extLst>
  </p:cSld>
  <p:clrMapOvr>
    <a:masterClrMapping/>
  </p:clrMapOvr>
  <p:transitio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next teleconference will probably be held in late  July?</a:t>
            </a:r>
            <a:endParaRPr lang="en-AU" dirty="0"/>
          </a:p>
        </p:txBody>
      </p:sp>
      <p:sp>
        <p:nvSpPr>
          <p:cNvPr id="8" name="Content Placeholder 7"/>
          <p:cNvSpPr>
            <a:spLocks noGrp="1"/>
          </p:cNvSpPr>
          <p:nvPr>
            <p:ph idx="1"/>
          </p:nvPr>
        </p:nvSpPr>
        <p:spPr/>
        <p:txBody>
          <a:bodyPr/>
          <a:lstStyle/>
          <a:p>
            <a:r>
              <a:rPr lang="en-AU" dirty="0" smtClean="0"/>
              <a:t>Current rough plan</a:t>
            </a:r>
          </a:p>
          <a:p>
            <a:pPr lvl="1"/>
            <a:r>
              <a:rPr lang="en-AU" dirty="0" smtClean="0"/>
              <a:t>6</a:t>
            </a:r>
            <a:r>
              <a:rPr lang="en-AU" baseline="30000" dirty="0" smtClean="0"/>
              <a:t>th</a:t>
            </a:r>
            <a:r>
              <a:rPr lang="en-AU" dirty="0" smtClean="0"/>
              <a:t> teleconference </a:t>
            </a:r>
            <a:r>
              <a:rPr lang="en-AU" dirty="0"/>
              <a:t>– </a:t>
            </a:r>
            <a:r>
              <a:rPr lang="en-AU" dirty="0" smtClean="0"/>
              <a:t>before 25 July</a:t>
            </a:r>
          </a:p>
          <a:p>
            <a:pPr lvl="2"/>
            <a:r>
              <a:rPr lang="en-AU" dirty="0" smtClean="0"/>
              <a:t>Final </a:t>
            </a:r>
            <a:r>
              <a:rPr lang="en-AU" dirty="0"/>
              <a:t>draft of AHGS </a:t>
            </a:r>
            <a:r>
              <a:rPr lang="en-AU" dirty="0" smtClean="0"/>
              <a:t>report</a:t>
            </a:r>
          </a:p>
          <a:p>
            <a:pPr lvl="1"/>
            <a:r>
              <a:rPr lang="en-AU" dirty="0" smtClean="0"/>
              <a:t>Deadline – 2 Aug</a:t>
            </a:r>
          </a:p>
          <a:p>
            <a:pPr lvl="2"/>
            <a:r>
              <a:rPr lang="en-AU" dirty="0" smtClean="0"/>
              <a:t>Submit documents to SC6</a:t>
            </a:r>
            <a:endParaRPr lang="en-AU" dirty="0"/>
          </a:p>
          <a:p>
            <a:pPr lvl="1"/>
            <a:endParaRPr lang="en-AU" dirty="0"/>
          </a:p>
          <a:p>
            <a:pPr lvl="1"/>
            <a:endParaRPr lang="en-AU" dirty="0"/>
          </a:p>
          <a:p>
            <a:pPr lvl="1"/>
            <a:endParaRPr lang="en-AU" dirty="0" smtClean="0"/>
          </a:p>
          <a:p>
            <a:pPr lvl="1"/>
            <a:endParaRPr lang="en-AU" dirty="0" smtClean="0"/>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101</a:t>
            </a:fld>
            <a:endParaRPr lang="en-US"/>
          </a:p>
        </p:txBody>
      </p:sp>
    </p:spTree>
    <p:extLst>
      <p:ext uri="{BB962C8B-B14F-4D97-AF65-F5344CB8AC3E}">
        <p14:creationId xmlns:p14="http://schemas.microsoft.com/office/powerpoint/2010/main" val="252530280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It is proposed that IEEE 802 </a:t>
            </a:r>
            <a:r>
              <a:rPr lang="en-AU" dirty="0" smtClean="0"/>
              <a:t>invite </a:t>
            </a:r>
            <a:r>
              <a:rPr lang="en-AU" dirty="0"/>
              <a:t>SC6 experts to </a:t>
            </a:r>
            <a:r>
              <a:rPr lang="en-AU" dirty="0" smtClean="0"/>
              <a:t>an </a:t>
            </a:r>
            <a:r>
              <a:rPr lang="en-AU" dirty="0"/>
              <a:t>IEEE 802 Security Workshop in Nov 2018</a:t>
            </a:r>
          </a:p>
        </p:txBody>
      </p:sp>
      <p:sp>
        <p:nvSpPr>
          <p:cNvPr id="3" name="Content Placeholder 2"/>
          <p:cNvSpPr>
            <a:spLocks noGrp="1"/>
          </p:cNvSpPr>
          <p:nvPr>
            <p:ph idx="1"/>
          </p:nvPr>
        </p:nvSpPr>
        <p:spPr/>
        <p:txBody>
          <a:bodyPr/>
          <a:lstStyle/>
          <a:p>
            <a:pPr lvl="1"/>
            <a:r>
              <a:rPr lang="en-AU" dirty="0" smtClean="0"/>
              <a:t>It is proposed that IEEE 802 attempts to resolve the alleged security issues by inviting SC6 experts to an IEEE 802 Security Workshop in Nov 2018</a:t>
            </a:r>
          </a:p>
          <a:p>
            <a:pPr lvl="2"/>
            <a:r>
              <a:rPr lang="en-AU" dirty="0" smtClean="0"/>
              <a:t>See </a:t>
            </a:r>
            <a:r>
              <a:rPr lang="en-AU" dirty="0"/>
              <a:t>proposed invitation - </a:t>
            </a:r>
            <a:r>
              <a:rPr lang="en-AU" i="1" dirty="0">
                <a:hlinkClick r:id="rId2"/>
              </a:rPr>
              <a:t>11-18-1140-01 </a:t>
            </a:r>
            <a:endParaRPr lang="en-AU" i="1" dirty="0" smtClean="0"/>
          </a:p>
          <a:p>
            <a:pPr lvl="1"/>
            <a:r>
              <a:rPr lang="en-AU" dirty="0" smtClean="0"/>
              <a:t>Motion</a:t>
            </a:r>
            <a:r>
              <a:rPr lang="en-AU" dirty="0" smtClean="0"/>
              <a:t>:</a:t>
            </a:r>
          </a:p>
          <a:p>
            <a:pPr lvl="2"/>
            <a:r>
              <a:rPr lang="en-AU" i="1" dirty="0" smtClean="0"/>
              <a:t>IEEE 802 JTC1 SC recommends to the IEEE 802 EC that an invitation (see </a:t>
            </a:r>
            <a:r>
              <a:rPr lang="en-AU" i="1" dirty="0" smtClean="0">
                <a:hlinkClick r:id="rId2"/>
              </a:rPr>
              <a:t>11-18-1140-01</a:t>
            </a:r>
            <a:r>
              <a:rPr lang="en-AU" i="1" dirty="0" smtClean="0"/>
              <a:t>) </a:t>
            </a:r>
            <a:r>
              <a:rPr lang="en-AU" i="1" dirty="0" smtClean="0"/>
              <a:t>to an </a:t>
            </a:r>
            <a:r>
              <a:rPr lang="en-AU" i="1" dirty="0" smtClean="0"/>
              <a:t>ISO/IEC/IEEE 8802 Security </a:t>
            </a:r>
            <a:r>
              <a:rPr lang="en-AU" i="1" dirty="0" smtClean="0"/>
              <a:t>Workshop in November 2018 be sent to ISO/IEC JTC1/SC6</a:t>
            </a:r>
          </a:p>
          <a:p>
            <a:pPr lvl="2"/>
            <a:r>
              <a:rPr lang="en-AU" dirty="0" smtClean="0"/>
              <a:t>Moved</a:t>
            </a:r>
          </a:p>
          <a:p>
            <a:pPr lvl="2"/>
            <a:r>
              <a:rPr lang="en-AU" dirty="0" smtClean="0"/>
              <a:t>Seconded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409667045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103</a:t>
            </a:fld>
            <a:endParaRPr lang="en-US"/>
          </a:p>
        </p:txBody>
      </p:sp>
    </p:spTree>
    <p:extLst>
      <p:ext uri="{BB962C8B-B14F-4D97-AF65-F5344CB8AC3E}">
        <p14:creationId xmlns:p14="http://schemas.microsoft.com/office/powerpoint/2010/main" val="2285021260"/>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104</a:t>
            </a:fld>
            <a:endParaRPr lang="en-US"/>
          </a:p>
        </p:txBody>
      </p:sp>
    </p:spTree>
    <p:extLst>
      <p:ext uri="{BB962C8B-B14F-4D97-AF65-F5344CB8AC3E}">
        <p14:creationId xmlns:p14="http://schemas.microsoft.com/office/powerpoint/2010/main" val="93124392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105</a:t>
            </a:fld>
            <a:endParaRPr lang="en-US"/>
          </a:p>
        </p:txBody>
      </p:sp>
    </p:spTree>
    <p:extLst>
      <p:ext uri="{BB962C8B-B14F-4D97-AF65-F5344CB8AC3E}">
        <p14:creationId xmlns:p14="http://schemas.microsoft.com/office/powerpoint/2010/main" val="1594141530"/>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a:t>
            </a:r>
          </a:p>
          <a:p>
            <a:pPr lvl="1"/>
            <a:r>
              <a:rPr lang="en-AU" dirty="0" smtClean="0"/>
              <a:t>Others have been added since</a:t>
            </a:r>
          </a:p>
          <a:p>
            <a:pPr lvl="2"/>
            <a:r>
              <a:rPr lang="en-AU" dirty="0" smtClean="0"/>
              <a:t>Karen Randall - </a:t>
            </a:r>
            <a:r>
              <a:rPr lang="en-AU" dirty="0" smtClean="0">
                <a:hlinkClick r:id="rId2"/>
              </a:rPr>
              <a:t>karen@randall-consulting.com</a:t>
            </a:r>
            <a:r>
              <a:rPr lang="en-AU" dirty="0" smtClean="0"/>
              <a:t> - added Sept 2015</a:t>
            </a:r>
          </a:p>
          <a:p>
            <a:pPr lvl="2"/>
            <a:r>
              <a:rPr lang="en-AU" dirty="0" smtClean="0"/>
              <a:t>Dorothy Stanley - </a:t>
            </a:r>
            <a:r>
              <a:rPr lang="en-AU" dirty="0" smtClean="0">
                <a:hlinkClick r:id="rId3"/>
              </a:rPr>
              <a:t>dorothy.stanley@hpe.com</a:t>
            </a:r>
            <a:r>
              <a:rPr lang="en-AU" dirty="0" smtClean="0"/>
              <a:t> – added Mar 2016</a:t>
            </a:r>
          </a:p>
          <a:p>
            <a:pPr lvl="2"/>
            <a:r>
              <a:rPr lang="en-AU" dirty="0" smtClean="0"/>
              <a:t>Peter Yee - </a:t>
            </a:r>
            <a:r>
              <a:rPr lang="en-US" u="sng" dirty="0" smtClean="0">
                <a:hlinkClick r:id="rId4"/>
              </a:rPr>
              <a:t>peter@akayla.com</a:t>
            </a:r>
            <a:r>
              <a:rPr lang="en-US" dirty="0"/>
              <a:t> </a:t>
            </a:r>
            <a:r>
              <a:rPr lang="en-US" dirty="0" smtClean="0"/>
              <a:t>– added Oct 2017</a:t>
            </a:r>
          </a:p>
          <a:p>
            <a:pPr lvl="2"/>
            <a:r>
              <a:rPr lang="en-AU" dirty="0" smtClean="0"/>
              <a:t>David Law – </a:t>
            </a:r>
            <a:r>
              <a:rPr lang="en-AU" dirty="0" smtClean="0">
                <a:hlinkClick r:id="rId5"/>
              </a:rPr>
              <a:t>dlaw@hpe.com</a:t>
            </a:r>
            <a:r>
              <a:rPr lang="en-AU" dirty="0" smtClean="0"/>
              <a:t> – added Oct 2017</a:t>
            </a:r>
          </a:p>
          <a:p>
            <a:pPr lvl="2"/>
            <a:r>
              <a:rPr lang="en-US" dirty="0" err="1"/>
              <a:t>Hyeong</a:t>
            </a:r>
            <a:r>
              <a:rPr lang="en-US" dirty="0"/>
              <a:t>-Ho </a:t>
            </a:r>
            <a:r>
              <a:rPr lang="en-US" dirty="0" smtClean="0"/>
              <a:t>LEE - </a:t>
            </a:r>
            <a:r>
              <a:rPr lang="en-US" dirty="0" smtClean="0">
                <a:hlinkClick r:id="rId6"/>
              </a:rPr>
              <a:t>holee@etri.re.kr</a:t>
            </a:r>
            <a:r>
              <a:rPr lang="en-US" dirty="0" smtClean="0"/>
              <a:t> - </a:t>
            </a:r>
            <a:r>
              <a:rPr lang="en-AU" dirty="0"/>
              <a:t>added Oct </a:t>
            </a:r>
            <a:r>
              <a:rPr lang="en-AU" dirty="0" smtClean="0"/>
              <a:t>2017</a:t>
            </a:r>
            <a:endParaRPr lang="en-AU" dirty="0" smtClean="0">
              <a:solidFill>
                <a:srgbClr val="FF0000"/>
              </a:solidFill>
            </a:endParaRP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106</a:t>
            </a:fld>
            <a:endParaRPr lang="en-US"/>
          </a:p>
        </p:txBody>
      </p:sp>
    </p:spTree>
    <p:extLst>
      <p:ext uri="{BB962C8B-B14F-4D97-AF65-F5344CB8AC3E}">
        <p14:creationId xmlns:p14="http://schemas.microsoft.com/office/powerpoint/2010/main" val="2383333038"/>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107</a:t>
            </a:fld>
            <a:endParaRPr lang="en-US"/>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a:t>
            </a:r>
            <a:r>
              <a:rPr lang="en-US" i="1" dirty="0" smtClean="0"/>
              <a:t>San Diego </a:t>
            </a:r>
            <a:r>
              <a:rPr lang="en-AU" i="1" dirty="0" smtClean="0"/>
              <a:t>in July 2018,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108</a:t>
            </a:fld>
            <a:endParaRPr lang="en-US"/>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33233178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t>
            </a:r>
            <a:r>
              <a:rPr lang="en-AU" dirty="0" smtClean="0"/>
              <a:t>reaffirmed </a:t>
            </a:r>
            <a:r>
              <a:rPr lang="en-AU" dirty="0" smtClean="0"/>
              <a:t>its current goals during its meeting in Warsaw in May 2018</a:t>
            </a:r>
            <a:endParaRPr lang="en-AU" dirty="0"/>
          </a:p>
        </p:txBody>
      </p:sp>
      <p:sp>
        <p:nvSpPr>
          <p:cNvPr id="3" name="Content Placeholder 2"/>
          <p:cNvSpPr>
            <a:spLocks noGrp="1"/>
          </p:cNvSpPr>
          <p:nvPr>
            <p:ph idx="1"/>
          </p:nvPr>
        </p:nvSpPr>
        <p:spPr/>
        <p:txBody>
          <a:bodyPr/>
          <a:lstStyle/>
          <a:p>
            <a:pPr lvl="1"/>
            <a:r>
              <a:rPr lang="en-AU" dirty="0" smtClean="0"/>
              <a:t>The IEEE 802 EC plans to reaffirm the IEEE 802 JTC1 SC goals in July 2018</a:t>
            </a:r>
          </a:p>
          <a:p>
            <a:pPr lvl="1"/>
            <a:r>
              <a:rPr lang="en-AU" dirty="0" smtClean="0"/>
              <a:t>The SC reaffirmed its existing goals </a:t>
            </a:r>
            <a:r>
              <a:rPr lang="en-AU" dirty="0"/>
              <a:t>in Warsaw in May 2018</a:t>
            </a:r>
            <a:endParaRPr lang="en-AU" dirty="0" smtClean="0"/>
          </a:p>
          <a:p>
            <a:pPr lvl="1"/>
            <a:r>
              <a:rPr lang="en-AU" dirty="0" smtClean="0"/>
              <a:t>Motion</a:t>
            </a:r>
          </a:p>
          <a:p>
            <a:pPr lvl="2"/>
            <a:r>
              <a:rPr lang="en-AU" i="1" dirty="0" smtClean="0"/>
              <a:t>The IEEE 802 JTC1 SC reaffirms its current goals, as shown on slide 10 of this agenda (11-18-0605r</a:t>
            </a:r>
            <a:r>
              <a:rPr lang="en-AU" i="1" dirty="0"/>
              <a:t>5</a:t>
            </a:r>
            <a:r>
              <a:rPr lang="en-AU" i="1" dirty="0" smtClean="0"/>
              <a:t>) in Warsaw in May 2018 </a:t>
            </a:r>
          </a:p>
          <a:p>
            <a:pPr lvl="2"/>
            <a:r>
              <a:rPr lang="en-AU" dirty="0" smtClean="0"/>
              <a:t>Moved: </a:t>
            </a:r>
            <a:r>
              <a:rPr lang="en-US" dirty="0"/>
              <a:t>Peter Yee </a:t>
            </a:r>
            <a:endParaRPr lang="en-AU" dirty="0" smtClean="0"/>
          </a:p>
          <a:p>
            <a:pPr lvl="2"/>
            <a:r>
              <a:rPr lang="en-AU" dirty="0" smtClean="0"/>
              <a:t>Seconded: Dan Harkins</a:t>
            </a:r>
          </a:p>
          <a:p>
            <a:pPr lvl="2"/>
            <a:r>
              <a:rPr lang="en-AU" dirty="0" smtClean="0"/>
              <a:t>Result: </a:t>
            </a:r>
            <a:r>
              <a:rPr lang="en-AU" dirty="0" smtClean="0"/>
              <a:t>unanimous</a:t>
            </a:r>
          </a:p>
          <a:p>
            <a:pPr lvl="1"/>
            <a:r>
              <a:rPr lang="en-AU" b="1" dirty="0" smtClean="0"/>
              <a:t>Breaking news</a:t>
            </a:r>
            <a:r>
              <a:rPr lang="en-AU" dirty="0" smtClean="0"/>
              <a:t>: these goals were reaffirmed by the EC on Monday!</a:t>
            </a:r>
            <a:endParaRPr lang="en-AU" dirty="0" smtClean="0"/>
          </a:p>
          <a:p>
            <a:endParaRPr lang="en-AU"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a:t>
            </a:fld>
            <a:endParaRPr lang="en-US"/>
          </a:p>
        </p:txBody>
      </p:sp>
    </p:spTree>
    <p:extLst>
      <p:ext uri="{BB962C8B-B14F-4D97-AF65-F5344CB8AC3E}">
        <p14:creationId xmlns:p14="http://schemas.microsoft.com/office/powerpoint/2010/main" val="4200800455"/>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8523446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 (6N15494)</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116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smtClean="0">
                <a:solidFill>
                  <a:srgbClr val="000000"/>
                </a:solidFill>
              </a:rPr>
              <a:t>Published as </a:t>
            </a:r>
            <a:r>
              <a:rPr lang="en-AU" dirty="0" smtClean="0">
                <a:solidFill>
                  <a:srgbClr val="FF0000"/>
                </a:solidFill>
              </a:rPr>
              <a:t>&lt;what&gt;</a:t>
            </a:r>
            <a:endParaRPr lang="en-AU" dirty="0">
              <a:solidFill>
                <a:srgbClr val="FF0000"/>
              </a:solidFill>
            </a:endParaRPr>
          </a:p>
          <a:p>
            <a:pPr lvl="2"/>
            <a:endParaRPr lang="en-AU" dirty="0">
              <a:solidFill>
                <a:srgbClr val="000000"/>
              </a:solidFill>
            </a:endParaRPr>
          </a:p>
        </p:txBody>
      </p:sp>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smtClean="0"/>
              <a:t> </a:t>
            </a:r>
            <a:r>
              <a:rPr lang="en-AU"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119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a:solidFill>
                  <a:srgbClr val="000000"/>
                </a:solidFill>
              </a:rPr>
              <a:t>Published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IEEE 802.1/3/11/15/16/21/22 WGs</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12</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270714"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a:t>
            </a:r>
            <a:r>
              <a:rPr lang="en-AU" dirty="0" smtClean="0"/>
              <a:t>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a:t>
            </a:r>
            <a:r>
              <a:rPr lang="en-AU"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smtClean="0"/>
              <a:t>802.11ad-2012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802.22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802.1AEbn-2011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2"/>
              </a:rPr>
              <a:t>Pre-ballot </a:t>
            </a:r>
            <a:r>
              <a:rPr lang="en-AU" dirty="0">
                <a:hlinkClick r:id="rId2"/>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smtClean="0"/>
              <a:t>802.1AEbw-2013 </a:t>
            </a:r>
            <a:r>
              <a:rPr lang="en-GB"/>
              <a:t>has been published</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126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2"/>
              </a:rPr>
              <a:t>Pre-ballot </a:t>
            </a:r>
            <a:r>
              <a:rPr lang="en-AU" dirty="0">
                <a:hlinkClick r:id="rId2"/>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smtClean="0"/>
              <a:t>802.3.1-2013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 (N16047)</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802.11ac-2013 </a:t>
            </a:r>
            <a:r>
              <a:rPr lang="en-GB"/>
              <a:t>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7144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smtClean="0"/>
              <a:t>802.11af-2013 </a:t>
            </a:r>
            <a:r>
              <a:rPr lang="en-GB"/>
              <a:t>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 liaison was sent after the Mar 2018 plenary (N16787)</a:t>
            </a:r>
            <a:r>
              <a:rPr lang="en-AU" b="0" dirty="0" smtClean="0"/>
              <a:t> noting the approval of three SGs</a:t>
            </a:r>
          </a:p>
          <a:p>
            <a:pPr lvl="2"/>
            <a:r>
              <a:rPr lang="en-AU" b="0" dirty="0" smtClean="0"/>
              <a:t>IEEE </a:t>
            </a:r>
            <a:r>
              <a:rPr lang="en-AU" b="0" dirty="0"/>
              <a:t>802.3 Bidirectional 10Gb/s and 25Gb/s Optical Access PHYs study group </a:t>
            </a:r>
          </a:p>
          <a:p>
            <a:pPr lvl="2"/>
            <a:r>
              <a:rPr lang="en-AU" b="0" dirty="0" smtClean="0"/>
              <a:t>IEEE </a:t>
            </a:r>
            <a:r>
              <a:rPr lang="en-AU" b="0" dirty="0"/>
              <a:t>802.11 Broadcast Services Study Group </a:t>
            </a:r>
          </a:p>
          <a:p>
            <a:pPr lvl="2"/>
            <a:r>
              <a:rPr lang="en-AU" b="0" dirty="0" smtClean="0"/>
              <a:t>IEEE </a:t>
            </a:r>
            <a:r>
              <a:rPr lang="en-AU" b="0" dirty="0"/>
              <a:t>802.11 Next Generation V2X (NGV) Study Group </a:t>
            </a:r>
          </a:p>
          <a:p>
            <a:pPr lvl="2"/>
            <a:endParaRPr lang="en-AU" dirty="0" smtClean="0">
              <a:solidFill>
                <a:srgbClr val="FF0000"/>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a:t>802.1AX-2014 </a:t>
            </a:r>
            <a:r>
              <a:rPr lang="en-GB"/>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2016</a:t>
            </a:r>
          </a:p>
          <a:p>
            <a:pPr lvl="1"/>
            <a:r>
              <a:rPr lang="en-AU" dirty="0"/>
              <a:t>T</a:t>
            </a:r>
            <a:r>
              <a:rPr lang="en-AU" dirty="0" smtClean="0"/>
              <a:t>he final standard will be known as </a:t>
            </a:r>
            <a:r>
              <a:rPr lang="en-AU" dirty="0" smtClean="0">
                <a:hlinkClick r:id="rId2"/>
              </a:rPr>
              <a:t>ISO/IEC/IEEE 8802-A:2015</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847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a:t>
            </a:r>
            <a:r>
              <a:rPr lang="en-GB" dirty="0" smtClean="0"/>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r>
              <a:rPr lang="en-AU" dirty="0" smtClean="0"/>
              <a:t>(N16448)</a:t>
            </a:r>
            <a:endParaRPr lang="en-AU" dirty="0"/>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sent and published</a:t>
            </a:r>
          </a:p>
          <a:p>
            <a:pPr lvl="1"/>
            <a:r>
              <a:rPr lang="en-AU" dirty="0" smtClean="0"/>
              <a:t>Passed by</a:t>
            </a:r>
            <a:r>
              <a:rPr lang="en-AU" b="0" dirty="0" smtClean="0"/>
              <a:t>16/1/20, with two comments from China NB (N16570)</a:t>
            </a:r>
          </a:p>
          <a:p>
            <a:pPr lvl="1"/>
            <a:r>
              <a:rPr lang="en-AU" dirty="0" smtClean="0"/>
              <a:t>Response was sent in March 2017 (N16591)</a:t>
            </a:r>
          </a:p>
          <a:p>
            <a:pPr lvl="1"/>
            <a:r>
              <a:rPr lang="en-AU" b="0" dirty="0" smtClean="0"/>
              <a:t>It has been published as of April 2017 </a:t>
            </a:r>
            <a:r>
              <a:rPr lang="en-AU" dirty="0"/>
              <a:t>as </a:t>
            </a:r>
            <a:r>
              <a:rPr lang="en-AU" dirty="0">
                <a:solidFill>
                  <a:srgbClr val="FF0000"/>
                </a:solidFill>
              </a:rPr>
              <a:t>&lt;what&gt;</a:t>
            </a:r>
          </a:p>
          <a:p>
            <a:pPr lvl="1"/>
            <a:endParaRPr lang="en-AU" b="0" dirty="0"/>
          </a:p>
          <a:p>
            <a:pPr marL="342900" lvl="1" indent="-34290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1120571479"/>
      </p:ext>
    </p:extLst>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135</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a:t>802.1Qbv </a:t>
            </a:r>
            <a:r>
              <a:rPr lang="en-AU" dirty="0" smtClean="0"/>
              <a:t>passed 60 pre-ballot on </a:t>
            </a:r>
            <a:r>
              <a:rPr lang="en-AU" dirty="0"/>
              <a:t>30 May 2016 (see N16412)</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1"/>
            <a:r>
              <a:rPr lang="en-AU" dirty="0"/>
              <a:t>China NB voted “no” with one comment</a:t>
            </a:r>
          </a:p>
          <a:p>
            <a:pPr lvl="2"/>
            <a:r>
              <a:rPr lang="en-AU" dirty="0" smtClean="0"/>
              <a:t>Response was </a:t>
            </a:r>
            <a:r>
              <a:rPr lang="en-AU" dirty="0"/>
              <a:t>liaised in </a:t>
            </a:r>
            <a:r>
              <a:rPr lang="en-AU" dirty="0" smtClean="0"/>
              <a:t>Oct 2016 (see N16486)</a:t>
            </a:r>
          </a:p>
          <a:p>
            <a:r>
              <a:rPr lang="en-AU" dirty="0" smtClean="0"/>
              <a:t>FDIS ballot: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p>
          <a:p>
            <a:pPr lvl="1"/>
            <a:r>
              <a:rPr lang="en-AU" dirty="0"/>
              <a:t>802.1Qbv </a:t>
            </a:r>
            <a:r>
              <a:rPr lang="en-AU" dirty="0" smtClean="0"/>
              <a:t>passed </a:t>
            </a:r>
            <a:r>
              <a:rPr lang="en-AU" dirty="0"/>
              <a:t>(</a:t>
            </a:r>
            <a:r>
              <a:rPr lang="en-AU" dirty="0" smtClean="0"/>
              <a:t>15/1/17) FDIS ballot on </a:t>
            </a:r>
            <a:r>
              <a:rPr lang="en-AU" dirty="0"/>
              <a:t>18 April 2017 </a:t>
            </a:r>
            <a:r>
              <a:rPr lang="en-AU" dirty="0" smtClean="0"/>
              <a:t>(N16613)</a:t>
            </a:r>
          </a:p>
          <a:p>
            <a:pPr lvl="1"/>
            <a:r>
              <a:rPr lang="en-AU" dirty="0" smtClean="0"/>
              <a:t>Passed China </a:t>
            </a:r>
            <a:r>
              <a:rPr lang="en-AU" dirty="0"/>
              <a:t>NB </a:t>
            </a:r>
            <a:r>
              <a:rPr lang="en-AU" dirty="0" smtClean="0"/>
              <a:t>voted “no” </a:t>
            </a:r>
            <a:r>
              <a:rPr lang="en-AU" dirty="0"/>
              <a:t>with one </a:t>
            </a:r>
            <a:r>
              <a:rPr lang="en-AU" dirty="0" smtClean="0"/>
              <a:t>comment</a:t>
            </a:r>
          </a:p>
          <a:p>
            <a:pPr lvl="2"/>
            <a:r>
              <a:rPr lang="en-AU" dirty="0" smtClean="0"/>
              <a:t>Response (N16687) was liaised in July 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p>
        </p:txBody>
      </p:sp>
    </p:spTree>
    <p:extLst>
      <p:ext uri="{BB962C8B-B14F-4D97-AF65-F5344CB8AC3E}">
        <p14:creationId xmlns:p14="http://schemas.microsoft.com/office/powerpoint/2010/main" val="1350184426"/>
      </p:ext>
    </p:extLst>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has </a:t>
            </a:r>
            <a:r>
              <a:rPr lang="en-AU" dirty="0"/>
              <a:t>been published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802.1QAB-2016 </a:t>
            </a:r>
            <a:r>
              <a:rPr lang="en-AU" dirty="0"/>
              <a:t>passed </a:t>
            </a:r>
            <a:r>
              <a:rPr lang="en-AU" dirty="0" smtClean="0"/>
              <a:t>60-day </a:t>
            </a:r>
            <a:r>
              <a:rPr lang="en-AU" dirty="0"/>
              <a:t>pre-ballot </a:t>
            </a:r>
            <a:r>
              <a:rPr lang="en-AU" dirty="0" smtClean="0"/>
              <a:t>on 13 </a:t>
            </a:r>
            <a:r>
              <a:rPr lang="en-AU" dirty="0"/>
              <a:t>July </a:t>
            </a:r>
            <a:r>
              <a:rPr lang="en-AU" dirty="0" smtClean="0"/>
              <a:t>2016 (N16447)</a:t>
            </a:r>
            <a:endParaRPr lang="en-AU" dirty="0"/>
          </a:p>
          <a:p>
            <a:pPr lvl="2"/>
            <a:r>
              <a:rPr lang="en-AU" dirty="0"/>
              <a:t>Passed 8/1/9 on need for ISO standard</a:t>
            </a:r>
          </a:p>
          <a:p>
            <a:pPr lvl="2"/>
            <a:r>
              <a:rPr lang="en-AU" dirty="0"/>
              <a:t>Passed 8/1/9 on support for submission to FDIS</a:t>
            </a:r>
          </a:p>
          <a:p>
            <a:pPr lvl="1"/>
            <a:r>
              <a:rPr lang="en-AU" dirty="0"/>
              <a:t>China NB voted </a:t>
            </a:r>
            <a:r>
              <a:rPr lang="en-AU" dirty="0" smtClean="0"/>
              <a:t>“no” </a:t>
            </a:r>
            <a:r>
              <a:rPr lang="en-AU" dirty="0"/>
              <a:t>with one comment</a:t>
            </a:r>
          </a:p>
          <a:p>
            <a:pPr lvl="2"/>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&amp; response liaised</a:t>
            </a:r>
            <a:endParaRPr lang="en-AU" dirty="0">
              <a:solidFill>
                <a:schemeClr val="accent2"/>
              </a:solidFill>
            </a:endParaRPr>
          </a:p>
          <a:p>
            <a:pPr lvl="1"/>
            <a:r>
              <a:rPr lang="en-AU" dirty="0" smtClean="0"/>
              <a:t>802.1QAB-2016 passed </a:t>
            </a:r>
            <a:r>
              <a:rPr lang="en-AU" dirty="0"/>
              <a:t>FDIS ballot </a:t>
            </a:r>
            <a:r>
              <a:rPr lang="en-AU" dirty="0" smtClean="0"/>
              <a:t>(14/1/20) on </a:t>
            </a:r>
            <a:r>
              <a:rPr lang="en-AU" dirty="0"/>
              <a:t>11 April </a:t>
            </a:r>
            <a:r>
              <a:rPr lang="en-AU" dirty="0" smtClean="0"/>
              <a:t>2017 </a:t>
            </a:r>
            <a:r>
              <a:rPr lang="en-AU" dirty="0"/>
              <a:t>(N16604)</a:t>
            </a:r>
            <a:endParaRPr lang="en-AU" dirty="0" smtClean="0"/>
          </a:p>
          <a:p>
            <a:pPr lvl="1"/>
            <a:r>
              <a:rPr lang="en-AU" dirty="0" smtClean="0"/>
              <a:t>Passed China NB voted “no” vote with one comment </a:t>
            </a:r>
          </a:p>
          <a:p>
            <a:pPr lvl="2"/>
            <a:r>
              <a:rPr lang="en-AU" dirty="0" smtClean="0"/>
              <a:t>Response </a:t>
            </a:r>
            <a:r>
              <a:rPr lang="en-AU" dirty="0"/>
              <a:t>(N16687) was </a:t>
            </a:r>
            <a:r>
              <a:rPr lang="en-AU" dirty="0" smtClean="0"/>
              <a:t>liaised in </a:t>
            </a:r>
            <a:r>
              <a:rPr lang="en-AU" dirty="0"/>
              <a:t>July </a:t>
            </a:r>
            <a:r>
              <a:rPr lang="en-AU" dirty="0" smtClean="0"/>
              <a:t>2017</a:t>
            </a:r>
          </a:p>
          <a:p>
            <a:pPr lvl="1"/>
            <a:r>
              <a:rPr lang="en-AU" dirty="0" smtClean="0"/>
              <a:t>Published in July </a:t>
            </a:r>
            <a:r>
              <a:rPr lang="en-AU" dirty="0"/>
              <a:t>2017 as </a:t>
            </a:r>
            <a:r>
              <a:rPr lang="en-AU" dirty="0">
                <a:solidFill>
                  <a:srgbClr val="FF0000"/>
                </a:solidFill>
              </a:rPr>
              <a:t>&lt;what&gt;</a:t>
            </a:r>
          </a:p>
          <a:p>
            <a:pPr lvl="1"/>
            <a:endParaRPr lang="en-AU" dirty="0"/>
          </a:p>
          <a:p>
            <a:endParaRPr lang="en-AU" dirty="0">
              <a:solidFill>
                <a:schemeClr val="accent2"/>
              </a:solidFill>
            </a:endParaRPr>
          </a:p>
          <a:p>
            <a:pPr lvl="1"/>
            <a:endParaRPr lang="en-AU" dirty="0" smtClean="0"/>
          </a:p>
          <a:p>
            <a:pPr lvl="1"/>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1643878080"/>
      </p:ext>
    </p:extLst>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smtClean="0"/>
              <a:t> </a:t>
            </a:r>
            <a:r>
              <a:rPr lang="en-AU" smtClean="0"/>
              <a:t>has </a:t>
            </a:r>
            <a:r>
              <a:rPr lang="en-AU"/>
              <a:t>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137</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marL="174625" lvl="1" indent="-174625"/>
            <a:r>
              <a:rPr lang="en-AU" dirty="0" smtClean="0"/>
              <a:t>802.1Qca </a:t>
            </a:r>
            <a:r>
              <a:rPr lang="en-AU" dirty="0"/>
              <a:t>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802.1Qca-2015 passed 60-day pre-ballot on 13 July 2016 (N16446)</a:t>
            </a:r>
          </a:p>
          <a:p>
            <a:pPr lvl="2"/>
            <a:r>
              <a:rPr lang="en-AU" dirty="0" smtClean="0"/>
              <a:t>Passed 8/1/9 on need for ISO standard</a:t>
            </a:r>
          </a:p>
          <a:p>
            <a:pPr lvl="2"/>
            <a:r>
              <a:rPr lang="en-AU" dirty="0" smtClean="0"/>
              <a:t>Passed 8/1/9 on support for submission to FDIS</a:t>
            </a:r>
          </a:p>
          <a:p>
            <a:pPr lvl="1"/>
            <a:r>
              <a:rPr lang="en-AU" dirty="0" smtClean="0"/>
              <a:t>China NB voted “no” with one comment</a:t>
            </a:r>
          </a:p>
          <a:p>
            <a:pPr lvl="2"/>
            <a:r>
              <a:rPr lang="en-AU" dirty="0"/>
              <a:t>A response was approved in July 2016 </a:t>
            </a:r>
            <a:r>
              <a:rPr lang="en-AU" dirty="0" smtClean="0"/>
              <a:t>and liaised in Oct 2016 (see  N16485)</a:t>
            </a:r>
          </a:p>
          <a:p>
            <a:r>
              <a:rPr lang="en-AU" dirty="0" smtClean="0"/>
              <a:t>FDIS ballot: </a:t>
            </a:r>
            <a:r>
              <a:rPr lang="en-AU" dirty="0">
                <a:solidFill>
                  <a:srgbClr val="00B050"/>
                </a:solidFill>
              </a:rPr>
              <a:t>passed &amp; response liaised</a:t>
            </a:r>
            <a:endParaRPr lang="en-AU" dirty="0" smtClean="0">
              <a:solidFill>
                <a:schemeClr val="accent6"/>
              </a:solidFill>
            </a:endParaRPr>
          </a:p>
          <a:p>
            <a:pPr lvl="1"/>
            <a:r>
              <a:rPr lang="en-AU" dirty="0"/>
              <a:t>802.1Qca-2015 </a:t>
            </a:r>
            <a:r>
              <a:rPr lang="en-AU" dirty="0" smtClean="0"/>
              <a:t>passed FDIS ballot </a:t>
            </a:r>
            <a:r>
              <a:rPr lang="en-AU" dirty="0"/>
              <a:t>(</a:t>
            </a:r>
            <a:r>
              <a:rPr lang="en-AU" dirty="0" smtClean="0"/>
              <a:t>15/1/17) on 18 April 2017 (N16612)</a:t>
            </a:r>
          </a:p>
          <a:p>
            <a:pPr lvl="1"/>
            <a:r>
              <a:rPr lang="en-AU" dirty="0" smtClean="0"/>
              <a:t>China NB voted “no” with one comment</a:t>
            </a:r>
          </a:p>
          <a:p>
            <a:pPr lvl="2"/>
            <a:r>
              <a:rPr lang="en-AU" dirty="0"/>
              <a:t>Response (N16687) was liaised in July </a:t>
            </a:r>
            <a:r>
              <a:rPr lang="en-AU" dirty="0" smtClean="0"/>
              <a:t>2017</a:t>
            </a:r>
          </a:p>
          <a:p>
            <a:pPr lvl="1"/>
            <a:r>
              <a:rPr lang="en-AU" dirty="0"/>
              <a:t>Published in July 2017 as </a:t>
            </a:r>
            <a:r>
              <a:rPr lang="en-AU" dirty="0">
                <a:solidFill>
                  <a:srgbClr val="FF0000"/>
                </a:solidFill>
              </a:rPr>
              <a:t>&lt;what&gt;</a:t>
            </a:r>
          </a:p>
          <a:p>
            <a:pPr lvl="1"/>
            <a:endParaRPr lang="en-AU" dirty="0">
              <a:solidFill>
                <a:schemeClr val="accent2"/>
              </a:solidFill>
            </a:endParaRPr>
          </a:p>
          <a:p>
            <a:pPr lvl="1"/>
            <a:endParaRPr lang="en-AU" dirty="0" smtClean="0"/>
          </a:p>
        </p:txBody>
      </p:sp>
    </p:spTree>
    <p:extLst>
      <p:ext uri="{BB962C8B-B14F-4D97-AF65-F5344CB8AC3E}">
        <p14:creationId xmlns:p14="http://schemas.microsoft.com/office/powerpoint/2010/main" val="2288412255"/>
      </p:ext>
    </p:extLst>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has been </a:t>
            </a:r>
            <a:r>
              <a:rPr lang="en-AU" dirty="0" smtClean="0">
                <a:solidFill>
                  <a:schemeClr val="accent6"/>
                </a:solidFill>
              </a:rPr>
              <a:t>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138</a:t>
            </a:fld>
            <a:endParaRPr lang="en-US"/>
          </a:p>
        </p:txBody>
      </p:sp>
      <p:sp>
        <p:nvSpPr>
          <p:cNvPr id="10" name="Content Placeholder 9"/>
          <p:cNvSpPr>
            <a:spLocks noGrp="1"/>
          </p:cNvSpPr>
          <p:nvPr>
            <p:ph idx="1"/>
          </p:nvPr>
        </p:nvSpPr>
        <p:spPr>
          <a:xfrm>
            <a:off x="685800" y="17526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1"/>
            <a:r>
              <a:rPr lang="en-AU" dirty="0" smtClean="0"/>
              <a:t>The only comment was a security related comment from the China NB</a:t>
            </a:r>
          </a:p>
          <a:p>
            <a:pPr lvl="2"/>
            <a:r>
              <a:rPr lang="en-AU" dirty="0"/>
              <a:t>802.22 WG response </a:t>
            </a:r>
            <a:r>
              <a:rPr lang="en-AU" dirty="0" smtClean="0"/>
              <a:t>was sent in Nov 2016</a:t>
            </a:r>
            <a:endParaRPr lang="en-AU" dirty="0"/>
          </a:p>
          <a:p>
            <a:r>
              <a:rPr lang="en-AU" dirty="0" smtClean="0"/>
              <a:t>FDIS ballot: </a:t>
            </a:r>
            <a:r>
              <a:rPr lang="en-AU" dirty="0" smtClean="0">
                <a:solidFill>
                  <a:srgbClr val="00B050"/>
                </a:solidFill>
              </a:rPr>
              <a:t>passed </a:t>
            </a:r>
            <a:r>
              <a:rPr lang="en-AU" dirty="0">
                <a:solidFill>
                  <a:srgbClr val="00B050"/>
                </a:solidFill>
              </a:rPr>
              <a:t>&amp; </a:t>
            </a:r>
            <a:r>
              <a:rPr lang="en-AU" dirty="0" smtClean="0">
                <a:solidFill>
                  <a:srgbClr val="00B050"/>
                </a:solidFill>
              </a:rPr>
              <a:t>published</a:t>
            </a:r>
          </a:p>
          <a:p>
            <a:pPr lvl="1"/>
            <a:r>
              <a:rPr lang="en-AU" dirty="0" smtClean="0"/>
              <a:t>Passed on 27 July 2017 (12/0/17) with no comments (N16686)</a:t>
            </a:r>
          </a:p>
          <a:p>
            <a:pPr lvl="1"/>
            <a:r>
              <a:rPr lang="en-AU" dirty="0" smtClean="0"/>
              <a:t>Final </a:t>
            </a:r>
            <a:r>
              <a:rPr lang="en-AU" dirty="0"/>
              <a:t>standard </a:t>
            </a:r>
            <a:r>
              <a:rPr lang="en-AU" dirty="0" smtClean="0"/>
              <a:t>was published in Oct </a:t>
            </a:r>
            <a:r>
              <a:rPr lang="en-AU" dirty="0"/>
              <a:t>2017 as </a:t>
            </a:r>
            <a:r>
              <a:rPr lang="en-AU" dirty="0">
                <a:solidFill>
                  <a:srgbClr val="FF0000"/>
                </a:solidFill>
              </a:rPr>
              <a:t>&lt;what&gt;</a:t>
            </a:r>
          </a:p>
          <a:p>
            <a:pPr lvl="1"/>
            <a:endParaRPr lang="en-AU" dirty="0"/>
          </a:p>
          <a:p>
            <a:pPr lvl="1"/>
            <a:endParaRPr lang="en-AU" dirty="0">
              <a:solidFill>
                <a:schemeClr val="accent2"/>
              </a:solidFill>
            </a:endParaRPr>
          </a:p>
        </p:txBody>
      </p:sp>
    </p:spTree>
    <p:extLst>
      <p:ext uri="{BB962C8B-B14F-4D97-AF65-F5344CB8AC3E}">
        <p14:creationId xmlns:p14="http://schemas.microsoft.com/office/powerpoint/2010/main" val="1527594625"/>
      </p:ext>
    </p:extLst>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8802.1Qbu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liaised</a:t>
            </a:r>
          </a:p>
          <a:p>
            <a:pPr lvl="1"/>
            <a:r>
              <a:rPr lang="en-AU" dirty="0" smtClean="0"/>
              <a:t>802.1Qbu-2016 passed its 60-day </a:t>
            </a:r>
            <a:r>
              <a:rPr lang="en-AU" dirty="0"/>
              <a:t>ballot </a:t>
            </a:r>
            <a:r>
              <a:rPr lang="en-AU" dirty="0" smtClean="0"/>
              <a:t>on </a:t>
            </a:r>
            <a:r>
              <a:rPr lang="en-AU" dirty="0"/>
              <a:t>7 Feb </a:t>
            </a:r>
            <a:r>
              <a:rPr lang="en-AU" dirty="0" smtClean="0"/>
              <a:t>2017 (N16541)</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Response sent to China NB comments (N16601)</a:t>
            </a:r>
            <a:endParaRPr lang="en-AU" dirty="0"/>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a:t>802.1Qbu-2016 passed its </a:t>
            </a:r>
            <a:r>
              <a:rPr lang="en-AU" dirty="0" smtClean="0"/>
              <a:t>FDIS ballot </a:t>
            </a:r>
            <a:r>
              <a:rPr lang="en-AU" dirty="0"/>
              <a:t>on </a:t>
            </a:r>
            <a:r>
              <a:rPr lang="en-AU" dirty="0" smtClean="0"/>
              <a:t>11 Oct 2017(N16721?)</a:t>
            </a:r>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smtClean="0">
              <a:solidFill>
                <a:schemeClr val="accent2"/>
              </a:solidFill>
            </a:endParaRPr>
          </a:p>
        </p:txBody>
      </p:sp>
    </p:spTree>
    <p:extLst>
      <p:ext uri="{BB962C8B-B14F-4D97-AF65-F5344CB8AC3E}">
        <p14:creationId xmlns:p14="http://schemas.microsoft.com/office/powerpoint/2010/main" val="282433333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err="1" smtClean="0"/>
              <a:t>iMeet</a:t>
            </a:r>
            <a:r>
              <a:rPr lang="en-AU" dirty="0" smtClean="0"/>
              <a:t> area</a:t>
            </a:r>
            <a:r>
              <a:rPr lang="en-AU" dirty="0"/>
              <a:t>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err="1" smtClean="0"/>
              <a:t>iMeet</a:t>
            </a:r>
            <a:r>
              <a:rPr lang="en-AU" dirty="0" smtClean="0"/>
              <a:t> area</a:t>
            </a:r>
            <a:r>
              <a:rPr lang="en-AU" dirty="0"/>
              <a:t>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2"/>
            <a:r>
              <a:rPr lang="en-AU" dirty="0" smtClean="0"/>
              <a:t>The site is up-to-date as of 15 June 2018</a:t>
            </a:r>
          </a:p>
          <a:p>
            <a:pPr lvl="1"/>
            <a:r>
              <a:rPr lang="en-AU" dirty="0" err="1"/>
              <a:t>iMeet</a:t>
            </a:r>
            <a:r>
              <a:rPr lang="en-AU" dirty="0"/>
              <a:t> also </a:t>
            </a:r>
            <a:r>
              <a:rPr lang="en-AU" dirty="0" smtClean="0"/>
              <a:t>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r>
              <a:rPr lang="en-AU" dirty="0"/>
              <a:t>Feb 2017: John D'Ambrosia is developing some standard motion </a:t>
            </a:r>
            <a:r>
              <a:rPr lang="en-AU" dirty="0" smtClean="0"/>
              <a:t>templates</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a:t>
            </a:fld>
            <a:endParaRPr lang="en-US"/>
          </a:p>
        </p:txBody>
      </p:sp>
    </p:spTree>
    <p:extLst>
      <p:ext uri="{BB962C8B-B14F-4D97-AF65-F5344CB8AC3E}">
        <p14:creationId xmlns:p14="http://schemas.microsoft.com/office/powerpoint/2010/main" val="296495851"/>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8802.1Qbz has been published</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a:t>
            </a:r>
            <a:r>
              <a:rPr lang="en-AU" dirty="0" smtClean="0"/>
              <a:t>2017 (N16540)</a:t>
            </a:r>
            <a:endParaRPr lang="en-AU" dirty="0"/>
          </a:p>
          <a:p>
            <a:pPr lvl="2"/>
            <a:r>
              <a:rPr lang="en-AU" dirty="0"/>
              <a:t>Passed 9/0/11 on need for ISO standard</a:t>
            </a:r>
          </a:p>
          <a:p>
            <a:pPr lvl="2"/>
            <a:r>
              <a:rPr lang="en-AU" dirty="0"/>
              <a:t>Passed 7/1/12 on support for submission to FDIS</a:t>
            </a:r>
          </a:p>
          <a:p>
            <a:pPr lvl="1"/>
            <a:r>
              <a:rPr lang="en-AU" dirty="0" smtClean="0"/>
              <a:t>China NB voted “no” with one comment</a:t>
            </a:r>
          </a:p>
          <a:p>
            <a:pPr lvl="2"/>
            <a:r>
              <a:rPr lang="en-AU" dirty="0" smtClean="0"/>
              <a:t>Response </a:t>
            </a:r>
            <a:r>
              <a:rPr lang="en-AU" dirty="0"/>
              <a:t>sent </a:t>
            </a:r>
            <a:r>
              <a:rPr lang="en-AU" dirty="0" smtClean="0"/>
              <a:t>in March 2017 to </a:t>
            </a:r>
            <a:r>
              <a:rPr lang="en-AU" dirty="0"/>
              <a:t>China NB </a:t>
            </a:r>
            <a:r>
              <a:rPr lang="en-AU" dirty="0" smtClean="0"/>
              <a:t>comments (N16601)</a:t>
            </a:r>
          </a:p>
          <a:p>
            <a:r>
              <a:rPr lang="en-AU" dirty="0"/>
              <a:t>FDIS ballot: </a:t>
            </a:r>
            <a:r>
              <a:rPr lang="en-AU" dirty="0" smtClean="0">
                <a:solidFill>
                  <a:srgbClr val="00B050"/>
                </a:solidFill>
              </a:rPr>
              <a:t>passed &amp; published</a:t>
            </a:r>
            <a:endParaRPr lang="en-AU" dirty="0">
              <a:solidFill>
                <a:srgbClr val="00B050"/>
              </a:solidFill>
            </a:endParaRPr>
          </a:p>
          <a:p>
            <a:pPr lvl="1"/>
            <a:r>
              <a:rPr lang="en-AU" dirty="0" smtClean="0"/>
              <a:t>802.1Qbz-2016 </a:t>
            </a:r>
            <a:r>
              <a:rPr lang="en-AU" dirty="0"/>
              <a:t>passed its FDIS ballot on 11 Oct (</a:t>
            </a:r>
            <a:r>
              <a:rPr lang="en-AU" dirty="0" smtClean="0"/>
              <a:t>N16722?)</a:t>
            </a:r>
            <a:endParaRPr lang="en-AU" dirty="0"/>
          </a:p>
          <a:p>
            <a:pPr lvl="2"/>
            <a:r>
              <a:rPr lang="en-AU" dirty="0"/>
              <a:t>Passed </a:t>
            </a:r>
            <a:r>
              <a:rPr lang="en-AU" dirty="0" smtClean="0"/>
              <a:t>11/0/10</a:t>
            </a:r>
          </a:p>
          <a:p>
            <a:pPr lvl="1"/>
            <a:r>
              <a:rPr lang="en-AU" dirty="0"/>
              <a:t>Published in Nov 2017 as </a:t>
            </a:r>
            <a:r>
              <a:rPr lang="en-AU" dirty="0">
                <a:solidFill>
                  <a:srgbClr val="FF0000"/>
                </a:solidFill>
              </a:rPr>
              <a:t>&lt;what&gt;</a:t>
            </a:r>
          </a:p>
          <a:p>
            <a:pPr lvl="1"/>
            <a:endParaRPr lang="en-AU" dirty="0"/>
          </a:p>
        </p:txBody>
      </p:sp>
    </p:spTree>
    <p:extLst>
      <p:ext uri="{BB962C8B-B14F-4D97-AF65-F5344CB8AC3E}">
        <p14:creationId xmlns:p14="http://schemas.microsoft.com/office/powerpoint/2010/main" val="345559998"/>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has been </a:t>
            </a:r>
            <a:r>
              <a:rPr lang="en-AU" dirty="0" smtClean="0">
                <a:solidFill>
                  <a:schemeClr val="accent6"/>
                </a:solidFill>
              </a:rPr>
              <a:t>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smtClean="0"/>
              <a:t>802.1Qcd-2015 </a:t>
            </a:r>
            <a:r>
              <a:rPr lang="en-AU" dirty="0"/>
              <a:t>passed </a:t>
            </a:r>
            <a:r>
              <a:rPr lang="en-AU" dirty="0" smtClean="0"/>
              <a:t>60-day </a:t>
            </a:r>
            <a:r>
              <a:rPr lang="en-AU" dirty="0"/>
              <a:t>pre-ballot on 23 Oct </a:t>
            </a:r>
            <a:r>
              <a:rPr lang="en-AU" dirty="0" smtClean="0"/>
              <a:t>2016 (N16496)</a:t>
            </a:r>
            <a:endParaRPr lang="en-AU" dirty="0"/>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1"/>
            <a:r>
              <a:rPr lang="en-AU" dirty="0"/>
              <a:t>China NB voted </a:t>
            </a:r>
            <a:r>
              <a:rPr lang="en-AU" dirty="0" smtClean="0"/>
              <a:t>“no” </a:t>
            </a:r>
            <a:r>
              <a:rPr lang="en-AU" dirty="0"/>
              <a:t>with one </a:t>
            </a:r>
            <a:r>
              <a:rPr lang="en-AU" dirty="0" smtClean="0"/>
              <a:t>comment</a:t>
            </a:r>
          </a:p>
          <a:p>
            <a:pPr lvl="2"/>
            <a:r>
              <a:rPr lang="en-AU" dirty="0" smtClean="0"/>
              <a:t>The response was sent in Nov 2016 (N16505)</a:t>
            </a:r>
          </a:p>
          <a:p>
            <a:r>
              <a:rPr lang="en-AU" dirty="0" smtClean="0"/>
              <a:t>FDIS ballot: </a:t>
            </a:r>
            <a:r>
              <a:rPr lang="en-AU" dirty="0">
                <a:solidFill>
                  <a:srgbClr val="00B050"/>
                </a:solidFill>
              </a:rPr>
              <a:t>passed &amp; </a:t>
            </a:r>
            <a:r>
              <a:rPr lang="en-AU" dirty="0" smtClean="0">
                <a:solidFill>
                  <a:srgbClr val="00B050"/>
                </a:solidFill>
              </a:rPr>
              <a:t>published</a:t>
            </a:r>
          </a:p>
          <a:p>
            <a:pPr lvl="1"/>
            <a:r>
              <a:rPr lang="en-AU" dirty="0" smtClean="0"/>
              <a:t>802.1Qcd-2015 </a:t>
            </a:r>
            <a:r>
              <a:rPr lang="en-AU" dirty="0"/>
              <a:t>passed its FDIS ballot on </a:t>
            </a:r>
            <a:r>
              <a:rPr lang="en-AU" dirty="0" smtClean="0"/>
              <a:t>1 Dec 2017 (</a:t>
            </a:r>
            <a:r>
              <a:rPr lang="en-AU" dirty="0" smtClean="0">
                <a:solidFill>
                  <a:srgbClr val="FF0000"/>
                </a:solidFill>
              </a:rPr>
              <a:t>N??????</a:t>
            </a:r>
            <a:r>
              <a:rPr lang="en-AU" dirty="0" smtClean="0"/>
              <a:t>)</a:t>
            </a:r>
            <a:endParaRPr lang="en-AU" dirty="0"/>
          </a:p>
          <a:p>
            <a:pPr lvl="2"/>
            <a:r>
              <a:rPr lang="en-AU" dirty="0"/>
              <a:t>Passed </a:t>
            </a:r>
            <a:r>
              <a:rPr lang="en-AU" dirty="0" smtClean="0"/>
              <a:t>14/0/13</a:t>
            </a:r>
          </a:p>
          <a:p>
            <a:pPr lvl="1"/>
            <a:r>
              <a:rPr lang="en-AU" dirty="0" smtClean="0"/>
              <a:t>Published in Jan </a:t>
            </a:r>
            <a:r>
              <a:rPr lang="en-AU" dirty="0"/>
              <a:t>2018 as </a:t>
            </a:r>
            <a:r>
              <a:rPr lang="en-AU" dirty="0">
                <a:solidFill>
                  <a:srgbClr val="FF0000"/>
                </a:solidFill>
              </a:rPr>
              <a:t>&lt;what&gt;</a:t>
            </a: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141</a:t>
            </a:fld>
            <a:endParaRPr lang="en-US"/>
          </a:p>
        </p:txBody>
      </p:sp>
    </p:spTree>
    <p:extLst>
      <p:ext uri="{BB962C8B-B14F-4D97-AF65-F5344CB8AC3E}">
        <p14:creationId xmlns:p14="http://schemas.microsoft.com/office/powerpoint/2010/main" val="1839270550"/>
      </p:ext>
    </p:extLst>
  </p:cSld>
  <p:clrMapOvr>
    <a:masterClrMapping/>
  </p:clrMapOvr>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a:t>802.1Q-2014/</a:t>
            </a:r>
            <a:r>
              <a:rPr lang="en-GB" err="1"/>
              <a:t>Cor</a:t>
            </a:r>
            <a:r>
              <a:rPr lang="en-GB"/>
              <a:t> </a:t>
            </a:r>
            <a:r>
              <a:rPr lang="en-GB" smtClean="0"/>
              <a:t>1-2015</a:t>
            </a:r>
            <a:r>
              <a:rPr lang="en-AU"/>
              <a:t> </a:t>
            </a:r>
            <a:r>
              <a:rPr lang="en-AU" smtClean="0"/>
              <a:t>has been published</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&amp; published</a:t>
            </a:r>
            <a:endParaRPr lang="en-AU" dirty="0" smtClean="0">
              <a:solidFill>
                <a:schemeClr val="accent2"/>
              </a:solidFill>
            </a:endParaRPr>
          </a:p>
          <a:p>
            <a:pPr lvl="1"/>
            <a:r>
              <a:rPr lang="en-AU" dirty="0" smtClean="0"/>
              <a:t>802.1Q-2014/</a:t>
            </a:r>
            <a:r>
              <a:rPr lang="en-AU" dirty="0" err="1" smtClean="0"/>
              <a:t>Cor</a:t>
            </a:r>
            <a:r>
              <a:rPr lang="en-AU" dirty="0" smtClean="0"/>
              <a:t> </a:t>
            </a:r>
            <a:r>
              <a:rPr lang="en-AU" dirty="0"/>
              <a:t>1-2015 </a:t>
            </a:r>
            <a:r>
              <a:rPr lang="en-AU" dirty="0" smtClean="0"/>
              <a:t>was submitted to PSDO using a special process for corrigenda</a:t>
            </a:r>
          </a:p>
          <a:p>
            <a:pPr lvl="1"/>
            <a:r>
              <a:rPr lang="en-AU" dirty="0" smtClean="0"/>
              <a:t>The ballot passed on 16 March 2017 (N16589)</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voted “no” with an objection to the use of IEEE 802.1X based security</a:t>
            </a:r>
          </a:p>
          <a:p>
            <a:pPr lvl="2"/>
            <a:r>
              <a:rPr lang="en-AU" dirty="0"/>
              <a:t>Response (</a:t>
            </a:r>
            <a:r>
              <a:rPr lang="en-AU" dirty="0" smtClean="0"/>
              <a:t>N16687) </a:t>
            </a:r>
            <a:r>
              <a:rPr lang="en-AU" dirty="0"/>
              <a:t>was liaised in July </a:t>
            </a:r>
            <a:r>
              <a:rPr lang="en-AU" dirty="0" smtClean="0"/>
              <a:t>2017</a:t>
            </a:r>
          </a:p>
          <a:p>
            <a:pPr lvl="1"/>
            <a:r>
              <a:rPr lang="en-AU" dirty="0" smtClean="0"/>
              <a:t>Published in Oct 2017 as </a:t>
            </a:r>
            <a:r>
              <a:rPr lang="en-AU" dirty="0" smtClean="0">
                <a:solidFill>
                  <a:srgbClr val="FF0000"/>
                </a:solidFill>
              </a:rPr>
              <a:t>&lt;what&gt;</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142</a:t>
            </a:fld>
            <a:endParaRPr lang="en-US"/>
          </a:p>
        </p:txBody>
      </p:sp>
    </p:spTree>
    <p:extLst>
      <p:ext uri="{BB962C8B-B14F-4D97-AF65-F5344CB8AC3E}">
        <p14:creationId xmlns:p14="http://schemas.microsoft.com/office/powerpoint/2010/main" val="3663221656"/>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8802.3bw has been published</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a:xfrm>
            <a:off x="685800" y="14478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802.3bw 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a:solidFill>
                <a:srgbClr val="00B050"/>
              </a:solidFill>
            </a:endParaRPr>
          </a:p>
          <a:p>
            <a:pPr lvl="1"/>
            <a:r>
              <a:rPr lang="en-AU" dirty="0" smtClean="0"/>
              <a:t>802.3bw passed 60-day ballot on 19 Sep 2016 (see N16478)</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a:t>China NB voted </a:t>
            </a:r>
            <a:r>
              <a:rPr lang="en-AU" dirty="0" smtClean="0"/>
              <a:t>“no” with comments </a:t>
            </a:r>
          </a:p>
          <a:p>
            <a:pPr lvl="2"/>
            <a:r>
              <a:rPr lang="en-AU" dirty="0" smtClean="0"/>
              <a:t>Response sent to SC6 in Dec 2016 (see N16509)</a:t>
            </a:r>
          </a:p>
          <a:p>
            <a:r>
              <a:rPr lang="en-AU" dirty="0" smtClean="0"/>
              <a:t>FDIS ballot: </a:t>
            </a:r>
            <a:r>
              <a:rPr lang="en-AU" dirty="0">
                <a:solidFill>
                  <a:srgbClr val="00B050"/>
                </a:solidFill>
              </a:rPr>
              <a:t>passed </a:t>
            </a:r>
            <a:r>
              <a:rPr lang="en-AU" dirty="0" smtClean="0">
                <a:solidFill>
                  <a:srgbClr val="00B050"/>
                </a:solidFill>
              </a:rPr>
              <a:t>&amp; published</a:t>
            </a:r>
          </a:p>
          <a:p>
            <a:pPr lvl="1"/>
            <a:r>
              <a:rPr lang="en-AU" dirty="0" smtClean="0"/>
              <a:t>Passed on 11 Sep 2017 by 15/0/13 (N16712)</a:t>
            </a:r>
          </a:p>
          <a:p>
            <a:pPr lvl="2"/>
            <a:r>
              <a:rPr lang="en-AU" dirty="0" smtClean="0"/>
              <a:t>China NB voted “yes” with one comment</a:t>
            </a:r>
          </a:p>
          <a:p>
            <a:pPr lvl="2"/>
            <a:r>
              <a:rPr lang="en-AU" dirty="0" smtClean="0"/>
              <a:t>Response sent on 14 Nov 2017 (N16744)</a:t>
            </a:r>
          </a:p>
          <a:p>
            <a:pPr lvl="1"/>
            <a:r>
              <a:rPr lang="en-AU" dirty="0" smtClean="0"/>
              <a:t>Published in Oct </a:t>
            </a:r>
            <a:r>
              <a:rPr lang="en-AU" dirty="0"/>
              <a:t>2017 as </a:t>
            </a:r>
            <a:r>
              <a:rPr lang="en-AU" dirty="0">
                <a:solidFill>
                  <a:srgbClr val="FF0000"/>
                </a:solidFill>
              </a:rPr>
              <a:t>&lt;what&gt;</a:t>
            </a:r>
          </a:p>
          <a:p>
            <a:pPr lvl="1"/>
            <a:endParaRPr lang="en-AU" dirty="0" smtClean="0"/>
          </a:p>
        </p:txBody>
      </p:sp>
    </p:spTree>
    <p:extLst>
      <p:ext uri="{BB962C8B-B14F-4D97-AF65-F5344CB8AC3E}">
        <p14:creationId xmlns:p14="http://schemas.microsoft.com/office/powerpoint/2010/main" val="2385935049"/>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8802.3bp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a:t>
            </a:r>
            <a:r>
              <a:rPr lang="en-AU" dirty="0"/>
              <a:t>2017 (N16537)</a:t>
            </a:r>
            <a:endParaRPr lang="en-AU" dirty="0" smtClean="0"/>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1"/>
            <a:r>
              <a:rPr lang="en-AU" dirty="0" smtClean="0"/>
              <a:t>China </a:t>
            </a:r>
            <a:r>
              <a:rPr lang="en-AU" dirty="0"/>
              <a:t>NB voted </a:t>
            </a:r>
            <a:r>
              <a:rPr lang="en-AU" dirty="0" smtClean="0"/>
              <a:t>“no” with two comments</a:t>
            </a:r>
          </a:p>
          <a:p>
            <a:pPr lvl="2"/>
            <a:r>
              <a:rPr lang="en-AU" dirty="0" smtClean="0"/>
              <a:t>IEEE 802.3 sent a response in March 2017 (N16590)</a:t>
            </a:r>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802.3bp </a:t>
            </a:r>
            <a:r>
              <a:rPr lang="en-AU" dirty="0"/>
              <a:t>passed FDIS </a:t>
            </a:r>
            <a:r>
              <a:rPr lang="en-AU" dirty="0" smtClean="0"/>
              <a:t>ballot </a:t>
            </a:r>
            <a:r>
              <a:rPr lang="en-AU" dirty="0"/>
              <a:t>on </a:t>
            </a:r>
            <a:r>
              <a:rPr lang="en-AU" dirty="0" smtClean="0"/>
              <a:t>18 </a:t>
            </a:r>
            <a:r>
              <a:rPr lang="en-AU" dirty="0"/>
              <a:t>Oct </a:t>
            </a:r>
            <a:r>
              <a:rPr lang="en-AU" dirty="0" smtClean="0"/>
              <a:t>2017</a:t>
            </a:r>
            <a:endParaRPr lang="en-AU" dirty="0">
              <a:solidFill>
                <a:srgbClr val="FF0000"/>
              </a:solidFill>
            </a:endParaRPr>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p:txBody>
      </p:sp>
    </p:spTree>
    <p:extLst>
      <p:ext uri="{BB962C8B-B14F-4D97-AF65-F5344CB8AC3E}">
        <p14:creationId xmlns:p14="http://schemas.microsoft.com/office/powerpoint/2010/main" val="3415549720"/>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8802.3bq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6002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802.3bq </a:t>
            </a:r>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802.3bq </a:t>
            </a:r>
            <a:r>
              <a:rPr lang="en-AU" dirty="0" smtClean="0"/>
              <a:t>passed 60-day pre-ballot on </a:t>
            </a:r>
            <a:r>
              <a:rPr lang="en-AU" dirty="0"/>
              <a:t>11 Jan 2017 (N16536)</a:t>
            </a:r>
          </a:p>
          <a:p>
            <a:pPr lvl="2"/>
            <a:r>
              <a:rPr lang="en-AU" dirty="0"/>
              <a:t>Support need for IS: passed 9/0/10 </a:t>
            </a:r>
          </a:p>
          <a:p>
            <a:pPr lvl="2"/>
            <a:r>
              <a:rPr lang="en-AU" dirty="0"/>
              <a:t>Support submission for this IS: passed 7/1/11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802.3bp response)</a:t>
            </a:r>
            <a:endParaRPr lang="en-AU" dirty="0"/>
          </a:p>
          <a:p>
            <a:r>
              <a:rPr lang="en-AU" dirty="0"/>
              <a:t>FDIS ballot: </a:t>
            </a:r>
            <a:r>
              <a:rPr lang="en-AU" dirty="0">
                <a:solidFill>
                  <a:srgbClr val="00B050"/>
                </a:solidFill>
              </a:rPr>
              <a:t>passed </a:t>
            </a:r>
            <a:r>
              <a:rPr lang="en-AU" dirty="0" smtClean="0">
                <a:solidFill>
                  <a:srgbClr val="00B050"/>
                </a:solidFill>
              </a:rPr>
              <a:t>&amp; published</a:t>
            </a:r>
            <a:endParaRPr lang="en-AU" dirty="0">
              <a:solidFill>
                <a:srgbClr val="00B050"/>
              </a:solidFill>
            </a:endParaRPr>
          </a:p>
          <a:p>
            <a:pPr lvl="1"/>
            <a:r>
              <a:rPr lang="en-AU" dirty="0" smtClean="0"/>
              <a:t>802.3bq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&lt;what&gt;</a:t>
            </a:r>
          </a:p>
          <a:p>
            <a:pPr lvl="1"/>
            <a:endParaRPr lang="en-AU" dirty="0"/>
          </a:p>
          <a:p>
            <a:pPr lvl="2"/>
            <a:endParaRPr lang="en-AU" dirty="0"/>
          </a:p>
        </p:txBody>
      </p:sp>
    </p:spTree>
    <p:extLst>
      <p:ext uri="{BB962C8B-B14F-4D97-AF65-F5344CB8AC3E}">
        <p14:creationId xmlns:p14="http://schemas.microsoft.com/office/powerpoint/2010/main" val="4159450296"/>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8802.3br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802.3br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802.3br passed 60-day pre-ballot on 16 Feb </a:t>
            </a:r>
            <a:r>
              <a:rPr lang="en-AU" dirty="0"/>
              <a:t>2017 (N16568)</a:t>
            </a:r>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1"/>
            <a:r>
              <a:rPr lang="en-AU" dirty="0" smtClean="0"/>
              <a:t>China </a:t>
            </a:r>
            <a:r>
              <a:rPr lang="en-AU" dirty="0"/>
              <a:t>NB voted </a:t>
            </a:r>
            <a:r>
              <a:rPr lang="en-AU" dirty="0" smtClean="0"/>
              <a:t>“no” with one comment</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smtClean="0"/>
              <a:t>FDIS </a:t>
            </a:r>
            <a:r>
              <a:rPr lang="en-AU" dirty="0"/>
              <a:t>ballot: </a:t>
            </a:r>
            <a:r>
              <a:rPr lang="en-AU" dirty="0">
                <a:solidFill>
                  <a:srgbClr val="00B050"/>
                </a:solidFill>
              </a:rPr>
              <a:t>passed </a:t>
            </a:r>
            <a:r>
              <a:rPr lang="en-AU" dirty="0" smtClean="0">
                <a:solidFill>
                  <a:srgbClr val="00B050"/>
                </a:solidFill>
              </a:rPr>
              <a:t>&amp; published</a:t>
            </a:r>
          </a:p>
          <a:p>
            <a:pPr lvl="1"/>
            <a:r>
              <a:rPr lang="en-AU" dirty="0"/>
              <a:t>802.3br passed </a:t>
            </a:r>
            <a:r>
              <a:rPr lang="en-AU" dirty="0" smtClean="0"/>
              <a:t>FDIS ballot on 11 Oct 2017 </a:t>
            </a:r>
            <a:r>
              <a:rPr lang="en-AU" dirty="0"/>
              <a:t>(</a:t>
            </a:r>
            <a:r>
              <a:rPr lang="en-AU" dirty="0" smtClean="0"/>
              <a:t>N16723?)</a:t>
            </a:r>
          </a:p>
          <a:p>
            <a:pPr lvl="2"/>
            <a:r>
              <a:rPr lang="en-AU" dirty="0" smtClean="0"/>
              <a:t>Passed 11/0/10</a:t>
            </a:r>
          </a:p>
          <a:p>
            <a:pPr lvl="1"/>
            <a:r>
              <a:rPr lang="en-AU" dirty="0" smtClean="0"/>
              <a:t>Published in Nov </a:t>
            </a:r>
            <a:r>
              <a:rPr lang="en-AU" dirty="0"/>
              <a:t>2017 as </a:t>
            </a:r>
            <a:r>
              <a:rPr lang="en-AU" dirty="0">
                <a:solidFill>
                  <a:srgbClr val="FF0000"/>
                </a:solidFill>
              </a:rPr>
              <a:t>&lt;what&gt;</a:t>
            </a:r>
          </a:p>
          <a:p>
            <a:pPr marL="1588" lvl="1"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3065902857"/>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8802.3by has been published</a:t>
            </a:r>
            <a:endParaRPr lang="en-AU" dirty="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676400"/>
            <a:ext cx="7772400" cy="4114800"/>
          </a:xfrm>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802.3by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smtClean="0"/>
              <a:t>802.3by passed 60-day pre-ballot on </a:t>
            </a:r>
            <a:r>
              <a:rPr lang="en-AU" dirty="0"/>
              <a:t>11 Jan 2017 (N16535)</a:t>
            </a:r>
          </a:p>
          <a:p>
            <a:pPr lvl="2"/>
            <a:r>
              <a:rPr lang="en-AU" dirty="0"/>
              <a:t>Support need for IS: passed 9/0/10 </a:t>
            </a:r>
          </a:p>
          <a:p>
            <a:pPr lvl="2"/>
            <a:r>
              <a:rPr lang="en-AU" dirty="0"/>
              <a:t>Support submission for this IS: passed </a:t>
            </a:r>
            <a:r>
              <a:rPr lang="en-AU" dirty="0" smtClean="0"/>
              <a:t>7/1/11</a:t>
            </a:r>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a:t>
            </a:r>
            <a:r>
              <a:rPr lang="en-AU" dirty="0">
                <a:solidFill>
                  <a:schemeClr val="accent2"/>
                </a:solidFill>
              </a:rPr>
              <a:t> </a:t>
            </a:r>
            <a:r>
              <a:rPr lang="en-AU" dirty="0">
                <a:solidFill>
                  <a:srgbClr val="00B050"/>
                </a:solidFill>
              </a:rPr>
              <a:t>&amp; </a:t>
            </a:r>
            <a:r>
              <a:rPr lang="en-AU" dirty="0" smtClean="0">
                <a:solidFill>
                  <a:srgbClr val="00B050"/>
                </a:solidFill>
              </a:rPr>
              <a:t>published</a:t>
            </a:r>
            <a:endParaRPr lang="en-AU" dirty="0">
              <a:solidFill>
                <a:srgbClr val="00B050"/>
              </a:solidFill>
            </a:endParaRPr>
          </a:p>
          <a:p>
            <a:pPr lvl="1"/>
            <a:r>
              <a:rPr lang="en-AU" dirty="0" smtClean="0"/>
              <a:t>802.3by </a:t>
            </a:r>
            <a:r>
              <a:rPr lang="en-AU" dirty="0"/>
              <a:t>passed FDIS </a:t>
            </a:r>
            <a:r>
              <a:rPr lang="en-AU" dirty="0" smtClean="0"/>
              <a:t>ballot </a:t>
            </a:r>
            <a:r>
              <a:rPr lang="en-AU" dirty="0"/>
              <a:t>on 18 Oct </a:t>
            </a:r>
            <a:r>
              <a:rPr lang="en-AU" dirty="0" smtClean="0"/>
              <a:t>2017</a:t>
            </a:r>
            <a:endParaRPr lang="en-AU" dirty="0"/>
          </a:p>
          <a:p>
            <a:pPr lvl="2"/>
            <a:r>
              <a:rPr lang="en-AU" dirty="0"/>
              <a:t>Passed </a:t>
            </a:r>
            <a:r>
              <a:rPr lang="en-AU" dirty="0" smtClean="0"/>
              <a:t>12/0/8</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solidFill>
                <a:srgbClr val="FF0000"/>
              </a:solidFill>
            </a:endParaRPr>
          </a:p>
        </p:txBody>
      </p:sp>
    </p:spTree>
    <p:extLst>
      <p:ext uri="{BB962C8B-B14F-4D97-AF65-F5344CB8AC3E}">
        <p14:creationId xmlns:p14="http://schemas.microsoft.com/office/powerpoint/2010/main" val="27392361"/>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8802.3bz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 (N16567)</a:t>
            </a:r>
          </a:p>
          <a:p>
            <a:pPr lvl="2"/>
            <a:r>
              <a:rPr lang="en-AU" dirty="0"/>
              <a:t>Support need for IS: passed 11/0/9</a:t>
            </a:r>
          </a:p>
          <a:p>
            <a:pPr lvl="2"/>
            <a:r>
              <a:rPr lang="en-AU" dirty="0"/>
              <a:t>Support submission for this IS: passed 10/1/9 </a:t>
            </a:r>
            <a:endParaRPr lang="en-AU" dirty="0" smtClean="0"/>
          </a:p>
          <a:p>
            <a:pPr lvl="1"/>
            <a:r>
              <a:rPr lang="en-AU" dirty="0" smtClean="0"/>
              <a:t>China </a:t>
            </a:r>
            <a:r>
              <a:rPr lang="en-AU" dirty="0"/>
              <a:t>NB voted </a:t>
            </a:r>
            <a:r>
              <a:rPr lang="en-AU" dirty="0" smtClean="0"/>
              <a:t>“no” with two comments</a:t>
            </a:r>
          </a:p>
          <a:p>
            <a:pPr lvl="2"/>
            <a:r>
              <a:rPr lang="en-AU" dirty="0"/>
              <a:t>IEEE 802.3 sent a response in March </a:t>
            </a:r>
            <a:r>
              <a:rPr lang="en-AU" dirty="0" smtClean="0"/>
              <a:t>2017 (see </a:t>
            </a:r>
            <a:r>
              <a:rPr lang="en-AU" dirty="0"/>
              <a:t>IEEE 802.3bp </a:t>
            </a:r>
            <a:r>
              <a:rPr lang="en-AU" dirty="0" smtClean="0"/>
              <a:t>response)</a:t>
            </a:r>
            <a:endParaRPr lang="en-AU" dirty="0"/>
          </a:p>
          <a:p>
            <a:r>
              <a:rPr lang="en-AU" dirty="0"/>
              <a:t>FDIS ballot: </a:t>
            </a:r>
            <a:r>
              <a:rPr lang="en-AU" dirty="0">
                <a:solidFill>
                  <a:srgbClr val="00B050"/>
                </a:solidFill>
              </a:rPr>
              <a:t>passed &amp; </a:t>
            </a:r>
            <a:r>
              <a:rPr lang="en-AU" dirty="0" smtClean="0">
                <a:solidFill>
                  <a:srgbClr val="00B050"/>
                </a:solidFill>
              </a:rPr>
              <a:t>published</a:t>
            </a:r>
            <a:endParaRPr lang="en-AU" dirty="0">
              <a:solidFill>
                <a:srgbClr val="00B050"/>
              </a:solidFill>
            </a:endParaRPr>
          </a:p>
          <a:p>
            <a:pPr lvl="1"/>
            <a:r>
              <a:rPr lang="en-AU" dirty="0" smtClean="0"/>
              <a:t>802.3bz </a:t>
            </a:r>
            <a:r>
              <a:rPr lang="en-AU" dirty="0"/>
              <a:t>passed FDIS pre-ballot on 11 Oct 2017 (</a:t>
            </a:r>
            <a:r>
              <a:rPr lang="en-AU" dirty="0" smtClean="0"/>
              <a:t>N16724)</a:t>
            </a:r>
            <a:endParaRPr lang="en-AU" dirty="0"/>
          </a:p>
          <a:p>
            <a:pPr lvl="2"/>
            <a:r>
              <a:rPr lang="en-AU" dirty="0"/>
              <a:t>Passed </a:t>
            </a:r>
            <a:r>
              <a:rPr lang="en-AU" dirty="0" smtClean="0"/>
              <a:t>11/0/10</a:t>
            </a:r>
          </a:p>
          <a:p>
            <a:pPr lvl="1"/>
            <a:r>
              <a:rPr lang="en-AU" dirty="0" smtClean="0"/>
              <a:t>Published in Nov </a:t>
            </a:r>
            <a:r>
              <a:rPr lang="en-AU" dirty="0"/>
              <a:t>2017 as </a:t>
            </a:r>
            <a:r>
              <a:rPr lang="en-AU" dirty="0">
                <a:solidFill>
                  <a:srgbClr val="FF0000"/>
                </a:solidFill>
              </a:rPr>
              <a:t>&lt;what</a:t>
            </a:r>
            <a:r>
              <a:rPr lang="en-AU" dirty="0" smtClean="0">
                <a:solidFill>
                  <a:srgbClr val="FF0000"/>
                </a:solidFill>
              </a:rPr>
              <a:t>&gt;</a:t>
            </a:r>
            <a:endParaRPr lang="en-AU" dirty="0"/>
          </a:p>
          <a:p>
            <a:pPr lvl="2"/>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148</a:t>
            </a:fld>
            <a:endParaRPr lang="en-US"/>
          </a:p>
        </p:txBody>
      </p:sp>
    </p:spTree>
    <p:extLst>
      <p:ext uri="{BB962C8B-B14F-4D97-AF65-F5344CB8AC3E}">
        <p14:creationId xmlns:p14="http://schemas.microsoft.com/office/powerpoint/2010/main" val="1168930436"/>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802.15.3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2016 (N16495)</a:t>
            </a:r>
            <a:endParaRPr lang="en-AU" dirty="0"/>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rgbClr val="00B050"/>
                </a:solidFill>
              </a:rPr>
              <a:t>passed &amp; published</a:t>
            </a:r>
            <a:endParaRPr lang="en-AU" dirty="0" smtClean="0">
              <a:solidFill>
                <a:schemeClr val="accent6"/>
              </a:solidFill>
            </a:endParaRPr>
          </a:p>
          <a:p>
            <a:pPr lvl="1"/>
            <a:r>
              <a:rPr lang="en-AU" dirty="0" smtClean="0"/>
              <a:t>Passed on 7 Sep 2017 by 14/0/14 (N16710)</a:t>
            </a:r>
          </a:p>
          <a:p>
            <a:pPr lvl="1"/>
            <a:r>
              <a:rPr lang="en-AU" dirty="0" smtClean="0"/>
              <a:t>Published in Oct </a:t>
            </a:r>
            <a:r>
              <a:rPr lang="en-AU" dirty="0"/>
              <a:t>2017 as </a:t>
            </a:r>
            <a:r>
              <a:rPr lang="en-AU" dirty="0">
                <a:solidFill>
                  <a:srgbClr val="FF0000"/>
                </a:solidFill>
              </a:rPr>
              <a:t>&lt;what</a:t>
            </a:r>
            <a:r>
              <a:rPr lang="en-AU" dirty="0" smtClean="0">
                <a:solidFill>
                  <a:srgbClr val="FF0000"/>
                </a:solidFill>
              </a:rPr>
              <a:t>&gt;</a:t>
            </a:r>
            <a:endParaRPr lang="en-AU" dirty="0"/>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149</a:t>
            </a:fld>
            <a:endParaRPr lang="en-US"/>
          </a:p>
        </p:txBody>
      </p:sp>
    </p:spTree>
    <p:extLst>
      <p:ext uri="{BB962C8B-B14F-4D97-AF65-F5344CB8AC3E}">
        <p14:creationId xmlns:p14="http://schemas.microsoft.com/office/powerpoint/2010/main" val="23739555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standards are pushed through the PSDO process</a:t>
            </a:r>
            <a:endParaRPr lang="en-AU" dirty="0"/>
          </a:p>
        </p:txBody>
      </p:sp>
      <p:sp>
        <p:nvSpPr>
          <p:cNvPr id="3" name="Content Placeholder 2"/>
          <p:cNvSpPr>
            <a:spLocks noGrp="1"/>
          </p:cNvSpPr>
          <p:nvPr>
            <p:ph idx="1"/>
          </p:nvPr>
        </p:nvSpPr>
        <p:spPr/>
        <p:txBody>
          <a:bodyPr/>
          <a:lstStyle/>
          <a:p>
            <a:pPr lvl="1"/>
            <a:r>
              <a:rPr lang="en-AU" dirty="0" smtClean="0"/>
              <a:t>Someone (in July 2018) asked whether IEEE 802 can submit recommended practices into the PSDO process</a:t>
            </a:r>
          </a:p>
          <a:p>
            <a:pPr lvl="1"/>
            <a:r>
              <a:rPr lang="en-AU" dirty="0" smtClean="0"/>
              <a:t>Jodi </a:t>
            </a:r>
            <a:r>
              <a:rPr lang="en-AU" dirty="0" err="1" smtClean="0"/>
              <a:t>Haasz</a:t>
            </a:r>
            <a:r>
              <a:rPr lang="en-AU" dirty="0" smtClean="0"/>
              <a:t> </a:t>
            </a:r>
            <a:r>
              <a:rPr lang="en-AU" dirty="0" smtClean="0"/>
              <a:t>responded:</a:t>
            </a:r>
          </a:p>
          <a:p>
            <a:pPr lvl="2"/>
            <a:r>
              <a:rPr lang="en-AU" dirty="0" smtClean="0"/>
              <a:t>“</a:t>
            </a:r>
            <a:r>
              <a:rPr lang="en-AU" i="1" dirty="0"/>
              <a:t>We do not send Recommended Practices - only </a:t>
            </a:r>
            <a:r>
              <a:rPr lang="en-AU" i="1" dirty="0" smtClean="0"/>
              <a:t>Standards</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641139308"/>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802.15.4-2015 60-day </a:t>
            </a:r>
            <a:r>
              <a:rPr lang="en-AU" dirty="0"/>
              <a:t>pre-ballot </a:t>
            </a:r>
            <a:r>
              <a:rPr lang="en-AU" dirty="0" smtClean="0"/>
              <a:t>closed </a:t>
            </a:r>
            <a:r>
              <a:rPr lang="en-AU" dirty="0"/>
              <a:t>on 20 </a:t>
            </a:r>
            <a:r>
              <a:rPr lang="en-AU" dirty="0" smtClean="0"/>
              <a:t>April 2017 (N16615)</a:t>
            </a:r>
          </a:p>
          <a:p>
            <a:pPr lvl="2"/>
            <a:r>
              <a:rPr lang="en-AU" dirty="0"/>
              <a:t>Passed </a:t>
            </a:r>
            <a:r>
              <a:rPr lang="en-AU" dirty="0" smtClean="0"/>
              <a:t>8/0/11 </a:t>
            </a:r>
            <a:r>
              <a:rPr lang="en-AU" dirty="0"/>
              <a:t>on need for ISO standard</a:t>
            </a:r>
          </a:p>
          <a:p>
            <a:pPr lvl="2"/>
            <a:r>
              <a:rPr lang="en-AU" dirty="0"/>
              <a:t>Passed </a:t>
            </a:r>
            <a:r>
              <a:rPr lang="en-AU" dirty="0" smtClean="0"/>
              <a:t>8/0/11 </a:t>
            </a:r>
            <a:r>
              <a:rPr lang="en-AU" dirty="0"/>
              <a:t>on support for submission to FDIS</a:t>
            </a:r>
          </a:p>
          <a:p>
            <a:pPr lvl="2"/>
            <a:r>
              <a:rPr lang="en-AU" dirty="0" smtClean="0"/>
              <a:t>No comments</a:t>
            </a:r>
          </a:p>
          <a:p>
            <a:r>
              <a:rPr lang="en-AU" dirty="0" smtClean="0"/>
              <a:t>FDIS ballot: </a:t>
            </a:r>
            <a:r>
              <a:rPr lang="en-AU" dirty="0" smtClean="0">
                <a:solidFill>
                  <a:srgbClr val="00B050"/>
                </a:solidFill>
              </a:rPr>
              <a:t>passed &amp; published</a:t>
            </a:r>
          </a:p>
          <a:p>
            <a:pPr lvl="1"/>
            <a:r>
              <a:rPr lang="en-AU" dirty="0"/>
              <a:t>Passed on </a:t>
            </a:r>
            <a:r>
              <a:rPr lang="en-AU" dirty="0" smtClean="0"/>
              <a:t>27 Jan 2018 by 12/0/10, with no comments (N16763)</a:t>
            </a:r>
          </a:p>
          <a:p>
            <a:pPr lvl="1"/>
            <a:r>
              <a:rPr lang="en-US" dirty="0" smtClean="0"/>
              <a:t>ISO/IEC/IEEE </a:t>
            </a:r>
            <a:r>
              <a:rPr lang="en-US" dirty="0"/>
              <a:t>8802-15-4:2018 </a:t>
            </a:r>
            <a:r>
              <a:rPr lang="en-AU" dirty="0" smtClean="0"/>
              <a:t>was published in Mar 2018</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150</a:t>
            </a:fld>
            <a:endParaRPr lang="en-US"/>
          </a:p>
        </p:txBody>
      </p:sp>
    </p:spTree>
    <p:extLst>
      <p:ext uri="{BB962C8B-B14F-4D97-AF65-F5344CB8AC3E}">
        <p14:creationId xmlns:p14="http://schemas.microsoft.com/office/powerpoint/2010/main" val="2284630286"/>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 has been published</a:t>
            </a:r>
            <a:endParaRPr lang="en-AU" dirty="0"/>
          </a:p>
        </p:txBody>
      </p:sp>
      <p:sp>
        <p:nvSpPr>
          <p:cNvPr id="10" name="Content Placeholder 9"/>
          <p:cNvSpPr>
            <a:spLocks noGrp="1"/>
          </p:cNvSpPr>
          <p:nvPr>
            <p:ph idx="1"/>
          </p:nvPr>
        </p:nvSpPr>
        <p:spPr>
          <a:xfrm>
            <a:off x="685800" y="1066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a:t>
            </a:r>
            <a:r>
              <a:rPr lang="en-AU" dirty="0" smtClean="0"/>
              <a:t>802.21-2017 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rgbClr val="00B050"/>
                </a:solidFill>
              </a:rPr>
              <a:t>passed &amp; response sent</a:t>
            </a:r>
          </a:p>
          <a:p>
            <a:pPr lvl="1"/>
            <a:r>
              <a:rPr lang="en-AU" dirty="0" smtClean="0"/>
              <a:t>IEEE 802.21-2017 </a:t>
            </a:r>
            <a:r>
              <a:rPr lang="en-AU" dirty="0"/>
              <a:t>60-day pre-ballot closed on </a:t>
            </a:r>
            <a:r>
              <a:rPr lang="en-AU" dirty="0" smtClean="0"/>
              <a:t>10 </a:t>
            </a:r>
            <a:r>
              <a:rPr lang="en-AU" dirty="0"/>
              <a:t>April </a:t>
            </a:r>
            <a:r>
              <a:rPr lang="en-AU" dirty="0" smtClean="0"/>
              <a:t>2017 (N16671)</a:t>
            </a:r>
            <a:endParaRPr lang="en-AU" dirty="0"/>
          </a:p>
          <a:p>
            <a:pPr lvl="2"/>
            <a:r>
              <a:rPr lang="en-AU" dirty="0"/>
              <a:t>Passed </a:t>
            </a:r>
            <a:r>
              <a:rPr lang="en-AU" dirty="0" smtClean="0"/>
              <a:t>6/1/14 </a:t>
            </a:r>
            <a:r>
              <a:rPr lang="en-AU" dirty="0"/>
              <a:t>on need for ISO standard</a:t>
            </a:r>
          </a:p>
          <a:p>
            <a:pPr lvl="2"/>
            <a:r>
              <a:rPr lang="en-AU" dirty="0"/>
              <a:t>Passed </a:t>
            </a:r>
            <a:r>
              <a:rPr lang="en-AU" dirty="0" smtClean="0"/>
              <a:t>6/1/14 on </a:t>
            </a:r>
            <a:r>
              <a:rPr lang="en-AU" dirty="0"/>
              <a:t>support for submission to FDIS</a:t>
            </a:r>
          </a:p>
          <a:p>
            <a:pPr lvl="2"/>
            <a:r>
              <a:rPr lang="en-AU" dirty="0" smtClean="0"/>
              <a:t>Only negative vote was from China NB (the usual security comment)</a:t>
            </a:r>
          </a:p>
          <a:p>
            <a:pPr lvl="1"/>
            <a:r>
              <a:rPr lang="en-AU" dirty="0" smtClean="0"/>
              <a:t>A response was sent on 20 July 2017</a:t>
            </a:r>
          </a:p>
          <a:p>
            <a:pPr lvl="2"/>
            <a:r>
              <a:rPr lang="en-AU" dirty="0" smtClean="0"/>
              <a:t>See </a:t>
            </a:r>
            <a:r>
              <a:rPr lang="en-AU" dirty="0"/>
              <a:t>21-17-0036-00 (N16682)</a:t>
            </a:r>
          </a:p>
          <a:p>
            <a:r>
              <a:rPr lang="en-AU" dirty="0" smtClean="0"/>
              <a:t>FDIS 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response sent &amp; published</a:t>
            </a:r>
          </a:p>
          <a:p>
            <a:pPr lvl="1"/>
            <a:r>
              <a:rPr lang="en-AU" dirty="0"/>
              <a:t>IEEE 802.21-2017 </a:t>
            </a:r>
            <a:r>
              <a:rPr lang="en-AU" dirty="0" smtClean="0"/>
              <a:t>FDIS passed (N16768)</a:t>
            </a:r>
          </a:p>
          <a:p>
            <a:pPr lvl="2"/>
            <a:r>
              <a:rPr lang="en-AU" dirty="0" smtClean="0"/>
              <a:t>Passed 12/1/6 (with comments from China NB)</a:t>
            </a:r>
          </a:p>
          <a:p>
            <a:pPr lvl="1"/>
            <a:r>
              <a:rPr lang="en-AU" dirty="0" smtClean="0"/>
              <a:t>A  response was sent in Mar 2018 (N16770)</a:t>
            </a:r>
          </a:p>
          <a:p>
            <a:pPr lvl="1"/>
            <a:r>
              <a:rPr lang="en-US" dirty="0"/>
              <a:t>ISO/IEC/IEEE </a:t>
            </a:r>
            <a:r>
              <a:rPr lang="en-US" dirty="0" smtClean="0"/>
              <a:t>8802-21:2018</a:t>
            </a:r>
            <a:r>
              <a:rPr lang="en-AU" dirty="0"/>
              <a:t> </a:t>
            </a:r>
            <a:r>
              <a:rPr lang="en-AU" dirty="0" smtClean="0"/>
              <a:t>published in Apr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151</a:t>
            </a:fld>
            <a:endParaRPr lang="en-US"/>
          </a:p>
        </p:txBody>
      </p:sp>
    </p:spTree>
    <p:extLst>
      <p:ext uri="{BB962C8B-B14F-4D97-AF65-F5344CB8AC3E}">
        <p14:creationId xmlns:p14="http://schemas.microsoft.com/office/powerpoint/2010/main" val="1676862021"/>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has been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a:xfrm>
            <a:off x="685800" y="1143000"/>
            <a:ext cx="7772400" cy="4114800"/>
          </a:xfrm>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1"/>
            <a:r>
              <a:rPr lang="en-AU" dirty="0" smtClean="0"/>
              <a:t>China </a:t>
            </a:r>
            <a:r>
              <a:rPr lang="en-AU" dirty="0"/>
              <a:t>NB &amp; Japan NB voted “no”</a:t>
            </a:r>
          </a:p>
          <a:p>
            <a:pPr lvl="2"/>
            <a:r>
              <a:rPr lang="en-AU" dirty="0"/>
              <a:t>802.22 WG response was sent in Nov 2016</a:t>
            </a:r>
          </a:p>
          <a:p>
            <a:r>
              <a:rPr lang="en-AU" dirty="0" smtClean="0"/>
              <a:t>FDIS </a:t>
            </a:r>
            <a:r>
              <a:rPr lang="en-AU" dirty="0"/>
              <a:t>ballot: </a:t>
            </a:r>
            <a:r>
              <a:rPr lang="en-AU" dirty="0" smtClean="0">
                <a:solidFill>
                  <a:srgbClr val="00B050"/>
                </a:solidFill>
              </a:rPr>
              <a:t>passed 27 July 2017  &amp; published (&amp; response sent later)</a:t>
            </a:r>
          </a:p>
          <a:p>
            <a:pPr lvl="1"/>
            <a:r>
              <a:rPr lang="en-AU" dirty="0"/>
              <a:t>Passed on 27 July 2017 by </a:t>
            </a:r>
            <a:r>
              <a:rPr lang="en-AU" dirty="0" smtClean="0"/>
              <a:t>12/1/16 (N16690)</a:t>
            </a:r>
            <a:endParaRPr lang="en-AU" dirty="0"/>
          </a:p>
          <a:p>
            <a:pPr lvl="2"/>
            <a:r>
              <a:rPr lang="en-AU" dirty="0"/>
              <a:t>China NB voted “no” with two </a:t>
            </a:r>
            <a:r>
              <a:rPr lang="en-AU" dirty="0" smtClean="0"/>
              <a:t>comments</a:t>
            </a:r>
          </a:p>
          <a:p>
            <a:pPr lvl="1"/>
            <a:r>
              <a:rPr lang="en-US" dirty="0"/>
              <a:t>ISO/IEC/IEEE 8802-22:2015/</a:t>
            </a:r>
            <a:r>
              <a:rPr lang="en-US" dirty="0" err="1"/>
              <a:t>Amd</a:t>
            </a:r>
            <a:r>
              <a:rPr lang="en-US" dirty="0"/>
              <a:t> </a:t>
            </a:r>
            <a:r>
              <a:rPr lang="en-US" dirty="0" smtClean="0"/>
              <a:t>2:2017 </a:t>
            </a:r>
            <a:r>
              <a:rPr lang="en-AU" dirty="0" smtClean="0"/>
              <a:t>was published in Oct 2017</a:t>
            </a:r>
          </a:p>
          <a:p>
            <a:pPr lvl="1"/>
            <a:r>
              <a:rPr lang="en-AU" dirty="0" smtClean="0"/>
              <a:t>Response to comments were sent in Mar 2018 (N16771)</a:t>
            </a:r>
            <a:endParaRPr lang="en-AU" dirty="0"/>
          </a:p>
        </p:txBody>
      </p:sp>
    </p:spTree>
    <p:extLst>
      <p:ext uri="{BB962C8B-B14F-4D97-AF65-F5344CB8AC3E}">
        <p14:creationId xmlns:p14="http://schemas.microsoft.com/office/powerpoint/2010/main" val="135003478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802.1AC-Rev D3.0 was liaised for information in Dec 2015</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liaised</a:t>
            </a:r>
          </a:p>
          <a:p>
            <a:pPr lvl="1"/>
            <a:r>
              <a:rPr lang="en-AU" dirty="0" smtClean="0"/>
              <a:t>802.1AC-Rev </a:t>
            </a:r>
            <a:r>
              <a:rPr lang="en-AU" dirty="0"/>
              <a:t>60-day </a:t>
            </a:r>
            <a:r>
              <a:rPr lang="en-AU" dirty="0" smtClean="0"/>
              <a:t>ballot passed on 24 May 2017 (N16647)</a:t>
            </a:r>
          </a:p>
          <a:p>
            <a:pPr lvl="2"/>
            <a:r>
              <a:rPr lang="en-AU" dirty="0"/>
              <a:t>Passed </a:t>
            </a:r>
            <a:r>
              <a:rPr lang="en-AU" dirty="0" smtClean="0"/>
              <a:t>11/0/8 </a:t>
            </a:r>
            <a:r>
              <a:rPr lang="en-AU" dirty="0"/>
              <a:t>on need for ISO standard</a:t>
            </a:r>
          </a:p>
          <a:p>
            <a:pPr lvl="2"/>
            <a:r>
              <a:rPr lang="en-AU" dirty="0"/>
              <a:t>Passed </a:t>
            </a:r>
            <a:r>
              <a:rPr lang="en-AU" dirty="0" smtClean="0"/>
              <a:t>10/1/9 </a:t>
            </a:r>
            <a:r>
              <a:rPr lang="en-AU" dirty="0"/>
              <a:t>on support for submission to FDIS</a:t>
            </a:r>
          </a:p>
          <a:p>
            <a:pPr lvl="1"/>
            <a:r>
              <a:rPr lang="en-AU" dirty="0"/>
              <a:t>China NB voted </a:t>
            </a:r>
            <a:r>
              <a:rPr lang="en-AU" dirty="0" smtClean="0"/>
              <a:t>“no” </a:t>
            </a:r>
            <a:r>
              <a:rPr lang="en-AU" dirty="0"/>
              <a:t>with one </a:t>
            </a:r>
            <a:r>
              <a:rPr lang="en-AU" dirty="0" smtClean="0"/>
              <a:t>comment</a:t>
            </a:r>
          </a:p>
          <a:p>
            <a:pPr lvl="2"/>
            <a:r>
              <a:rPr lang="en-AU" dirty="0"/>
              <a:t>Response (N16687) was liaised in July </a:t>
            </a:r>
            <a:r>
              <a:rPr lang="en-AU" dirty="0" smtClean="0"/>
              <a:t>2017</a:t>
            </a:r>
          </a:p>
          <a:p>
            <a:r>
              <a:rPr lang="en-AU" dirty="0" smtClean="0"/>
              <a:t>FDIS ballot: </a:t>
            </a:r>
            <a:r>
              <a:rPr lang="en-AU" dirty="0" smtClean="0">
                <a:solidFill>
                  <a:srgbClr val="00B050"/>
                </a:solidFill>
              </a:rPr>
              <a:t>passed, response liaised &amp; published</a:t>
            </a:r>
          </a:p>
          <a:p>
            <a:pPr lvl="1"/>
            <a:r>
              <a:rPr lang="en-AU" dirty="0" smtClean="0"/>
              <a:t>802.1AC-Rev </a:t>
            </a:r>
            <a:r>
              <a:rPr lang="en-AU" dirty="0"/>
              <a:t>passed its FDIS ballot on </a:t>
            </a:r>
            <a:r>
              <a:rPr lang="en-AU" dirty="0" smtClean="0"/>
              <a:t>7 Mar 2018 (N16769)</a:t>
            </a:r>
            <a:endParaRPr lang="en-AU" dirty="0"/>
          </a:p>
          <a:p>
            <a:pPr lvl="2"/>
            <a:r>
              <a:rPr lang="en-AU" dirty="0"/>
              <a:t>Passed </a:t>
            </a:r>
            <a:r>
              <a:rPr lang="en-AU" dirty="0" smtClean="0"/>
              <a:t>11/1/6</a:t>
            </a:r>
          </a:p>
          <a:p>
            <a:pPr lvl="1"/>
            <a:r>
              <a:rPr lang="en-AU" dirty="0"/>
              <a:t>China NB voted “no” with one </a:t>
            </a:r>
            <a:r>
              <a:rPr lang="en-AU" dirty="0" smtClean="0"/>
              <a:t>comment</a:t>
            </a:r>
          </a:p>
          <a:p>
            <a:pPr lvl="2"/>
            <a:r>
              <a:rPr lang="en-AU" dirty="0" smtClean="0"/>
              <a:t>A response was sent in Apr 2018 (N16795)</a:t>
            </a:r>
          </a:p>
          <a:p>
            <a:pPr lvl="1"/>
            <a:r>
              <a:rPr lang="en-AU" dirty="0" smtClean="0"/>
              <a:t>Published as </a:t>
            </a:r>
            <a:r>
              <a:rPr lang="en-AU" dirty="0"/>
              <a:t>ISO/IEC/IEEE 8802-1AC:2018</a:t>
            </a:r>
            <a:endParaRPr lang="en-AU" dirty="0" smtClean="0"/>
          </a:p>
          <a:p>
            <a:pPr lvl="2"/>
            <a:endParaRPr lang="en-AU" dirty="0">
              <a:solidFill>
                <a:srgbClr val="FF0000"/>
              </a:solidFill>
            </a:endParaRPr>
          </a:p>
          <a:p>
            <a:pPr lvl="2"/>
            <a:endParaRPr lang="en-AU" dirty="0" smtClean="0"/>
          </a:p>
          <a:p>
            <a:pPr lvl="2"/>
            <a:endParaRPr lang="en-AU" dirty="0"/>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153</a:t>
            </a:fld>
            <a:endParaRPr lang="en-US"/>
          </a:p>
        </p:txBody>
      </p:sp>
    </p:spTree>
    <p:extLst>
      <p:ext uri="{BB962C8B-B14F-4D97-AF65-F5344CB8AC3E}">
        <p14:creationId xmlns:p14="http://schemas.microsoft.com/office/powerpoint/2010/main" val="836845168"/>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has been published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 (see N16484)</a:t>
            </a:r>
          </a:p>
          <a:p>
            <a:r>
              <a:rPr lang="en-US" dirty="0" smtClean="0"/>
              <a:t>60-day</a:t>
            </a:r>
            <a:r>
              <a:rPr lang="en-AU" dirty="0" smtClean="0"/>
              <a:t> pre-ballot: </a:t>
            </a:r>
            <a:r>
              <a:rPr lang="en-AU" dirty="0" smtClean="0">
                <a:solidFill>
                  <a:srgbClr val="00B050"/>
                </a:solidFill>
              </a:rPr>
              <a:t>passed</a:t>
            </a:r>
            <a:endParaRPr lang="en-AU" dirty="0" smtClean="0">
              <a:solidFill>
                <a:schemeClr val="accent2"/>
              </a:solidFill>
            </a:endParaRPr>
          </a:p>
          <a:p>
            <a:pPr lvl="1"/>
            <a:r>
              <a:rPr lang="en-AU" dirty="0" smtClean="0"/>
              <a:t>802d passed </a:t>
            </a:r>
            <a:r>
              <a:rPr lang="en-AU" dirty="0"/>
              <a:t>60-day pre-ballot on </a:t>
            </a:r>
            <a:r>
              <a:rPr lang="en-AU" dirty="0" smtClean="0"/>
              <a:t>15 June 2017 (N16657)</a:t>
            </a:r>
            <a:endParaRPr lang="en-AU" dirty="0"/>
          </a:p>
          <a:p>
            <a:pPr lvl="2"/>
            <a:r>
              <a:rPr lang="en-AU" dirty="0" smtClean="0"/>
              <a:t>Passed 9/0/11 </a:t>
            </a:r>
            <a:r>
              <a:rPr lang="en-AU" dirty="0"/>
              <a:t>on need for ISO standard</a:t>
            </a:r>
          </a:p>
          <a:p>
            <a:pPr lvl="2"/>
            <a:r>
              <a:rPr lang="en-AU" dirty="0"/>
              <a:t>Passed </a:t>
            </a:r>
            <a:r>
              <a:rPr lang="en-AU" dirty="0" smtClean="0"/>
              <a:t>9/0/11 </a:t>
            </a:r>
            <a:r>
              <a:rPr lang="en-AU" dirty="0"/>
              <a:t>on support for submission to FDIS </a:t>
            </a:r>
            <a:endParaRPr lang="en-AU" dirty="0" smtClean="0"/>
          </a:p>
          <a:p>
            <a:r>
              <a:rPr lang="en-AU" dirty="0" smtClean="0"/>
              <a:t>FDIS ballot: </a:t>
            </a:r>
            <a:r>
              <a:rPr lang="en-AU" dirty="0" smtClean="0">
                <a:solidFill>
                  <a:srgbClr val="00B050"/>
                </a:solidFill>
              </a:rPr>
              <a:t>passed, and published</a:t>
            </a:r>
          </a:p>
          <a:p>
            <a:pPr lvl="1"/>
            <a:r>
              <a:rPr lang="en-AU" dirty="0" smtClean="0"/>
              <a:t>802d </a:t>
            </a:r>
            <a:r>
              <a:rPr lang="en-AU" dirty="0"/>
              <a:t>passed </a:t>
            </a:r>
            <a:r>
              <a:rPr lang="en-AU" dirty="0" smtClean="0"/>
              <a:t>FDIS ballot </a:t>
            </a:r>
            <a:r>
              <a:rPr lang="en-AU" dirty="0"/>
              <a:t>on </a:t>
            </a:r>
            <a:r>
              <a:rPr lang="en-AU" dirty="0" smtClean="0"/>
              <a:t>14 Mar 2018 (N16779/N16783)</a:t>
            </a:r>
          </a:p>
          <a:p>
            <a:pPr lvl="2"/>
            <a:r>
              <a:rPr lang="en-AU" dirty="0" smtClean="0"/>
              <a:t>Passed 12/0/7</a:t>
            </a:r>
          </a:p>
          <a:p>
            <a:pPr lvl="1"/>
            <a:r>
              <a:rPr lang="en-AU" dirty="0" smtClean="0"/>
              <a:t>Published as </a:t>
            </a:r>
            <a:r>
              <a:rPr lang="en-AU" dirty="0"/>
              <a:t>ISO/IEC/IEEE 8802-A:2015/AMD1:2018</a:t>
            </a:r>
          </a:p>
          <a:p>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154</a:t>
            </a:fld>
            <a:endParaRPr lang="en-US"/>
          </a:p>
        </p:txBody>
      </p:sp>
    </p:spTree>
    <p:extLst>
      <p:ext uri="{BB962C8B-B14F-4D97-AF65-F5344CB8AC3E}">
        <p14:creationId xmlns:p14="http://schemas.microsoft.com/office/powerpoint/2010/main" val="2879473440"/>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has been published</a:t>
            </a:r>
            <a:endParaRPr lang="en-AU" dirty="0"/>
          </a:p>
        </p:txBody>
      </p:sp>
      <p:sp>
        <p:nvSpPr>
          <p:cNvPr id="10" name="Content Placeholder 9"/>
          <p:cNvSpPr>
            <a:spLocks noGrp="1"/>
          </p:cNvSpPr>
          <p:nvPr>
            <p:ph idx="1"/>
          </p:nvPr>
        </p:nvSpPr>
        <p:spPr>
          <a:xfrm>
            <a:off x="685800" y="13716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 D6.0 in Jul 2016 &amp; D8.0 in Oct 2016</a:t>
            </a:r>
          </a:p>
          <a:p>
            <a:r>
              <a:rPr lang="en-US" dirty="0" smtClean="0"/>
              <a:t>60-day</a:t>
            </a:r>
            <a:r>
              <a:rPr lang="en-AU" dirty="0" smtClean="0"/>
              <a:t> </a:t>
            </a:r>
            <a:r>
              <a:rPr lang="en-AU" dirty="0"/>
              <a:t>pre-ballot: </a:t>
            </a:r>
            <a:r>
              <a:rPr lang="en-AU" dirty="0">
                <a:solidFill>
                  <a:srgbClr val="00B050"/>
                </a:solidFill>
              </a:rPr>
              <a:t>passed </a:t>
            </a:r>
            <a:r>
              <a:rPr lang="en-AU" dirty="0" smtClean="0">
                <a:solidFill>
                  <a:srgbClr val="00B050"/>
                </a:solidFill>
              </a:rPr>
              <a:t>&amp; responses liaised</a:t>
            </a:r>
            <a:endParaRPr lang="en-AU" dirty="0">
              <a:solidFill>
                <a:srgbClr val="00B050"/>
              </a:solidFill>
            </a:endParaRPr>
          </a:p>
          <a:p>
            <a:pPr lvl="1"/>
            <a:r>
              <a:rPr lang="en-AU" dirty="0" smtClean="0"/>
              <a:t>802.11-2016 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 for which a response was approved – see </a:t>
            </a:r>
            <a:r>
              <a:rPr lang="en-AU" dirty="0"/>
              <a:t>11-17-0629-01 </a:t>
            </a:r>
            <a:r>
              <a:rPr lang="en-AU" dirty="0" smtClean="0"/>
              <a:t>– was sent on 10 June (N16655)</a:t>
            </a:r>
            <a:endParaRPr lang="en-AU" dirty="0">
              <a:solidFill>
                <a:srgbClr val="FF0000"/>
              </a:solidFill>
            </a:endParaRPr>
          </a:p>
          <a:p>
            <a:r>
              <a:rPr lang="en-AU" dirty="0" smtClean="0"/>
              <a:t>FDIS ballot: </a:t>
            </a:r>
            <a:r>
              <a:rPr lang="en-AU" dirty="0" smtClean="0">
                <a:solidFill>
                  <a:srgbClr val="00B050"/>
                </a:solidFill>
              </a:rPr>
              <a:t>passed, response sent &amp; published</a:t>
            </a:r>
          </a:p>
          <a:p>
            <a:pPr lvl="1"/>
            <a:r>
              <a:rPr lang="en-AU" dirty="0"/>
              <a:t>802.11-2016</a:t>
            </a:r>
            <a:r>
              <a:rPr lang="en-AU" dirty="0" smtClean="0"/>
              <a:t> </a:t>
            </a:r>
            <a:r>
              <a:rPr lang="en-AU" dirty="0"/>
              <a:t>passed its FDIS ballot on </a:t>
            </a:r>
            <a:r>
              <a:rPr lang="en-AU" dirty="0" smtClean="0"/>
              <a:t>13 Apr 2018 </a:t>
            </a:r>
            <a:r>
              <a:rPr lang="en-AU" dirty="0"/>
              <a:t>(</a:t>
            </a:r>
            <a:r>
              <a:rPr lang="en-AU" dirty="0" smtClean="0"/>
              <a:t>N16794)</a:t>
            </a:r>
            <a:endParaRPr lang="en-AU" dirty="0"/>
          </a:p>
          <a:p>
            <a:pPr lvl="2"/>
            <a:r>
              <a:rPr lang="en-AU" dirty="0"/>
              <a:t>Passed </a:t>
            </a:r>
            <a:r>
              <a:rPr lang="en-AU" dirty="0" smtClean="0"/>
              <a:t>12/1/6 (with comments by China NB)</a:t>
            </a:r>
            <a:endParaRPr lang="en-AU" dirty="0"/>
          </a:p>
          <a:p>
            <a:pPr lvl="1"/>
            <a:r>
              <a:rPr lang="en-AU" dirty="0" smtClean="0"/>
              <a:t>A response has been sent (N16812)</a:t>
            </a:r>
          </a:p>
          <a:p>
            <a:pPr lvl="1"/>
            <a:r>
              <a:rPr lang="en-AU" dirty="0" smtClean="0"/>
              <a:t>Published as </a:t>
            </a:r>
            <a:r>
              <a:rPr lang="en-AU" dirty="0"/>
              <a:t>ISO/IEC/IEEE 8802-11:2018</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155</a:t>
            </a:fld>
            <a:endParaRPr lang="en-US"/>
          </a:p>
        </p:txBody>
      </p:sp>
    </p:spTree>
    <p:extLst>
      <p:ext uri="{BB962C8B-B14F-4D97-AF65-F5344CB8AC3E}">
        <p14:creationId xmlns:p14="http://schemas.microsoft.com/office/powerpoint/2010/main" val="2426850645"/>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has been published</a:t>
            </a:r>
            <a:endParaRPr lang="en-AU" dirty="0"/>
          </a:p>
        </p:txBody>
      </p:sp>
      <p:sp>
        <p:nvSpPr>
          <p:cNvPr id="10" name="Content Placeholder 9"/>
          <p:cNvSpPr>
            <a:spLocks noGrp="1"/>
          </p:cNvSpPr>
          <p:nvPr>
            <p:ph idx="1"/>
          </p:nvPr>
        </p:nvSpPr>
        <p:spPr>
          <a:xfrm>
            <a:off x="685800" y="12954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rgbClr val="00B050"/>
                </a:solidFill>
              </a:rPr>
              <a:t>passed</a:t>
            </a:r>
          </a:p>
          <a:p>
            <a:pPr lvl="1"/>
            <a:r>
              <a:rPr lang="en-AU" dirty="0"/>
              <a:t>IEEE </a:t>
            </a:r>
            <a:r>
              <a:rPr lang="en-AU" dirty="0" smtClean="0"/>
              <a:t>802.21.1 </a:t>
            </a:r>
            <a:r>
              <a:rPr lang="en-AU" dirty="0"/>
              <a:t>60-day pre-ballot </a:t>
            </a:r>
            <a:r>
              <a:rPr lang="en-AU" dirty="0" smtClean="0"/>
              <a:t>passed </a:t>
            </a:r>
            <a:r>
              <a:rPr lang="en-AU" dirty="0"/>
              <a:t>on 10 April 2017 (</a:t>
            </a:r>
            <a:r>
              <a:rPr lang="en-AU" dirty="0" smtClean="0"/>
              <a:t>N16672)</a:t>
            </a:r>
            <a:endParaRPr lang="en-AU" dirty="0"/>
          </a:p>
          <a:p>
            <a:pPr lvl="2"/>
            <a:r>
              <a:rPr lang="en-AU" dirty="0"/>
              <a:t>Passed 6/0/14 on need for ISO standard</a:t>
            </a:r>
          </a:p>
          <a:p>
            <a:pPr lvl="2"/>
            <a:r>
              <a:rPr lang="en-AU" dirty="0"/>
              <a:t>Passed 6/0/14 on support for submission to FDIS</a:t>
            </a:r>
          </a:p>
          <a:p>
            <a:pPr lvl="1"/>
            <a:r>
              <a:rPr lang="en-AU" dirty="0" smtClean="0"/>
              <a:t>China </a:t>
            </a:r>
            <a:r>
              <a:rPr lang="en-AU" dirty="0"/>
              <a:t>NB voted “no” with </a:t>
            </a:r>
            <a:r>
              <a:rPr lang="en-AU" dirty="0" smtClean="0"/>
              <a:t>comments</a:t>
            </a:r>
            <a:endParaRPr lang="en-AU" dirty="0"/>
          </a:p>
          <a:p>
            <a:pPr lvl="2"/>
            <a:r>
              <a:rPr lang="en-AU" dirty="0" smtClean="0"/>
              <a:t>A </a:t>
            </a:r>
            <a:r>
              <a:rPr lang="en-AU" dirty="0"/>
              <a:t>response was sent on 20 July </a:t>
            </a:r>
            <a:r>
              <a:rPr lang="en-AU" dirty="0" smtClean="0"/>
              <a:t>2017 (N16682)</a:t>
            </a:r>
            <a:endParaRPr lang="en-AU" dirty="0" smtClean="0">
              <a:solidFill>
                <a:schemeClr val="accent2"/>
              </a:solidFill>
            </a:endParaRPr>
          </a:p>
          <a:p>
            <a:r>
              <a:rPr lang="en-AU" dirty="0" smtClean="0"/>
              <a:t>FDIS ballot: </a:t>
            </a:r>
            <a:r>
              <a:rPr lang="en-AU" dirty="0" smtClean="0">
                <a:solidFill>
                  <a:srgbClr val="00B050"/>
                </a:solidFill>
              </a:rPr>
              <a:t>passed, response sent &amp; published</a:t>
            </a:r>
          </a:p>
          <a:p>
            <a:pPr lvl="1"/>
            <a:r>
              <a:rPr lang="en-AU" dirty="0"/>
              <a:t>IEEE 802.21.1 </a:t>
            </a:r>
            <a:r>
              <a:rPr lang="en-AU" dirty="0" smtClean="0"/>
              <a:t>FDIS ballot </a:t>
            </a:r>
            <a:r>
              <a:rPr lang="en-AU" dirty="0"/>
              <a:t>passed on </a:t>
            </a:r>
            <a:r>
              <a:rPr lang="en-AU" dirty="0" smtClean="0"/>
              <a:t>14 Mar 2018 </a:t>
            </a:r>
            <a:r>
              <a:rPr lang="en-AU" dirty="0"/>
              <a:t>(</a:t>
            </a:r>
            <a:r>
              <a:rPr lang="en-AU" dirty="0" smtClean="0"/>
              <a:t>N16780, N16784)</a:t>
            </a:r>
          </a:p>
          <a:p>
            <a:pPr lvl="2"/>
            <a:r>
              <a:rPr lang="en-AU" dirty="0"/>
              <a:t>Passed </a:t>
            </a:r>
            <a:r>
              <a:rPr lang="en-AU" dirty="0" smtClean="0"/>
              <a:t>11/1/7 (with comment from China NB)</a:t>
            </a:r>
          </a:p>
          <a:p>
            <a:pPr lvl="1"/>
            <a:r>
              <a:rPr lang="en-AU" dirty="0"/>
              <a:t>A response has been sent (</a:t>
            </a:r>
            <a:r>
              <a:rPr lang="en-AU" dirty="0" smtClean="0"/>
              <a:t>N16811) </a:t>
            </a:r>
            <a:r>
              <a:rPr lang="en-AU" dirty="0"/>
              <a:t>and waiting for </a:t>
            </a:r>
            <a:r>
              <a:rPr lang="en-AU" dirty="0" smtClean="0"/>
              <a:t>publication</a:t>
            </a:r>
          </a:p>
          <a:p>
            <a:pPr lvl="1"/>
            <a:r>
              <a:rPr lang="en-AU" dirty="0" smtClean="0"/>
              <a:t>Published as </a:t>
            </a:r>
            <a:r>
              <a:rPr lang="en-AU" dirty="0"/>
              <a:t>ISO/IEC/IEEE 8802-21-1:2018</a:t>
            </a:r>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156</a:t>
            </a:fld>
            <a:endParaRPr lang="en-US"/>
          </a:p>
        </p:txBody>
      </p:sp>
    </p:spTree>
    <p:extLst>
      <p:ext uri="{BB962C8B-B14F-4D97-AF65-F5344CB8AC3E}">
        <p14:creationId xmlns:p14="http://schemas.microsoft.com/office/powerpoint/2010/main" val="14201883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 </a:t>
            </a:r>
            <a:r>
              <a:rPr lang="en-AU" dirty="0"/>
              <a:t>has pushed </a:t>
            </a:r>
            <a:r>
              <a:rPr lang="en-AU" dirty="0" smtClean="0"/>
              <a:t>44 </a:t>
            </a:r>
            <a:r>
              <a:rPr lang="en-AU" dirty="0"/>
              <a:t>standards </a:t>
            </a:r>
            <a:r>
              <a:rPr lang="en-AU" dirty="0" smtClean="0"/>
              <a:t>through to </a:t>
            </a:r>
            <a:r>
              <a:rPr lang="en-AU" dirty="0"/>
              <a:t>PSDO ratification </a:t>
            </a:r>
            <a:r>
              <a:rPr lang="en-AU" dirty="0" smtClean="0"/>
              <a:t>with 38 in-process</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74651894"/>
              </p:ext>
            </p:extLst>
          </p:nvPr>
        </p:nvGraphicFramePr>
        <p:xfrm>
          <a:off x="1714500" y="2133600"/>
          <a:ext cx="5791200" cy="3337560"/>
        </p:xfrm>
        <a:graphic>
          <a:graphicData uri="http://schemas.openxmlformats.org/drawingml/2006/table">
            <a:tbl>
              <a:tblPr firstRow="1" bandRow="1">
                <a:tableStyleId>{21E4AEA4-8DFA-4A89-87EB-49C32662AFE0}</a:tableStyleId>
              </a:tblPr>
              <a:tblGrid>
                <a:gridCol w="1930400">
                  <a:extLst>
                    <a:ext uri="{9D8B030D-6E8A-4147-A177-3AD203B41FA5}">
                      <a16:colId xmlns:a16="http://schemas.microsoft.com/office/drawing/2014/main" val="4026387333"/>
                    </a:ext>
                  </a:extLst>
                </a:gridCol>
                <a:gridCol w="1930400">
                  <a:extLst>
                    <a:ext uri="{9D8B030D-6E8A-4147-A177-3AD203B41FA5}">
                      <a16:colId xmlns:a16="http://schemas.microsoft.com/office/drawing/2014/main" val="1749157900"/>
                    </a:ext>
                  </a:extLst>
                </a:gridCol>
                <a:gridCol w="1930400">
                  <a:extLst>
                    <a:ext uri="{9D8B030D-6E8A-4147-A177-3AD203B41FA5}">
                      <a16:colId xmlns:a16="http://schemas.microsoft.com/office/drawing/2014/main" val="3686578755"/>
                    </a:ext>
                  </a:extLst>
                </a:gridCol>
              </a:tblGrid>
              <a:tr h="370840">
                <a:tc>
                  <a:txBody>
                    <a:bodyPr/>
                    <a:lstStyle/>
                    <a:p>
                      <a:pPr algn="ctr"/>
                      <a:r>
                        <a:rPr lang="en-AU" dirty="0" smtClean="0"/>
                        <a:t>WG</a:t>
                      </a:r>
                      <a:endParaRPr lang="en-AU" dirty="0"/>
                    </a:p>
                  </a:txBody>
                  <a:tcPr/>
                </a:tc>
                <a:tc>
                  <a:txBody>
                    <a:bodyPr/>
                    <a:lstStyle/>
                    <a:p>
                      <a:pPr algn="ctr"/>
                      <a:r>
                        <a:rPr lang="en-AU" dirty="0" smtClean="0"/>
                        <a:t>Competed</a:t>
                      </a:r>
                      <a:endParaRPr lang="en-AU" dirty="0"/>
                    </a:p>
                  </a:txBody>
                  <a:tcPr/>
                </a:tc>
                <a:tc>
                  <a:txBody>
                    <a:bodyPr/>
                    <a:lstStyle/>
                    <a:p>
                      <a:pPr algn="ctr"/>
                      <a:r>
                        <a:rPr lang="en-AU" dirty="0" smtClean="0"/>
                        <a:t>In-process</a:t>
                      </a:r>
                      <a:endParaRPr lang="en-AU" dirty="0"/>
                    </a:p>
                  </a:txBody>
                  <a:tcPr/>
                </a:tc>
                <a:extLst>
                  <a:ext uri="{0D108BD9-81ED-4DB2-BD59-A6C34878D82A}">
                    <a16:rowId xmlns:a16="http://schemas.microsoft.com/office/drawing/2014/main" val="2218623818"/>
                  </a:ext>
                </a:extLst>
              </a:tr>
              <a:tr h="370840">
                <a:tc>
                  <a:txBody>
                    <a:bodyPr/>
                    <a:lstStyle/>
                    <a:p>
                      <a:pPr algn="ctr"/>
                      <a:r>
                        <a:rPr lang="en-AU" b="1" dirty="0" smtClean="0"/>
                        <a:t>802.1</a:t>
                      </a:r>
                      <a:endParaRPr lang="en-AU" b="1" dirty="0"/>
                    </a:p>
                  </a:txBody>
                  <a:tcPr/>
                </a:tc>
                <a:tc>
                  <a:txBody>
                    <a:bodyPr/>
                    <a:lstStyle/>
                    <a:p>
                      <a:pPr algn="ctr"/>
                      <a:r>
                        <a:rPr lang="en-AU" dirty="0" smtClean="0"/>
                        <a:t>22</a:t>
                      </a:r>
                      <a:endParaRPr lang="en-AU" dirty="0"/>
                    </a:p>
                  </a:txBody>
                  <a:tcPr/>
                </a:tc>
                <a:tc>
                  <a:txBody>
                    <a:bodyPr/>
                    <a:lstStyle/>
                    <a:p>
                      <a:pPr algn="ctr"/>
                      <a:r>
                        <a:rPr lang="en-AU" dirty="0" smtClean="0"/>
                        <a:t>16</a:t>
                      </a:r>
                      <a:endParaRPr lang="en-AU" dirty="0"/>
                    </a:p>
                  </a:txBody>
                  <a:tcPr/>
                </a:tc>
                <a:extLst>
                  <a:ext uri="{0D108BD9-81ED-4DB2-BD59-A6C34878D82A}">
                    <a16:rowId xmlns:a16="http://schemas.microsoft.com/office/drawing/2014/main" val="2541870238"/>
                  </a:ext>
                </a:extLst>
              </a:tr>
              <a:tr h="370840">
                <a:tc>
                  <a:txBody>
                    <a:bodyPr/>
                    <a:lstStyle/>
                    <a:p>
                      <a:pPr algn="ctr"/>
                      <a:r>
                        <a:rPr lang="en-AU" b="1" dirty="0" smtClean="0"/>
                        <a:t>802.3</a:t>
                      </a:r>
                    </a:p>
                  </a:txBody>
                  <a:tcPr/>
                </a:tc>
                <a:tc>
                  <a:txBody>
                    <a:bodyPr/>
                    <a:lstStyle/>
                    <a:p>
                      <a:pPr algn="ctr"/>
                      <a:r>
                        <a:rPr lang="en-AU" dirty="0" smtClean="0"/>
                        <a:t>9</a:t>
                      </a:r>
                      <a:endParaRPr lang="en-AU" dirty="0"/>
                    </a:p>
                  </a:txBody>
                  <a:tcPr/>
                </a:tc>
                <a:tc>
                  <a:txBody>
                    <a:bodyPr/>
                    <a:lstStyle/>
                    <a:p>
                      <a:pPr algn="ctr"/>
                      <a:r>
                        <a:rPr lang="en-AU" dirty="0" smtClean="0"/>
                        <a:t>10</a:t>
                      </a:r>
                      <a:endParaRPr lang="en-AU" dirty="0"/>
                    </a:p>
                  </a:txBody>
                  <a:tcPr/>
                </a:tc>
                <a:extLst>
                  <a:ext uri="{0D108BD9-81ED-4DB2-BD59-A6C34878D82A}">
                    <a16:rowId xmlns:a16="http://schemas.microsoft.com/office/drawing/2014/main" val="2616437558"/>
                  </a:ext>
                </a:extLst>
              </a:tr>
              <a:tr h="370840">
                <a:tc>
                  <a:txBody>
                    <a:bodyPr/>
                    <a:lstStyle/>
                    <a:p>
                      <a:pPr algn="ctr"/>
                      <a:r>
                        <a:rPr lang="en-AU" b="1" dirty="0" smtClean="0"/>
                        <a:t>802.11</a:t>
                      </a:r>
                      <a:endParaRPr lang="en-AU" b="1" dirty="0"/>
                    </a:p>
                  </a:txBody>
                  <a:tcPr/>
                </a:tc>
                <a:tc>
                  <a:txBody>
                    <a:bodyPr/>
                    <a:lstStyle/>
                    <a:p>
                      <a:pPr algn="ctr"/>
                      <a:r>
                        <a:rPr lang="en-AU" dirty="0" smtClean="0"/>
                        <a:t>7</a:t>
                      </a:r>
                      <a:endParaRPr lang="en-AU" dirty="0"/>
                    </a:p>
                  </a:txBody>
                  <a:tcPr/>
                </a:tc>
                <a:tc>
                  <a:txBody>
                    <a:bodyPr/>
                    <a:lstStyle/>
                    <a:p>
                      <a:pPr algn="ctr"/>
                      <a:r>
                        <a:rPr lang="en-AU" dirty="0" smtClean="0"/>
                        <a:t>9</a:t>
                      </a:r>
                      <a:endParaRPr lang="en-AU" dirty="0"/>
                    </a:p>
                  </a:txBody>
                  <a:tcPr/>
                </a:tc>
                <a:extLst>
                  <a:ext uri="{0D108BD9-81ED-4DB2-BD59-A6C34878D82A}">
                    <a16:rowId xmlns:a16="http://schemas.microsoft.com/office/drawing/2014/main" val="3943146548"/>
                  </a:ext>
                </a:extLst>
              </a:tr>
              <a:tr h="370840">
                <a:tc>
                  <a:txBody>
                    <a:bodyPr/>
                    <a:lstStyle/>
                    <a:p>
                      <a:pPr algn="ctr"/>
                      <a:r>
                        <a:rPr lang="en-AU" b="1" dirty="0" smtClean="0"/>
                        <a:t>802.15</a:t>
                      </a:r>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2187709932"/>
                  </a:ext>
                </a:extLst>
              </a:tr>
              <a:tr h="370840">
                <a:tc>
                  <a:txBody>
                    <a:bodyPr/>
                    <a:lstStyle/>
                    <a:p>
                      <a:pPr algn="ctr"/>
                      <a:r>
                        <a:rPr lang="en-AU" b="1" dirty="0" smtClean="0"/>
                        <a:t>802.16</a:t>
                      </a:r>
                      <a:endParaRPr lang="en-AU" b="1" dirty="0"/>
                    </a:p>
                  </a:txBody>
                  <a:tcPr/>
                </a:tc>
                <a:tc>
                  <a:txBody>
                    <a:bodyPr/>
                    <a:lstStyle/>
                    <a:p>
                      <a:pPr algn="ctr"/>
                      <a:r>
                        <a:rPr lang="en-AU" dirty="0" smtClean="0"/>
                        <a:t>0</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1930315798"/>
                  </a:ext>
                </a:extLst>
              </a:tr>
              <a:tr h="370840">
                <a:tc>
                  <a:txBody>
                    <a:bodyPr/>
                    <a:lstStyle/>
                    <a:p>
                      <a:pPr algn="ctr"/>
                      <a:r>
                        <a:rPr lang="en-AU" b="1" dirty="0" smtClean="0"/>
                        <a:t>802.21</a:t>
                      </a:r>
                      <a:endParaRPr lang="en-AU" b="1" dirty="0"/>
                    </a:p>
                  </a:txBody>
                  <a:tcPr/>
                </a:tc>
                <a:tc>
                  <a:txBody>
                    <a:bodyPr/>
                    <a:lstStyle/>
                    <a:p>
                      <a:pPr algn="ctr"/>
                      <a:r>
                        <a:rPr lang="en-AU" dirty="0" smtClean="0"/>
                        <a:t>2</a:t>
                      </a:r>
                      <a:endParaRPr lang="en-AU" dirty="0"/>
                    </a:p>
                  </a:txBody>
                  <a:tcPr/>
                </a:tc>
                <a:tc>
                  <a:txBody>
                    <a:bodyPr/>
                    <a:lstStyle/>
                    <a:p>
                      <a:pPr algn="ctr"/>
                      <a:r>
                        <a:rPr lang="en-AU" dirty="0" smtClean="0"/>
                        <a:t>1</a:t>
                      </a:r>
                      <a:endParaRPr lang="en-AU" dirty="0"/>
                    </a:p>
                  </a:txBody>
                  <a:tcPr/>
                </a:tc>
                <a:extLst>
                  <a:ext uri="{0D108BD9-81ED-4DB2-BD59-A6C34878D82A}">
                    <a16:rowId xmlns:a16="http://schemas.microsoft.com/office/drawing/2014/main" val="3179030079"/>
                  </a:ext>
                </a:extLst>
              </a:tr>
              <a:tr h="370840">
                <a:tc>
                  <a:txBody>
                    <a:bodyPr/>
                    <a:lstStyle/>
                    <a:p>
                      <a:pPr algn="ctr"/>
                      <a:r>
                        <a:rPr lang="en-AU" b="1" dirty="0" smtClean="0"/>
                        <a:t>802.22</a:t>
                      </a:r>
                      <a:endParaRPr lang="en-AU" b="1" dirty="0"/>
                    </a:p>
                  </a:txBody>
                  <a:tcPr/>
                </a:tc>
                <a:tc>
                  <a:txBody>
                    <a:bodyPr/>
                    <a:lstStyle/>
                    <a:p>
                      <a:pPr algn="ctr"/>
                      <a:r>
                        <a:rPr lang="en-AU" dirty="0" smtClean="0"/>
                        <a:t>3</a:t>
                      </a:r>
                      <a:endParaRPr lang="en-AU" dirty="0"/>
                    </a:p>
                  </a:txBody>
                  <a:tcPr>
                    <a:lnB w="12700" cap="flat" cmpd="sng" algn="ctr">
                      <a:solidFill>
                        <a:schemeClr val="tx1"/>
                      </a:solidFill>
                      <a:prstDash val="solid"/>
                      <a:round/>
                      <a:headEnd type="none" w="med" len="med"/>
                      <a:tailEnd type="none" w="med" len="med"/>
                    </a:lnB>
                  </a:tcPr>
                </a:tc>
                <a:tc>
                  <a:txBody>
                    <a:bodyPr/>
                    <a:lstStyle/>
                    <a:p>
                      <a:pPr algn="ctr"/>
                      <a:r>
                        <a:rPr lang="en-AU" dirty="0" smtClean="0"/>
                        <a:t>0</a:t>
                      </a:r>
                      <a:endParaRPr lang="en-AU" dirty="0"/>
                    </a:p>
                  </a:txBody>
                  <a:tcP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6360250"/>
                  </a:ext>
                </a:extLst>
              </a:tr>
              <a:tr h="370840">
                <a:tc>
                  <a:txBody>
                    <a:bodyPr/>
                    <a:lstStyle/>
                    <a:p>
                      <a:pPr algn="ctr"/>
                      <a:r>
                        <a:rPr lang="en-AU" b="1" dirty="0" smtClean="0"/>
                        <a:t>All</a:t>
                      </a:r>
                      <a:endParaRPr lang="en-AU" b="1" dirty="0"/>
                    </a:p>
                  </a:txBody>
                  <a:tcPr/>
                </a:tc>
                <a:tc>
                  <a:txBody>
                    <a:bodyPr/>
                    <a:lstStyle/>
                    <a:p>
                      <a:pPr algn="ctr"/>
                      <a:r>
                        <a:rPr lang="en-AU" b="1" dirty="0" smtClean="0"/>
                        <a:t>44</a:t>
                      </a:r>
                      <a:endParaRPr lang="en-AU" b="1" dirty="0"/>
                    </a:p>
                  </a:txBody>
                  <a:tcPr>
                    <a:lnT w="12700" cap="flat" cmpd="sng" algn="ctr">
                      <a:solidFill>
                        <a:schemeClr val="tx1"/>
                      </a:solidFill>
                      <a:prstDash val="solid"/>
                      <a:round/>
                      <a:headEnd type="none" w="med" len="med"/>
                      <a:tailEnd type="none" w="med" len="med"/>
                    </a:lnT>
                  </a:tcPr>
                </a:tc>
                <a:tc>
                  <a:txBody>
                    <a:bodyPr/>
                    <a:lstStyle/>
                    <a:p>
                      <a:pPr algn="ctr"/>
                      <a:r>
                        <a:rPr lang="en-AU" b="1" dirty="0" smtClean="0"/>
                        <a:t>38</a:t>
                      </a:r>
                      <a:endParaRPr lang="en-AU" b="1" dirty="0"/>
                    </a:p>
                  </a:txBody>
                  <a:tcP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3024263602"/>
                  </a:ext>
                </a:extLst>
              </a:tr>
            </a:tbl>
          </a:graphicData>
        </a:graphic>
      </p:graphicFrame>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
        <p:nvSpPr>
          <p:cNvPr id="3" name="Rectangle 2"/>
          <p:cNvSpPr/>
          <p:nvPr/>
        </p:nvSpPr>
        <p:spPr bwMode="auto">
          <a:xfrm>
            <a:off x="1752600" y="5791200"/>
            <a:ext cx="57912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400" b="0" i="0" u="none" strike="noStrike" cap="none" normalizeH="0" baseline="0" dirty="0" smtClean="0">
                <a:ln>
                  <a:noFill/>
                </a:ln>
                <a:solidFill>
                  <a:schemeClr val="tx1"/>
                </a:solidFill>
                <a:effectLst/>
                <a:latin typeface="+mj-lt"/>
              </a:rPr>
              <a:t>Note:</a:t>
            </a:r>
            <a:r>
              <a:rPr kumimoji="0" lang="en-AU" sz="1400" b="0" i="0" u="none" strike="noStrike" cap="none" normalizeH="0" dirty="0" smtClean="0">
                <a:ln>
                  <a:noFill/>
                </a:ln>
                <a:solidFill>
                  <a:schemeClr val="tx1"/>
                </a:solidFill>
                <a:effectLst/>
                <a:latin typeface="+mj-lt"/>
              </a:rPr>
              <a:t> a number of projects are transitioning to “completed”</a:t>
            </a:r>
            <a:endParaRPr kumimoji="0" lang="en-AU" sz="14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39769215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17</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extLst>
                    <a:ext uri="{9D8B030D-6E8A-4147-A177-3AD203B41FA5}">
                      <a16:colId xmlns:a16="http://schemas.microsoft.com/office/drawing/2014/main" val="20000"/>
                    </a:ext>
                  </a:extLst>
                </a:gridCol>
                <a:gridCol w="2030186">
                  <a:extLst>
                    <a:ext uri="{9D8B030D-6E8A-4147-A177-3AD203B41FA5}">
                      <a16:colId xmlns:a16="http://schemas.microsoft.com/office/drawing/2014/main" val="20001"/>
                    </a:ext>
                  </a:extLst>
                </a:gridCol>
                <a:gridCol w="2109107">
                  <a:extLst>
                    <a:ext uri="{9D8B030D-6E8A-4147-A177-3AD203B41FA5}">
                      <a16:colId xmlns:a16="http://schemas.microsoft.com/office/drawing/2014/main" val="20002"/>
                    </a:ext>
                  </a:extLst>
                </a:gridCol>
                <a:gridCol w="2109107">
                  <a:extLst>
                    <a:ext uri="{9D8B030D-6E8A-4147-A177-3AD203B41FA5}">
                      <a16:colId xmlns:a16="http://schemas.microsoft.com/office/drawing/2014/main" val="20003"/>
                    </a:ext>
                  </a:extLst>
                </a:gridCol>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extLst>
                  <a:ext uri="{0D108BD9-81ED-4DB2-BD59-A6C34878D82A}">
                    <a16:rowId xmlns:a16="http://schemas.microsoft.com/office/drawing/2014/main" val="10001"/>
                  </a:ext>
                </a:extLst>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2"/>
                  </a:ext>
                </a:extLst>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extLst>
                  <a:ext uri="{0D108BD9-81ED-4DB2-BD59-A6C34878D82A}">
                    <a16:rowId xmlns:a16="http://schemas.microsoft.com/office/drawing/2014/main" val="10003"/>
                  </a:ext>
                </a:extLst>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4"/>
                  </a:ext>
                </a:extLst>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5"/>
                  </a:ext>
                </a:extLst>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extLst>
                  <a:ext uri="{0D108BD9-81ED-4DB2-BD59-A6C34878D82A}">
                    <a16:rowId xmlns:a16="http://schemas.microsoft.com/office/drawing/2014/main" val="10006"/>
                  </a:ext>
                </a:extLst>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7"/>
                  </a:ext>
                </a:extLst>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8"/>
                  </a:ext>
                </a:extLst>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9"/>
                  </a:ext>
                </a:extLst>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0"/>
                  </a:ext>
                </a:extLst>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extLst>
                  <a:ext uri="{0D108BD9-81ED-4DB2-BD59-A6C34878D82A}">
                    <a16:rowId xmlns:a16="http://schemas.microsoft.com/office/drawing/2014/main" val="10011"/>
                  </a:ext>
                </a:extLst>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 WG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18</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75390896"/>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362392614"/>
                  </a:ext>
                </a:extLst>
              </a:tr>
              <a:tr h="351837">
                <a:tc>
                  <a:txBody>
                    <a:bodyPr/>
                    <a:lstStyle/>
                    <a:p>
                      <a:r>
                        <a:rPr lang="en-AU" sz="1600" dirty="0" smtClean="0"/>
                        <a:t>802.1Qbv</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405036956"/>
                  </a:ext>
                </a:extLst>
              </a:tr>
              <a:tr h="351837">
                <a:tc>
                  <a:txBody>
                    <a:bodyPr/>
                    <a:lstStyle/>
                    <a:p>
                      <a:r>
                        <a:rPr lang="en-AU" sz="1600" dirty="0" smtClean="0"/>
                        <a:t>802.1AB</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3324006233"/>
                  </a:ext>
                </a:extLst>
              </a:tr>
              <a:tr h="351837">
                <a:tc>
                  <a:txBody>
                    <a:bodyPr/>
                    <a:lstStyle/>
                    <a:p>
                      <a:r>
                        <a:rPr lang="en-AU" sz="1600" dirty="0" smtClean="0"/>
                        <a:t>802.1Qca</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extLst>
                  <a:ext uri="{0D108BD9-81ED-4DB2-BD59-A6C34878D82A}">
                    <a16:rowId xmlns:a16="http://schemas.microsoft.com/office/drawing/2014/main" val="10001"/>
                  </a:ext>
                </a:extLst>
              </a:tr>
              <a:tr h="351837">
                <a:tc>
                  <a:txBody>
                    <a:bodyPr/>
                    <a:lstStyle/>
                    <a:p>
                      <a:r>
                        <a:rPr lang="en-AU" sz="1600" b="0" dirty="0" smtClean="0"/>
                        <a:t>802.1Qbu</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296114236"/>
                  </a:ext>
                </a:extLst>
              </a:tr>
              <a:tr h="351837">
                <a:tc>
                  <a:txBody>
                    <a:bodyPr/>
                    <a:lstStyle/>
                    <a:p>
                      <a:r>
                        <a:rPr lang="en-AU" sz="1600" b="0" dirty="0" smtClean="0"/>
                        <a:t>802.1Qbz</a:t>
                      </a:r>
                      <a:endParaRPr lang="en-AU" sz="1600" b="0" dirty="0"/>
                    </a:p>
                  </a:txBody>
                  <a:tcPr marL="115147" marR="115147"/>
                </a:tc>
                <a:tc>
                  <a:txBody>
                    <a:bodyPr/>
                    <a:lstStyle/>
                    <a:p>
                      <a:pPr algn="ctr"/>
                      <a:r>
                        <a:rPr lang="en-AU" sz="1600" b="0" dirty="0" smtClean="0">
                          <a:solidFill>
                            <a:srgbClr val="00B050"/>
                          </a:solidFill>
                        </a:rPr>
                        <a:t>Feb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3459995518"/>
                  </a:ext>
                </a:extLst>
              </a:tr>
              <a:tr h="351837">
                <a:tc>
                  <a:txBody>
                    <a:bodyPr/>
                    <a:lstStyle/>
                    <a:p>
                      <a:r>
                        <a:rPr lang="en-AU" sz="1600" dirty="0" smtClean="0">
                          <a:latin typeface="+mj-lt"/>
                          <a:cs typeface="Arial" panose="020B0604020202020204" pitchFamily="34" charset="0"/>
                        </a:rPr>
                        <a:t>802.1Qcd</a:t>
                      </a:r>
                      <a:endParaRPr lang="en-AU" sz="1600" b="0" dirty="0"/>
                    </a:p>
                  </a:txBody>
                  <a:tcPr marL="115147" marR="115147"/>
                </a:tc>
                <a:tc>
                  <a:txBody>
                    <a:bodyPr/>
                    <a:lstStyle/>
                    <a:p>
                      <a:pPr algn="ctr"/>
                      <a:r>
                        <a:rPr lang="en-AU" sz="1600" b="0" dirty="0" smtClean="0">
                          <a:solidFill>
                            <a:srgbClr val="00B050"/>
                          </a:solidFill>
                        </a:rPr>
                        <a:t>Oct</a:t>
                      </a:r>
                      <a:r>
                        <a:rPr lang="en-AU" sz="1600" b="0" baseline="0" dirty="0" smtClean="0">
                          <a:solidFill>
                            <a:srgbClr val="00B050"/>
                          </a:solidFill>
                        </a:rPr>
                        <a:t> 2016</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4119813029"/>
                  </a:ext>
                </a:extLst>
              </a:tr>
              <a:tr h="351837">
                <a:tc>
                  <a:txBody>
                    <a:bodyPr/>
                    <a:lstStyle/>
                    <a:p>
                      <a:r>
                        <a:rPr lang="en-AU" sz="1600" b="0" dirty="0" smtClean="0"/>
                        <a:t>802.1Q-Cor1</a:t>
                      </a:r>
                      <a:endParaRPr lang="en-AU" sz="1600" b="0" dirty="0"/>
                    </a:p>
                  </a:txBody>
                  <a:tcPr marL="115147" marR="0"/>
                </a:tc>
                <a:tc>
                  <a:txBody>
                    <a:bodyPr/>
                    <a:lstStyle/>
                    <a:p>
                      <a:pPr algn="ctr"/>
                      <a:r>
                        <a:rPr lang="en-AU" sz="1600" b="0" dirty="0" smtClean="0">
                          <a:solidFill>
                            <a:srgbClr val="00B050"/>
                          </a:solidFill>
                        </a:rPr>
                        <a:t>-</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extLst>
                  <a:ext uri="{0D108BD9-81ED-4DB2-BD59-A6C34878D82A}">
                    <a16:rowId xmlns:a16="http://schemas.microsoft.com/office/drawing/2014/main" val="302007147"/>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dk1"/>
                          </a:solidFill>
                          <a:latin typeface="+mn-lt"/>
                          <a:ea typeface="+mn-ea"/>
                          <a:cs typeface="+mn-cs"/>
                        </a:rPr>
                        <a:t>802.1AC-Rev</a:t>
                      </a:r>
                    </a:p>
                  </a:txBody>
                  <a:tcPr marL="115147" marR="0"/>
                </a:tc>
                <a:tc>
                  <a:txBody>
                    <a:bodyPr/>
                    <a:lstStyle/>
                    <a:p>
                      <a:pPr algn="ctr"/>
                      <a:r>
                        <a:rPr lang="en-AU" sz="1600" b="0" dirty="0" smtClean="0">
                          <a:solidFill>
                            <a:srgbClr val="00B050"/>
                          </a:solidFill>
                        </a:rPr>
                        <a:t>May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extLst>
                  <a:ext uri="{0D108BD9-81ED-4DB2-BD59-A6C34878D82A}">
                    <a16:rowId xmlns:a16="http://schemas.microsoft.com/office/drawing/2014/main" val="347298951"/>
                  </a:ext>
                </a:extLst>
              </a:tr>
              <a:tr h="351837">
                <a:tc>
                  <a:txBody>
                    <a:bodyPr/>
                    <a:lstStyle/>
                    <a:p>
                      <a:r>
                        <a:rPr lang="en-AU" sz="1600" b="1" dirty="0" smtClean="0"/>
                        <a:t>802d</a:t>
                      </a:r>
                      <a:endParaRPr lang="en-AU" sz="1600" b="1" dirty="0"/>
                    </a:p>
                  </a:txBody>
                  <a:tcPr marL="115147" marR="0"/>
                </a:tc>
                <a:tc>
                  <a:txBody>
                    <a:bodyPr/>
                    <a:lstStyle/>
                    <a:p>
                      <a:pPr algn="ctr"/>
                      <a:r>
                        <a:rPr lang="en-AU" sz="1600" b="0" dirty="0" smtClean="0">
                          <a:solidFill>
                            <a:srgbClr val="00B050"/>
                          </a:solidFill>
                        </a:rPr>
                        <a:t>Jun 2017</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963094535"/>
                  </a:ext>
                </a:extLst>
              </a:tr>
            </a:tbl>
          </a:graphicData>
        </a:graphic>
      </p:graphicFrame>
      <p:sp>
        <p:nvSpPr>
          <p:cNvPr id="7" name="Rectangle 6"/>
          <p:cNvSpPr/>
          <p:nvPr/>
        </p:nvSpPr>
        <p:spPr bwMode="auto">
          <a:xfrm>
            <a:off x="761999" y="59436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802.3 WG has pushed 9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19</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04761643"/>
              </p:ext>
            </p:extLst>
          </p:nvPr>
        </p:nvGraphicFramePr>
        <p:xfrm>
          <a:off x="761999" y="1712148"/>
          <a:ext cx="7696200" cy="3774252"/>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02"/>
                  </a:ext>
                </a:extLst>
              </a:tr>
              <a:tr h="351837">
                <a:tc>
                  <a:txBody>
                    <a:bodyPr/>
                    <a:lstStyle/>
                    <a:p>
                      <a:r>
                        <a:rPr lang="en-AU" sz="1600" b="0" dirty="0" smtClean="0">
                          <a:latin typeface="+mj-lt"/>
                          <a:cs typeface="Arial" panose="020B0604020202020204" pitchFamily="34" charset="0"/>
                        </a:rPr>
                        <a:t>802.3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2017</a:t>
                      </a:r>
                    </a:p>
                  </a:txBody>
                  <a:tcPr marL="115147" marR="115147"/>
                </a:tc>
                <a:extLst>
                  <a:ext uri="{0D108BD9-81ED-4DB2-BD59-A6C34878D82A}">
                    <a16:rowId xmlns:a16="http://schemas.microsoft.com/office/drawing/2014/main" val="10003"/>
                  </a:ext>
                </a:extLst>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extLst>
                  <a:ext uri="{0D108BD9-81ED-4DB2-BD59-A6C34878D82A}">
                    <a16:rowId xmlns:a16="http://schemas.microsoft.com/office/drawing/2014/main" val="10004"/>
                  </a:ext>
                </a:extLst>
              </a:tr>
              <a:tr h="351837">
                <a:tc>
                  <a:txBody>
                    <a:bodyPr/>
                    <a:lstStyle/>
                    <a:p>
                      <a:r>
                        <a:rPr lang="en-AU" sz="1600" b="0" dirty="0" smtClean="0">
                          <a:latin typeface="+mj-lt"/>
                          <a:cs typeface="Arial" panose="020B0604020202020204" pitchFamily="34" charset="0"/>
                        </a:rPr>
                        <a:t>802.3bw</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Nov 2017</a:t>
                      </a:r>
                    </a:p>
                  </a:txBody>
                  <a:tcPr marL="115147" marR="115147"/>
                </a:tc>
                <a:extLst>
                  <a:ext uri="{0D108BD9-81ED-4DB2-BD59-A6C34878D82A}">
                    <a16:rowId xmlns:a16="http://schemas.microsoft.com/office/drawing/2014/main" val="1748773060"/>
                  </a:ext>
                </a:extLst>
              </a:tr>
              <a:tr h="351837">
                <a:tc>
                  <a:txBody>
                    <a:bodyPr/>
                    <a:lstStyle/>
                    <a:p>
                      <a:r>
                        <a:rPr lang="en-AU" sz="1600" b="0" dirty="0" smtClean="0">
                          <a:latin typeface="+mj-lt"/>
                          <a:cs typeface="Arial" panose="020B0604020202020204" pitchFamily="34" charset="0"/>
                        </a:rPr>
                        <a:t>802.3bp</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48985805"/>
                  </a:ext>
                </a:extLst>
              </a:tr>
              <a:tr h="351837">
                <a:tc>
                  <a:txBody>
                    <a:bodyPr/>
                    <a:lstStyle/>
                    <a:p>
                      <a:r>
                        <a:rPr lang="en-AU" sz="1600" b="0" dirty="0" smtClean="0">
                          <a:latin typeface="+mj-lt"/>
                          <a:cs typeface="Arial" panose="020B0604020202020204" pitchFamily="34" charset="0"/>
                        </a:rPr>
                        <a:t>802.3bq</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851261610"/>
                  </a:ext>
                </a:extLst>
              </a:tr>
              <a:tr h="351837">
                <a:tc>
                  <a:txBody>
                    <a:bodyPr/>
                    <a:lstStyle/>
                    <a:p>
                      <a:r>
                        <a:rPr lang="en-AU" sz="1600" b="0" dirty="0" smtClean="0">
                          <a:latin typeface="+mj-lt"/>
                          <a:cs typeface="Arial" panose="020B0604020202020204" pitchFamily="34" charset="0"/>
                        </a:rPr>
                        <a:t>802.3br</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514827558"/>
                  </a:ext>
                </a:extLst>
              </a:tr>
              <a:tr h="351837">
                <a:tc>
                  <a:txBody>
                    <a:bodyPr/>
                    <a:lstStyle/>
                    <a:p>
                      <a:r>
                        <a:rPr lang="en-AU" sz="1600" b="0" dirty="0" smtClean="0">
                          <a:latin typeface="+mj-lt"/>
                          <a:cs typeface="Arial" panose="020B0604020202020204" pitchFamily="34" charset="0"/>
                        </a:rPr>
                        <a:t>802.3by</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774990739"/>
                  </a:ext>
                </a:extLst>
              </a:tr>
              <a:tr h="351837">
                <a:tc>
                  <a:txBody>
                    <a:bodyPr/>
                    <a:lstStyle/>
                    <a:p>
                      <a:r>
                        <a:rPr lang="en-AU" sz="1600" b="0" dirty="0" smtClean="0">
                          <a:latin typeface="+mj-lt"/>
                          <a:cs typeface="Arial" panose="020B0604020202020204" pitchFamily="34" charset="0"/>
                        </a:rPr>
                        <a:t>802.3bz</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188842586"/>
                  </a:ext>
                </a:extLst>
              </a:tr>
            </a:tbl>
          </a:graphicData>
        </a:graphic>
      </p:graphicFrame>
    </p:spTree>
    <p:extLst>
      <p:ext uri="{BB962C8B-B14F-4D97-AF65-F5344CB8AC3E}">
        <p14:creationId xmlns:p14="http://schemas.microsoft.com/office/powerpoint/2010/main" val="1528473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San Diego in July 2018</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802.11 WG has pushed 7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20</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1818970"/>
              </p:ext>
            </p:extLst>
          </p:nvPr>
        </p:nvGraphicFramePr>
        <p:xfrm>
          <a:off x="761999" y="1712148"/>
          <a:ext cx="7696200" cy="3070578"/>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extLst>
                  <a:ext uri="{0D108BD9-81ED-4DB2-BD59-A6C34878D82A}">
                    <a16:rowId xmlns:a16="http://schemas.microsoft.com/office/drawing/2014/main" val="10005"/>
                  </a:ext>
                </a:extLst>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6"/>
                  </a:ext>
                </a:extLst>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7"/>
                  </a:ext>
                </a:extLst>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extLst>
                  <a:ext uri="{0D108BD9-81ED-4DB2-BD59-A6C34878D82A}">
                    <a16:rowId xmlns:a16="http://schemas.microsoft.com/office/drawing/2014/main" val="10008"/>
                  </a:ext>
                </a:extLst>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09"/>
                  </a:ext>
                </a:extLst>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extLst>
                  <a:ext uri="{0D108BD9-81ED-4DB2-BD59-A6C34878D82A}">
                    <a16:rowId xmlns:a16="http://schemas.microsoft.com/office/drawing/2014/main" val="10010"/>
                  </a:ext>
                </a:extLst>
              </a:tr>
              <a:tr h="351837">
                <a:tc>
                  <a:txBody>
                    <a:bodyPr/>
                    <a:lstStyle/>
                    <a:p>
                      <a:r>
                        <a:rPr lang="en-AU" sz="1600" b="1" dirty="0" smtClean="0">
                          <a:latin typeface="+mj-lt"/>
                          <a:cs typeface="Arial" panose="020B0604020202020204" pitchFamily="34" charset="0"/>
                        </a:rPr>
                        <a:t>802.11-2016</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2018</a:t>
                      </a:r>
                    </a:p>
                  </a:txBody>
                  <a:tcPr marL="115147" marR="115147"/>
                </a:tc>
                <a:extLst>
                  <a:ext uri="{0D108BD9-81ED-4DB2-BD59-A6C34878D82A}">
                    <a16:rowId xmlns:a16="http://schemas.microsoft.com/office/drawing/2014/main" val="3386173467"/>
                  </a:ext>
                </a:extLst>
              </a:tr>
            </a:tbl>
          </a:graphicData>
        </a:graphic>
      </p:graphicFrame>
      <p:sp>
        <p:nvSpPr>
          <p:cNvPr id="7" name="Rectangle 6"/>
          <p:cNvSpPr/>
          <p:nvPr/>
        </p:nvSpPr>
        <p:spPr bwMode="auto">
          <a:xfrm>
            <a:off x="761999" y="48768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25722098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398086280"/>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802.15.3</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Sep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351876640"/>
                  </a:ext>
                </a:extLst>
              </a:tr>
              <a:tr h="351837">
                <a:tc>
                  <a:txBody>
                    <a:bodyPr/>
                    <a:lstStyle/>
                    <a:p>
                      <a:r>
                        <a:rPr lang="en-AU" sz="1600" b="0" dirty="0" smtClean="0">
                          <a:latin typeface="+mj-lt"/>
                          <a:cs typeface="Arial" panose="020B0604020202020204" pitchFamily="34" charset="0"/>
                        </a:rPr>
                        <a:t>802.15.4</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n/a</a:t>
                      </a:r>
                    </a:p>
                  </a:txBody>
                  <a:tcPr marL="115147" marR="115147"/>
                </a:tc>
                <a:extLst>
                  <a:ext uri="{0D108BD9-81ED-4DB2-BD59-A6C34878D82A}">
                    <a16:rowId xmlns:a16="http://schemas.microsoft.com/office/drawing/2014/main" val="2448534767"/>
                  </a:ext>
                </a:extLst>
              </a:tr>
            </a:tbl>
          </a:graphicData>
        </a:graphic>
      </p:graphicFrame>
    </p:spTree>
    <p:extLst>
      <p:ext uri="{BB962C8B-B14F-4D97-AF65-F5344CB8AC3E}">
        <p14:creationId xmlns:p14="http://schemas.microsoft.com/office/powerpoint/2010/main" val="48180010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WG has pushed zero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91372848"/>
              </p:ext>
            </p:extLst>
          </p:nvPr>
        </p:nvGraphicFramePr>
        <p:xfrm>
          <a:off x="761999" y="1712148"/>
          <a:ext cx="7696200" cy="959556"/>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AU" sz="1600" b="0" baseline="0" dirty="0" smtClean="0">
                        <a:solidFill>
                          <a:srgbClr val="00B050"/>
                        </a:solidFill>
                      </a:endParaRPr>
                    </a:p>
                  </a:txBody>
                  <a:tcPr marL="115147" marR="115147"/>
                </a:tc>
                <a:extLst>
                  <a:ext uri="{0D108BD9-81ED-4DB2-BD59-A6C34878D82A}">
                    <a16:rowId xmlns:a16="http://schemas.microsoft.com/office/drawing/2014/main" val="351876640"/>
                  </a:ext>
                </a:extLst>
              </a:tr>
            </a:tbl>
          </a:graphicData>
        </a:graphic>
      </p:graphicFrame>
    </p:spTree>
    <p:extLst>
      <p:ext uri="{BB962C8B-B14F-4D97-AF65-F5344CB8AC3E}">
        <p14:creationId xmlns:p14="http://schemas.microsoft.com/office/powerpoint/2010/main" val="3633870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WG has pushed two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821203402"/>
              </p:ext>
            </p:extLst>
          </p:nvPr>
        </p:nvGraphicFramePr>
        <p:xfrm>
          <a:off x="761999" y="1712148"/>
          <a:ext cx="7696200" cy="1311393"/>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mn-cs"/>
                        </a:rPr>
                        <a:t>802.21-2017</a:t>
                      </a:r>
                      <a:endParaRPr lang="en-AU" sz="1600" b="1" kern="1200" dirty="0" smtClean="0">
                        <a:solidFill>
                          <a:schemeClr val="tx1"/>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2018</a:t>
                      </a:r>
                    </a:p>
                  </a:txBody>
                  <a:tcPr marL="115147" marR="115147"/>
                </a:tc>
                <a:extLst>
                  <a:ext uri="{0D108BD9-81ED-4DB2-BD59-A6C34878D82A}">
                    <a16:rowId xmlns:a16="http://schemas.microsoft.com/office/drawing/2014/main" val="351876640"/>
                  </a:ext>
                </a:extLst>
              </a:tr>
              <a:tr h="35183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AU" sz="1600" b="1" kern="1200" dirty="0" smtClean="0">
                          <a:solidFill>
                            <a:schemeClr val="tx1"/>
                          </a:solidFill>
                          <a:latin typeface="+mn-lt"/>
                          <a:ea typeface="+mn-ea"/>
                          <a:cs typeface="Arial" panose="020B0604020202020204" pitchFamily="34" charset="0"/>
                        </a:rPr>
                        <a:t>802.21.1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2017</a:t>
                      </a:r>
                    </a:p>
                  </a:txBody>
                  <a:tcPr marL="115147" marR="115147"/>
                </a:tc>
                <a:extLst>
                  <a:ext uri="{0D108BD9-81ED-4DB2-BD59-A6C34878D82A}">
                    <a16:rowId xmlns:a16="http://schemas.microsoft.com/office/drawing/2014/main" val="4131922790"/>
                  </a:ext>
                </a:extLst>
              </a:tr>
            </a:tbl>
          </a:graphicData>
        </a:graphic>
      </p:graphicFrame>
      <p:sp>
        <p:nvSpPr>
          <p:cNvPr id="7" name="Rectangle 6"/>
          <p:cNvSpPr/>
          <p:nvPr/>
        </p:nvSpPr>
        <p:spPr bwMode="auto">
          <a:xfrm>
            <a:off x="761999" y="32004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18040759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802.22 WG has pushed three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767512338"/>
              </p:ext>
            </p:extLst>
          </p:nvPr>
        </p:nvGraphicFramePr>
        <p:xfrm>
          <a:off x="761999" y="1712148"/>
          <a:ext cx="7696200" cy="1663230"/>
        </p:xfrm>
        <a:graphic>
          <a:graphicData uri="http://schemas.openxmlformats.org/drawingml/2006/table">
            <a:tbl>
              <a:tblPr firstRow="1" bandRow="1">
                <a:tableStyleId>{21E4AEA4-8DFA-4A89-87EB-49C32662AFE0}</a:tableStyleId>
              </a:tblPr>
              <a:tblGrid>
                <a:gridCol w="1371601">
                  <a:extLst>
                    <a:ext uri="{9D8B030D-6E8A-4147-A177-3AD203B41FA5}">
                      <a16:colId xmlns:a16="http://schemas.microsoft.com/office/drawing/2014/main" val="20000"/>
                    </a:ext>
                  </a:extLst>
                </a:gridCol>
                <a:gridCol w="2064203">
                  <a:extLst>
                    <a:ext uri="{9D8B030D-6E8A-4147-A177-3AD203B41FA5}">
                      <a16:colId xmlns:a16="http://schemas.microsoft.com/office/drawing/2014/main" val="20001"/>
                    </a:ext>
                  </a:extLst>
                </a:gridCol>
                <a:gridCol w="2130198">
                  <a:extLst>
                    <a:ext uri="{9D8B030D-6E8A-4147-A177-3AD203B41FA5}">
                      <a16:colId xmlns:a16="http://schemas.microsoft.com/office/drawing/2014/main" val="20002"/>
                    </a:ext>
                  </a:extLst>
                </a:gridCol>
                <a:gridCol w="2130198">
                  <a:extLst>
                    <a:ext uri="{9D8B030D-6E8A-4147-A177-3AD203B41FA5}">
                      <a16:colId xmlns:a16="http://schemas.microsoft.com/office/drawing/2014/main" val="20003"/>
                    </a:ext>
                  </a:extLst>
                </a:gridCol>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extLst>
                  <a:ext uri="{0D108BD9-81ED-4DB2-BD59-A6C34878D82A}">
                    <a16:rowId xmlns:a16="http://schemas.microsoft.com/office/drawing/2014/main" val="10000"/>
                  </a:ext>
                </a:extLst>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0011"/>
                  </a:ext>
                </a:extLst>
              </a:tr>
              <a:tr h="351837">
                <a:tc>
                  <a:txBody>
                    <a:bodyPr/>
                    <a:lstStyle/>
                    <a:p>
                      <a:r>
                        <a:rPr lang="en-AU" sz="1600" b="0" dirty="0" smtClean="0">
                          <a:latin typeface="+mj-lt"/>
                          <a:cs typeface="Arial" panose="020B0604020202020204" pitchFamily="34" charset="0"/>
                        </a:rPr>
                        <a:t>802.22a</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a:t>
                      </a:r>
                      <a:r>
                        <a:rPr lang="en-AU" sz="1600" b="0" baseline="0" dirty="0" smtClean="0">
                          <a:solidFill>
                            <a:srgbClr val="00B050"/>
                          </a:solidFill>
                        </a:rPr>
                        <a:t> 2016</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a:t>
                      </a:r>
                      <a:r>
                        <a:rPr lang="en-AU" sz="1600" b="0" baseline="0" dirty="0" smtClean="0">
                          <a:solidFill>
                            <a:srgbClr val="00B050"/>
                          </a:solidFill>
                        </a:rPr>
                        <a:t> 2017</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extLst>
                  <a:ext uri="{0D108BD9-81ED-4DB2-BD59-A6C34878D82A}">
                    <a16:rowId xmlns:a16="http://schemas.microsoft.com/office/drawing/2014/main" val="1328369986"/>
                  </a:ext>
                </a:extLst>
              </a:tr>
              <a:tr h="351837">
                <a:tc>
                  <a:txBody>
                    <a:bodyPr/>
                    <a:lstStyle/>
                    <a:p>
                      <a:r>
                        <a:rPr lang="en-AU" sz="1600" b="1" dirty="0" smtClean="0">
                          <a:latin typeface="+mj-lt"/>
                          <a:cs typeface="Arial" panose="020B0604020202020204" pitchFamily="34" charset="0"/>
                        </a:rPr>
                        <a:t>802.22b</a:t>
                      </a:r>
                      <a:endParaRPr lang="en-AU" sz="1600" b="1"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April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July 2017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Mar 2018</a:t>
                      </a:r>
                    </a:p>
                  </a:txBody>
                  <a:tcPr marL="115147" marR="115147"/>
                </a:tc>
                <a:extLst>
                  <a:ext uri="{0D108BD9-81ED-4DB2-BD59-A6C34878D82A}">
                    <a16:rowId xmlns:a16="http://schemas.microsoft.com/office/drawing/2014/main" val="1414153154"/>
                  </a:ext>
                </a:extLst>
              </a:tr>
            </a:tbl>
          </a:graphicData>
        </a:graphic>
      </p:graphicFrame>
      <p:sp>
        <p:nvSpPr>
          <p:cNvPr id="7" name="Rectangle 6"/>
          <p:cNvSpPr/>
          <p:nvPr/>
        </p:nvSpPr>
        <p:spPr bwMode="auto">
          <a:xfrm>
            <a:off x="761999" y="3505200"/>
            <a:ext cx="2133601"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Latest in </a:t>
            </a:r>
            <a:r>
              <a:rPr kumimoji="0" lang="en-AU" sz="1600" b="1" i="0" u="none" strike="noStrike" cap="none" normalizeH="0" baseline="0" dirty="0" smtClean="0">
                <a:ln>
                  <a:noFill/>
                </a:ln>
                <a:solidFill>
                  <a:schemeClr val="tx1"/>
                </a:solidFill>
                <a:effectLst/>
                <a:latin typeface="+mj-lt"/>
              </a:rPr>
              <a:t>bold</a:t>
            </a:r>
          </a:p>
        </p:txBody>
      </p:sp>
    </p:spTree>
    <p:extLst>
      <p:ext uri="{BB962C8B-B14F-4D97-AF65-F5344CB8AC3E}">
        <p14:creationId xmlns:p14="http://schemas.microsoft.com/office/powerpoint/2010/main" val="352080229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25</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3296110374"/>
              </p:ext>
            </p:extLst>
          </p:nvPr>
        </p:nvGraphicFramePr>
        <p:xfrm>
          <a:off x="152399" y="1568640"/>
          <a:ext cx="8839199" cy="426720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7 </a:t>
                      </a:r>
                      <a:r>
                        <a:rPr lang="en-AU" sz="1600" b="0" kern="1200" baseline="0" dirty="0" smtClean="0">
                          <a:solidFill>
                            <a:schemeClr val="tx1"/>
                          </a:solidFill>
                          <a:latin typeface="+mn-lt"/>
                          <a:ea typeface="+mn-ea"/>
                          <a:cs typeface="+mn-cs"/>
                        </a:rPr>
                        <a:t>Sep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28</a:t>
                      </a:r>
                      <a:r>
                        <a:rPr lang="en-AU" sz="1600" b="0" baseline="0" dirty="0" smtClean="0">
                          <a:solidFill>
                            <a:schemeClr val="tx1"/>
                          </a:solidFill>
                          <a:latin typeface="+mj-lt"/>
                        </a:rPr>
                        <a:t> Aug 18</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Dec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9"/>
                  </a:ext>
                </a:extLst>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0"/>
                  </a:ext>
                </a:extLst>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9</a:t>
                      </a:r>
                      <a:r>
                        <a:rPr lang="en-AU" sz="1600" b="0" kern="1200" baseline="0" dirty="0" smtClean="0">
                          <a:solidFill>
                            <a:schemeClr val="tx1"/>
                          </a:solidFill>
                          <a:latin typeface="+mn-lt"/>
                          <a:ea typeface="+mn-ea"/>
                          <a:cs typeface="+mn-cs"/>
                        </a:rPr>
                        <a:t> Dec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10011"/>
                  </a:ext>
                </a:extLst>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20</a:t>
                      </a:r>
                      <a:r>
                        <a:rPr lang="en-AU" sz="1600" b="0" kern="1200" baseline="0" dirty="0" smtClean="0">
                          <a:solidFill>
                            <a:schemeClr val="tx1"/>
                          </a:solidFill>
                          <a:latin typeface="+mn-lt"/>
                          <a:ea typeface="+mn-ea"/>
                          <a:cs typeface="+mn-cs"/>
                        </a:rPr>
                        <a:t> Jan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12"/>
                  </a:ext>
                </a:extLst>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a:t>
                      </a:r>
                      <a:r>
                        <a:rPr lang="en-AU" sz="1600" b="0" kern="1200" baseline="0" dirty="0" smtClean="0">
                          <a:solidFill>
                            <a:schemeClr val="tx1"/>
                          </a:solidFill>
                          <a:latin typeface="+mn-lt"/>
                          <a:ea typeface="+mn-ea"/>
                          <a:cs typeface="+mn-cs"/>
                        </a:rPr>
                        <a:t> Feb 18</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Apr 18</a:t>
                      </a:r>
                    </a:p>
                  </a:txBody>
                  <a:tcPr marL="115147" marR="115147"/>
                </a:tc>
                <a:extLst>
                  <a:ext uri="{0D108BD9-81ED-4DB2-BD59-A6C34878D82A}">
                    <a16:rowId xmlns:a16="http://schemas.microsoft.com/office/drawing/2014/main" val="4150876632"/>
                  </a:ext>
                </a:extLst>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Jul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3981830075"/>
                  </a:ext>
                </a:extLst>
              </a:tr>
              <a:tr h="330320">
                <a:tc>
                  <a:txBody>
                    <a:bodyPr/>
                    <a:lstStyle/>
                    <a:p>
                      <a:r>
                        <a:rPr lang="en-AU" sz="1600" dirty="0" smtClean="0">
                          <a:latin typeface="+mj-lt"/>
                          <a:cs typeface="Arial" panose="020B0604020202020204" pitchFamily="34" charset="0"/>
                        </a:rPr>
                        <a:t>.1Q-REV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817939056"/>
                  </a:ext>
                </a:extLst>
              </a:tr>
              <a:tr h="330320">
                <a:tc>
                  <a:txBody>
                    <a:bodyPr/>
                    <a:lstStyle/>
                    <a:p>
                      <a:r>
                        <a:rPr lang="en-AU" sz="1600" dirty="0" smtClean="0">
                          <a:latin typeface="+mj-lt"/>
                          <a:cs typeface="Arial" panose="020B0604020202020204" pitchFamily="34" charset="0"/>
                        </a:rPr>
                        <a:t>.1Qcc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285705002"/>
                  </a:ext>
                </a:extLst>
              </a:tr>
              <a:tr h="330320">
                <a:tc>
                  <a:txBody>
                    <a:bodyPr/>
                    <a:lstStyle/>
                    <a:p>
                      <a:r>
                        <a:rPr lang="en-AU" sz="1600" dirty="0" smtClean="0">
                          <a:latin typeface="+mj-lt"/>
                          <a:cs typeface="Arial" panose="020B0604020202020204" pitchFamily="34" charset="0"/>
                        </a:rPr>
                        <a:t>.1Qcp</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617972044"/>
                  </a:ext>
                </a:extLst>
              </a:tr>
              <a:tr h="330320">
                <a:tc>
                  <a:txBody>
                    <a:bodyPr/>
                    <a:lstStyle/>
                    <a:p>
                      <a:r>
                        <a:rPr lang="en-AU" sz="1600" dirty="0" smtClean="0">
                          <a:latin typeface="+mj-lt"/>
                          <a:cs typeface="Arial" panose="020B0604020202020204" pitchFamily="34" charset="0"/>
                        </a:rPr>
                        <a:t>.1AR-Rev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216655859"/>
                  </a:ext>
                </a:extLst>
              </a:tr>
              <a:tr h="330320">
                <a:tc>
                  <a:txBody>
                    <a:bodyPr/>
                    <a:lstStyle/>
                    <a:p>
                      <a:r>
                        <a:rPr lang="en-AU" sz="1600" dirty="0" smtClean="0">
                          <a:latin typeface="+mj-lt"/>
                          <a:cs typeface="Arial" panose="020B0604020202020204" pitchFamily="34" charset="0"/>
                        </a:rPr>
                        <a:t>.1CM</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40706752"/>
                  </a:ext>
                </a:extLst>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16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26</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837872547"/>
              </p:ext>
            </p:extLst>
          </p:nvPr>
        </p:nvGraphicFramePr>
        <p:xfrm>
          <a:off x="152399" y="1568640"/>
          <a:ext cx="8839199" cy="22555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012372">
                  <a:extLst>
                    <a:ext uri="{9D8B030D-6E8A-4147-A177-3AD203B41FA5}">
                      <a16:colId xmlns:a16="http://schemas.microsoft.com/office/drawing/2014/main" val="20003"/>
                    </a:ext>
                  </a:extLst>
                </a:gridCol>
                <a:gridCol w="1295400">
                  <a:extLst>
                    <a:ext uri="{9D8B030D-6E8A-4147-A177-3AD203B41FA5}">
                      <a16:colId xmlns:a16="http://schemas.microsoft.com/office/drawing/2014/main" val="20004"/>
                    </a:ext>
                  </a:extLst>
                </a:gridCol>
                <a:gridCol w="1088570">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30320">
                <a:tc>
                  <a:txBody>
                    <a:bodyPr/>
                    <a:lstStyle/>
                    <a:p>
                      <a:r>
                        <a:rPr lang="en-AU" sz="1600" dirty="0" smtClean="0">
                          <a:latin typeface="+mj-lt"/>
                          <a:cs typeface="Arial" panose="020B0604020202020204" pitchFamily="34" charset="0"/>
                        </a:rPr>
                        <a:t>.1Qcy</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978946201"/>
                  </a:ext>
                </a:extLst>
              </a:tr>
              <a:tr h="330320">
                <a:tc>
                  <a:txBody>
                    <a:bodyPr/>
                    <a:lstStyle/>
                    <a:p>
                      <a:r>
                        <a:rPr lang="en-AU" sz="1600" dirty="0" smtClean="0"/>
                        <a:t>.</a:t>
                      </a:r>
                      <a:r>
                        <a:rPr lang="en-AU" sz="1600" dirty="0" smtClean="0">
                          <a:cs typeface="Arial" panose="020B0604020202020204" pitchFamily="34" charset="0"/>
                        </a:rPr>
                        <a:t>1AC/Cor-1</a:t>
                      </a:r>
                      <a:r>
                        <a:rPr lang="en-AU" sz="1600" dirty="0" smtClean="0"/>
                        <a:t>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a:t>
                      </a:r>
                      <a:r>
                        <a:rPr lang="en-AU" sz="1600" b="0" baseline="0" dirty="0" smtClean="0">
                          <a:solidFill>
                            <a:schemeClr val="tx1"/>
                          </a:solidFill>
                          <a:latin typeface="+mj-lt"/>
                          <a:cs typeface="Arial" panose="020B0604020202020204" pitchFamily="34" charset="0"/>
                        </a:rPr>
                        <a:t>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70150426"/>
                  </a:ext>
                </a:extLst>
              </a:tr>
              <a:tr h="330320">
                <a:tc>
                  <a:txBody>
                    <a:bodyPr/>
                    <a:lstStyle/>
                    <a:p>
                      <a:r>
                        <a:rPr lang="en-AU" sz="1600" dirty="0" smtClean="0">
                          <a:latin typeface="+mj-lt"/>
                          <a:cs typeface="Arial" panose="020B0604020202020204" pitchFamily="34" charset="0"/>
                        </a:rPr>
                        <a:t>.1Xck</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3959928674"/>
                  </a:ext>
                </a:extLst>
              </a:tr>
              <a:tr h="330320">
                <a:tc>
                  <a:txBody>
                    <a:bodyPr/>
                    <a:lstStyle/>
                    <a:p>
                      <a:r>
                        <a:rPr lang="en-AU" sz="1600" dirty="0" smtClean="0">
                          <a:latin typeface="+mj-lt"/>
                          <a:cs typeface="Arial" panose="020B0604020202020204" pitchFamily="34" charset="0"/>
                        </a:rPr>
                        <a:t>.1AE-Rev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Apr 18</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712652425"/>
                  </a:ext>
                </a:extLst>
              </a:tr>
              <a:tr h="330320">
                <a:tc>
                  <a:txBody>
                    <a:bodyPr/>
                    <a:lstStyle/>
                    <a:p>
                      <a:r>
                        <a:rPr lang="en-AU" sz="1600" dirty="0" smtClean="0">
                          <a:latin typeface="+mj-lt"/>
                          <a:cs typeface="Arial" panose="020B0604020202020204" pitchFamily="34" charset="0"/>
                        </a:rPr>
                        <a:t>.1AS-Rev</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4260142289"/>
                  </a:ext>
                </a:extLst>
              </a:tr>
            </a:tbl>
          </a:graphicData>
        </a:graphic>
      </p:graphicFrame>
    </p:spTree>
    <p:extLst>
      <p:ext uri="{BB962C8B-B14F-4D97-AF65-F5344CB8AC3E}">
        <p14:creationId xmlns:p14="http://schemas.microsoft.com/office/powerpoint/2010/main" val="202111183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FDIS ballot closes 28 Aug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802.1AEcg D1.4 was liaised for information in Oct 2016 (N16484)</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802.1AEcg </a:t>
            </a:r>
            <a:r>
              <a:rPr lang="en-AU" dirty="0"/>
              <a:t>passed 60-day pre-ballot on </a:t>
            </a:r>
            <a:r>
              <a:rPr lang="en-AU" dirty="0" smtClean="0"/>
              <a:t>7 Sept 2017 </a:t>
            </a:r>
            <a:r>
              <a:rPr lang="en-AU" dirty="0"/>
              <a:t>(</a:t>
            </a:r>
            <a:r>
              <a:rPr lang="en-AU" dirty="0" smtClean="0"/>
              <a:t>N16707)</a:t>
            </a:r>
            <a:endParaRPr lang="en-AU" dirty="0"/>
          </a:p>
          <a:p>
            <a:pPr lvl="2"/>
            <a:r>
              <a:rPr lang="en-AU" dirty="0"/>
              <a:t>Passed </a:t>
            </a:r>
            <a:r>
              <a:rPr lang="en-AU" dirty="0" smtClean="0"/>
              <a:t>6/1/12 </a:t>
            </a:r>
            <a:r>
              <a:rPr lang="en-AU" dirty="0"/>
              <a:t>on need for ISO standard</a:t>
            </a:r>
          </a:p>
          <a:p>
            <a:pPr lvl="2"/>
            <a:r>
              <a:rPr lang="en-AU" dirty="0"/>
              <a:t>Passed </a:t>
            </a:r>
            <a:r>
              <a:rPr lang="en-AU" dirty="0" smtClean="0"/>
              <a:t>5/1/13 </a:t>
            </a:r>
            <a:r>
              <a:rPr lang="en-AU" dirty="0"/>
              <a:t>on support for submission to FDIS </a:t>
            </a:r>
            <a:endParaRPr lang="en-AU" dirty="0" smtClean="0"/>
          </a:p>
          <a:p>
            <a:pPr lvl="1"/>
            <a:r>
              <a:rPr lang="en-AU" dirty="0"/>
              <a:t>China NB voted “no” with one </a:t>
            </a:r>
            <a:r>
              <a:rPr lang="en-AU" dirty="0" smtClean="0"/>
              <a:t>comment</a:t>
            </a:r>
          </a:p>
          <a:p>
            <a:pPr lvl="2"/>
            <a:r>
              <a:rPr lang="en-AU" dirty="0"/>
              <a:t>The response was sent in </a:t>
            </a:r>
            <a:r>
              <a:rPr lang="en-AU" dirty="0" smtClean="0"/>
              <a:t>Dec 2017 (N16753)</a:t>
            </a:r>
            <a:endParaRPr lang="en-AU" dirty="0"/>
          </a:p>
          <a:p>
            <a:r>
              <a:rPr lang="en-AU" dirty="0" smtClean="0"/>
              <a:t>FDIS ballot: </a:t>
            </a:r>
            <a:r>
              <a:rPr lang="en-AU" dirty="0" smtClean="0">
                <a:solidFill>
                  <a:schemeClr val="accent2"/>
                </a:solidFill>
              </a:rPr>
              <a:t>closes 28 Aug 2018</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27</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802.1CB D2.6 was submitted in Sep 2016</a:t>
            </a:r>
          </a:p>
          <a:p>
            <a:r>
              <a:rPr lang="en-US" dirty="0" smtClean="0"/>
              <a:t>60-day</a:t>
            </a:r>
            <a:r>
              <a:rPr lang="en-AU" dirty="0" smtClean="0"/>
              <a:t> pre-ballot: </a:t>
            </a:r>
            <a:r>
              <a:rPr lang="en-AU" dirty="0">
                <a:solidFill>
                  <a:srgbClr val="00B050"/>
                </a:solidFill>
              </a:rPr>
              <a:t>passed</a:t>
            </a:r>
            <a:endParaRPr lang="en-AU" dirty="0" smtClean="0">
              <a:solidFill>
                <a:schemeClr val="accent2"/>
              </a:solidFill>
            </a:endParaRPr>
          </a:p>
          <a:p>
            <a:pPr lvl="1"/>
            <a:r>
              <a:rPr lang="en-AU" dirty="0" smtClean="0"/>
              <a:t>802.1CB was submitted in Nov 2017 (N16742)</a:t>
            </a:r>
          </a:p>
          <a:p>
            <a:pPr lvl="1"/>
            <a:r>
              <a:rPr lang="en-AU" dirty="0" smtClean="0"/>
              <a:t>802.1CB </a:t>
            </a:r>
            <a:r>
              <a:rPr lang="en-AU" dirty="0"/>
              <a:t>passed 60-day pre-ballot on </a:t>
            </a:r>
            <a:r>
              <a:rPr lang="en-AU" dirty="0" smtClean="0"/>
              <a:t>18 Jan 2018 (N16761)</a:t>
            </a:r>
            <a:endParaRPr lang="en-AU" dirty="0"/>
          </a:p>
          <a:p>
            <a:pPr lvl="2"/>
            <a:r>
              <a:rPr lang="en-AU" dirty="0"/>
              <a:t>Passed </a:t>
            </a:r>
            <a:r>
              <a:rPr lang="en-AU" dirty="0" smtClean="0"/>
              <a:t>9/0/13 </a:t>
            </a:r>
            <a:r>
              <a:rPr lang="en-AU" dirty="0"/>
              <a:t>on need for ISO standard</a:t>
            </a:r>
          </a:p>
          <a:p>
            <a:pPr lvl="2"/>
            <a:r>
              <a:rPr lang="en-AU" dirty="0"/>
              <a:t>Passed </a:t>
            </a:r>
            <a:r>
              <a:rPr lang="en-AU" dirty="0" smtClean="0"/>
              <a:t>8/0/14 </a:t>
            </a:r>
            <a:r>
              <a:rPr lang="en-AU" dirty="0"/>
              <a:t>on support for submission to FDIS </a:t>
            </a:r>
            <a:endParaRPr lang="en-AU" dirty="0" smtClean="0"/>
          </a:p>
          <a:p>
            <a:pPr lvl="1"/>
            <a:r>
              <a:rPr lang="en-AU" dirty="0" smtClean="0"/>
              <a:t>There were no comments</a:t>
            </a:r>
          </a:p>
          <a:p>
            <a:r>
              <a:rPr lang="en-AU" dirty="0" smtClean="0"/>
              <a:t>FDIS ballot: </a:t>
            </a:r>
            <a:r>
              <a:rPr lang="en-AU" dirty="0" smtClean="0">
                <a:solidFill>
                  <a:schemeClr val="accent2"/>
                </a:solidFill>
              </a:rPr>
              <a:t>waiting for start</a:t>
            </a:r>
          </a:p>
          <a:p>
            <a:pPr lvl="1"/>
            <a:r>
              <a:rPr lang="en-US" dirty="0" smtClean="0">
                <a:solidFill>
                  <a:srgbClr val="FF0000"/>
                </a:solidFill>
              </a:rPr>
              <a:t>(Apr 2018) Asked Jodi </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28</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is waiting for FDIS ballot to start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802.1Qci D2.0 was submitted in Oct 2016</a:t>
            </a:r>
          </a:p>
          <a:p>
            <a:r>
              <a:rPr lang="en-US" dirty="0" smtClean="0"/>
              <a:t>60-day</a:t>
            </a:r>
            <a:r>
              <a:rPr lang="en-AU" dirty="0" smtClean="0"/>
              <a:t> pre-ballot: </a:t>
            </a:r>
            <a:r>
              <a:rPr lang="en-AU" dirty="0" smtClean="0">
                <a:solidFill>
                  <a:srgbClr val="00B050"/>
                </a:solidFill>
              </a:rPr>
              <a:t>passed and response sent</a:t>
            </a:r>
          </a:p>
          <a:p>
            <a:pPr lvl="1"/>
            <a:r>
              <a:rPr lang="en-AU" dirty="0" smtClean="0"/>
              <a:t>802.1Qci (6N16715) passed </a:t>
            </a:r>
            <a:r>
              <a:rPr lang="en-AU" dirty="0"/>
              <a:t>60-day pre-ballot on </a:t>
            </a:r>
            <a:r>
              <a:rPr lang="en-AU" dirty="0" smtClean="0"/>
              <a:t>9 Dec 2017 (6N16760)</a:t>
            </a:r>
            <a:endParaRPr lang="en-AU" dirty="0"/>
          </a:p>
          <a:p>
            <a:pPr lvl="2"/>
            <a:r>
              <a:rPr lang="en-AU" dirty="0"/>
              <a:t>Passed </a:t>
            </a:r>
            <a:r>
              <a:rPr lang="en-AU" dirty="0" smtClean="0"/>
              <a:t>8/0/13 </a:t>
            </a:r>
            <a:r>
              <a:rPr lang="en-AU" dirty="0"/>
              <a:t>on need for ISO standard</a:t>
            </a:r>
          </a:p>
          <a:p>
            <a:pPr lvl="2"/>
            <a:r>
              <a:rPr lang="en-AU" dirty="0"/>
              <a:t>Passed </a:t>
            </a:r>
            <a:r>
              <a:rPr lang="en-AU" dirty="0" smtClean="0"/>
              <a:t>6/1/14 </a:t>
            </a:r>
            <a:r>
              <a:rPr lang="en-AU" dirty="0"/>
              <a:t>on support for submission to FDIS </a:t>
            </a:r>
          </a:p>
          <a:p>
            <a:pPr lvl="1"/>
            <a:r>
              <a:rPr lang="en-AU" dirty="0"/>
              <a:t>China NB voted “no” with one comment</a:t>
            </a:r>
          </a:p>
          <a:p>
            <a:pPr lvl="2"/>
            <a:r>
              <a:rPr lang="en-AU" dirty="0"/>
              <a:t>A response was sent in Apr 2018 (</a:t>
            </a:r>
            <a:r>
              <a:rPr lang="en-AU" dirty="0" smtClean="0"/>
              <a:t>N16796)</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29</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pic>
        <p:nvPicPr>
          <p:cNvPr id="2" name="Picture 1"/>
          <p:cNvPicPr>
            <a:picLocks noChangeAspect="1"/>
          </p:cNvPicPr>
          <p:nvPr/>
        </p:nvPicPr>
        <p:blipFill>
          <a:blip r:embed="rId2"/>
          <a:stretch>
            <a:fillRect/>
          </a:stretch>
        </p:blipFill>
        <p:spPr>
          <a:xfrm>
            <a:off x="1219200" y="1466850"/>
            <a:ext cx="6629400" cy="4972051"/>
          </a:xfrm>
          <a:prstGeom prst="rect">
            <a:avLst/>
          </a:prstGeom>
          <a:ln>
            <a:solidFill>
              <a:schemeClr val="tx1"/>
            </a:solidFill>
          </a:ln>
        </p:spPr>
      </p:pic>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802.1Qch D2.0 was submitted in Nov 2016</a:t>
            </a:r>
          </a:p>
          <a:p>
            <a:r>
              <a:rPr lang="en-US" dirty="0" smtClean="0"/>
              <a:t>60-day</a:t>
            </a:r>
            <a:r>
              <a:rPr lang="en-AU" dirty="0" smtClean="0"/>
              <a:t> pre-ballot: </a:t>
            </a:r>
            <a:r>
              <a:rPr lang="en-AU" dirty="0">
                <a:solidFill>
                  <a:srgbClr val="00B050"/>
                </a:solidFill>
              </a:rPr>
              <a:t>passed</a:t>
            </a:r>
            <a:endParaRPr lang="en-AU" dirty="0">
              <a:solidFill>
                <a:schemeClr val="accent2"/>
              </a:solidFill>
            </a:endParaRPr>
          </a:p>
          <a:p>
            <a:pPr lvl="1"/>
            <a:r>
              <a:rPr lang="en-AU" dirty="0" smtClean="0"/>
              <a:t>802.1</a:t>
            </a:r>
            <a:r>
              <a:rPr lang="en-AU" dirty="0"/>
              <a:t>Qch</a:t>
            </a:r>
            <a:r>
              <a:rPr lang="en-AU" dirty="0" smtClean="0"/>
              <a:t> </a:t>
            </a:r>
            <a:r>
              <a:rPr lang="en-AU" dirty="0"/>
              <a:t>was submitted in Nov 2017 </a:t>
            </a:r>
            <a:r>
              <a:rPr lang="en-AU" dirty="0" smtClean="0"/>
              <a:t>(</a:t>
            </a:r>
            <a:r>
              <a:rPr lang="en-AU" dirty="0"/>
              <a:t>N16743</a:t>
            </a:r>
            <a:r>
              <a:rPr lang="en-AU" dirty="0" smtClean="0"/>
              <a:t>)</a:t>
            </a:r>
            <a:endParaRPr lang="en-AU" dirty="0"/>
          </a:p>
          <a:p>
            <a:pPr lvl="1"/>
            <a:r>
              <a:rPr lang="en-AU" dirty="0" smtClean="0"/>
              <a:t>802.1</a:t>
            </a:r>
            <a:r>
              <a:rPr lang="en-AU" dirty="0"/>
              <a:t>Qch</a:t>
            </a:r>
            <a:r>
              <a:rPr lang="en-AU" dirty="0" smtClean="0"/>
              <a:t> </a:t>
            </a:r>
            <a:r>
              <a:rPr lang="en-AU" dirty="0"/>
              <a:t>passed 60-day pre-ballot on </a:t>
            </a:r>
            <a:r>
              <a:rPr lang="en-AU" dirty="0" smtClean="0"/>
              <a:t>18 </a:t>
            </a:r>
            <a:r>
              <a:rPr lang="en-AU" dirty="0"/>
              <a:t>Jan 2018 (</a:t>
            </a:r>
            <a:r>
              <a:rPr lang="en-AU" dirty="0" smtClean="0"/>
              <a:t>N16762)</a:t>
            </a:r>
            <a:endParaRPr lang="en-AU" dirty="0"/>
          </a:p>
          <a:p>
            <a:pPr lvl="2"/>
            <a:r>
              <a:rPr lang="en-AU" dirty="0"/>
              <a:t>Passed 9/0/13 on need for ISO standard</a:t>
            </a:r>
          </a:p>
          <a:p>
            <a:pPr lvl="2"/>
            <a:r>
              <a:rPr lang="en-AU" dirty="0"/>
              <a:t>Passed </a:t>
            </a:r>
            <a:r>
              <a:rPr lang="en-AU" dirty="0" smtClean="0"/>
              <a:t>7/0/15 </a:t>
            </a:r>
            <a:r>
              <a:rPr lang="en-AU" dirty="0"/>
              <a:t>on support for submission to FDIS </a:t>
            </a:r>
            <a:endParaRPr lang="en-AU" dirty="0" smtClean="0"/>
          </a:p>
          <a:p>
            <a:pPr lvl="1"/>
            <a:r>
              <a:rPr lang="en-AU" dirty="0" smtClean="0"/>
              <a:t>No comments were received</a:t>
            </a:r>
            <a:endParaRPr lang="en-AU" dirty="0"/>
          </a:p>
          <a:p>
            <a:r>
              <a:rPr lang="en-AU" dirty="0" smtClean="0"/>
              <a:t>FDIS ballot: </a:t>
            </a:r>
            <a:r>
              <a:rPr lang="en-AU" dirty="0">
                <a:solidFill>
                  <a:schemeClr val="accent2"/>
                </a:solidFill>
              </a:rPr>
              <a:t>waiting for start</a:t>
            </a:r>
            <a:endParaRPr lang="en-AU" dirty="0" smtClean="0">
              <a:solidFill>
                <a:schemeClr val="accent2"/>
              </a:solidFill>
            </a:endParaRPr>
          </a:p>
          <a:p>
            <a:pPr lvl="1"/>
            <a:r>
              <a:rPr lang="en-US" dirty="0" smtClean="0">
                <a:solidFill>
                  <a:srgbClr val="FF0000"/>
                </a:solidFill>
              </a:rPr>
              <a:t>(Apr 2018) Asked Jodi</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30</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a:t>
            </a:r>
            <a:r>
              <a:rPr lang="en-AU" dirty="0"/>
              <a:t>is waiting for FDIS ballot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802c/D2.1 </a:t>
            </a:r>
            <a:r>
              <a:rPr lang="en-AU" dirty="0" smtClean="0"/>
              <a:t>was liaised for information in Mar 2017 (N16598)</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and response sent</a:t>
            </a:r>
          </a:p>
          <a:p>
            <a:pPr lvl="1"/>
            <a:r>
              <a:rPr lang="en-AU" dirty="0" smtClean="0"/>
              <a:t>802c </a:t>
            </a:r>
            <a:r>
              <a:rPr lang="en-AU" dirty="0"/>
              <a:t>was submitted in </a:t>
            </a:r>
            <a:r>
              <a:rPr lang="en-AU" dirty="0" smtClean="0"/>
              <a:t>Dec </a:t>
            </a:r>
            <a:r>
              <a:rPr lang="en-AU" dirty="0"/>
              <a:t>2017 (</a:t>
            </a:r>
            <a:r>
              <a:rPr lang="en-AU" dirty="0" smtClean="0"/>
              <a:t>N16746)</a:t>
            </a:r>
          </a:p>
          <a:p>
            <a:pPr lvl="1"/>
            <a:r>
              <a:rPr lang="en-AU" dirty="0" smtClean="0"/>
              <a:t>802c </a:t>
            </a:r>
            <a:r>
              <a:rPr lang="en-AU" dirty="0"/>
              <a:t>60-day ballot passed on </a:t>
            </a:r>
            <a:r>
              <a:rPr lang="en-AU" dirty="0" smtClean="0"/>
              <a:t>2 Feb 2018 (N16765)</a:t>
            </a:r>
            <a:endParaRPr lang="en-AU" dirty="0"/>
          </a:p>
          <a:p>
            <a:pPr lvl="2"/>
            <a:r>
              <a:rPr lang="en-AU" dirty="0"/>
              <a:t>Passed </a:t>
            </a:r>
            <a:r>
              <a:rPr lang="en-AU" dirty="0" smtClean="0"/>
              <a:t>10/0/12 </a:t>
            </a:r>
            <a:r>
              <a:rPr lang="en-AU" dirty="0"/>
              <a:t>on need for ISO standard</a:t>
            </a:r>
          </a:p>
          <a:p>
            <a:pPr lvl="2"/>
            <a:r>
              <a:rPr lang="en-AU" dirty="0"/>
              <a:t>Passed </a:t>
            </a:r>
            <a:r>
              <a:rPr lang="en-AU" dirty="0" smtClean="0"/>
              <a:t>9/0/13 on </a:t>
            </a:r>
            <a:r>
              <a:rPr lang="en-AU" dirty="0"/>
              <a:t>support for submission to FDIS</a:t>
            </a:r>
          </a:p>
          <a:p>
            <a:pPr lvl="1"/>
            <a:r>
              <a:rPr lang="en-AU" dirty="0"/>
              <a:t>China NB </a:t>
            </a:r>
            <a:r>
              <a:rPr lang="en-AU" dirty="0" smtClean="0"/>
              <a:t>and US NB provided comments</a:t>
            </a:r>
          </a:p>
          <a:p>
            <a:pPr lvl="2"/>
            <a:r>
              <a:rPr lang="en-AU" dirty="0"/>
              <a:t>A response was sent in Apr 2018 </a:t>
            </a:r>
            <a:r>
              <a:rPr lang="en-AU" dirty="0" smtClean="0"/>
              <a:t>(N16797)</a:t>
            </a:r>
            <a:endParaRPr lang="en-AU" dirty="0"/>
          </a:p>
          <a:p>
            <a:r>
              <a:rPr lang="en-AU" dirty="0" smtClean="0"/>
              <a:t>FDIS ballot: </a:t>
            </a:r>
            <a:r>
              <a:rPr lang="en-AU" dirty="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31</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AU" dirty="0" smtClean="0"/>
              <a:t>is waiting for publication</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 </a:t>
            </a:r>
            <a:r>
              <a:rPr lang="en-AU" dirty="0" smtClean="0">
                <a:solidFill>
                  <a:schemeClr val="accent2"/>
                </a:solidFill>
              </a:rPr>
              <a:t>&amp; waiting for publication</a:t>
            </a:r>
          </a:p>
          <a:p>
            <a:pPr lvl="1"/>
            <a:r>
              <a:rPr lang="en-GB" dirty="0" smtClean="0"/>
              <a:t>802.1AX-2014/Cor1 </a:t>
            </a:r>
            <a:r>
              <a:rPr lang="en-AU" dirty="0" smtClean="0"/>
              <a:t>passed 90-day FDIS </a:t>
            </a:r>
            <a:r>
              <a:rPr lang="en-AU" dirty="0"/>
              <a:t>on 20 July </a:t>
            </a:r>
            <a:r>
              <a:rPr lang="en-AU" dirty="0" smtClean="0"/>
              <a:t>2017 (N16684)</a:t>
            </a:r>
            <a:endParaRPr lang="en-AU" dirty="0"/>
          </a:p>
          <a:p>
            <a:pPr lvl="2"/>
            <a:r>
              <a:rPr lang="en-AU" dirty="0" smtClean="0"/>
              <a:t>Passed 10/0/10</a:t>
            </a:r>
          </a:p>
          <a:p>
            <a:pPr lvl="2"/>
            <a:r>
              <a:rPr lang="en-AU" dirty="0" smtClean="0"/>
              <a:t>There were no comments</a:t>
            </a:r>
          </a:p>
          <a:p>
            <a:pPr lvl="1"/>
            <a:r>
              <a:rPr lang="en-AU" dirty="0" smtClean="0">
                <a:solidFill>
                  <a:srgbClr val="FF0000"/>
                </a:solidFill>
              </a:rPr>
              <a:t>(</a:t>
            </a:r>
            <a:r>
              <a:rPr lang="en-AU" dirty="0">
                <a:solidFill>
                  <a:srgbClr val="FF0000"/>
                </a:solidFill>
              </a:rPr>
              <a:t>Apr 2018) Asked </a:t>
            </a:r>
            <a:r>
              <a:rPr lang="en-AU" dirty="0" smtClean="0">
                <a:solidFill>
                  <a:srgbClr val="FF0000"/>
                </a:solidFill>
              </a:rPr>
              <a:t>Jodi</a:t>
            </a:r>
          </a:p>
          <a:p>
            <a:pPr lvl="1"/>
            <a:r>
              <a:rPr lang="en-US" dirty="0" smtClean="0"/>
              <a:t>Will be called ISO/IEC </a:t>
            </a:r>
            <a:r>
              <a:rPr lang="en-US" dirty="0"/>
              <a:t>8802-1AX:2016/</a:t>
            </a:r>
            <a:r>
              <a:rPr lang="en-US" dirty="0" err="1"/>
              <a:t>Cor</a:t>
            </a:r>
            <a:r>
              <a:rPr lang="en-US" dirty="0"/>
              <a:t> 1:2018</a:t>
            </a:r>
            <a:endParaRPr lang="en-AU" dirty="0">
              <a:solidFill>
                <a:srgbClr val="FF0000"/>
              </a:solidFill>
            </a:endParaRPr>
          </a:p>
          <a:p>
            <a:pPr lvl="1"/>
            <a:endParaRPr lang="en-AU" dirty="0">
              <a:solidFill>
                <a:srgbClr val="FF0000"/>
              </a:solidFill>
            </a:endParaRPr>
          </a:p>
          <a:p>
            <a:pPr lvl="1"/>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802.1Q-REV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802.1Q-REV/D2.0 </a:t>
            </a:r>
            <a:r>
              <a:rPr lang="en-AU" dirty="0" smtClean="0"/>
              <a:t>was liaised for information in Jul 2017 (N16688)</a:t>
            </a:r>
          </a:p>
          <a:p>
            <a:pPr lvl="1"/>
            <a:r>
              <a:rPr lang="en-AU" dirty="0" smtClean="0"/>
              <a:t>Published in June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smtClean="0"/>
              <a:t>PSDO process should start; WG motion </a:t>
            </a:r>
            <a:r>
              <a:rPr lang="en-AU" dirty="0" smtClean="0"/>
              <a:t>required</a:t>
            </a:r>
          </a:p>
          <a:p>
            <a:pPr lvl="1"/>
            <a:r>
              <a:rPr lang="en-AU" dirty="0" smtClean="0"/>
              <a:t>Put PSDO started on hold until previous amendments (</a:t>
            </a:r>
            <a:r>
              <a:rPr lang="en-AU" dirty="0" err="1" smtClean="0"/>
              <a:t>Qci</a:t>
            </a:r>
            <a:r>
              <a:rPr lang="en-AU" dirty="0" smtClean="0"/>
              <a:t>, </a:t>
            </a:r>
            <a:r>
              <a:rPr lang="en-AU" dirty="0" err="1" smtClean="0"/>
              <a:t>Qch</a:t>
            </a:r>
            <a:r>
              <a:rPr lang="en-AU" dirty="0" smtClean="0"/>
              <a:t>) approved</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5837023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802.1Qcc </a:t>
            </a:r>
            <a:r>
              <a:rPr lang="en-AU" dirty="0"/>
              <a:t>has been liaised for information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D2.0 liaised in Dec 2017 (WG1-N119</a:t>
            </a:r>
            <a:r>
              <a:rPr lang="en-AU" dirty="0" smtClean="0"/>
              <a:t>)</a:t>
            </a:r>
          </a:p>
          <a:p>
            <a:pPr lvl="1"/>
            <a:r>
              <a:rPr lang="en-AU" dirty="0" smtClean="0">
                <a:solidFill>
                  <a:srgbClr val="FF0000"/>
                </a:solidFill>
              </a:rPr>
              <a:t>Approved by </a:t>
            </a:r>
            <a:r>
              <a:rPr lang="en-AU" dirty="0" err="1" smtClean="0">
                <a:solidFill>
                  <a:srgbClr val="FF0000"/>
                </a:solidFill>
              </a:rPr>
              <a:t>RevCom</a:t>
            </a:r>
            <a:r>
              <a:rPr lang="en-AU" dirty="0" smtClean="0">
                <a:solidFill>
                  <a:srgbClr val="FF0000"/>
                </a:solidFill>
              </a:rPr>
              <a:t> </a:t>
            </a:r>
            <a:r>
              <a:rPr lang="en-AU" dirty="0" smtClean="0">
                <a:solidFill>
                  <a:srgbClr val="FF0000"/>
                </a:solidFill>
              </a:rPr>
              <a:t>in June 2018</a:t>
            </a:r>
            <a:endParaRPr lang="en-AU" dirty="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dirty="0" smtClean="0">
                <a:solidFill>
                  <a:schemeClr val="accent2"/>
                </a:solidFill>
              </a:rPr>
              <a:t>Hit go</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303805811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802.1Qcp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D2.6 liaised in Dec 2017 (WG1-N119)</a:t>
            </a:r>
          </a:p>
          <a:p>
            <a:pPr lvl="1"/>
            <a:r>
              <a:rPr lang="en-AU" dirty="0">
                <a:solidFill>
                  <a:srgbClr val="FF0000"/>
                </a:solidFill>
              </a:rPr>
              <a:t>Approved by </a:t>
            </a:r>
            <a:r>
              <a:rPr lang="en-AU" dirty="0" err="1">
                <a:solidFill>
                  <a:srgbClr val="FF0000"/>
                </a:solidFill>
              </a:rPr>
              <a:t>RevCom</a:t>
            </a:r>
            <a:r>
              <a:rPr lang="en-AU" dirty="0">
                <a:solidFill>
                  <a:srgbClr val="FF0000"/>
                </a:solidFill>
              </a:rPr>
              <a:t> in June 2018</a:t>
            </a: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pPr lvl="1"/>
            <a:r>
              <a:rPr lang="en-AU" dirty="0" smtClean="0"/>
              <a:t>Hit go</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26156431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1AR-Rev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a:t>
            </a:r>
            <a:r>
              <a:rPr lang="en-AU" dirty="0" smtClean="0"/>
              <a:t>was liaised </a:t>
            </a:r>
            <a:r>
              <a:rPr lang="en-AU" dirty="0"/>
              <a:t>in </a:t>
            </a:r>
            <a:r>
              <a:rPr lang="en-AU" dirty="0" smtClean="0"/>
              <a:t>Apr 2018 (WG1N124) </a:t>
            </a:r>
          </a:p>
          <a:p>
            <a:pPr lvl="1"/>
            <a:r>
              <a:rPr lang="en-AU" dirty="0" smtClean="0">
                <a:solidFill>
                  <a:srgbClr val="FF0000"/>
                </a:solidFill>
              </a:rPr>
              <a:t>Was D2.0 approved by </a:t>
            </a:r>
            <a:r>
              <a:rPr lang="en-AU" dirty="0" err="1" smtClean="0">
                <a:solidFill>
                  <a:srgbClr val="FF0000"/>
                </a:solidFill>
              </a:rPr>
              <a:t>RevCom</a:t>
            </a:r>
            <a:r>
              <a:rPr lang="en-AU" dirty="0" smtClean="0">
                <a:solidFill>
                  <a:srgbClr val="FF0000"/>
                </a:solidFill>
              </a:rPr>
              <a:t> in </a:t>
            </a:r>
            <a:r>
              <a:rPr lang="en-AU" dirty="0" smtClean="0">
                <a:solidFill>
                  <a:srgbClr val="FF0000"/>
                </a:solidFill>
              </a:rPr>
              <a:t>June 20198</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pPr lvl="1"/>
            <a:r>
              <a:rPr lang="en-AU" dirty="0" smtClean="0"/>
              <a:t>Hit go</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58267092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1CM</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D2.2 </a:t>
            </a:r>
            <a:r>
              <a:rPr lang="en-AU" dirty="0"/>
              <a:t>was liaised in Apr 2018 (WG1N124</a:t>
            </a:r>
            <a:r>
              <a:rPr lang="en-AU" dirty="0" smtClean="0"/>
              <a:t>)</a:t>
            </a:r>
          </a:p>
          <a:p>
            <a:pPr lvl="1"/>
            <a:r>
              <a:rPr lang="en-AU" dirty="0" smtClean="0"/>
              <a:t>Published in </a:t>
            </a:r>
            <a:r>
              <a:rPr lang="en-AU" dirty="0" smtClean="0"/>
              <a:t>June 2018</a:t>
            </a:r>
            <a:endParaRPr lang="en-AU" dirty="0"/>
          </a:p>
          <a:p>
            <a:r>
              <a:rPr lang="en-US" dirty="0" smtClean="0"/>
              <a:t>60-day</a:t>
            </a:r>
            <a:r>
              <a:rPr lang="en-AU" dirty="0" smtClean="0"/>
              <a:t> pre-ballot: </a:t>
            </a:r>
            <a:r>
              <a:rPr lang="en-AU" dirty="0" smtClean="0">
                <a:solidFill>
                  <a:schemeClr val="accent2"/>
                </a:solidFill>
              </a:rPr>
              <a:t>waiting</a:t>
            </a:r>
            <a:endParaRPr lang="en-AU" dirty="0" smtClean="0"/>
          </a:p>
          <a:p>
            <a:pPr lvl="1"/>
            <a:r>
              <a:rPr lang="en-AU" dirty="0" smtClean="0"/>
              <a:t>PSDO process should start; </a:t>
            </a:r>
            <a:r>
              <a:rPr lang="en-AU" dirty="0"/>
              <a:t>WG motion required</a:t>
            </a:r>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3039476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1Qcy</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D2.1 </a:t>
            </a:r>
            <a:r>
              <a:rPr lang="en-AU" dirty="0"/>
              <a:t>was liaised in Apr </a:t>
            </a:r>
            <a:r>
              <a:rPr lang="en-AU" dirty="0" smtClean="0"/>
              <a:t>2018 (</a:t>
            </a:r>
            <a:r>
              <a:rPr lang="en-AU" dirty="0"/>
              <a:t>WG1N124</a:t>
            </a:r>
            <a:r>
              <a:rPr lang="en-AU" dirty="0" smtClean="0"/>
              <a:t>)</a:t>
            </a:r>
          </a:p>
          <a:p>
            <a:pPr lvl="1"/>
            <a:r>
              <a:rPr lang="en-AU" dirty="0" smtClean="0"/>
              <a:t>Conditionally to </a:t>
            </a:r>
            <a:r>
              <a:rPr lang="en-AU" dirty="0" err="1" smtClean="0"/>
              <a:t>RevCom</a:t>
            </a:r>
            <a:r>
              <a:rPr lang="en-AU" dirty="0" smtClean="0"/>
              <a:t> in July 2018</a:t>
            </a:r>
            <a:endParaRPr lang="en-AU" dirty="0"/>
          </a:p>
          <a:p>
            <a:r>
              <a:rPr lang="en-US" dirty="0" smtClean="0"/>
              <a:t>60-day</a:t>
            </a:r>
            <a:r>
              <a:rPr lang="en-AU" dirty="0" smtClean="0"/>
              <a:t> pre-ballot: </a:t>
            </a:r>
            <a:r>
              <a:rPr lang="en-AU" dirty="0" smtClean="0">
                <a:solidFill>
                  <a:schemeClr val="accent2"/>
                </a:solidFill>
              </a:rPr>
              <a:t>waiting</a:t>
            </a:r>
          </a:p>
          <a:p>
            <a:pPr lvl="1"/>
            <a:r>
              <a:rPr lang="en-AU" dirty="0"/>
              <a:t>Conditional go in July 2018</a:t>
            </a:r>
            <a:endParaRPr lang="en-AU" dirty="0" smtClean="0"/>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170251175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1AC/Cor-1</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a:t>
            </a:r>
            <a:r>
              <a:rPr lang="en-AU" dirty="0" smtClean="0"/>
              <a:t>2018 (</a:t>
            </a:r>
            <a:r>
              <a:rPr lang="en-AU" dirty="0"/>
              <a:t>WG1N124</a:t>
            </a:r>
            <a:r>
              <a:rPr lang="en-AU" dirty="0" smtClean="0"/>
              <a:t>)</a:t>
            </a:r>
          </a:p>
          <a:p>
            <a:pPr lvl="1"/>
            <a:r>
              <a:rPr lang="en-AU" dirty="0" smtClean="0"/>
              <a:t>To </a:t>
            </a:r>
            <a:r>
              <a:rPr lang="en-AU" dirty="0" err="1"/>
              <a:t>RevCom</a:t>
            </a:r>
            <a:r>
              <a:rPr lang="en-AU" dirty="0"/>
              <a:t> in July </a:t>
            </a:r>
            <a:r>
              <a:rPr lang="en-AU" dirty="0" smtClean="0"/>
              <a:t>2018</a:t>
            </a:r>
            <a:endParaRPr lang="en-AU" dirty="0"/>
          </a:p>
          <a:p>
            <a:r>
              <a:rPr lang="en-AU" dirty="0" smtClean="0"/>
              <a:t>90-dayFDIS ballot: </a:t>
            </a:r>
            <a:r>
              <a:rPr lang="en-AU" dirty="0" smtClean="0">
                <a:solidFill>
                  <a:schemeClr val="accent2"/>
                </a:solidFill>
              </a:rPr>
              <a:t>waiting</a:t>
            </a:r>
          </a:p>
          <a:p>
            <a:pPr lvl="1"/>
            <a:r>
              <a:rPr lang="en-AU" dirty="0"/>
              <a:t>Conditional go in July 2018</a:t>
            </a:r>
          </a:p>
          <a:p>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34685483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4</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1Xck</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a:t>D2.0 was liaised in Apr 2018 (WG1N124</a:t>
            </a:r>
            <a:r>
              <a:rPr lang="en-AU" dirty="0" smtClean="0"/>
              <a:t>)</a:t>
            </a:r>
          </a:p>
          <a:p>
            <a:pPr lvl="1"/>
            <a:r>
              <a:rPr lang="en-AU" dirty="0"/>
              <a:t>Conditionally to </a:t>
            </a:r>
            <a:r>
              <a:rPr lang="en-AU" dirty="0" err="1"/>
              <a:t>RevCom</a:t>
            </a:r>
            <a:r>
              <a:rPr lang="en-AU" dirty="0"/>
              <a:t> in July </a:t>
            </a:r>
            <a:r>
              <a:rPr lang="en-AU" dirty="0" smtClean="0"/>
              <a:t>2018</a:t>
            </a:r>
            <a:r>
              <a:rPr lang="en-AU" dirty="0" smtClean="0"/>
              <a:t> </a:t>
            </a:r>
            <a:endParaRPr lang="en-AU" dirty="0"/>
          </a:p>
          <a:p>
            <a:r>
              <a:rPr lang="en-US" dirty="0" smtClean="0"/>
              <a:t>60-day</a:t>
            </a:r>
            <a:r>
              <a:rPr lang="en-AU" dirty="0" smtClean="0"/>
              <a:t> pre-ballot: </a:t>
            </a:r>
            <a:r>
              <a:rPr lang="en-AU" dirty="0" smtClean="0">
                <a:solidFill>
                  <a:schemeClr val="accent2"/>
                </a:solidFill>
              </a:rPr>
              <a:t>waiting</a:t>
            </a:r>
          </a:p>
          <a:p>
            <a:pPr lvl="1"/>
            <a:r>
              <a:rPr lang="en-AU" dirty="0"/>
              <a:t>Conditional go in July </a:t>
            </a:r>
            <a:r>
              <a:rPr lang="en-AU" dirty="0" smtClean="0"/>
              <a:t>2018</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396217233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1AE-Rev</a:t>
            </a:r>
            <a:r>
              <a:rPr lang="en-AU" dirty="0" smtClean="0"/>
              <a:t>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D1.1 </a:t>
            </a:r>
            <a:r>
              <a:rPr lang="en-AU" dirty="0"/>
              <a:t>was liaised in Apr 2018 (WG1N124</a:t>
            </a:r>
            <a:r>
              <a:rPr lang="en-AU" dirty="0" smtClean="0"/>
              <a:t>)</a:t>
            </a:r>
          </a:p>
          <a:p>
            <a:pPr lvl="1"/>
            <a:r>
              <a:rPr lang="en-AU" dirty="0" smtClean="0"/>
              <a:t>To </a:t>
            </a:r>
            <a:r>
              <a:rPr lang="en-AU" dirty="0" err="1"/>
              <a:t>RevCom</a:t>
            </a:r>
            <a:r>
              <a:rPr lang="en-AU" dirty="0"/>
              <a:t> in July 2018 </a:t>
            </a:r>
            <a:endParaRPr lang="en-AU" dirty="0"/>
          </a:p>
          <a:p>
            <a:r>
              <a:rPr lang="en-US" dirty="0" smtClean="0"/>
              <a:t>60-day</a:t>
            </a:r>
            <a:r>
              <a:rPr lang="en-AU" dirty="0" smtClean="0"/>
              <a:t> pre-ballot: </a:t>
            </a:r>
            <a:r>
              <a:rPr lang="en-AU" dirty="0">
                <a:solidFill>
                  <a:schemeClr val="accent2"/>
                </a:solidFill>
              </a:rPr>
              <a:t>waiting</a:t>
            </a:r>
            <a:endParaRPr lang="en-AU" dirty="0" smtClean="0"/>
          </a:p>
          <a:p>
            <a:pPr lvl="1"/>
            <a:r>
              <a:rPr lang="en-AU" dirty="0"/>
              <a:t>Conditional go in July 2018</a:t>
            </a:r>
          </a:p>
          <a:p>
            <a:r>
              <a:rPr lang="en-AU" dirty="0" smtClean="0"/>
              <a:t>FDIS </a:t>
            </a:r>
            <a:r>
              <a:rPr lang="en-AU" dirty="0" smtClean="0"/>
              <a:t>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10045972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a:t>
            </a:r>
            <a:r>
              <a:rPr lang="en-AU" dirty="0" smtClean="0">
                <a:cs typeface="Arial" panose="020B0604020202020204" pitchFamily="34" charset="0"/>
              </a:rPr>
              <a:t>1AS-Rev</a:t>
            </a:r>
            <a:r>
              <a:rPr lang="en-AU" dirty="0" smtClean="0"/>
              <a:t> will be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chemeClr val="accent2"/>
                </a:solidFill>
              </a:rPr>
              <a:t>waiting</a:t>
            </a:r>
            <a:endParaRPr lang="en-AU" dirty="0" smtClean="0">
              <a:solidFill>
                <a:srgbClr val="00B050"/>
              </a:solidFill>
            </a:endParaRPr>
          </a:p>
          <a:p>
            <a:pPr lvl="1"/>
            <a:r>
              <a:rPr lang="en-AU" dirty="0" smtClean="0"/>
              <a:t>D8.0 </a:t>
            </a:r>
            <a:r>
              <a:rPr lang="en-AU" dirty="0" smtClean="0"/>
              <a:t>might be ready for liaising </a:t>
            </a:r>
            <a:endParaRPr lang="en-AU" dirty="0" smtClean="0"/>
          </a:p>
          <a:p>
            <a:pPr lvl="1"/>
            <a:r>
              <a:rPr lang="en-AU" dirty="0" smtClean="0"/>
              <a:t>Conditional (to SB) motion to send for info in July 2018</a:t>
            </a:r>
            <a:endParaRPr lang="en-AU" dirty="0" smtClean="0"/>
          </a:p>
          <a:p>
            <a:r>
              <a:rPr lang="en-US" dirty="0" smtClean="0"/>
              <a:t>60-day</a:t>
            </a:r>
            <a:r>
              <a:rPr lang="en-AU" dirty="0" smtClean="0"/>
              <a:t> pre-ballot: </a:t>
            </a:r>
            <a:r>
              <a:rPr lang="en-AU" dirty="0" smtClean="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42</a:t>
            </a:fld>
            <a:endParaRPr lang="en-US"/>
          </a:p>
        </p:txBody>
      </p:sp>
    </p:spTree>
    <p:extLst>
      <p:ext uri="{BB962C8B-B14F-4D97-AF65-F5344CB8AC3E}">
        <p14:creationId xmlns:p14="http://schemas.microsoft.com/office/powerpoint/2010/main" val="427551649"/>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4084306"/>
              </p:ext>
            </p:extLst>
          </p:nvPr>
        </p:nvGraphicFramePr>
        <p:xfrm>
          <a:off x="152399" y="1600200"/>
          <a:ext cx="8839199" cy="3931920"/>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495615">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29012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Jun</a:t>
                      </a:r>
                      <a:r>
                        <a:rPr lang="en-AU" sz="1600" kern="1200" baseline="0" dirty="0" smtClean="0">
                          <a:solidFill>
                            <a:schemeClr val="tx1"/>
                          </a:solidFill>
                          <a:latin typeface="+mn-lt"/>
                          <a:ea typeface="+mn-ea"/>
                          <a:cs typeface="+mn-cs"/>
                        </a:rPr>
                        <a:t> 17</a:t>
                      </a:r>
                      <a:endParaRPr lang="en-AU" sz="1600" b="0" dirty="0" smtClean="0">
                        <a:solidFill>
                          <a:schemeClr val="tx1"/>
                        </a:solidFill>
                        <a:latin typeface="+mj-lt"/>
                      </a:endParaRPr>
                    </a:p>
                  </a:txBody>
                  <a:tcPr marL="115147" marR="115147"/>
                </a:tc>
                <a:extLst>
                  <a:ext uri="{0D108BD9-81ED-4DB2-BD59-A6C34878D82A}">
                    <a16:rowId xmlns:a16="http://schemas.microsoft.com/office/drawing/2014/main" val="10003"/>
                  </a:ext>
                </a:extLst>
              </a:tr>
              <a:tr h="29012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 </a:t>
                      </a:r>
                      <a:r>
                        <a:rPr lang="en-AU" sz="1600" b="0" baseline="0" dirty="0" smtClean="0">
                          <a:solidFill>
                            <a:schemeClr val="tx1"/>
                          </a:solidFill>
                          <a:latin typeface="+mj-lt"/>
                        </a:rPr>
                        <a:t>Aug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07"/>
                  </a:ext>
                </a:extLst>
              </a:tr>
              <a:tr h="29012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18 </a:t>
                      </a:r>
                      <a:r>
                        <a:rPr lang="en-AU" sz="1600" b="0" kern="1200" baseline="0" dirty="0" smtClean="0">
                          <a:solidFill>
                            <a:schemeClr val="tx1"/>
                          </a:solidFill>
                          <a:latin typeface="+mn-lt"/>
                          <a:ea typeface="+mn-ea"/>
                          <a:cs typeface="+mn-cs"/>
                        </a:rPr>
                        <a:t>Aug 17</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a:t>
                      </a:r>
                      <a:r>
                        <a:rPr lang="en-AU" sz="1600" b="0" baseline="0" dirty="0" smtClean="0">
                          <a:solidFill>
                            <a:schemeClr val="tx1"/>
                          </a:solidFill>
                          <a:latin typeface="+mj-lt"/>
                        </a:rPr>
                        <a:t> Sep 18</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8"/>
                  </a:ext>
                </a:extLst>
              </a:tr>
              <a:tr h="29012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smtClean="0">
                          <a:solidFill>
                            <a:schemeClr val="tx1"/>
                          </a:solidFill>
                          <a:latin typeface="+mn-lt"/>
                          <a:ea typeface="+mn-ea"/>
                          <a:cs typeface="+mn-cs"/>
                        </a:rPr>
                        <a:t>n/a</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22 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extLst>
                  <a:ext uri="{0D108BD9-81ED-4DB2-BD59-A6C34878D82A}">
                    <a16:rowId xmlns:a16="http://schemas.microsoft.com/office/drawing/2014/main" val="10010"/>
                  </a:ext>
                </a:extLst>
              </a:tr>
              <a:tr h="29012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898685209"/>
                  </a:ext>
                </a:extLst>
              </a:tr>
              <a:tr h="290122">
                <a:tc>
                  <a:txBody>
                    <a:bodyPr/>
                    <a:lstStyle/>
                    <a:p>
                      <a:r>
                        <a:rPr lang="en-GB" sz="1600" b="0" dirty="0" smtClean="0">
                          <a:solidFill>
                            <a:schemeClr val="tx1"/>
                          </a:solidFill>
                          <a:latin typeface="+mj-lt"/>
                        </a:rPr>
                        <a:t>.3cb</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862799127"/>
                  </a:ext>
                </a:extLst>
              </a:tr>
              <a:tr h="290122">
                <a:tc>
                  <a:txBody>
                    <a:bodyPr/>
                    <a:lstStyle/>
                    <a:p>
                      <a:r>
                        <a:rPr lang="en-GB" sz="1600" b="0" dirty="0" smtClean="0">
                          <a:solidFill>
                            <a:schemeClr val="tx1"/>
                          </a:solidFill>
                          <a:latin typeface="+mj-lt"/>
                        </a:rPr>
                        <a:t>.3cc</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12</a:t>
                      </a:r>
                      <a:r>
                        <a:rPr lang="en-AU" sz="1600" b="0" kern="1200" baseline="0" dirty="0" smtClean="0">
                          <a:solidFill>
                            <a:schemeClr val="tx1"/>
                          </a:solidFill>
                          <a:latin typeface="+mn-lt"/>
                          <a:ea typeface="+mn-ea"/>
                          <a:cs typeface="+mn-cs"/>
                        </a:rPr>
                        <a:t> Apr 18</a:t>
                      </a:r>
                      <a:endParaRPr lang="en-AU" sz="1600" b="0" kern="1200" dirty="0" smtClean="0">
                        <a:solidFill>
                          <a:schemeClr val="tx1"/>
                        </a:solidFill>
                        <a:latin typeface="+mn-lt"/>
                        <a:ea typeface="+mn-ea"/>
                        <a:cs typeface="+mn-cs"/>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509910126"/>
                  </a:ext>
                </a:extLst>
              </a:tr>
              <a:tr h="290122">
                <a:tc>
                  <a:txBody>
                    <a:bodyPr/>
                    <a:lstStyle/>
                    <a:p>
                      <a:r>
                        <a:rPr lang="en-GB" sz="1600" b="0" dirty="0" smtClean="0">
                          <a:solidFill>
                            <a:schemeClr val="tx1"/>
                          </a:solidFill>
                          <a:latin typeface="+mj-lt"/>
                        </a:rPr>
                        <a:t>.3cd</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2575905558"/>
                  </a:ext>
                </a:extLst>
              </a:tr>
              <a:tr h="290122">
                <a:tc>
                  <a:txBody>
                    <a:bodyPr/>
                    <a:lstStyle/>
                    <a:p>
                      <a:r>
                        <a:rPr lang="en-GB" sz="1600" b="0" dirty="0" smtClean="0">
                          <a:solidFill>
                            <a:schemeClr val="tx1"/>
                          </a:solidFill>
                          <a:latin typeface="+mj-lt"/>
                        </a:rPr>
                        <a:t>.3-rev</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D3.0</a:t>
                      </a:r>
                    </a:p>
                  </a:txBody>
                  <a:tcPr marR="0"/>
                </a:tc>
                <a:tc>
                  <a:txBody>
                    <a:bodyPr/>
                    <a:lstStyle/>
                    <a:p>
                      <a:pPr algn="ctr"/>
                      <a:r>
                        <a:rPr lang="en-GB" sz="1600" dirty="0" smtClean="0">
                          <a:solidFill>
                            <a:schemeClr val="tx1"/>
                          </a:solidFill>
                          <a:latin typeface="+mj-lt"/>
                        </a:rPr>
                        <a:t>Feb</a:t>
                      </a:r>
                      <a:r>
                        <a:rPr lang="en-GB" sz="1600" baseline="0" dirty="0" smtClean="0">
                          <a:solidFill>
                            <a:schemeClr val="tx1"/>
                          </a:solidFill>
                          <a:latin typeface="+mj-lt"/>
                        </a:rPr>
                        <a:t>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4092400724"/>
                  </a:ext>
                </a:extLst>
              </a:tr>
              <a:tr h="290122">
                <a:tc>
                  <a:txBody>
                    <a:bodyPr/>
                    <a:lstStyle/>
                    <a:p>
                      <a:r>
                        <a:rPr lang="en-GB" sz="1600" b="0" dirty="0" smtClean="0">
                          <a:solidFill>
                            <a:schemeClr val="tx1"/>
                          </a:solidFill>
                          <a:latin typeface="+mj-lt"/>
                        </a:rPr>
                        <a:t>.3bt</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kern="1200" dirty="0" smtClean="0">
                          <a:solidFill>
                            <a:schemeClr val="tx1"/>
                          </a:solidFill>
                          <a:latin typeface="+mn-lt"/>
                          <a:ea typeface="+mn-ea"/>
                          <a:cs typeface="+mn-cs"/>
                        </a:rPr>
                        <a:t>D3.2</a:t>
                      </a:r>
                    </a:p>
                  </a:txBody>
                  <a:tcPr marR="0"/>
                </a:tc>
                <a:tc>
                  <a:txBody>
                    <a:bodyPr/>
                    <a:lstStyle/>
                    <a:p>
                      <a:pPr algn="ctr"/>
                      <a:r>
                        <a:rPr lang="en-GB" sz="1600" dirty="0" smtClean="0">
                          <a:solidFill>
                            <a:schemeClr val="tx1"/>
                          </a:solidFill>
                          <a:latin typeface="+mj-lt"/>
                        </a:rPr>
                        <a:t>Feb 18</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3296881205"/>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43</a:t>
            </a:fld>
            <a:endParaRPr lang="en-US"/>
          </a:p>
        </p:txBody>
      </p:sp>
    </p:spTree>
    <p:extLst>
      <p:ext uri="{BB962C8B-B14F-4D97-AF65-F5344CB8AC3E}">
        <p14:creationId xmlns:p14="http://schemas.microsoft.com/office/powerpoint/2010/main" val="5885085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FDIS closes on 3 Sep 2018</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802.3bn 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and response sent</a:t>
            </a:r>
            <a:endParaRPr lang="en-AU" dirty="0" smtClean="0">
              <a:solidFill>
                <a:schemeClr val="accent2"/>
              </a:solidFill>
            </a:endParaRPr>
          </a:p>
          <a:p>
            <a:pPr lvl="1"/>
            <a:r>
              <a:rPr lang="en-AU" dirty="0"/>
              <a:t>8</a:t>
            </a:r>
            <a:r>
              <a:rPr lang="en-AU" dirty="0" smtClean="0"/>
              <a:t>02.3bn-2016 passed 60-day pre-ballot on 16 Apr </a:t>
            </a:r>
            <a:r>
              <a:rPr lang="en-AU" dirty="0"/>
              <a:t>2017 (N16546)</a:t>
            </a:r>
            <a:endParaRPr lang="en-AU" dirty="0" smtClean="0"/>
          </a:p>
          <a:p>
            <a:pPr lvl="2"/>
            <a:r>
              <a:rPr lang="en-AU" dirty="0" smtClean="0"/>
              <a:t>Need? 8/1/10</a:t>
            </a:r>
          </a:p>
          <a:p>
            <a:pPr lvl="2"/>
            <a:r>
              <a:rPr lang="en-AU" dirty="0" smtClean="0"/>
              <a:t>Submission? 8/1/10</a:t>
            </a:r>
          </a:p>
          <a:p>
            <a:pPr lvl="1"/>
            <a:r>
              <a:rPr lang="en-AU" dirty="0" smtClean="0"/>
              <a:t>China NB voted “no” and provided the usual comments</a:t>
            </a:r>
          </a:p>
          <a:p>
            <a:pPr lvl="2"/>
            <a:r>
              <a:rPr lang="en-AU" dirty="0" smtClean="0"/>
              <a:t>A response was sent to SC6 on 7 June 2017 (6N16649)</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smtClean="0"/>
              <a:t>Will be ISO/IEC/IEEE </a:t>
            </a:r>
            <a:r>
              <a:rPr lang="en-AU" dirty="0"/>
              <a:t>8802-3:2017/</a:t>
            </a:r>
            <a:r>
              <a:rPr lang="en-AU" dirty="0" err="1"/>
              <a:t>Amd</a:t>
            </a:r>
            <a:r>
              <a:rPr lang="en-AU" dirty="0"/>
              <a:t> </a:t>
            </a:r>
            <a:r>
              <a:rPr lang="en-AU" dirty="0" smtClean="0"/>
              <a:t>6 once published </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802.3bv D3.1 was liaised to SC6  in Oct 2016</a:t>
            </a:r>
          </a:p>
          <a:p>
            <a:r>
              <a:rPr lang="en-US" dirty="0" smtClean="0"/>
              <a:t>60-day</a:t>
            </a:r>
            <a:r>
              <a:rPr lang="en-AU" dirty="0" smtClean="0"/>
              <a:t> </a:t>
            </a:r>
            <a:r>
              <a:rPr lang="en-AU" dirty="0"/>
              <a:t>pre-ballot</a:t>
            </a:r>
            <a:r>
              <a:rPr lang="en-AU" dirty="0" smtClean="0"/>
              <a:t>: </a:t>
            </a:r>
            <a:r>
              <a:rPr lang="en-AU" dirty="0" smtClean="0">
                <a:solidFill>
                  <a:srgbClr val="00B050"/>
                </a:solidFill>
              </a:rPr>
              <a:t>passed</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p>
          <a:p>
            <a:pPr lvl="1"/>
            <a:r>
              <a:rPr lang="en-AU" dirty="0" smtClean="0"/>
              <a:t>802.3bv </a:t>
            </a:r>
            <a:r>
              <a:rPr lang="en-AU" dirty="0"/>
              <a:t>passed 60-day pre-ballot on 18 August 2017 (</a:t>
            </a:r>
            <a:r>
              <a:rPr lang="en-AU" dirty="0" smtClean="0"/>
              <a:t>N16694)</a:t>
            </a:r>
            <a:endParaRPr lang="en-AU" dirty="0"/>
          </a:p>
          <a:p>
            <a:pPr lvl="2"/>
            <a:r>
              <a:rPr lang="en-AU" dirty="0"/>
              <a:t>Support need for IS: passed 8/0/13 </a:t>
            </a:r>
          </a:p>
          <a:p>
            <a:pPr lvl="2"/>
            <a:r>
              <a:rPr lang="en-AU" dirty="0"/>
              <a:t>Support submission for this IS: passed 8/0/13</a:t>
            </a:r>
          </a:p>
          <a:p>
            <a:r>
              <a:rPr lang="en-AU" dirty="0" smtClean="0"/>
              <a:t>FDIS ballot: </a:t>
            </a:r>
            <a:r>
              <a:rPr lang="en-AU" dirty="0">
                <a:solidFill>
                  <a:schemeClr val="accent2"/>
                </a:solidFill>
              </a:rPr>
              <a:t>closes </a:t>
            </a:r>
            <a:r>
              <a:rPr lang="en-AU" dirty="0" smtClean="0">
                <a:solidFill>
                  <a:schemeClr val="accent2"/>
                </a:solidFill>
              </a:rPr>
              <a:t>3 </a:t>
            </a:r>
            <a:r>
              <a:rPr lang="en-AU" dirty="0">
                <a:solidFill>
                  <a:schemeClr val="accent2"/>
                </a:solidFill>
              </a:rPr>
              <a:t>Sep 2018</a:t>
            </a:r>
            <a:endParaRPr lang="en-AU" dirty="0" smtClean="0">
              <a:solidFill>
                <a:schemeClr val="accent2"/>
              </a:solidFill>
            </a:endParaRPr>
          </a:p>
          <a:p>
            <a:pPr lvl="1"/>
            <a:r>
              <a:rPr lang="en-AU" dirty="0"/>
              <a:t>Will be ISO/IEC/IEEE 8802-3:2017/</a:t>
            </a:r>
            <a:r>
              <a:rPr lang="en-AU" dirty="0" err="1"/>
              <a:t>Amd</a:t>
            </a:r>
            <a:r>
              <a:rPr lang="en-AU" dirty="0"/>
              <a:t> </a:t>
            </a:r>
            <a:r>
              <a:rPr lang="en-AU" dirty="0" smtClean="0"/>
              <a:t>9 </a:t>
            </a:r>
            <a:r>
              <a:rPr lang="en-AU" dirty="0"/>
              <a:t>once published </a:t>
            </a:r>
          </a:p>
          <a:p>
            <a:pPr marL="1588" lvl="1" indent="0">
              <a:buNone/>
            </a:pPr>
            <a:endParaRPr lang="en-AU" dirty="0">
              <a:solidFill>
                <a:srgbClr val="FF0000"/>
              </a:solidFill>
            </a:endParaRPr>
          </a:p>
          <a:p>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FDIS closes on </a:t>
            </a:r>
            <a:r>
              <a:rPr lang="en-AU" dirty="0" smtClean="0"/>
              <a:t>3 </a:t>
            </a:r>
            <a:r>
              <a:rPr lang="en-AU" dirty="0"/>
              <a:t>Sep 2018</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802.3bu D3.2 was </a:t>
            </a:r>
            <a:r>
              <a:rPr lang="en-AU" dirty="0"/>
              <a:t>liaised to SC6  in Oct </a:t>
            </a:r>
            <a:r>
              <a:rPr lang="en-AU" dirty="0" smtClean="0"/>
              <a:t>2016</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r>
              <a:rPr lang="en-AU" dirty="0" smtClean="0">
                <a:solidFill>
                  <a:schemeClr val="accent2"/>
                </a:solidFill>
              </a:rPr>
              <a:t> </a:t>
            </a:r>
          </a:p>
          <a:p>
            <a:pPr lvl="1"/>
            <a:r>
              <a:rPr lang="en-AU" dirty="0" smtClean="0"/>
              <a:t>802.3bu </a:t>
            </a:r>
            <a:r>
              <a:rPr lang="en-AU" dirty="0"/>
              <a:t>passed 60-day pre-ballot on </a:t>
            </a:r>
            <a:r>
              <a:rPr lang="en-AU" dirty="0" smtClean="0"/>
              <a:t>18 August 2017 </a:t>
            </a:r>
            <a:r>
              <a:rPr lang="en-AU" dirty="0"/>
              <a:t>(</a:t>
            </a:r>
            <a:r>
              <a:rPr lang="en-AU" dirty="0" smtClean="0"/>
              <a:t>N16693)</a:t>
            </a:r>
            <a:endParaRPr lang="en-AU" dirty="0"/>
          </a:p>
          <a:p>
            <a:pPr lvl="2"/>
            <a:r>
              <a:rPr lang="en-AU" dirty="0"/>
              <a:t>Support need for IS: passed </a:t>
            </a:r>
            <a:r>
              <a:rPr lang="en-AU" dirty="0" smtClean="0"/>
              <a:t>8/0/13 </a:t>
            </a:r>
            <a:endParaRPr lang="en-AU" dirty="0"/>
          </a:p>
          <a:p>
            <a:pPr lvl="2"/>
            <a:r>
              <a:rPr lang="en-AU" dirty="0"/>
              <a:t>Support submission for this IS: passed </a:t>
            </a:r>
            <a:r>
              <a:rPr lang="en-AU" dirty="0" smtClean="0"/>
              <a:t>8/0/13</a:t>
            </a:r>
            <a:endParaRPr lang="en-AU" dirty="0"/>
          </a:p>
          <a:p>
            <a:r>
              <a:rPr lang="en-AU" dirty="0" smtClean="0"/>
              <a:t>FDIS ballot: </a:t>
            </a:r>
            <a:r>
              <a:rPr lang="en-AU" dirty="0" smtClean="0">
                <a:solidFill>
                  <a:schemeClr val="accent2"/>
                </a:solidFill>
              </a:rPr>
              <a:t>closes 3 Sep 2018</a:t>
            </a:r>
          </a:p>
          <a:p>
            <a:pPr lvl="1"/>
            <a:r>
              <a:rPr lang="en-AU" dirty="0"/>
              <a:t>Will be ISO/IEC/IEEE 8802-3:2017/</a:t>
            </a:r>
            <a:r>
              <a:rPr lang="en-AU" dirty="0" err="1"/>
              <a:t>Amd</a:t>
            </a:r>
            <a:r>
              <a:rPr lang="en-AU" dirty="0"/>
              <a:t> </a:t>
            </a:r>
            <a:r>
              <a:rPr lang="en-AU" dirty="0" smtClean="0"/>
              <a:t>8 </a:t>
            </a:r>
            <a:r>
              <a:rPr lang="en-AU" dirty="0"/>
              <a:t>once published </a:t>
            </a:r>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FDIS ballot passed &amp; is awaiting publication</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a:t>
            </a:r>
            <a:r>
              <a:rPr lang="en-AU" dirty="0" err="1" smtClean="0"/>
              <a:t>Cor</a:t>
            </a:r>
            <a:r>
              <a:rPr lang="en-AU" dirty="0" smtClean="0"/>
              <a:t>  1 D2.1 was liaised in Feb 2017</a:t>
            </a:r>
            <a:endParaRPr lang="en-AU" dirty="0"/>
          </a:p>
          <a:p>
            <a:r>
              <a:rPr lang="en-US" dirty="0"/>
              <a:t>9</a:t>
            </a:r>
            <a:r>
              <a:rPr lang="en-US" dirty="0" smtClean="0"/>
              <a:t>0-day</a:t>
            </a:r>
            <a:r>
              <a:rPr lang="en-AU" dirty="0" smtClean="0"/>
              <a:t> FDIS: </a:t>
            </a:r>
            <a:r>
              <a:rPr lang="en-AU" dirty="0" smtClean="0">
                <a:solidFill>
                  <a:srgbClr val="00B050"/>
                </a:solidFill>
              </a:rPr>
              <a:t>passed</a:t>
            </a:r>
            <a:r>
              <a:rPr lang="en-AU" dirty="0" smtClean="0">
                <a:solidFill>
                  <a:schemeClr val="accent2"/>
                </a:solidFill>
              </a:rPr>
              <a:t> &amp; awaiting publication</a:t>
            </a:r>
          </a:p>
          <a:p>
            <a:pPr lvl="1"/>
            <a:r>
              <a:rPr lang="en-AU" dirty="0" smtClean="0"/>
              <a:t>Passed on 22 Nov 2017 (N16782)</a:t>
            </a:r>
          </a:p>
          <a:p>
            <a:pPr lvl="2"/>
            <a:r>
              <a:rPr lang="en-AU" dirty="0"/>
              <a:t>Support need for IS: passed </a:t>
            </a:r>
            <a:r>
              <a:rPr lang="en-AU" dirty="0" smtClean="0"/>
              <a:t>8/0/14</a:t>
            </a:r>
            <a:endParaRPr lang="en-AU" dirty="0"/>
          </a:p>
          <a:p>
            <a:pPr lvl="2"/>
            <a:r>
              <a:rPr lang="en-AU" dirty="0"/>
              <a:t>Support </a:t>
            </a:r>
            <a:r>
              <a:rPr lang="en-AU" dirty="0" smtClean="0"/>
              <a:t>this </a:t>
            </a:r>
            <a:r>
              <a:rPr lang="en-AU" dirty="0"/>
              <a:t>IS: passed </a:t>
            </a:r>
            <a:r>
              <a:rPr lang="en-AU" dirty="0" smtClean="0"/>
              <a:t>8/0/14</a:t>
            </a:r>
          </a:p>
          <a:p>
            <a:pPr lvl="2"/>
            <a:r>
              <a:rPr lang="en-AU" dirty="0" smtClean="0"/>
              <a:t>No comments</a:t>
            </a:r>
          </a:p>
          <a:p>
            <a:pPr lvl="1"/>
            <a:r>
              <a:rPr lang="en-AU" dirty="0" smtClean="0">
                <a:solidFill>
                  <a:srgbClr val="FF0000"/>
                </a:solidFill>
              </a:rPr>
              <a:t>(Apr 2018) Asked Jodi</a:t>
            </a:r>
          </a:p>
          <a:p>
            <a:pPr lvl="1"/>
            <a:r>
              <a:rPr lang="en-AU" dirty="0" smtClean="0"/>
              <a:t>Will be called </a:t>
            </a:r>
            <a:r>
              <a:rPr lang="en-US" dirty="0"/>
              <a:t>ISO/IEC/IEEE8802-3:2017/</a:t>
            </a:r>
            <a:r>
              <a:rPr lang="en-US" dirty="0" err="1"/>
              <a:t>Cor</a:t>
            </a:r>
            <a:r>
              <a:rPr lang="en-US" dirty="0"/>
              <a:t> 1:2018</a:t>
            </a:r>
            <a:endParaRPr lang="en-AU" b="1" dirty="0"/>
          </a:p>
          <a:p>
            <a:pPr lvl="1"/>
            <a:endParaRPr lang="en-AU" dirty="0" smtClean="0">
              <a:solidFill>
                <a:srgbClr val="FF0000"/>
              </a:solidFill>
            </a:endParaRPr>
          </a:p>
          <a:p>
            <a:endParaRPr lang="en-AU" dirty="0" smtClean="0">
              <a:solidFill>
                <a:schemeClr val="accent2"/>
              </a:solidFill>
            </a:endParaRPr>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is waiting for FDIS ballot to start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802.3bs D3.0 was liaised in Feb 2017</a:t>
            </a:r>
            <a:endParaRPr lang="en-AU" dirty="0"/>
          </a:p>
          <a:p>
            <a:r>
              <a:rPr lang="en-US" dirty="0" smtClean="0"/>
              <a:t>60-day</a:t>
            </a:r>
            <a:r>
              <a:rPr lang="en-AU" dirty="0" smtClean="0"/>
              <a:t> </a:t>
            </a:r>
            <a:r>
              <a:rPr lang="en-AU" dirty="0"/>
              <a:t>pre-ballot</a:t>
            </a:r>
            <a:r>
              <a:rPr lang="en-AU" dirty="0" smtClean="0"/>
              <a:t>: </a:t>
            </a:r>
            <a:r>
              <a:rPr lang="en-AU" dirty="0" smtClean="0">
                <a:solidFill>
                  <a:srgbClr val="00B050"/>
                </a:solidFill>
              </a:rPr>
              <a:t>passed</a:t>
            </a:r>
            <a:endParaRPr lang="en-AU" dirty="0" smtClean="0">
              <a:solidFill>
                <a:schemeClr val="accent2"/>
              </a:solidFill>
            </a:endParaRPr>
          </a:p>
          <a:p>
            <a:pPr lvl="1"/>
            <a:r>
              <a:rPr lang="en-AU" dirty="0"/>
              <a:t>Passed on </a:t>
            </a:r>
            <a:r>
              <a:rPr lang="en-AU" dirty="0" smtClean="0"/>
              <a:t>12 Apr 218 (N16792)</a:t>
            </a:r>
            <a:endParaRPr lang="en-AU" dirty="0"/>
          </a:p>
          <a:p>
            <a:pPr lvl="2"/>
            <a:r>
              <a:rPr lang="en-AU" dirty="0"/>
              <a:t>Support need for IS: passed </a:t>
            </a:r>
            <a:r>
              <a:rPr lang="en-AU" dirty="0" smtClean="0"/>
              <a:t>11/0/8</a:t>
            </a:r>
            <a:endParaRPr lang="en-AU" dirty="0"/>
          </a:p>
          <a:p>
            <a:pPr lvl="2"/>
            <a:r>
              <a:rPr lang="en-AU" dirty="0"/>
              <a:t>Support this IS: passed </a:t>
            </a:r>
            <a:r>
              <a:rPr lang="en-AU" dirty="0" smtClean="0"/>
              <a:t>11/0/8</a:t>
            </a:r>
            <a:endParaRPr lang="en-AU" dirty="0"/>
          </a:p>
          <a:p>
            <a:pPr lvl="2"/>
            <a:r>
              <a:rPr lang="en-AU" dirty="0"/>
              <a:t>No comments</a:t>
            </a:r>
          </a:p>
          <a:p>
            <a:r>
              <a:rPr lang="en-AU" dirty="0" smtClean="0"/>
              <a:t>FDIS ballot: </a:t>
            </a:r>
            <a:r>
              <a:rPr lang="en-AU" dirty="0" smtClean="0">
                <a:solidFill>
                  <a:schemeClr val="accent2"/>
                </a:solidFill>
              </a:rPr>
              <a:t>waiting for start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802.3cb was liaised for information in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802.3cb D3.0 was liaised in June 2016 (when in SB)</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smtClean="0"/>
              <a:t>Expected submission to PSDO in Nov 2018</a:t>
            </a:r>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49</a:t>
            </a:fld>
            <a:endParaRPr lang="en-US"/>
          </a:p>
        </p:txBody>
      </p:sp>
    </p:spTree>
    <p:extLst>
      <p:ext uri="{BB962C8B-B14F-4D97-AF65-F5344CB8AC3E}">
        <p14:creationId xmlns:p14="http://schemas.microsoft.com/office/powerpoint/2010/main" val="1333320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828800"/>
            <a:ext cx="7772400" cy="4495800"/>
          </a:xfrm>
        </p:spPr>
        <p:txBody>
          <a:bodyPr/>
          <a:lstStyle/>
          <a:p>
            <a:pPr marL="0" indent="0"/>
            <a:r>
              <a:rPr lang="en-AU" altLang="en-US" sz="1400" dirty="0"/>
              <a:t>Participation in any IEEE 802 meeting (Sponsor, Sponsor subgroup, Working Group, Working Group subgroup, etc.) is on an individual basis</a:t>
            </a:r>
          </a:p>
          <a:p>
            <a:pPr lvl="1"/>
            <a:r>
              <a:rPr lang="en-AU" altLang="en-US" sz="1400" dirty="0"/>
              <a:t>Participants in the IEEE standards development individual process shall act based on their qualifications and </a:t>
            </a:r>
            <a:r>
              <a:rPr lang="en-AU" altLang="en-US" sz="1400" dirty="0" smtClean="0"/>
              <a:t>experience (</a:t>
            </a:r>
            <a:r>
              <a:rPr lang="en-AU" altLang="en-US" sz="1400" dirty="0" smtClean="0">
                <a:hlinkClick r:id="rId3"/>
              </a:rPr>
              <a:t>IEEE-SA By-Laws</a:t>
            </a:r>
            <a:r>
              <a:rPr lang="en-AU" altLang="en-US" sz="1400" dirty="0" smtClean="0"/>
              <a:t> section </a:t>
            </a:r>
            <a:r>
              <a:rPr lang="en-AU" altLang="en-US" sz="1400" dirty="0"/>
              <a:t>5.2.1)</a:t>
            </a:r>
          </a:p>
          <a:p>
            <a:pPr lvl="1"/>
            <a:r>
              <a:rPr lang="en-AU" altLang="en-US" sz="1400" dirty="0"/>
              <a:t>IEEE 802 Working Group membership is by individual; “Working Group members shall participate in the consensus process in a manner consistent with their professional expert opinion as individuals, and not as organizational representatives”. (</a:t>
            </a:r>
            <a:r>
              <a:rPr lang="en-AU" altLang="en-US" sz="1400" dirty="0" smtClean="0"/>
              <a:t>sub-clause </a:t>
            </a:r>
            <a:r>
              <a:rPr lang="en-AU" altLang="en-US" sz="1400" dirty="0"/>
              <a:t>4.2.1 “Establishment”, of the IEEE 802 LMSC Working Group Policies and Procedures)</a:t>
            </a:r>
          </a:p>
          <a:p>
            <a:pPr lvl="1"/>
            <a:r>
              <a:rPr lang="en-AU" altLang="en-US" sz="1400" dirty="0"/>
              <a:t>Participants have an obligation to act and vote as an individual and not under the direction of any other individual or group.  A Participant’s obligation to act and vote as an individual applies in all cases, regardless of any external commitments, agreements, contracts, or </a:t>
            </a:r>
            <a:r>
              <a:rPr lang="en-AU" altLang="en-US" sz="1400" dirty="0" smtClean="0"/>
              <a:t>orders</a:t>
            </a:r>
          </a:p>
          <a:p>
            <a:pPr lvl="1"/>
            <a:r>
              <a:rPr lang="en-AU" altLang="en-US" sz="1400" dirty="0" smtClean="0"/>
              <a:t>Participants </a:t>
            </a:r>
            <a:r>
              <a:rPr lang="en-AU" altLang="en-US" sz="1400" dirty="0"/>
              <a:t>shall not direct the actions or votes of any other member of an IEEE 802 Working Group or retaliate against any other member for their actions or votes within IEEE 802 Working Group meetings, (</a:t>
            </a:r>
            <a:r>
              <a:rPr lang="en-AU" altLang="en-US" sz="1400" dirty="0">
                <a:hlinkClick r:id="rId3"/>
              </a:rPr>
              <a:t>IEEE-SA By-Laws</a:t>
            </a:r>
            <a:r>
              <a:rPr lang="en-AU" altLang="en-US" sz="1400" dirty="0"/>
              <a:t> </a:t>
            </a:r>
            <a:r>
              <a:rPr lang="en-AU" altLang="en-US" sz="1400" dirty="0" smtClean="0"/>
              <a:t>section </a:t>
            </a:r>
            <a:r>
              <a:rPr lang="en-AU" altLang="en-US" sz="1400" dirty="0"/>
              <a:t>5.2.1.3 and the IEEE 802 LMSC Working Group Policies and Procedures, subclause 3.4.1 “Chair”, list item </a:t>
            </a:r>
            <a:r>
              <a:rPr lang="en-AU" altLang="en-US" sz="1400" dirty="0" smtClean="0"/>
              <a:t>x)</a:t>
            </a:r>
            <a:endParaRPr lang="en-AU" altLang="en-US" sz="1400" dirty="0"/>
          </a:p>
          <a:p>
            <a:pPr marL="0" indent="0"/>
            <a:r>
              <a:rPr lang="en-GB" altLang="en-US" sz="1400" dirty="0" smtClean="0"/>
              <a:t>By participating in IEEE 802 meetings, you accept these requirements.  If you do not agree to these policies then you shall not participate</a:t>
            </a:r>
          </a:p>
        </p:txBody>
      </p:sp>
      <p:sp>
        <p:nvSpPr>
          <p:cNvPr id="5" name="Footer Placeholder 4"/>
          <p:cNvSpPr>
            <a:spLocks noGrp="1"/>
          </p:cNvSpPr>
          <p:nvPr>
            <p:ph type="ftr" idx="10"/>
          </p:nvPr>
        </p:nvSpPr>
        <p:spPr/>
        <p:txBody>
          <a:bodyPr/>
          <a:lstStyle/>
          <a:p>
            <a:r>
              <a:rPr lang="en-GB" smtClean="0"/>
              <a:t>Dorothy Stanley, HP Enterprise</a:t>
            </a:r>
            <a:endParaRPr lang="en-GB" dirty="0"/>
          </a:p>
        </p:txBody>
      </p:sp>
      <p:sp>
        <p:nvSpPr>
          <p:cNvPr id="6" name="Slide Number Placeholder 5"/>
          <p:cNvSpPr>
            <a:spLocks noGrp="1"/>
          </p:cNvSpPr>
          <p:nvPr>
            <p:ph type="sldNum" idx="11"/>
          </p:nvPr>
        </p:nvSpPr>
        <p:spPr/>
        <p:txBody>
          <a:bodyPr/>
          <a:lstStyle/>
          <a:p>
            <a:r>
              <a:rPr lang="en-GB" smtClean="0"/>
              <a:t>Slide </a:t>
            </a:r>
            <a:fld id="{DC83D890-10BB-4905-98E9-EC5FFEC1B9BB}" type="slidenum">
              <a:rPr lang="en-GB" smtClean="0"/>
              <a:pPr/>
              <a:t>5</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802.3cc </a:t>
            </a:r>
            <a:r>
              <a:rPr lang="en-AU" dirty="0"/>
              <a:t>is waiting for start of FDIS ballot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802.3cc D3.0 was liaised in June 2016 (when in SB)</a:t>
            </a:r>
          </a:p>
          <a:p>
            <a:r>
              <a:rPr lang="en-US" dirty="0"/>
              <a:t>60-day</a:t>
            </a:r>
            <a:r>
              <a:rPr lang="en-AU" dirty="0"/>
              <a:t> pre-ballot: </a:t>
            </a:r>
            <a:r>
              <a:rPr lang="en-AU" dirty="0">
                <a:solidFill>
                  <a:srgbClr val="00B050"/>
                </a:solidFill>
              </a:rPr>
              <a:t>passed</a:t>
            </a:r>
            <a:endParaRPr lang="en-AU" dirty="0">
              <a:solidFill>
                <a:schemeClr val="accent2"/>
              </a:solidFill>
            </a:endParaRPr>
          </a:p>
          <a:p>
            <a:pPr lvl="1"/>
            <a:r>
              <a:rPr lang="en-AU" dirty="0"/>
              <a:t>Passed on 12 Apr 218 (</a:t>
            </a:r>
            <a:r>
              <a:rPr lang="en-AU" dirty="0" smtClean="0"/>
              <a:t>N16793)</a:t>
            </a:r>
            <a:endParaRPr lang="en-AU" dirty="0"/>
          </a:p>
          <a:p>
            <a:pPr lvl="2"/>
            <a:r>
              <a:rPr lang="en-AU" dirty="0"/>
              <a:t>Support need for IS: passed 11/0/8</a:t>
            </a:r>
          </a:p>
          <a:p>
            <a:pPr lvl="2"/>
            <a:r>
              <a:rPr lang="en-AU" dirty="0"/>
              <a:t>Support this IS: passed 11/0/8</a:t>
            </a:r>
          </a:p>
          <a:p>
            <a:pPr lvl="2"/>
            <a:r>
              <a:rPr lang="en-AU" dirty="0"/>
              <a:t>No comments</a:t>
            </a:r>
          </a:p>
          <a:p>
            <a:r>
              <a:rPr lang="en-AU" dirty="0"/>
              <a:t>FDIS ballot</a:t>
            </a:r>
            <a:r>
              <a:rPr lang="en-AU" dirty="0" smtClean="0"/>
              <a:t>: </a:t>
            </a:r>
            <a:r>
              <a:rPr lang="en-AU" dirty="0" smtClean="0">
                <a:solidFill>
                  <a:schemeClr val="accent2"/>
                </a:solidFill>
              </a:rPr>
              <a:t>waiting for start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50</a:t>
            </a:fld>
            <a:endParaRPr lang="en-US"/>
          </a:p>
        </p:txBody>
      </p:sp>
    </p:spTree>
    <p:extLst>
      <p:ext uri="{BB962C8B-B14F-4D97-AF65-F5344CB8AC3E}">
        <p14:creationId xmlns:p14="http://schemas.microsoft.com/office/powerpoint/2010/main" val="416931315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802.3cd </a:t>
            </a:r>
            <a:r>
              <a:rPr lang="en-AU" dirty="0"/>
              <a:t>was liaised for information in </a:t>
            </a:r>
            <a:r>
              <a:rPr lang="en-AU" dirty="0" smtClean="0"/>
              <a:t>Feb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802.3cd D3.0 </a:t>
            </a:r>
            <a:r>
              <a:rPr lang="en-AU" dirty="0"/>
              <a:t>was 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p>
          <a:p>
            <a:pPr lvl="2"/>
            <a:r>
              <a:rPr lang="en-AU" dirty="0"/>
              <a:t>Expected 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51</a:t>
            </a:fld>
            <a:endParaRPr lang="en-US"/>
          </a:p>
        </p:txBody>
      </p:sp>
    </p:spTree>
    <p:extLst>
      <p:ext uri="{BB962C8B-B14F-4D97-AF65-F5344CB8AC3E}">
        <p14:creationId xmlns:p14="http://schemas.microsoft.com/office/powerpoint/2010/main" val="137710020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802.3-REV was </a:t>
            </a:r>
            <a:r>
              <a:rPr lang="en-AU" dirty="0"/>
              <a:t>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sent</a:t>
            </a:r>
            <a:endParaRPr lang="en-AU" dirty="0" smtClean="0">
              <a:solidFill>
                <a:srgbClr val="00B050"/>
              </a:solidFill>
            </a:endParaRPr>
          </a:p>
          <a:p>
            <a:pPr lvl="1"/>
            <a:r>
              <a:rPr lang="en-AU" dirty="0" smtClean="0"/>
              <a:t>802.3 </a:t>
            </a:r>
            <a:r>
              <a:rPr lang="en-AU" dirty="0"/>
              <a:t>D3.0 </a:t>
            </a:r>
            <a:r>
              <a:rPr lang="en-AU" dirty="0" smtClean="0"/>
              <a:t>(802.3cj) was </a:t>
            </a:r>
            <a:r>
              <a:rPr lang="en-AU" dirty="0"/>
              <a:t>liaised in Feb </a:t>
            </a:r>
            <a:r>
              <a:rPr lang="en-AU" dirty="0" smtClean="0"/>
              <a:t>2018</a:t>
            </a:r>
          </a:p>
          <a:p>
            <a:r>
              <a:rPr lang="en-US" dirty="0" smtClean="0"/>
              <a:t>60-day</a:t>
            </a:r>
            <a:r>
              <a:rPr lang="en-AU" dirty="0" smtClean="0"/>
              <a:t> pre-ballot: </a:t>
            </a:r>
            <a:r>
              <a:rPr lang="en-AU" dirty="0" smtClean="0">
                <a:solidFill>
                  <a:schemeClr val="accent2"/>
                </a:solidFill>
              </a:rPr>
              <a:t>waiting</a:t>
            </a:r>
          </a:p>
          <a:p>
            <a:pPr lvl="1"/>
            <a:r>
              <a:rPr lang="en-AU" dirty="0"/>
              <a:t>Submission planned </a:t>
            </a:r>
            <a:r>
              <a:rPr lang="en-AU" dirty="0" smtClean="0"/>
              <a:t>soon</a:t>
            </a:r>
            <a:endParaRPr lang="en-AU" dirty="0"/>
          </a:p>
          <a:p>
            <a:pPr lvl="2"/>
            <a:r>
              <a:rPr lang="en-AU" dirty="0"/>
              <a:t>Expected to go to </a:t>
            </a:r>
            <a:r>
              <a:rPr lang="en-AU" dirty="0" err="1"/>
              <a:t>RevCom</a:t>
            </a:r>
            <a:r>
              <a:rPr lang="en-AU" dirty="0"/>
              <a:t> in June 2018</a:t>
            </a:r>
            <a:endParaRPr lang="en-AU" dirty="0">
              <a:solidFill>
                <a:srgbClr val="FF0000"/>
              </a:solidFill>
            </a:endParaRPr>
          </a:p>
          <a:p>
            <a:pPr lvl="2"/>
            <a:r>
              <a:rPr lang="en-AU" dirty="0" smtClean="0"/>
              <a:t>Expected </a:t>
            </a:r>
            <a:r>
              <a:rPr lang="en-AU" dirty="0"/>
              <a:t>submission to PSDO in </a:t>
            </a:r>
            <a:r>
              <a:rPr lang="en-AU" dirty="0" smtClean="0"/>
              <a:t>Sep </a:t>
            </a:r>
            <a:r>
              <a:rPr lang="en-AU" dirty="0" smtClean="0"/>
              <a:t>2018</a:t>
            </a:r>
          </a:p>
          <a:p>
            <a:pPr lvl="1"/>
            <a:r>
              <a:rPr lang="en-AU" dirty="0" smtClean="0"/>
              <a:t>Need a WG motion to start FDIS but probably need to wait because a bunch of amendments still in process</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52</a:t>
            </a:fld>
            <a:endParaRPr lang="en-US"/>
          </a:p>
        </p:txBody>
      </p:sp>
    </p:spTree>
    <p:extLst>
      <p:ext uri="{BB962C8B-B14F-4D97-AF65-F5344CB8AC3E}">
        <p14:creationId xmlns:p14="http://schemas.microsoft.com/office/powerpoint/2010/main" val="151049174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802.3bt </a:t>
            </a:r>
            <a:r>
              <a:rPr lang="en-AU" dirty="0"/>
              <a:t>was liaised for information in Feb 2018</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802.3bt D3.2 </a:t>
            </a:r>
            <a:r>
              <a:rPr lang="en-AU" dirty="0"/>
              <a:t>was liaised in Feb 2018</a:t>
            </a:r>
          </a:p>
          <a:p>
            <a:r>
              <a:rPr lang="en-US" dirty="0" smtClean="0"/>
              <a:t>60-day</a:t>
            </a:r>
            <a:r>
              <a:rPr lang="en-AU" dirty="0" smtClean="0"/>
              <a:t> pre-ballot: </a:t>
            </a:r>
            <a:r>
              <a:rPr lang="en-AU" dirty="0" smtClean="0">
                <a:solidFill>
                  <a:schemeClr val="accent2"/>
                </a:solidFill>
              </a:rPr>
              <a:t>waiting</a:t>
            </a:r>
          </a:p>
          <a:p>
            <a:pPr lvl="1"/>
            <a:r>
              <a:rPr lang="en-AU" dirty="0"/>
              <a:t>Submission planned soon</a:t>
            </a:r>
          </a:p>
          <a:p>
            <a:pPr lvl="2"/>
            <a:r>
              <a:rPr lang="en-AU" dirty="0" smtClean="0"/>
              <a:t>Expected </a:t>
            </a:r>
            <a:r>
              <a:rPr lang="en-AU" dirty="0"/>
              <a:t>to go to </a:t>
            </a:r>
            <a:r>
              <a:rPr lang="en-AU" dirty="0" err="1"/>
              <a:t>RevCom</a:t>
            </a:r>
            <a:r>
              <a:rPr lang="en-AU" dirty="0"/>
              <a:t> in Sept </a:t>
            </a:r>
            <a:r>
              <a:rPr lang="en-AU" dirty="0" smtClean="0"/>
              <a:t>2018</a:t>
            </a:r>
          </a:p>
          <a:p>
            <a:pPr lvl="2"/>
            <a:r>
              <a:rPr lang="en-AU" dirty="0"/>
              <a:t>Expected submission to PSDO in Nov </a:t>
            </a:r>
            <a:r>
              <a:rPr lang="en-AU" dirty="0" smtClean="0"/>
              <a:t>2018</a:t>
            </a:r>
            <a:endParaRPr lang="en-AU" dirty="0"/>
          </a:p>
          <a:p>
            <a:r>
              <a:rPr lang="en-AU" dirty="0" smtClean="0"/>
              <a:t>FDIS </a:t>
            </a:r>
            <a:r>
              <a:rPr lang="en-AU" dirty="0"/>
              <a:t>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53</a:t>
            </a:fld>
            <a:endParaRPr lang="en-US"/>
          </a:p>
        </p:txBody>
      </p:sp>
    </p:spTree>
    <p:extLst>
      <p:ext uri="{BB962C8B-B14F-4D97-AF65-F5344CB8AC3E}">
        <p14:creationId xmlns:p14="http://schemas.microsoft.com/office/powerpoint/2010/main" val="25210674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nine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250067435"/>
              </p:ext>
            </p:extLst>
          </p:nvPr>
        </p:nvGraphicFramePr>
        <p:xfrm>
          <a:off x="152399" y="1600200"/>
          <a:ext cx="8839199" cy="3815538"/>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a:t>
                      </a:r>
                      <a:r>
                        <a:rPr lang="en-AU" sz="1600" b="0" baseline="0" dirty="0" smtClean="0">
                          <a:solidFill>
                            <a:schemeClr val="tx1"/>
                          </a:solidFill>
                          <a:latin typeface="+mj-lt"/>
                        </a:rPr>
                        <a:t> Jul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extLst>
                  <a:ext uri="{0D108BD9-81ED-4DB2-BD59-A6C34878D82A}">
                    <a16:rowId xmlns:a16="http://schemas.microsoft.com/office/drawing/2014/main" val="10002"/>
                  </a:ext>
                </a:extLst>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a:t>
                      </a:r>
                      <a:r>
                        <a:rPr lang="en-AU" sz="1600" b="0" baseline="0" dirty="0" smtClean="0">
                          <a:solidFill>
                            <a:schemeClr val="tx1"/>
                          </a:solidFill>
                          <a:latin typeface="+mj-lt"/>
                        </a:rPr>
                        <a:t> Sep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Oct 17</a:t>
                      </a:r>
                    </a:p>
                  </a:txBody>
                  <a:tcPr marL="115147" marR="115147"/>
                </a:tc>
                <a:extLst>
                  <a:ext uri="{0D108BD9-81ED-4DB2-BD59-A6C34878D82A}">
                    <a16:rowId xmlns:a16="http://schemas.microsoft.com/office/drawing/2014/main" val="10003"/>
                  </a:ext>
                </a:extLst>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D5.0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4"/>
                  </a:ext>
                </a:extLst>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j-lt"/>
                          <a:ea typeface="+mn-ea"/>
                          <a:cs typeface="Arial" panose="020B0604020202020204" pitchFamily="34" charset="0"/>
                        </a:rPr>
                        <a:t>D4.0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Jun</a:t>
                      </a:r>
                      <a:r>
                        <a:rPr lang="en-AU" sz="1600" b="0" baseline="0" dirty="0" smtClean="0">
                          <a:solidFill>
                            <a:schemeClr val="tx1"/>
                          </a:solidFill>
                          <a:latin typeface="+mj-lt"/>
                          <a:cs typeface="Arial" panose="020B0604020202020204" pitchFamily="34" charset="0"/>
                        </a:rPr>
                        <a:t>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5"/>
                  </a:ext>
                </a:extLst>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6"/>
                  </a:ext>
                </a:extLst>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7"/>
                  </a:ext>
                </a:extLst>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8"/>
                  </a:ext>
                </a:extLst>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09"/>
                  </a:ext>
                </a:extLst>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extLst>
                  <a:ext uri="{0D108BD9-81ED-4DB2-BD59-A6C34878D82A}">
                    <a16:rowId xmlns:a16="http://schemas.microsoft.com/office/drawing/2014/main" val="10010"/>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54</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passed 60-day pre-ballot and is waiting start of FDIS</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rgbClr val="00B050"/>
                </a:solidFill>
              </a:rPr>
              <a:t>passed</a:t>
            </a:r>
          </a:p>
          <a:p>
            <a:pPr lvl="1"/>
            <a:r>
              <a:rPr lang="en-AU" dirty="0" smtClean="0"/>
              <a:t>802.11ah </a:t>
            </a:r>
            <a:r>
              <a:rPr lang="en-AU" dirty="0"/>
              <a:t>passed 60-day pre-ballot (</a:t>
            </a:r>
            <a:r>
              <a:rPr lang="en-AU" dirty="0" smtClean="0"/>
              <a:t>N16685) </a:t>
            </a:r>
            <a:r>
              <a:rPr lang="en-AU" dirty="0"/>
              <a:t>on </a:t>
            </a:r>
            <a:r>
              <a:rPr lang="en-AU" dirty="0" smtClean="0"/>
              <a:t>20 July 2017</a:t>
            </a:r>
            <a:endParaRPr lang="en-AU" dirty="0"/>
          </a:p>
          <a:p>
            <a:pPr lvl="2"/>
            <a:r>
              <a:rPr lang="en-AU" dirty="0"/>
              <a:t>Need? 10/0/10</a:t>
            </a:r>
          </a:p>
          <a:p>
            <a:pPr lvl="2"/>
            <a:r>
              <a:rPr lang="en-AU" dirty="0"/>
              <a:t>Submission? </a:t>
            </a:r>
            <a:r>
              <a:rPr lang="en-AU" dirty="0" smtClean="0"/>
              <a:t>9/0/11</a:t>
            </a:r>
          </a:p>
          <a:p>
            <a:r>
              <a:rPr lang="en-AU" dirty="0" smtClean="0"/>
              <a:t>FDIS ballot: </a:t>
            </a:r>
            <a:r>
              <a:rPr lang="en-AU" dirty="0" smtClean="0">
                <a:solidFill>
                  <a:schemeClr val="accent2"/>
                </a:solidFill>
              </a:rPr>
              <a:t>waiting</a:t>
            </a:r>
          </a:p>
          <a:p>
            <a:pPr lvl="1"/>
            <a:r>
              <a:rPr lang="en-AU" dirty="0"/>
              <a:t>Was </a:t>
            </a:r>
            <a:r>
              <a:rPr lang="en-US" dirty="0"/>
              <a:t>on hold pending the approval of the FDIS ballot for IEEE 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55</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a:t>is waiting for FDIS ballot to start</a:t>
            </a:r>
          </a:p>
        </p:txBody>
      </p:sp>
      <p:sp>
        <p:nvSpPr>
          <p:cNvPr id="10" name="Content Placeholder 9"/>
          <p:cNvSpPr>
            <a:spLocks noGrp="1"/>
          </p:cNvSpPr>
          <p:nvPr>
            <p:ph idx="1"/>
          </p:nvPr>
        </p:nvSpPr>
        <p:spPr>
          <a:xfrm>
            <a:off x="685800" y="1828800"/>
            <a:ext cx="7772400" cy="4114800"/>
          </a:xfrm>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2016,  D9.0 in Sep 2016</a:t>
            </a:r>
            <a:endParaRPr lang="en-GB" dirty="0"/>
          </a:p>
          <a:p>
            <a:r>
              <a:rPr lang="en-US" dirty="0" smtClean="0"/>
              <a:t>60-day</a:t>
            </a:r>
            <a:r>
              <a:rPr lang="en-AU" dirty="0" smtClean="0"/>
              <a:t> pre-ballot: </a:t>
            </a:r>
            <a:r>
              <a:rPr lang="en-AU" dirty="0" smtClean="0">
                <a:solidFill>
                  <a:srgbClr val="00B050"/>
                </a:solidFill>
              </a:rPr>
              <a:t>passed on 1 Sept 2017, and response sent</a:t>
            </a:r>
          </a:p>
          <a:p>
            <a:pPr lvl="1"/>
            <a:r>
              <a:rPr lang="en-AU" dirty="0" smtClean="0"/>
              <a:t>802.11ai-2016 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 to which responses were developed</a:t>
            </a:r>
          </a:p>
          <a:p>
            <a:pPr lvl="2"/>
            <a:r>
              <a:rPr lang="en-AU" dirty="0" smtClean="0"/>
              <a:t>See </a:t>
            </a:r>
            <a:r>
              <a:rPr lang="en-AU" dirty="0" smtClean="0">
                <a:hlinkClick r:id="rId2"/>
              </a:rPr>
              <a:t>11-17-612-02</a:t>
            </a:r>
            <a:r>
              <a:rPr lang="en-AU" dirty="0" smtClean="0"/>
              <a:t> – was sent on 10 June 2017 (N16656)</a:t>
            </a:r>
          </a:p>
          <a:p>
            <a:pPr lvl="1"/>
            <a:r>
              <a:rPr lang="en-AU" dirty="0" smtClean="0"/>
              <a: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802.11ai is waiting for FDIS ballot to start</a:t>
            </a:r>
          </a:p>
        </p:txBody>
      </p:sp>
      <p:sp>
        <p:nvSpPr>
          <p:cNvPr id="10" name="Content Placeholder 9"/>
          <p:cNvSpPr>
            <a:spLocks noGrp="1"/>
          </p:cNvSpPr>
          <p:nvPr>
            <p:ph idx="1"/>
          </p:nvPr>
        </p:nvSpPr>
        <p:spPr>
          <a:xfrm>
            <a:off x="685800" y="1828800"/>
            <a:ext cx="7772400" cy="4114800"/>
          </a:xfrm>
        </p:spPr>
        <p:txBody>
          <a:bodyPr/>
          <a:lstStyle/>
          <a:p>
            <a:pPr lvl="1"/>
            <a:r>
              <a:rPr lang="en-AU" dirty="0" smtClean="0"/>
              <a:t>…</a:t>
            </a:r>
          </a:p>
          <a:p>
            <a:pPr lvl="1"/>
            <a:r>
              <a:rPr lang="en-AU" dirty="0" smtClean="0"/>
              <a:t>Unfortunately, errors in the publication process required a re-run of the 60-day pre-ballot, which passed on 1 Sept 2017 (N16697)</a:t>
            </a:r>
          </a:p>
          <a:p>
            <a:pPr lvl="2"/>
            <a:r>
              <a:rPr lang="en-AU" dirty="0"/>
              <a:t>Need? </a:t>
            </a:r>
            <a:r>
              <a:rPr lang="en-AU" dirty="0" smtClean="0"/>
              <a:t>9/1/11</a:t>
            </a:r>
            <a:endParaRPr lang="en-AU" dirty="0"/>
          </a:p>
          <a:p>
            <a:pPr lvl="2"/>
            <a:r>
              <a:rPr lang="en-AU" dirty="0"/>
              <a:t>Submission? </a:t>
            </a:r>
            <a:r>
              <a:rPr lang="en-AU" dirty="0" smtClean="0"/>
              <a:t>9/1/11</a:t>
            </a:r>
          </a:p>
          <a:p>
            <a:pPr lvl="1"/>
            <a:r>
              <a:rPr lang="en-AU" dirty="0" smtClean="0">
                <a:solidFill>
                  <a:schemeClr val="tx2"/>
                </a:solidFill>
              </a:rPr>
              <a:t>China </a:t>
            </a:r>
            <a:r>
              <a:rPr lang="en-AU" dirty="0">
                <a:solidFill>
                  <a:schemeClr val="tx2"/>
                </a:solidFill>
              </a:rPr>
              <a:t>voted “no” with the usual security related </a:t>
            </a:r>
            <a:r>
              <a:rPr lang="en-AU" dirty="0" smtClean="0">
                <a:solidFill>
                  <a:schemeClr val="tx2"/>
                </a:solidFill>
              </a:rPr>
              <a:t>comment</a:t>
            </a:r>
          </a:p>
          <a:p>
            <a:pPr lvl="2"/>
            <a:r>
              <a:rPr lang="en-AU" dirty="0">
                <a:solidFill>
                  <a:schemeClr val="tx2"/>
                </a:solidFill>
              </a:rPr>
              <a:t>Response (</a:t>
            </a:r>
            <a:r>
              <a:rPr lang="en-US" dirty="0">
                <a:hlinkClick r:id="rId2"/>
              </a:rPr>
              <a:t>11-17/1398r0</a:t>
            </a:r>
            <a:r>
              <a:rPr lang="en-US" dirty="0"/>
              <a:t>)</a:t>
            </a:r>
            <a:r>
              <a:rPr lang="en-AU" dirty="0">
                <a:solidFill>
                  <a:schemeClr val="tx2"/>
                </a:solidFill>
              </a:rPr>
              <a:t> has been approved </a:t>
            </a:r>
            <a:r>
              <a:rPr lang="en-AU" dirty="0" smtClean="0">
                <a:solidFill>
                  <a:schemeClr val="tx2"/>
                </a:solidFill>
              </a:rPr>
              <a:t>was sent in Oct </a:t>
            </a:r>
            <a:r>
              <a:rPr lang="en-AU" dirty="0">
                <a:solidFill>
                  <a:schemeClr val="tx2"/>
                </a:solidFill>
              </a:rPr>
              <a:t>2017 </a:t>
            </a:r>
            <a:r>
              <a:rPr lang="en-AU" dirty="0" smtClean="0">
                <a:solidFill>
                  <a:schemeClr val="tx2"/>
                </a:solidFill>
              </a:rPr>
              <a:t>(</a:t>
            </a:r>
            <a:r>
              <a:rPr lang="en-AU" dirty="0">
                <a:solidFill>
                  <a:schemeClr val="tx2"/>
                </a:solidFill>
              </a:rPr>
              <a:t>N16725)</a:t>
            </a:r>
          </a:p>
          <a:p>
            <a:r>
              <a:rPr lang="en-AU" dirty="0" smtClean="0"/>
              <a:t>FDIS ballot: </a:t>
            </a:r>
            <a:r>
              <a:rPr lang="en-AU" dirty="0" smtClean="0">
                <a:solidFill>
                  <a:schemeClr val="accent2"/>
                </a:solidFill>
              </a:rPr>
              <a:t>waiting for start</a:t>
            </a:r>
          </a:p>
          <a:p>
            <a:pPr lvl="1"/>
            <a:r>
              <a:rPr lang="en-AU" dirty="0" smtClean="0"/>
              <a:t>Was </a:t>
            </a:r>
            <a:r>
              <a:rPr lang="en-US" dirty="0" smtClean="0"/>
              <a:t>on </a:t>
            </a:r>
            <a:r>
              <a:rPr lang="en-US" dirty="0"/>
              <a:t>hold pending the approval of the FDIS ballot for IEEE </a:t>
            </a:r>
            <a:r>
              <a:rPr lang="en-US" dirty="0" smtClean="0"/>
              <a:t>802.11; that is now approved</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57</a:t>
            </a:fld>
            <a:endParaRPr lang="en-US"/>
          </a:p>
        </p:txBody>
      </p:sp>
    </p:spTree>
    <p:extLst>
      <p:ext uri="{BB962C8B-B14F-4D97-AF65-F5344CB8AC3E}">
        <p14:creationId xmlns:p14="http://schemas.microsoft.com/office/powerpoint/2010/main" val="30940946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has been liaised for information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802.11aj </a:t>
            </a:r>
            <a:r>
              <a:rPr lang="en-GB" dirty="0"/>
              <a:t>drafts were liaised for information </a:t>
            </a:r>
          </a:p>
          <a:p>
            <a:pPr lvl="2"/>
            <a:r>
              <a:rPr lang="en-GB" dirty="0" smtClean="0"/>
              <a:t>D5.0 </a:t>
            </a:r>
            <a:r>
              <a:rPr lang="en-GB" dirty="0"/>
              <a:t>in </a:t>
            </a:r>
            <a:r>
              <a:rPr lang="en-GB" dirty="0" smtClean="0"/>
              <a:t>Jun </a:t>
            </a:r>
            <a:r>
              <a:rPr lang="en-GB" dirty="0" smtClean="0"/>
              <a:t>2017</a:t>
            </a:r>
          </a:p>
          <a:p>
            <a:pPr lvl="1"/>
            <a:r>
              <a:rPr lang="en-GB" dirty="0" smtClean="0">
                <a:solidFill>
                  <a:srgbClr val="FF0000"/>
                </a:solidFill>
              </a:rPr>
              <a:t>Need to liaise final version</a:t>
            </a:r>
            <a:endParaRPr lang="en-AU" dirty="0" smtClean="0">
              <a:solidFill>
                <a:srgbClr val="FF0000"/>
              </a:solidFill>
            </a:endParaRPr>
          </a:p>
          <a:p>
            <a:r>
              <a:rPr lang="en-US" dirty="0" smtClean="0"/>
              <a:t>60-day</a:t>
            </a:r>
            <a:r>
              <a:rPr lang="en-AU" dirty="0" smtClean="0"/>
              <a:t> pre-ballot: </a:t>
            </a:r>
            <a:r>
              <a:rPr lang="en-AU" dirty="0" smtClean="0">
                <a:solidFill>
                  <a:schemeClr val="accent2"/>
                </a:solidFill>
              </a:rPr>
              <a:t>waiting</a:t>
            </a:r>
          </a:p>
          <a:p>
            <a:pPr lvl="1"/>
            <a:r>
              <a:rPr lang="en-AU" b="0" dirty="0" smtClean="0"/>
              <a:t>The standard is compete </a:t>
            </a:r>
            <a:r>
              <a:rPr lang="en-AU" b="0" dirty="0" smtClean="0"/>
              <a:t>and published</a:t>
            </a:r>
            <a:endParaRPr lang="en-AU" b="0"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802.11ak </a:t>
            </a:r>
            <a:r>
              <a:rPr lang="en-AU" dirty="0"/>
              <a:t>has been liaised for information</a:t>
            </a:r>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GB" dirty="0" smtClean="0"/>
              <a:t>802.11ak </a:t>
            </a:r>
            <a:r>
              <a:rPr lang="en-GB" dirty="0"/>
              <a:t>drafts were liaised for information </a:t>
            </a:r>
          </a:p>
          <a:p>
            <a:pPr lvl="2"/>
            <a:r>
              <a:rPr lang="en-GB" dirty="0" smtClean="0"/>
              <a:t>D4.0 </a:t>
            </a:r>
            <a:r>
              <a:rPr lang="en-GB" dirty="0"/>
              <a:t>in Jun </a:t>
            </a:r>
            <a:r>
              <a:rPr lang="en-GB" dirty="0" smtClean="0"/>
              <a:t>2017</a:t>
            </a:r>
          </a:p>
          <a:p>
            <a:pPr lvl="2"/>
            <a:r>
              <a:rPr lang="en-GB" dirty="0" smtClean="0">
                <a:solidFill>
                  <a:srgbClr val="FF0000"/>
                </a:solidFill>
              </a:rPr>
              <a:t>(</a:t>
            </a:r>
            <a:r>
              <a:rPr lang="en-AU" dirty="0" smtClean="0">
                <a:solidFill>
                  <a:srgbClr val="FF0000"/>
                </a:solidFill>
              </a:rPr>
              <a:t>Jun 18) Publication </a:t>
            </a:r>
            <a:r>
              <a:rPr lang="en-AU" dirty="0" smtClean="0">
                <a:solidFill>
                  <a:srgbClr val="FF0000"/>
                </a:solidFill>
              </a:rPr>
              <a:t>was </a:t>
            </a:r>
            <a:r>
              <a:rPr lang="en-AU" dirty="0" smtClean="0">
                <a:solidFill>
                  <a:srgbClr val="FF0000"/>
                </a:solidFill>
              </a:rPr>
              <a:t>due on 8 June. AFM suggests is it liaised for information in July and for PSDO in Nov </a:t>
            </a:r>
            <a:r>
              <a:rPr lang="en-AU" dirty="0" smtClean="0">
                <a:solidFill>
                  <a:srgbClr val="FF0000"/>
                </a:solidFill>
              </a:rPr>
              <a:t>2018</a:t>
            </a:r>
          </a:p>
          <a:p>
            <a:pPr lvl="1"/>
            <a:r>
              <a:rPr lang="en-GB" dirty="0">
                <a:solidFill>
                  <a:srgbClr val="FF0000"/>
                </a:solidFill>
              </a:rPr>
              <a:t>Need to liaise final </a:t>
            </a:r>
            <a:r>
              <a:rPr lang="en-GB" dirty="0" smtClean="0">
                <a:solidFill>
                  <a:srgbClr val="FF0000"/>
                </a:solidFill>
              </a:rPr>
              <a:t>version</a:t>
            </a:r>
            <a:endParaRPr lang="en-AU" dirty="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July 2018 plenary meeting in San Diego</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10 July 2018,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6</a:t>
            </a:fld>
            <a:endParaRPr lang="en-US" dirty="0">
              <a:latin typeface="+mn-lt"/>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802.11aq D8.0 was sent for liaison in Mar 2017</a:t>
            </a:r>
          </a:p>
          <a:p>
            <a:pPr lvl="1"/>
            <a:r>
              <a:rPr lang="en-AU" dirty="0" smtClean="0">
                <a:solidFill>
                  <a:srgbClr val="FF0000"/>
                </a:solidFill>
              </a:rPr>
              <a:t>802.11aq was approved by SB in June </a:t>
            </a:r>
            <a:r>
              <a:rPr lang="en-AU" dirty="0" smtClean="0">
                <a:solidFill>
                  <a:srgbClr val="FF0000"/>
                </a:solidFill>
              </a:rPr>
              <a:t>2018</a:t>
            </a:r>
          </a:p>
          <a:p>
            <a:pPr lvl="1"/>
            <a:r>
              <a:rPr lang="en-GB" dirty="0">
                <a:solidFill>
                  <a:srgbClr val="FF0000"/>
                </a:solidFill>
              </a:rPr>
              <a:t>Need to liaise final version</a:t>
            </a:r>
            <a:endParaRPr lang="en-AU" dirty="0">
              <a:solidFill>
                <a:srgbClr val="FF0000"/>
              </a:solidFill>
            </a:endParaRPr>
          </a:p>
          <a:p>
            <a:r>
              <a:rPr lang="en-US" dirty="0" smtClean="0"/>
              <a:t>60-day</a:t>
            </a:r>
            <a:r>
              <a:rPr lang="en-AU" dirty="0" smtClean="0"/>
              <a:t> </a:t>
            </a:r>
            <a:r>
              <a:rPr lang="en-AU" dirty="0" smtClean="0"/>
              <a:t>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smtClean="0">
                <a:solidFill>
                  <a:srgbClr val="FF0000"/>
                </a:solidFill>
              </a:rPr>
              <a:t>Have </a:t>
            </a:r>
            <a:r>
              <a:rPr lang="en-AU" dirty="0" smtClean="0">
                <a:solidFill>
                  <a:srgbClr val="FF0000"/>
                </a:solidFill>
              </a:rPr>
              <a:t>approved draft </a:t>
            </a:r>
            <a:r>
              <a:rPr lang="en-AU" dirty="0" smtClean="0">
                <a:solidFill>
                  <a:srgbClr val="FF0000"/>
                </a:solidFill>
              </a:rPr>
              <a:t>(D3.0)</a:t>
            </a:r>
            <a:endParaRPr lang="en-AU" dirty="0" smtClean="0">
              <a:solidFill>
                <a:srgbClr val="FF0000"/>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yet</a:t>
            </a: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pPr lvl="1"/>
            <a:r>
              <a:rPr lang="en-AU" dirty="0">
                <a:solidFill>
                  <a:srgbClr val="FF0000"/>
                </a:solidFill>
              </a:rPr>
              <a:t>No approved draft </a:t>
            </a:r>
            <a:r>
              <a:rPr lang="en-AU" dirty="0" smtClean="0">
                <a:solidFill>
                  <a:srgbClr val="FF0000"/>
                </a:solidFill>
              </a:rPr>
              <a:t>yet</a:t>
            </a:r>
            <a:endParaRPr lang="en-AU" dirty="0" smtClean="0">
              <a:solidFill>
                <a:schemeClr val="accent2"/>
              </a:solidFill>
            </a:endParaRPr>
          </a:p>
          <a:p>
            <a:r>
              <a:rPr lang="en-US" dirty="0" smtClean="0"/>
              <a:t>60-day</a:t>
            </a:r>
            <a:r>
              <a:rPr lang="en-AU" dirty="0" smtClean="0"/>
              <a:t> pre-ballot: </a:t>
            </a:r>
            <a:r>
              <a:rPr lang="en-AU" dirty="0">
                <a:solidFill>
                  <a:schemeClr val="accent2"/>
                </a:solidFill>
              </a:rPr>
              <a:t>waiting</a:t>
            </a:r>
            <a:endParaRPr lang="en-AU" dirty="0" smtClean="0"/>
          </a:p>
          <a:p>
            <a:r>
              <a:rPr lang="en-AU" dirty="0" smtClean="0"/>
              <a:t>FDIS ballot: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163320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a:t>
                      </a:r>
                      <a:r>
                        <a:rPr lang="en-AU" sz="1600" b="0" dirty="0" smtClean="0">
                          <a:solidFill>
                            <a:schemeClr val="tx1"/>
                          </a:solidFill>
                          <a:latin typeface="+mj-lt"/>
                        </a:rPr>
                        <a:t>Sep</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rgbClr val="00B050"/>
                        </a:solidFill>
                        <a:latin typeface="+mj-lt"/>
                      </a:endParaRPr>
                    </a:p>
                  </a:txBody>
                  <a:tcPr marL="115147" marR="115147"/>
                </a:tc>
                <a:extLst>
                  <a:ext uri="{0D108BD9-81ED-4DB2-BD59-A6C34878D82A}">
                    <a16:rowId xmlns:a16="http://schemas.microsoft.com/office/drawing/2014/main" val="10003"/>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FDIS ballot passed but comments are required</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 with “no”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a:solidFill>
                  <a:srgbClr val="00B050"/>
                </a:solidFill>
              </a:rPr>
              <a:t>passed </a:t>
            </a:r>
            <a:r>
              <a:rPr lang="en-AU" dirty="0">
                <a:solidFill>
                  <a:schemeClr val="accent6"/>
                </a:solidFill>
              </a:rPr>
              <a:t>&amp; </a:t>
            </a:r>
            <a:r>
              <a:rPr lang="en-AU" dirty="0" smtClean="0">
                <a:solidFill>
                  <a:schemeClr val="accent6"/>
                </a:solidFill>
              </a:rPr>
              <a:t>response required</a:t>
            </a:r>
            <a:endParaRPr lang="en-AU" dirty="0">
              <a:solidFill>
                <a:schemeClr val="accent6"/>
              </a:solidFill>
            </a:endParaRPr>
          </a:p>
          <a:p>
            <a:pPr lvl="1"/>
            <a:r>
              <a:rPr lang="en-AU" dirty="0" smtClean="0"/>
              <a:t>Passed on 7 Sep 17 by </a:t>
            </a:r>
            <a:r>
              <a:rPr lang="en-AU" dirty="0"/>
              <a:t>12/2/14 (N16711)</a:t>
            </a:r>
          </a:p>
          <a:p>
            <a:pPr lvl="2"/>
            <a:r>
              <a:rPr lang="en-AU" dirty="0" smtClean="0"/>
              <a:t>China NB and Japan NB voted “no” with comments</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66</a:t>
            </a:fld>
            <a:endParaRPr lang="en-US"/>
          </a:p>
        </p:txBody>
      </p:sp>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802.15 WG is having difficulty responding to comments on 802.15.6</a:t>
            </a:r>
            <a:endParaRPr lang="en-AU" dirty="0"/>
          </a:p>
        </p:txBody>
      </p:sp>
      <p:sp>
        <p:nvSpPr>
          <p:cNvPr id="3" name="Content Placeholder 2"/>
          <p:cNvSpPr>
            <a:spLocks noGrp="1"/>
          </p:cNvSpPr>
          <p:nvPr>
            <p:ph idx="1"/>
          </p:nvPr>
        </p:nvSpPr>
        <p:spPr/>
        <p:txBody>
          <a:bodyPr/>
          <a:lstStyle/>
          <a:p>
            <a:pPr lvl="1"/>
            <a:r>
              <a:rPr lang="en-GB" dirty="0">
                <a:solidFill>
                  <a:srgbClr val="FF0000"/>
                </a:solidFill>
              </a:rPr>
              <a:t>(Dec 2017) </a:t>
            </a:r>
            <a:r>
              <a:rPr lang="en-AU" dirty="0" err="1">
                <a:solidFill>
                  <a:srgbClr val="FF0000"/>
                </a:solidFill>
              </a:rPr>
              <a:t>Dr.</a:t>
            </a:r>
            <a:r>
              <a:rPr lang="en-AU" dirty="0">
                <a:solidFill>
                  <a:srgbClr val="FF0000"/>
                </a:solidFill>
              </a:rPr>
              <a:t> “</a:t>
            </a:r>
            <a:r>
              <a:rPr lang="en-AU" dirty="0" err="1">
                <a:solidFill>
                  <a:srgbClr val="FF0000"/>
                </a:solidFill>
              </a:rPr>
              <a:t>Trainwreck</a:t>
            </a:r>
            <a:r>
              <a:rPr lang="en-AU" dirty="0">
                <a:solidFill>
                  <a:srgbClr val="FF0000"/>
                </a:solidFill>
              </a:rPr>
              <a:t>” Gilb indicates that IEEE 802.15 has not (yet) found someone to write up a response to the IEEE 802.15.6 input from JTC 1/SC 6</a:t>
            </a:r>
          </a:p>
          <a:p>
            <a:pPr lvl="1"/>
            <a:r>
              <a:rPr lang="en-AU" dirty="0">
                <a:solidFill>
                  <a:srgbClr val="FF0000"/>
                </a:solidFill>
              </a:rPr>
              <a:t>(Feb 2018) Heile stated that they are working on a response</a:t>
            </a:r>
          </a:p>
          <a:p>
            <a:pPr lvl="1"/>
            <a:r>
              <a:rPr lang="en-AU" dirty="0">
                <a:solidFill>
                  <a:srgbClr val="FF0000"/>
                </a:solidFill>
              </a:rPr>
              <a:t>(May 2018) Peter Yee:</a:t>
            </a:r>
          </a:p>
          <a:p>
            <a:pPr lvl="2"/>
            <a:r>
              <a:rPr lang="en-AU" dirty="0">
                <a:solidFill>
                  <a:srgbClr val="FF0000"/>
                </a:solidFill>
              </a:rPr>
              <a:t>Still waiting to hear back in response to my query to Bob Heile about IEEE 802.15.6.  I did warn him that would should consider withdrawing the standard from consideration if they were unable to find someone to respond to the comments</a:t>
            </a:r>
            <a:r>
              <a:rPr lang="en-AU" dirty="0" smtClean="0">
                <a:solidFill>
                  <a:srgbClr val="FF0000"/>
                </a:solidFill>
              </a:rPr>
              <a:t>.</a:t>
            </a:r>
          </a:p>
          <a:p>
            <a:pPr lvl="1"/>
            <a:r>
              <a:rPr lang="en-AU" dirty="0" smtClean="0">
                <a:solidFill>
                  <a:srgbClr val="FF0000"/>
                </a:solidFill>
              </a:rPr>
              <a:t>(July 2018) Jodi </a:t>
            </a:r>
            <a:r>
              <a:rPr lang="en-AU" dirty="0" err="1" smtClean="0">
                <a:solidFill>
                  <a:srgbClr val="FF0000"/>
                </a:solidFill>
              </a:rPr>
              <a:t>Haasz</a:t>
            </a:r>
            <a:r>
              <a:rPr lang="en-AU" dirty="0" smtClean="0">
                <a:solidFill>
                  <a:srgbClr val="FF0000"/>
                </a:solidFill>
              </a:rPr>
              <a:t>:</a:t>
            </a:r>
          </a:p>
          <a:p>
            <a:pPr lvl="2"/>
            <a:r>
              <a:rPr lang="en-AU" dirty="0">
                <a:solidFill>
                  <a:srgbClr val="FF0000"/>
                </a:solidFill>
              </a:rPr>
              <a:t>S</a:t>
            </a:r>
            <a:r>
              <a:rPr lang="en-AU" dirty="0" smtClean="0">
                <a:solidFill>
                  <a:srgbClr val="FF0000"/>
                </a:solidFill>
              </a:rPr>
              <a:t>ince </a:t>
            </a:r>
            <a:r>
              <a:rPr lang="en-AU" dirty="0">
                <a:solidFill>
                  <a:srgbClr val="FF0000"/>
                </a:solidFill>
              </a:rPr>
              <a:t>the FDIS ballot passed, the document will most likely be published (whether we respond to the comments or not).</a:t>
            </a:r>
          </a:p>
          <a:p>
            <a:pPr lvl="1"/>
            <a:endParaRPr lang="en-AU"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67</a:t>
            </a:fld>
            <a:endParaRPr lang="en-US"/>
          </a:p>
        </p:txBody>
      </p:sp>
    </p:spTree>
    <p:extLst>
      <p:ext uri="{BB962C8B-B14F-4D97-AF65-F5344CB8AC3E}">
        <p14:creationId xmlns:p14="http://schemas.microsoft.com/office/powerpoint/2010/main" val="37820732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comments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Different countries or regions may have different policy and regulation on application of crypto algorithm. It’s inappropriate to specify AES as the only choice in the standard. Furthermore, the usage of crypto algorithm in the standard is best to be exemplary, that’s convenient to different countries or regions to use alternative crypto algorithm.</a:t>
            </a:r>
            <a:endParaRPr lang="en-AU" i="1" dirty="0" smtClean="0"/>
          </a:p>
          <a:p>
            <a:r>
              <a:rPr lang="en-AU" dirty="0" smtClean="0"/>
              <a:t>China NB Change 1</a:t>
            </a:r>
          </a:p>
          <a:p>
            <a:pPr lvl="1"/>
            <a:r>
              <a:rPr lang="en-AU" dirty="0" smtClean="0"/>
              <a:t>None specified</a:t>
            </a:r>
          </a:p>
          <a:p>
            <a:r>
              <a:rPr lang="en-AU" dirty="0" smtClean="0"/>
              <a:t>IEEE 802 response 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68</a:t>
            </a:fld>
            <a:endParaRPr lang="en-US"/>
          </a:p>
        </p:txBody>
      </p:sp>
    </p:spTree>
    <p:extLst>
      <p:ext uri="{BB962C8B-B14F-4D97-AF65-F5344CB8AC3E}">
        <p14:creationId xmlns:p14="http://schemas.microsoft.com/office/powerpoint/2010/main" val="14540130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Comment 1</a:t>
            </a:r>
          </a:p>
          <a:p>
            <a:pPr lvl="1"/>
            <a:r>
              <a:rPr lang="en-AU" i="1" dirty="0"/>
              <a:t>ISO/IEC 17982 and the Clause 10 of the ISO/IEC/IEEE FDIS 8802-15-6 may be interfered in some use-cases for the body area network. Experts foresee potential interference between an implemented entity by using the Clause 10 of ISO/IEC/IEEE FDIS 8802-15-6 and an implemented entity by using ISO/IEC 17982 under the same body area.</a:t>
            </a:r>
            <a:endParaRPr lang="en-AU" i="1" dirty="0" smtClean="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69</a:t>
            </a:fld>
            <a:endParaRPr lang="en-US"/>
          </a:p>
        </p:txBody>
      </p:sp>
    </p:spTree>
    <p:extLst>
      <p:ext uri="{BB962C8B-B14F-4D97-AF65-F5344CB8AC3E}">
        <p14:creationId xmlns:p14="http://schemas.microsoft.com/office/powerpoint/2010/main" val="711441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interim meeting in May 2018 in Warsaw</a:t>
            </a:r>
          </a:p>
          <a:p>
            <a:pPr lvl="1"/>
            <a:r>
              <a:rPr lang="en-AU" dirty="0" smtClean="0"/>
              <a:t>Review extended goals</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60-day/FDIS ballots</a:t>
            </a:r>
          </a:p>
          <a:p>
            <a:pPr lvl="1"/>
            <a:r>
              <a:rPr lang="en-AU" dirty="0" smtClean="0"/>
              <a:t>Review SC6 activities</a:t>
            </a:r>
          </a:p>
          <a:p>
            <a:pPr lvl="2"/>
            <a:r>
              <a:rPr lang="en-AU" i="1" dirty="0" smtClean="0"/>
              <a:t>Security ad hoc </a:t>
            </a:r>
            <a:r>
              <a:rPr lang="en-AU" dirty="0" smtClean="0"/>
              <a:t>activities</a:t>
            </a:r>
          </a:p>
          <a:p>
            <a:pPr lvl="2"/>
            <a:r>
              <a:rPr lang="en-AU" dirty="0" smtClean="0"/>
              <a:t>Agenda of SC6 meeting</a:t>
            </a:r>
            <a:endParaRPr lang="en-AU" dirty="0" smtClean="0"/>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7</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were two comment received on the IEEE </a:t>
            </a:r>
            <a:r>
              <a:rPr lang="en-AU" dirty="0"/>
              <a:t>802.15.6-2012 </a:t>
            </a:r>
            <a:r>
              <a:rPr lang="en-AU" dirty="0" smtClean="0"/>
              <a:t> FDIS ballot</a:t>
            </a:r>
            <a:endParaRPr lang="en-AU" dirty="0"/>
          </a:p>
        </p:txBody>
      </p:sp>
      <p:sp>
        <p:nvSpPr>
          <p:cNvPr id="3" name="Content Placeholder 2"/>
          <p:cNvSpPr>
            <a:spLocks noGrp="1"/>
          </p:cNvSpPr>
          <p:nvPr>
            <p:ph idx="1"/>
          </p:nvPr>
        </p:nvSpPr>
        <p:spPr/>
        <p:txBody>
          <a:bodyPr/>
          <a:lstStyle/>
          <a:p>
            <a:r>
              <a:rPr lang="en-AU" dirty="0" smtClean="0"/>
              <a:t>Japan NB Change 1</a:t>
            </a:r>
          </a:p>
          <a:p>
            <a:pPr lvl="1"/>
            <a:r>
              <a:rPr lang="en-AU" i="1" dirty="0"/>
              <a:t>Add the following text into 10.1. </a:t>
            </a:r>
          </a:p>
          <a:p>
            <a:pPr lvl="1"/>
            <a:r>
              <a:rPr lang="en-AU" i="1" dirty="0"/>
              <a:t>"When this specification and ISO/IEC 17982 are used in close area like same body area, it may be interfered each other." </a:t>
            </a:r>
            <a:endParaRPr lang="en-AU" i="1" dirty="0" smtClean="0"/>
          </a:p>
          <a:p>
            <a:r>
              <a:rPr lang="en-AU" dirty="0"/>
              <a:t>IEEE 802 response 1</a:t>
            </a:r>
          </a:p>
          <a:p>
            <a:pPr lvl="1"/>
            <a:endParaRPr lang="en-AU" dirty="0"/>
          </a:p>
          <a:p>
            <a:pPr lvl="1"/>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70</a:t>
            </a:fld>
            <a:endParaRPr lang="en-US"/>
          </a:p>
        </p:txBody>
      </p:sp>
    </p:spTree>
    <p:extLst>
      <p:ext uri="{BB962C8B-B14F-4D97-AF65-F5344CB8AC3E}">
        <p14:creationId xmlns:p14="http://schemas.microsoft.com/office/powerpoint/2010/main" val="387168066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Some 802.15 WG folk have finally pulled together a possible response to the 802.15.6 comments</a:t>
            </a:r>
            <a:endParaRPr lang="en-AU" dirty="0"/>
          </a:p>
        </p:txBody>
      </p:sp>
      <p:sp>
        <p:nvSpPr>
          <p:cNvPr id="3" name="Content Placeholder 2"/>
          <p:cNvSpPr>
            <a:spLocks noGrp="1"/>
          </p:cNvSpPr>
          <p:nvPr>
            <p:ph idx="1"/>
          </p:nvPr>
        </p:nvSpPr>
        <p:spPr/>
        <p:txBody>
          <a:bodyPr/>
          <a:lstStyle/>
          <a:p>
            <a:pPr lvl="1"/>
            <a:r>
              <a:rPr lang="en-AU" dirty="0" smtClean="0"/>
              <a:t>Bob </a:t>
            </a:r>
            <a:r>
              <a:rPr lang="en-AU" dirty="0" err="1" smtClean="0"/>
              <a:t>Hiele</a:t>
            </a:r>
            <a:r>
              <a:rPr lang="en-AU" dirty="0" smtClean="0"/>
              <a:t> writes that </a:t>
            </a:r>
            <a:r>
              <a:rPr lang="en-AU" i="1" dirty="0" smtClean="0"/>
              <a:t>we </a:t>
            </a:r>
            <a:r>
              <a:rPr lang="en-AU" i="1" dirty="0"/>
              <a:t>pulled some people together today and approved the following resolution to both comments</a:t>
            </a:r>
            <a:endParaRPr lang="en-AU" i="1" dirty="0" smtClean="0"/>
          </a:p>
          <a:p>
            <a:pPr lvl="2"/>
            <a:r>
              <a:rPr lang="en-AU" i="1" dirty="0" smtClean="0"/>
              <a:t>Thank </a:t>
            </a:r>
            <a:r>
              <a:rPr lang="en-AU" i="1" dirty="0"/>
              <a:t>you for your comment, we find it to have merit.  Accordingly, it will be considered for inclusion as part of the next revision of IEEE </a:t>
            </a:r>
            <a:r>
              <a:rPr lang="en-AU" i="1" dirty="0" err="1"/>
              <a:t>Std</a:t>
            </a:r>
            <a:r>
              <a:rPr lang="en-AU" i="1" dirty="0"/>
              <a:t> </a:t>
            </a:r>
            <a:r>
              <a:rPr lang="en-AU" i="1" dirty="0" smtClean="0"/>
              <a:t>802.15.6</a:t>
            </a:r>
            <a:endParaRPr lang="en-AU" dirty="0"/>
          </a:p>
          <a:p>
            <a:pPr lvl="1"/>
            <a:r>
              <a:rPr lang="en-AU" dirty="0" smtClean="0"/>
              <a:t>Andrew Myles notes that a fuller response is probably required to the China NB comment to remain consistent with previous responses related to similar comments by the China NB on other standards; it should include:</a:t>
            </a:r>
          </a:p>
          <a:p>
            <a:pPr lvl="2"/>
            <a:r>
              <a:rPr lang="en-AU" dirty="0" smtClean="0"/>
              <a:t>Explanation that AES is defined as a default to promote global interoperability</a:t>
            </a:r>
          </a:p>
          <a:p>
            <a:pPr lvl="2"/>
            <a:r>
              <a:rPr lang="en-AU" dirty="0" smtClean="0"/>
              <a:t>Notification that other </a:t>
            </a:r>
            <a:r>
              <a:rPr lang="en-AU" dirty="0"/>
              <a:t>c</a:t>
            </a:r>
            <a:r>
              <a:rPr lang="en-AU" dirty="0" smtClean="0"/>
              <a:t>iphers can be used already by …</a:t>
            </a:r>
          </a:p>
          <a:p>
            <a:pPr lvl="2"/>
            <a:r>
              <a:rPr lang="en-AU" dirty="0" smtClean="0"/>
              <a:t>Invitation to propose additional ciphers</a:t>
            </a:r>
            <a:r>
              <a:rPr lang="en-AU" dirty="0"/>
              <a:t/>
            </a:r>
            <a:br>
              <a:rPr lang="en-AU" dirty="0"/>
            </a:br>
            <a:endParaRPr lang="en-AU" dirty="0" smtClean="0"/>
          </a:p>
          <a:p>
            <a:pPr lvl="2"/>
            <a:r>
              <a:rPr lang="en-AU" sz="2000" i="1" dirty="0"/>
              <a:t>Thank you for your comment, we find </a:t>
            </a:r>
            <a:r>
              <a:rPr lang="en-AU" sz="2000" i="1" dirty="0" smtClean="0"/>
              <a:t>merit in the concept of enabling additional cipher suites.</a:t>
            </a:r>
            <a:r>
              <a:rPr lang="en-AU" sz="2000" i="1" dirty="0"/>
              <a:t>  Accordingly, it will be considered for inclusion as part of the next revision of IEEE </a:t>
            </a:r>
            <a:r>
              <a:rPr lang="en-AU" sz="2000" i="1" dirty="0" err="1"/>
              <a:t>Std</a:t>
            </a:r>
            <a:r>
              <a:rPr lang="en-AU" sz="2000" i="1" dirty="0"/>
              <a:t> 802.15.6</a:t>
            </a:r>
            <a:endParaRPr lang="en-AU" sz="2000" dirty="0"/>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71</a:t>
            </a:fld>
            <a:endParaRPr lang="en-US"/>
          </a:p>
        </p:txBody>
      </p:sp>
    </p:spTree>
    <p:extLst>
      <p:ext uri="{BB962C8B-B14F-4D97-AF65-F5344CB8AC3E}">
        <p14:creationId xmlns:p14="http://schemas.microsoft.com/office/powerpoint/2010/main" val="52777303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802.16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0083129"/>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l"/>
                      <a:r>
                        <a:rPr lang="en-AU" sz="1600" b="0" dirty="0" smtClean="0">
                          <a:solidFill>
                            <a:schemeClr val="tx1"/>
                          </a:solidFill>
                          <a:latin typeface="+mj-lt"/>
                        </a:rPr>
                        <a:t>802.16</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Mar 18</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dirty="0" smtClean="0">
                        <a:solidFill>
                          <a:schemeClr val="accent2"/>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30</a:t>
                      </a:r>
                      <a:r>
                        <a:rPr lang="en-AU" sz="1600" b="0" baseline="0" dirty="0" smtClean="0">
                          <a:solidFill>
                            <a:schemeClr val="tx1"/>
                          </a:solidFill>
                          <a:latin typeface="+mn-lt"/>
                        </a:rPr>
                        <a:t> Jul 18</a:t>
                      </a:r>
                      <a:endParaRPr lang="en-AU" sz="1600" b="0" dirty="0" smtClean="0">
                        <a:solidFill>
                          <a:schemeClr val="tx1"/>
                        </a:solidFill>
                        <a:latin typeface="+mn-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endParaRPr lang="en-AU" sz="1600" b="0" dirty="0" smtClean="0">
                        <a:solidFill>
                          <a:schemeClr val="tx1"/>
                        </a:solidFill>
                        <a:latin typeface="+mn-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n-lt"/>
                        </a:rPr>
                        <a:t>-</a:t>
                      </a: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72</a:t>
            </a:fld>
            <a:endParaRPr lang="en-US"/>
          </a:p>
        </p:txBody>
      </p:sp>
    </p:spTree>
    <p:extLst>
      <p:ext uri="{BB962C8B-B14F-4D97-AF65-F5344CB8AC3E}">
        <p14:creationId xmlns:p14="http://schemas.microsoft.com/office/powerpoint/2010/main" val="203612763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802.16-2017 60-day pre-ballot closes on 30 July 2018</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802.16-2017 was sent for information in Mar 2018 (N16785)</a:t>
            </a:r>
            <a:endParaRPr lang="en-GB" dirty="0" smtClean="0"/>
          </a:p>
          <a:p>
            <a:r>
              <a:rPr lang="en-US" dirty="0" smtClean="0"/>
              <a:t>60-day</a:t>
            </a:r>
            <a:r>
              <a:rPr lang="en-AU" dirty="0" smtClean="0"/>
              <a:t> pre-ballot: </a:t>
            </a:r>
            <a:r>
              <a:rPr lang="en-AU" dirty="0" smtClean="0">
                <a:solidFill>
                  <a:schemeClr val="accent2"/>
                </a:solidFill>
              </a:rPr>
              <a:t>closes 30 July 2018</a:t>
            </a:r>
          </a:p>
          <a:p>
            <a:pPr lvl="1"/>
            <a:r>
              <a:rPr lang="en-AU" dirty="0" smtClean="0"/>
              <a:t>Ballot (N16810) closes 30 July 2018</a:t>
            </a:r>
          </a:p>
          <a:p>
            <a:pPr lvl="2"/>
            <a:r>
              <a:rPr lang="en-AU" dirty="0" smtClean="0">
                <a:solidFill>
                  <a:srgbClr val="FF0000"/>
                </a:solidFill>
              </a:rPr>
              <a:t>How </a:t>
            </a:r>
            <a:r>
              <a:rPr lang="en-AU" dirty="0">
                <a:solidFill>
                  <a:srgbClr val="FF0000"/>
                </a:solidFill>
              </a:rPr>
              <a:t>will any comments be resolved given the WG has gone?</a:t>
            </a:r>
          </a:p>
          <a:p>
            <a:r>
              <a:rPr lang="en-AU" dirty="0" smtClean="0"/>
              <a:t>FDIS ballot: </a:t>
            </a:r>
            <a:r>
              <a:rPr lang="en-AU" dirty="0" smtClean="0">
                <a:solidFill>
                  <a:schemeClr val="accent2"/>
                </a:solidFill>
              </a:rPr>
              <a:t>waiting</a:t>
            </a:r>
          </a:p>
          <a:p>
            <a:pPr lvl="1"/>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575371506"/>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one standard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490133472"/>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066801">
                  <a:extLst>
                    <a:ext uri="{9D8B030D-6E8A-4147-A177-3AD203B41FA5}">
                      <a16:colId xmlns:a16="http://schemas.microsoft.com/office/drawing/2014/main" val="20000"/>
                    </a:ext>
                  </a:extLst>
                </a:gridCol>
                <a:gridCol w="9797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pPr algn="ctr"/>
                      <a:r>
                        <a:rPr lang="en-AU" sz="1600" b="0" dirty="0" smtClean="0">
                          <a:solidFill>
                            <a:schemeClr val="tx1"/>
                          </a:solidFill>
                          <a:latin typeface="+mj-lt"/>
                        </a:rPr>
                        <a:t>.21-Cor1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D2</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Passed</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Jun 18</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extLst>
                  <a:ext uri="{0D108BD9-81ED-4DB2-BD59-A6C34878D82A}">
                    <a16:rowId xmlns:a16="http://schemas.microsoft.com/office/drawing/2014/main" val="1751644007"/>
                  </a:ext>
                </a:extLst>
              </a:tr>
            </a:tbl>
          </a:graphicData>
        </a:graphic>
      </p:graphicFrame>
      <p:sp>
        <p:nvSpPr>
          <p:cNvPr id="4" name="Footer Placeholder 3"/>
          <p:cNvSpPr>
            <a:spLocks noGrp="1"/>
          </p:cNvSpPr>
          <p:nvPr>
            <p:ph type="ftr" sz="quarter" idx="10"/>
          </p:nvPr>
        </p:nvSpPr>
        <p:spPr/>
        <p:txBody>
          <a:bodyPr/>
          <a:lstStyle/>
          <a:p>
            <a:pPr>
              <a:defRPr/>
            </a:pPr>
            <a:r>
              <a:rPr lang="en-US" dirty="0"/>
              <a:t>IEEE 802</a:t>
            </a:r>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74</a:t>
            </a:fld>
            <a:endParaRPr lang="en-US"/>
          </a:p>
        </p:txBody>
      </p:sp>
    </p:spTree>
    <p:extLst>
      <p:ext uri="{BB962C8B-B14F-4D97-AF65-F5344CB8AC3E}">
        <p14:creationId xmlns:p14="http://schemas.microsoft.com/office/powerpoint/2010/main" val="312165632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802.21-2017-Cor1 90-day  FDIS ballot passed on 16 June 2018 but requires a response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US" dirty="0" smtClean="0"/>
              <a:t>Currently likely to be approved by </a:t>
            </a:r>
            <a:r>
              <a:rPr lang="en-US" dirty="0" err="1" smtClean="0"/>
              <a:t>RevCom</a:t>
            </a:r>
            <a:r>
              <a:rPr lang="en-US" dirty="0" smtClean="0"/>
              <a:t> in December</a:t>
            </a:r>
          </a:p>
          <a:p>
            <a:pPr lvl="1"/>
            <a:r>
              <a:rPr lang="en-AU" dirty="0" smtClean="0"/>
              <a:t>P802.21-2017/</a:t>
            </a:r>
            <a:r>
              <a:rPr lang="en-AU" dirty="0" err="1" smtClean="0"/>
              <a:t>Cor</a:t>
            </a:r>
            <a:r>
              <a:rPr lang="en-AU" dirty="0" smtClean="0"/>
              <a:t> </a:t>
            </a:r>
            <a:r>
              <a:rPr lang="en-AU" dirty="0"/>
              <a:t>1™/</a:t>
            </a:r>
            <a:r>
              <a:rPr lang="en-AU" dirty="0" smtClean="0"/>
              <a:t>D02 was sent in </a:t>
            </a:r>
            <a:r>
              <a:rPr lang="en-US" dirty="0"/>
              <a:t>Nov 2017</a:t>
            </a:r>
            <a:endParaRPr lang="en-US" dirty="0" smtClean="0"/>
          </a:p>
          <a:p>
            <a:r>
              <a:rPr lang="en-US" dirty="0"/>
              <a:t>9</a:t>
            </a:r>
            <a:r>
              <a:rPr lang="en-US" dirty="0" smtClean="0"/>
              <a:t>0-day</a:t>
            </a:r>
            <a:r>
              <a:rPr lang="en-AU" dirty="0" smtClean="0"/>
              <a:t> </a:t>
            </a:r>
            <a:r>
              <a:rPr lang="en-AU" dirty="0"/>
              <a:t> </a:t>
            </a:r>
            <a:r>
              <a:rPr lang="en-AU" dirty="0" smtClean="0"/>
              <a:t>FDIS ballot: </a:t>
            </a:r>
            <a:r>
              <a:rPr lang="en-AU" dirty="0" smtClean="0">
                <a:solidFill>
                  <a:srgbClr val="00B050"/>
                </a:solidFill>
              </a:rPr>
              <a:t>passed</a:t>
            </a:r>
            <a:r>
              <a:rPr lang="en-AU" dirty="0" smtClean="0">
                <a:solidFill>
                  <a:schemeClr val="accent2"/>
                </a:solidFill>
              </a:rPr>
              <a:t> but requires a responses</a:t>
            </a:r>
          </a:p>
          <a:p>
            <a:pPr lvl="1"/>
            <a:r>
              <a:rPr lang="en-AU" dirty="0"/>
              <a:t>IEEE 802.21-2017-Cor1 9</a:t>
            </a:r>
            <a:r>
              <a:rPr lang="en-AU" dirty="0" smtClean="0"/>
              <a:t>0-day </a:t>
            </a:r>
            <a:r>
              <a:rPr lang="en-AU" dirty="0"/>
              <a:t> </a:t>
            </a:r>
            <a:r>
              <a:rPr lang="en-AU" dirty="0" smtClean="0"/>
              <a:t>FDIS ballot passed 16 June 2018 (N16814)</a:t>
            </a:r>
          </a:p>
          <a:p>
            <a:pPr lvl="2"/>
            <a:r>
              <a:rPr lang="en-AU" dirty="0" smtClean="0"/>
              <a:t>Passed </a:t>
            </a:r>
            <a:r>
              <a:rPr lang="en-AU" dirty="0" smtClean="0"/>
              <a:t>5/0/12</a:t>
            </a:r>
            <a:r>
              <a:rPr lang="en-AU" dirty="0" smtClean="0"/>
              <a:t>, with </a:t>
            </a:r>
            <a:r>
              <a:rPr lang="en-AU" dirty="0" smtClean="0"/>
              <a:t>abstain </a:t>
            </a:r>
            <a:r>
              <a:rPr lang="en-AU" dirty="0" smtClean="0"/>
              <a:t>comment from China </a:t>
            </a:r>
            <a:r>
              <a:rPr lang="en-AU" dirty="0" smtClean="0"/>
              <a:t>NB</a:t>
            </a:r>
            <a:endParaRPr lang="en-AU" dirty="0" smtClean="0"/>
          </a:p>
        </p:txBody>
      </p:sp>
      <p:sp>
        <p:nvSpPr>
          <p:cNvPr id="5" name="Footer Placeholder 4"/>
          <p:cNvSpPr>
            <a:spLocks noGrp="1"/>
          </p:cNvSpPr>
          <p:nvPr>
            <p:ph type="ftr" sz="quarter" idx="10"/>
          </p:nvPr>
        </p:nvSpPr>
        <p:spPr/>
        <p:txBody>
          <a:bodyPr/>
          <a:lstStyle/>
          <a:p>
            <a:pPr>
              <a:defRPr/>
            </a:pPr>
            <a:r>
              <a:rPr lang="en-US" dirty="0"/>
              <a:t>IEEE 802</a:t>
            </a:r>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75</a:t>
            </a:fld>
            <a:endParaRPr lang="en-US"/>
          </a:p>
        </p:txBody>
      </p:sp>
    </p:spTree>
    <p:extLst>
      <p:ext uri="{BB962C8B-B14F-4D97-AF65-F5344CB8AC3E}">
        <p14:creationId xmlns:p14="http://schemas.microsoft.com/office/powerpoint/2010/main" val="296951568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a:t>This proposal is a corrigendum to IEEE 802.21-2017. China NB voted negatively during the ballot of ISO/IEC/IEEE FDIS 8802-21 (the FDIS text of IEEE 802.21-2017 submitted to SC6) with technical comments attached:</a:t>
            </a:r>
          </a:p>
          <a:p>
            <a:pPr lvl="2"/>
            <a:r>
              <a:rPr lang="en-AU" i="1" dirty="0"/>
              <a:t>It is clearly stated in ISO/IEC/IEEE FDIS 8802-21 that this standard is implemented with IEEE 802.1X-2010 (please refer to 5.7.4), on which China NB has expressed objection and submitted detailed comments (please refer to 6N15555 etc.). IEEE has acknowledged the receiving of China NB’s comments, but there hasn’t been any technical improvements made on IEEE </a:t>
            </a:r>
            <a:r>
              <a:rPr lang="en-AU" i="1" dirty="0" err="1"/>
              <a:t>Std</a:t>
            </a:r>
            <a:r>
              <a:rPr lang="en-AU" i="1" dirty="0"/>
              <a:t> 802.1X and hence the defects still exist.</a:t>
            </a:r>
          </a:p>
          <a:p>
            <a:pPr lvl="2"/>
            <a:r>
              <a:rPr lang="en-AU" i="1" dirty="0"/>
              <a:t>A protocol based on EAP is designed in ISO/IEC/IEEE FDIS 8802-21 text, and this protocol clearly states to use SHA-256 and AES algorithms as default. However, policy and regulation limitations on application of cryptographic algorithm differ from countries and regions. Therefore, it is improper to specify SHA-256 and AES algorithms as the default ones</a:t>
            </a:r>
            <a:r>
              <a:rPr lang="en-AU" i="1" dirty="0" smtClean="0"/>
              <a:t>.</a:t>
            </a:r>
            <a:endParaRPr lang="en-AU" i="1"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76</a:t>
            </a:fld>
            <a:endParaRPr lang="en-US"/>
          </a:p>
        </p:txBody>
      </p:sp>
    </p:spTree>
    <p:extLst>
      <p:ext uri="{BB962C8B-B14F-4D97-AF65-F5344CB8AC3E}">
        <p14:creationId xmlns:p14="http://schemas.microsoft.com/office/powerpoint/2010/main" val="32941157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China NB Comment 1</a:t>
            </a:r>
          </a:p>
          <a:p>
            <a:pPr lvl="1"/>
            <a:r>
              <a:rPr lang="en-AU" i="1" dirty="0" smtClean="0"/>
              <a:t>It </a:t>
            </a:r>
            <a:r>
              <a:rPr lang="en-AU" i="1" dirty="0"/>
              <a:t>is also noticed that IEEE 802.21 WG responded in 6N16770. However, there were no corresponding technical changes to IEEE 802.21-2017 text. </a:t>
            </a:r>
          </a:p>
          <a:p>
            <a:pPr lvl="1"/>
            <a:r>
              <a:rPr lang="en-AU" i="1" dirty="0"/>
              <a:t>Therefore, China NB believe it is unreasonable to proceed standardization activities based on IEEE 802.21-2017 at the circumstance that the technical comments to IEEE 802.21-2017 are not properly resolved. </a:t>
            </a:r>
          </a:p>
          <a:p>
            <a:r>
              <a:rPr lang="en-AU" dirty="0" smtClean="0"/>
              <a:t>China NB Change 1</a:t>
            </a:r>
          </a:p>
          <a:p>
            <a:pPr lvl="1"/>
            <a:r>
              <a:rPr lang="en-AU" dirty="0" smtClean="0"/>
              <a:t>None specified</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77</a:t>
            </a:fld>
            <a:endParaRPr lang="en-US"/>
          </a:p>
        </p:txBody>
      </p:sp>
    </p:spTree>
    <p:extLst>
      <p:ext uri="{BB962C8B-B14F-4D97-AF65-F5344CB8AC3E}">
        <p14:creationId xmlns:p14="http://schemas.microsoft.com/office/powerpoint/2010/main" val="229674359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response has been drafted to the </a:t>
            </a:r>
            <a:r>
              <a:rPr lang="en-AU" dirty="0"/>
              <a:t>comment was received on the IEEE 802.21-2017-Cor1 FDIS ballot</a:t>
            </a:r>
            <a:r>
              <a:rPr lang="en-AU" dirty="0" smtClean="0"/>
              <a:t> </a:t>
            </a:r>
            <a:endParaRPr lang="en-AU" dirty="0"/>
          </a:p>
        </p:txBody>
      </p:sp>
      <p:sp>
        <p:nvSpPr>
          <p:cNvPr id="3" name="Content Placeholder 2"/>
          <p:cNvSpPr>
            <a:spLocks noGrp="1"/>
          </p:cNvSpPr>
          <p:nvPr>
            <p:ph idx="1"/>
          </p:nvPr>
        </p:nvSpPr>
        <p:spPr/>
        <p:txBody>
          <a:bodyPr/>
          <a:lstStyle/>
          <a:p>
            <a:pPr lvl="1"/>
            <a:r>
              <a:rPr lang="en-AU" dirty="0" err="1" smtClean="0"/>
              <a:t>Subhir</a:t>
            </a:r>
            <a:r>
              <a:rPr lang="en-AU" dirty="0" smtClean="0"/>
              <a:t> Das (Chair of 802.21 WG) has uploaded a suggested response</a:t>
            </a:r>
            <a:r>
              <a:rPr lang="en-US" dirty="0" smtClean="0"/>
              <a:t> </a:t>
            </a:r>
          </a:p>
          <a:p>
            <a:pPr lvl="2"/>
            <a:r>
              <a:rPr lang="en-US" dirty="0" smtClean="0"/>
              <a:t>See </a:t>
            </a:r>
            <a:r>
              <a:rPr lang="en-US" u="sng" dirty="0" smtClean="0">
                <a:hlinkClick r:id="rId2"/>
              </a:rPr>
              <a:t>21-18-0036-00</a:t>
            </a:r>
            <a:endParaRPr lang="en-AU" dirty="0"/>
          </a:p>
          <a:p>
            <a:r>
              <a:rPr lang="en-US" dirty="0"/>
              <a:t> </a:t>
            </a:r>
            <a:endParaRPr lang="en-AU" dirty="0"/>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78</a:t>
            </a:fld>
            <a:endParaRPr lang="en-US"/>
          </a:p>
        </p:txBody>
      </p:sp>
    </p:spTree>
    <p:extLst>
      <p:ext uri="{BB962C8B-B14F-4D97-AF65-F5344CB8AC3E}">
        <p14:creationId xmlns:p14="http://schemas.microsoft.com/office/powerpoint/2010/main" val="209922527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The IEEE 802.21 WG thanks the China NB for its comment on the FDIS ballot </a:t>
            </a:r>
            <a:r>
              <a:rPr lang="en-AU" i="1" dirty="0"/>
              <a:t>on IEEE </a:t>
            </a:r>
            <a:r>
              <a:rPr lang="en-AU" i="1" dirty="0" smtClean="0"/>
              <a:t>802.21-2017-Cor1.</a:t>
            </a:r>
          </a:p>
          <a:p>
            <a:pPr lvl="1"/>
            <a:r>
              <a:rPr lang="en-AU" i="1" dirty="0" smtClean="0"/>
              <a:t>However</a:t>
            </a:r>
            <a:r>
              <a:rPr lang="en-AU" i="1" dirty="0"/>
              <a:t>, the IEEE 802.21 WG </a:t>
            </a:r>
            <a:r>
              <a:rPr lang="en-AU" i="1" dirty="0" smtClean="0"/>
              <a:t>are unable to take any action based on the comment because it does not:</a:t>
            </a:r>
          </a:p>
          <a:p>
            <a:pPr lvl="2"/>
            <a:r>
              <a:rPr lang="en-AU" i="1" dirty="0" smtClean="0"/>
              <a:t>Respond to the document under ballot</a:t>
            </a:r>
          </a:p>
          <a:p>
            <a:pPr lvl="2"/>
            <a:r>
              <a:rPr lang="en-AU" i="1" dirty="0" smtClean="0"/>
              <a:t>Propose any changes to the document under ballot</a:t>
            </a:r>
          </a:p>
          <a:p>
            <a:pPr lvl="1"/>
            <a:r>
              <a:rPr lang="en-AU" i="1" dirty="0" smtClean="0"/>
              <a:t>The China NB’s comment does repeat assertions by the China NB in relation to alleged flaws in IEEE 802.1X and the use of default algorithms. Both of these issues have been addressed multiple times in responses to previous comments by the China NB, including in the response (6N16770) to the China NB’s FDIS comments on IEEE 802.21 (now ISO/IEC/IEEE 8802-21).</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7417785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8</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San Diego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San Diego in July 2018, as documented on slide 7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One comment was received on the IEEE 802.21-2017-Cor1 FDIS ballot</a:t>
            </a:r>
            <a:endParaRPr lang="en-AU" dirty="0"/>
          </a:p>
        </p:txBody>
      </p:sp>
      <p:sp>
        <p:nvSpPr>
          <p:cNvPr id="3" name="Content Placeholder 2"/>
          <p:cNvSpPr>
            <a:spLocks noGrp="1"/>
          </p:cNvSpPr>
          <p:nvPr>
            <p:ph idx="1"/>
          </p:nvPr>
        </p:nvSpPr>
        <p:spPr/>
        <p:txBody>
          <a:bodyPr/>
          <a:lstStyle/>
          <a:p>
            <a:r>
              <a:rPr lang="en-AU" dirty="0" smtClean="0"/>
              <a:t>Suggested IEEE 802 response 1</a:t>
            </a:r>
            <a:endParaRPr lang="en-AU" dirty="0"/>
          </a:p>
          <a:p>
            <a:pPr lvl="1"/>
            <a:r>
              <a:rPr lang="en-AU" i="1" dirty="0" smtClean="0"/>
              <a:t>…</a:t>
            </a:r>
          </a:p>
          <a:p>
            <a:pPr lvl="1"/>
            <a:r>
              <a:rPr lang="en-AU" i="1" dirty="0" smtClean="0"/>
              <a:t>The IEEE 802.11 WG would like to repeat the invitations included in 6N16770 for the China NB to:</a:t>
            </a:r>
          </a:p>
          <a:p>
            <a:pPr lvl="2"/>
            <a:r>
              <a:rPr lang="en-AU" i="1" dirty="0" smtClean="0"/>
              <a:t>Provide, </a:t>
            </a:r>
            <a:r>
              <a:rPr lang="en-AU" i="1" dirty="0"/>
              <a:t>for </a:t>
            </a:r>
            <a:r>
              <a:rPr lang="en-AU" i="1" dirty="0" smtClean="0"/>
              <a:t>consideration, </a:t>
            </a:r>
            <a:r>
              <a:rPr lang="en-AU" i="1" dirty="0"/>
              <a:t>any additional technical </a:t>
            </a:r>
            <a:r>
              <a:rPr lang="en-AU" i="1" dirty="0" smtClean="0"/>
              <a:t>details that support any concerns about ISO/IEC/IEEE 8802-1X</a:t>
            </a:r>
          </a:p>
          <a:p>
            <a:pPr lvl="2"/>
            <a:r>
              <a:rPr lang="en-AU" i="1" dirty="0" smtClean="0"/>
              <a:t>Propose additional algorithms for consideration for inclusion in ISOI/IEC/IEEE 8802-21</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80</a:t>
            </a:fld>
            <a:endParaRPr lang="en-US"/>
          </a:p>
        </p:txBody>
      </p:sp>
    </p:spTree>
    <p:extLst>
      <p:ext uri="{BB962C8B-B14F-4D97-AF65-F5344CB8AC3E}">
        <p14:creationId xmlns:p14="http://schemas.microsoft.com/office/powerpoint/2010/main" val="175558635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zero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75387846"/>
              </p:ext>
            </p:extLst>
          </p:nvPr>
        </p:nvGraphicFramePr>
        <p:xfrm>
          <a:off x="152399" y="1600200"/>
          <a:ext cx="8839199" cy="938722"/>
        </p:xfrm>
        <a:graphic>
          <a:graphicData uri="http://schemas.openxmlformats.org/drawingml/2006/table">
            <a:tbl>
              <a:tblPr firstRow="1" bandRow="1">
                <a:tableStyleId>{21E4AEA4-8DFA-4A89-87EB-49C32662AFE0}</a:tableStyleId>
              </a:tblPr>
              <a:tblGrid>
                <a:gridCol w="1219201">
                  <a:extLst>
                    <a:ext uri="{9D8B030D-6E8A-4147-A177-3AD203B41FA5}">
                      <a16:colId xmlns:a16="http://schemas.microsoft.com/office/drawing/2014/main" val="20000"/>
                    </a:ext>
                  </a:extLst>
                </a:gridCol>
                <a:gridCol w="827314">
                  <a:extLst>
                    <a:ext uri="{9D8B030D-6E8A-4147-A177-3AD203B41FA5}">
                      <a16:colId xmlns:a16="http://schemas.microsoft.com/office/drawing/2014/main" val="20001"/>
                    </a:ext>
                  </a:extLst>
                </a:gridCol>
                <a:gridCol w="1132114">
                  <a:extLst>
                    <a:ext uri="{9D8B030D-6E8A-4147-A177-3AD203B41FA5}">
                      <a16:colId xmlns:a16="http://schemas.microsoft.com/office/drawing/2014/main" val="20002"/>
                    </a:ext>
                  </a:extLst>
                </a:gridCol>
                <a:gridCol w="1132114">
                  <a:extLst>
                    <a:ext uri="{9D8B030D-6E8A-4147-A177-3AD203B41FA5}">
                      <a16:colId xmlns:a16="http://schemas.microsoft.com/office/drawing/2014/main" val="20003"/>
                    </a:ext>
                  </a:extLst>
                </a:gridCol>
                <a:gridCol w="1132114">
                  <a:extLst>
                    <a:ext uri="{9D8B030D-6E8A-4147-A177-3AD203B41FA5}">
                      <a16:colId xmlns:a16="http://schemas.microsoft.com/office/drawing/2014/main" val="20004"/>
                    </a:ext>
                  </a:extLst>
                </a:gridCol>
                <a:gridCol w="1132114">
                  <a:extLst>
                    <a:ext uri="{9D8B030D-6E8A-4147-A177-3AD203B41FA5}">
                      <a16:colId xmlns:a16="http://schemas.microsoft.com/office/drawing/2014/main" val="20005"/>
                    </a:ext>
                  </a:extLst>
                </a:gridCol>
                <a:gridCol w="1132114">
                  <a:extLst>
                    <a:ext uri="{9D8B030D-6E8A-4147-A177-3AD203B41FA5}">
                      <a16:colId xmlns:a16="http://schemas.microsoft.com/office/drawing/2014/main" val="20006"/>
                    </a:ext>
                  </a:extLst>
                </a:gridCol>
                <a:gridCol w="1132114">
                  <a:extLst>
                    <a:ext uri="{9D8B030D-6E8A-4147-A177-3AD203B41FA5}">
                      <a16:colId xmlns:a16="http://schemas.microsoft.com/office/drawing/2014/main" val="20007"/>
                    </a:ext>
                  </a:extLst>
                </a:gridCol>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extLst>
                  <a:ext uri="{0D108BD9-81ED-4DB2-BD59-A6C34878D82A}">
                    <a16:rowId xmlns:a16="http://schemas.microsoft.com/office/drawing/2014/main" val="10000"/>
                  </a:ext>
                </a:extLst>
              </a:tr>
              <a:tr h="359602">
                <a:tc>
                  <a:txBody>
                    <a:bodyPr/>
                    <a:lstStyle/>
                    <a:p>
                      <a:endParaRPr lang="en-AU" sz="1600" dirty="0">
                        <a:latin typeface="+mj-lt"/>
                        <a:cs typeface="Arial" panose="020B0604020202020204" pitchFamily="34" charset="0"/>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chemeClr val="accent6"/>
                        </a:solidFill>
                        <a:latin typeface="+mj-lt"/>
                      </a:endParaRPr>
                    </a:p>
                  </a:txBody>
                  <a:tcPr marL="115147" marR="115147"/>
                </a:tc>
                <a:tc>
                  <a:txBody>
                    <a:bodyPr/>
                    <a:lstStyle/>
                    <a:p>
                      <a:pPr algn="ctr"/>
                      <a:endParaRPr lang="en-AU" sz="1600" dirty="0">
                        <a:latin typeface="+mj-lt"/>
                      </a:endParaRPr>
                    </a:p>
                  </a:txBody>
                  <a:tcPr marL="115147" marR="115147"/>
                </a:tc>
                <a:tc>
                  <a:txBody>
                    <a:bodyPr/>
                    <a:lstStyle/>
                    <a:p>
                      <a:pPr algn="ctr"/>
                      <a:endParaRPr lang="en-AU" sz="1600" dirty="0">
                        <a:solidFill>
                          <a:srgbClr val="00B050"/>
                        </a:solidFill>
                        <a:latin typeface="+mj-lt"/>
                      </a:endParaRPr>
                    </a:p>
                  </a:txBody>
                  <a:tcPr marL="115147" marR="115147"/>
                </a:tc>
                <a:extLst>
                  <a:ext uri="{0D108BD9-81ED-4DB2-BD59-A6C34878D82A}">
                    <a16:rowId xmlns:a16="http://schemas.microsoft.com/office/drawing/2014/main" val="10002"/>
                  </a:ext>
                </a:extLst>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81</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approved withdrawal of various ISO/IEC standards in Nov 2017, giving Andrew Myles authority to make it happen</a:t>
            </a:r>
          </a:p>
          <a:p>
            <a:pPr lvl="2"/>
            <a:r>
              <a:rPr lang="en-AU" dirty="0" smtClean="0"/>
              <a:t>ISO/IEC TR 8802-1:2001</a:t>
            </a:r>
          </a:p>
          <a:p>
            <a:pPr lvl="2"/>
            <a:r>
              <a:rPr lang="en-AU" dirty="0" smtClean="0"/>
              <a:t>ISO/IEC 15802-1:1995</a:t>
            </a:r>
          </a:p>
          <a:p>
            <a:pPr lvl="2"/>
            <a:r>
              <a:rPr lang="en-AU" dirty="0" smtClean="0"/>
              <a:t>ISO/IEC 15802-3:1998</a:t>
            </a:r>
          </a:p>
          <a:p>
            <a:pPr lvl="2"/>
            <a:r>
              <a:rPr lang="en-AU" dirty="0" smtClean="0"/>
              <a:t>ISO/IEC 8802-5 and anything related (such as corrigenda)</a:t>
            </a:r>
          </a:p>
          <a:p>
            <a:pPr lvl="1"/>
            <a:r>
              <a:rPr lang="en-AU" dirty="0" smtClean="0"/>
              <a:t>The decision was not executed because more information was required by IEEE-SA staff, and this was not made available until Feb 2018</a:t>
            </a:r>
          </a:p>
          <a:p>
            <a:pPr lvl="1"/>
            <a:r>
              <a:rPr lang="en-AU" dirty="0" smtClean="0"/>
              <a:t>In March 2018, it was decided the best way of achieving the approved goal was to send a LS </a:t>
            </a:r>
            <a:r>
              <a:rPr lang="en-AU" dirty="0"/>
              <a:t>to </a:t>
            </a:r>
            <a:r>
              <a:rPr lang="en-AU" dirty="0" smtClean="0"/>
              <a:t>SC6</a:t>
            </a:r>
          </a:p>
          <a:p>
            <a:pPr lvl="2"/>
            <a:r>
              <a:rPr lang="en-AU" dirty="0" smtClean="0"/>
              <a:t>See contents in  </a:t>
            </a:r>
            <a:r>
              <a:rPr lang="en-AU" dirty="0" smtClean="0">
                <a:hlinkClick r:id="rId2"/>
              </a:rPr>
              <a:t>11-18-0576-04</a:t>
            </a:r>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09189202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LS was sent to SC6 in March 2018 asking that  various ISO/IEC standards be withdrawn</a:t>
            </a:r>
            <a:endParaRPr lang="en-AU" dirty="0"/>
          </a:p>
        </p:txBody>
      </p:sp>
      <p:sp>
        <p:nvSpPr>
          <p:cNvPr id="3" name="Content Placeholder 2"/>
          <p:cNvSpPr>
            <a:spLocks noGrp="1"/>
          </p:cNvSpPr>
          <p:nvPr>
            <p:ph idx="1"/>
          </p:nvPr>
        </p:nvSpPr>
        <p:spPr/>
        <p:txBody>
          <a:bodyPr/>
          <a:lstStyle/>
          <a:p>
            <a:pPr lvl="1"/>
            <a:r>
              <a:rPr lang="en-AU" dirty="0" smtClean="0"/>
              <a:t>The IEEE 802 EC Chair liaised the request in 13 March 2018 but it seemed to get lost for a while</a:t>
            </a:r>
          </a:p>
          <a:p>
            <a:pPr lvl="1"/>
            <a:r>
              <a:rPr lang="en-AU" dirty="0" smtClean="0"/>
              <a:t>In June 2018 the SC6 Secretary suggested that an internal SC6 ballot might be started soon</a:t>
            </a:r>
          </a:p>
          <a:p>
            <a:pPr lvl="2"/>
            <a:r>
              <a:rPr lang="en-AU" dirty="0" smtClean="0"/>
              <a:t>Andrew Myles responded that he had expected discussion by SC6 first but that it is an SC6 decision</a:t>
            </a:r>
          </a:p>
          <a:p>
            <a:pPr lvl="1"/>
            <a:r>
              <a:rPr lang="en-AU" dirty="0" smtClean="0"/>
              <a:t>The IEEE </a:t>
            </a:r>
            <a:r>
              <a:rPr lang="en-AU" dirty="0" smtClean="0"/>
              <a:t>802 </a:t>
            </a:r>
            <a:r>
              <a:rPr lang="en-AU" dirty="0" smtClean="0"/>
              <a:t>JTC1 SC will track future progress</a:t>
            </a:r>
          </a:p>
          <a:p>
            <a:pPr lvl="2"/>
            <a:r>
              <a:rPr lang="en-AU" dirty="0" smtClean="0"/>
              <a:t>It is likely to be discussed at the SC6 meeting in August 2018</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83</a:t>
            </a:fld>
            <a:endParaRPr lang="en-US"/>
          </a:p>
        </p:txBody>
      </p:sp>
    </p:spTree>
    <p:extLst>
      <p:ext uri="{BB962C8B-B14F-4D97-AF65-F5344CB8AC3E}">
        <p14:creationId xmlns:p14="http://schemas.microsoft.com/office/powerpoint/2010/main" val="2431025815"/>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held in Aug 2018 in Tokyo, Japan</a:t>
            </a:r>
            <a:endParaRPr lang="en-AU" dirty="0"/>
          </a:p>
        </p:txBody>
      </p:sp>
      <p:sp>
        <p:nvSpPr>
          <p:cNvPr id="3" name="Content Placeholder 2"/>
          <p:cNvSpPr>
            <a:spLocks noGrp="1"/>
          </p:cNvSpPr>
          <p:nvPr>
            <p:ph sz="half" idx="1"/>
          </p:nvPr>
        </p:nvSpPr>
        <p:spPr>
          <a:xfrm>
            <a:off x="685800" y="1905000"/>
            <a:ext cx="3810000" cy="4114800"/>
          </a:xfrm>
        </p:spPr>
        <p:txBody>
          <a:bodyPr/>
          <a:lstStyle/>
          <a:p>
            <a:r>
              <a:rPr lang="en-AU" dirty="0" smtClean="0"/>
              <a:t>Meeting</a:t>
            </a:r>
          </a:p>
          <a:p>
            <a:pPr lvl="1"/>
            <a:r>
              <a:rPr lang="en-AU" dirty="0" smtClean="0"/>
              <a:t>ISO/IEC JTC1/SC6</a:t>
            </a:r>
          </a:p>
          <a:p>
            <a:r>
              <a:rPr lang="en-AU" dirty="0" smtClean="0"/>
              <a:t>Hosts</a:t>
            </a:r>
          </a:p>
          <a:p>
            <a:pPr lvl="1"/>
            <a:r>
              <a:rPr lang="en-AU" dirty="0" smtClean="0"/>
              <a:t>?</a:t>
            </a:r>
            <a:endParaRPr lang="en-US" dirty="0" smtClean="0"/>
          </a:p>
          <a:p>
            <a:r>
              <a:rPr lang="en-AU" dirty="0" smtClean="0"/>
              <a:t>Date</a:t>
            </a:r>
          </a:p>
          <a:p>
            <a:pPr lvl="1"/>
            <a:r>
              <a:rPr lang="en-AU" smtClean="0"/>
              <a:t>27-31 Aug </a:t>
            </a:r>
            <a:r>
              <a:rPr lang="en-AU" dirty="0" smtClean="0"/>
              <a:t>2018</a:t>
            </a:r>
          </a:p>
          <a:p>
            <a:r>
              <a:rPr lang="en-AU" dirty="0" smtClean="0"/>
              <a:t>Location</a:t>
            </a:r>
          </a:p>
          <a:p>
            <a:pPr lvl="1"/>
            <a:r>
              <a:rPr lang="en-AU" dirty="0" smtClean="0"/>
              <a:t>Tokyo</a:t>
            </a:r>
          </a:p>
          <a:p>
            <a:r>
              <a:rPr lang="en-AU" dirty="0" smtClean="0"/>
              <a:t>WebEx</a:t>
            </a:r>
          </a:p>
          <a:p>
            <a:pPr lvl="1"/>
            <a:r>
              <a:rPr lang="en-AU" dirty="0" smtClean="0">
                <a:solidFill>
                  <a:srgbClr val="FF0000"/>
                </a:solidFill>
              </a:rPr>
              <a:t>????</a:t>
            </a:r>
          </a:p>
        </p:txBody>
      </p:sp>
      <p:sp>
        <p:nvSpPr>
          <p:cNvPr id="6" name="Content Placeholder 5"/>
          <p:cNvSpPr>
            <a:spLocks noGrp="1"/>
          </p:cNvSpPr>
          <p:nvPr>
            <p:ph sz="half" idx="2"/>
          </p:nvPr>
        </p:nvSpPr>
        <p:spPr>
          <a:xfrm>
            <a:off x="4648200" y="1905000"/>
            <a:ext cx="3810000" cy="4114800"/>
          </a:xfrm>
        </p:spPr>
        <p:txBody>
          <a:bodyPr/>
          <a:lstStyle/>
          <a:p>
            <a:r>
              <a:rPr lang="en-GB" dirty="0" smtClean="0"/>
              <a:t>Deadlines</a:t>
            </a:r>
          </a:p>
          <a:p>
            <a:pPr lvl="1"/>
            <a:r>
              <a:rPr lang="en-GB" dirty="0" smtClean="0"/>
              <a:t>New agenda items: 22 June 2018</a:t>
            </a:r>
          </a:p>
          <a:p>
            <a:pPr lvl="1"/>
            <a:r>
              <a:rPr lang="en-GB" dirty="0" smtClean="0"/>
              <a:t>New contributions: 3 August 2018</a:t>
            </a:r>
          </a:p>
          <a:p>
            <a:pPr lvl="1"/>
            <a:r>
              <a:rPr lang="en-GB" dirty="0" smtClean="0"/>
              <a:t>New comments: 10 August 2018</a:t>
            </a:r>
          </a:p>
          <a:p>
            <a:pPr lvl="1"/>
            <a:r>
              <a:rPr lang="en-GB" dirty="0" smtClean="0"/>
              <a:t>Registration:</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84</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spTree>
    <p:extLst>
      <p:ext uri="{BB962C8B-B14F-4D97-AF65-F5344CB8AC3E}">
        <p14:creationId xmlns:p14="http://schemas.microsoft.com/office/powerpoint/2010/main" val="19389148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review participation at the next SC6 meeting</a:t>
            </a:r>
            <a:endParaRPr lang="en-AU" dirty="0"/>
          </a:p>
        </p:txBody>
      </p:sp>
      <p:sp>
        <p:nvSpPr>
          <p:cNvPr id="3" name="Content Placeholder 2"/>
          <p:cNvSpPr>
            <a:spLocks noGrp="1"/>
          </p:cNvSpPr>
          <p:nvPr>
            <p:ph idx="1"/>
          </p:nvPr>
        </p:nvSpPr>
        <p:spPr/>
        <p:txBody>
          <a:bodyPr/>
          <a:lstStyle/>
          <a:p>
            <a:pPr lvl="1"/>
            <a:r>
              <a:rPr lang="en-AU" dirty="0" smtClean="0"/>
              <a:t>Is anyone intending to attend the SC6 meeting in Tokyo?</a:t>
            </a:r>
          </a:p>
          <a:p>
            <a:pPr lvl="1"/>
            <a:r>
              <a:rPr lang="en-AU" dirty="0" smtClean="0"/>
              <a:t>It appears there will be partici</a:t>
            </a:r>
            <a:r>
              <a:rPr lang="en-AU" dirty="0"/>
              <a:t>p</a:t>
            </a:r>
            <a:r>
              <a:rPr lang="en-AU" dirty="0" smtClean="0"/>
              <a:t>ation from a number of IEEE 802.11 stakeholders:</a:t>
            </a:r>
          </a:p>
          <a:p>
            <a:pPr lvl="2"/>
            <a:r>
              <a:rPr lang="en-AU" dirty="0" smtClean="0"/>
              <a:t>Dorothy Stanley (Chair of IEEE 802.11 WG, US NB)</a:t>
            </a:r>
          </a:p>
          <a:p>
            <a:pPr lvl="2"/>
            <a:r>
              <a:rPr lang="en-AU" dirty="0" smtClean="0"/>
              <a:t>Peter Yee (Vice Chair of IEEE 802 JTC1 SC)</a:t>
            </a:r>
          </a:p>
          <a:p>
            <a:pPr lvl="2"/>
            <a:r>
              <a:rPr lang="en-AU" dirty="0" smtClean="0"/>
              <a:t>Jodi </a:t>
            </a:r>
            <a:r>
              <a:rPr lang="en-AU" dirty="0" err="1" smtClean="0"/>
              <a:t>Haasz</a:t>
            </a:r>
            <a:r>
              <a:rPr lang="en-AU" dirty="0" smtClean="0"/>
              <a:t> (IEEE-SA)</a:t>
            </a:r>
          </a:p>
          <a:p>
            <a:pPr lvl="2"/>
            <a:r>
              <a:rPr lang="en-AU" dirty="0" smtClean="0"/>
              <a:t>Others?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85</a:t>
            </a:fld>
            <a:endParaRPr lang="en-US"/>
          </a:p>
        </p:txBody>
      </p:sp>
    </p:spTree>
    <p:extLst>
      <p:ext uri="{BB962C8B-B14F-4D97-AF65-F5344CB8AC3E}">
        <p14:creationId xmlns:p14="http://schemas.microsoft.com/office/powerpoint/2010/main" val="416232668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need to provide a report to SC6 at their next meeting</a:t>
            </a:r>
            <a:endParaRPr lang="en-AU" dirty="0"/>
          </a:p>
        </p:txBody>
      </p:sp>
      <p:sp>
        <p:nvSpPr>
          <p:cNvPr id="3" name="Content Placeholder 2"/>
          <p:cNvSpPr>
            <a:spLocks noGrp="1"/>
          </p:cNvSpPr>
          <p:nvPr>
            <p:ph idx="1"/>
          </p:nvPr>
        </p:nvSpPr>
        <p:spPr/>
        <p:txBody>
          <a:bodyPr/>
          <a:lstStyle/>
          <a:p>
            <a:pPr lvl="1"/>
            <a:r>
              <a:rPr lang="en-AU" dirty="0" smtClean="0"/>
              <a:t>At the last SC6 meeting, IEEE 802 provided  status report based on the material in this deck; we will do the same for the August 2018 meeting </a:t>
            </a:r>
          </a:p>
          <a:p>
            <a:pPr lvl="1"/>
            <a:r>
              <a:rPr lang="en-AU" dirty="0" smtClean="0"/>
              <a:t>The report will be authorised at the July 2018 plenary and written after the plenary; it is due at SC6 by 20 July 2018</a:t>
            </a:r>
          </a:p>
          <a:p>
            <a:pPr lvl="1"/>
            <a:r>
              <a:rPr lang="en-AU" dirty="0" smtClean="0"/>
              <a:t>The Chair </a:t>
            </a:r>
            <a:r>
              <a:rPr lang="en-AU" dirty="0"/>
              <a:t>thought we approved </a:t>
            </a:r>
            <a:r>
              <a:rPr lang="en-AU" dirty="0" smtClean="0"/>
              <a:t>the following </a:t>
            </a:r>
            <a:r>
              <a:rPr lang="en-AU" dirty="0"/>
              <a:t>motion in May but it did not make the minutes </a:t>
            </a:r>
            <a:endParaRPr lang="en-AU" dirty="0" smtClean="0"/>
          </a:p>
          <a:p>
            <a:pPr lvl="2"/>
            <a:r>
              <a:rPr lang="en-AU" i="1" dirty="0" smtClean="0"/>
              <a:t>The IEEE 802 JTC1 SC recommend that the Chair of the SC be authorised to send a Liaison report to SC6 based on the status material in this agenda</a:t>
            </a:r>
          </a:p>
          <a:p>
            <a:pPr lvl="1"/>
            <a:r>
              <a:rPr lang="en-AU" dirty="0" smtClean="0"/>
              <a:t>The Chair </a:t>
            </a:r>
            <a:r>
              <a:rPr lang="en-AU" dirty="0" smtClean="0"/>
              <a:t>asked </a:t>
            </a:r>
            <a:r>
              <a:rPr lang="en-AU" dirty="0" smtClean="0"/>
              <a:t>the EC to approve the </a:t>
            </a:r>
            <a:r>
              <a:rPr lang="en-AU" dirty="0" smtClean="0"/>
              <a:t>request</a:t>
            </a:r>
          </a:p>
          <a:p>
            <a:pPr lvl="2"/>
            <a:r>
              <a:rPr lang="en-AU" dirty="0" smtClean="0"/>
              <a:t>Breaking news: a authorising motion was approved by the EC on Monday</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4162420794"/>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dirty="0" err="1" smtClean="0"/>
              <a:t>ToR</a:t>
            </a:r>
            <a:r>
              <a:rPr lang="en-AU" dirty="0" smtClean="0"/>
              <a:t> of the </a:t>
            </a:r>
            <a:r>
              <a:rPr lang="en-AU" i="1" dirty="0" smtClean="0"/>
              <a:t>Security ad hoc </a:t>
            </a:r>
            <a:r>
              <a:rPr lang="en-AU" dirty="0" smtClean="0"/>
              <a:t>were established at the last SC6 meeting</a:t>
            </a:r>
            <a:endParaRPr lang="en-AU" dirty="0"/>
          </a:p>
        </p:txBody>
      </p:sp>
      <p:sp>
        <p:nvSpPr>
          <p:cNvPr id="3" name="Content Placeholder 2"/>
          <p:cNvSpPr>
            <a:spLocks noGrp="1"/>
          </p:cNvSpPr>
          <p:nvPr>
            <p:ph idx="1"/>
          </p:nvPr>
        </p:nvSpPr>
        <p:spPr/>
        <p:txBody>
          <a:bodyPr/>
          <a:lstStyle/>
          <a:p>
            <a:r>
              <a:rPr lang="en-AU" dirty="0" smtClean="0"/>
              <a:t>Modified </a:t>
            </a:r>
            <a:r>
              <a:rPr lang="en-AU" dirty="0" err="1" smtClean="0"/>
              <a:t>ToR</a:t>
            </a:r>
            <a:endParaRPr lang="en-AU" dirty="0" smtClean="0"/>
          </a:p>
          <a:p>
            <a:pPr lvl="1"/>
            <a:r>
              <a:rPr lang="en-GB" i="1" dirty="0" smtClean="0"/>
              <a:t>Scope </a:t>
            </a:r>
            <a:endParaRPr lang="en-AU" i="1" dirty="0" smtClean="0"/>
          </a:p>
          <a:p>
            <a:pPr lvl="2"/>
            <a:r>
              <a:rPr lang="en-GB" i="1" dirty="0" smtClean="0"/>
              <a:t>Review security technologies in the published standards, and SC6 projects under development for the purpose of identifying areas of potential improvement </a:t>
            </a:r>
            <a:endParaRPr lang="en-AU" i="1" dirty="0" smtClean="0"/>
          </a:p>
          <a:p>
            <a:pPr lvl="1"/>
            <a:r>
              <a:rPr lang="en-GB" i="1" dirty="0" smtClean="0"/>
              <a:t>AHGS deliverables</a:t>
            </a:r>
            <a:endParaRPr lang="en-AU" i="1" dirty="0" smtClean="0"/>
          </a:p>
          <a:p>
            <a:pPr lvl="2"/>
            <a:r>
              <a:rPr lang="en-GB" i="1" dirty="0" smtClean="0"/>
              <a:t>A report that identifies any potential security issues in SC6 published standards and SC6 projects under development.</a:t>
            </a:r>
            <a:endParaRPr lang="en-AU" i="1" dirty="0" smtClean="0"/>
          </a:p>
          <a:p>
            <a:pPr lvl="1"/>
            <a:r>
              <a:rPr lang="en-GB" i="1" dirty="0" smtClean="0"/>
              <a:t>Period</a:t>
            </a:r>
            <a:endParaRPr lang="en-AU" i="1" dirty="0" smtClean="0"/>
          </a:p>
          <a:p>
            <a:pPr lvl="2"/>
            <a:r>
              <a:rPr lang="en-GB" i="1" dirty="0" smtClean="0"/>
              <a:t>The AHGS will complete its report by the next SC6 plenary meeting.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87</a:t>
            </a:fld>
            <a:endParaRPr lang="en-US"/>
          </a:p>
        </p:txBody>
      </p:sp>
    </p:spTree>
    <p:extLst>
      <p:ext uri="{BB962C8B-B14F-4D97-AF65-F5344CB8AC3E}">
        <p14:creationId xmlns:p14="http://schemas.microsoft.com/office/powerpoint/2010/main" val="237603185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a:t>
            </a:r>
            <a:r>
              <a:rPr lang="en-AU" dirty="0" err="1"/>
              <a:t>ToR</a:t>
            </a:r>
            <a:r>
              <a:rPr lang="en-AU" dirty="0"/>
              <a:t> of the </a:t>
            </a:r>
            <a:r>
              <a:rPr lang="en-AU" i="1" dirty="0"/>
              <a:t>Security ad hoc </a:t>
            </a:r>
            <a:r>
              <a:rPr lang="en-AU" dirty="0"/>
              <a:t>were established </a:t>
            </a:r>
            <a:r>
              <a:rPr lang="en-AU" dirty="0" smtClean="0"/>
              <a:t>at </a:t>
            </a:r>
            <a:r>
              <a:rPr lang="en-AU" dirty="0"/>
              <a:t>the last SC6 meeting</a:t>
            </a:r>
          </a:p>
        </p:txBody>
      </p:sp>
      <p:sp>
        <p:nvSpPr>
          <p:cNvPr id="3" name="Content Placeholder 2"/>
          <p:cNvSpPr>
            <a:spLocks noGrp="1"/>
          </p:cNvSpPr>
          <p:nvPr>
            <p:ph idx="1"/>
          </p:nvPr>
        </p:nvSpPr>
        <p:spPr/>
        <p:txBody>
          <a:bodyPr/>
          <a:lstStyle/>
          <a:p>
            <a:r>
              <a:rPr lang="en-AU" dirty="0" smtClean="0"/>
              <a:t>Summary of </a:t>
            </a:r>
            <a:r>
              <a:rPr lang="en-AU" dirty="0" err="1" smtClean="0"/>
              <a:t>ToR</a:t>
            </a:r>
            <a:endParaRPr lang="en-AU" dirty="0" smtClean="0"/>
          </a:p>
          <a:p>
            <a:pPr lvl="1"/>
            <a:r>
              <a:rPr lang="en-AU" dirty="0"/>
              <a:t>Focuses on any SC6 standards or standards in </a:t>
            </a:r>
            <a:r>
              <a:rPr lang="en-AU" dirty="0" smtClean="0"/>
              <a:t>development</a:t>
            </a:r>
          </a:p>
          <a:p>
            <a:pPr lvl="2"/>
            <a:r>
              <a:rPr lang="en-AU" dirty="0" smtClean="0"/>
              <a:t>This includes IEEE 802 standards</a:t>
            </a:r>
          </a:p>
          <a:p>
            <a:pPr lvl="2"/>
            <a:r>
              <a:rPr lang="en-AU" dirty="0" smtClean="0"/>
              <a:t>Including issues discussed in Ottawa in 2014</a:t>
            </a:r>
          </a:p>
          <a:p>
            <a:pPr lvl="2"/>
            <a:r>
              <a:rPr lang="en-AU" dirty="0" smtClean="0"/>
              <a:t>This means we will need to deal with same complaints</a:t>
            </a:r>
            <a:endParaRPr lang="en-AU" dirty="0"/>
          </a:p>
          <a:p>
            <a:pPr lvl="1"/>
            <a:r>
              <a:rPr lang="en-AU" dirty="0"/>
              <a:t>Limits work </a:t>
            </a:r>
            <a:r>
              <a:rPr lang="en-AU" dirty="0" smtClean="0"/>
              <a:t>in Security ad hoc to </a:t>
            </a:r>
            <a:r>
              <a:rPr lang="en-AU" dirty="0"/>
              <a:t>identifying </a:t>
            </a:r>
            <a:r>
              <a:rPr lang="en-AU" dirty="0" smtClean="0"/>
              <a:t>issues</a:t>
            </a:r>
          </a:p>
          <a:p>
            <a:pPr lvl="2"/>
            <a:r>
              <a:rPr lang="en-AU" dirty="0" smtClean="0"/>
              <a:t>The Security ad hoc will </a:t>
            </a:r>
            <a:r>
              <a:rPr lang="en-AU" dirty="0"/>
              <a:t>not </a:t>
            </a:r>
            <a:r>
              <a:rPr lang="en-AU" dirty="0" smtClean="0"/>
              <a:t>fix them</a:t>
            </a:r>
          </a:p>
          <a:p>
            <a:pPr lvl="2"/>
            <a:r>
              <a:rPr lang="en-AU" dirty="0" smtClean="0"/>
              <a:t>Technically they cannot even suggest how any issues can be fixed</a:t>
            </a:r>
          </a:p>
          <a:p>
            <a:pPr lvl="2"/>
            <a:r>
              <a:rPr lang="en-AU" dirty="0" smtClean="0"/>
              <a:t>If any issues are identified in IEEE 802 standards, we will argue at some future time that they need to be fixed by IEEE 802</a:t>
            </a:r>
            <a:endParaRPr lang="en-AU" dirty="0"/>
          </a:p>
          <a:p>
            <a:pPr lvl="1"/>
            <a:r>
              <a:rPr lang="en-AU" dirty="0"/>
              <a:t>Limits time to one meeting </a:t>
            </a:r>
            <a:r>
              <a:rPr lang="en-AU" dirty="0" smtClean="0"/>
              <a:t>cycle</a:t>
            </a:r>
          </a:p>
          <a:p>
            <a:pPr lvl="2"/>
            <a:r>
              <a:rPr lang="en-AU" dirty="0" smtClean="0"/>
              <a:t>Effectively August 2017</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spTree>
    <p:extLst>
      <p:ext uri="{BB962C8B-B14F-4D97-AF65-F5344CB8AC3E}">
        <p14:creationId xmlns:p14="http://schemas.microsoft.com/office/powerpoint/2010/main" val="870044046"/>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Membership of the </a:t>
            </a:r>
            <a:r>
              <a:rPr lang="en-AU" i="1" dirty="0"/>
              <a:t>Security ad hoc </a:t>
            </a:r>
            <a:r>
              <a:rPr lang="en-AU" dirty="0" smtClean="0"/>
              <a:t>has been established	</a:t>
            </a:r>
            <a:endParaRPr lang="en-AU" dirty="0"/>
          </a:p>
        </p:txBody>
      </p:sp>
      <p:sp>
        <p:nvSpPr>
          <p:cNvPr id="3" name="Content Placeholder 2"/>
          <p:cNvSpPr>
            <a:spLocks noGrp="1"/>
          </p:cNvSpPr>
          <p:nvPr>
            <p:ph sz="half" idx="1"/>
          </p:nvPr>
        </p:nvSpPr>
        <p:spPr/>
        <p:txBody>
          <a:bodyPr/>
          <a:lstStyle/>
          <a:p>
            <a:r>
              <a:rPr lang="en-AU" dirty="0" smtClean="0"/>
              <a:t>Leadership</a:t>
            </a:r>
          </a:p>
          <a:p>
            <a:pPr lvl="1"/>
            <a:r>
              <a:rPr lang="en-US" dirty="0"/>
              <a:t>Yun-Jae Won </a:t>
            </a:r>
            <a:r>
              <a:rPr lang="en-US" dirty="0" smtClean="0"/>
              <a:t>(Korea) is convener</a:t>
            </a:r>
            <a:endParaRPr lang="en-AU" dirty="0" smtClean="0"/>
          </a:p>
          <a:p>
            <a:r>
              <a:rPr lang="en-AU" dirty="0" smtClean="0"/>
              <a:t>Membership</a:t>
            </a:r>
            <a:endParaRPr lang="en-AU" dirty="0" smtClean="0">
              <a:solidFill>
                <a:srgbClr val="FF0000"/>
              </a:solidFill>
            </a:endParaRPr>
          </a:p>
          <a:p>
            <a:pPr lvl="1"/>
            <a:r>
              <a:rPr lang="en-AU" dirty="0" smtClean="0"/>
              <a:t>China</a:t>
            </a:r>
          </a:p>
          <a:p>
            <a:pPr lvl="2"/>
            <a:r>
              <a:rPr lang="en-AU" dirty="0" err="1" smtClean="0"/>
              <a:t>Zhenhai</a:t>
            </a:r>
            <a:r>
              <a:rPr lang="en-AU" dirty="0" smtClean="0"/>
              <a:t> Huang (IWNCOMM)</a:t>
            </a:r>
          </a:p>
          <a:p>
            <a:pPr lvl="2"/>
            <a:r>
              <a:rPr lang="en-AU" dirty="0" err="1"/>
              <a:t>b</a:t>
            </a:r>
            <a:r>
              <a:rPr lang="en-AU" dirty="0" err="1" smtClean="0"/>
              <a:t>z</a:t>
            </a:r>
            <a:r>
              <a:rPr lang="en-AU" dirty="0" smtClean="0"/>
              <a:t>? (National Engineering Laboratory for Wireless Security)</a:t>
            </a:r>
          </a:p>
          <a:p>
            <a:pPr lvl="2"/>
            <a:r>
              <a:rPr lang="en-AU" dirty="0" err="1"/>
              <a:t>l</a:t>
            </a:r>
            <a:r>
              <a:rPr lang="en-AU" dirty="0" err="1" smtClean="0"/>
              <a:t>mbz</a:t>
            </a:r>
            <a:r>
              <a:rPr lang="en-AU" dirty="0" smtClean="0"/>
              <a:t>? (WAPIA)</a:t>
            </a:r>
          </a:p>
          <a:p>
            <a:pPr lvl="2"/>
            <a:r>
              <a:rPr lang="en-AU" dirty="0" err="1" smtClean="0"/>
              <a:t>Manxia</a:t>
            </a:r>
            <a:r>
              <a:rPr lang="en-AU" dirty="0" smtClean="0"/>
              <a:t> Tie (IWNCOMM)</a:t>
            </a:r>
          </a:p>
          <a:p>
            <a:pPr lvl="2"/>
            <a:r>
              <a:rPr lang="en-AU" dirty="0" err="1" smtClean="0"/>
              <a:t>Yujiao</a:t>
            </a:r>
            <a:r>
              <a:rPr lang="en-AU" dirty="0" smtClean="0"/>
              <a:t> Li (IWNCOMM)</a:t>
            </a:r>
          </a:p>
          <a:p>
            <a:pPr lvl="1"/>
            <a:r>
              <a:rPr lang="en-AU" dirty="0"/>
              <a:t>US</a:t>
            </a:r>
          </a:p>
          <a:p>
            <a:pPr lvl="2"/>
            <a:r>
              <a:rPr lang="en-AU" dirty="0"/>
              <a:t>Dorothy Stanley (HPE)</a:t>
            </a:r>
          </a:p>
          <a:p>
            <a:pPr lvl="2"/>
            <a:r>
              <a:rPr lang="en-AU" dirty="0"/>
              <a:t>John Day (?)</a:t>
            </a:r>
          </a:p>
          <a:p>
            <a:pPr lvl="2"/>
            <a:endParaRPr lang="en-AU" dirty="0" smtClean="0"/>
          </a:p>
        </p:txBody>
      </p:sp>
      <p:sp>
        <p:nvSpPr>
          <p:cNvPr id="6" name="Content Placeholder 5"/>
          <p:cNvSpPr>
            <a:spLocks noGrp="1"/>
          </p:cNvSpPr>
          <p:nvPr>
            <p:ph sz="half" idx="2"/>
          </p:nvPr>
        </p:nvSpPr>
        <p:spPr/>
        <p:txBody>
          <a:bodyPr/>
          <a:lstStyle/>
          <a:p>
            <a:pPr lvl="1"/>
            <a:r>
              <a:rPr lang="en-AU" dirty="0" smtClean="0"/>
              <a:t>Austria</a:t>
            </a:r>
            <a:endParaRPr lang="en-AU" dirty="0"/>
          </a:p>
          <a:p>
            <a:pPr lvl="2"/>
            <a:r>
              <a:rPr lang="en-AU" dirty="0"/>
              <a:t>Reinhard </a:t>
            </a:r>
            <a:r>
              <a:rPr lang="en-AU" dirty="0" err="1"/>
              <a:t>Meindl</a:t>
            </a:r>
            <a:endParaRPr lang="en-AU" dirty="0"/>
          </a:p>
          <a:p>
            <a:pPr lvl="1"/>
            <a:r>
              <a:rPr lang="en-AU" dirty="0"/>
              <a:t>Korea</a:t>
            </a:r>
          </a:p>
          <a:p>
            <a:pPr lvl="1"/>
            <a:r>
              <a:rPr lang="en-AU" dirty="0"/>
              <a:t>IEEE 802</a:t>
            </a:r>
          </a:p>
          <a:p>
            <a:pPr lvl="2"/>
            <a:r>
              <a:rPr lang="en-AU" dirty="0"/>
              <a:t>Andrew Myles (Cisco)</a:t>
            </a:r>
          </a:p>
          <a:p>
            <a:pPr lvl="2"/>
            <a:r>
              <a:rPr lang="en-AU" dirty="0"/>
              <a:t>Peter Yee</a:t>
            </a:r>
          </a:p>
          <a:p>
            <a:pPr lvl="2"/>
            <a:r>
              <a:rPr lang="en-AU" dirty="0"/>
              <a:t>Jodi </a:t>
            </a:r>
            <a:r>
              <a:rPr lang="en-AU" dirty="0" err="1"/>
              <a:t>Haasz</a:t>
            </a:r>
            <a:r>
              <a:rPr lang="en-AU" dirty="0"/>
              <a:t> (IEEE-SA)</a:t>
            </a:r>
          </a:p>
          <a:p>
            <a:pPr lvl="2"/>
            <a:r>
              <a:rPr lang="en-AU" dirty="0"/>
              <a:t>Dan Harkins (HPE</a:t>
            </a:r>
            <a:r>
              <a:rPr lang="en-AU" dirty="0" smtClean="0"/>
              <a:t>)</a:t>
            </a:r>
          </a:p>
          <a:p>
            <a:pPr lvl="2"/>
            <a:r>
              <a:rPr lang="en-AU" dirty="0" smtClean="0"/>
              <a:t>David Law (HPE)</a:t>
            </a:r>
          </a:p>
          <a:p>
            <a:pPr lvl="1"/>
            <a:r>
              <a:rPr lang="en-AU" dirty="0" smtClean="0"/>
              <a:t>UK (joining late)</a:t>
            </a:r>
          </a:p>
          <a:p>
            <a:pPr lvl="2"/>
            <a:r>
              <a:rPr lang="en-AU" dirty="0" smtClean="0"/>
              <a:t>Stephen </a:t>
            </a:r>
            <a:r>
              <a:rPr lang="en-AU" dirty="0" smtClean="0"/>
              <a:t>McCann</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spTree>
    <p:extLst>
      <p:ext uri="{BB962C8B-B14F-4D97-AF65-F5344CB8AC3E}">
        <p14:creationId xmlns:p14="http://schemas.microsoft.com/office/powerpoint/2010/main" val="22988025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Warsaw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Warsaw, in May 2018, as documented in </a:t>
            </a:r>
            <a:r>
              <a:rPr lang="en-AU" i="1" dirty="0" smtClean="0">
                <a:solidFill>
                  <a:srgbClr val="FF0000"/>
                </a:solidFill>
                <a:hlinkClick r:id="rId3"/>
              </a:rPr>
              <a:t>11-18-1002-00</a:t>
            </a:r>
            <a:endParaRPr lang="en-AU" i="1" dirty="0" smtClean="0">
              <a:solidFill>
                <a:srgbClr val="FF0000"/>
              </a:solidFill>
            </a:endParaRPr>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9</a:t>
            </a:fld>
            <a:endParaRPr lang="en-US"/>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a:t>
            </a:r>
            <a:r>
              <a:rPr lang="en-AU" i="1" dirty="0" smtClean="0"/>
              <a:t>Security ad hoc </a:t>
            </a:r>
            <a:r>
              <a:rPr lang="en-AU" dirty="0" smtClean="0"/>
              <a:t>is still struggling to make any progress … or even set meeting times</a:t>
            </a:r>
            <a:endParaRPr lang="en-AU" dirty="0"/>
          </a:p>
        </p:txBody>
      </p:sp>
      <p:sp>
        <p:nvSpPr>
          <p:cNvPr id="3" name="Content Placeholder 2"/>
          <p:cNvSpPr>
            <a:spLocks noGrp="1"/>
          </p:cNvSpPr>
          <p:nvPr>
            <p:ph idx="1"/>
          </p:nvPr>
        </p:nvSpPr>
        <p:spPr/>
        <p:txBody>
          <a:bodyPr/>
          <a:lstStyle/>
          <a:p>
            <a:pPr lvl="1"/>
            <a:r>
              <a:rPr lang="en-AU" dirty="0" smtClean="0"/>
              <a:t>The 1</a:t>
            </a:r>
            <a:r>
              <a:rPr lang="en-AU" baseline="30000" dirty="0" smtClean="0"/>
              <a:t>st</a:t>
            </a:r>
            <a:r>
              <a:rPr lang="en-AU" dirty="0"/>
              <a:t> teleconference was </a:t>
            </a:r>
            <a:r>
              <a:rPr lang="en-AU" dirty="0" smtClean="0"/>
              <a:t>cancelled as unnecessary</a:t>
            </a:r>
            <a:endParaRPr lang="en-AU" dirty="0"/>
          </a:p>
          <a:p>
            <a:pPr lvl="1"/>
            <a:r>
              <a:rPr lang="en-AU" dirty="0" smtClean="0"/>
              <a:t>The original plan was for the 2</a:t>
            </a:r>
            <a:r>
              <a:rPr lang="en-AU" baseline="30000" dirty="0" smtClean="0"/>
              <a:t>nd</a:t>
            </a:r>
            <a:r>
              <a:rPr lang="en-AU" dirty="0" smtClean="0"/>
              <a:t> teleconference to be held sometime in February 2018 – it was eventually held on 4 April 2018</a:t>
            </a:r>
          </a:p>
          <a:p>
            <a:pPr lvl="2"/>
            <a:r>
              <a:rPr lang="en-AU" dirty="0" smtClean="0"/>
              <a:t>Did </a:t>
            </a:r>
            <a:r>
              <a:rPr lang="en-AU" dirty="0"/>
              <a:t>not make progress on KRACK/cipher </a:t>
            </a:r>
            <a:r>
              <a:rPr lang="en-AU" dirty="0" smtClean="0"/>
              <a:t>issues</a:t>
            </a:r>
          </a:p>
          <a:p>
            <a:pPr lvl="1"/>
            <a:r>
              <a:rPr lang="en-AU" dirty="0" smtClean="0"/>
              <a:t>The 3</a:t>
            </a:r>
            <a:r>
              <a:rPr lang="en-AU" baseline="30000" dirty="0" smtClean="0"/>
              <a:t>rd</a:t>
            </a:r>
            <a:r>
              <a:rPr lang="en-AU" dirty="0" smtClean="0"/>
              <a:t> teleconference was held on 2 May 2018</a:t>
            </a:r>
          </a:p>
          <a:p>
            <a:pPr lvl="2"/>
            <a:r>
              <a:rPr lang="en-AU" dirty="0"/>
              <a:t>But did not lead to substantial </a:t>
            </a:r>
            <a:r>
              <a:rPr lang="en-AU" dirty="0" smtClean="0"/>
              <a:t>progress</a:t>
            </a:r>
          </a:p>
          <a:p>
            <a:pPr lvl="1"/>
            <a:r>
              <a:rPr lang="en-AU" dirty="0"/>
              <a:t>The </a:t>
            </a:r>
            <a:r>
              <a:rPr lang="en-AU" dirty="0" smtClean="0"/>
              <a:t>4</a:t>
            </a:r>
            <a:r>
              <a:rPr lang="en-AU" baseline="30000" dirty="0" smtClean="0"/>
              <a:t>th</a:t>
            </a:r>
            <a:r>
              <a:rPr lang="en-AU" dirty="0" smtClean="0"/>
              <a:t> </a:t>
            </a:r>
            <a:r>
              <a:rPr lang="en-AU" dirty="0"/>
              <a:t>teleconference was held on </a:t>
            </a:r>
            <a:r>
              <a:rPr lang="en-AU" dirty="0" smtClean="0"/>
              <a:t>30 May 2018</a:t>
            </a:r>
          </a:p>
          <a:p>
            <a:pPr lvl="2"/>
            <a:r>
              <a:rPr lang="en-AU" dirty="0"/>
              <a:t>But did not lead to substantial </a:t>
            </a:r>
            <a:r>
              <a:rPr lang="en-AU" dirty="0" smtClean="0"/>
              <a:t>progress</a:t>
            </a:r>
          </a:p>
          <a:p>
            <a:pPr lvl="1"/>
            <a:r>
              <a:rPr lang="en-AU" dirty="0"/>
              <a:t>The </a:t>
            </a:r>
            <a:r>
              <a:rPr lang="en-AU" dirty="0" smtClean="0"/>
              <a:t>5</a:t>
            </a:r>
            <a:r>
              <a:rPr lang="en-AU" baseline="30000" dirty="0" smtClean="0"/>
              <a:t>th</a:t>
            </a:r>
            <a:r>
              <a:rPr lang="en-AU" dirty="0" smtClean="0"/>
              <a:t> </a:t>
            </a:r>
            <a:r>
              <a:rPr lang="en-AU" dirty="0"/>
              <a:t>teleconference was held on </a:t>
            </a:r>
            <a:r>
              <a:rPr lang="en-AU" dirty="0" smtClean="0"/>
              <a:t>5 Jul 2018</a:t>
            </a:r>
            <a:endParaRPr lang="en-AU" dirty="0"/>
          </a:p>
          <a:p>
            <a:pPr lvl="2"/>
            <a:r>
              <a:rPr lang="en-AU" dirty="0"/>
              <a:t>But did not lead to substantial progress</a:t>
            </a:r>
          </a:p>
          <a:p>
            <a:pPr lvl="2"/>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90</a:t>
            </a:fld>
            <a:endParaRPr lang="en-US"/>
          </a:p>
        </p:txBody>
      </p:sp>
    </p:spTree>
    <p:extLst>
      <p:ext uri="{BB962C8B-B14F-4D97-AF65-F5344CB8AC3E}">
        <p14:creationId xmlns:p14="http://schemas.microsoft.com/office/powerpoint/2010/main" val="151222524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but did not make progress on KRACK/cipher issues</a:t>
            </a:r>
            <a:endParaRPr lang="en-AU" dirty="0"/>
          </a:p>
        </p:txBody>
      </p:sp>
      <p:sp>
        <p:nvSpPr>
          <p:cNvPr id="8" name="Content Placeholder 7"/>
          <p:cNvSpPr>
            <a:spLocks noGrp="1"/>
          </p:cNvSpPr>
          <p:nvPr>
            <p:ph idx="1"/>
          </p:nvPr>
        </p:nvSpPr>
        <p:spPr>
          <a:xfrm>
            <a:off x="685800" y="1676400"/>
            <a:ext cx="7772400" cy="4114800"/>
          </a:xfrm>
        </p:spPr>
        <p:txBody>
          <a:bodyPr/>
          <a:lstStyle/>
          <a:p>
            <a:pPr lvl="1"/>
            <a:r>
              <a:rPr lang="en-AU" dirty="0" smtClean="0"/>
              <a:t>Attendance from 13 people</a:t>
            </a:r>
          </a:p>
          <a:p>
            <a:pPr lvl="2"/>
            <a:r>
              <a:rPr lang="en-US" altLang="ko-KR" b="0" dirty="0"/>
              <a:t>Yun-Jae Won </a:t>
            </a:r>
            <a:r>
              <a:rPr lang="en-US" b="0" dirty="0"/>
              <a:t> </a:t>
            </a:r>
            <a:r>
              <a:rPr lang="en-US" b="0" dirty="0" smtClean="0"/>
              <a:t>(Korea, Chair)</a:t>
            </a:r>
            <a:endParaRPr lang="en-US" b="0" dirty="0"/>
          </a:p>
          <a:p>
            <a:pPr lvl="2"/>
            <a:r>
              <a:rPr lang="en-US" altLang="ko-KR" b="0" dirty="0" smtClean="0"/>
              <a:t>Andrew </a:t>
            </a:r>
            <a:r>
              <a:rPr lang="en-US" altLang="ko-KR" b="0" dirty="0"/>
              <a:t>Myles</a:t>
            </a:r>
            <a:r>
              <a:rPr lang="en-US" b="0" dirty="0"/>
              <a:t> </a:t>
            </a:r>
            <a:r>
              <a:rPr lang="en-US" b="0" dirty="0" smtClean="0"/>
              <a:t>(IEEE 802)</a:t>
            </a:r>
            <a:endParaRPr lang="en-US" b="0" dirty="0"/>
          </a:p>
          <a:p>
            <a:pPr lvl="2"/>
            <a:r>
              <a:rPr lang="en-US" altLang="ko-KR" b="0" dirty="0" smtClean="0"/>
              <a:t>Daniel </a:t>
            </a:r>
            <a:r>
              <a:rPr lang="en-US" altLang="ko-KR" b="0" dirty="0"/>
              <a:t>Harkins</a:t>
            </a:r>
            <a:r>
              <a:rPr lang="en-US" b="0" dirty="0"/>
              <a:t> </a:t>
            </a:r>
            <a:r>
              <a:rPr lang="en-US" dirty="0"/>
              <a:t> (IEEE 802)</a:t>
            </a:r>
            <a:endParaRPr lang="en-US" b="0" dirty="0"/>
          </a:p>
          <a:p>
            <a:pPr lvl="2"/>
            <a:r>
              <a:rPr lang="en-US" altLang="ko-KR" b="0" dirty="0" smtClean="0"/>
              <a:t>David </a:t>
            </a:r>
            <a:r>
              <a:rPr lang="en-US" altLang="ko-KR" b="0" dirty="0"/>
              <a:t>Law</a:t>
            </a:r>
            <a:r>
              <a:rPr lang="en-US" b="0" dirty="0"/>
              <a:t> </a:t>
            </a:r>
            <a:r>
              <a:rPr lang="en-US" dirty="0"/>
              <a:t> (IEEE 802)</a:t>
            </a:r>
            <a:endParaRPr lang="en-US" b="0" dirty="0"/>
          </a:p>
          <a:p>
            <a:pPr lvl="2"/>
            <a:r>
              <a:rPr lang="en-US" altLang="ko-KR" b="0" dirty="0" err="1" smtClean="0"/>
              <a:t>Zhiqiang</a:t>
            </a:r>
            <a:r>
              <a:rPr lang="en-US" altLang="ko-KR" b="0" dirty="0"/>
              <a:t> Du  </a:t>
            </a:r>
            <a:r>
              <a:rPr lang="en-US" altLang="ko-KR" b="0" dirty="0" smtClean="0"/>
              <a:t>(China)</a:t>
            </a:r>
            <a:r>
              <a:rPr lang="en-US" b="0" dirty="0"/>
              <a:t> </a:t>
            </a:r>
          </a:p>
          <a:p>
            <a:pPr lvl="2"/>
            <a:r>
              <a:rPr lang="en-US" b="0" dirty="0" smtClean="0"/>
              <a:t>James </a:t>
            </a:r>
            <a:r>
              <a:rPr lang="en-US" b="0" dirty="0"/>
              <a:t>Lepp </a:t>
            </a:r>
            <a:r>
              <a:rPr lang="en-US" b="0" dirty="0" smtClean="0"/>
              <a:t>(Canada)</a:t>
            </a:r>
            <a:endParaRPr lang="en-US" b="0" dirty="0"/>
          </a:p>
          <a:p>
            <a:pPr lvl="2"/>
            <a:r>
              <a:rPr lang="en-US" altLang="ko-KR" b="0" dirty="0" smtClean="0"/>
              <a:t>Jodi </a:t>
            </a:r>
            <a:r>
              <a:rPr lang="en-US" altLang="ko-KR" b="0" dirty="0" err="1"/>
              <a:t>Haasz</a:t>
            </a:r>
            <a:r>
              <a:rPr lang="en-US" b="0" dirty="0"/>
              <a:t> </a:t>
            </a:r>
            <a:r>
              <a:rPr lang="en-US" dirty="0"/>
              <a:t> (</a:t>
            </a:r>
            <a:r>
              <a:rPr lang="en-US" dirty="0" smtClean="0"/>
              <a:t>IEEE)</a:t>
            </a:r>
            <a:endParaRPr lang="en-US" b="0" dirty="0"/>
          </a:p>
          <a:p>
            <a:pPr lvl="2"/>
            <a:r>
              <a:rPr lang="en-US" altLang="ko-KR" b="0" dirty="0" smtClean="0"/>
              <a:t>Qin</a:t>
            </a:r>
            <a:r>
              <a:rPr lang="en-US" altLang="ko-KR" b="0" dirty="0"/>
              <a:t> </a:t>
            </a:r>
            <a:r>
              <a:rPr lang="en-US" altLang="ko-KR" b="0" dirty="0" smtClean="0"/>
              <a:t>Li</a:t>
            </a:r>
            <a:r>
              <a:rPr lang="en-US" altLang="ko-KR" dirty="0" smtClean="0"/>
              <a:t> </a:t>
            </a:r>
            <a:r>
              <a:rPr lang="en-US" altLang="ko-KR" dirty="0"/>
              <a:t>(China)</a:t>
            </a:r>
            <a:endParaRPr lang="en-US" b="0" dirty="0"/>
          </a:p>
          <a:p>
            <a:pPr lvl="2"/>
            <a:r>
              <a:rPr lang="en-US" altLang="ko-KR" b="0" dirty="0" smtClean="0"/>
              <a:t>Peter </a:t>
            </a:r>
            <a:r>
              <a:rPr lang="en-US" altLang="ko-KR" b="0" dirty="0"/>
              <a:t>Yee</a:t>
            </a:r>
            <a:r>
              <a:rPr lang="en-US" b="0" dirty="0"/>
              <a:t> </a:t>
            </a:r>
            <a:r>
              <a:rPr lang="en-US" dirty="0" smtClean="0"/>
              <a:t>(</a:t>
            </a:r>
            <a:r>
              <a:rPr lang="en-US" dirty="0"/>
              <a:t>IEEE 802)</a:t>
            </a:r>
            <a:endParaRPr lang="en-US" b="0" dirty="0"/>
          </a:p>
          <a:p>
            <a:pPr lvl="2"/>
            <a:r>
              <a:rPr lang="en-US" altLang="ko-KR" b="0" dirty="0" err="1" smtClean="0"/>
              <a:t>Manxia</a:t>
            </a:r>
            <a:r>
              <a:rPr lang="en-US" altLang="ko-KR" b="0" dirty="0" smtClean="0"/>
              <a:t> Tie</a:t>
            </a:r>
            <a:r>
              <a:rPr lang="en-US" altLang="ko-KR" dirty="0"/>
              <a:t> (China) </a:t>
            </a:r>
            <a:r>
              <a:rPr lang="en-US" b="0" dirty="0"/>
              <a:t> </a:t>
            </a:r>
          </a:p>
          <a:p>
            <a:pPr lvl="2"/>
            <a:r>
              <a:rPr lang="en-US" b="0" dirty="0" err="1" smtClean="0"/>
              <a:t>Yongju</a:t>
            </a:r>
            <a:r>
              <a:rPr lang="en-US" b="0" dirty="0" smtClean="0"/>
              <a:t> Park</a:t>
            </a:r>
            <a:r>
              <a:rPr lang="en-US" altLang="ko-KR" dirty="0"/>
              <a:t> (China) </a:t>
            </a:r>
            <a:r>
              <a:rPr lang="en-US" b="0" dirty="0"/>
              <a:t> </a:t>
            </a:r>
          </a:p>
          <a:p>
            <a:pPr lvl="2"/>
            <a:r>
              <a:rPr lang="en-US" altLang="ko-KR" b="0" dirty="0" err="1" smtClean="0"/>
              <a:t>Yujiao</a:t>
            </a:r>
            <a:r>
              <a:rPr lang="en-US" altLang="ko-KR" b="0" dirty="0"/>
              <a:t> Li </a:t>
            </a:r>
            <a:r>
              <a:rPr lang="en-US" altLang="ko-KR" dirty="0" smtClean="0"/>
              <a:t>(</a:t>
            </a:r>
            <a:r>
              <a:rPr lang="en-US" altLang="ko-KR" dirty="0"/>
              <a:t>China</a:t>
            </a:r>
            <a:r>
              <a:rPr lang="en-US" altLang="ko-KR" dirty="0" smtClean="0"/>
              <a:t>)</a:t>
            </a:r>
            <a:r>
              <a:rPr lang="en-US" altLang="ko-KR" b="0" dirty="0"/>
              <a:t> </a:t>
            </a:r>
            <a:r>
              <a:rPr lang="en-US" b="0" dirty="0"/>
              <a:t> </a:t>
            </a:r>
          </a:p>
          <a:p>
            <a:pPr lvl="2"/>
            <a:r>
              <a:rPr lang="en-US" altLang="ko-KR" b="0" dirty="0" err="1" smtClean="0"/>
              <a:t>Zhenhai</a:t>
            </a:r>
            <a:r>
              <a:rPr lang="en-US" altLang="ko-KR" b="0" dirty="0" smtClean="0"/>
              <a:t> Huang</a:t>
            </a:r>
            <a:r>
              <a:rPr lang="en-US" altLang="ko-KR" dirty="0"/>
              <a:t> (China</a:t>
            </a:r>
            <a:r>
              <a:rPr lang="en-US" altLang="ko-KR" dirty="0" smtClean="0"/>
              <a:t>)</a:t>
            </a:r>
            <a:r>
              <a:rPr lang="en-US" altLang="ko-KR" b="0" dirty="0"/>
              <a:t> </a:t>
            </a:r>
            <a:r>
              <a:rPr lang="en-US" b="0" dirty="0"/>
              <a:t> </a:t>
            </a:r>
          </a:p>
          <a:p>
            <a:pPr lvl="1"/>
            <a:r>
              <a:rPr lang="en-AU" dirty="0" smtClean="0"/>
              <a:t>Meeting materials are </a:t>
            </a:r>
            <a:r>
              <a:rPr lang="en-AU" dirty="0" smtClean="0">
                <a:hlinkClick r:id="rId2"/>
              </a:rPr>
              <a:t>here</a:t>
            </a:r>
            <a:endParaRPr lang="en-AU"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91</a:t>
            </a:fld>
            <a:endParaRPr lang="en-US"/>
          </a:p>
        </p:txBody>
      </p:sp>
    </p:spTree>
    <p:extLst>
      <p:ext uri="{BB962C8B-B14F-4D97-AF65-F5344CB8AC3E}">
        <p14:creationId xmlns:p14="http://schemas.microsoft.com/office/powerpoint/2010/main" val="33699008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p:txBody>
          <a:bodyPr/>
          <a:lstStyle/>
          <a:p>
            <a:r>
              <a:rPr lang="en-AU" dirty="0" smtClean="0"/>
              <a:t>Some lowlights/highlights</a:t>
            </a:r>
          </a:p>
          <a:p>
            <a:pPr lvl="1"/>
            <a:r>
              <a:rPr lang="en-AU" dirty="0" smtClean="0"/>
              <a:t>Discussion on KRACK did not lead to any agreement</a:t>
            </a:r>
          </a:p>
          <a:p>
            <a:pPr lvl="2"/>
            <a:r>
              <a:rPr lang="en-AU" dirty="0" smtClean="0"/>
              <a:t>China reps insisted it should listed as a security issue with 8802-11</a:t>
            </a:r>
          </a:p>
          <a:p>
            <a:pPr lvl="2"/>
            <a:r>
              <a:rPr lang="en-AU" dirty="0" smtClean="0"/>
              <a:t>IEEE 802 reps objected, noting it is an implementation issue and is not within scope of the ad hoc</a:t>
            </a:r>
          </a:p>
          <a:p>
            <a:pPr lvl="2"/>
            <a:r>
              <a:rPr lang="en-AU" dirty="0" smtClean="0"/>
              <a:t>IEEE 802 reps challenged China NB reps to identify a problem with the ISO/IEC/IEEE 8802-11 standard; they did not do so</a:t>
            </a:r>
          </a:p>
          <a:p>
            <a:pPr lvl="2"/>
            <a:r>
              <a:rPr lang="en-AU" dirty="0" smtClean="0"/>
              <a:t>This is going to be an on-going disagreement</a:t>
            </a:r>
          </a:p>
          <a:p>
            <a:pPr lvl="1"/>
            <a:r>
              <a:rPr lang="en-AU" dirty="0" smtClean="0"/>
              <a: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92</a:t>
            </a:fld>
            <a:endParaRPr lang="en-US"/>
          </a:p>
        </p:txBody>
      </p:sp>
    </p:spTree>
    <p:extLst>
      <p:ext uri="{BB962C8B-B14F-4D97-AF65-F5344CB8AC3E}">
        <p14:creationId xmlns:p14="http://schemas.microsoft.com/office/powerpoint/2010/main" val="82785659"/>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2</a:t>
            </a:r>
            <a:r>
              <a:rPr lang="en-AU" baseline="30000" dirty="0" smtClean="0"/>
              <a:t>nd</a:t>
            </a:r>
            <a:r>
              <a:rPr lang="en-AU" dirty="0" smtClean="0"/>
              <a:t> teleconference was held on 4 April 2018 </a:t>
            </a:r>
            <a:r>
              <a:rPr lang="en-AU" dirty="0"/>
              <a:t>but did not make progress on KRACK/cipher issues</a:t>
            </a:r>
          </a:p>
        </p:txBody>
      </p:sp>
      <p:sp>
        <p:nvSpPr>
          <p:cNvPr id="8" name="Content Placeholder 7"/>
          <p:cNvSpPr>
            <a:spLocks noGrp="1"/>
          </p:cNvSpPr>
          <p:nvPr>
            <p:ph idx="1"/>
          </p:nvPr>
        </p:nvSpPr>
        <p:spPr>
          <a:xfrm>
            <a:off x="685800" y="1752600"/>
            <a:ext cx="7772400" cy="4114800"/>
          </a:xfrm>
        </p:spPr>
        <p:txBody>
          <a:bodyPr/>
          <a:lstStyle/>
          <a:p>
            <a:r>
              <a:rPr lang="en-AU" dirty="0" smtClean="0"/>
              <a:t>Some lowlights/highlights</a:t>
            </a:r>
          </a:p>
          <a:p>
            <a:pPr lvl="1"/>
            <a:r>
              <a:rPr lang="en-AU" dirty="0" smtClean="0"/>
              <a:t>Discussion on need for multiple ciphers did not lead to agreement</a:t>
            </a:r>
          </a:p>
          <a:p>
            <a:pPr lvl="2"/>
            <a:r>
              <a:rPr lang="en-AU" dirty="0" smtClean="0"/>
              <a:t>There was some agreement that ability to negotiate multiple ciphers is desirable</a:t>
            </a:r>
          </a:p>
          <a:p>
            <a:pPr lvl="3"/>
            <a:r>
              <a:rPr lang="en-AU" dirty="0" smtClean="0"/>
              <a:t>The China NB reps were motivated by desire to specify cipher on a national basis</a:t>
            </a:r>
          </a:p>
          <a:p>
            <a:pPr lvl="3"/>
            <a:r>
              <a:rPr lang="en-AU" dirty="0" smtClean="0"/>
              <a:t>IEEE 802 reps focused on need to be able to transition to better ciphers in the future (and agreed that IEEE 802 supported this principle)</a:t>
            </a:r>
          </a:p>
          <a:p>
            <a:pPr lvl="2"/>
            <a:r>
              <a:rPr lang="en-AU" dirty="0" smtClean="0"/>
              <a:t>There was not agreement on need for a default cipher</a:t>
            </a:r>
          </a:p>
          <a:p>
            <a:pPr lvl="3"/>
            <a:r>
              <a:rPr lang="en-AU" dirty="0" smtClean="0"/>
              <a:t>The </a:t>
            </a:r>
            <a:r>
              <a:rPr lang="en-AU" dirty="0"/>
              <a:t>China NB reps </a:t>
            </a:r>
            <a:r>
              <a:rPr lang="en-AU" dirty="0" smtClean="0"/>
              <a:t>argued that national regulations meant that a default cipher (such as used by 802.22 &amp; 802.15.3) was inappropriate</a:t>
            </a:r>
            <a:endParaRPr lang="en-AU" dirty="0"/>
          </a:p>
          <a:p>
            <a:pPr lvl="3"/>
            <a:r>
              <a:rPr lang="en-AU" dirty="0"/>
              <a:t>IEEE 802 reps focused on </a:t>
            </a:r>
            <a:r>
              <a:rPr lang="en-AU" dirty="0" smtClean="0"/>
              <a:t>the need for a default cipher to support global interoperability</a:t>
            </a:r>
          </a:p>
          <a:p>
            <a:pPr lvl="3"/>
            <a:r>
              <a:rPr lang="en-AU" dirty="0" smtClean="0"/>
              <a:t>Note: </a:t>
            </a:r>
          </a:p>
          <a:p>
            <a:pPr lvl="2"/>
            <a:r>
              <a:rPr lang="en-AU" dirty="0"/>
              <a:t>There was </a:t>
            </a:r>
            <a:r>
              <a:rPr lang="en-AU" dirty="0" smtClean="0"/>
              <a:t>not agreement on China NB proposal for text that stated national regulations needed to be followed (with implication that default ciphers could be overridden) </a:t>
            </a:r>
          </a:p>
          <a:p>
            <a:pPr lvl="3"/>
            <a:r>
              <a:rPr lang="en-AU" dirty="0" smtClean="0"/>
              <a:t>Jodi </a:t>
            </a:r>
            <a:r>
              <a:rPr lang="en-AU" dirty="0" err="1" smtClean="0"/>
              <a:t>Haasz</a:t>
            </a:r>
            <a:r>
              <a:rPr lang="en-AU" dirty="0" smtClean="0"/>
              <a:t> noted that the text proposed by the China NB stating that ciphers may be subject to national regulations is unlikely to be allowed by ISO</a:t>
            </a:r>
          </a:p>
          <a:p>
            <a:pPr lvl="3"/>
            <a:r>
              <a:rPr lang="en-AU" dirty="0" smtClean="0"/>
              <a:t>Aside: John Day (US NB rep) submitted a </a:t>
            </a:r>
            <a:r>
              <a:rPr lang="en-AU" dirty="0" smtClean="0">
                <a:hlinkClick r:id="rId2"/>
              </a:rPr>
              <a:t>document</a:t>
            </a:r>
            <a:r>
              <a:rPr lang="en-AU" dirty="0" smtClean="0"/>
              <a:t> before the meeting that argued against the text for various reasons, but also argued against data link encryption!</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93</a:t>
            </a:fld>
            <a:endParaRPr lang="en-US"/>
          </a:p>
        </p:txBody>
      </p:sp>
    </p:spTree>
    <p:extLst>
      <p:ext uri="{BB962C8B-B14F-4D97-AF65-F5344CB8AC3E}">
        <p14:creationId xmlns:p14="http://schemas.microsoft.com/office/powerpoint/2010/main" val="2688584428"/>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not much substantive discussion between the 2</a:t>
            </a:r>
            <a:r>
              <a:rPr lang="en-AU" baseline="30000" dirty="0" smtClean="0"/>
              <a:t>nd</a:t>
            </a:r>
            <a:r>
              <a:rPr lang="en-AU" dirty="0" smtClean="0"/>
              <a:t> &amp; 3</a:t>
            </a:r>
            <a:r>
              <a:rPr lang="en-AU" baseline="30000" dirty="0" smtClean="0"/>
              <a:t>rd</a:t>
            </a:r>
            <a:r>
              <a:rPr lang="en-AU" dirty="0" smtClean="0"/>
              <a:t> teleconferences</a:t>
            </a:r>
            <a:endParaRPr lang="en-AU" dirty="0"/>
          </a:p>
        </p:txBody>
      </p:sp>
      <p:sp>
        <p:nvSpPr>
          <p:cNvPr id="3" name="Content Placeholder 2"/>
          <p:cNvSpPr>
            <a:spLocks noGrp="1"/>
          </p:cNvSpPr>
          <p:nvPr>
            <p:ph idx="1"/>
          </p:nvPr>
        </p:nvSpPr>
        <p:spPr/>
        <p:txBody>
          <a:bodyPr/>
          <a:lstStyle/>
          <a:p>
            <a:pPr lvl="1"/>
            <a:r>
              <a:rPr lang="en-AU" dirty="0" smtClean="0"/>
              <a:t>Most of the discussion between the </a:t>
            </a:r>
            <a:r>
              <a:rPr lang="en-AU" dirty="0"/>
              <a:t>2</a:t>
            </a:r>
            <a:r>
              <a:rPr lang="en-AU" baseline="30000" dirty="0"/>
              <a:t>nd</a:t>
            </a:r>
            <a:r>
              <a:rPr lang="en-AU" dirty="0"/>
              <a:t> &amp; 3</a:t>
            </a:r>
            <a:r>
              <a:rPr lang="en-AU" baseline="30000" dirty="0"/>
              <a:t>rd</a:t>
            </a:r>
            <a:r>
              <a:rPr lang="en-AU" dirty="0"/>
              <a:t> </a:t>
            </a:r>
            <a:r>
              <a:rPr lang="en-AU" dirty="0" smtClean="0"/>
              <a:t>teleconferences focused on the effect of KRACK on IEEE 802.11-2016</a:t>
            </a:r>
          </a:p>
          <a:p>
            <a:pPr lvl="2"/>
            <a:r>
              <a:rPr lang="en-AU" dirty="0" smtClean="0"/>
              <a:t>China NB folk kept asserting that there is a problem in the standard related to KRACK</a:t>
            </a:r>
          </a:p>
          <a:p>
            <a:pPr lvl="2"/>
            <a:r>
              <a:rPr lang="en-AU" dirty="0" smtClean="0"/>
              <a:t>IEEE 802 folk responded that it is an implementation issue …</a:t>
            </a:r>
          </a:p>
          <a:p>
            <a:pPr lvl="2"/>
            <a:r>
              <a:rPr lang="en-AU" dirty="0" smtClean="0"/>
              <a:t>… and requested that the China NB folk properly justify any alleged issues with the standard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388024240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3</a:t>
            </a:r>
            <a:r>
              <a:rPr lang="en-AU" baseline="30000" dirty="0" smtClean="0"/>
              <a:t>rd</a:t>
            </a:r>
            <a:r>
              <a:rPr lang="en-AU" dirty="0" smtClean="0"/>
              <a:t> teleconference was held on 2 May 2018 but did not lead to substantial progress</a:t>
            </a:r>
            <a:endParaRPr lang="en-AU" dirty="0"/>
          </a:p>
        </p:txBody>
      </p:sp>
      <p:sp>
        <p:nvSpPr>
          <p:cNvPr id="8" name="Content Placeholder 7"/>
          <p:cNvSpPr>
            <a:spLocks noGrp="1"/>
          </p:cNvSpPr>
          <p:nvPr>
            <p:ph idx="1"/>
          </p:nvPr>
        </p:nvSpPr>
        <p:spPr/>
        <p:txBody>
          <a:bodyPr/>
          <a:lstStyle/>
          <a:p>
            <a:pPr lvl="1"/>
            <a:r>
              <a:rPr lang="en-AU" dirty="0" smtClean="0"/>
              <a:t>The agenda of the 3rd teleconference excluded any discussion of KRACK and other issues that are being considered as part of comment resolution on the FDIS on IEEE 802.11-2016</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95</a:t>
            </a:fld>
            <a:endParaRPr lang="en-US"/>
          </a:p>
        </p:txBody>
      </p:sp>
    </p:spTree>
    <p:extLst>
      <p:ext uri="{BB962C8B-B14F-4D97-AF65-F5344CB8AC3E}">
        <p14:creationId xmlns:p14="http://schemas.microsoft.com/office/powerpoint/2010/main" val="1964638231"/>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and was contentious in relation to KRACK</a:t>
            </a:r>
            <a:endParaRPr lang="en-AU" dirty="0"/>
          </a:p>
        </p:txBody>
      </p:sp>
      <p:sp>
        <p:nvSpPr>
          <p:cNvPr id="8" name="Content Placeholder 7"/>
          <p:cNvSpPr>
            <a:spLocks noGrp="1"/>
          </p:cNvSpPr>
          <p:nvPr>
            <p:ph idx="1"/>
          </p:nvPr>
        </p:nvSpPr>
        <p:spPr/>
        <p:txBody>
          <a:bodyPr/>
          <a:lstStyle/>
          <a:p>
            <a:pPr lvl="1"/>
            <a:r>
              <a:rPr lang="en-AU" dirty="0" smtClean="0"/>
              <a:t>The agenda of the 4</a:t>
            </a:r>
            <a:r>
              <a:rPr lang="en-AU" baseline="30000" dirty="0" smtClean="0"/>
              <a:t>th</a:t>
            </a:r>
            <a:r>
              <a:rPr lang="en-AU" dirty="0" smtClean="0"/>
              <a:t> teleconference included discussion of KRACK based on:</a:t>
            </a:r>
          </a:p>
          <a:p>
            <a:pPr lvl="2"/>
            <a:r>
              <a:rPr lang="en-AU" dirty="0" smtClean="0"/>
              <a:t>Submission from an IWNCOMM employee relating </a:t>
            </a:r>
            <a:r>
              <a:rPr lang="en-AU" smtClean="0"/>
              <a:t>to KRACK</a:t>
            </a:r>
            <a:endParaRPr lang="en-AU" dirty="0" smtClean="0"/>
          </a:p>
          <a:p>
            <a:pPr lvl="2"/>
            <a:r>
              <a:rPr lang="en-AU" dirty="0" smtClean="0"/>
              <a:t>The </a:t>
            </a:r>
            <a:r>
              <a:rPr lang="en-AU" dirty="0" smtClean="0">
                <a:hlinkClick r:id="rId3"/>
              </a:rPr>
              <a:t>LS</a:t>
            </a:r>
            <a:r>
              <a:rPr lang="en-AU" dirty="0" smtClean="0"/>
              <a:t> from IEEE 802.11 WG responding to the LB on 802.11-2016</a:t>
            </a:r>
          </a:p>
          <a:p>
            <a:pPr lvl="1"/>
            <a:r>
              <a:rPr lang="en-AU" dirty="0" smtClean="0"/>
              <a:t>Andrew Myles objected on the basis that it did not show an issue with the standard, just implementations of the standard, and so is out of scope</a:t>
            </a:r>
          </a:p>
          <a:p>
            <a:pPr lvl="1"/>
            <a:r>
              <a:rPr lang="en-AU" dirty="0" smtClean="0"/>
              <a:t>The Chair ultimately ruled that KRACK  related presentation could be presented but not discussed</a:t>
            </a:r>
          </a:p>
          <a:p>
            <a:pPr lvl="2"/>
            <a:r>
              <a:rPr lang="en-AU" dirty="0" smtClean="0"/>
              <a:t>In reality there was limited discussion</a:t>
            </a:r>
          </a:p>
          <a:p>
            <a:pPr lvl="2"/>
            <a:r>
              <a:rPr lang="en-AU" dirty="0" smtClean="0"/>
              <a:t>Time also ran out</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96</a:t>
            </a:fld>
            <a:endParaRPr lang="en-US"/>
          </a:p>
        </p:txBody>
      </p:sp>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2442311983"/>
              </p:ext>
            </p:extLst>
          </p:nvPr>
        </p:nvGraphicFramePr>
        <p:xfrm>
          <a:off x="7629525" y="2514600"/>
          <a:ext cx="914400" cy="806450"/>
        </p:xfrm>
        <a:graphic>
          <a:graphicData uri="http://schemas.openxmlformats.org/presentationml/2006/ole">
            <mc:AlternateContent xmlns:mc="http://schemas.openxmlformats.org/markup-compatibility/2006">
              <mc:Choice xmlns:v="urn:schemas-microsoft-com:vml" Requires="v">
                <p:oleObj spid="_x0000_s272448" name="Presentation" showAsIcon="1" r:id="rId4" imgW="914400" imgH="806400" progId="PowerPoint.Show.12">
                  <p:embed/>
                </p:oleObj>
              </mc:Choice>
              <mc:Fallback>
                <p:oleObj name="Presentation" showAsIcon="1" r:id="rId4" imgW="914400" imgH="806400" progId="PowerPoint.Show.12">
                  <p:embed/>
                  <p:pic>
                    <p:nvPicPr>
                      <p:cNvPr id="0" name=""/>
                      <p:cNvPicPr/>
                      <p:nvPr/>
                    </p:nvPicPr>
                    <p:blipFill>
                      <a:blip r:embed="rId5"/>
                      <a:stretch>
                        <a:fillRect/>
                      </a:stretch>
                    </p:blipFill>
                    <p:spPr>
                      <a:xfrm>
                        <a:off x="7629525" y="2514600"/>
                        <a:ext cx="914400" cy="806450"/>
                      </a:xfrm>
                      <a:prstGeom prst="rect">
                        <a:avLst/>
                      </a:prstGeom>
                    </p:spPr>
                  </p:pic>
                </p:oleObj>
              </mc:Fallback>
            </mc:AlternateContent>
          </a:graphicData>
        </a:graphic>
      </p:graphicFrame>
    </p:spTree>
    <p:extLst>
      <p:ext uri="{BB962C8B-B14F-4D97-AF65-F5344CB8AC3E}">
        <p14:creationId xmlns:p14="http://schemas.microsoft.com/office/powerpoint/2010/main" val="768541105"/>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4th teleconference was held on 30 May 2018 </a:t>
            </a:r>
            <a:r>
              <a:rPr lang="en-AU" dirty="0"/>
              <a:t>and was contentious in relation to KRACK</a:t>
            </a:r>
          </a:p>
        </p:txBody>
      </p:sp>
      <p:sp>
        <p:nvSpPr>
          <p:cNvPr id="8" name="Content Placeholder 7"/>
          <p:cNvSpPr>
            <a:spLocks noGrp="1"/>
          </p:cNvSpPr>
          <p:nvPr>
            <p:ph idx="1"/>
          </p:nvPr>
        </p:nvSpPr>
        <p:spPr/>
        <p:txBody>
          <a:bodyPr/>
          <a:lstStyle/>
          <a:p>
            <a:pPr lvl="1"/>
            <a:r>
              <a:rPr lang="en-AU" dirty="0" smtClean="0"/>
              <a:t>The two sides can’t agree, and it’s clear the </a:t>
            </a:r>
            <a:r>
              <a:rPr lang="en-AU" dirty="0"/>
              <a:t>difference </a:t>
            </a:r>
            <a:r>
              <a:rPr lang="en-AU" dirty="0" smtClean="0"/>
              <a:t>can’t </a:t>
            </a:r>
            <a:r>
              <a:rPr lang="en-AU" dirty="0"/>
              <a:t>be </a:t>
            </a:r>
            <a:r>
              <a:rPr lang="en-AU" dirty="0" smtClean="0"/>
              <a:t>resolved</a:t>
            </a:r>
          </a:p>
          <a:p>
            <a:pPr lvl="2"/>
            <a:r>
              <a:rPr lang="en-AU" dirty="0" smtClean="0"/>
              <a:t>Chinese side claim 802.11 needs to be modified but will not say how</a:t>
            </a:r>
          </a:p>
          <a:p>
            <a:pPr lvl="2"/>
            <a:r>
              <a:rPr lang="en-AU" dirty="0" smtClean="0"/>
              <a:t>IEEE 802.11 reps claim the only issue (an implementation issue) has already been fixed  </a:t>
            </a:r>
          </a:p>
          <a:p>
            <a:pPr lvl="1"/>
            <a:r>
              <a:rPr lang="en-AU" dirty="0" smtClean="0"/>
              <a:t>It is likely the IEEE 802 experts will propose a report from the ad hoc to SC6 that states</a:t>
            </a:r>
          </a:p>
          <a:p>
            <a:pPr lvl="2"/>
            <a:r>
              <a:rPr lang="en-AU" dirty="0" smtClean="0"/>
              <a:t>There was no consensus</a:t>
            </a:r>
          </a:p>
          <a:p>
            <a:pPr lvl="2"/>
            <a:r>
              <a:rPr lang="en-AU" dirty="0" smtClean="0"/>
              <a:t>The work is complete</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97</a:t>
            </a:fld>
            <a:endParaRPr lang="en-US"/>
          </a:p>
        </p:txBody>
      </p:sp>
    </p:spTree>
    <p:extLst>
      <p:ext uri="{BB962C8B-B14F-4D97-AF65-F5344CB8AC3E}">
        <p14:creationId xmlns:p14="http://schemas.microsoft.com/office/powerpoint/2010/main" val="2964601555"/>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The 5th teleconference was held on 5 July 2018 … </a:t>
            </a:r>
            <a:r>
              <a:rPr lang="en-AU" smtClean="0"/>
              <a:t>and did </a:t>
            </a:r>
            <a:r>
              <a:rPr lang="en-AU" dirty="0" smtClean="0"/>
              <a:t>not go </a:t>
            </a:r>
            <a:r>
              <a:rPr lang="en-AU" smtClean="0"/>
              <a:t>so well</a:t>
            </a:r>
            <a:endParaRPr lang="en-AU" dirty="0"/>
          </a:p>
        </p:txBody>
      </p:sp>
      <p:sp>
        <p:nvSpPr>
          <p:cNvPr id="8" name="Content Placeholder 7"/>
          <p:cNvSpPr>
            <a:spLocks noGrp="1"/>
          </p:cNvSpPr>
          <p:nvPr>
            <p:ph idx="1"/>
          </p:nvPr>
        </p:nvSpPr>
        <p:spPr/>
        <p:txBody>
          <a:bodyPr/>
          <a:lstStyle/>
          <a:p>
            <a:pPr lvl="1"/>
            <a:r>
              <a:rPr lang="en-AU" dirty="0" smtClean="0"/>
              <a:t>The 5</a:t>
            </a:r>
            <a:r>
              <a:rPr lang="en-AU" baseline="30000" dirty="0" smtClean="0"/>
              <a:t>th</a:t>
            </a:r>
            <a:r>
              <a:rPr lang="en-AU" dirty="0" smtClean="0"/>
              <a:t> teleconference </a:t>
            </a:r>
            <a:r>
              <a:rPr lang="en-AU" dirty="0"/>
              <a:t>is scheduled to </a:t>
            </a:r>
            <a:r>
              <a:rPr lang="en-AU" dirty="0" smtClean="0"/>
              <a:t>consider a first draft </a:t>
            </a:r>
            <a:r>
              <a:rPr lang="en-AU" dirty="0"/>
              <a:t>of AHGS report</a:t>
            </a:r>
          </a:p>
          <a:p>
            <a:pPr lvl="1"/>
            <a:r>
              <a:rPr lang="en-AU" dirty="0" smtClean="0"/>
              <a:t>Peter Yee will provide </a:t>
            </a:r>
            <a:r>
              <a:rPr lang="en-AU" dirty="0" smtClean="0"/>
              <a:t>summary – see following two pages</a:t>
            </a:r>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98</a:t>
            </a:fld>
            <a:endParaRPr lang="en-US"/>
          </a:p>
        </p:txBody>
      </p:sp>
    </p:spTree>
    <p:extLst>
      <p:ext uri="{BB962C8B-B14F-4D97-AF65-F5344CB8AC3E}">
        <p14:creationId xmlns:p14="http://schemas.microsoft.com/office/powerpoint/2010/main" val="2007347059"/>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a:t>Andrew Myles, Cisco</a:t>
            </a:r>
          </a:p>
        </p:txBody>
      </p:sp>
      <p:sp>
        <p:nvSpPr>
          <p:cNvPr id="6" name="Slide Number Placeholder 5"/>
          <p:cNvSpPr>
            <a:spLocks noGrp="1"/>
          </p:cNvSpPr>
          <p:nvPr>
            <p:ph type="sldNum" sz="quarter" idx="11"/>
          </p:nvPr>
        </p:nvSpPr>
        <p:spPr/>
        <p:txBody>
          <a:bodyPr/>
          <a:lstStyle/>
          <a:p>
            <a:pPr>
              <a:defRPr/>
            </a:pPr>
            <a:r>
              <a:rPr lang="en-US" dirty="0"/>
              <a:t>Slide </a:t>
            </a:r>
            <a:fld id="{CE9E285F-F601-43F1-B60E-9449BADFF5FA}" type="slidenum">
              <a:rPr lang="en-US" smtClean="0"/>
              <a:pPr>
                <a:defRPr/>
              </a:pPr>
              <a:t>99</a:t>
            </a:fld>
            <a:endParaRPr lang="en-US" dirty="0"/>
          </a:p>
        </p:txBody>
      </p:sp>
      <p:sp>
        <p:nvSpPr>
          <p:cNvPr id="9220" name="Rectangle 6"/>
          <p:cNvSpPr>
            <a:spLocks noGrp="1" noChangeArrowheads="1"/>
          </p:cNvSpPr>
          <p:nvPr>
            <p:ph type="title"/>
          </p:nvPr>
        </p:nvSpPr>
        <p:spPr/>
        <p:txBody>
          <a:bodyPr/>
          <a:lstStyle/>
          <a:p>
            <a:r>
              <a:rPr lang="en-US" dirty="0"/>
              <a:t>Notes from the JTC 1/SC 6 Ad Hoc Group on Security (AGHS) Teleconference, July 5, 2018</a:t>
            </a:r>
          </a:p>
        </p:txBody>
      </p:sp>
      <p:sp>
        <p:nvSpPr>
          <p:cNvPr id="9221" name="Rectangle 7"/>
          <p:cNvSpPr>
            <a:spLocks noGrp="1" noChangeArrowheads="1"/>
          </p:cNvSpPr>
          <p:nvPr>
            <p:ph type="body" idx="1"/>
          </p:nvPr>
        </p:nvSpPr>
        <p:spPr/>
        <p:txBody>
          <a:bodyPr/>
          <a:lstStyle/>
          <a:p>
            <a:pPr lvl="1"/>
            <a:r>
              <a:rPr lang="en-US" dirty="0"/>
              <a:t>AHGS met to discuss the status of security reviews of SC 6 standards – participants from China, Korea, Austria, US, and IEEE</a:t>
            </a:r>
          </a:p>
          <a:p>
            <a:pPr lvl="1"/>
            <a:r>
              <a:rPr lang="en-US" dirty="0"/>
              <a:t>All reviews presented carried out by members of the China NB – no </a:t>
            </a:r>
            <a:r>
              <a:rPr lang="en-US" dirty="0" smtClean="0"/>
              <a:t>experts from other </a:t>
            </a:r>
            <a:r>
              <a:rPr lang="en-US" dirty="0"/>
              <a:t>countries have volunteered to carry out reviews</a:t>
            </a:r>
          </a:p>
          <a:p>
            <a:pPr lvl="1"/>
            <a:r>
              <a:rPr lang="en-US" dirty="0"/>
              <a:t>Standards on OIDs, UUIDs, registration, ASN.1, multicast transport, Web services, and QSIG/H.323 intercommunications dismissed as having no security technologies nor referencing any security standards</a:t>
            </a:r>
          </a:p>
          <a:p>
            <a:pPr lvl="1"/>
            <a:r>
              <a:rPr lang="en-US" dirty="0"/>
              <a:t>IEEE 802.3 taken to task for not incorporating security or referencing security standards – despite such a result being outside of the </a:t>
            </a:r>
            <a:r>
              <a:rPr lang="en-US" dirty="0" err="1"/>
              <a:t>ToRs</a:t>
            </a:r>
            <a:r>
              <a:rPr lang="en-US" dirty="0"/>
              <a:t>.</a:t>
            </a:r>
          </a:p>
          <a:p>
            <a:pPr lvl="1"/>
            <a:r>
              <a:rPr lang="en-US" dirty="0"/>
              <a:t>US expert (John Day) objects to IEEE 802.3 having security for architectural reasons.</a:t>
            </a:r>
          </a:p>
        </p:txBody>
      </p:sp>
    </p:spTree>
    <p:extLst>
      <p:ext uri="{BB962C8B-B14F-4D97-AF65-F5344CB8AC3E}">
        <p14:creationId xmlns:p14="http://schemas.microsoft.com/office/powerpoint/2010/main" val="132125471"/>
      </p:ext>
    </p:extLst>
  </p:cSld>
  <p:clrMapOvr>
    <a:masterClrMapping/>
  </p:clrMapOvr>
  <p:transition/>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13836</Words>
  <Application>Microsoft Office PowerPoint</Application>
  <PresentationFormat>On-screen Show (4:3)</PresentationFormat>
  <Paragraphs>2267</Paragraphs>
  <Slides>156</Slides>
  <Notes>13</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3</vt:i4>
      </vt:variant>
      <vt:variant>
        <vt:lpstr>Slide Titles</vt:lpstr>
      </vt:variant>
      <vt:variant>
        <vt:i4>156</vt:i4>
      </vt:variant>
    </vt:vector>
  </HeadingPairs>
  <TitlesOfParts>
    <vt:vector size="163" baseType="lpstr">
      <vt:lpstr>Arial</vt:lpstr>
      <vt:lpstr>Times New Roman</vt:lpstr>
      <vt:lpstr>Wingdings</vt:lpstr>
      <vt:lpstr>802-11-Submission</vt:lpstr>
      <vt:lpstr>Acrobat Document</vt:lpstr>
      <vt:lpstr>Presentation</vt:lpstr>
      <vt:lpstr>Packager Shell Object</vt:lpstr>
      <vt:lpstr>IEEE 802 JTC1 Standing Committee July 2018 agenda for San Diego</vt:lpstr>
      <vt:lpstr>This document will be used to run the IEEE 802 JTC1 SC meetings in San Diego in July 2018</vt:lpstr>
      <vt:lpstr>The SC will review the official IEEE-SA patent material for pre-PAR groups</vt:lpstr>
      <vt:lpstr>The IEEE 802 JTC1 SC will operate using accepted principles of meeting etiquette</vt:lpstr>
      <vt:lpstr>The SC will review the new “Participation in IEEE 802 Meetings” slide</vt:lpstr>
      <vt:lpstr>The IEEE 802 JTC1 SC will have one slot at the July 2018 plenary meeting in San Diego</vt:lpstr>
      <vt:lpstr>The IEEE 802 JTC1 SC regular meeting has a high level list of agenda items to be considered</vt:lpstr>
      <vt:lpstr>The IEEE 802 JTC1 SC will consider approving its agenda for its San Diego meeting</vt:lpstr>
      <vt:lpstr>The IEEE 802 JTC1 SC will consider approval of the minutes of its Warsaw meeting</vt:lpstr>
      <vt:lpstr>The goals of the IEEE 802 JTC1 SC were reaffirmed by the IEEE 802 EC in March 2014</vt:lpstr>
      <vt:lpstr>The SC reaffirmed its current goals during its meeting in Warsaw in May 2018</vt:lpstr>
      <vt:lpstr>The IEEE 802 WGs continue to liaise drafts to SC6 for their information</vt:lpstr>
      <vt:lpstr>IEEE 802 continues to notify SC6 of various new projects</vt:lpstr>
      <vt:lpstr>The new iMeet area for the “Adoption of IEEE 802 standards by ISO/IEC JTC1” is operational</vt:lpstr>
      <vt:lpstr>Only standards are pushed through the PSDO process</vt:lpstr>
      <vt:lpstr>IEEE 802 has pushed 44 standards through to PSDO ratification with 38 in-process</vt:lpstr>
      <vt:lpstr>IEEE 802.1 WG has pushed 22 standards completely through the PSDO ratification process</vt:lpstr>
      <vt:lpstr>IEEE 802.1 WG has pushed 22 standards completely through the PSDO ratification process</vt:lpstr>
      <vt:lpstr>IEEE 802.3 WG has pushed 9 standards completely through the PSDO ratification process</vt:lpstr>
      <vt:lpstr>IEEE 802.11 WG has pushed 7 standards completely through the PSDO ratification process</vt:lpstr>
      <vt:lpstr>IEEE 802.15 WG has pushed two standards  completely through the PSDO ratification process</vt:lpstr>
      <vt:lpstr>IEEE 802.16 WG has pushed zero standards completely through the PSDO ratification process</vt:lpstr>
      <vt:lpstr>IEEE 802.21 WG has pushed two standards completely through the PSDO ratification process</vt:lpstr>
      <vt:lpstr>IEEE 802.22 WG has pushed three standards completely through the PSDO ratification process</vt:lpstr>
      <vt:lpstr>IEEE 802.1 has 16 standards in the pipeline for ratification under the PSDO</vt:lpstr>
      <vt:lpstr>IEEE 802.1 has 16 standards in the pipeline for ratification under the PSDO</vt:lpstr>
      <vt:lpstr>IEEE 802.1AEcg FDIS ballot closes 28 Aug 2018</vt:lpstr>
      <vt:lpstr>IEEE 802.1CB is waiting for FDIS ballot to start</vt:lpstr>
      <vt:lpstr>IEEE 802.1Qci is waiting for FDIS ballot to start</vt:lpstr>
      <vt:lpstr>IEEE 802.1Qch is waiting for FDIS ballot to start</vt:lpstr>
      <vt:lpstr>IEEE 802c is waiting for FDIS ballot to start</vt:lpstr>
      <vt:lpstr>IEEE 802.1AX-2014/Cor1 is waiting for publication</vt:lpstr>
      <vt:lpstr>IEEE 802.1Q-REV has been liaised for information</vt:lpstr>
      <vt:lpstr>IEEE 802.1Qcc has been liaised for information</vt:lpstr>
      <vt:lpstr>IEEE 802.1Qcp has been liaised for information</vt:lpstr>
      <vt:lpstr>IEEE 802.1AR-Rev has been liaised for information</vt:lpstr>
      <vt:lpstr>IEEE 802.1CM has been liaised for information</vt:lpstr>
      <vt:lpstr>IEEE 802.1Qcy has been liaised for information</vt:lpstr>
      <vt:lpstr>IEEE 802.1AC/Cor-1 has been liaised for information</vt:lpstr>
      <vt:lpstr>IEEE 802.1Xck has been liaised for information</vt:lpstr>
      <vt:lpstr>IEEE 802.1AE-Rev has been liaised for information</vt:lpstr>
      <vt:lpstr>IEEE 802.1AS-Rev will be liaised for information</vt:lpstr>
      <vt:lpstr>IEEE 802.3 has ten standards in the pipeline for ratification under the PSDO</vt:lpstr>
      <vt:lpstr>IEEE 802.3bn FDIS closes on 3 Sep 2018</vt:lpstr>
      <vt:lpstr>IEEE 802.3bv FDIS closes on 3 Sep 2018</vt:lpstr>
      <vt:lpstr>IEEE 802.3bu FDIS closes on 3 Sep 2018</vt:lpstr>
      <vt:lpstr>IEEE 802.3/Cor 1 FDIS ballot passed &amp; is awaiting publication</vt:lpstr>
      <vt:lpstr>IEEE 802.3bs is waiting for FDIS ballot to start</vt:lpstr>
      <vt:lpstr>IEEE 802.3cb was liaised for information in June 2017</vt:lpstr>
      <vt:lpstr>IEEE 802.3cc is waiting for start of FDIS ballot</vt:lpstr>
      <vt:lpstr>IEEE 802.3cd was liaised for information in Feb 2018</vt:lpstr>
      <vt:lpstr>IEEE 802.3-REV was liaised for information in Feb 2018</vt:lpstr>
      <vt:lpstr>IEEE 802.3bt was liaised for information in Feb 2018</vt:lpstr>
      <vt:lpstr>IEEE 802.11 has nine standards in the pipeline for ratification under the PSDO</vt:lpstr>
      <vt:lpstr>IEEE 802.11ah passed 60-day pre-ballot and is waiting start of FDIS</vt:lpstr>
      <vt:lpstr>IEEE 802.11ai is waiting for FDIS ballot to start</vt:lpstr>
      <vt:lpstr>IEEE 802.11ai is waiting for FDIS ballot to start</vt:lpstr>
      <vt:lpstr>IEEE 802.11aj has been liaised for information</vt:lpstr>
      <vt:lpstr>IEEE 802.11ak has been liaised for information</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one standard in the pipeline for ratification under the PSDO</vt:lpstr>
      <vt:lpstr>IEEE 802.15.6-2012 FDIS ballot passed but comments are required</vt:lpstr>
      <vt:lpstr>802.15 WG is having difficulty responding to comments on 802.15.6</vt:lpstr>
      <vt:lpstr>There were two comments received on the IEEE 802.15.6-2012  FDIS ballot</vt:lpstr>
      <vt:lpstr>There were two comment received on the IEEE 802.15.6-2012  FDIS ballot</vt:lpstr>
      <vt:lpstr>There were two comment received on the IEEE 802.15.6-2012  FDIS ballot</vt:lpstr>
      <vt:lpstr>Some 802.15 WG folk have finally pulled together a possible response to the 802.15.6 comments</vt:lpstr>
      <vt:lpstr>IEEE 802.16 has one standard in the pipeline for ratification under the PSDO</vt:lpstr>
      <vt:lpstr>IEEE 802.16-2017 60-day pre-ballot closes on 30 July 2018</vt:lpstr>
      <vt:lpstr>IEEE 802.21 has one standard in the pipeline for ratification under the PSDO</vt:lpstr>
      <vt:lpstr>IEEE 802.21-2017-Cor1 90-day  FDIS ballot passed on 16 June 2018 but requires a response</vt:lpstr>
      <vt:lpstr>One comment was received on the IEEE 802.21-2017-Cor1 FDIS ballot</vt:lpstr>
      <vt:lpstr>One comment was received on the IEEE 802.21-2017-Cor1 FDIS ballot</vt:lpstr>
      <vt:lpstr>A response has been drafted to the comment was received on the IEEE 802.21-2017-Cor1 FDIS ballot </vt:lpstr>
      <vt:lpstr>One comment was received on the IEEE 802.21-2017-Cor1 FDIS ballot</vt:lpstr>
      <vt:lpstr>One comment was received on the IEEE 802.21-2017-Cor1 FDIS ballot</vt:lpstr>
      <vt:lpstr>IEEE 802.22 has zero standards in the pipeline for ratification under the PSDO</vt:lpstr>
      <vt:lpstr>A LS was sent to SC6 in March 2018 asking that  various ISO/IEC standards be withdrawn</vt:lpstr>
      <vt:lpstr>A LS was sent to SC6 in March 2018 asking that  various ISO/IEC standards be withdrawn</vt:lpstr>
      <vt:lpstr>The next SC6 meeting will held in Aug 2018 in Tokyo, Japan</vt:lpstr>
      <vt:lpstr>The SC will review participation at the next SC6 meeting</vt:lpstr>
      <vt:lpstr>The SC will need to provide a report to SC6 at their next meeting</vt:lpstr>
      <vt:lpstr>The ToR of the Security ad hoc were established at the last SC6 meeting</vt:lpstr>
      <vt:lpstr>The ToR of the Security ad hoc were established at the last SC6 meeting</vt:lpstr>
      <vt:lpstr>Membership of the Security ad hoc has been established </vt:lpstr>
      <vt:lpstr>The Security ad hoc is still struggling to make any progress … or even set meeting times</vt:lpstr>
      <vt:lpstr>The 2nd teleconference was held on 4 April 2018 but did not make progress on KRACK/cipher issues</vt:lpstr>
      <vt:lpstr>The 2nd teleconference was held on 4 April 2018 but did not make progress on KRACK/cipher issues</vt:lpstr>
      <vt:lpstr>The 2nd teleconference was held on 4 April 2018 but did not make progress on KRACK/cipher issues</vt:lpstr>
      <vt:lpstr>There was not much substantive discussion between the 2nd &amp; 3rd teleconferences</vt:lpstr>
      <vt:lpstr>The 3rd teleconference was held on 2 May 2018 but did not lead to substantial progress</vt:lpstr>
      <vt:lpstr>The 4th teleconference was held on 30 May 2018 and was contentious in relation to KRACK</vt:lpstr>
      <vt:lpstr>The 4th teleconference was held on 30 May 2018 and was contentious in relation to KRACK</vt:lpstr>
      <vt:lpstr>The 5th teleconference was held on 5 July 2018 … and did not go so well</vt:lpstr>
      <vt:lpstr>Notes from the JTC 1/SC 6 Ad Hoc Group on Security (AGHS) Teleconference, July 5, 2018</vt:lpstr>
      <vt:lpstr>Notes from the JTC 1/SC 6 Ad Hoc Group on Security (AGHS) Teleconference, July 5, 2018 (2)</vt:lpstr>
      <vt:lpstr>The next teleconference will probably be held in late  July?</vt:lpstr>
      <vt:lpstr>It is proposed that IEEE 802 invite SC6 experts to an IEEE 802 Security Workshop in Nov 2018</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published</vt:lpstr>
      <vt:lpstr>IEEE 802.1X-2010 has been published</vt:lpstr>
      <vt:lpstr>IEEE 802.1AE-2006 has been published</vt:lpstr>
      <vt:lpstr>IEEE 802.1AB-2009 has been published</vt:lpstr>
      <vt:lpstr>IEEE 802.1AR-2009 has been published</vt:lpstr>
      <vt:lpstr>IEEE 802.1AS-2011 has been published</vt:lpstr>
      <vt:lpstr>IEEE 802.1BA-2011 has been published</vt:lpstr>
      <vt:lpstr>IEEE 802.1BR-2012 has been published</vt:lpstr>
      <vt:lpstr>IEEE 802.3-2012 has been published</vt:lpstr>
      <vt:lpstr>IEEE 802.11ae-2012 has been published</vt:lpstr>
      <vt:lpstr>IEEE 802.11aa-2012 has been published</vt:lpstr>
      <vt:lpstr>IEEE 802.11ad-2012 has been published</vt:lpstr>
      <vt:lpstr>IEEE 802.22 has been published</vt:lpstr>
      <vt:lpstr>IEEE 802.1AEbn-2011 has been published</vt:lpstr>
      <vt:lpstr>IEEE 802.1AEbw-2013 has been published</vt:lpstr>
      <vt:lpstr>IEEE 802.3.1-2013 has been published</vt:lpstr>
      <vt:lpstr>IEEE 802.11ac-2013 has been published</vt:lpstr>
      <vt:lpstr>IEEE 802.11af-2013 has been published</vt:lpstr>
      <vt:lpstr>IEEE 802.1AX-2014 has been published</vt:lpstr>
      <vt:lpstr>IEEE 802-2014 has been published</vt:lpstr>
      <vt:lpstr>IEEE 802.1Xbx-2014 has been published</vt:lpstr>
      <vt:lpstr>IEEE 802.1Q-Rev-2014 has been published</vt:lpstr>
      <vt:lpstr>IEEE 802-3-2015 has been published</vt:lpstr>
      <vt:lpstr>IEEE 802.1Qbv-2015 has been published</vt:lpstr>
      <vt:lpstr>IEEE 802.1AB-2016 has been published</vt:lpstr>
      <vt:lpstr>IEEE 802.1Qca-2015 has been published</vt:lpstr>
      <vt:lpstr>IEEE 802.22a has been published</vt:lpstr>
      <vt:lpstr>IEEE 8802.1Qbu has been published</vt:lpstr>
      <vt:lpstr>IEEE 8802.1Qbz has been published</vt:lpstr>
      <vt:lpstr>IEEE 802.1Qcd-2015 has been published</vt:lpstr>
      <vt:lpstr>IEEE 802.1Q-2014/Cor 1-2015 has been published</vt:lpstr>
      <vt:lpstr>IEEE 8802.3bw has been published</vt:lpstr>
      <vt:lpstr>IEEE 8802.3bp has been published</vt:lpstr>
      <vt:lpstr>IEEE 8802.3bq has been published</vt:lpstr>
      <vt:lpstr>IEEE 8802.3br has been published</vt:lpstr>
      <vt:lpstr>IEEE 8802.3by has been published</vt:lpstr>
      <vt:lpstr>IEEE 8802.3bz has been published</vt:lpstr>
      <vt:lpstr>ISO/IEC/IEEE 802.15.3 has been published</vt:lpstr>
      <vt:lpstr>IEEE 802.15.4-2015 has been published</vt:lpstr>
      <vt:lpstr>IEEE 802.21-2017 has been published</vt:lpstr>
      <vt:lpstr>IEEE 802.22b has been published</vt:lpstr>
      <vt:lpstr>IEEE 802.1AC-Rev has been published</vt:lpstr>
      <vt:lpstr>IEEE 802d has been published</vt:lpstr>
      <vt:lpstr>IEEE 802.11mc has been published</vt:lpstr>
      <vt:lpstr>IEEE 802.21.1 has been published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2018-07-11T00:29:35Z</dcterms:modified>
</cp:coreProperties>
</file>