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8" r:id="rId26"/>
    <p:sldId id="440" r:id="rId27"/>
    <p:sldId id="439" r:id="rId28"/>
    <p:sldId id="436" r:id="rId29"/>
    <p:sldId id="437" r:id="rId30"/>
    <p:sldId id="285" r:id="rId31"/>
    <p:sldId id="461" r:id="rId32"/>
    <p:sldId id="462" r:id="rId33"/>
    <p:sldId id="463" r:id="rId34"/>
    <p:sldId id="286" r:id="rId35"/>
    <p:sldId id="287" r:id="rId36"/>
    <p:sldId id="290" r:id="rId37"/>
    <p:sldId id="289" r:id="rId38"/>
    <p:sldId id="322" r:id="rId39"/>
    <p:sldId id="397" r:id="rId40"/>
    <p:sldId id="404" r:id="rId41"/>
    <p:sldId id="327" r:id="rId42"/>
    <p:sldId id="464" r:id="rId43"/>
    <p:sldId id="465" r:id="rId44"/>
    <p:sldId id="466" r:id="rId45"/>
    <p:sldId id="467" r:id="rId46"/>
    <p:sldId id="469" r:id="rId47"/>
    <p:sldId id="470" r:id="rId48"/>
    <p:sldId id="468" r:id="rId49"/>
    <p:sldId id="471" r:id="rId50"/>
    <p:sldId id="472" r:id="rId51"/>
    <p:sldId id="304" r:id="rId52"/>
    <p:sldId id="308" r:id="rId53"/>
    <p:sldId id="306" r:id="rId54"/>
    <p:sldId id="330" r:id="rId55"/>
    <p:sldId id="305" r:id="rId56"/>
    <p:sldId id="328" r:id="rId57"/>
    <p:sldId id="417" r:id="rId58"/>
    <p:sldId id="325" r:id="rId59"/>
    <p:sldId id="326" r:id="rId60"/>
    <p:sldId id="389" r:id="rId61"/>
    <p:sldId id="390" r:id="rId62"/>
    <p:sldId id="391" r:id="rId63"/>
    <p:sldId id="459" r:id="rId64"/>
    <p:sldId id="460" r:id="rId65"/>
    <p:sldId id="392" r:id="rId66"/>
    <p:sldId id="378" r:id="rId67"/>
    <p:sldId id="425" r:id="rId68"/>
    <p:sldId id="426" r:id="rId69"/>
    <p:sldId id="380" r:id="rId70"/>
    <p:sldId id="386" r:id="rId71"/>
    <p:sldId id="381" r:id="rId72"/>
    <p:sldId id="382" r:id="rId73"/>
    <p:sldId id="383" r:id="rId74"/>
    <p:sldId id="455" r:id="rId75"/>
    <p:sldId id="456" r:id="rId76"/>
    <p:sldId id="457" r:id="rId77"/>
    <p:sldId id="458" r:id="rId78"/>
    <p:sldId id="384" r:id="rId79"/>
    <p:sldId id="385" r:id="rId80"/>
    <p:sldId id="445" r:id="rId81"/>
    <p:sldId id="446" r:id="rId82"/>
    <p:sldId id="447" r:id="rId83"/>
    <p:sldId id="448" r:id="rId84"/>
    <p:sldId id="449" r:id="rId85"/>
    <p:sldId id="450" r:id="rId86"/>
    <p:sldId id="451" r:id="rId87"/>
    <p:sldId id="452" r:id="rId88"/>
    <p:sldId id="453" r:id="rId89"/>
    <p:sldId id="454" r:id="rId90"/>
    <p:sldId id="298" r:id="rId91"/>
    <p:sldId id="299" r:id="rId92"/>
    <p:sldId id="300" r:id="rId93"/>
    <p:sldId id="301" r:id="rId94"/>
    <p:sldId id="347" r:id="rId95"/>
    <p:sldId id="348" r:id="rId96"/>
    <p:sldId id="258" r:id="rId97"/>
    <p:sldId id="259" r:id="rId98"/>
    <p:sldId id="260" r:id="rId99"/>
    <p:sldId id="261" r:id="rId100"/>
    <p:sldId id="262" r:id="rId101"/>
    <p:sldId id="263" r:id="rId102"/>
    <p:sldId id="264" r:id="rId10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8"/>
            <p14:sldId id="440"/>
            <p14:sldId id="439"/>
            <p14:sldId id="436"/>
            <p14:sldId id="437"/>
            <p14:sldId id="285"/>
            <p14:sldId id="461"/>
            <p14:sldId id="462"/>
            <p14:sldId id="463"/>
            <p14:sldId id="286"/>
            <p14:sldId id="287"/>
          </p14:sldIdLst>
        </p14:section>
        <p14:section name="Slot # 2" id="{5DEA695E-ACCD-4583-8C8C-713FC3EAA3F2}">
          <p14:sldIdLst>
            <p14:sldId id="290"/>
            <p14:sldId id="289"/>
            <p14:sldId id="322"/>
            <p14:sldId id="397"/>
            <p14:sldId id="404"/>
            <p14:sldId id="327"/>
            <p14:sldId id="464"/>
            <p14:sldId id="465"/>
            <p14:sldId id="466"/>
            <p14:sldId id="467"/>
            <p14:sldId id="469"/>
            <p14:sldId id="470"/>
            <p14:sldId id="468"/>
            <p14:sldId id="471"/>
            <p14:sldId id="472"/>
            <p14:sldId id="304"/>
            <p14:sldId id="308"/>
          </p14:sldIdLst>
        </p14:section>
        <p14:section name="Slot #3" id="{630C644C-9DFD-4620-9650-24BD26CEB6E3}">
          <p14:sldIdLst>
            <p14:sldId id="306"/>
            <p14:sldId id="330"/>
            <p14:sldId id="305"/>
            <p14:sldId id="328"/>
            <p14:sldId id="417"/>
            <p14:sldId id="325"/>
            <p14:sldId id="326"/>
          </p14:sldIdLst>
        </p14:section>
        <p14:section name="Slot #4" id="{CDC757FB-C0E6-4FEB-ABB0-2BED9C8E83AE}">
          <p14:sldIdLst>
            <p14:sldId id="389"/>
            <p14:sldId id="390"/>
            <p14:sldId id="391"/>
            <p14:sldId id="459"/>
            <p14:sldId id="460"/>
            <p14:sldId id="392"/>
            <p14:sldId id="378"/>
            <p14:sldId id="425"/>
            <p14:sldId id="426"/>
            <p14:sldId id="380"/>
            <p14:sldId id="386"/>
            <p14:sldId id="381"/>
            <p14:sldId id="382"/>
            <p14:sldId id="383"/>
            <p14:sldId id="455"/>
            <p14:sldId id="456"/>
            <p14:sldId id="457"/>
            <p14:sldId id="458"/>
            <p14:sldId id="384"/>
            <p14:sldId id="385"/>
            <p14:sldId id="445"/>
            <p14:sldId id="446"/>
            <p14:sldId id="447"/>
            <p14:sldId id="448"/>
            <p14:sldId id="449"/>
            <p14:sldId id="450"/>
            <p14:sldId id="451"/>
            <p14:sldId id="452"/>
            <p14:sldId id="453"/>
            <p14:sldId id="454"/>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38" autoAdjust="0"/>
    <p:restoredTop sz="94660"/>
  </p:normalViewPr>
  <p:slideViewPr>
    <p:cSldViewPr>
      <p:cViewPr>
        <p:scale>
          <a:sx n="100" d="100"/>
          <a:sy n="100" d="100"/>
        </p:scale>
        <p:origin x="1478"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3589470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118402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2669757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80</a:t>
            </a:fld>
            <a:endParaRPr lang="en-US"/>
          </a:p>
        </p:txBody>
      </p:sp>
    </p:spTree>
    <p:extLst>
      <p:ext uri="{BB962C8B-B14F-4D97-AF65-F5344CB8AC3E}">
        <p14:creationId xmlns:p14="http://schemas.microsoft.com/office/powerpoint/2010/main" val="254538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232314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86</a:t>
            </a:fld>
            <a:endParaRPr lang="en-US"/>
          </a:p>
        </p:txBody>
      </p:sp>
    </p:spTree>
    <p:extLst>
      <p:ext uri="{BB962C8B-B14F-4D97-AF65-F5344CB8AC3E}">
        <p14:creationId xmlns:p14="http://schemas.microsoft.com/office/powerpoint/2010/main" val="4005694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802.11-18/0982r4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8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9869375"/>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a:t>Review and approval of submissions towards SFD text.</a:t>
            </a:r>
          </a:p>
          <a:p>
            <a:pPr algn="just">
              <a:spcBef>
                <a:spcPct val="20000"/>
              </a:spcBef>
              <a:buFontTx/>
              <a:buChar char="•"/>
            </a:pPr>
            <a:r>
              <a:rPr lang="en-US" altLang="en-US" sz="2000" b="0" dirty="0" smtClean="0"/>
              <a:t>Review </a:t>
            </a:r>
            <a:r>
              <a:rPr lang="en-US" altLang="en-US" sz="2000" b="0" dirty="0" smtClean="0"/>
              <a:t>and approval of submissions toward amendment text.</a:t>
            </a:r>
          </a:p>
          <a:p>
            <a:pPr algn="just">
              <a:spcBef>
                <a:spcPct val="20000"/>
              </a:spcBef>
              <a:buFontTx/>
              <a:buChar char="•"/>
            </a:pPr>
            <a:r>
              <a:rPr lang="en-US" altLang="en-US" sz="2000" b="0" dirty="0" smtClean="0"/>
              <a:t>Technical </a:t>
            </a:r>
            <a:r>
              <a:rPr lang="en-US" altLang="en-US" sz="2000" b="0" dirty="0" smtClean="0"/>
              <a:t>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15901201"/>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r>
                        <a:rPr lang="en-US" sz="1400" dirty="0" smtClean="0"/>
                        <a:t>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31167364"/>
              </p:ext>
            </p:extLst>
          </p:nvPr>
        </p:nvGraphicFramePr>
        <p:xfrm>
          <a:off x="380206" y="1484784"/>
          <a:ext cx="8458200" cy="4712064"/>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11-18-1248</a:t>
                      </a:r>
                      <a:endParaRPr lang="en-US" sz="1400" strike="sng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Das Dibakar</a:t>
                      </a:r>
                      <a:endParaRPr lang="en-US" sz="1400" strike="sngStrike" kern="1200" dirty="0" smtClean="0">
                        <a:solidFill>
                          <a:schemeClr val="dk1"/>
                        </a:solidFill>
                        <a:latin typeface="+mn-lt"/>
                        <a:ea typeface="+mn-ea"/>
                        <a:cs typeface="+mn-cs"/>
                      </a:endParaRPr>
                    </a:p>
                  </a:txBody>
                  <a:tcPr marT="45712" marB="45712"/>
                </a:tc>
                <a:tc>
                  <a:txBody>
                    <a:bodyPr/>
                    <a:lstStyle/>
                    <a:p>
                      <a:r>
                        <a:rPr lang="en-US" sz="1400" strike="sngStrike" dirty="0" err="1" smtClean="0">
                          <a:effectLst/>
                        </a:rPr>
                        <a:t>HEz</a:t>
                      </a:r>
                      <a:r>
                        <a:rPr lang="en-US" sz="1400" strike="sngStrike" dirty="0" smtClean="0">
                          <a:effectLst/>
                        </a:rPr>
                        <a:t> Polling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(follow up</a:t>
                      </a:r>
                      <a:r>
                        <a:rPr lang="en-US" sz="1400" kern="1200" baseline="0" dirty="0" smtClean="0">
                          <a:solidFill>
                            <a:schemeClr val="dk1"/>
                          </a:solidFill>
                          <a:effectLst/>
                          <a:latin typeface="+mn-lt"/>
                          <a:ea typeface="+mn-ea"/>
                          <a:cs typeface="+mn-cs"/>
                        </a:rPr>
                        <a:t> from r1)</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endParaRPr lang="en-US" sz="1400" strike="noStrike" kern="1200" dirty="0" smtClean="0">
                        <a:solidFill>
                          <a:schemeClr val="dk1"/>
                        </a:solidFill>
                        <a:latin typeface="+mn-lt"/>
                        <a:ea typeface="+mn-ea"/>
                        <a:cs typeface="+mn-cs"/>
                      </a:endParaRP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endParaRPr lang="en-US" sz="14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endParaRPr lang="en-US" sz="1400" dirty="0" smtClean="0"/>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endParaRPr lang="en-US" sz="1400" dirty="0" smtClean="0"/>
                    </a:p>
                  </a:txBody>
                  <a:tcPr marT="45712" marB="45712"/>
                </a:tc>
              </a:tr>
              <a:tr h="0">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11-18-TBD</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11-18-1274</a:t>
                      </a:r>
                      <a:endParaRPr lang="en-US" sz="1400" dirty="0"/>
                    </a:p>
                  </a:txBody>
                  <a:tcPr marT="45712" marB="45712"/>
                </a:tc>
                <a:tc>
                  <a:txBody>
                    <a:bodyPr/>
                    <a:lstStyle/>
                    <a:p>
                      <a:r>
                        <a:rPr lang="en-US" sz="1400" dirty="0" smtClean="0"/>
                        <a:t>SK Yong</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D0.3.</a:t>
            </a:r>
            <a:endParaRPr lang="en-US" dirty="0" smtClean="0"/>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09973691"/>
              </p:ext>
            </p:extLst>
          </p:nvPr>
        </p:nvGraphicFramePr>
        <p:xfrm>
          <a:off x="288826" y="1507333"/>
          <a:ext cx="8640960" cy="3323464"/>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10min</a:t>
                      </a:r>
                      <a:endParaRPr lang="en-US" sz="1400" strike="noStrike" kern="1200" dirty="0" smtClean="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 Roy Want </a:t>
            </a:r>
            <a:endParaRPr lang="en-US" b="0" dirty="0" smtClean="0"/>
          </a:p>
          <a:p>
            <a:r>
              <a:rPr lang="en-US" b="0" dirty="0" smtClean="0"/>
              <a:t>Results </a:t>
            </a:r>
            <a:r>
              <a:rPr lang="en-US" b="0" dirty="0"/>
              <a:t>(Y/N/A</a:t>
            </a:r>
            <a:r>
              <a:rPr lang="en-US" b="0" dirty="0" smtClean="0"/>
              <a:t>): 15/0/0</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2256880" cy="9665"/>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as </a:t>
            </a:r>
            <a:r>
              <a:rPr lang="en-GB" b="0" dirty="0" err="1"/>
              <a:t>TGaz</a:t>
            </a:r>
            <a:r>
              <a:rPr lang="en-GB" b="0" dirty="0"/>
              <a:t> Spec Framework working draft document.</a:t>
            </a:r>
            <a:endParaRPr lang="en-US" b="0" dirty="0"/>
          </a:p>
          <a:p>
            <a:pPr marL="0" indent="0"/>
            <a:r>
              <a:rPr lang="en-GB" dirty="0"/>
              <a:t>Mover</a:t>
            </a:r>
            <a:r>
              <a:rPr lang="en-GB" dirty="0" smtClean="0"/>
              <a:t>: </a:t>
            </a:r>
            <a:r>
              <a:rPr lang="en-GB" b="0" dirty="0" smtClean="0"/>
              <a:t>Chao Chun Wang</a:t>
            </a:r>
            <a:endParaRPr lang="en-GB" b="0" dirty="0"/>
          </a:p>
          <a:p>
            <a:pPr marL="0" indent="0"/>
            <a:r>
              <a:rPr lang="en-GB" dirty="0"/>
              <a:t>Seconder</a:t>
            </a:r>
            <a:r>
              <a:rPr lang="en-GB" dirty="0" smtClean="0"/>
              <a:t>: </a:t>
            </a:r>
            <a:r>
              <a:rPr lang="en-GB" b="0" dirty="0" smtClean="0"/>
              <a:t>Qinghua Li</a:t>
            </a:r>
            <a:endParaRPr lang="en-GB" b="0" dirty="0"/>
          </a:p>
          <a:p>
            <a:pPr marL="0" indent="0"/>
            <a:r>
              <a:rPr lang="en-GB" dirty="0"/>
              <a:t>Results </a:t>
            </a:r>
            <a:r>
              <a:rPr lang="en-GB" b="0" dirty="0"/>
              <a:t>(Y/N/A</a:t>
            </a:r>
            <a:r>
              <a:rPr lang="en-GB" b="0" dirty="0" smtClean="0"/>
              <a:t>): 14/0/1 </a:t>
            </a:r>
          </a:p>
          <a:p>
            <a:pPr marL="0" indent="0"/>
            <a:r>
              <a:rPr lang="en-GB" b="0" dirty="0" smtClean="0"/>
              <a:t>Motion passes.</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We adopt document P802.11az D0.3 as the </a:t>
            </a:r>
            <a:r>
              <a:rPr lang="en-US" b="0" dirty="0" err="1" smtClean="0"/>
              <a:t>TGaz</a:t>
            </a:r>
            <a:r>
              <a:rPr lang="en-US" b="0" dirty="0" smtClean="0"/>
              <a:t> </a:t>
            </a:r>
            <a:r>
              <a:rPr lang="en-US" b="0" dirty="0" smtClean="0"/>
              <a:t>working </a:t>
            </a:r>
            <a:r>
              <a:rPr lang="en-US" b="0" dirty="0" smtClean="0"/>
              <a:t>draft document.</a:t>
            </a:r>
          </a:p>
          <a:p>
            <a:pPr marL="0" indent="0"/>
            <a:endParaRPr lang="en-US" b="0" dirty="0"/>
          </a:p>
          <a:p>
            <a:pPr marL="0" indent="0"/>
            <a:r>
              <a:rPr lang="en-US" b="0" dirty="0" smtClean="0"/>
              <a:t>Moved</a:t>
            </a:r>
            <a:r>
              <a:rPr lang="en-US" b="0" dirty="0" smtClean="0"/>
              <a:t>: Ganesh </a:t>
            </a:r>
            <a:r>
              <a:rPr lang="en-US" b="0" dirty="0" err="1" smtClean="0"/>
              <a:t>Venkatesan</a:t>
            </a:r>
            <a:r>
              <a:rPr lang="en-US" b="0" dirty="0" smtClean="0"/>
              <a:t> </a:t>
            </a:r>
            <a:endParaRPr lang="en-US" b="0" dirty="0" smtClean="0"/>
          </a:p>
          <a:p>
            <a:pPr marL="0" indent="0"/>
            <a:r>
              <a:rPr lang="en-US" b="0" dirty="0" smtClean="0"/>
              <a:t>Second</a:t>
            </a:r>
            <a:r>
              <a:rPr lang="en-US" b="0" dirty="0" smtClean="0"/>
              <a:t>: Qinghua Li</a:t>
            </a:r>
            <a:endParaRPr lang="en-US" b="0" dirty="0" smtClean="0"/>
          </a:p>
          <a:p>
            <a:pPr marL="0" indent="0"/>
            <a:r>
              <a:rPr lang="en-US" b="0" dirty="0" smtClean="0"/>
              <a:t>Results</a:t>
            </a:r>
            <a:r>
              <a:rPr lang="en-US" b="0" dirty="0" smtClean="0"/>
              <a:t>: 14/0/2</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smtClean="0"/>
              <a:t>In </a:t>
            </a:r>
            <a:r>
              <a:rPr lang="en-US" b="0" dirty="0" err="1"/>
              <a:t>HEz</a:t>
            </a:r>
            <a:r>
              <a:rPr lang="en-US" b="0" dirty="0"/>
              <a:t> and </a:t>
            </a:r>
            <a:r>
              <a:rPr lang="en-US" b="0" dirty="0" err="1"/>
              <a:t>VHTz</a:t>
            </a:r>
            <a:r>
              <a:rPr lang="en-US" b="0" dirty="0"/>
              <a:t> ISTA2RSTA LMR, do you support that</a:t>
            </a:r>
          </a:p>
          <a:p>
            <a:r>
              <a:rPr lang="en-US" b="0" dirty="0"/>
              <a:t> The ISTA2RSTA LMR shall include a CFO feedback,</a:t>
            </a:r>
          </a:p>
          <a:p>
            <a:r>
              <a:rPr lang="en-US" b="0" dirty="0"/>
              <a:t> Based on the CFO feedback, RSTA can tune t4, t1</a:t>
            </a:r>
          </a:p>
          <a:p>
            <a:endParaRPr lang="en-US" b="0" dirty="0"/>
          </a:p>
          <a:p>
            <a:endParaRPr lang="en-US" b="0" dirty="0"/>
          </a:p>
          <a:p>
            <a:r>
              <a:rPr lang="en-US" b="0" dirty="0"/>
              <a:t>       Y:   </a:t>
            </a:r>
            <a:r>
              <a:rPr lang="en-US" b="0" dirty="0" smtClean="0"/>
              <a:t>13            </a:t>
            </a:r>
            <a:r>
              <a:rPr lang="en-US" b="0" dirty="0"/>
              <a:t>N:     </a:t>
            </a:r>
            <a:r>
              <a:rPr lang="en-US" b="0" dirty="0" smtClean="0"/>
              <a:t>0           Abstain: 6</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8237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a:xfrm>
            <a:off x="685800" y="1484784"/>
            <a:ext cx="7770813" cy="4609629"/>
          </a:xfrm>
        </p:spPr>
        <p:txBody>
          <a:bodyPr/>
          <a:lstStyle/>
          <a:p>
            <a:r>
              <a:rPr lang="en-US" b="0" dirty="0" smtClean="0"/>
              <a:t>Motion</a:t>
            </a:r>
          </a:p>
          <a:p>
            <a:r>
              <a:rPr lang="en-US" b="0" dirty="0" smtClean="0"/>
              <a:t>Move </a:t>
            </a:r>
            <a:r>
              <a:rPr lang="en-US" b="0" dirty="0"/>
              <a:t>to adopt the </a:t>
            </a:r>
            <a:r>
              <a:rPr lang="en-US" b="0" dirty="0" smtClean="0"/>
              <a:t>following requirements to section 3.2.2 </a:t>
            </a:r>
            <a:r>
              <a:rPr lang="en-US" b="0" dirty="0" err="1" smtClean="0"/>
              <a:t>VHTz</a:t>
            </a:r>
            <a:r>
              <a:rPr lang="en-US" b="0" dirty="0" smtClean="0"/>
              <a:t> Measurement Exchange and 3.2.3 </a:t>
            </a:r>
            <a:r>
              <a:rPr lang="en-US" b="0" dirty="0" err="1" smtClean="0"/>
              <a:t>HEz</a:t>
            </a:r>
            <a:r>
              <a:rPr lang="en-US" b="0" dirty="0" smtClean="0"/>
              <a:t> </a:t>
            </a:r>
            <a:r>
              <a:rPr lang="en-US" b="0" dirty="0"/>
              <a:t>Measurement </a:t>
            </a:r>
            <a:r>
              <a:rPr lang="en-US" b="0" dirty="0" smtClean="0"/>
              <a:t>Exchange, </a:t>
            </a:r>
            <a:r>
              <a:rPr lang="en-US" b="0" dirty="0"/>
              <a:t>instruct the SFD editor to incorporate it in the SFD and empower the editor to perform editorial changes.</a:t>
            </a:r>
            <a:endParaRPr lang="en-US" b="0" dirty="0"/>
          </a:p>
          <a:p>
            <a:r>
              <a:rPr lang="en-US" dirty="0" smtClean="0"/>
              <a:t>“</a:t>
            </a:r>
            <a:r>
              <a:rPr lang="en-US" b="0" dirty="0"/>
              <a:t>In </a:t>
            </a:r>
            <a:r>
              <a:rPr lang="en-US" b="0" dirty="0" err="1"/>
              <a:t>HEz</a:t>
            </a:r>
            <a:r>
              <a:rPr lang="en-US" b="0" dirty="0"/>
              <a:t> and </a:t>
            </a:r>
            <a:r>
              <a:rPr lang="en-US" b="0" dirty="0" err="1"/>
              <a:t>VHTz</a:t>
            </a:r>
            <a:r>
              <a:rPr lang="en-US" b="0" dirty="0"/>
              <a:t> </a:t>
            </a:r>
            <a:r>
              <a:rPr lang="en-US" b="0" dirty="0" smtClean="0"/>
              <a:t>measurement exchange sequences, the </a:t>
            </a:r>
            <a:r>
              <a:rPr lang="en-US" b="0" dirty="0"/>
              <a:t>ISTA2RSTA LMR shall include a CFO </a:t>
            </a:r>
            <a:r>
              <a:rPr lang="en-US" b="0" dirty="0" smtClean="0"/>
              <a:t>feedback.”</a:t>
            </a:r>
            <a:endParaRPr lang="en-US" b="0" dirty="0"/>
          </a:p>
          <a:p>
            <a:r>
              <a:rPr lang="en-US" dirty="0" smtClean="0"/>
              <a:t>Move: </a:t>
            </a:r>
            <a:r>
              <a:rPr lang="en-US" b="0" dirty="0" smtClean="0"/>
              <a:t>Qinghua Li</a:t>
            </a:r>
          </a:p>
          <a:p>
            <a:r>
              <a:rPr lang="en-US" dirty="0" smtClean="0"/>
              <a:t>Second: </a:t>
            </a:r>
            <a:r>
              <a:rPr lang="en-US" b="0" dirty="0" smtClean="0"/>
              <a:t>Feng Jiang</a:t>
            </a:r>
            <a:endParaRPr lang="en-US" dirty="0" smtClean="0"/>
          </a:p>
          <a:p>
            <a:r>
              <a:rPr lang="en-US" b="0" dirty="0" smtClean="0"/>
              <a:t>Results (Y/N/A): 11/0/2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849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11-18-1261</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adopt the conventions depicted by submission 11-18-1261 as </a:t>
            </a:r>
            <a:r>
              <a:rPr lang="en-US" b="0" dirty="0" err="1" smtClean="0"/>
              <a:t>TGaz</a:t>
            </a:r>
            <a:r>
              <a:rPr lang="en-US" b="0" dirty="0" smtClean="0"/>
              <a:t> convention set for draft text contributions.</a:t>
            </a:r>
          </a:p>
          <a:p>
            <a:endParaRPr lang="en-US" b="0" dirty="0" smtClean="0"/>
          </a:p>
          <a:p>
            <a:r>
              <a:rPr lang="en-US" b="0" dirty="0" smtClean="0"/>
              <a:t>Moved: Assaf Kasher </a:t>
            </a:r>
          </a:p>
          <a:p>
            <a:r>
              <a:rPr lang="en-US" b="0" dirty="0" smtClean="0"/>
              <a:t>Second: Chao Chun Wang </a:t>
            </a:r>
          </a:p>
          <a:p>
            <a:r>
              <a:rPr lang="en-US" b="0" dirty="0" smtClean="0"/>
              <a:t>Results (Y/N/A): 11/0/0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0667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39968131"/>
              </p:ext>
            </p:extLst>
          </p:nvPr>
        </p:nvGraphicFramePr>
        <p:xfrm>
          <a:off x="251520" y="1484784"/>
          <a:ext cx="8712967" cy="2174016"/>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kern="1200" dirty="0" smtClean="0">
                          <a:solidFill>
                            <a:schemeClr val="dk1"/>
                          </a:solidFill>
                          <a:effectLst/>
                          <a:latin typeface="+mn-lt"/>
                          <a:ea typeface="+mn-ea"/>
                          <a:cs typeface="+mn-cs"/>
                        </a:rPr>
                        <a:t>30min</a:t>
                      </a:r>
                      <a:endParaRPr lang="en-US" sz="1400" dirty="0"/>
                    </a:p>
                  </a:txBody>
                  <a:tcPr marT="45712" marB="45712"/>
                </a:tc>
              </a:tr>
              <a:tr h="274308">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dirty="0" smtClean="0"/>
                        <a:t>30min</a:t>
                      </a:r>
                      <a:endParaRPr lang="en-US" dirty="0"/>
                    </a:p>
                  </a:txBody>
                  <a:tcPr marT="45712" marB="45712"/>
                </a:tc>
              </a:tr>
              <a:tr h="18287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a:t>
                      </a:r>
                      <a:r>
                        <a:rPr lang="en-US" sz="1400" dirty="0" smtClean="0"/>
                        <a:t>permits</a:t>
                      </a:r>
                      <a:endParaRPr lang="en-US" sz="14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err="1" smtClean="0"/>
              <a:t>TGaz</a:t>
            </a:r>
            <a:r>
              <a:rPr lang="en-US" dirty="0" smtClean="0"/>
              <a:t> Elections:</a:t>
            </a:r>
            <a:endParaRPr lang="en-US" dirty="0"/>
          </a:p>
          <a:p>
            <a:r>
              <a:rPr lang="en-US" b="0" dirty="0" smtClean="0"/>
              <a:t>For </a:t>
            </a:r>
            <a:r>
              <a:rPr lang="en-US" b="0" dirty="0" err="1" smtClean="0"/>
              <a:t>TGaz</a:t>
            </a:r>
            <a:r>
              <a:rPr lang="en-US" b="0" dirty="0" smtClean="0"/>
              <a:t> vice chair position we support:</a:t>
            </a:r>
          </a:p>
          <a:p>
            <a:r>
              <a:rPr lang="en-US" b="0" dirty="0" smtClean="0"/>
              <a:t>O1) Assaf Kasher</a:t>
            </a:r>
          </a:p>
          <a:p>
            <a:r>
              <a:rPr lang="en-US" b="0" dirty="0" smtClean="0"/>
              <a:t>O2) Roy Want</a:t>
            </a:r>
            <a:endParaRPr lang="en-US" b="0" dirty="0"/>
          </a:p>
          <a:p>
            <a:endParaRPr lang="en-US" b="0" dirty="0" smtClean="0"/>
          </a:p>
          <a:p>
            <a:r>
              <a:rPr lang="en-US" b="0" dirty="0" smtClean="0"/>
              <a:t>Results:</a:t>
            </a:r>
            <a:endParaRPr lang="en-US" b="0" dirty="0" smtClean="0"/>
          </a:p>
          <a:p>
            <a:r>
              <a:rPr lang="en-US" b="0" dirty="0" smtClean="0"/>
              <a:t>O1) 11</a:t>
            </a:r>
          </a:p>
          <a:p>
            <a:r>
              <a:rPr lang="en-US" b="0" dirty="0" smtClean="0"/>
              <a:t>O2) 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11-18-1272</a:t>
            </a:r>
            <a:endParaRPr lang="en-US" dirty="0"/>
          </a:p>
        </p:txBody>
      </p:sp>
      <p:sp>
        <p:nvSpPr>
          <p:cNvPr id="3" name="Content Placeholder 2"/>
          <p:cNvSpPr>
            <a:spLocks noGrp="1"/>
          </p:cNvSpPr>
          <p:nvPr>
            <p:ph idx="1"/>
          </p:nvPr>
        </p:nvSpPr>
        <p:spPr/>
        <p:txBody>
          <a:bodyPr/>
          <a:lstStyle/>
          <a:p>
            <a:pPr marL="0" indent="0">
              <a:buNone/>
            </a:pPr>
            <a:r>
              <a:rPr lang="en-US" b="0" dirty="0" err="1" smtClean="0"/>
              <a:t>Strawpoll</a:t>
            </a:r>
            <a:endParaRPr lang="en-US" b="0" dirty="0" smtClean="0"/>
          </a:p>
          <a:p>
            <a:pPr marL="0" indent="0">
              <a:buNone/>
            </a:pPr>
            <a:r>
              <a:rPr lang="en-US" b="0" dirty="0" smtClean="0"/>
              <a:t>Do </a:t>
            </a:r>
            <a:r>
              <a:rPr lang="en-US" b="0" dirty="0"/>
              <a:t>you support to include optional Angle-of-Arrival (</a:t>
            </a:r>
            <a:r>
              <a:rPr lang="en-US" b="0" dirty="0" err="1"/>
              <a:t>AoA</a:t>
            </a:r>
            <a:r>
              <a:rPr lang="en-US" b="0" dirty="0"/>
              <a:t>) feedback in the Fine Timing Measurement Report field of the </a:t>
            </a:r>
            <a:r>
              <a:rPr lang="en-US" b="0" dirty="0" err="1"/>
              <a:t>VHTz</a:t>
            </a:r>
            <a:r>
              <a:rPr lang="en-US" b="0" dirty="0"/>
              <a:t> and </a:t>
            </a:r>
            <a:r>
              <a:rPr lang="en-US" b="0" dirty="0" err="1"/>
              <a:t>HEz</a:t>
            </a:r>
            <a:r>
              <a:rPr lang="en-US" b="0" dirty="0"/>
              <a:t> LMR (RSTA-ISTA</a:t>
            </a:r>
            <a:r>
              <a:rPr lang="en-US" b="0" dirty="0" smtClean="0"/>
              <a:t>)?</a:t>
            </a:r>
          </a:p>
          <a:p>
            <a:pPr marL="0" indent="0">
              <a:buNone/>
            </a:pPr>
            <a:r>
              <a:rPr lang="en-US" b="0" dirty="0" smtClean="0"/>
              <a:t>Results (Y/N/A): 22/0/1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16214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11-18-1272</a:t>
            </a:r>
            <a:endParaRPr lang="en-US" dirty="0"/>
          </a:p>
        </p:txBody>
      </p:sp>
      <p:sp>
        <p:nvSpPr>
          <p:cNvPr id="3" name="Content Placeholder 2"/>
          <p:cNvSpPr>
            <a:spLocks noGrp="1"/>
          </p:cNvSpPr>
          <p:nvPr>
            <p:ph idx="1"/>
          </p:nvPr>
        </p:nvSpPr>
        <p:spPr>
          <a:xfrm>
            <a:off x="685800" y="1412776"/>
            <a:ext cx="7770813" cy="4681637"/>
          </a:xfrm>
        </p:spPr>
        <p:txBody>
          <a:bodyPr/>
          <a:lstStyle/>
          <a:p>
            <a:r>
              <a:rPr lang="en-US" sz="2000" dirty="0" smtClean="0"/>
              <a:t>Motion</a:t>
            </a:r>
          </a:p>
          <a:p>
            <a:r>
              <a:rPr lang="en-US" sz="2000" dirty="0" smtClean="0"/>
              <a:t>Move to adopt the following requirements to section 3.2.2 </a:t>
            </a:r>
            <a:r>
              <a:rPr lang="en-US" sz="2000" dirty="0" err="1" smtClean="0"/>
              <a:t>VHTz</a:t>
            </a:r>
            <a:r>
              <a:rPr lang="en-US" sz="2000" dirty="0" smtClean="0"/>
              <a:t> Measurement Exchange and 3.2.3 </a:t>
            </a:r>
            <a:r>
              <a:rPr lang="en-US" sz="2000" dirty="0" err="1" smtClean="0"/>
              <a:t>HEz</a:t>
            </a:r>
            <a:r>
              <a:rPr lang="en-US" sz="2000" dirty="0" smtClean="0"/>
              <a:t> Measurement Exchange, instruct SFD editor to incorporate it in the SFD and empower the editor to perform editorial changes.</a:t>
            </a:r>
          </a:p>
          <a:p>
            <a:r>
              <a:rPr lang="en-US" sz="2000" dirty="0" smtClean="0"/>
              <a:t>“The Fine Timing Measurement Report field of the </a:t>
            </a:r>
            <a:r>
              <a:rPr lang="en-US" sz="2000" dirty="0" err="1" smtClean="0"/>
              <a:t>VHTz</a:t>
            </a:r>
            <a:r>
              <a:rPr lang="en-US" sz="2000" dirty="0" smtClean="0"/>
              <a:t> and </a:t>
            </a:r>
            <a:r>
              <a:rPr lang="en-US" sz="2000" dirty="0" err="1" smtClean="0"/>
              <a:t>HEz</a:t>
            </a:r>
            <a:r>
              <a:rPr lang="en-US" sz="2000" dirty="0" smtClean="0"/>
              <a:t> LMR (RSTA to ISTA) shall include an optional Angle Of Arrival (</a:t>
            </a:r>
            <a:r>
              <a:rPr lang="en-US" sz="2000" dirty="0" err="1" smtClean="0"/>
              <a:t>AoA</a:t>
            </a:r>
            <a:r>
              <a:rPr lang="en-US" sz="2000" dirty="0" smtClean="0"/>
              <a:t>) feedback field. </a:t>
            </a:r>
          </a:p>
          <a:p>
            <a:endParaRPr lang="en-US" sz="2000" dirty="0" smtClean="0"/>
          </a:p>
          <a:p>
            <a:r>
              <a:rPr lang="en-US" sz="2000" dirty="0" smtClean="0"/>
              <a:t>Moved: Christian Berger</a:t>
            </a:r>
          </a:p>
          <a:p>
            <a:r>
              <a:rPr lang="en-US" sz="2000" dirty="0" smtClean="0"/>
              <a:t>Second: Assaf Kasher</a:t>
            </a:r>
          </a:p>
          <a:p>
            <a:r>
              <a:rPr lang="en-US" sz="2000" dirty="0" smtClean="0"/>
              <a:t>Results (Y/N/A): 15/0/1</a:t>
            </a:r>
          </a:p>
          <a:p>
            <a:r>
              <a:rPr lang="en-US" sz="2000" dirty="0" smtClean="0"/>
              <a:t>Motion passes.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067495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that the Poll Response frame for </a:t>
            </a:r>
            <a:r>
              <a:rPr lang="en-US" dirty="0" err="1" smtClean="0"/>
              <a:t>HEz</a:t>
            </a:r>
            <a:r>
              <a:rPr lang="en-US" dirty="0" smtClean="0"/>
              <a:t> ranging shall be a CTS-to-self frame carried in a HE TB PPDU ?</a:t>
            </a:r>
          </a:p>
          <a:p>
            <a:endParaRPr lang="en-US" dirty="0" smtClean="0"/>
          </a:p>
          <a:p>
            <a:r>
              <a:rPr lang="en-US" dirty="0" smtClean="0"/>
              <a:t>Results (Y/N/A): 10/0/8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386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b="0" dirty="0" smtClean="0"/>
              <a:t>Motion </a:t>
            </a:r>
          </a:p>
          <a:p>
            <a:r>
              <a:rPr lang="en-US" sz="2000" b="0" dirty="0"/>
              <a:t>Move to adopt the following requirements to section </a:t>
            </a:r>
            <a:r>
              <a:rPr lang="en-US" sz="2000" b="0" dirty="0" smtClean="0"/>
              <a:t>3.2.3 </a:t>
            </a:r>
            <a:r>
              <a:rPr lang="en-US" sz="2000" b="0" dirty="0" err="1"/>
              <a:t>HEz</a:t>
            </a:r>
            <a:r>
              <a:rPr lang="en-US" sz="2000" b="0" dirty="0"/>
              <a:t> Measurement Exchange, instruct SFD editor to incorporate it in the SFD and empower the editor to perform editorial </a:t>
            </a:r>
            <a:r>
              <a:rPr lang="en-US" sz="2000" b="0" dirty="0" smtClean="0"/>
              <a:t>changes:</a:t>
            </a:r>
          </a:p>
          <a:p>
            <a:r>
              <a:rPr lang="en-US" sz="2000" b="0" dirty="0" smtClean="0"/>
              <a:t>“The </a:t>
            </a:r>
            <a:r>
              <a:rPr lang="en-US" sz="2000" b="0" dirty="0"/>
              <a:t>Poll Response frame for </a:t>
            </a:r>
            <a:r>
              <a:rPr lang="en-US" sz="2000" b="0" dirty="0" err="1"/>
              <a:t>HEz</a:t>
            </a:r>
            <a:r>
              <a:rPr lang="en-US" sz="2000" b="0" dirty="0"/>
              <a:t> ranging shall be a CTS-to-self frame carried in </a:t>
            </a:r>
            <a:r>
              <a:rPr lang="en-US" sz="2000" b="0" dirty="0" smtClean="0"/>
              <a:t>an </a:t>
            </a:r>
            <a:r>
              <a:rPr lang="en-US" sz="2000" b="0" dirty="0"/>
              <a:t>HE TB </a:t>
            </a:r>
            <a:r>
              <a:rPr lang="en-US" sz="2000" b="0" dirty="0" smtClean="0"/>
              <a:t>PPDU”.</a:t>
            </a:r>
          </a:p>
          <a:p>
            <a:r>
              <a:rPr lang="en-US" sz="2000" b="0" dirty="0" smtClean="0"/>
              <a:t>Moved: Qinghua Li</a:t>
            </a:r>
          </a:p>
          <a:p>
            <a:r>
              <a:rPr lang="en-US" sz="2000" b="0" dirty="0" smtClean="0"/>
              <a:t>Second: Feng Jiang</a:t>
            </a:r>
          </a:p>
          <a:p>
            <a:endParaRPr lang="en-US" sz="2000" b="0" dirty="0" smtClean="0"/>
          </a:p>
          <a:p>
            <a:r>
              <a:rPr lang="en-US" sz="2000" b="0" dirty="0" smtClean="0"/>
              <a:t>Results (Y/N/A): 8/0/4</a:t>
            </a:r>
          </a:p>
          <a:p>
            <a:r>
              <a:rPr lang="en-US" sz="2000" b="0" dirty="0" smtClean="0"/>
              <a:t>Motion passes.</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6738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the Location Trigger frame subtype </a:t>
            </a:r>
            <a:r>
              <a:rPr lang="en-US" b="0" dirty="0" err="1"/>
              <a:t>HEz</a:t>
            </a:r>
            <a:r>
              <a:rPr lang="en-US" b="0" dirty="0"/>
              <a:t> Poll shall have the following </a:t>
            </a:r>
            <a:r>
              <a:rPr lang="en-US" b="0" dirty="0" smtClean="0"/>
              <a:t>constraint? </a:t>
            </a:r>
            <a:r>
              <a:rPr lang="en-US" b="0" dirty="0"/>
              <a:t>:</a:t>
            </a:r>
          </a:p>
          <a:p>
            <a:pPr marL="0" indent="0"/>
            <a:r>
              <a:rPr lang="en-US" b="0" dirty="0" smtClean="0"/>
              <a:t>No </a:t>
            </a:r>
            <a:r>
              <a:rPr lang="en-US" b="0" dirty="0"/>
              <a:t>Trigger Dependent User Info </a:t>
            </a:r>
            <a:r>
              <a:rPr lang="en-US" b="0" dirty="0" smtClean="0"/>
              <a:t>field.</a:t>
            </a:r>
          </a:p>
          <a:p>
            <a:endParaRPr lang="en-US" b="0" dirty="0" smtClean="0"/>
          </a:p>
          <a:p>
            <a:r>
              <a:rPr lang="en-US" b="0" dirty="0" smtClean="0"/>
              <a:t>Results (Y/N/A): 12/0/3</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14712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dirty="0"/>
              <a:t>Motion </a:t>
            </a:r>
          </a:p>
          <a:p>
            <a:r>
              <a:rPr lang="en-US" b="0" dirty="0"/>
              <a:t>Move to adopt the following requirements to section 3.2.3 </a:t>
            </a:r>
            <a:r>
              <a:rPr lang="en-US" b="0" dirty="0" err="1"/>
              <a:t>HEz</a:t>
            </a:r>
            <a:r>
              <a:rPr lang="en-US" b="0" dirty="0"/>
              <a:t> Measurement Exchange, instruct SFD editor to incorporate it in the SFD and empower the editor to perform editorial changes:</a:t>
            </a:r>
          </a:p>
          <a:p>
            <a:r>
              <a:rPr lang="en-US" b="0" dirty="0" smtClean="0"/>
              <a:t>“The Location Trigger frame subtype </a:t>
            </a:r>
            <a:r>
              <a:rPr lang="en-US" b="0" dirty="0" err="1" smtClean="0"/>
              <a:t>HEz</a:t>
            </a:r>
            <a:r>
              <a:rPr lang="en-US" b="0" dirty="0" smtClean="0"/>
              <a:t> Poll shall have no </a:t>
            </a:r>
            <a:r>
              <a:rPr lang="en-US" b="0" dirty="0"/>
              <a:t>Trigger Dependent User Info </a:t>
            </a:r>
            <a:r>
              <a:rPr lang="en-US" b="0" dirty="0" smtClean="0"/>
              <a:t>field.”</a:t>
            </a:r>
          </a:p>
          <a:p>
            <a:r>
              <a:rPr lang="en-US" b="0" dirty="0" smtClean="0"/>
              <a:t>Moved: </a:t>
            </a:r>
            <a:r>
              <a:rPr lang="en-US" b="0" dirty="0" err="1" smtClean="0"/>
              <a:t>Chitto</a:t>
            </a:r>
            <a:r>
              <a:rPr lang="en-US" b="0" dirty="0" smtClean="0"/>
              <a:t> Ghosh </a:t>
            </a:r>
          </a:p>
          <a:p>
            <a:r>
              <a:rPr lang="en-US" b="0" dirty="0" smtClean="0"/>
              <a:t>Second: Assaf Kasher</a:t>
            </a:r>
          </a:p>
          <a:p>
            <a:endParaRPr lang="en-US" b="0" dirty="0" smtClean="0"/>
          </a:p>
          <a:p>
            <a:r>
              <a:rPr lang="en-US" b="0" dirty="0" smtClean="0"/>
              <a:t>Results (Y/N/A): 9/0/4 </a:t>
            </a:r>
          </a:p>
          <a:p>
            <a:r>
              <a:rPr lang="en-US" b="0" dirty="0" smtClean="0"/>
              <a:t>motion passes.</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5808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a:t>
            </a:r>
            <a:r>
              <a:rPr lang="en-US" b="0" dirty="0" smtClean="0"/>
              <a:t>OFDMA is the mandatory mode for conveying </a:t>
            </a:r>
            <a:r>
              <a:rPr lang="en-US" b="0" dirty="0" err="1" smtClean="0"/>
              <a:t>HEz</a:t>
            </a:r>
            <a:r>
              <a:rPr lang="en-US" b="0" dirty="0" smtClean="0"/>
              <a:t> polling responses?</a:t>
            </a:r>
          </a:p>
          <a:p>
            <a:endParaRPr lang="en-US" b="0" dirty="0" smtClean="0"/>
          </a:p>
          <a:p>
            <a:r>
              <a:rPr lang="en-US" sz="2000" b="0" dirty="0" smtClean="0"/>
              <a:t>Note</a:t>
            </a:r>
            <a:r>
              <a:rPr lang="en-US" sz="2000" b="0" dirty="0"/>
              <a:t>: </a:t>
            </a:r>
            <a:endParaRPr lang="en-US" sz="2000" b="0" dirty="0" smtClean="0"/>
          </a:p>
          <a:p>
            <a:r>
              <a:rPr lang="en-US" sz="2000" b="0" dirty="0" smtClean="0"/>
              <a:t>Support </a:t>
            </a:r>
            <a:r>
              <a:rPr lang="en-US" sz="2000" b="0" dirty="0"/>
              <a:t>for UL MU MIMO and/or mixed mode (UL </a:t>
            </a:r>
            <a:r>
              <a:rPr lang="en-US" sz="2000" b="0" dirty="0" smtClean="0"/>
              <a:t>MU</a:t>
            </a:r>
          </a:p>
          <a:p>
            <a:r>
              <a:rPr lang="en-US" sz="2000" b="0" dirty="0" smtClean="0"/>
              <a:t>MIMO </a:t>
            </a:r>
            <a:r>
              <a:rPr lang="en-US" sz="2000" b="0" dirty="0"/>
              <a:t>and OFDMA concurrently) capabilities is </a:t>
            </a:r>
            <a:r>
              <a:rPr lang="en-US" sz="2000" b="0" dirty="0" smtClean="0"/>
              <a:t>exchanged</a:t>
            </a:r>
          </a:p>
          <a:p>
            <a:r>
              <a:rPr lang="en-US" sz="2000" b="0" dirty="0" smtClean="0"/>
              <a:t>during </a:t>
            </a:r>
            <a:r>
              <a:rPr lang="en-US" sz="2000" b="0" dirty="0"/>
              <a:t>the 11az negotiation; and modes beyond ODFMA </a:t>
            </a:r>
            <a:r>
              <a:rPr lang="en-US" sz="2000" b="0" dirty="0" smtClean="0"/>
              <a:t>can only</a:t>
            </a:r>
          </a:p>
          <a:p>
            <a:r>
              <a:rPr lang="en-US" sz="2000" b="0" dirty="0" smtClean="0"/>
              <a:t>be </a:t>
            </a:r>
            <a:r>
              <a:rPr lang="en-US" sz="2000" b="0" dirty="0"/>
              <a:t>supported if both ends are capable. </a:t>
            </a:r>
          </a:p>
          <a:p>
            <a:endParaRPr lang="en-US" b="0" dirty="0" smtClean="0"/>
          </a:p>
          <a:p>
            <a:r>
              <a:rPr lang="en-US" b="0" dirty="0" smtClean="0"/>
              <a:t>Results (Y/N/A): 13/0/3</a:t>
            </a:r>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55087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a:t>Submission 11-18-1193</a:t>
            </a:r>
          </a:p>
        </p:txBody>
      </p:sp>
      <p:sp>
        <p:nvSpPr>
          <p:cNvPr id="3" name="Content Placeholder 2"/>
          <p:cNvSpPr>
            <a:spLocks noGrp="1"/>
          </p:cNvSpPr>
          <p:nvPr>
            <p:ph idx="1"/>
          </p:nvPr>
        </p:nvSpPr>
        <p:spPr>
          <a:xfrm>
            <a:off x="395536" y="1204120"/>
            <a:ext cx="8424936" cy="5105200"/>
          </a:xfrm>
        </p:spPr>
        <p:txBody>
          <a:bodyPr/>
          <a:lstStyle/>
          <a:p>
            <a:r>
              <a:rPr lang="en-US" sz="1800" dirty="0" smtClean="0"/>
              <a:t>Motion</a:t>
            </a:r>
          </a:p>
          <a:p>
            <a:r>
              <a:rPr lang="en-US" sz="1800" b="0" dirty="0" smtClean="0"/>
              <a:t>Move </a:t>
            </a:r>
            <a:r>
              <a:rPr lang="en-US" sz="1800" b="0" dirty="0"/>
              <a:t>to adopt the following requirements to section 3.2.3 </a:t>
            </a:r>
            <a:r>
              <a:rPr lang="en-US" sz="1800" b="0" dirty="0" err="1"/>
              <a:t>HEz</a:t>
            </a:r>
            <a:r>
              <a:rPr lang="en-US" sz="1800" b="0" dirty="0"/>
              <a:t> Measurement Exchange, instruct SFD editor to incorporate it in the SFD and empower the editor to perform editorial changes:</a:t>
            </a:r>
          </a:p>
          <a:p>
            <a:r>
              <a:rPr lang="en-US" sz="1800" b="0" dirty="0" smtClean="0"/>
              <a:t>“</a:t>
            </a:r>
            <a:r>
              <a:rPr lang="en-US" sz="1800" b="0" dirty="0"/>
              <a:t>OFDMA is the mandatory mode for conveying </a:t>
            </a:r>
            <a:r>
              <a:rPr lang="en-US" sz="1800" b="0" dirty="0" err="1"/>
              <a:t>HEz</a:t>
            </a:r>
            <a:r>
              <a:rPr lang="en-US" sz="1800" b="0" dirty="0"/>
              <a:t> polling </a:t>
            </a:r>
            <a:r>
              <a:rPr lang="en-US" sz="1800" b="0" dirty="0" smtClean="0"/>
              <a:t>responses.</a:t>
            </a:r>
          </a:p>
          <a:p>
            <a:r>
              <a:rPr lang="en-US" sz="1800" b="0" dirty="0" smtClean="0"/>
              <a:t>Note</a:t>
            </a:r>
            <a:r>
              <a:rPr lang="en-US" sz="1800" b="0" dirty="0"/>
              <a:t>: </a:t>
            </a:r>
            <a:endParaRPr lang="en-US" sz="1800" b="0" dirty="0" smtClean="0"/>
          </a:p>
          <a:p>
            <a:r>
              <a:rPr lang="en-US" sz="1800" b="0" dirty="0" smtClean="0"/>
              <a:t>Support </a:t>
            </a:r>
            <a:r>
              <a:rPr lang="en-US" sz="1800" b="0" dirty="0"/>
              <a:t>for UL MU MIMO and/or mixed mode (UL </a:t>
            </a:r>
            <a:r>
              <a:rPr lang="en-US" sz="1800" b="0" dirty="0" smtClean="0"/>
              <a:t>MU</a:t>
            </a:r>
          </a:p>
          <a:p>
            <a:r>
              <a:rPr lang="en-US" sz="1800" b="0" dirty="0" smtClean="0"/>
              <a:t>MIMO </a:t>
            </a:r>
            <a:r>
              <a:rPr lang="en-US" sz="1800" b="0" dirty="0"/>
              <a:t>and OFDMA concurrently) capabilities is </a:t>
            </a:r>
            <a:r>
              <a:rPr lang="en-US" sz="1800" b="0" dirty="0" smtClean="0"/>
              <a:t>exchanged</a:t>
            </a:r>
          </a:p>
          <a:p>
            <a:r>
              <a:rPr lang="en-US" sz="1800" b="0" dirty="0" smtClean="0"/>
              <a:t>during </a:t>
            </a:r>
            <a:r>
              <a:rPr lang="en-US" sz="1800" b="0" dirty="0"/>
              <a:t>the 11az negotiation; and modes beyond ODFMA </a:t>
            </a:r>
            <a:r>
              <a:rPr lang="en-US" sz="1800" b="0" dirty="0" smtClean="0"/>
              <a:t>can only</a:t>
            </a:r>
          </a:p>
          <a:p>
            <a:r>
              <a:rPr lang="en-US" sz="1800" b="0" dirty="0" smtClean="0"/>
              <a:t>be </a:t>
            </a:r>
            <a:r>
              <a:rPr lang="en-US" sz="1800" b="0" dirty="0"/>
              <a:t>supported if both ends are capable. </a:t>
            </a:r>
            <a:r>
              <a:rPr lang="en-US" sz="1800" b="0" dirty="0" smtClean="0"/>
              <a:t>“</a:t>
            </a:r>
            <a:endParaRPr lang="en-US" sz="1800" b="0" dirty="0"/>
          </a:p>
          <a:p>
            <a:endParaRPr lang="en-US" sz="1800" b="0" dirty="0" smtClean="0"/>
          </a:p>
          <a:p>
            <a:r>
              <a:rPr lang="en-US" sz="1800" b="0" dirty="0" smtClean="0"/>
              <a:t>Moved: </a:t>
            </a:r>
            <a:r>
              <a:rPr lang="en-US" sz="1800" b="0" dirty="0" err="1" smtClean="0"/>
              <a:t>Chitto</a:t>
            </a:r>
            <a:r>
              <a:rPr lang="en-US" sz="1800" b="0" dirty="0" smtClean="0"/>
              <a:t> Ghosh</a:t>
            </a:r>
            <a:endParaRPr lang="en-US" sz="1800" b="0" dirty="0"/>
          </a:p>
          <a:p>
            <a:r>
              <a:rPr lang="en-US" sz="1800" b="0" dirty="0" smtClean="0"/>
              <a:t>Second: Ganesh </a:t>
            </a:r>
            <a:r>
              <a:rPr lang="en-US" sz="1800" b="0" dirty="0" err="1" smtClean="0"/>
              <a:t>Venkatesan</a:t>
            </a:r>
            <a:endParaRPr lang="en-US" sz="1800" b="0" dirty="0" smtClean="0"/>
          </a:p>
          <a:p>
            <a:r>
              <a:rPr lang="en-US" sz="1800" b="0" dirty="0" smtClean="0"/>
              <a:t>Results (Y/N/A): 11/0/2 </a:t>
            </a:r>
          </a:p>
          <a:p>
            <a:r>
              <a:rPr lang="en-US" sz="1800" b="0" dirty="0" smtClean="0"/>
              <a:t>Motion passes.</a:t>
            </a:r>
          </a:p>
          <a:p>
            <a:endParaRPr lang="en-US" sz="1800" b="0" dirty="0"/>
          </a:p>
          <a:p>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396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11-18-1147</a:t>
            </a:r>
            <a:endParaRPr lang="en-US" dirty="0"/>
          </a:p>
        </p:txBody>
      </p:sp>
      <p:sp>
        <p:nvSpPr>
          <p:cNvPr id="3" name="Content Placeholder 2"/>
          <p:cNvSpPr>
            <a:spLocks noGrp="1"/>
          </p:cNvSpPr>
          <p:nvPr>
            <p:ph idx="1"/>
          </p:nvPr>
        </p:nvSpPr>
        <p:spPr/>
        <p:txBody>
          <a:bodyPr/>
          <a:lstStyle/>
          <a:p>
            <a:r>
              <a:rPr lang="en-US" b="0" dirty="0" smtClean="0"/>
              <a:t>Motion</a:t>
            </a:r>
          </a:p>
          <a:p>
            <a:r>
              <a:rPr lang="en-US" b="0" dirty="0" smtClean="0"/>
              <a:t>Move to adopt the text changes proposed in 11-18-1147r0 and instruct the technical editor to incorporate it in the 802.11az draft amendment text.</a:t>
            </a:r>
          </a:p>
          <a:p>
            <a:endParaRPr lang="en-US" b="0" dirty="0" smtClean="0"/>
          </a:p>
          <a:p>
            <a:r>
              <a:rPr lang="en-US" b="0" dirty="0" smtClean="0"/>
              <a:t>Moved: Assaf Kasher</a:t>
            </a:r>
          </a:p>
          <a:p>
            <a:r>
              <a:rPr lang="en-US" b="0" dirty="0" smtClean="0"/>
              <a:t>Second: Eitan Alecsander</a:t>
            </a:r>
          </a:p>
          <a:p>
            <a:r>
              <a:rPr lang="en-US" b="0" dirty="0" smtClean="0"/>
              <a:t>Results (Y/N/A): 8/0/5</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0132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68930963"/>
              </p:ext>
            </p:extLst>
          </p:nvPr>
        </p:nvGraphicFramePr>
        <p:xfrm>
          <a:off x="251519" y="1556792"/>
          <a:ext cx="8640960" cy="208259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200" dirty="0" smtClean="0"/>
                        <a:t>Jonathan Segev</a:t>
                      </a:r>
                      <a:endParaRPr lang="en-US" sz="12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8955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 </a:t>
                      </a:r>
                      <a:r>
                        <a:rPr lang="en-US" sz="1400" dirty="0" smtClean="0"/>
                        <a:t>as needed</a:t>
                      </a:r>
                      <a:endParaRPr lang="en-US" sz="1400" dirty="0"/>
                    </a:p>
                  </a:txBody>
                  <a:tcPr marT="45712" marB="45712"/>
                </a:tc>
              </a:tr>
              <a:tr h="167632">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11-18-1265</a:t>
                      </a:r>
                      <a:endParaRPr lang="en-US" sz="1400" dirty="0"/>
                    </a:p>
                  </a:txBody>
                  <a:tcPr marT="45712" marB="45712"/>
                </a:tc>
                <a:tc>
                  <a:txBody>
                    <a:bodyPr/>
                    <a:lstStyle/>
                    <a:p>
                      <a:r>
                        <a:rPr lang="en-US" sz="1400" smtClean="0"/>
                        <a:t>Yongho Seok</a:t>
                      </a:r>
                      <a:endParaRPr lang="en-US" sz="1400" dirty="0"/>
                    </a:p>
                  </a:txBody>
                  <a:tcPr marT="45712" marB="45712"/>
                </a:tc>
                <a:tc>
                  <a:txBody>
                    <a:bodyPr/>
                    <a:lstStyle/>
                    <a:p>
                      <a:r>
                        <a:rPr lang="en-US" sz="1400" smtClean="0"/>
                        <a:t>HEz passive range measurement protocol amendment text </a:t>
                      </a:r>
                      <a:endParaRPr lang="en-US" sz="1400" dirty="0"/>
                    </a:p>
                  </a:txBody>
                  <a:tcPr marT="45712" marB="45712"/>
                </a:tc>
                <a:tc>
                  <a:txBody>
                    <a:bodyPr/>
                    <a:lstStyle/>
                    <a:p>
                      <a:r>
                        <a:rPr lang="en-US" sz="1400" smtClean="0"/>
                        <a:t>Amendment text</a:t>
                      </a:r>
                      <a:endParaRPr lang="en-US" sz="1400" dirty="0"/>
                    </a:p>
                  </a:txBody>
                  <a:tcPr marT="45712" marB="45712"/>
                </a:tc>
                <a:tc>
                  <a:txBody>
                    <a:bodyPr/>
                    <a:lstStyle/>
                    <a:p>
                      <a:r>
                        <a:rPr lang="en-US" sz="1400" b="0" dirty="0" smtClean="0"/>
                        <a:t>40</a:t>
                      </a:r>
                      <a:r>
                        <a:rPr lang="en-US" sz="1400" b="0" baseline="0" dirty="0" smtClean="0"/>
                        <a:t>min as time permits</a:t>
                      </a:r>
                      <a:endParaRPr lang="en-US" sz="1400" b="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32461276"/>
              </p:ext>
            </p:extLst>
          </p:nvPr>
        </p:nvGraphicFramePr>
        <p:xfrm>
          <a:off x="251519" y="1556792"/>
          <a:ext cx="8640960" cy="461235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72715">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600" dirty="0" smtClean="0"/>
                        <a:t>30min</a:t>
                      </a:r>
                      <a:endParaRPr lang="en-US" sz="1600" dirty="0"/>
                    </a:p>
                  </a:txBody>
                  <a:tcPr marT="45712" marB="45712"/>
                </a:tc>
              </a:tr>
              <a:tr h="345429">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400" dirty="0" smtClean="0"/>
                        <a:t>11-18-1274</a:t>
                      </a:r>
                      <a:endParaRPr lang="en-US" sz="1400" dirty="0"/>
                    </a:p>
                  </a:txBody>
                  <a:tcPr marT="45712" marB="45712"/>
                </a:tc>
                <a:tc>
                  <a:txBody>
                    <a:bodyPr/>
                    <a:lstStyle/>
                    <a:p>
                      <a:r>
                        <a:rPr lang="en-US" sz="1400" dirty="0" smtClean="0"/>
                        <a:t>SK Yong/</a:t>
                      </a:r>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time permits</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Convention-for-Draft-Amendment-Contributions-Format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10min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16156175"/>
              </p:ext>
            </p:extLst>
          </p:nvPr>
        </p:nvGraphicFramePr>
        <p:xfrm>
          <a:off x="251519" y="1556792"/>
          <a:ext cx="8640960" cy="338818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20 min approval of SFD freeze </a:t>
                      </a:r>
                      <a:endParaRPr lang="en-US" sz="1600" kern="1200" dirty="0">
                        <a:solidFill>
                          <a:schemeClr val="dk1"/>
                        </a:solidFill>
                        <a:latin typeface="+mn-lt"/>
                        <a:ea typeface="+mn-ea"/>
                        <a:cs typeface="+mn-cs"/>
                      </a:endParaRPr>
                    </a:p>
                  </a:txBody>
                  <a:tcPr marT="45712" marB="45712"/>
                </a:tc>
              </a:tr>
              <a:tr h="129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388608">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p>
                  </a:txBody>
                  <a:tcPr marT="45712" marB="45712"/>
                </a:tc>
              </a:tr>
              <a:tr h="25907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r>
                        <a:rPr lang="en-US" sz="1400" dirty="0" smtClean="0"/>
                        <a:t>30min as time permits</a:t>
                      </a:r>
                      <a:endParaRPr lang="en-US" sz="14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9865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90579667"/>
              </p:ext>
            </p:extLst>
          </p:nvPr>
        </p:nvGraphicFramePr>
        <p:xfrm>
          <a:off x="251519" y="1556792"/>
          <a:ext cx="8640960" cy="171683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45 </a:t>
                      </a:r>
                      <a:r>
                        <a:rPr lang="en-US" sz="1600" kern="1200" dirty="0" smtClean="0"/>
                        <a:t>min</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20min</a:t>
                      </a:r>
                      <a:endParaRPr lang="en-US" sz="1600" dirty="0" smtClean="0"/>
                    </a:p>
                  </a:txBody>
                  <a:tcPr marT="45712" marB="45712"/>
                </a:tc>
              </a:tr>
              <a:tr h="167632">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600" dirty="0" smtClean="0"/>
                        <a:t>15min </a:t>
                      </a:r>
                      <a:endParaRPr lang="en-US" sz="1600" dirty="0"/>
                    </a:p>
                  </a:txBody>
                  <a:tcPr marT="45712" marB="45712"/>
                </a:tc>
              </a:tr>
            </a:tbl>
          </a:graphicData>
        </a:graphic>
      </p:graphicFrame>
    </p:spTree>
    <p:extLst>
      <p:ext uri="{BB962C8B-B14F-4D97-AF65-F5344CB8AC3E}">
        <p14:creationId xmlns:p14="http://schemas.microsoft.com/office/powerpoint/2010/main" val="24191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4189138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1205877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87728403"/>
              </p:ext>
            </p:extLst>
          </p:nvPr>
        </p:nvGraphicFramePr>
        <p:xfrm>
          <a:off x="251519" y="1556792"/>
          <a:ext cx="8640960" cy="321028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smtClean="0"/>
                        <a:t>Jonathan Segev</a:t>
                      </a:r>
                      <a:endParaRPr lang="en-US" sz="1600" dirty="0"/>
                    </a:p>
                  </a:txBody>
                  <a:tcPr marT="45712" marB="45712"/>
                </a:tc>
                <a:tc>
                  <a:txBody>
                    <a:bodyPr/>
                    <a:lstStyle/>
                    <a:p>
                      <a:r>
                        <a:rPr lang="en-US" sz="1600" kern="1200" smtClean="0"/>
                        <a:t>TGaz May 2018 Agenda</a:t>
                      </a:r>
                      <a:endParaRPr lang="en-US" sz="1600" kern="1200" dirty="0">
                        <a:solidFill>
                          <a:schemeClr val="dk1"/>
                        </a:solidFill>
                        <a:latin typeface="+mn-lt"/>
                        <a:ea typeface="+mn-ea"/>
                        <a:cs typeface="+mn-cs"/>
                      </a:endParaRPr>
                    </a:p>
                  </a:txBody>
                  <a:tcPr marT="45712" marB="45712"/>
                </a:tc>
                <a:tc>
                  <a:txBody>
                    <a:bodyPr/>
                    <a:lstStyle/>
                    <a:p>
                      <a:r>
                        <a:rPr lang="en-US" sz="1600" kern="120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smtClean="0"/>
                        <a:t>10 min</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83361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51429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88902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808362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928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618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491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054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9613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979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344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63195</TotalTime>
  <Words>5761</Words>
  <Application>Microsoft Office PowerPoint</Application>
  <PresentationFormat>On-screen Show (4:3)</PresentationFormat>
  <Paragraphs>1530</Paragraphs>
  <Slides>102</Slides>
  <Notes>28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TGaz Approved Plan</vt:lpstr>
      <vt:lpstr>Current Approved Timelines</vt:lpstr>
      <vt:lpstr>Review Of Plans Towards D1.0 Approval</vt:lpstr>
      <vt:lpstr>SFD Working Draft Approval</vt:lpstr>
      <vt:lpstr>Working Draft Approval</vt:lpstr>
      <vt:lpstr>Presentations</vt:lpstr>
      <vt:lpstr>submission 11-18-1269</vt:lpstr>
      <vt:lpstr>submission 11-18-1269</vt:lpstr>
      <vt:lpstr>Submission 11-18-1261</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11-18-1272</vt:lpstr>
      <vt:lpstr>Submission 11-18-1272</vt:lpstr>
      <vt:lpstr>Submission 11-18-1193</vt:lpstr>
      <vt:lpstr>Submission 11-18-1193</vt:lpstr>
      <vt:lpstr>Submission 11-18-1193</vt:lpstr>
      <vt:lpstr>Submission 11-18-1193</vt:lpstr>
      <vt:lpstr>Submission 11-18-1193</vt:lpstr>
      <vt:lpstr>Submission 11-18-1193</vt:lpstr>
      <vt:lpstr>Submission 11-18-1147</vt:lpstr>
      <vt:lpstr>Reminder to do attendance</vt:lpstr>
      <vt:lpstr>Recess</vt:lpstr>
      <vt:lpstr>PowerPoint Presentation</vt:lpstr>
      <vt:lpstr>Meeting Slot # 3 discussion items</vt:lpstr>
      <vt:lpstr>Submission order – Slot #3</vt:lpstr>
      <vt:lpstr>Presentations</vt:lpstr>
      <vt:lpstr>PowerPoint Presentation</vt:lpstr>
      <vt:lpstr>Reminder to do attendance</vt:lpstr>
      <vt:lpstr>Recess</vt:lpstr>
      <vt:lpstr>PowerPoint Presentation</vt:lpstr>
      <vt:lpstr>Meeting Slot # 4 discussion items</vt:lpstr>
      <vt:lpstr>Submission order – Slot #4</vt:lpstr>
      <vt:lpstr>Submission order – Slot #5</vt:lpstr>
      <vt:lpstr>Submission order – Slot #6</vt:lpstr>
      <vt:lpstr>Presentations</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PowerPoint Presentation</vt:lpstr>
      <vt:lpstr>Meeting Slot # 4 discussion items</vt:lpstr>
      <vt:lpstr>Submission order – Slot #4</vt:lpstr>
      <vt:lpstr>Presentations</vt:lpstr>
      <vt:lpstr>AOB?</vt:lpstr>
      <vt:lpstr>Adjourn</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680</cp:revision>
  <cp:lastPrinted>1601-01-01T00:00:00Z</cp:lastPrinted>
  <dcterms:created xsi:type="dcterms:W3CDTF">2017-01-29T08:57:00Z</dcterms:created>
  <dcterms:modified xsi:type="dcterms:W3CDTF">2018-07-11T16:06:55Z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2018-07-11 16:06:47Z</vt:lpwstr>
  </property>
  <property fmtid="{D5CDD505-2E9C-101B-9397-08002B2CF9AE}" pid="5" name="CTPClassification">
    <vt:lpwstr>CTP_IC</vt:lpwstr>
  </property>
</Properties>
</file>