
<file path=[Content_Types].xml><?xml version="1.0" encoding="utf-8"?>
<Types xmlns="http://schemas.openxmlformats.org/package/2006/content-types">
  <Default Extension="xml" ContentType="application/xml"/>
  <Default Extension="doc" ContentType="application/msword"/>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69" r:id="rId2"/>
    <p:sldId id="303" r:id="rId3"/>
    <p:sldId id="299" r:id="rId4"/>
    <p:sldId id="324" r:id="rId5"/>
    <p:sldId id="323" r:id="rId6"/>
    <p:sldId id="306" r:id="rId7"/>
    <p:sldId id="291" r:id="rId8"/>
    <p:sldId id="308" r:id="rId9"/>
    <p:sldId id="309" r:id="rId10"/>
    <p:sldId id="310" r:id="rId11"/>
    <p:sldId id="312" r:id="rId12"/>
    <p:sldId id="318" r:id="rId13"/>
    <p:sldId id="319" r:id="rId14"/>
    <p:sldId id="320" r:id="rId15"/>
    <p:sldId id="313" r:id="rId16"/>
    <p:sldId id="314" r:id="rId17"/>
    <p:sldId id="315" r:id="rId18"/>
    <p:sldId id="304" r:id="rId19"/>
    <p:sldId id="302" r:id="rId20"/>
    <p:sldId id="321" r:id="rId21"/>
    <p:sldId id="322" r:id="rId22"/>
    <p:sldId id="305" r:id="rId23"/>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6"/>
    <p:restoredTop sz="91667"/>
  </p:normalViewPr>
  <p:slideViewPr>
    <p:cSldViewPr>
      <p:cViewPr>
        <p:scale>
          <a:sx n="101" d="100"/>
          <a:sy n="101" d="100"/>
        </p:scale>
        <p:origin x="2176" y="3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34BC0A4A-AF08-4D4B-865B-6D32E3C92DB0}"/>
              </a:ext>
            </a:extLst>
          </p:cNvPr>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3075" name="Rectangle 3">
            <a:extLst>
              <a:ext uri="{FF2B5EF4-FFF2-40B4-BE49-F238E27FC236}">
                <a16:creationId xmlns="" xmlns:a16="http://schemas.microsoft.com/office/drawing/2014/main" id="{93E6C35E-D9BD-874D-9EB1-6F6FB815AB93}"/>
              </a:ext>
            </a:extLst>
          </p:cNvPr>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3076" name="Rectangle 4">
            <a:extLst>
              <a:ext uri="{FF2B5EF4-FFF2-40B4-BE49-F238E27FC236}">
                <a16:creationId xmlns="" xmlns:a16="http://schemas.microsoft.com/office/drawing/2014/main" id="{51E3F274-534A-9744-A89B-B20FE9BEA5F5}"/>
              </a:ext>
            </a:extLst>
          </p:cNvPr>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GB"/>
              <a:t>John Doe, Some Company</a:t>
            </a:r>
          </a:p>
        </p:txBody>
      </p:sp>
      <p:sp>
        <p:nvSpPr>
          <p:cNvPr id="3077" name="Rectangle 5">
            <a:extLst>
              <a:ext uri="{FF2B5EF4-FFF2-40B4-BE49-F238E27FC236}">
                <a16:creationId xmlns="" xmlns:a16="http://schemas.microsoft.com/office/drawing/2014/main" id="{4779A3B5-BFB8-7C41-AF05-354A2A6CCD53}"/>
              </a:ext>
            </a:extLst>
          </p:cNvPr>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GB" altLang="en-US"/>
              <a:t>Page </a:t>
            </a:r>
            <a:fld id="{A87ECD3B-4B50-F940-894E-BEF7BB133F50}" type="slidenum">
              <a:rPr lang="en-GB" altLang="en-US"/>
              <a:pPr>
                <a:defRPr/>
              </a:pPr>
              <a:t>‹#›</a:t>
            </a:fld>
            <a:endParaRPr lang="en-GB" altLang="en-US"/>
          </a:p>
        </p:txBody>
      </p:sp>
      <p:sp>
        <p:nvSpPr>
          <p:cNvPr id="14342" name="Line 6">
            <a:extLst>
              <a:ext uri="{FF2B5EF4-FFF2-40B4-BE49-F238E27FC236}">
                <a16:creationId xmlns="" xmlns:a16="http://schemas.microsoft.com/office/drawing/2014/main" id="{3D4C7300-B7CD-174C-909C-BE0E9C61E52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7" name="Rectangle 7">
            <a:extLst>
              <a:ext uri="{FF2B5EF4-FFF2-40B4-BE49-F238E27FC236}">
                <a16:creationId xmlns="" xmlns:a16="http://schemas.microsoft.com/office/drawing/2014/main" id="{C6F4E14A-7726-C04A-ABE6-5C17CA9BA1B7}"/>
              </a:ext>
            </a:extLst>
          </p:cNvPr>
          <p:cNvSpPr>
            <a:spLocks noChangeArrowheads="1"/>
          </p:cNvSpPr>
          <p:nvPr/>
        </p:nvSpPr>
        <p:spPr bwMode="auto">
          <a:xfrm>
            <a:off x="693738" y="8982075"/>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4344" name="Line 8">
            <a:extLst>
              <a:ext uri="{FF2B5EF4-FFF2-40B4-BE49-F238E27FC236}">
                <a16:creationId xmlns="" xmlns:a16="http://schemas.microsoft.com/office/drawing/2014/main" id="{EB806E71-9FA3-6049-B036-679242E0BB4C}"/>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583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6D90E4F7-BCFB-0D42-84FB-915585632525}"/>
              </a:ext>
            </a:extLst>
          </p:cNvPr>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2051" name="Rectangle 3">
            <a:extLst>
              <a:ext uri="{FF2B5EF4-FFF2-40B4-BE49-F238E27FC236}">
                <a16:creationId xmlns="" xmlns:a16="http://schemas.microsoft.com/office/drawing/2014/main" id="{A884E71E-0590-2041-B4E4-0FF03824E6B2}"/>
              </a:ext>
            </a:extLst>
          </p:cNvPr>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13316" name="Rectangle 4">
            <a:extLst>
              <a:ext uri="{FF2B5EF4-FFF2-40B4-BE49-F238E27FC236}">
                <a16:creationId xmlns="" xmlns:a16="http://schemas.microsoft.com/office/drawing/2014/main" id="{20BBF96E-FB1F-344A-BDC6-EFD858DBC8E6}"/>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 xmlns:a16="http://schemas.microsoft.com/office/drawing/2014/main" id="{BEFD595A-BA19-DE47-B5A3-9A5CA1FEBFF9}"/>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ext uri="{91240B29-F687-4f45-9708-019B960494DF}"/>
            <a:ext uri="{AF507438-7753-43e0-B8FC-AC1667EBCBE1}"/>
          </a:extLst>
        </p:spPr>
        <p:txBody>
          <a:bodyPr vert="horz" wrap="square" lIns="93662" tIns="46038" rIns="93662"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 xmlns:a16="http://schemas.microsoft.com/office/drawing/2014/main" id="{E3963228-E466-6A4C-86E6-B30639D4DFF8}"/>
              </a:ext>
            </a:extLst>
          </p:cNvPr>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GB"/>
              <a:t>John Doe, Some Company</a:t>
            </a:r>
          </a:p>
        </p:txBody>
      </p:sp>
      <p:sp>
        <p:nvSpPr>
          <p:cNvPr id="2055" name="Rectangle 7">
            <a:extLst>
              <a:ext uri="{FF2B5EF4-FFF2-40B4-BE49-F238E27FC236}">
                <a16:creationId xmlns="" xmlns:a16="http://schemas.microsoft.com/office/drawing/2014/main" id="{080B6092-BF32-D046-8715-A6F291A5C215}"/>
              </a:ext>
            </a:extLst>
          </p:cNvPr>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GB" altLang="en-US"/>
              <a:t>Page </a:t>
            </a:r>
            <a:fld id="{71F34E91-9C1B-CC4F-85AD-8F3BD766FB8F}" type="slidenum">
              <a:rPr lang="en-GB" altLang="en-US"/>
              <a:pPr>
                <a:defRPr/>
              </a:pPr>
              <a:t>‹#›</a:t>
            </a:fld>
            <a:endParaRPr lang="en-GB" altLang="en-US"/>
          </a:p>
        </p:txBody>
      </p:sp>
      <p:sp>
        <p:nvSpPr>
          <p:cNvPr id="3080" name="Rectangle 8">
            <a:extLst>
              <a:ext uri="{FF2B5EF4-FFF2-40B4-BE49-F238E27FC236}">
                <a16:creationId xmlns="" xmlns:a16="http://schemas.microsoft.com/office/drawing/2014/main" id="{A1FABBB8-75A5-A142-8FCC-9B283C027100}"/>
              </a:ext>
            </a:extLst>
          </p:cNvPr>
          <p:cNvSpPr>
            <a:spLocks noChangeArrowheads="1"/>
          </p:cNvSpPr>
          <p:nvPr/>
        </p:nvSpPr>
        <p:spPr bwMode="auto">
          <a:xfrm>
            <a:off x="723900" y="8985250"/>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3321" name="Line 9">
            <a:extLst>
              <a:ext uri="{FF2B5EF4-FFF2-40B4-BE49-F238E27FC236}">
                <a16:creationId xmlns="" xmlns:a16="http://schemas.microsoft.com/office/drawing/2014/main" id="{459422FC-FFD3-CC47-AC0B-C2FF3DD06902}"/>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 xmlns:a16="http://schemas.microsoft.com/office/drawing/2014/main" id="{913CC566-F73F-1A40-A147-F3295B283825}"/>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1467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0A38FEE-2BC1-E843-B2AD-5A26B69BE4BE}"/>
              </a:ext>
            </a:extLst>
          </p:cNvPr>
          <p:cNvSpPr>
            <a:spLocks noGrp="1" noChangeArrowheads="1"/>
          </p:cNvSpPr>
          <p:nvPr>
            <p:ph type="hdr" sz="quarter"/>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doc.: IEEE 802.11-yy/xxxxr0</a:t>
            </a:r>
          </a:p>
        </p:txBody>
      </p:sp>
      <p:sp>
        <p:nvSpPr>
          <p:cNvPr id="4099" name="Rectangle 3">
            <a:extLst>
              <a:ext uri="{FF2B5EF4-FFF2-40B4-BE49-F238E27FC236}">
                <a16:creationId xmlns="" xmlns:a16="http://schemas.microsoft.com/office/drawing/2014/main" id="{627C9D62-0499-D14F-8AB2-8E55D31A9BE3}"/>
              </a:ext>
            </a:extLst>
          </p:cNvPr>
          <p:cNvSpPr>
            <a:spLocks noGrp="1" noChangeArrowheads="1"/>
          </p:cNvSpPr>
          <p:nvPr>
            <p:ph type="dt" sz="quarter" idx="1"/>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Month Year</a:t>
            </a:r>
          </a:p>
        </p:txBody>
      </p:sp>
      <p:sp>
        <p:nvSpPr>
          <p:cNvPr id="4100" name="Rectangle 6">
            <a:extLst>
              <a:ext uri="{FF2B5EF4-FFF2-40B4-BE49-F238E27FC236}">
                <a16:creationId xmlns="" xmlns:a16="http://schemas.microsoft.com/office/drawing/2014/main" id="{9922B09A-EF57-4A4F-9BD9-074386483CF4}"/>
              </a:ext>
            </a:extLst>
          </p:cNvPr>
          <p:cNvSpPr>
            <a:spLocks noGrp="1" noChangeArrowheads="1"/>
          </p:cNvSpPr>
          <p:nvPr>
            <p:ph type="ftr" sz="quarter" idx="4"/>
          </p:nvPr>
        </p:nvSpPr>
        <p:spPr/>
        <p:txBody>
          <a:bodyPr/>
          <a:lstStyle>
            <a:lvl1pPr marL="342900" indent="-342900"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457200" defTabSz="933450">
              <a:defRPr sz="1200">
                <a:solidFill>
                  <a:schemeClr val="tx1"/>
                </a:solidFill>
                <a:latin typeface="Times New Roman" charset="0"/>
              </a:defRPr>
            </a:lvl5pPr>
            <a:lvl6pPr marL="914400" defTabSz="933450" eaLnBrk="0" fontAlgn="base" hangingPunct="0">
              <a:spcBef>
                <a:spcPct val="0"/>
              </a:spcBef>
              <a:spcAft>
                <a:spcPct val="0"/>
              </a:spcAft>
              <a:defRPr sz="1200">
                <a:solidFill>
                  <a:schemeClr val="tx1"/>
                </a:solidFill>
                <a:latin typeface="Times New Roman" charset="0"/>
              </a:defRPr>
            </a:lvl6pPr>
            <a:lvl7pPr marL="1371600" defTabSz="933450" eaLnBrk="0" fontAlgn="base" hangingPunct="0">
              <a:spcBef>
                <a:spcPct val="0"/>
              </a:spcBef>
              <a:spcAft>
                <a:spcPct val="0"/>
              </a:spcAft>
              <a:defRPr sz="1200">
                <a:solidFill>
                  <a:schemeClr val="tx1"/>
                </a:solidFill>
                <a:latin typeface="Times New Roman" charset="0"/>
              </a:defRPr>
            </a:lvl7pPr>
            <a:lvl8pPr marL="1828800" defTabSz="933450" eaLnBrk="0" fontAlgn="base" hangingPunct="0">
              <a:spcBef>
                <a:spcPct val="0"/>
              </a:spcBef>
              <a:spcAft>
                <a:spcPct val="0"/>
              </a:spcAft>
              <a:defRPr sz="1200">
                <a:solidFill>
                  <a:schemeClr val="tx1"/>
                </a:solidFill>
                <a:latin typeface="Times New Roman" charset="0"/>
              </a:defRPr>
            </a:lvl8pPr>
            <a:lvl9pPr marL="2286000" defTabSz="933450" eaLnBrk="0" fontAlgn="base" hangingPunct="0">
              <a:spcBef>
                <a:spcPct val="0"/>
              </a:spcBef>
              <a:spcAft>
                <a:spcPct val="0"/>
              </a:spcAft>
              <a:defRPr sz="1200">
                <a:solidFill>
                  <a:schemeClr val="tx1"/>
                </a:solidFill>
                <a:latin typeface="Times New Roman" charset="0"/>
              </a:defRPr>
            </a:lvl9pPr>
          </a:lstStyle>
          <a:p>
            <a:pPr lvl="4">
              <a:defRPr/>
            </a:pPr>
            <a:r>
              <a:rPr lang="en-GB" altLang="en-US"/>
              <a:t>John Doe, Some Company</a:t>
            </a:r>
          </a:p>
        </p:txBody>
      </p:sp>
      <p:sp>
        <p:nvSpPr>
          <p:cNvPr id="16388" name="Rectangle 7">
            <a:extLst>
              <a:ext uri="{FF2B5EF4-FFF2-40B4-BE49-F238E27FC236}">
                <a16:creationId xmlns="" xmlns:a16="http://schemas.microsoft.com/office/drawing/2014/main" id="{85DC398A-BF35-2C41-AEDD-941A6A8606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GB" altLang="en-US"/>
              <a:t>Page </a:t>
            </a:r>
            <a:fld id="{CC8DC1A5-D69A-2A40-990A-272209C8C8E6}" type="slidenum">
              <a:rPr lang="en-GB" altLang="en-US" smtClean="0"/>
              <a:pPr>
                <a:spcBef>
                  <a:spcPct val="0"/>
                </a:spcBef>
              </a:pPr>
              <a:t>1</a:t>
            </a:fld>
            <a:endParaRPr lang="en-GB" altLang="en-US"/>
          </a:p>
        </p:txBody>
      </p:sp>
      <p:sp>
        <p:nvSpPr>
          <p:cNvPr id="16389" name="Rectangle 2">
            <a:extLst>
              <a:ext uri="{FF2B5EF4-FFF2-40B4-BE49-F238E27FC236}">
                <a16:creationId xmlns="" xmlns:a16="http://schemas.microsoft.com/office/drawing/2014/main" id="{F280AA26-9C1A-514B-940A-FCD9D2C1FE85}"/>
              </a:ext>
            </a:extLst>
          </p:cNvPr>
          <p:cNvSpPr>
            <a:spLocks noGrp="1" noRot="1" noChangeAspect="1" noChangeArrowheads="1" noTextEdit="1"/>
          </p:cNvSpPr>
          <p:nvPr>
            <p:ph type="sldImg"/>
          </p:nvPr>
        </p:nvSpPr>
        <p:spPr>
          <a:xfrm>
            <a:off x="1154113" y="701675"/>
            <a:ext cx="4625975" cy="3468688"/>
          </a:xfrm>
          <a:ln/>
        </p:spPr>
      </p:sp>
      <p:sp>
        <p:nvSpPr>
          <p:cNvPr id="4103" name="Rectangle 3">
            <a:extLst>
              <a:ext uri="{FF2B5EF4-FFF2-40B4-BE49-F238E27FC236}">
                <a16:creationId xmlns="" xmlns:a16="http://schemas.microsoft.com/office/drawing/2014/main" id="{9DF1568D-A499-0B4F-A495-9638D1920EEC}"/>
              </a:ext>
            </a:extLst>
          </p:cNvPr>
          <p:cNvSpPr>
            <a:spLocks noGrp="1" noChangeArrowheads="1"/>
          </p:cNvSpPr>
          <p:nvPr>
            <p:ph type="body" idx="1"/>
          </p:nvPr>
        </p:nvSpPr>
        <p:spPr>
          <a:extLst>
            <a:ext uri="{AF507438-7753-43e0-B8FC-AC1667EBCBE1}"/>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92170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 xmlns:a16="http://schemas.microsoft.com/office/drawing/2014/main" id="{818ADD69-D879-6749-9344-46C314222B1B}"/>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5" name="Rectangle 6">
            <a:extLst>
              <a:ext uri="{FF2B5EF4-FFF2-40B4-BE49-F238E27FC236}">
                <a16:creationId xmlns="" xmlns:a16="http://schemas.microsoft.com/office/drawing/2014/main" id="{2B2B1914-BD52-BD4F-BFA5-14A80325EEDC}"/>
              </a:ext>
            </a:extLst>
          </p:cNvPr>
          <p:cNvSpPr>
            <a:spLocks noGrp="1" noChangeArrowheads="1"/>
          </p:cNvSpPr>
          <p:nvPr>
            <p:ph type="sldNum" sz="quarter" idx="11"/>
          </p:nvPr>
        </p:nvSpPr>
        <p:spPr/>
        <p:txBody>
          <a:bodyPr/>
          <a:lstStyle>
            <a:lvl1pPr>
              <a:defRPr/>
            </a:lvl1pPr>
          </a:lstStyle>
          <a:p>
            <a:pPr>
              <a:defRPr/>
            </a:pPr>
            <a:r>
              <a:rPr lang="en-GB" altLang="en-US"/>
              <a:t>Slide </a:t>
            </a:r>
            <a:fld id="{174C5FFC-BAFF-724F-BFB7-D912583CCE3A}" type="slidenum">
              <a:rPr lang="en-GB" altLang="en-US"/>
              <a:pPr>
                <a:defRPr/>
              </a:pPr>
              <a:t>‹#›</a:t>
            </a:fld>
            <a:endParaRPr lang="en-GB" altLang="en-US"/>
          </a:p>
        </p:txBody>
      </p:sp>
    </p:spTree>
    <p:extLst>
      <p:ext uri="{BB962C8B-B14F-4D97-AF65-F5344CB8AC3E}">
        <p14:creationId xmlns:p14="http://schemas.microsoft.com/office/powerpoint/2010/main" val="5342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 xmlns:a16="http://schemas.microsoft.com/office/drawing/2014/main" id="{1F6FF31B-1A49-C14D-AB33-469F4DA4085C}"/>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5" name="Rectangle 6">
            <a:extLst>
              <a:ext uri="{FF2B5EF4-FFF2-40B4-BE49-F238E27FC236}">
                <a16:creationId xmlns="" xmlns:a16="http://schemas.microsoft.com/office/drawing/2014/main" id="{609DC3AE-4CE9-7E49-8545-9400DA734624}"/>
              </a:ext>
            </a:extLst>
          </p:cNvPr>
          <p:cNvSpPr>
            <a:spLocks noGrp="1" noChangeArrowheads="1"/>
          </p:cNvSpPr>
          <p:nvPr>
            <p:ph type="sldNum" sz="quarter" idx="11"/>
          </p:nvPr>
        </p:nvSpPr>
        <p:spPr/>
        <p:txBody>
          <a:bodyPr/>
          <a:lstStyle>
            <a:lvl1pPr>
              <a:defRPr/>
            </a:lvl1pPr>
          </a:lstStyle>
          <a:p>
            <a:pPr>
              <a:defRPr/>
            </a:pPr>
            <a:r>
              <a:rPr lang="en-GB" altLang="en-US"/>
              <a:t>Slide </a:t>
            </a:r>
            <a:fld id="{EA0D71BC-8CCF-C047-84B1-F070DC27B8A7}" type="slidenum">
              <a:rPr lang="en-GB" altLang="en-US"/>
              <a:pPr>
                <a:defRPr/>
              </a:pPr>
              <a:t>‹#›</a:t>
            </a:fld>
            <a:endParaRPr lang="en-GB" altLang="en-US"/>
          </a:p>
        </p:txBody>
      </p:sp>
    </p:spTree>
    <p:extLst>
      <p:ext uri="{BB962C8B-B14F-4D97-AF65-F5344CB8AC3E}">
        <p14:creationId xmlns:p14="http://schemas.microsoft.com/office/powerpoint/2010/main" val="282780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 xmlns:a16="http://schemas.microsoft.com/office/drawing/2014/main" id="{DDCEA5B4-9D5A-774F-9618-D69FB92BB4BE}"/>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5" name="Rectangle 6">
            <a:extLst>
              <a:ext uri="{FF2B5EF4-FFF2-40B4-BE49-F238E27FC236}">
                <a16:creationId xmlns="" xmlns:a16="http://schemas.microsoft.com/office/drawing/2014/main" id="{3BEFCD09-94A3-CF4E-BF63-F7C291B4C539}"/>
              </a:ext>
            </a:extLst>
          </p:cNvPr>
          <p:cNvSpPr>
            <a:spLocks noGrp="1" noChangeArrowheads="1"/>
          </p:cNvSpPr>
          <p:nvPr>
            <p:ph type="sldNum" sz="quarter" idx="11"/>
          </p:nvPr>
        </p:nvSpPr>
        <p:spPr/>
        <p:txBody>
          <a:bodyPr/>
          <a:lstStyle>
            <a:lvl1pPr>
              <a:defRPr/>
            </a:lvl1pPr>
          </a:lstStyle>
          <a:p>
            <a:pPr>
              <a:defRPr/>
            </a:pPr>
            <a:r>
              <a:rPr lang="en-GB" altLang="en-US"/>
              <a:t>Slide </a:t>
            </a:r>
            <a:fld id="{3D010F7C-5FEA-3441-8BFA-01D93CDC154D}" type="slidenum">
              <a:rPr lang="en-GB" altLang="en-US"/>
              <a:pPr>
                <a:defRPr/>
              </a:pPr>
              <a:t>‹#›</a:t>
            </a:fld>
            <a:endParaRPr lang="en-GB" altLang="en-US"/>
          </a:p>
        </p:txBody>
      </p:sp>
    </p:spTree>
    <p:extLst>
      <p:ext uri="{BB962C8B-B14F-4D97-AF65-F5344CB8AC3E}">
        <p14:creationId xmlns:p14="http://schemas.microsoft.com/office/powerpoint/2010/main" val="124718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 xmlns:a16="http://schemas.microsoft.com/office/drawing/2014/main" id="{38882DC5-A929-514C-8989-ADDA0DF8B3F0}"/>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5" name="Rectangle 6">
            <a:extLst>
              <a:ext uri="{FF2B5EF4-FFF2-40B4-BE49-F238E27FC236}">
                <a16:creationId xmlns="" xmlns:a16="http://schemas.microsoft.com/office/drawing/2014/main" id="{BCB0DFE2-69DF-A64E-A3F4-DD935CB13E64}"/>
              </a:ext>
            </a:extLst>
          </p:cNvPr>
          <p:cNvSpPr>
            <a:spLocks noGrp="1" noChangeArrowheads="1"/>
          </p:cNvSpPr>
          <p:nvPr>
            <p:ph type="sldNum" sz="quarter" idx="11"/>
          </p:nvPr>
        </p:nvSpPr>
        <p:spPr/>
        <p:txBody>
          <a:bodyPr/>
          <a:lstStyle>
            <a:lvl1pPr>
              <a:defRPr/>
            </a:lvl1pPr>
          </a:lstStyle>
          <a:p>
            <a:pPr>
              <a:defRPr/>
            </a:pPr>
            <a:r>
              <a:rPr lang="en-GB" altLang="en-US"/>
              <a:t>Slide </a:t>
            </a:r>
            <a:fld id="{98CE6AED-B9D7-6640-80A9-6BE85BF1631B}" type="slidenum">
              <a:rPr lang="en-GB" altLang="en-US"/>
              <a:pPr>
                <a:defRPr/>
              </a:pPr>
              <a:t>‹#›</a:t>
            </a:fld>
            <a:endParaRPr lang="en-GB" altLang="en-US"/>
          </a:p>
        </p:txBody>
      </p:sp>
    </p:spTree>
    <p:extLst>
      <p:ext uri="{BB962C8B-B14F-4D97-AF65-F5344CB8AC3E}">
        <p14:creationId xmlns:p14="http://schemas.microsoft.com/office/powerpoint/2010/main" val="33293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 xmlns:a16="http://schemas.microsoft.com/office/drawing/2014/main" id="{C070B17A-53E4-E34B-9B5D-0CC06E8B133F}"/>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5" name="Rectangle 6">
            <a:extLst>
              <a:ext uri="{FF2B5EF4-FFF2-40B4-BE49-F238E27FC236}">
                <a16:creationId xmlns="" xmlns:a16="http://schemas.microsoft.com/office/drawing/2014/main" id="{987D1C8E-DC84-354A-99AB-5B7F6278BDCF}"/>
              </a:ext>
            </a:extLst>
          </p:cNvPr>
          <p:cNvSpPr>
            <a:spLocks noGrp="1" noChangeArrowheads="1"/>
          </p:cNvSpPr>
          <p:nvPr>
            <p:ph type="sldNum" sz="quarter" idx="11"/>
          </p:nvPr>
        </p:nvSpPr>
        <p:spPr/>
        <p:txBody>
          <a:bodyPr/>
          <a:lstStyle>
            <a:lvl1pPr>
              <a:defRPr/>
            </a:lvl1pPr>
          </a:lstStyle>
          <a:p>
            <a:pPr>
              <a:defRPr/>
            </a:pPr>
            <a:r>
              <a:rPr lang="en-GB" altLang="en-US"/>
              <a:t>Slide </a:t>
            </a:r>
            <a:fld id="{B30C53B2-1AEB-6A4A-92BF-A0CC5DD82D79}" type="slidenum">
              <a:rPr lang="en-GB" altLang="en-US"/>
              <a:pPr>
                <a:defRPr/>
              </a:pPr>
              <a:t>‹#›</a:t>
            </a:fld>
            <a:endParaRPr lang="en-GB" altLang="en-US"/>
          </a:p>
        </p:txBody>
      </p:sp>
    </p:spTree>
    <p:extLst>
      <p:ext uri="{BB962C8B-B14F-4D97-AF65-F5344CB8AC3E}">
        <p14:creationId xmlns:p14="http://schemas.microsoft.com/office/powerpoint/2010/main" val="93213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 xmlns:a16="http://schemas.microsoft.com/office/drawing/2014/main" id="{C14AF424-CC42-4D4D-9924-5756C30F0B38}"/>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6" name="Rectangle 6">
            <a:extLst>
              <a:ext uri="{FF2B5EF4-FFF2-40B4-BE49-F238E27FC236}">
                <a16:creationId xmlns="" xmlns:a16="http://schemas.microsoft.com/office/drawing/2014/main" id="{7223C9BE-AC30-6942-968F-B00EFCFEDF85}"/>
              </a:ext>
            </a:extLst>
          </p:cNvPr>
          <p:cNvSpPr>
            <a:spLocks noGrp="1" noChangeArrowheads="1"/>
          </p:cNvSpPr>
          <p:nvPr>
            <p:ph type="sldNum" sz="quarter" idx="11"/>
          </p:nvPr>
        </p:nvSpPr>
        <p:spPr/>
        <p:txBody>
          <a:bodyPr/>
          <a:lstStyle>
            <a:lvl1pPr>
              <a:defRPr/>
            </a:lvl1pPr>
          </a:lstStyle>
          <a:p>
            <a:pPr>
              <a:defRPr/>
            </a:pPr>
            <a:r>
              <a:rPr lang="en-GB" altLang="en-US"/>
              <a:t>Slide </a:t>
            </a:r>
            <a:fld id="{09F28BF2-939B-CB4B-B75D-0A4731CF9A4D}" type="slidenum">
              <a:rPr lang="en-GB" altLang="en-US"/>
              <a:pPr>
                <a:defRPr/>
              </a:pPr>
              <a:t>‹#›</a:t>
            </a:fld>
            <a:endParaRPr lang="en-GB" altLang="en-US"/>
          </a:p>
        </p:txBody>
      </p:sp>
    </p:spTree>
    <p:extLst>
      <p:ext uri="{BB962C8B-B14F-4D97-AF65-F5344CB8AC3E}">
        <p14:creationId xmlns:p14="http://schemas.microsoft.com/office/powerpoint/2010/main" val="285185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 xmlns:a16="http://schemas.microsoft.com/office/drawing/2014/main" id="{24E99F9E-7451-D34D-8118-8F2E25C8C3AF}"/>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8" name="Rectangle 6">
            <a:extLst>
              <a:ext uri="{FF2B5EF4-FFF2-40B4-BE49-F238E27FC236}">
                <a16:creationId xmlns="" xmlns:a16="http://schemas.microsoft.com/office/drawing/2014/main" id="{2C266F97-62E0-F54A-A297-88608D297361}"/>
              </a:ext>
            </a:extLst>
          </p:cNvPr>
          <p:cNvSpPr>
            <a:spLocks noGrp="1" noChangeArrowheads="1"/>
          </p:cNvSpPr>
          <p:nvPr>
            <p:ph type="sldNum" sz="quarter" idx="11"/>
          </p:nvPr>
        </p:nvSpPr>
        <p:spPr/>
        <p:txBody>
          <a:bodyPr/>
          <a:lstStyle>
            <a:lvl1pPr>
              <a:defRPr/>
            </a:lvl1pPr>
          </a:lstStyle>
          <a:p>
            <a:pPr>
              <a:defRPr/>
            </a:pPr>
            <a:r>
              <a:rPr lang="en-GB" altLang="en-US"/>
              <a:t>Slide </a:t>
            </a:r>
            <a:fld id="{A8DB6495-6A84-6E41-B1C5-4921A0D1236F}" type="slidenum">
              <a:rPr lang="en-GB" altLang="en-US"/>
              <a:pPr>
                <a:defRPr/>
              </a:pPr>
              <a:t>‹#›</a:t>
            </a:fld>
            <a:endParaRPr lang="en-GB" altLang="en-US"/>
          </a:p>
        </p:txBody>
      </p:sp>
    </p:spTree>
    <p:extLst>
      <p:ext uri="{BB962C8B-B14F-4D97-AF65-F5344CB8AC3E}">
        <p14:creationId xmlns:p14="http://schemas.microsoft.com/office/powerpoint/2010/main" val="35610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 xmlns:a16="http://schemas.microsoft.com/office/drawing/2014/main" id="{8038FEAC-C453-8A4E-8D6E-BDC6D52205E5}"/>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4" name="Rectangle 6">
            <a:extLst>
              <a:ext uri="{FF2B5EF4-FFF2-40B4-BE49-F238E27FC236}">
                <a16:creationId xmlns="" xmlns:a16="http://schemas.microsoft.com/office/drawing/2014/main" id="{5857FBC6-4D76-3445-A508-E5FCF44D917E}"/>
              </a:ext>
            </a:extLst>
          </p:cNvPr>
          <p:cNvSpPr>
            <a:spLocks noGrp="1" noChangeArrowheads="1"/>
          </p:cNvSpPr>
          <p:nvPr>
            <p:ph type="sldNum" sz="quarter" idx="11"/>
          </p:nvPr>
        </p:nvSpPr>
        <p:spPr/>
        <p:txBody>
          <a:bodyPr/>
          <a:lstStyle>
            <a:lvl1pPr>
              <a:defRPr/>
            </a:lvl1pPr>
          </a:lstStyle>
          <a:p>
            <a:pPr>
              <a:defRPr/>
            </a:pPr>
            <a:r>
              <a:rPr lang="en-GB" altLang="en-US"/>
              <a:t>Slide </a:t>
            </a:r>
            <a:fld id="{4D8DB687-3069-AC4D-9AF1-A172E1087498}" type="slidenum">
              <a:rPr lang="en-GB" altLang="en-US"/>
              <a:pPr>
                <a:defRPr/>
              </a:pPr>
              <a:t>‹#›</a:t>
            </a:fld>
            <a:endParaRPr lang="en-GB" altLang="en-US"/>
          </a:p>
        </p:txBody>
      </p:sp>
    </p:spTree>
    <p:extLst>
      <p:ext uri="{BB962C8B-B14F-4D97-AF65-F5344CB8AC3E}">
        <p14:creationId xmlns:p14="http://schemas.microsoft.com/office/powerpoint/2010/main" val="370969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D2FF5A27-FB49-404A-9E78-FCC7F18204C6}"/>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3" name="Rectangle 6">
            <a:extLst>
              <a:ext uri="{FF2B5EF4-FFF2-40B4-BE49-F238E27FC236}">
                <a16:creationId xmlns="" xmlns:a16="http://schemas.microsoft.com/office/drawing/2014/main" id="{CEFD3FEE-6179-5D43-B7A5-E30E004ED333}"/>
              </a:ext>
            </a:extLst>
          </p:cNvPr>
          <p:cNvSpPr>
            <a:spLocks noGrp="1" noChangeArrowheads="1"/>
          </p:cNvSpPr>
          <p:nvPr>
            <p:ph type="sldNum" sz="quarter" idx="11"/>
          </p:nvPr>
        </p:nvSpPr>
        <p:spPr/>
        <p:txBody>
          <a:bodyPr/>
          <a:lstStyle>
            <a:lvl1pPr>
              <a:defRPr/>
            </a:lvl1pPr>
          </a:lstStyle>
          <a:p>
            <a:pPr>
              <a:defRPr/>
            </a:pPr>
            <a:r>
              <a:rPr lang="en-GB" altLang="en-US"/>
              <a:t>Slide </a:t>
            </a:r>
            <a:fld id="{643C779F-9F6C-B14D-BC7B-E7E5EBA2ABF8}" type="slidenum">
              <a:rPr lang="en-GB" altLang="en-US"/>
              <a:pPr>
                <a:defRPr/>
              </a:pPr>
              <a:t>‹#›</a:t>
            </a:fld>
            <a:endParaRPr lang="en-GB" altLang="en-US"/>
          </a:p>
        </p:txBody>
      </p:sp>
    </p:spTree>
    <p:extLst>
      <p:ext uri="{BB962C8B-B14F-4D97-AF65-F5344CB8AC3E}">
        <p14:creationId xmlns:p14="http://schemas.microsoft.com/office/powerpoint/2010/main" val="21896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 xmlns:a16="http://schemas.microsoft.com/office/drawing/2014/main" id="{DE319CB6-B058-1244-9A8B-A86E23A28FFA}"/>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6" name="Rectangle 6">
            <a:extLst>
              <a:ext uri="{FF2B5EF4-FFF2-40B4-BE49-F238E27FC236}">
                <a16:creationId xmlns="" xmlns:a16="http://schemas.microsoft.com/office/drawing/2014/main" id="{D375F2BB-7D1D-DF44-8A62-D0FBA0847D4D}"/>
              </a:ext>
            </a:extLst>
          </p:cNvPr>
          <p:cNvSpPr>
            <a:spLocks noGrp="1" noChangeArrowheads="1"/>
          </p:cNvSpPr>
          <p:nvPr>
            <p:ph type="sldNum" sz="quarter" idx="11"/>
          </p:nvPr>
        </p:nvSpPr>
        <p:spPr/>
        <p:txBody>
          <a:bodyPr/>
          <a:lstStyle>
            <a:lvl1pPr>
              <a:defRPr/>
            </a:lvl1pPr>
          </a:lstStyle>
          <a:p>
            <a:pPr>
              <a:defRPr/>
            </a:pPr>
            <a:r>
              <a:rPr lang="en-GB" altLang="en-US"/>
              <a:t>Slide </a:t>
            </a:r>
            <a:fld id="{FFBE1464-A2FA-9546-9C9B-3601139A9F3D}" type="slidenum">
              <a:rPr lang="en-GB" altLang="en-US"/>
              <a:pPr>
                <a:defRPr/>
              </a:pPr>
              <a:t>‹#›</a:t>
            </a:fld>
            <a:endParaRPr lang="en-GB" altLang="en-US"/>
          </a:p>
        </p:txBody>
      </p:sp>
    </p:spTree>
    <p:extLst>
      <p:ext uri="{BB962C8B-B14F-4D97-AF65-F5344CB8AC3E}">
        <p14:creationId xmlns:p14="http://schemas.microsoft.com/office/powerpoint/2010/main" val="35063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 xmlns:a16="http://schemas.microsoft.com/office/drawing/2014/main" id="{F8F55A7E-3A71-894C-9FCD-56286FF99786}"/>
              </a:ext>
            </a:extLst>
          </p:cNvPr>
          <p:cNvSpPr>
            <a:spLocks noGrp="1" noChangeArrowheads="1"/>
          </p:cNvSpPr>
          <p:nvPr>
            <p:ph type="ftr" sz="quarter" idx="10"/>
          </p:nvPr>
        </p:nvSpPr>
        <p:spPr/>
        <p:txBody>
          <a:bodyPr/>
          <a:lstStyle>
            <a:lvl1pPr>
              <a:defRPr/>
            </a:lvl1pPr>
          </a:lstStyle>
          <a:p>
            <a:pPr>
              <a:defRPr/>
            </a:pPr>
            <a:r>
              <a:rPr lang="en-GB"/>
              <a:t>John Doe, Some Company</a:t>
            </a:r>
          </a:p>
        </p:txBody>
      </p:sp>
      <p:sp>
        <p:nvSpPr>
          <p:cNvPr id="6" name="Rectangle 6">
            <a:extLst>
              <a:ext uri="{FF2B5EF4-FFF2-40B4-BE49-F238E27FC236}">
                <a16:creationId xmlns="" xmlns:a16="http://schemas.microsoft.com/office/drawing/2014/main" id="{024CC45B-2DA5-5E4B-A959-2B15A138FF4D}"/>
              </a:ext>
            </a:extLst>
          </p:cNvPr>
          <p:cNvSpPr>
            <a:spLocks noGrp="1" noChangeArrowheads="1"/>
          </p:cNvSpPr>
          <p:nvPr>
            <p:ph type="sldNum" sz="quarter" idx="11"/>
          </p:nvPr>
        </p:nvSpPr>
        <p:spPr/>
        <p:txBody>
          <a:bodyPr/>
          <a:lstStyle>
            <a:lvl1pPr>
              <a:defRPr/>
            </a:lvl1pPr>
          </a:lstStyle>
          <a:p>
            <a:pPr>
              <a:defRPr/>
            </a:pPr>
            <a:r>
              <a:rPr lang="en-GB" altLang="en-US"/>
              <a:t>Slide </a:t>
            </a:r>
            <a:fld id="{36559F1C-36D4-534D-8579-8924807232BE}" type="slidenum">
              <a:rPr lang="en-GB" altLang="en-US"/>
              <a:pPr>
                <a:defRPr/>
              </a:pPr>
              <a:t>‹#›</a:t>
            </a:fld>
            <a:endParaRPr lang="en-GB" altLang="en-US"/>
          </a:p>
        </p:txBody>
      </p:sp>
    </p:spTree>
    <p:extLst>
      <p:ext uri="{BB962C8B-B14F-4D97-AF65-F5344CB8AC3E}">
        <p14:creationId xmlns:p14="http://schemas.microsoft.com/office/powerpoint/2010/main" val="28881989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C3F10B61-2B55-F546-B69A-6F7245F0A40C}"/>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 xmlns:a16="http://schemas.microsoft.com/office/drawing/2014/main" id="{F1DC2B49-FDA2-D54C-9583-06A4A1EB205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 xmlns:a16="http://schemas.microsoft.com/office/drawing/2014/main" id="{4152B1FA-1079-0448-8322-9304CE099333}"/>
              </a:ext>
            </a:extLst>
          </p:cNvPr>
          <p:cNvSpPr>
            <a:spLocks noGrp="1" noChangeArrowheads="1"/>
          </p:cNvSpPr>
          <p:nvPr>
            <p:ph type="ftr" sz="quarter" idx="3"/>
          </p:nvPr>
        </p:nvSpPr>
        <p:spPr bwMode="auto">
          <a:xfrm>
            <a:off x="7756525" y="6475413"/>
            <a:ext cx="787400" cy="184150"/>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GB"/>
              <a:t>Xxxx, Apple</a:t>
            </a:r>
          </a:p>
        </p:txBody>
      </p:sp>
      <p:sp>
        <p:nvSpPr>
          <p:cNvPr id="1030" name="Rectangle 6">
            <a:extLst>
              <a:ext uri="{FF2B5EF4-FFF2-40B4-BE49-F238E27FC236}">
                <a16:creationId xmlns="" xmlns:a16="http://schemas.microsoft.com/office/drawing/2014/main" id="{1617C7C3-C6E3-4B47-8677-10713784F6CC}"/>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GB" altLang="en-US"/>
              <a:t>Slide </a:t>
            </a:r>
            <a:fld id="{4A77DFF8-7A66-6B48-8D00-7F981373139C}" type="slidenum">
              <a:rPr lang="en-GB" altLang="en-US"/>
              <a:pPr>
                <a:defRPr/>
              </a:pPr>
              <a:t>‹#›</a:t>
            </a:fld>
            <a:endParaRPr lang="en-GB" altLang="en-US"/>
          </a:p>
        </p:txBody>
      </p:sp>
      <p:sp>
        <p:nvSpPr>
          <p:cNvPr id="2" name="Rectangle 7">
            <a:extLst>
              <a:ext uri="{FF2B5EF4-FFF2-40B4-BE49-F238E27FC236}">
                <a16:creationId xmlns="" xmlns:a16="http://schemas.microsoft.com/office/drawing/2014/main" id="{C7B9B1F6-DB9D-814A-9E6A-AECE148D11C7}"/>
              </a:ext>
            </a:extLst>
          </p:cNvPr>
          <p:cNvSpPr>
            <a:spLocks noChangeArrowheads="1"/>
          </p:cNvSpPr>
          <p:nvPr/>
        </p:nvSpPr>
        <p:spPr bwMode="auto">
          <a:xfrm>
            <a:off x="5508104" y="375357"/>
            <a:ext cx="2937396" cy="234243"/>
          </a:xfrm>
          <a:prstGeom prst="rect">
            <a:avLst/>
          </a:prstGeom>
          <a:noFill/>
          <a:ln>
            <a:noFill/>
          </a:ln>
          <a:effectLst/>
          <a:extLst>
            <a:ext uri="{909E8E84-426E-40dd-AFC4-6F175D3DCCD1}"/>
            <a:ext uri="{91240B29-F687-4f45-9708-019B960494DF}"/>
            <a:ext uri="{AF507438-7753-43e0-B8FC-AC1667EBCBE1}"/>
          </a:extLst>
        </p:spPr>
        <p:txBody>
          <a:bodyPr wrap="square" lIns="0" tIns="0" rIns="0" bIns="0" anchor="b">
            <a:spAutoFit/>
          </a:bodyPr>
          <a:lstStyle>
            <a:lvl1pPr marL="342900" indent="-342900">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457200">
              <a:defRPr sz="1200">
                <a:solidFill>
                  <a:schemeClr val="tx1"/>
                </a:solidFill>
                <a:latin typeface="Times New Roman" charset="0"/>
              </a:defRPr>
            </a:lvl5pPr>
            <a:lvl6pPr marL="914400" eaLnBrk="0" fontAlgn="base" hangingPunct="0">
              <a:spcBef>
                <a:spcPct val="0"/>
              </a:spcBef>
              <a:spcAft>
                <a:spcPct val="0"/>
              </a:spcAft>
              <a:defRPr sz="1200">
                <a:solidFill>
                  <a:schemeClr val="tx1"/>
                </a:solidFill>
                <a:latin typeface="Times New Roman" charset="0"/>
              </a:defRPr>
            </a:lvl6pPr>
            <a:lvl7pPr marL="1371600" eaLnBrk="0" fontAlgn="base" hangingPunct="0">
              <a:spcBef>
                <a:spcPct val="0"/>
              </a:spcBef>
              <a:spcAft>
                <a:spcPct val="0"/>
              </a:spcAft>
              <a:defRPr sz="1200">
                <a:solidFill>
                  <a:schemeClr val="tx1"/>
                </a:solidFill>
                <a:latin typeface="Times New Roman" charset="0"/>
              </a:defRPr>
            </a:lvl7pPr>
            <a:lvl8pPr marL="1828800" eaLnBrk="0" fontAlgn="base" hangingPunct="0">
              <a:spcBef>
                <a:spcPct val="0"/>
              </a:spcBef>
              <a:spcAft>
                <a:spcPct val="0"/>
              </a:spcAft>
              <a:defRPr sz="1200">
                <a:solidFill>
                  <a:schemeClr val="tx1"/>
                </a:solidFill>
                <a:latin typeface="Times New Roman" charset="0"/>
              </a:defRPr>
            </a:lvl8pPr>
            <a:lvl9pPr marL="2286000" eaLnBrk="0" fontAlgn="base" hangingPunct="0">
              <a:spcBef>
                <a:spcPct val="0"/>
              </a:spcBef>
              <a:spcAft>
                <a:spcPct val="0"/>
              </a:spcAft>
              <a:defRPr sz="1200">
                <a:solidFill>
                  <a:schemeClr val="tx1"/>
                </a:solidFill>
                <a:latin typeface="Times New Roman" charset="0"/>
              </a:defRPr>
            </a:lvl9pPr>
          </a:lstStyle>
          <a:p>
            <a:pPr lvl="4" algn="r">
              <a:defRPr/>
            </a:pPr>
            <a:r>
              <a:rPr lang="en-GB" altLang="en-US" sz="1500" b="1" dirty="0" smtClean="0">
                <a:ea typeface="+mn-ea"/>
              </a:rPr>
              <a:t>doc: IEEE</a:t>
            </a:r>
            <a:r>
              <a:rPr lang="en-GB" altLang="en-US" sz="1500" b="1" baseline="0" dirty="0" smtClean="0">
                <a:ea typeface="+mn-ea"/>
              </a:rPr>
              <a:t> 802.11-18/0939r1</a:t>
            </a:r>
            <a:endParaRPr lang="en-GB" altLang="en-US" sz="1500" b="1" dirty="0">
              <a:ea typeface="+mn-ea"/>
            </a:endParaRPr>
          </a:p>
        </p:txBody>
      </p:sp>
      <p:sp>
        <p:nvSpPr>
          <p:cNvPr id="1031" name="Line 8">
            <a:extLst>
              <a:ext uri="{FF2B5EF4-FFF2-40B4-BE49-F238E27FC236}">
                <a16:creationId xmlns="" xmlns:a16="http://schemas.microsoft.com/office/drawing/2014/main" id="{EE8689E5-5CB1-8845-9243-9249644FA97C}"/>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 xmlns:a16="http://schemas.microsoft.com/office/drawing/2014/main" id="{9F7AE5C9-D5C9-914C-8E1D-87DA27E99F4C}"/>
              </a:ext>
            </a:extLst>
          </p:cNvPr>
          <p:cNvSpPr>
            <a:spLocks noChangeArrowheads="1"/>
          </p:cNvSpPr>
          <p:nvPr/>
        </p:nvSpPr>
        <p:spPr bwMode="auto">
          <a:xfrm>
            <a:off x="685800" y="6475413"/>
            <a:ext cx="718145" cy="184666"/>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smtClean="0">
                <a:ea typeface="+mn-ea"/>
              </a:rPr>
              <a:t>Submission</a:t>
            </a:r>
            <a:endParaRPr lang="en-GB" altLang="en-US" dirty="0">
              <a:ea typeface="+mn-ea"/>
            </a:endParaRPr>
          </a:p>
        </p:txBody>
      </p:sp>
      <p:sp>
        <p:nvSpPr>
          <p:cNvPr id="1033" name="Line 10">
            <a:extLst>
              <a:ext uri="{FF2B5EF4-FFF2-40B4-BE49-F238E27FC236}">
                <a16:creationId xmlns="" xmlns:a16="http://schemas.microsoft.com/office/drawing/2014/main" id="{83DC51B2-158A-6C42-84C0-FEFD2FA16216}"/>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7">
            <a:extLst>
              <a:ext uri="{FF2B5EF4-FFF2-40B4-BE49-F238E27FC236}">
                <a16:creationId xmlns="" xmlns:a16="http://schemas.microsoft.com/office/drawing/2014/main" id="{C7B9B1F6-DB9D-814A-9E6A-AECE148D11C7}"/>
              </a:ext>
            </a:extLst>
          </p:cNvPr>
          <p:cNvSpPr>
            <a:spLocks noChangeArrowheads="1"/>
          </p:cNvSpPr>
          <p:nvPr userDrawn="1"/>
        </p:nvSpPr>
        <p:spPr bwMode="auto">
          <a:xfrm>
            <a:off x="249710" y="378768"/>
            <a:ext cx="1657994" cy="230832"/>
          </a:xfrm>
          <a:prstGeom prst="rect">
            <a:avLst/>
          </a:prstGeom>
          <a:noFill/>
          <a:ln>
            <a:noFill/>
          </a:ln>
          <a:effectLst/>
          <a:extLst>
            <a:ext uri="{909E8E84-426E-40dd-AFC4-6F175D3DCCD1}"/>
            <a:ext uri="{91240B29-F687-4f45-9708-019B960494DF}"/>
            <a:ext uri="{AF507438-7753-43e0-B8FC-AC1667EBCBE1}"/>
          </a:extLst>
        </p:spPr>
        <p:txBody>
          <a:bodyPr wrap="square" lIns="0" tIns="0" rIns="0" bIns="0" anchor="b">
            <a:spAutoFit/>
          </a:bodyPr>
          <a:lstStyle>
            <a:lvl1pPr marL="342900" indent="-342900">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457200">
              <a:defRPr sz="1200">
                <a:solidFill>
                  <a:schemeClr val="tx1"/>
                </a:solidFill>
                <a:latin typeface="Times New Roman" charset="0"/>
              </a:defRPr>
            </a:lvl5pPr>
            <a:lvl6pPr marL="914400" eaLnBrk="0" fontAlgn="base" hangingPunct="0">
              <a:spcBef>
                <a:spcPct val="0"/>
              </a:spcBef>
              <a:spcAft>
                <a:spcPct val="0"/>
              </a:spcAft>
              <a:defRPr sz="1200">
                <a:solidFill>
                  <a:schemeClr val="tx1"/>
                </a:solidFill>
                <a:latin typeface="Times New Roman" charset="0"/>
              </a:defRPr>
            </a:lvl6pPr>
            <a:lvl7pPr marL="1371600" eaLnBrk="0" fontAlgn="base" hangingPunct="0">
              <a:spcBef>
                <a:spcPct val="0"/>
              </a:spcBef>
              <a:spcAft>
                <a:spcPct val="0"/>
              </a:spcAft>
              <a:defRPr sz="1200">
                <a:solidFill>
                  <a:schemeClr val="tx1"/>
                </a:solidFill>
                <a:latin typeface="Times New Roman" charset="0"/>
              </a:defRPr>
            </a:lvl7pPr>
            <a:lvl8pPr marL="1828800" eaLnBrk="0" fontAlgn="base" hangingPunct="0">
              <a:spcBef>
                <a:spcPct val="0"/>
              </a:spcBef>
              <a:spcAft>
                <a:spcPct val="0"/>
              </a:spcAft>
              <a:defRPr sz="1200">
                <a:solidFill>
                  <a:schemeClr val="tx1"/>
                </a:solidFill>
                <a:latin typeface="Times New Roman" charset="0"/>
              </a:defRPr>
            </a:lvl8pPr>
            <a:lvl9pPr marL="2286000" eaLnBrk="0" fontAlgn="base" hangingPunct="0">
              <a:spcBef>
                <a:spcPct val="0"/>
              </a:spcBef>
              <a:spcAft>
                <a:spcPct val="0"/>
              </a:spcAft>
              <a:defRPr sz="1200">
                <a:solidFill>
                  <a:schemeClr val="tx1"/>
                </a:solidFill>
                <a:latin typeface="Times New Roman" charset="0"/>
              </a:defRPr>
            </a:lvl9pPr>
          </a:lstStyle>
          <a:p>
            <a:pPr lvl="4" algn="l">
              <a:defRPr/>
            </a:pPr>
            <a:r>
              <a:rPr lang="en-GB" altLang="en-US" sz="1500" b="1" smtClean="0">
                <a:ea typeface="+mn-ea"/>
              </a:rPr>
              <a:t>July</a:t>
            </a:r>
            <a:r>
              <a:rPr lang="en-GB" altLang="en-US" sz="1500" b="1" baseline="0" smtClean="0">
                <a:ea typeface="+mn-ea"/>
              </a:rPr>
              <a:t> 2018</a:t>
            </a:r>
            <a:endParaRPr lang="en-GB" altLang="en-US" sz="1500" b="1" dirty="0">
              <a:ea typeface="+mn-ea"/>
            </a:endParaRPr>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dt="0"/>
  <p:txStyles>
    <p:titleStyle>
      <a:lvl1pPr algn="ctr"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0.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oleObject" Target="../embeddings/oleObject3.bin"/><Relationship Id="rId7"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oleObject" Target="../embeddings/oleObject4.bin"/><Relationship Id="rId5" Type="http://schemas.openxmlformats.org/officeDocument/2006/relationships/image" Target="../media/image4.emf"/><Relationship Id="rId6" Type="http://schemas.openxmlformats.org/officeDocument/2006/relationships/oleObject" Target="../embeddings/oleObject5.bin"/><Relationship Id="rId7" Type="http://schemas.openxmlformats.org/officeDocument/2006/relationships/image" Target="../media/image5.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100.png"/><Relationship Id="rId5"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
        <p:nvSpPr>
          <p:cNvPr id="15362" name="Slide Number Placeholder 4">
            <a:extLst>
              <a:ext uri="{FF2B5EF4-FFF2-40B4-BE49-F238E27FC236}">
                <a16:creationId xmlns="" xmlns:a16="http://schemas.microsoft.com/office/drawing/2014/main" id="{A050D204-1F8D-9740-B42F-4B8BC5F2D24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7E32CED-F7F1-1349-BD0B-36EBAE9E6589}" type="slidenum">
              <a:rPr lang="en-GB" altLang="en-US" sz="1200" b="0" smtClean="0"/>
              <a:pPr>
                <a:spcBef>
                  <a:spcPct val="0"/>
                </a:spcBef>
                <a:buFontTx/>
                <a:buNone/>
              </a:pPr>
              <a:t>1</a:t>
            </a:fld>
            <a:endParaRPr lang="en-GB" altLang="en-US" sz="1200" b="0"/>
          </a:p>
        </p:txBody>
      </p:sp>
      <p:sp>
        <p:nvSpPr>
          <p:cNvPr id="2052" name="Rectangle 2">
            <a:extLst>
              <a:ext uri="{FF2B5EF4-FFF2-40B4-BE49-F238E27FC236}">
                <a16:creationId xmlns="" xmlns:a16="http://schemas.microsoft.com/office/drawing/2014/main" id="{A2F6F464-3866-F247-99D3-8656294FFDF1}"/>
              </a:ext>
            </a:extLst>
          </p:cNvPr>
          <p:cNvSpPr>
            <a:spLocks noGrp="1" noChangeArrowheads="1"/>
          </p:cNvSpPr>
          <p:nvPr>
            <p:ph type="title"/>
          </p:nvPr>
        </p:nvSpPr>
        <p:spPr>
          <a:extLst>
            <a:ext uri="{909E8E84-426E-40dd-AFC4-6F175D3DCCD1}"/>
            <a:ext uri="{91240B29-F687-4f45-9708-019B960494DF}"/>
            <a:ext uri="{AF507438-7753-43e0-B8FC-AC1667EBCBE1}"/>
          </a:extLst>
        </p:spPr>
        <p:txBody>
          <a:bodyPr/>
          <a:lstStyle/>
          <a:p>
            <a:pPr>
              <a:defRPr/>
            </a:pPr>
            <a:r>
              <a:rPr lang="en-GB" altLang="en-US" dirty="0">
                <a:ea typeface="+mj-ea"/>
                <a:cs typeface="+mj-cs"/>
              </a:rPr>
              <a:t>Clock Attack Threat Model for 11az</a:t>
            </a:r>
          </a:p>
        </p:txBody>
      </p:sp>
      <p:sp>
        <p:nvSpPr>
          <p:cNvPr id="2053" name="Rectangle 6">
            <a:extLst>
              <a:ext uri="{FF2B5EF4-FFF2-40B4-BE49-F238E27FC236}">
                <a16:creationId xmlns="" xmlns:a16="http://schemas.microsoft.com/office/drawing/2014/main" id="{A1BD629F-E984-444C-9489-86DB17D948EC}"/>
              </a:ext>
            </a:extLst>
          </p:cNvPr>
          <p:cNvSpPr>
            <a:spLocks noGrp="1" noChangeArrowheads="1"/>
          </p:cNvSpPr>
          <p:nvPr>
            <p:ph type="body" idx="1"/>
          </p:nvPr>
        </p:nvSpPr>
        <p:spPr>
          <a:xfrm>
            <a:off x="685800" y="1676400"/>
            <a:ext cx="7772400" cy="381000"/>
          </a:xfrm>
          <a:extLst>
            <a:ext uri="{909E8E84-426E-40dd-AFC4-6F175D3DCCD1}"/>
            <a:ext uri="{91240B29-F687-4f45-9708-019B960494DF}"/>
            <a:ext uri="{AF507438-7753-43e0-B8FC-AC1667EBCBE1}"/>
          </a:extLst>
        </p:spPr>
        <p:txBody>
          <a:bodyPr/>
          <a:lstStyle/>
          <a:p>
            <a:pPr algn="ctr">
              <a:buFontTx/>
              <a:buNone/>
              <a:defRPr/>
            </a:pPr>
            <a:r>
              <a:rPr lang="en-GB" altLang="en-US" sz="2000" dirty="0">
                <a:ea typeface="+mn-ea"/>
                <a:cs typeface="+mn-cs"/>
              </a:rPr>
              <a:t>Date:</a:t>
            </a:r>
            <a:r>
              <a:rPr lang="en-GB" altLang="en-US" sz="2000" b="0" dirty="0">
                <a:ea typeface="+mn-ea"/>
                <a:cs typeface="+mn-cs"/>
              </a:rPr>
              <a:t> </a:t>
            </a:r>
            <a:r>
              <a:rPr lang="en-GB" altLang="en-US" sz="2000" b="0" dirty="0" smtClean="0">
                <a:ea typeface="+mn-ea"/>
                <a:cs typeface="+mn-cs"/>
              </a:rPr>
              <a:t>2018-07-02</a:t>
            </a:r>
            <a:endParaRPr lang="en-GB" altLang="en-US" sz="2000" b="0" dirty="0">
              <a:ea typeface="+mn-ea"/>
              <a:cs typeface="+mn-cs"/>
            </a:endParaRPr>
          </a:p>
        </p:txBody>
      </p:sp>
      <p:sp>
        <p:nvSpPr>
          <p:cNvPr id="15365" name="Rectangle 12">
            <a:extLst>
              <a:ext uri="{FF2B5EF4-FFF2-40B4-BE49-F238E27FC236}">
                <a16:creationId xmlns="" xmlns:a16="http://schemas.microsoft.com/office/drawing/2014/main" id="{489FB97F-ED7F-0148-861F-F5285C87C29E}"/>
              </a:ext>
            </a:extLst>
          </p:cNvPr>
          <p:cNvSpPr>
            <a:spLocks noChangeArrowheads="1"/>
          </p:cNvSpPr>
          <p:nvPr/>
        </p:nvSpPr>
        <p:spPr bwMode="auto">
          <a:xfrm>
            <a:off x="533400" y="23272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GB" altLang="en-US" sz="2000"/>
              <a:t>Authors:</a:t>
            </a:r>
            <a:endParaRPr lang="en-GB" altLang="en-US" sz="2000" b="0"/>
          </a:p>
        </p:txBody>
      </p:sp>
      <p:graphicFrame>
        <p:nvGraphicFramePr>
          <p:cNvPr id="8" name="Object 3"/>
          <p:cNvGraphicFramePr>
            <a:graphicFrameLocks noChangeAspect="1"/>
          </p:cNvGraphicFramePr>
          <p:nvPr>
            <p:extLst>
              <p:ext uri="{D42A27DB-BD31-4B8C-83A1-F6EECF244321}">
                <p14:modId xmlns:p14="http://schemas.microsoft.com/office/powerpoint/2010/main" val="1030950268"/>
              </p:ext>
            </p:extLst>
          </p:nvPr>
        </p:nvGraphicFramePr>
        <p:xfrm>
          <a:off x="508000" y="2868613"/>
          <a:ext cx="8156575" cy="3228975"/>
        </p:xfrm>
        <a:graphic>
          <a:graphicData uri="http://schemas.openxmlformats.org/presentationml/2006/ole">
            <mc:AlternateContent xmlns:mc="http://schemas.openxmlformats.org/markup-compatibility/2006">
              <mc:Choice xmlns:v="urn:schemas-microsoft-com:vml" Requires="v">
                <p:oleObj spid="_x0000_s15674" name="Document" r:id="rId4" imgW="8255000" imgH="3276600" progId="Word.Document.8">
                  <p:embed/>
                </p:oleObj>
              </mc:Choice>
              <mc:Fallback>
                <p:oleObj name="Document" r:id="rId4" imgW="8255000" imgH="3276600" progId="Word.Document.8">
                  <p:embed/>
                  <p:pic>
                    <p:nvPicPr>
                      <p:cNvPr id="0" name=""/>
                      <p:cNvPicPr>
                        <a:picLocks noChangeAspect="1" noChangeArrowheads="1"/>
                      </p:cNvPicPr>
                      <p:nvPr/>
                    </p:nvPicPr>
                    <p:blipFill>
                      <a:blip r:embed="rId5"/>
                      <a:srcRect/>
                      <a:stretch>
                        <a:fillRect/>
                      </a:stretch>
                    </p:blipFill>
                    <p:spPr bwMode="auto">
                      <a:xfrm>
                        <a:off x="508000" y="2868613"/>
                        <a:ext cx="8156575" cy="32289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FF2C5-9A6D-D443-AC39-EBE853FB867F}"/>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Clock Attack (7)</a:t>
            </a:r>
            <a:endParaRPr lang="en-US" dirty="0">
              <a:ea typeface="+mj-ea"/>
              <a:cs typeface="+mj-cs"/>
            </a:endParaRPr>
          </a:p>
        </p:txBody>
      </p:sp>
      <p:sp>
        <p:nvSpPr>
          <p:cNvPr id="24578" name="Slide Number Placeholder 4">
            <a:extLst>
              <a:ext uri="{FF2B5EF4-FFF2-40B4-BE49-F238E27FC236}">
                <a16:creationId xmlns="" xmlns:a16="http://schemas.microsoft.com/office/drawing/2014/main" id="{A14710C8-82C1-E047-92BA-22F4DB24F31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F1CDE75E-5333-4845-8E61-A064D0494BED}" type="slidenum">
              <a:rPr lang="en-GB" altLang="en-US" sz="1200" b="0" smtClean="0"/>
              <a:pPr>
                <a:spcBef>
                  <a:spcPct val="0"/>
                </a:spcBef>
                <a:buFontTx/>
                <a:buNone/>
              </a:pPr>
              <a:t>10</a:t>
            </a:fld>
            <a:endParaRPr lang="en-GB" altLang="en-US" sz="1200" b="0"/>
          </a:p>
        </p:txBody>
      </p:sp>
      <p:sp>
        <p:nvSpPr>
          <p:cNvPr id="14" name="Content Placeholder 2">
            <a:extLst>
              <a:ext uri="{FF2B5EF4-FFF2-40B4-BE49-F238E27FC236}">
                <a16:creationId xmlns="" xmlns:a16="http://schemas.microsoft.com/office/drawing/2014/main" id="{2C331E36-1061-004F-B80F-8D7A3AA0017E}"/>
              </a:ext>
            </a:extLst>
          </p:cNvPr>
          <p:cNvSpPr txBox="1">
            <a:spLocks/>
          </p:cNvSpPr>
          <p:nvPr/>
        </p:nvSpPr>
        <p:spPr bwMode="auto">
          <a:xfrm>
            <a:off x="827088" y="1484313"/>
            <a:ext cx="7772400" cy="576262"/>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endParaRPr lang="en-US" dirty="0">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 xmlns:a16="http://schemas.microsoft.com/office/drawing/2014/main" id="{845E65B1-4E46-074F-AABB-324903BED82F}"/>
                  </a:ext>
                </a:extLst>
              </p:cNvPr>
              <p:cNvSpPr txBox="1">
                <a:spLocks/>
              </p:cNvSpPr>
              <p:nvPr/>
            </p:nvSpPr>
            <p:spPr bwMode="auto">
              <a:xfrm>
                <a:off x="832048" y="1484784"/>
                <a:ext cx="7772400" cy="4824536"/>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t>Error in estimated range </a:t>
                </a:r>
                <a:r>
                  <a:rPr lang="en-US" sz="2000" dirty="0"/>
                  <a:t>(</a:t>
                </a:r>
                <a14:m>
                  <m:oMath xmlns:m="http://schemas.openxmlformats.org/officeDocument/2006/math">
                    <m:r>
                      <m:rPr>
                        <m:sty m:val="p"/>
                      </m:rPr>
                      <a:rPr lang="en-US" sz="2000">
                        <a:latin typeface="Cambria Math" panose="02040503050406030204" pitchFamily="18" charset="0"/>
                      </a:rPr>
                      <m:t>Δ</m:t>
                    </m:r>
                    <m:r>
                      <a:rPr lang="en-US" sz="2000" i="1">
                        <a:latin typeface="Cambria Math" panose="02040503050406030204" pitchFamily="18" charset="0"/>
                      </a:rPr>
                      <m:t>𝑅</m:t>
                    </m:r>
                    <m:r>
                      <a:rPr lang="en-US" sz="2000">
                        <a:latin typeface="Cambria Math" panose="02040503050406030204" pitchFamily="18" charset="0"/>
                      </a:rPr>
                      <m:t>′</m:t>
                    </m:r>
                  </m:oMath>
                </a14:m>
                <a:r>
                  <a:rPr lang="en-US" sz="2000" dirty="0"/>
                  <a:t>)</a:t>
                </a:r>
                <a:r>
                  <a:rPr lang="en-US" dirty="0"/>
                  <a:t> due to I-STA ‘correction’ attempt under clock attack:</a:t>
                </a:r>
              </a:p>
              <a:p>
                <a:pPr>
                  <a:defRPr/>
                </a:pPr>
                <a:endParaRPr lang="en-US" dirty="0"/>
              </a:p>
              <a:p>
                <a:pPr>
                  <a:defRPr/>
                </a:pPr>
                <a:endParaRPr lang="en-US" dirty="0"/>
              </a:p>
              <a:p>
                <a:pPr lvl="1">
                  <a:defRPr/>
                </a:pPr>
                <a:r>
                  <a:rPr lang="en-US" dirty="0"/>
                  <a:t>Attacker’s goal is to make the range error negative so that R-STA appears closer to the I-STA than it actually is.</a:t>
                </a:r>
              </a:p>
              <a:p>
                <a:pPr lvl="1">
                  <a:defRPr/>
                </a:pPr>
                <a14:m>
                  <m:oMath xmlns:m="http://schemas.openxmlformats.org/officeDocument/2006/math">
                    <m:d>
                      <m:dPr>
                        <m:ctrlPr>
                          <a:rPr lang="en-US" i="1">
                            <a:latin typeface="Cambria Math" charset="0"/>
                          </a:rPr>
                        </m:ctrlPr>
                      </m:dPr>
                      <m:e>
                        <m:sSubSup>
                          <m:sSubSupPr>
                            <m:ctrlPr>
                              <a:rPr lang="en-US" i="1">
                                <a:latin typeface="Cambria Math" charset="0"/>
                              </a:rPr>
                            </m:ctrlPr>
                          </m:sSubSupPr>
                          <m:e>
                            <m:r>
                              <a:rPr lang="en-US" i="1">
                                <a:latin typeface="Cambria Math" panose="02040503050406030204" pitchFamily="18" charset="0"/>
                              </a:rPr>
                              <m:t>𝑡</m:t>
                            </m:r>
                          </m:e>
                          <m:sub>
                            <m:r>
                              <a:rPr lang="en-US">
                                <a:latin typeface="Cambria Math" panose="02040503050406030204" pitchFamily="18" charset="0"/>
                              </a:rPr>
                              <m:t>4</m:t>
                            </m:r>
                          </m:sub>
                          <m:sup>
                            <m:r>
                              <a:rPr lang="en-US">
                                <a:latin typeface="Cambria Math" panose="02040503050406030204" pitchFamily="18" charset="0"/>
                              </a:rPr>
                              <m:t>′</m:t>
                            </m:r>
                          </m:sup>
                        </m:sSubSup>
                        <m:r>
                          <a:rPr lang="en-US">
                            <a:latin typeface="Cambria Math" panose="02040503050406030204" pitchFamily="18" charset="0"/>
                          </a:rPr>
                          <m:t>−</m:t>
                        </m:r>
                        <m:sSubSup>
                          <m:sSubSupPr>
                            <m:ctrlPr>
                              <a:rPr lang="en-US" i="1">
                                <a:latin typeface="Cambria Math" charset="0"/>
                              </a:rPr>
                            </m:ctrlPr>
                          </m:sSubSupPr>
                          <m:e>
                            <m:r>
                              <a:rPr lang="en-US" i="1">
                                <a:latin typeface="Cambria Math" panose="02040503050406030204" pitchFamily="18" charset="0"/>
                              </a:rPr>
                              <m:t>𝑡</m:t>
                            </m:r>
                          </m:e>
                          <m:sub>
                            <m:r>
                              <a:rPr lang="en-US">
                                <a:latin typeface="Cambria Math" panose="02040503050406030204" pitchFamily="18" charset="0"/>
                              </a:rPr>
                              <m:t>1</m:t>
                            </m:r>
                          </m:sub>
                          <m:sup>
                            <m:r>
                              <a:rPr lang="en-US">
                                <a:latin typeface="Cambria Math" panose="02040503050406030204" pitchFamily="18" charset="0"/>
                              </a:rPr>
                              <m:t>′</m:t>
                            </m:r>
                          </m:sup>
                        </m:sSubSup>
                      </m:e>
                    </m:d>
                  </m:oMath>
                </a14:m>
                <a:r>
                  <a:rPr lang="en-US" dirty="0"/>
                  <a:t> is open to manipulation, and attacker will try to make this as small as possible to reduce range.</a:t>
                </a:r>
              </a:p>
              <a:p>
                <a:pPr lvl="1">
                  <a:defRPr/>
                </a:pPr>
                <a:endParaRPr lang="en-US" dirty="0"/>
              </a:p>
              <a:p>
                <a:pPr lvl="1">
                  <a:defRPr/>
                </a:pPr>
                <a:endParaRPr lang="en-US" dirty="0"/>
              </a:p>
              <a:p>
                <a:pPr lvl="1">
                  <a:defRPr/>
                </a:pPr>
                <a:endParaRPr lang="en-US" dirty="0"/>
              </a:p>
              <a:p>
                <a:pPr lvl="1">
                  <a:defRPr/>
                </a:pPr>
                <a:r>
                  <a:rPr lang="en-US" dirty="0"/>
                  <a:t>It is possible to do so by introducing a large (but tolerable) positive frequency offset on R-STA transmissions (</a:t>
                </a:r>
                <a14:m>
                  <m:oMath xmlns:m="http://schemas.openxmlformats.org/officeDocument/2006/math">
                    <m:r>
                      <m:rPr>
                        <m:sty m:val="p"/>
                      </m:rPr>
                      <a:rPr lang="en-US">
                        <a:latin typeface="Cambria Math" panose="02040503050406030204" pitchFamily="18" charset="0"/>
                      </a:rPr>
                      <m:t>Δ</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𝑠𝑝𝑜𝑜𝑓</m:t>
                        </m:r>
                      </m:sub>
                    </m:sSub>
                    <m:r>
                      <a:rPr lang="en-US">
                        <a:latin typeface="Cambria Math" panose="02040503050406030204" pitchFamily="18" charset="0"/>
                      </a:rPr>
                      <m:t>)</m:t>
                    </m:r>
                  </m:oMath>
                </a14:m>
                <a:r>
                  <a:rPr lang="en-US" dirty="0"/>
                  <a:t>.</a:t>
                </a:r>
              </a:p>
            </p:txBody>
          </p:sp>
        </mc:Choice>
        <mc:Fallback xmlns="">
          <p:sp>
            <p:nvSpPr>
              <p:cNvPr id="8" name="Content Placeholder 2">
                <a:extLst>
                  <a:ext uri="{FF2B5EF4-FFF2-40B4-BE49-F238E27FC236}">
                    <a16:creationId xmlns:a16="http://schemas.microsoft.com/office/drawing/2014/main" xmlns:a14="http://schemas.microsoft.com/office/drawing/2010/main" xmlns="" id="{845E65B1-4E46-074F-AABB-324903BED82F}"/>
                  </a:ext>
                </a:extLst>
              </p:cNvPr>
              <p:cNvSpPr txBox="1">
                <a:spLocks noRot="1" noChangeAspect="1" noMove="1" noResize="1" noEditPoints="1" noAdjustHandles="1" noChangeArrowheads="1" noChangeShapeType="1" noTextEdit="1"/>
              </p:cNvSpPr>
              <p:nvPr/>
            </p:nvSpPr>
            <p:spPr bwMode="auto">
              <a:xfrm>
                <a:off x="832048" y="1484784"/>
                <a:ext cx="7772400" cy="4824536"/>
              </a:xfrm>
              <a:prstGeom prst="rect">
                <a:avLst/>
              </a:prstGeom>
              <a:blipFill rotWithShape="0">
                <a:blip r:embed="rId2"/>
                <a:stretch>
                  <a:fillRect l="-1020" t="-1011" r="-1255" b="-2023"/>
                </a:stretch>
              </a:blipFill>
              <a:ln>
                <a:noFill/>
              </a:ln>
              <a:effectLst/>
              <a:extLst>
                <a:ext uri="{909E8E84-426E-40dd-AFC4-6F175D3DCCD1}"/>
                <a:ext uri="{91240B29-F687-4f45-9708-019B960494DF}"/>
                <a:ext uri="{AF507438-7753-43e0-B8FC-AC1667EBCBE1}"/>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19F1523E-2DBD-6547-B358-7B9DF37B3594}"/>
                  </a:ext>
                </a:extLst>
              </p:cNvPr>
              <p:cNvSpPr/>
              <p:nvPr/>
            </p:nvSpPr>
            <p:spPr>
              <a:xfrm>
                <a:off x="1763249" y="2405581"/>
                <a:ext cx="5900077" cy="6172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Δ</m:t>
                      </m:r>
                      <m:r>
                        <a:rPr lang="en-US" sz="2000" i="1">
                          <a:latin typeface="Cambria Math" panose="02040503050406030204" pitchFamily="18" charset="0"/>
                        </a:rPr>
                        <m:t>𝑅</m:t>
                      </m:r>
                      <m:r>
                        <a:rPr lang="en-US" sz="2000" i="0">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𝑐</m:t>
                          </m:r>
                        </m:num>
                        <m:den>
                          <m:r>
                            <a:rPr lang="en-US" sz="2000" i="0">
                              <a:latin typeface="Cambria Math" panose="02040503050406030204" pitchFamily="18" charset="0"/>
                            </a:rPr>
                            <m:t>2</m:t>
                          </m:r>
                        </m:den>
                      </m:f>
                      <m:r>
                        <a:rPr lang="en-US" sz="2000" i="0">
                          <a:latin typeface="Cambria Math" panose="02040503050406030204" pitchFamily="18" charset="0"/>
                        </a:rPr>
                        <m:t>∙</m:t>
                      </m:r>
                      <m:d>
                        <m:dPr>
                          <m:ctrlPr>
                            <a:rPr lang="en-US" sz="2000" i="1">
                              <a:latin typeface="Cambria Math" charset="0"/>
                            </a:rPr>
                          </m:ctrlPr>
                        </m:dPr>
                        <m:e>
                          <m:d>
                            <m:dPr>
                              <m:ctrlPr>
                                <a:rPr lang="en-US" sz="2000" i="1">
                                  <a:latin typeface="Cambria Math" charset="0"/>
                                </a:rPr>
                              </m:ctrlPr>
                            </m:dPr>
                            <m:e>
                              <m:sSubSup>
                                <m:sSubSupPr>
                                  <m:ctrlPr>
                                    <a:rPr lang="en-US" sz="2000" i="1">
                                      <a:latin typeface="Cambria Math" charset="0"/>
                                    </a:rPr>
                                  </m:ctrlPr>
                                </m:sSubSupPr>
                                <m:e>
                                  <m:r>
                                    <a:rPr lang="en-US" sz="2000" i="1">
                                      <a:latin typeface="Cambria Math" panose="02040503050406030204" pitchFamily="18" charset="0"/>
                                    </a:rPr>
                                    <m:t>𝑡</m:t>
                                  </m:r>
                                </m:e>
                                <m:sub>
                                  <m:r>
                                    <a:rPr lang="en-US" sz="2000" i="0">
                                      <a:latin typeface="Cambria Math" panose="02040503050406030204" pitchFamily="18" charset="0"/>
                                    </a:rPr>
                                    <m:t>4</m:t>
                                  </m:r>
                                </m:sub>
                                <m:sup>
                                  <m:r>
                                    <a:rPr lang="en-US" sz="2000" i="0">
                                      <a:latin typeface="Cambria Math" panose="02040503050406030204" pitchFamily="18" charset="0"/>
                                    </a:rPr>
                                    <m:t>′</m:t>
                                  </m:r>
                                </m:sup>
                              </m:sSubSup>
                              <m:r>
                                <a:rPr lang="en-US" sz="2000" i="0">
                                  <a:latin typeface="Cambria Math" panose="02040503050406030204" pitchFamily="18" charset="0"/>
                                </a:rPr>
                                <m:t>−</m:t>
                              </m:r>
                              <m:sSubSup>
                                <m:sSubSupPr>
                                  <m:ctrlPr>
                                    <a:rPr lang="en-US" sz="2000" i="1">
                                      <a:latin typeface="Cambria Math" charset="0"/>
                                    </a:rPr>
                                  </m:ctrlPr>
                                </m:sSubSupPr>
                                <m:e>
                                  <m:r>
                                    <a:rPr lang="en-US" sz="2000" i="1">
                                      <a:latin typeface="Cambria Math" panose="02040503050406030204" pitchFamily="18" charset="0"/>
                                    </a:rPr>
                                    <m:t>𝑡</m:t>
                                  </m:r>
                                </m:e>
                                <m:sub>
                                  <m:r>
                                    <a:rPr lang="en-US" sz="2000" i="0">
                                      <a:latin typeface="Cambria Math" panose="02040503050406030204" pitchFamily="18" charset="0"/>
                                    </a:rPr>
                                    <m:t>1</m:t>
                                  </m:r>
                                </m:sub>
                                <m:sup>
                                  <m:r>
                                    <a:rPr lang="en-US" sz="2000" i="0">
                                      <a:latin typeface="Cambria Math" panose="02040503050406030204" pitchFamily="18" charset="0"/>
                                    </a:rPr>
                                    <m:t>′</m:t>
                                  </m:r>
                                </m:sup>
                              </m:sSubSup>
                            </m:e>
                          </m:d>
                          <m:r>
                            <a:rPr lang="en-US" sz="2000" i="0">
                              <a:latin typeface="Cambria Math" panose="02040503050406030204" pitchFamily="18" charset="0"/>
                            </a:rPr>
                            <m:t>−</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𝑡</m:t>
                                  </m:r>
                                </m:e>
                                <m:sub>
                                  <m:r>
                                    <a:rPr lang="en-US" sz="2000" i="0">
                                      <a:latin typeface="Cambria Math" panose="02040503050406030204" pitchFamily="18" charset="0"/>
                                    </a:rPr>
                                    <m:t>3</m:t>
                                  </m:r>
                                </m:sub>
                              </m:sSub>
                              <m:r>
                                <a:rPr lang="en-US" sz="2000" i="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𝑡</m:t>
                                  </m:r>
                                </m:e>
                                <m:sub>
                                  <m:r>
                                    <a:rPr lang="en-US" sz="2000" i="0">
                                      <a:latin typeface="Cambria Math" panose="02040503050406030204" pitchFamily="18" charset="0"/>
                                    </a:rPr>
                                    <m:t>2</m:t>
                                  </m:r>
                                </m:sub>
                              </m:sSub>
                            </m:e>
                          </m:d>
                        </m:e>
                      </m:d>
                      <m:r>
                        <a:rPr lang="en-US" sz="2000" i="0">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𝑐</m:t>
                          </m:r>
                        </m:num>
                        <m:den>
                          <m:r>
                            <a:rPr lang="en-US" sz="2000" i="0">
                              <a:latin typeface="Cambria Math" panose="02040503050406030204" pitchFamily="18" charset="0"/>
                            </a:rPr>
                            <m:t>2</m:t>
                          </m:r>
                        </m:den>
                      </m:f>
                      <m:r>
                        <a:rPr lang="en-US" sz="2000" i="0">
                          <a:latin typeface="Cambria Math" panose="02040503050406030204" pitchFamily="18" charset="0"/>
                        </a:rPr>
                        <m:t>∙</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𝑇</m:t>
                              </m:r>
                            </m:e>
                            <m:sub>
                              <m:r>
                                <a:rPr lang="en-US" sz="2000" i="0">
                                  <a:latin typeface="Cambria Math" panose="02040503050406030204" pitchFamily="18" charset="0"/>
                                </a:rPr>
                                <m:t>1→4</m:t>
                              </m:r>
                            </m:sub>
                          </m:sSub>
                          <m:r>
                            <a:rPr lang="en-US" sz="2000" i="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𝑇</m:t>
                              </m:r>
                            </m:e>
                            <m:sub>
                              <m:r>
                                <a:rPr lang="en-US" sz="2000" i="0">
                                  <a:latin typeface="Cambria Math" panose="02040503050406030204" pitchFamily="18" charset="0"/>
                                </a:rPr>
                                <m:t>2→3</m:t>
                              </m:r>
                            </m:sub>
                          </m:sSub>
                        </m:e>
                      </m:d>
                    </m:oMath>
                  </m:oMathPara>
                </a14:m>
                <a:endParaRPr lang="en-US" sz="2000" dirty="0"/>
              </a:p>
            </p:txBody>
          </p:sp>
        </mc:Choice>
        <mc:Fallback xmlns="">
          <p:sp>
            <p:nvSpPr>
              <p:cNvPr id="3" name="Rectangle 2">
                <a:extLst>
                  <a:ext uri="{FF2B5EF4-FFF2-40B4-BE49-F238E27FC236}">
                    <a16:creationId xmlns:a16="http://schemas.microsoft.com/office/drawing/2014/main" id="{19F1523E-2DBD-6547-B358-7B9DF37B3594}"/>
                  </a:ext>
                </a:extLst>
              </p:cNvPr>
              <p:cNvSpPr>
                <a:spLocks noRot="1" noChangeAspect="1" noMove="1" noResize="1" noEditPoints="1" noAdjustHandles="1" noChangeArrowheads="1" noChangeShapeType="1" noTextEdit="1"/>
              </p:cNvSpPr>
              <p:nvPr/>
            </p:nvSpPr>
            <p:spPr>
              <a:xfrm>
                <a:off x="1763249" y="2405581"/>
                <a:ext cx="5900077" cy="617285"/>
              </a:xfrm>
              <a:prstGeom prst="rect">
                <a:avLst/>
              </a:prstGeom>
              <a:blipFill>
                <a:blip r:embed="rId3"/>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6370A93B-1483-F940-B3F5-6433486EE6B6}"/>
                  </a:ext>
                </a:extLst>
              </p:cNvPr>
              <p:cNvSpPr/>
              <p:nvPr/>
            </p:nvSpPr>
            <p:spPr>
              <a:xfrm>
                <a:off x="1648459" y="4581128"/>
                <a:ext cx="5843907"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4</m:t>
                              </m:r>
                            </m:sub>
                            <m:sup>
                              <m:r>
                                <a:rPr lang="en-US" sz="1800" i="0">
                                  <a:latin typeface="Cambria Math" panose="02040503050406030204" pitchFamily="18" charset="0"/>
                                </a:rPr>
                                <m:t>′</m:t>
                              </m:r>
                            </m:sup>
                          </m:sSubSup>
                          <m:r>
                            <a:rPr lang="en-US" sz="1800" i="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1</m:t>
                              </m:r>
                            </m:sub>
                            <m:sup>
                              <m:r>
                                <a:rPr lang="en-US" sz="1800" i="0">
                                  <a:latin typeface="Cambria Math" panose="02040503050406030204" pitchFamily="18" charset="0"/>
                                </a:rPr>
                                <m:t>′</m:t>
                              </m:r>
                            </m:sup>
                          </m:sSubSup>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r>
                                <a:rPr lang="en-US" sz="1800" i="0">
                                  <a:latin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den>
                          </m:f>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f>
                            <m:fPr>
                              <m:ctrlPr>
                                <a:rPr lang="en-US" sz="1800" i="1">
                                  <a:latin typeface="Cambria Math" charset="0"/>
                                </a:rPr>
                              </m:ctrlPr>
                            </m:fPr>
                            <m:num>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4" name="Rectangle 3">
                <a:extLst>
                  <a:ext uri="{FF2B5EF4-FFF2-40B4-BE49-F238E27FC236}">
                    <a16:creationId xmlns:a16="http://schemas.microsoft.com/office/drawing/2014/main" xmlns:a14="http://schemas.microsoft.com/office/drawing/2010/main" xmlns="" id="{6370A93B-1483-F940-B3F5-6433486EE6B6}"/>
                  </a:ext>
                </a:extLst>
              </p:cNvPr>
              <p:cNvSpPr>
                <a:spLocks noRot="1" noChangeAspect="1" noMove="1" noResize="1" noEditPoints="1" noAdjustHandles="1" noChangeArrowheads="1" noChangeShapeType="1" noTextEdit="1"/>
              </p:cNvSpPr>
              <p:nvPr/>
            </p:nvSpPr>
            <p:spPr>
              <a:xfrm>
                <a:off x="1648459" y="4581128"/>
                <a:ext cx="5843907" cy="66749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106EB4BF-E821-EC4C-A579-330AB9D299C6}"/>
                  </a:ext>
                </a:extLst>
              </p:cNvPr>
              <p:cNvSpPr/>
              <p:nvPr/>
            </p:nvSpPr>
            <p:spPr>
              <a:xfrm>
                <a:off x="4555845" y="5248618"/>
                <a:ext cx="2350964" cy="291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𝑓</m:t>
                      </m:r>
                      <m:r>
                        <a:rPr lang="en-US">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m:t>
                          </m:r>
                          <m:r>
                            <a:rPr lang="en-US" i="1">
                              <a:latin typeface="Cambria Math" panose="02040503050406030204" pitchFamily="18" charset="0"/>
                            </a:rPr>
                            <m:t>𝑓</m:t>
                          </m:r>
                        </m:e>
                        <m:sub>
                          <m:r>
                            <a:rPr lang="en-US" i="1">
                              <a:latin typeface="Cambria Math" panose="02040503050406030204" pitchFamily="18" charset="0"/>
                            </a:rPr>
                            <m:t>𝑅</m:t>
                          </m:r>
                          <m:r>
                            <a:rPr lang="en-US">
                              <a:latin typeface="Cambria Math" panose="02040503050406030204" pitchFamily="18" charset="0"/>
                            </a:rPr>
                            <m:t>−</m:t>
                          </m:r>
                          <m:r>
                            <a:rPr lang="en-US" i="1">
                              <a:latin typeface="Cambria Math" panose="02040503050406030204" pitchFamily="18" charset="0"/>
                            </a:rPr>
                            <m:t>𝑆𝑇𝐴</m:t>
                          </m:r>
                        </m:sub>
                      </m:sSub>
                      <m:r>
                        <a:rPr lang="en-US">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𝑠𝑝𝑜𝑜𝑓</m:t>
                          </m:r>
                        </m:sub>
                      </m:sSub>
                      <m:r>
                        <a:rPr lang="en-US">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𝐼</m:t>
                          </m:r>
                          <m:r>
                            <a:rPr lang="en-US">
                              <a:latin typeface="Cambria Math" panose="02040503050406030204" pitchFamily="18" charset="0"/>
                            </a:rPr>
                            <m:t>−</m:t>
                          </m:r>
                          <m:r>
                            <a:rPr lang="en-US" i="1">
                              <a:latin typeface="Cambria Math" panose="02040503050406030204" pitchFamily="18" charset="0"/>
                            </a:rPr>
                            <m:t>𝑆𝑇𝐴</m:t>
                          </m:r>
                        </m:sub>
                      </m:sSub>
                    </m:oMath>
                  </m:oMathPara>
                </a14:m>
                <a:endParaRPr lang="en-US" dirty="0"/>
              </a:p>
            </p:txBody>
          </p:sp>
        </mc:Choice>
        <mc:Fallback xmlns="">
          <p:sp>
            <p:nvSpPr>
              <p:cNvPr id="12" name="Rectangle 11">
                <a:extLst>
                  <a:ext uri="{FF2B5EF4-FFF2-40B4-BE49-F238E27FC236}">
                    <a16:creationId xmlns:a16="http://schemas.microsoft.com/office/drawing/2014/main" xmlns:a14="http://schemas.microsoft.com/office/drawing/2010/main" xmlns="" id="{106EB4BF-E821-EC4C-A579-330AB9D299C6}"/>
                  </a:ext>
                </a:extLst>
              </p:cNvPr>
              <p:cNvSpPr>
                <a:spLocks noRot="1" noChangeAspect="1" noMove="1" noResize="1" noEditPoints="1" noAdjustHandles="1" noChangeArrowheads="1" noChangeShapeType="1" noTextEdit="1"/>
              </p:cNvSpPr>
              <p:nvPr/>
            </p:nvSpPr>
            <p:spPr>
              <a:xfrm>
                <a:off x="4555845" y="5248618"/>
                <a:ext cx="2350964" cy="291811"/>
              </a:xfrm>
              <a:prstGeom prst="rect">
                <a:avLst/>
              </a:prstGeom>
              <a:blipFill rotWithShape="0">
                <a:blip r:embed="rId5"/>
                <a:stretch>
                  <a:fillRect b="-2083"/>
                </a:stretch>
              </a:blipFill>
            </p:spPr>
            <p:txBody>
              <a:bodyPr/>
              <a:lstStyle/>
              <a:p>
                <a:r>
                  <a:rPr lang="en-US">
                    <a:noFill/>
                  </a:rPr>
                  <a:t> </a:t>
                </a:r>
              </a:p>
            </p:txBody>
          </p:sp>
        </mc:Fallback>
      </mc:AlternateContent>
      <p:cxnSp>
        <p:nvCxnSpPr>
          <p:cNvPr id="15" name="Straight Connector 14">
            <a:extLst>
              <a:ext uri="{FF2B5EF4-FFF2-40B4-BE49-F238E27FC236}">
                <a16:creationId xmlns="" xmlns:a16="http://schemas.microsoft.com/office/drawing/2014/main" id="{889F644C-799B-804C-8C3E-D0F410C82367}"/>
              </a:ext>
            </a:extLst>
          </p:cNvPr>
          <p:cNvCxnSpPr>
            <a:cxnSpLocks/>
          </p:cNvCxnSpPr>
          <p:nvPr/>
        </p:nvCxnSpPr>
        <p:spPr bwMode="auto">
          <a:xfrm>
            <a:off x="4283968" y="5210571"/>
            <a:ext cx="360040" cy="162645"/>
          </a:xfrm>
          <a:prstGeom prst="line">
            <a:avLst/>
          </a:prstGeom>
          <a:solidFill>
            <a:schemeClr val="accent1"/>
          </a:solidFill>
          <a:ln w="127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9551A-CDC6-1241-BD5A-76D5360D0682}"/>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Numerical Results (1)</a:t>
            </a:r>
            <a:endParaRPr lang="en-US" dirty="0">
              <a:solidFill>
                <a:srgbClr val="FF0000"/>
              </a:solidFill>
              <a:ea typeface="+mj-ea"/>
              <a:cs typeface="+mj-cs"/>
            </a:endParaRPr>
          </a:p>
        </p:txBody>
      </p:sp>
      <p:sp>
        <p:nvSpPr>
          <p:cNvPr id="26626" name="Slide Number Placeholder 4">
            <a:extLst>
              <a:ext uri="{FF2B5EF4-FFF2-40B4-BE49-F238E27FC236}">
                <a16:creationId xmlns="" xmlns:a16="http://schemas.microsoft.com/office/drawing/2014/main" id="{BF263306-B632-904B-8F8A-E009A8B2E61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6AD15F98-85AA-C84A-BD9D-A920C35A6DC4}" type="slidenum">
              <a:rPr lang="en-GB" altLang="en-US" sz="1200" b="0" smtClean="0"/>
              <a:pPr>
                <a:spcBef>
                  <a:spcPct val="0"/>
                </a:spcBef>
                <a:buFontTx/>
                <a:buNone/>
              </a:pPr>
              <a:t>11</a:t>
            </a:fld>
            <a:endParaRPr lang="en-GB" altLang="en-US" sz="1200" b="0"/>
          </a:p>
        </p:txBody>
      </p:sp>
      <p:sp>
        <p:nvSpPr>
          <p:cNvPr id="13" name="Content Placeholder 2">
            <a:extLst>
              <a:ext uri="{FF2B5EF4-FFF2-40B4-BE49-F238E27FC236}">
                <a16:creationId xmlns="" xmlns:a16="http://schemas.microsoft.com/office/drawing/2014/main" id="{88ED7371-726E-3A4E-9E00-90C0FBB6DD7B}"/>
              </a:ext>
            </a:extLst>
          </p:cNvPr>
          <p:cNvSpPr>
            <a:spLocks noGrp="1"/>
          </p:cNvSpPr>
          <p:nvPr>
            <p:ph idx="1"/>
          </p:nvPr>
        </p:nvSpPr>
        <p:spPr>
          <a:xfrm>
            <a:off x="684213" y="1660526"/>
            <a:ext cx="7992242" cy="4648794"/>
          </a:xfrm>
          <a:extLst>
            <a:ext uri="{909E8E84-426E-40dd-AFC4-6F175D3DCCD1}"/>
            <a:ext uri="{91240B29-F687-4f45-9708-019B960494DF}"/>
            <a:ext uri="{AF507438-7753-43e0-B8FC-AC1667EBCBE1}"/>
          </a:extLst>
        </p:spPr>
        <p:txBody>
          <a:bodyPr/>
          <a:lstStyle/>
          <a:p>
            <a:pPr>
              <a:defRPr/>
            </a:pPr>
            <a:r>
              <a:rPr lang="en-US" dirty="0">
                <a:cs typeface="+mn-cs"/>
              </a:rPr>
              <a:t>Range error= </a:t>
            </a:r>
            <a:r>
              <a:rPr lang="en-US" dirty="0" err="1"/>
              <a:t>range</a:t>
            </a:r>
            <a:r>
              <a:rPr lang="en-US" baseline="-25000" dirty="0" err="1"/>
              <a:t>est</a:t>
            </a:r>
            <a:r>
              <a:rPr lang="en-US" dirty="0" err="1"/>
              <a:t>-range</a:t>
            </a:r>
            <a:r>
              <a:rPr lang="en-US" baseline="-25000" dirty="0" err="1"/>
              <a:t>true</a:t>
            </a:r>
            <a:endParaRPr lang="en-US" baseline="-25000" dirty="0"/>
          </a:p>
          <a:p>
            <a:pPr lvl="1">
              <a:defRPr/>
            </a:pPr>
            <a:r>
              <a:rPr lang="en-US" dirty="0">
                <a:cs typeface="+mn-cs"/>
              </a:rPr>
              <a:t>Note:  Attacker wants to induce a large negative range error.</a:t>
            </a:r>
          </a:p>
          <a:p>
            <a:pPr>
              <a:defRPr/>
            </a:pPr>
            <a:r>
              <a:rPr lang="en-US" dirty="0">
                <a:cs typeface="+mn-cs"/>
              </a:rPr>
              <a:t>HT (11n), 20MHz. </a:t>
            </a:r>
          </a:p>
          <a:p>
            <a:pPr>
              <a:defRPr/>
            </a:pPr>
            <a:r>
              <a:rPr lang="en-US" dirty="0">
                <a:cs typeface="+mn-cs"/>
              </a:rPr>
              <a:t>Assum</a:t>
            </a:r>
            <a:r>
              <a:rPr lang="en-US" altLang="zh-CN" dirty="0">
                <a:cs typeface="+mn-cs"/>
              </a:rPr>
              <a:t>ption: </a:t>
            </a:r>
          </a:p>
          <a:p>
            <a:pPr lvl="1">
              <a:defRPr/>
            </a:pPr>
            <a:r>
              <a:rPr lang="en-US" b="0" dirty="0">
                <a:cs typeface="+mn-cs"/>
              </a:rPr>
              <a:t>Case 1:</a:t>
            </a:r>
            <a:r>
              <a:rPr lang="en-US" b="0" i="1" dirty="0">
                <a:cs typeface="+mn-cs"/>
              </a:rPr>
              <a:t>  </a:t>
            </a:r>
            <a:r>
              <a:rPr lang="en-US" b="0" i="1" dirty="0" err="1">
                <a:cs typeface="+mn-cs"/>
              </a:rPr>
              <a:t>f</a:t>
            </a:r>
            <a:r>
              <a:rPr lang="en-US" b="0" i="1" baseline="-25000" dirty="0" err="1">
                <a:cs typeface="+mn-cs"/>
              </a:rPr>
              <a:t>I</a:t>
            </a:r>
            <a:r>
              <a:rPr lang="en-US" b="0" i="1" baseline="-25000" dirty="0">
                <a:cs typeface="+mn-cs"/>
              </a:rPr>
              <a:t>-STA</a:t>
            </a:r>
            <a:r>
              <a:rPr lang="en-US" b="0" i="1" dirty="0">
                <a:cs typeface="+mn-cs"/>
              </a:rPr>
              <a:t>=</a:t>
            </a:r>
            <a:r>
              <a:rPr lang="en-US" b="0" i="1" dirty="0"/>
              <a:t>f</a:t>
            </a:r>
            <a:r>
              <a:rPr lang="en-US" b="0" i="1" baseline="-25000" dirty="0"/>
              <a:t>c</a:t>
            </a:r>
            <a:r>
              <a:rPr lang="en-US" i="1" dirty="0"/>
              <a:t>.</a:t>
            </a:r>
            <a:endParaRPr lang="en-US" b="0" i="1" dirty="0"/>
          </a:p>
          <a:p>
            <a:pPr lvl="1">
              <a:defRPr/>
            </a:pPr>
            <a:r>
              <a:rPr lang="en-US" dirty="0"/>
              <a:t>Case 2:</a:t>
            </a:r>
            <a:r>
              <a:rPr lang="en-US" i="1" dirty="0"/>
              <a:t>  </a:t>
            </a:r>
            <a:r>
              <a:rPr lang="en-US" sz="1800" i="1" dirty="0" err="1"/>
              <a:t>f</a:t>
            </a:r>
            <a:r>
              <a:rPr lang="en-US" sz="1800" i="1" baseline="-25000" dirty="0" err="1"/>
              <a:t>I</a:t>
            </a:r>
            <a:r>
              <a:rPr lang="en-US" sz="1800" i="1" baseline="-25000" dirty="0"/>
              <a:t>-STA </a:t>
            </a:r>
            <a:r>
              <a:rPr lang="mr-IN" sz="1800" i="1" dirty="0"/>
              <a:t>–</a:t>
            </a:r>
            <a:r>
              <a:rPr lang="en-US" sz="1800" i="1" dirty="0"/>
              <a:t> </a:t>
            </a:r>
            <a:r>
              <a:rPr lang="en-US" i="1" dirty="0"/>
              <a:t>f</a:t>
            </a:r>
            <a:r>
              <a:rPr lang="en-US" i="1" baseline="-25000" dirty="0"/>
              <a:t>c  </a:t>
            </a:r>
            <a:r>
              <a:rPr lang="en-US" dirty="0">
                <a:cs typeface="+mn-cs"/>
              </a:rPr>
              <a:t>= 25 ppm.</a:t>
            </a:r>
          </a:p>
          <a:p>
            <a:pPr lvl="1">
              <a:defRPr/>
            </a:pPr>
            <a:r>
              <a:rPr lang="en-US" dirty="0"/>
              <a:t>Case 3:</a:t>
            </a:r>
            <a:r>
              <a:rPr lang="en-US" i="1" dirty="0"/>
              <a:t>  </a:t>
            </a:r>
            <a:r>
              <a:rPr lang="en-US" sz="1800" i="1" dirty="0" err="1"/>
              <a:t>f</a:t>
            </a:r>
            <a:r>
              <a:rPr lang="en-US" sz="1800" i="1" baseline="-25000" dirty="0" err="1"/>
              <a:t>I</a:t>
            </a:r>
            <a:r>
              <a:rPr lang="en-US" sz="1800" i="1" baseline="-25000" dirty="0"/>
              <a:t>-STA </a:t>
            </a:r>
            <a:r>
              <a:rPr lang="mr-IN" sz="1800" i="1" dirty="0"/>
              <a:t>–</a:t>
            </a:r>
            <a:r>
              <a:rPr lang="en-US" sz="1800" i="1" dirty="0"/>
              <a:t> </a:t>
            </a:r>
            <a:r>
              <a:rPr lang="en-US" i="1" dirty="0"/>
              <a:t>f</a:t>
            </a:r>
            <a:r>
              <a:rPr lang="en-US" i="1" baseline="-25000" dirty="0"/>
              <a:t>c  </a:t>
            </a:r>
            <a:r>
              <a:rPr lang="en-US" dirty="0"/>
              <a:t>= -25 ppm.</a:t>
            </a:r>
            <a:endParaRPr lang="en-US" b="0" dirty="0">
              <a:cs typeface="+mn-cs"/>
            </a:endParaRPr>
          </a:p>
          <a:p>
            <a:pPr>
              <a:defRPr/>
            </a:pPr>
            <a:r>
              <a:rPr lang="en-US" dirty="0">
                <a:cs typeface="+mn-cs"/>
              </a:rPr>
              <a:t>Packet duration:</a:t>
            </a:r>
          </a:p>
          <a:p>
            <a:pPr lvl="1">
              <a:defRPr/>
            </a:pPr>
            <a:r>
              <a:rPr lang="en-US" dirty="0">
                <a:cs typeface="+mn-cs"/>
              </a:rPr>
              <a:t>MCS-1: worse-case scenario.</a:t>
            </a:r>
          </a:p>
          <a:p>
            <a:pPr lvl="1">
              <a:defRPr/>
            </a:pPr>
            <a:r>
              <a:rPr lang="en-US" dirty="0">
                <a:cs typeface="+mn-cs"/>
              </a:rPr>
              <a:t>Distance=20m. propagation delay is negligible.</a:t>
            </a:r>
          </a:p>
          <a:p>
            <a:pPr lvl="1">
              <a:defRPr/>
            </a:pPr>
            <a:r>
              <a:rPr lang="en-US" dirty="0">
                <a:cs typeface="+mn-cs"/>
              </a:rPr>
              <a:t>Case 1: without option fields, </a:t>
            </a:r>
            <a:r>
              <a:rPr lang="en-US" dirty="0" err="1">
                <a:cs typeface="+mn-cs"/>
              </a:rPr>
              <a:t>Duration</a:t>
            </a:r>
            <a:r>
              <a:rPr lang="en-US" baseline="-25000" dirty="0" err="1">
                <a:cs typeface="+mn-cs"/>
              </a:rPr>
              <a:t>FTM</a:t>
            </a:r>
            <a:r>
              <a:rPr lang="en-US" baseline="-25000" dirty="0">
                <a:cs typeface="+mn-cs"/>
              </a:rPr>
              <a:t> </a:t>
            </a:r>
            <a:r>
              <a:rPr lang="en-US" baseline="-25000" dirty="0" err="1">
                <a:cs typeface="+mn-cs"/>
              </a:rPr>
              <a:t>pkt</a:t>
            </a:r>
            <a:r>
              <a:rPr lang="en-US" dirty="0">
                <a:cs typeface="+mn-cs"/>
              </a:rPr>
              <a:t>=64 </a:t>
            </a:r>
            <a:r>
              <a:rPr lang="en-US" dirty="0" err="1">
                <a:latin typeface="Symbol" charset="2"/>
                <a:ea typeface="Symbol" charset="2"/>
                <a:cs typeface="Symbol" charset="2"/>
              </a:rPr>
              <a:t>m</a:t>
            </a:r>
            <a:r>
              <a:rPr lang="en-US" dirty="0" err="1">
                <a:cs typeface="+mn-cs"/>
              </a:rPr>
              <a:t>s</a:t>
            </a:r>
            <a:endParaRPr lang="en-US" dirty="0">
              <a:cs typeface="+mn-cs"/>
            </a:endParaRPr>
          </a:p>
          <a:p>
            <a:pPr lvl="1">
              <a:defRPr/>
            </a:pPr>
            <a:r>
              <a:rPr lang="en-US" dirty="0">
                <a:cs typeface="+mn-cs"/>
              </a:rPr>
              <a:t>Case 2: with LCI=44Bytes, </a:t>
            </a:r>
            <a:r>
              <a:rPr lang="en-US" dirty="0" err="1">
                <a:cs typeface="+mn-cs"/>
              </a:rPr>
              <a:t>DurationFTM</a:t>
            </a:r>
            <a:r>
              <a:rPr lang="en-US" dirty="0">
                <a:cs typeface="+mn-cs"/>
              </a:rPr>
              <a:t> </a:t>
            </a:r>
            <a:r>
              <a:rPr lang="en-US" dirty="0" err="1">
                <a:cs typeface="+mn-cs"/>
              </a:rPr>
              <a:t>pkt</a:t>
            </a:r>
            <a:r>
              <a:rPr lang="en-US" dirty="0">
                <a:cs typeface="+mn-cs"/>
              </a:rPr>
              <a:t>=120 </a:t>
            </a:r>
            <a:r>
              <a:rPr lang="en-US" dirty="0" err="1">
                <a:latin typeface="Symbol" charset="2"/>
                <a:ea typeface="Symbol" charset="2"/>
                <a:cs typeface="Symbol" charset="2"/>
              </a:rPr>
              <a:t>m</a:t>
            </a:r>
            <a:r>
              <a:rPr lang="en-US" dirty="0" err="1"/>
              <a:t>s</a:t>
            </a:r>
            <a:endParaRPr lang="en-US" dirty="0"/>
          </a:p>
        </p:txBody>
      </p:sp>
      <p:sp>
        <p:nvSpPr>
          <p:cNvPr id="9"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401779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9551A-CDC6-1241-BD5A-76D5360D0682}"/>
              </a:ext>
            </a:extLst>
          </p:cNvPr>
          <p:cNvSpPr>
            <a:spLocks noGrp="1"/>
          </p:cNvSpPr>
          <p:nvPr>
            <p:ph type="title"/>
          </p:nvPr>
        </p:nvSpPr>
        <p:spPr>
          <a:xfrm>
            <a:off x="684213" y="476672"/>
            <a:ext cx="7772400" cy="1066800"/>
          </a:xfrm>
          <a:extLst>
            <a:ext uri="{909E8E84-426E-40dd-AFC4-6F175D3DCCD1}"/>
            <a:ext uri="{91240B29-F687-4f45-9708-019B960494DF}"/>
            <a:ext uri="{AF507438-7753-43e0-B8FC-AC1667EBCBE1}"/>
          </a:extLst>
        </p:spPr>
        <p:txBody>
          <a:bodyPr/>
          <a:lstStyle/>
          <a:p>
            <a:pPr>
              <a:defRPr/>
            </a:pPr>
            <a:r>
              <a:rPr lang="en-US" dirty="0"/>
              <a:t>Numerical Results (2)</a:t>
            </a:r>
            <a:endParaRPr lang="en-US" dirty="0">
              <a:solidFill>
                <a:srgbClr val="FF0000"/>
              </a:solidFill>
              <a:ea typeface="+mj-ea"/>
              <a:cs typeface="+mj-cs"/>
            </a:endParaRPr>
          </a:p>
        </p:txBody>
      </p:sp>
      <p:sp>
        <p:nvSpPr>
          <p:cNvPr id="26626" name="Slide Number Placeholder 4">
            <a:extLst>
              <a:ext uri="{FF2B5EF4-FFF2-40B4-BE49-F238E27FC236}">
                <a16:creationId xmlns="" xmlns:a16="http://schemas.microsoft.com/office/drawing/2014/main" id="{BF263306-B632-904B-8F8A-E009A8B2E61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6AD15F98-85AA-C84A-BD9D-A920C35A6DC4}" type="slidenum">
              <a:rPr lang="en-GB" altLang="en-US" sz="1200" b="0" smtClean="0"/>
              <a:pPr>
                <a:spcBef>
                  <a:spcPct val="0"/>
                </a:spcBef>
                <a:buFontTx/>
                <a:buNone/>
              </a:pPr>
              <a:t>12</a:t>
            </a:fld>
            <a:endParaRPr lang="en-GB" altLang="en-US" sz="1200" b="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5669" y="1340768"/>
                <a:ext cx="7772400" cy="1656184"/>
              </a:xfrm>
            </p:spPr>
            <p:txBody>
              <a:bodyPr/>
              <a:lstStyle/>
              <a:p>
                <a:r>
                  <a:rPr lang="en-US" sz="1800" b="0" dirty="0"/>
                  <a:t>Case 1: 0 ppm for I-STA. </a:t>
                </a:r>
              </a:p>
              <a:p>
                <a:pPr marL="342900" lvl="1" indent="-342900">
                  <a:buFontTx/>
                  <a:buChar char="•"/>
                </a:pPr>
                <a:r>
                  <a:rPr lang="en-US" sz="1800" b="0" dirty="0"/>
                  <a:t>Larger positive clock attack value (</a:t>
                </a:r>
                <a14:m>
                  <m:oMath xmlns:m="http://schemas.openxmlformats.org/officeDocument/2006/math">
                    <m:r>
                      <m:rPr>
                        <m:sty m:val="p"/>
                      </m:rPr>
                      <a:rPr lang="en-US" sz="1800">
                        <a:latin typeface="Cambria Math" panose="02040503050406030204" pitchFamily="18" charset="0"/>
                      </a:rPr>
                      <m:t>Δ</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𝑠𝑝𝑜𝑜𝑓</m:t>
                        </m:r>
                      </m:sub>
                    </m:sSub>
                    <m:r>
                      <a:rPr lang="en-US" sz="1800" b="0" i="1" smtClean="0">
                        <a:latin typeface="Cambria Math" charset="0"/>
                      </a:rPr>
                      <m:t>)</m:t>
                    </m:r>
                  </m:oMath>
                </a14:m>
                <a:r>
                  <a:rPr lang="en-US" sz="1800" b="0" dirty="0"/>
                  <a:t> and longer FTM packet duration leads to larger range reduction (defined as negative range error).  </a:t>
                </a:r>
              </a:p>
              <a:p>
                <a:pPr marL="342900" lvl="1" indent="-342900">
                  <a:buFontTx/>
                  <a:buChar char="•"/>
                </a:pPr>
                <a:r>
                  <a:rPr lang="en-US" sz="1800" b="0" dirty="0"/>
                  <a:t>Range reduction: </a:t>
                </a:r>
              </a:p>
              <a:p>
                <a:pPr lvl="1"/>
                <a:r>
                  <a:rPr lang="en-US" sz="1400" dirty="0"/>
                  <a:t>About 1 meter if clock attack is less than 50ppm. </a:t>
                </a:r>
              </a:p>
              <a:p>
                <a:pPr lvl="1"/>
                <a:r>
                  <a:rPr lang="en-US" sz="1400" dirty="0"/>
                  <a:t>Can be 4 meters if clock attack is 200 ppm.</a:t>
                </a:r>
                <a:endParaRPr lang="en-US" sz="14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5669" y="1340768"/>
                <a:ext cx="7772400" cy="1656184"/>
              </a:xfrm>
              <a:blipFill rotWithShape="0">
                <a:blip r:embed="rId2"/>
                <a:stretch>
                  <a:fillRect l="-549" t="-2206" b="-1433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0" y="3117820"/>
            <a:ext cx="4632960" cy="3474720"/>
          </a:xfrm>
          <a:prstGeom prst="rect">
            <a:avLst/>
          </a:prstGeom>
        </p:spPr>
      </p:pic>
      <p:pic>
        <p:nvPicPr>
          <p:cNvPr id="10" name="Picture 9"/>
          <p:cNvPicPr>
            <a:picLocks noChangeAspect="1"/>
          </p:cNvPicPr>
          <p:nvPr/>
        </p:nvPicPr>
        <p:blipFill>
          <a:blip r:embed="rId4"/>
          <a:stretch>
            <a:fillRect/>
          </a:stretch>
        </p:blipFill>
        <p:spPr>
          <a:xfrm>
            <a:off x="4267200" y="3122632"/>
            <a:ext cx="4632960" cy="3474720"/>
          </a:xfrm>
          <a:prstGeom prst="rect">
            <a:avLst/>
          </a:prstGeom>
        </p:spPr>
      </p:pic>
      <p:sp>
        <p:nvSpPr>
          <p:cNvPr id="11" name="Rectangle 10"/>
          <p:cNvSpPr/>
          <p:nvPr/>
        </p:nvSpPr>
        <p:spPr bwMode="auto">
          <a:xfrm>
            <a:off x="637283" y="3356992"/>
            <a:ext cx="3142629" cy="249622"/>
          </a:xfrm>
          <a:prstGeom prst="rect">
            <a:avLst/>
          </a:prstGeom>
          <a:no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Rectangle 11"/>
          <p:cNvSpPr/>
          <p:nvPr/>
        </p:nvSpPr>
        <p:spPr bwMode="auto">
          <a:xfrm>
            <a:off x="637283" y="5373216"/>
            <a:ext cx="3142629" cy="249622"/>
          </a:xfrm>
          <a:prstGeom prst="rect">
            <a:avLst/>
          </a:prstGeom>
          <a:no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5" name="Rectangle 14"/>
          <p:cNvSpPr/>
          <p:nvPr/>
        </p:nvSpPr>
        <p:spPr bwMode="auto">
          <a:xfrm>
            <a:off x="4885755" y="3356992"/>
            <a:ext cx="3142629" cy="249622"/>
          </a:xfrm>
          <a:prstGeom prst="rect">
            <a:avLst/>
          </a:prstGeom>
          <a:no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Rectangle 15"/>
          <p:cNvSpPr/>
          <p:nvPr/>
        </p:nvSpPr>
        <p:spPr bwMode="auto">
          <a:xfrm>
            <a:off x="4885755" y="5373216"/>
            <a:ext cx="3142629" cy="249622"/>
          </a:xfrm>
          <a:prstGeom prst="rect">
            <a:avLst/>
          </a:prstGeom>
          <a:no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453030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9551A-CDC6-1241-BD5A-76D5360D0682}"/>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Numerical Results (3)</a:t>
            </a:r>
            <a:endParaRPr lang="en-US" dirty="0">
              <a:solidFill>
                <a:srgbClr val="FF0000"/>
              </a:solidFill>
              <a:ea typeface="+mj-ea"/>
              <a:cs typeface="+mj-cs"/>
            </a:endParaRPr>
          </a:p>
        </p:txBody>
      </p:sp>
      <p:sp>
        <p:nvSpPr>
          <p:cNvPr id="26626" name="Slide Number Placeholder 4">
            <a:extLst>
              <a:ext uri="{FF2B5EF4-FFF2-40B4-BE49-F238E27FC236}">
                <a16:creationId xmlns="" xmlns:a16="http://schemas.microsoft.com/office/drawing/2014/main" id="{BF263306-B632-904B-8F8A-E009A8B2E61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6AD15F98-85AA-C84A-BD9D-A920C35A6DC4}" type="slidenum">
              <a:rPr lang="en-GB" altLang="en-US" sz="1200" b="0" smtClean="0"/>
              <a:pPr>
                <a:spcBef>
                  <a:spcPct val="0"/>
                </a:spcBef>
                <a:buFontTx/>
                <a:buNone/>
              </a:pPr>
              <a:t>13</a:t>
            </a:fld>
            <a:endParaRPr lang="en-GB" altLang="en-US" sz="1200" b="0"/>
          </a:p>
        </p:txBody>
      </p:sp>
      <p:sp>
        <p:nvSpPr>
          <p:cNvPr id="3" name="Content Placeholder 2"/>
          <p:cNvSpPr>
            <a:spLocks noGrp="1"/>
          </p:cNvSpPr>
          <p:nvPr>
            <p:ph idx="1"/>
          </p:nvPr>
        </p:nvSpPr>
        <p:spPr>
          <a:xfrm>
            <a:off x="684213" y="1484784"/>
            <a:ext cx="7772400" cy="1008112"/>
          </a:xfrm>
        </p:spPr>
        <p:txBody>
          <a:bodyPr/>
          <a:lstStyle/>
          <a:p>
            <a:r>
              <a:rPr lang="en-US" sz="2000" b="0" dirty="0"/>
              <a:t>Case 2: 25 ppm for I-STA. </a:t>
            </a:r>
          </a:p>
          <a:p>
            <a:r>
              <a:rPr lang="en-US" sz="2000" b="0" dirty="0"/>
              <a:t>Similar observations as in Case 1: 0 ppm for I-STA.</a:t>
            </a:r>
            <a:endParaRPr lang="en-US" sz="1600" b="0" dirty="0"/>
          </a:p>
        </p:txBody>
      </p:sp>
      <p:pic>
        <p:nvPicPr>
          <p:cNvPr id="4" name="Picture 3"/>
          <p:cNvPicPr>
            <a:picLocks noChangeAspect="1"/>
          </p:cNvPicPr>
          <p:nvPr/>
        </p:nvPicPr>
        <p:blipFill>
          <a:blip r:embed="rId2"/>
          <a:stretch>
            <a:fillRect/>
          </a:stretch>
        </p:blipFill>
        <p:spPr>
          <a:xfrm>
            <a:off x="7516" y="2817813"/>
            <a:ext cx="4632960" cy="3474720"/>
          </a:xfrm>
          <a:prstGeom prst="rect">
            <a:avLst/>
          </a:prstGeom>
        </p:spPr>
      </p:pic>
      <p:pic>
        <p:nvPicPr>
          <p:cNvPr id="5" name="Picture 4"/>
          <p:cNvPicPr>
            <a:picLocks noChangeAspect="1"/>
          </p:cNvPicPr>
          <p:nvPr/>
        </p:nvPicPr>
        <p:blipFill>
          <a:blip r:embed="rId3"/>
          <a:stretch>
            <a:fillRect/>
          </a:stretch>
        </p:blipFill>
        <p:spPr>
          <a:xfrm>
            <a:off x="4267200" y="2817813"/>
            <a:ext cx="4632960" cy="3474720"/>
          </a:xfrm>
          <a:prstGeom prst="rect">
            <a:avLst/>
          </a:prstGeom>
        </p:spPr>
      </p:pic>
      <p:sp>
        <p:nvSpPr>
          <p:cNvPr id="9"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1956383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9551A-CDC6-1241-BD5A-76D5360D0682}"/>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Numerical Results (4)</a:t>
            </a:r>
            <a:endParaRPr lang="en-US" dirty="0">
              <a:solidFill>
                <a:srgbClr val="FF0000"/>
              </a:solidFill>
              <a:ea typeface="+mj-ea"/>
              <a:cs typeface="+mj-cs"/>
            </a:endParaRPr>
          </a:p>
        </p:txBody>
      </p:sp>
      <p:sp>
        <p:nvSpPr>
          <p:cNvPr id="26626" name="Slide Number Placeholder 4">
            <a:extLst>
              <a:ext uri="{FF2B5EF4-FFF2-40B4-BE49-F238E27FC236}">
                <a16:creationId xmlns="" xmlns:a16="http://schemas.microsoft.com/office/drawing/2014/main" id="{BF263306-B632-904B-8F8A-E009A8B2E61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6AD15F98-85AA-C84A-BD9D-A920C35A6DC4}" type="slidenum">
              <a:rPr lang="en-GB" altLang="en-US" sz="1200" b="0" smtClean="0"/>
              <a:pPr>
                <a:spcBef>
                  <a:spcPct val="0"/>
                </a:spcBef>
                <a:buFontTx/>
                <a:buNone/>
              </a:pPr>
              <a:t>14</a:t>
            </a:fld>
            <a:endParaRPr lang="en-GB" altLang="en-US" sz="1200" b="0"/>
          </a:p>
        </p:txBody>
      </p:sp>
      <p:sp>
        <p:nvSpPr>
          <p:cNvPr id="3" name="Content Placeholder 2"/>
          <p:cNvSpPr>
            <a:spLocks noGrp="1"/>
          </p:cNvSpPr>
          <p:nvPr>
            <p:ph idx="1"/>
          </p:nvPr>
        </p:nvSpPr>
        <p:spPr>
          <a:xfrm>
            <a:off x="684213" y="1484784"/>
            <a:ext cx="7772400" cy="1008112"/>
          </a:xfrm>
        </p:spPr>
        <p:txBody>
          <a:bodyPr/>
          <a:lstStyle/>
          <a:p>
            <a:r>
              <a:rPr lang="en-US" sz="2000" b="0" dirty="0"/>
              <a:t>Case 3: -25 ppm for I-STA. </a:t>
            </a:r>
          </a:p>
          <a:p>
            <a:r>
              <a:rPr lang="en-US" sz="2000" b="0" dirty="0"/>
              <a:t>Similar observations as in Case 1: 0 ppm for I-STA.</a:t>
            </a:r>
            <a:endParaRPr lang="en-US" sz="1600" b="0" dirty="0"/>
          </a:p>
        </p:txBody>
      </p:sp>
      <p:pic>
        <p:nvPicPr>
          <p:cNvPr id="6" name="Picture 5"/>
          <p:cNvPicPr>
            <a:picLocks noChangeAspect="1"/>
          </p:cNvPicPr>
          <p:nvPr/>
        </p:nvPicPr>
        <p:blipFill>
          <a:blip r:embed="rId2"/>
          <a:stretch>
            <a:fillRect/>
          </a:stretch>
        </p:blipFill>
        <p:spPr>
          <a:xfrm>
            <a:off x="-1587" y="2817813"/>
            <a:ext cx="4632960" cy="3474720"/>
          </a:xfrm>
          <a:prstGeom prst="rect">
            <a:avLst/>
          </a:prstGeom>
        </p:spPr>
      </p:pic>
      <p:pic>
        <p:nvPicPr>
          <p:cNvPr id="7" name="Picture 6"/>
          <p:cNvPicPr>
            <a:picLocks noChangeAspect="1"/>
          </p:cNvPicPr>
          <p:nvPr/>
        </p:nvPicPr>
        <p:blipFill>
          <a:blip r:embed="rId3"/>
          <a:stretch>
            <a:fillRect/>
          </a:stretch>
        </p:blipFill>
        <p:spPr>
          <a:xfrm>
            <a:off x="4267200" y="2817813"/>
            <a:ext cx="4632960" cy="3474720"/>
          </a:xfrm>
          <a:prstGeom prst="rect">
            <a:avLst/>
          </a:prstGeom>
        </p:spPr>
      </p:pic>
      <p:sp>
        <p:nvSpPr>
          <p:cNvPr id="9"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1934513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FF2C5-9A6D-D443-AC39-EBE853FB867F}"/>
              </a:ext>
            </a:extLst>
          </p:cNvPr>
          <p:cNvSpPr>
            <a:spLocks noGrp="1"/>
          </p:cNvSpPr>
          <p:nvPr>
            <p:ph type="title"/>
          </p:nvPr>
        </p:nvSpPr>
        <p:spPr>
          <a:xfrm>
            <a:off x="684213" y="620713"/>
            <a:ext cx="7772400" cy="864071"/>
          </a:xfrm>
          <a:extLst>
            <a:ext uri="{909E8E84-426E-40dd-AFC4-6F175D3DCCD1}"/>
            <a:ext uri="{91240B29-F687-4f45-9708-019B960494DF}"/>
            <a:ext uri="{AF507438-7753-43e0-B8FC-AC1667EBCBE1}"/>
          </a:extLst>
        </p:spPr>
        <p:txBody>
          <a:bodyPr/>
          <a:lstStyle/>
          <a:p>
            <a:pPr>
              <a:defRPr/>
            </a:pPr>
            <a:r>
              <a:rPr lang="en-US" dirty="0"/>
              <a:t>Clock Attack (8)</a:t>
            </a:r>
            <a:endParaRPr lang="en-US" dirty="0">
              <a:ea typeface="+mj-ea"/>
              <a:cs typeface="+mj-cs"/>
            </a:endParaRPr>
          </a:p>
        </p:txBody>
      </p:sp>
      <p:sp>
        <p:nvSpPr>
          <p:cNvPr id="22530" name="Slide Number Placeholder 4">
            <a:extLst>
              <a:ext uri="{FF2B5EF4-FFF2-40B4-BE49-F238E27FC236}">
                <a16:creationId xmlns="" xmlns:a16="http://schemas.microsoft.com/office/drawing/2014/main" id="{C72BCE95-E7EB-9B4A-A506-D0D38865B7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CF3FDC31-1202-964D-8BBD-25BE9B5AA2AF}" type="slidenum">
              <a:rPr lang="en-GB" altLang="en-US" sz="1200" b="0" smtClean="0"/>
              <a:pPr>
                <a:spcBef>
                  <a:spcPct val="0"/>
                </a:spcBef>
                <a:buFontTx/>
                <a:buNone/>
              </a:pPr>
              <a:t>15</a:t>
            </a:fld>
            <a:endParaRPr lang="en-GB" altLang="en-US" sz="1200" b="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A5E196F5-5B24-5441-B686-B3DF51B7C503}"/>
                  </a:ext>
                </a:extLst>
              </p:cNvPr>
              <p:cNvSpPr txBox="1">
                <a:spLocks/>
              </p:cNvSpPr>
              <p:nvPr/>
            </p:nvSpPr>
            <p:spPr bwMode="auto">
              <a:xfrm>
                <a:off x="832048" y="1268289"/>
                <a:ext cx="7772400" cy="2592759"/>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cs typeface="+mn-cs"/>
                  </a:rPr>
                  <a:t>Let us consider the dual problem:</a:t>
                </a:r>
              </a:p>
              <a:p>
                <a:pPr lvl="1">
                  <a:defRPr/>
                </a:pPr>
                <a:r>
                  <a:rPr lang="en-US" dirty="0">
                    <a:cs typeface="+mn-cs"/>
                  </a:rPr>
                  <a:t>I-STA believes the clock of R-STA is perfect.</a:t>
                </a:r>
              </a:p>
              <a:p>
                <a:pPr lvl="1">
                  <a:defRPr/>
                </a:pPr>
                <a:r>
                  <a:rPr lang="en-US" dirty="0"/>
                  <a:t>I-STA </a:t>
                </a:r>
                <a:r>
                  <a:rPr lang="en-US" dirty="0">
                    <a:cs typeface="+mn-cs"/>
                  </a:rPr>
                  <a:t>‘corrects’ timing it calculated as </a:t>
                </a:r>
                <a14:m>
                  <m:oMath xmlns:m="http://schemas.openxmlformats.org/officeDocument/2006/math">
                    <m:d>
                      <m:dPr>
                        <m:ctrlPr>
                          <a:rPr lang="en-US" i="1">
                            <a:latin typeface="Cambria Math" charset="0"/>
                          </a:rPr>
                        </m:ctrlPr>
                      </m:dPr>
                      <m:e>
                        <m:sSub>
                          <m:sSubPr>
                            <m:ctrlPr>
                              <a:rPr lang="en-US" i="1">
                                <a:latin typeface="Cambria Math" charset="0"/>
                              </a:rPr>
                            </m:ctrlPr>
                          </m:sSubPr>
                          <m:e>
                            <m:r>
                              <a:rPr lang="en-US" i="1">
                                <a:latin typeface="Cambria Math" panose="02040503050406030204" pitchFamily="18" charset="0"/>
                              </a:rPr>
                              <m:t>𝑡</m:t>
                            </m:r>
                          </m:e>
                          <m:sub>
                            <m:r>
                              <a:rPr lang="en-US" b="0" i="0" smtClean="0">
                                <a:latin typeface="Cambria Math" panose="02040503050406030204" pitchFamily="18" charset="0"/>
                              </a:rPr>
                              <m:t>3</m:t>
                            </m:r>
                          </m:sub>
                        </m:sSub>
                        <m:r>
                          <a:rPr lang="en-US">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𝑡</m:t>
                            </m:r>
                          </m:e>
                          <m:sub>
                            <m:r>
                              <a:rPr lang="en-US" b="0" i="0" smtClean="0">
                                <a:latin typeface="Cambria Math" panose="02040503050406030204" pitchFamily="18" charset="0"/>
                              </a:rPr>
                              <m:t>2</m:t>
                            </m:r>
                          </m:sub>
                        </m:sSub>
                      </m:e>
                    </m:d>
                  </m:oMath>
                </a14:m>
                <a:r>
                  <a:rPr lang="en-US" dirty="0">
                    <a:cs typeface="+mn-cs"/>
                  </a:rPr>
                  <a:t> and obtains </a:t>
                </a:r>
                <a14:m>
                  <m:oMath xmlns:m="http://schemas.openxmlformats.org/officeDocument/2006/math">
                    <m:d>
                      <m:dPr>
                        <m:ctrlPr>
                          <a:rPr lang="en-US" i="1">
                            <a:latin typeface="Cambria Math" charset="0"/>
                          </a:rPr>
                        </m:ctrlPr>
                      </m:dPr>
                      <m:e>
                        <m:sSubSup>
                          <m:sSubSupPr>
                            <m:ctrlPr>
                              <a:rPr lang="en-US" i="1">
                                <a:latin typeface="Cambria Math" charset="0"/>
                              </a:rPr>
                            </m:ctrlPr>
                          </m:sSubSupPr>
                          <m:e>
                            <m:r>
                              <a:rPr lang="en-US" i="1">
                                <a:latin typeface="Cambria Math" panose="02040503050406030204" pitchFamily="18" charset="0"/>
                              </a:rPr>
                              <m:t>𝑡</m:t>
                            </m:r>
                          </m:e>
                          <m:sub>
                            <m:r>
                              <a:rPr lang="en-US" b="0" i="0" smtClean="0">
                                <a:latin typeface="Cambria Math" panose="02040503050406030204" pitchFamily="18" charset="0"/>
                              </a:rPr>
                              <m:t>3</m:t>
                            </m:r>
                          </m:sub>
                          <m:sup>
                            <m:r>
                              <a:rPr lang="en-US">
                                <a:latin typeface="Cambria Math" panose="02040503050406030204" pitchFamily="18" charset="0"/>
                              </a:rPr>
                              <m:t>′</m:t>
                            </m:r>
                          </m:sup>
                        </m:sSubSup>
                        <m:r>
                          <a:rPr lang="en-US">
                            <a:latin typeface="Cambria Math" panose="02040503050406030204" pitchFamily="18" charset="0"/>
                          </a:rPr>
                          <m:t>−</m:t>
                        </m:r>
                        <m:sSubSup>
                          <m:sSubSupPr>
                            <m:ctrlPr>
                              <a:rPr lang="en-US" i="1">
                                <a:latin typeface="Cambria Math" charset="0"/>
                              </a:rPr>
                            </m:ctrlPr>
                          </m:sSubSupPr>
                          <m:e>
                            <m:r>
                              <a:rPr lang="en-US" i="1">
                                <a:latin typeface="Cambria Math" panose="02040503050406030204" pitchFamily="18" charset="0"/>
                              </a:rPr>
                              <m:t>𝑡</m:t>
                            </m:r>
                          </m:e>
                          <m:sub>
                            <m:r>
                              <a:rPr lang="en-US" b="0" i="0" smtClean="0">
                                <a:latin typeface="Cambria Math" panose="02040503050406030204" pitchFamily="18" charset="0"/>
                              </a:rPr>
                              <m:t>2</m:t>
                            </m:r>
                          </m:sub>
                          <m:sup>
                            <m:r>
                              <a:rPr lang="en-US">
                                <a:latin typeface="Cambria Math" panose="02040503050406030204" pitchFamily="18" charset="0"/>
                              </a:rPr>
                              <m:t>′</m:t>
                            </m:r>
                          </m:sup>
                        </m:sSubSup>
                      </m:e>
                    </m:d>
                    <m:r>
                      <a:rPr lang="en-US" b="0" i="0" smtClean="0">
                        <a:latin typeface="Cambria Math" panose="02040503050406030204" pitchFamily="18" charset="0"/>
                      </a:rPr>
                      <m:t>:</m:t>
                    </m:r>
                  </m:oMath>
                </a14:m>
                <a:endParaRPr lang="en-US" dirty="0">
                  <a:cs typeface="+mn-cs"/>
                </a:endParaRPr>
              </a:p>
              <a:p>
                <a:pPr lvl="1">
                  <a:defRPr/>
                </a:pPr>
                <a:endParaRPr lang="en-US" dirty="0"/>
              </a:p>
              <a:p>
                <a:pPr lvl="1">
                  <a:defRPr/>
                </a:pPr>
                <a:endParaRPr lang="en-US" dirty="0">
                  <a:cs typeface="+mn-cs"/>
                </a:endParaRPr>
              </a:p>
              <a:p>
                <a:pPr lvl="1">
                  <a:defRPr/>
                </a:pPr>
                <a:r>
                  <a:rPr lang="en-US" dirty="0"/>
                  <a:t>In which: </a:t>
                </a:r>
                <a14:m>
                  <m:oMath xmlns:m="http://schemas.openxmlformats.org/officeDocument/2006/math">
                    <m:r>
                      <m:rPr>
                        <m:sty m:val="p"/>
                      </m:rPr>
                      <a:rPr lang="en-US" sz="1600">
                        <a:latin typeface="Cambria Math" panose="02040503050406030204" pitchFamily="18" charset="0"/>
                      </a:rPr>
                      <m:t>Δ</m:t>
                    </m:r>
                    <m:r>
                      <a:rPr lang="en-US" sz="1600" i="1">
                        <a:latin typeface="Cambria Math" panose="02040503050406030204" pitchFamily="18" charset="0"/>
                      </a:rPr>
                      <m:t>𝑓</m:t>
                    </m:r>
                    <m:r>
                      <a:rPr lang="en-US" sz="1600">
                        <a:latin typeface="Cambria Math" panose="02040503050406030204" pitchFamily="18" charset="0"/>
                      </a:rPr>
                      <m:t>≈</m:t>
                    </m:r>
                    <m:sSub>
                      <m:sSubPr>
                        <m:ctrlPr>
                          <a:rPr lang="en-US" sz="1600" i="1">
                            <a:latin typeface="Cambria Math" charset="0"/>
                          </a:rPr>
                        </m:ctrlPr>
                      </m:sSubPr>
                      <m:e>
                        <m:r>
                          <a:rPr lang="en-US" sz="1600" i="1">
                            <a:latin typeface="Cambria Math" panose="02040503050406030204" pitchFamily="18" charset="0"/>
                          </a:rPr>
                          <m:t>(</m:t>
                        </m:r>
                        <m:r>
                          <a:rPr lang="en-US" sz="1600" i="1">
                            <a:latin typeface="Cambria Math" panose="02040503050406030204" pitchFamily="18" charset="0"/>
                          </a:rPr>
                          <m:t>𝑓</m:t>
                        </m:r>
                      </m:e>
                      <m:sub>
                        <m:r>
                          <a:rPr lang="en-US" sz="1600" i="1">
                            <a:latin typeface="Cambria Math" panose="02040503050406030204" pitchFamily="18" charset="0"/>
                          </a:rPr>
                          <m:t>𝑅</m:t>
                        </m:r>
                        <m:r>
                          <a:rPr lang="en-US" sz="1600">
                            <a:latin typeface="Cambria Math" panose="02040503050406030204" pitchFamily="18" charset="0"/>
                          </a:rPr>
                          <m:t>−</m:t>
                        </m:r>
                        <m:r>
                          <a:rPr lang="en-US" sz="1600" i="1">
                            <a:latin typeface="Cambria Math" panose="02040503050406030204" pitchFamily="18" charset="0"/>
                          </a:rPr>
                          <m:t>𝑆𝑇𝐴</m:t>
                        </m:r>
                      </m:sub>
                    </m:sSub>
                    <m:r>
                      <a:rPr lang="en-US" sz="1600">
                        <a:latin typeface="Cambria Math" panose="02040503050406030204" pitchFamily="18" charset="0"/>
                      </a:rPr>
                      <m:t>+</m:t>
                    </m:r>
                    <m:r>
                      <m:rPr>
                        <m:sty m:val="p"/>
                      </m:rPr>
                      <a:rPr lang="en-US" sz="1600">
                        <a:latin typeface="Cambria Math" panose="02040503050406030204" pitchFamily="18" charset="0"/>
                      </a:rPr>
                      <m:t>Δ</m:t>
                    </m:r>
                    <m:sSub>
                      <m:sSubPr>
                        <m:ctrlPr>
                          <a:rPr lang="en-US" sz="1600" i="1">
                            <a:latin typeface="Cambria Math" charset="0"/>
                          </a:rPr>
                        </m:ctrlPr>
                      </m:sSubPr>
                      <m:e>
                        <m:r>
                          <a:rPr lang="en-US" sz="1600" i="1">
                            <a:latin typeface="Cambria Math" panose="02040503050406030204" pitchFamily="18" charset="0"/>
                          </a:rPr>
                          <m:t>𝑓</m:t>
                        </m:r>
                      </m:e>
                      <m:sub>
                        <m:r>
                          <a:rPr lang="en-US" sz="1600" i="1">
                            <a:latin typeface="Cambria Math" panose="02040503050406030204" pitchFamily="18" charset="0"/>
                          </a:rPr>
                          <m:t>𝑠𝑝𝑜𝑜𝑓</m:t>
                        </m:r>
                      </m:sub>
                    </m:sSub>
                    <m:r>
                      <a:rPr lang="en-US" sz="1600">
                        <a:latin typeface="Cambria Math" panose="02040503050406030204" pitchFamily="18" charset="0"/>
                      </a:rPr>
                      <m:t>)−</m:t>
                    </m:r>
                    <m:sSub>
                      <m:sSubPr>
                        <m:ctrlPr>
                          <a:rPr lang="en-US" sz="1600" i="1">
                            <a:latin typeface="Cambria Math" charset="0"/>
                          </a:rPr>
                        </m:ctrlPr>
                      </m:sSubPr>
                      <m:e>
                        <m:r>
                          <a:rPr lang="en-US" sz="1600" i="1">
                            <a:latin typeface="Cambria Math" panose="02040503050406030204" pitchFamily="18" charset="0"/>
                          </a:rPr>
                          <m:t>𝑓</m:t>
                        </m:r>
                      </m:e>
                      <m:sub>
                        <m:r>
                          <a:rPr lang="en-US" sz="1600" i="1">
                            <a:latin typeface="Cambria Math" panose="02040503050406030204" pitchFamily="18" charset="0"/>
                          </a:rPr>
                          <m:t>𝐼</m:t>
                        </m:r>
                        <m:r>
                          <a:rPr lang="en-US" sz="1600">
                            <a:latin typeface="Cambria Math" panose="02040503050406030204" pitchFamily="18" charset="0"/>
                          </a:rPr>
                          <m:t>−</m:t>
                        </m:r>
                        <m:r>
                          <a:rPr lang="en-US" sz="1600" i="1">
                            <a:latin typeface="Cambria Math" panose="02040503050406030204" pitchFamily="18" charset="0"/>
                          </a:rPr>
                          <m:t>𝑆𝑇𝐴</m:t>
                        </m:r>
                      </m:sub>
                    </m:sSub>
                    <m:r>
                      <a:rPr lang="en-US" sz="1600" b="0" i="0" smtClean="0">
                        <a:latin typeface="Cambria Math" panose="02040503050406030204" pitchFamily="18" charset="0"/>
                      </a:rPr>
                      <m:t>, </m:t>
                    </m:r>
                    <m:r>
                      <m:rPr>
                        <m:sty m:val="p"/>
                      </m:rPr>
                      <a:rPr lang="en-US" sz="1600" b="0" i="0" smtClean="0">
                        <a:latin typeface="Cambria Math" panose="02040503050406030204" pitchFamily="18" charset="0"/>
                      </a:rPr>
                      <m:t>and</m:t>
                    </m:r>
                    <m:r>
                      <a:rPr lang="en-US" sz="1600" b="0" i="0" smtClean="0">
                        <a:latin typeface="Cambria Math" panose="02040503050406030204" pitchFamily="18" charset="0"/>
                      </a:rPr>
                      <m:t> </m:t>
                    </m:r>
                    <m:sSub>
                      <m:sSubPr>
                        <m:ctrlPr>
                          <a:rPr lang="en-US" sz="1600" i="1">
                            <a:latin typeface="Cambria Math" charset="0"/>
                          </a:rPr>
                        </m:ctrlPr>
                      </m:sSubPr>
                      <m:e>
                        <m:acc>
                          <m:accPr>
                            <m:chr m:val="̂"/>
                            <m:ctrlPr>
                              <a:rPr lang="en-US" sz="1600" i="1" smtClean="0">
                                <a:latin typeface="Cambria Math" charset="0"/>
                              </a:rPr>
                            </m:ctrlPr>
                          </m:accPr>
                          <m:e>
                            <m:r>
                              <a:rPr lang="en-US" sz="1600" b="0" i="1" smtClean="0">
                                <a:latin typeface="Cambria Math" panose="02040503050406030204" pitchFamily="18" charset="0"/>
                              </a:rPr>
                              <m:t>𝑓</m:t>
                            </m:r>
                          </m:e>
                        </m:acc>
                      </m:e>
                      <m:sub>
                        <m:r>
                          <a:rPr lang="en-US" sz="1600" i="1">
                            <a:latin typeface="Cambria Math" panose="02040503050406030204" pitchFamily="18" charset="0"/>
                          </a:rPr>
                          <m:t>𝐼</m:t>
                        </m:r>
                        <m:r>
                          <a:rPr lang="en-US" sz="1600">
                            <a:latin typeface="Cambria Math" panose="02040503050406030204" pitchFamily="18" charset="0"/>
                          </a:rPr>
                          <m:t>−</m:t>
                        </m:r>
                        <m:r>
                          <a:rPr lang="en-US" sz="1600" i="1">
                            <a:latin typeface="Cambria Math" panose="02040503050406030204" pitchFamily="18" charset="0"/>
                          </a:rPr>
                          <m:t>𝑆𝑇𝐴</m:t>
                        </m:r>
                      </m:sub>
                    </m:sSub>
                    <m:r>
                      <a:rPr lang="en-US" sz="1600" b="0" i="1" smtClean="0">
                        <a:latin typeface="Cambria Math" panose="02040503050406030204" pitchFamily="18" charset="0"/>
                      </a:rPr>
                      <m:t>=</m:t>
                    </m:r>
                    <m:sSub>
                      <m:sSubPr>
                        <m:ctrlPr>
                          <a:rPr lang="en-US" sz="1600" i="1">
                            <a:latin typeface="Cambria Math" charset="0"/>
                          </a:rPr>
                        </m:ctrlPr>
                      </m:sSubPr>
                      <m:e>
                        <m:r>
                          <a:rPr lang="en-US" sz="1600" i="1">
                            <a:latin typeface="Cambria Math" panose="02040503050406030204" pitchFamily="18" charset="0"/>
                          </a:rPr>
                          <m:t>𝑓</m:t>
                        </m:r>
                      </m:e>
                      <m:sub>
                        <m:r>
                          <a:rPr lang="en-US" sz="1600" i="1">
                            <a:latin typeface="Cambria Math" panose="02040503050406030204" pitchFamily="18" charset="0"/>
                          </a:rPr>
                          <m:t>𝑐</m:t>
                        </m:r>
                      </m:sub>
                    </m:sSub>
                    <m:r>
                      <a:rPr lang="en-US" sz="1600" i="1">
                        <a:latin typeface="Cambria Math" panose="02040503050406030204" pitchFamily="18" charset="0"/>
                      </a:rPr>
                      <m:t>−</m:t>
                    </m:r>
                    <m:r>
                      <m:rPr>
                        <m:sty m:val="p"/>
                      </m:rPr>
                      <a:rPr lang="en-US" sz="1600">
                        <a:latin typeface="Cambria Math" panose="02040503050406030204" pitchFamily="18" charset="0"/>
                      </a:rPr>
                      <m:t>Δ</m:t>
                    </m:r>
                    <m:r>
                      <a:rPr lang="en-US" sz="1600" i="1">
                        <a:latin typeface="Cambria Math" panose="02040503050406030204" pitchFamily="18" charset="0"/>
                      </a:rPr>
                      <m:t>𝑓</m:t>
                    </m:r>
                  </m:oMath>
                </a14:m>
                <a:r>
                  <a:rPr lang="en-US" sz="1600" dirty="0"/>
                  <a:t>.</a:t>
                </a:r>
              </a:p>
              <a:p>
                <a:pPr>
                  <a:defRPr/>
                </a:pPr>
                <a:r>
                  <a:rPr lang="en-US" dirty="0"/>
                  <a:t>Attacker’s goal is to make </a:t>
                </a:r>
                <a14:m>
                  <m:oMath xmlns:m="http://schemas.openxmlformats.org/officeDocument/2006/math">
                    <m:d>
                      <m:dPr>
                        <m:ctrlPr>
                          <a:rPr lang="en-US" i="1">
                            <a:latin typeface="Cambria Math" charset="0"/>
                          </a:rPr>
                        </m:ctrlPr>
                      </m:dPr>
                      <m:e>
                        <m:sSubSup>
                          <m:sSubSupPr>
                            <m:ctrlPr>
                              <a:rPr lang="en-US" i="1">
                                <a:latin typeface="Cambria Math" charset="0"/>
                              </a:rPr>
                            </m:ctrlPr>
                          </m:sSubSupPr>
                          <m:e>
                            <m:r>
                              <a:rPr lang="en-US" i="1">
                                <a:latin typeface="Cambria Math" panose="02040503050406030204" pitchFamily="18" charset="0"/>
                              </a:rPr>
                              <m:t>𝑡</m:t>
                            </m:r>
                          </m:e>
                          <m:sub>
                            <m:r>
                              <a:rPr lang="en-US" b="0">
                                <a:latin typeface="Cambria Math" panose="02040503050406030204" pitchFamily="18" charset="0"/>
                              </a:rPr>
                              <m:t>3</m:t>
                            </m:r>
                          </m:sub>
                          <m:sup>
                            <m:r>
                              <a:rPr lang="en-US">
                                <a:latin typeface="Cambria Math" panose="02040503050406030204" pitchFamily="18" charset="0"/>
                              </a:rPr>
                              <m:t>′</m:t>
                            </m:r>
                          </m:sup>
                        </m:sSubSup>
                        <m:r>
                          <a:rPr lang="en-US">
                            <a:latin typeface="Cambria Math" panose="02040503050406030204" pitchFamily="18" charset="0"/>
                          </a:rPr>
                          <m:t>−</m:t>
                        </m:r>
                        <m:sSubSup>
                          <m:sSubSupPr>
                            <m:ctrlPr>
                              <a:rPr lang="en-US" i="1">
                                <a:latin typeface="Cambria Math" charset="0"/>
                              </a:rPr>
                            </m:ctrlPr>
                          </m:sSubSupPr>
                          <m:e>
                            <m:r>
                              <a:rPr lang="en-US" i="1">
                                <a:latin typeface="Cambria Math" panose="02040503050406030204" pitchFamily="18" charset="0"/>
                              </a:rPr>
                              <m:t>𝑡</m:t>
                            </m:r>
                          </m:e>
                          <m:sub>
                            <m:r>
                              <a:rPr lang="en-US" b="0">
                                <a:latin typeface="Cambria Math" panose="02040503050406030204" pitchFamily="18" charset="0"/>
                              </a:rPr>
                              <m:t>2</m:t>
                            </m:r>
                          </m:sub>
                          <m:sup>
                            <m:r>
                              <a:rPr lang="en-US">
                                <a:latin typeface="Cambria Math" panose="02040503050406030204" pitchFamily="18" charset="0"/>
                              </a:rPr>
                              <m:t>′</m:t>
                            </m:r>
                          </m:sup>
                        </m:sSubSup>
                      </m:e>
                    </m:d>
                  </m:oMath>
                </a14:m>
                <a:r>
                  <a:rPr lang="en-US" dirty="0"/>
                  <a:t> as large as possible while still believable. </a:t>
                </a:r>
              </a:p>
              <a:p>
                <a:pPr lvl="1">
                  <a:defRPr/>
                </a:pPr>
                <a:r>
                  <a:rPr lang="en-US" dirty="0"/>
                  <a:t>With definitions of time-stamps:</a:t>
                </a:r>
              </a:p>
              <a:p>
                <a:pPr lvl="1">
                  <a:defRPr/>
                </a:pPr>
                <a:endParaRPr lang="en-US" dirty="0"/>
              </a:p>
              <a:p>
                <a:pPr lvl="1">
                  <a:defRPr/>
                </a:pPr>
                <a:endParaRPr lang="en-US" dirty="0"/>
              </a:p>
              <a:p>
                <a:pPr lvl="1">
                  <a:defRPr/>
                </a:pPr>
                <a:r>
                  <a:rPr lang="en-US" dirty="0"/>
                  <a:t>Therefore, attacker will use a large positive </a:t>
                </a:r>
                <a14:m>
                  <m:oMath xmlns:m="http://schemas.openxmlformats.org/officeDocument/2006/math">
                    <m:r>
                      <m:rPr>
                        <m:sty m:val="p"/>
                      </m:rPr>
                      <a:rPr lang="en-US">
                        <a:latin typeface="Cambria Math" panose="02040503050406030204" pitchFamily="18" charset="0"/>
                      </a:rPr>
                      <m:t>Δ</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𝑠𝑝𝑜𝑜𝑓</m:t>
                        </m:r>
                      </m:sub>
                    </m:sSub>
                  </m:oMath>
                </a14:m>
                <a:r>
                  <a:rPr lang="en-US" dirty="0"/>
                  <a:t> to accomplish the task (I-STA will think its timing report is an underestimate).</a:t>
                </a:r>
              </a:p>
            </p:txBody>
          </p:sp>
        </mc:Choice>
        <mc:Fallback xmlns="">
          <p:sp>
            <p:nvSpPr>
              <p:cNvPr id="9" name="Content Placeholder 2">
                <a:extLst>
                  <a:ext uri="{FF2B5EF4-FFF2-40B4-BE49-F238E27FC236}">
                    <a16:creationId xmlns="" xmlns:a16="http://schemas.microsoft.com/office/drawing/2014/main" xmlns:a14="http://schemas.microsoft.com/office/drawing/2010/main" id="{A5E196F5-5B24-5441-B686-B3DF51B7C503}"/>
                  </a:ext>
                </a:extLst>
              </p:cNvPr>
              <p:cNvSpPr txBox="1">
                <a:spLocks noRot="1" noChangeAspect="1" noMove="1" noResize="1" noEditPoints="1" noAdjustHandles="1" noChangeArrowheads="1" noChangeShapeType="1" noTextEdit="1"/>
              </p:cNvSpPr>
              <p:nvPr/>
            </p:nvSpPr>
            <p:spPr bwMode="auto">
              <a:xfrm>
                <a:off x="832048" y="1268289"/>
                <a:ext cx="7772400" cy="2592759"/>
              </a:xfrm>
              <a:prstGeom prst="rect">
                <a:avLst/>
              </a:prstGeom>
              <a:blipFill rotWithShape="0">
                <a:blip r:embed="rId2"/>
                <a:stretch>
                  <a:fillRect l="-1020" t="-1882" r="-627" b="-104706"/>
                </a:stretch>
              </a:blipFill>
              <a:ln>
                <a:noFill/>
              </a:ln>
              <a:effectLst/>
              <a:extLst>
                <a:ext uri="{909E8E84-426E-40dd-AFC4-6F175D3DCCD1}"/>
                <a:ext uri="{91240B29-F687-4f45-9708-019B960494DF}"/>
                <a:ext uri="{AF507438-7753-43e0-B8FC-AC1667EBCBE1}"/>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004131E7-186F-5844-ADDC-8693985543C1}"/>
                  </a:ext>
                </a:extLst>
              </p:cNvPr>
              <p:cNvSpPr/>
              <p:nvPr/>
            </p:nvSpPr>
            <p:spPr>
              <a:xfrm>
                <a:off x="1258797" y="2773499"/>
                <a:ext cx="6612516" cy="583493"/>
              </a:xfrm>
              <a:prstGeom prst="rect">
                <a:avLst/>
              </a:prstGeom>
            </p:spPr>
            <p:txBody>
              <a:bodyPr wrap="none">
                <a:spAutoFit/>
              </a:bodyPr>
              <a:lstStyle/>
              <a:p>
                <a14:m>
                  <m:oMath xmlns:m="http://schemas.openxmlformats.org/officeDocument/2006/math">
                    <m:d>
                      <m:dPr>
                        <m:ctrlPr>
                          <a:rPr lang="en-US" sz="2000" i="1" smtClean="0">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𝑡</m:t>
                            </m:r>
                          </m:e>
                          <m:sub>
                            <m:r>
                              <a:rPr lang="en-US" sz="2000" i="0">
                                <a:latin typeface="Cambria Math" panose="02040503050406030204" pitchFamily="18" charset="0"/>
                              </a:rPr>
                              <m:t>3</m:t>
                            </m:r>
                          </m:sub>
                        </m:sSub>
                        <m:r>
                          <a:rPr lang="en-US" sz="2000" i="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𝑡</m:t>
                            </m:r>
                          </m:e>
                          <m:sub>
                            <m:r>
                              <a:rPr lang="en-US" sz="2000" i="0">
                                <a:latin typeface="Cambria Math" panose="02040503050406030204" pitchFamily="18" charset="0"/>
                              </a:rPr>
                              <m:t>2</m:t>
                            </m:r>
                          </m:sub>
                        </m:sSub>
                      </m:e>
                    </m:d>
                    <m:r>
                      <a:rPr lang="en-US" sz="2000" i="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𝑇</m:t>
                        </m:r>
                      </m:e>
                      <m:sub>
                        <m:r>
                          <a:rPr lang="en-US" sz="2000" i="0">
                            <a:latin typeface="Cambria Math" panose="02040503050406030204" pitchFamily="18" charset="0"/>
                          </a:rPr>
                          <m:t>2→3</m:t>
                        </m:r>
                      </m:sub>
                    </m:sSub>
                    <m:r>
                      <a:rPr lang="en-US" sz="2000" i="0">
                        <a:latin typeface="Cambria Math" panose="02040503050406030204" pitchFamily="18" charset="0"/>
                      </a:rPr>
                      <m:t>∙</m:t>
                    </m:r>
                    <m:d>
                      <m:dPr>
                        <m:ctrlPr>
                          <a:rPr lang="en-US" sz="2000" i="1" smtClean="0">
                            <a:latin typeface="Cambria Math" charset="0"/>
                          </a:rPr>
                        </m:ctrlPr>
                      </m:dPr>
                      <m:e>
                        <m:f>
                          <m:fPr>
                            <m:ctrlPr>
                              <a:rPr lang="en-US" sz="2000" i="1">
                                <a:latin typeface="Cambria Math" charset="0"/>
                              </a:rPr>
                            </m:ctrlPr>
                          </m:fPr>
                          <m:num>
                            <m:sSub>
                              <m:sSubPr>
                                <m:ctrlPr>
                                  <a:rPr lang="en-US" sz="2000" i="1">
                                    <a:latin typeface="Cambria Math" charset="0"/>
                                  </a:rPr>
                                </m:ctrlPr>
                              </m:sSubPr>
                              <m:e>
                                <m:r>
                                  <a:rPr lang="en-US" sz="2000" i="1">
                                    <a:latin typeface="Cambria Math" panose="02040503050406030204" pitchFamily="18" charset="0"/>
                                  </a:rPr>
                                  <m:t>𝑓</m:t>
                                </m:r>
                              </m:e>
                              <m:sub>
                                <m:r>
                                  <a:rPr lang="en-US" sz="2000" i="1">
                                    <a:latin typeface="Cambria Math" panose="02040503050406030204" pitchFamily="18" charset="0"/>
                                  </a:rPr>
                                  <m:t>𝐼</m:t>
                                </m:r>
                                <m:r>
                                  <a:rPr lang="en-US" sz="2000" i="0">
                                    <a:latin typeface="Cambria Math" panose="02040503050406030204" pitchFamily="18" charset="0"/>
                                  </a:rPr>
                                  <m:t>−</m:t>
                                </m:r>
                                <m:r>
                                  <a:rPr lang="en-US" sz="2000" i="1">
                                    <a:latin typeface="Cambria Math" panose="02040503050406030204" pitchFamily="18" charset="0"/>
                                  </a:rPr>
                                  <m:t>𝑆𝑇𝐴</m:t>
                                </m:r>
                              </m:sub>
                            </m:sSub>
                          </m:num>
                          <m:den>
                            <m:sSub>
                              <m:sSubPr>
                                <m:ctrlPr>
                                  <a:rPr lang="en-US" sz="2000" i="1">
                                    <a:latin typeface="Cambria Math" charset="0"/>
                                  </a:rPr>
                                </m:ctrlPr>
                              </m:sSubPr>
                              <m:e>
                                <m:r>
                                  <a:rPr lang="en-US" sz="2000" i="1">
                                    <a:latin typeface="Cambria Math" panose="02040503050406030204" pitchFamily="18" charset="0"/>
                                  </a:rPr>
                                  <m:t>𝑓</m:t>
                                </m:r>
                              </m:e>
                              <m:sub>
                                <m:r>
                                  <a:rPr lang="en-US" sz="2000" i="1">
                                    <a:latin typeface="Cambria Math" panose="02040503050406030204" pitchFamily="18" charset="0"/>
                                  </a:rPr>
                                  <m:t>𝑐</m:t>
                                </m:r>
                              </m:sub>
                            </m:sSub>
                          </m:den>
                        </m:f>
                      </m:e>
                    </m:d>
                  </m:oMath>
                </a14:m>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d>
                      <m:dPr>
                        <m:ctrlPr>
                          <a:rPr lang="en-US" sz="2000" i="1">
                            <a:latin typeface="Cambria Math" charset="0"/>
                          </a:rPr>
                        </m:ctrlPr>
                      </m:dPr>
                      <m:e>
                        <m:sSubSup>
                          <m:sSubSupPr>
                            <m:ctrlPr>
                              <a:rPr lang="en-US" sz="2000" i="1">
                                <a:latin typeface="Cambria Math" charset="0"/>
                              </a:rPr>
                            </m:ctrlPr>
                          </m:sSubSupPr>
                          <m:e>
                            <m:r>
                              <a:rPr lang="en-US" sz="2000" i="1">
                                <a:latin typeface="Cambria Math" panose="02040503050406030204" pitchFamily="18" charset="0"/>
                              </a:rPr>
                              <m:t>𝑡</m:t>
                            </m:r>
                          </m:e>
                          <m:sub>
                            <m:r>
                              <a:rPr lang="en-US" sz="2000">
                                <a:latin typeface="Cambria Math" panose="02040503050406030204" pitchFamily="18" charset="0"/>
                              </a:rPr>
                              <m:t>3</m:t>
                            </m:r>
                          </m:sub>
                          <m:sup>
                            <m:r>
                              <a:rPr lang="en-US" sz="2000">
                                <a:latin typeface="Cambria Math" panose="02040503050406030204" pitchFamily="18" charset="0"/>
                              </a:rPr>
                              <m:t>′</m:t>
                            </m:r>
                          </m:sup>
                        </m:sSubSup>
                        <m:r>
                          <a:rPr lang="en-US" sz="2000">
                            <a:latin typeface="Cambria Math" panose="02040503050406030204" pitchFamily="18" charset="0"/>
                          </a:rPr>
                          <m:t>−</m:t>
                        </m:r>
                        <m:sSubSup>
                          <m:sSubSupPr>
                            <m:ctrlPr>
                              <a:rPr lang="en-US" sz="2000" i="1">
                                <a:latin typeface="Cambria Math" charset="0"/>
                              </a:rPr>
                            </m:ctrlPr>
                          </m:sSubSupPr>
                          <m:e>
                            <m:r>
                              <a:rPr lang="en-US" sz="2000" i="1">
                                <a:latin typeface="Cambria Math" panose="02040503050406030204" pitchFamily="18" charset="0"/>
                              </a:rPr>
                              <m:t>𝑡</m:t>
                            </m:r>
                          </m:e>
                          <m:sub>
                            <m:r>
                              <a:rPr lang="en-US" sz="2000">
                                <a:latin typeface="Cambria Math" panose="02040503050406030204" pitchFamily="18" charset="0"/>
                              </a:rPr>
                              <m:t>2</m:t>
                            </m:r>
                          </m:sub>
                          <m:sup>
                            <m:r>
                              <a:rPr lang="en-US" sz="2000">
                                <a:latin typeface="Cambria Math" panose="02040503050406030204" pitchFamily="18" charset="0"/>
                              </a:rPr>
                              <m:t>′</m:t>
                            </m:r>
                          </m:sup>
                        </m:sSubSup>
                      </m:e>
                    </m:d>
                    <m:r>
                      <a:rPr lang="en-US" sz="2000" b="0" i="1" smtClean="0">
                        <a:latin typeface="Cambria Math" panose="02040503050406030204" pitchFamily="18" charset="0"/>
                      </a:rPr>
                      <m:t>=</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𝑡</m:t>
                            </m:r>
                          </m:e>
                          <m:sub>
                            <m:r>
                              <a:rPr lang="en-US" sz="2000">
                                <a:latin typeface="Cambria Math" panose="02040503050406030204" pitchFamily="18" charset="0"/>
                              </a:rPr>
                              <m:t>3</m:t>
                            </m:r>
                          </m:sub>
                        </m:sSub>
                        <m:r>
                          <a:rPr lang="en-US" sz="200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𝑡</m:t>
                            </m:r>
                          </m:e>
                          <m:sub>
                            <m:r>
                              <a:rPr lang="en-US" sz="2000">
                                <a:latin typeface="Cambria Math" panose="02040503050406030204" pitchFamily="18" charset="0"/>
                              </a:rPr>
                              <m:t>2</m:t>
                            </m:r>
                          </m:sub>
                        </m:sSub>
                      </m:e>
                    </m:d>
                  </m:oMath>
                </a14:m>
                <a:r>
                  <a:rPr lang="en-US" sz="2000" dirty="0"/>
                  <a:t> </a:t>
                </a:r>
                <a14:m>
                  <m:oMath xmlns:m="http://schemas.openxmlformats.org/officeDocument/2006/math">
                    <m:r>
                      <a:rPr lang="en-US" sz="2000">
                        <a:latin typeface="Cambria Math" panose="02040503050406030204" pitchFamily="18" charset="0"/>
                      </a:rPr>
                      <m:t>∙</m:t>
                    </m:r>
                    <m:d>
                      <m:dPr>
                        <m:ctrlPr>
                          <a:rPr lang="en-US" sz="2000" i="1">
                            <a:latin typeface="Cambria Math" charset="0"/>
                          </a:rPr>
                        </m:ctrlPr>
                      </m:dPr>
                      <m:e>
                        <m:f>
                          <m:fPr>
                            <m:ctrlPr>
                              <a:rPr lang="en-US" sz="2000" i="1">
                                <a:latin typeface="Cambria Math" charset="0"/>
                              </a:rPr>
                            </m:ctrlPr>
                          </m:fPr>
                          <m:num>
                            <m:sSub>
                              <m:sSubPr>
                                <m:ctrlPr>
                                  <a:rPr lang="en-US" sz="2000" i="1">
                                    <a:latin typeface="Cambria Math" charset="0"/>
                                  </a:rPr>
                                </m:ctrlPr>
                              </m:sSubPr>
                              <m:e>
                                <m:r>
                                  <a:rPr lang="en-US" sz="2000" i="1">
                                    <a:latin typeface="Cambria Math" panose="02040503050406030204" pitchFamily="18" charset="0"/>
                                  </a:rPr>
                                  <m:t>𝑓</m:t>
                                </m:r>
                              </m:e>
                              <m:sub>
                                <m:r>
                                  <a:rPr lang="en-US" sz="2000" i="1">
                                    <a:latin typeface="Cambria Math" panose="02040503050406030204" pitchFamily="18" charset="0"/>
                                  </a:rPr>
                                  <m:t>𝑐</m:t>
                                </m:r>
                              </m:sub>
                            </m:sSub>
                          </m:num>
                          <m:den>
                            <m:sSub>
                              <m:sSubPr>
                                <m:ctrlPr>
                                  <a:rPr lang="en-US" sz="2000" i="1">
                                    <a:latin typeface="Cambria Math" charset="0"/>
                                  </a:rPr>
                                </m:ctrlPr>
                              </m:sSubPr>
                              <m:e>
                                <m:r>
                                  <a:rPr lang="en-US" sz="2000" i="1">
                                    <a:latin typeface="Cambria Math" panose="02040503050406030204" pitchFamily="18" charset="0"/>
                                  </a:rPr>
                                  <m:t>𝑓</m:t>
                                </m:r>
                              </m:e>
                              <m:sub>
                                <m:r>
                                  <a:rPr lang="en-US" sz="2000" i="1">
                                    <a:latin typeface="Cambria Math" panose="02040503050406030204" pitchFamily="18" charset="0"/>
                                  </a:rPr>
                                  <m:t>𝑐</m:t>
                                </m:r>
                              </m:sub>
                            </m:sSub>
                            <m:r>
                              <a:rPr lang="en-US" sz="2000" i="1">
                                <a:latin typeface="Cambria Math" panose="02040503050406030204" pitchFamily="18" charset="0"/>
                              </a:rPr>
                              <m:t>−</m:t>
                            </m:r>
                            <m:r>
                              <m:rPr>
                                <m:sty m:val="p"/>
                              </m:rPr>
                              <a:rPr lang="en-US" sz="2000">
                                <a:latin typeface="Cambria Math" panose="02040503050406030204" pitchFamily="18" charset="0"/>
                              </a:rPr>
                              <m:t>Δ</m:t>
                            </m:r>
                            <m:r>
                              <a:rPr lang="en-US" sz="2000" i="1">
                                <a:latin typeface="Cambria Math" panose="02040503050406030204" pitchFamily="18" charset="0"/>
                              </a:rPr>
                              <m:t>𝑓</m:t>
                            </m:r>
                          </m:den>
                        </m:f>
                      </m:e>
                    </m:d>
                  </m:oMath>
                </a14:m>
                <a:endParaRPr lang="en-US" sz="2000" dirty="0"/>
              </a:p>
            </p:txBody>
          </p:sp>
        </mc:Choice>
        <mc:Fallback xmlns="">
          <p:sp>
            <p:nvSpPr>
              <p:cNvPr id="11" name="Rectangle 10">
                <a:extLst>
                  <a:ext uri="{FF2B5EF4-FFF2-40B4-BE49-F238E27FC236}">
                    <a16:creationId xmlns:a16="http://schemas.microsoft.com/office/drawing/2014/main" xmlns:a14="http://schemas.microsoft.com/office/drawing/2010/main" xmlns="" id="{004131E7-186F-5844-ADDC-8693985543C1}"/>
                  </a:ext>
                </a:extLst>
              </p:cNvPr>
              <p:cNvSpPr>
                <a:spLocks noRot="1" noChangeAspect="1" noMove="1" noResize="1" noEditPoints="1" noAdjustHandles="1" noChangeArrowheads="1" noChangeShapeType="1" noTextEdit="1"/>
              </p:cNvSpPr>
              <p:nvPr/>
            </p:nvSpPr>
            <p:spPr>
              <a:xfrm>
                <a:off x="1258797" y="2773499"/>
                <a:ext cx="6612516" cy="58349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0CA5C9CF-44EE-5443-A5F1-CFF382A98388}"/>
                  </a:ext>
                </a:extLst>
              </p:cNvPr>
              <p:cNvSpPr/>
              <p:nvPr/>
            </p:nvSpPr>
            <p:spPr>
              <a:xfrm>
                <a:off x="1515374" y="5013176"/>
                <a:ext cx="6099362"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charset="0"/>
                            </a:rPr>
                          </m:ctrlPr>
                        </m:sSubSupPr>
                        <m:e>
                          <m:r>
                            <a:rPr lang="en-US" sz="1800" b="0" i="1" smtClean="0">
                              <a:latin typeface="Cambria Math" panose="02040503050406030204" pitchFamily="18" charset="0"/>
                            </a:rPr>
                            <m:t>(</m:t>
                          </m:r>
                          <m:r>
                            <a:rPr lang="en-US" sz="1800" i="1">
                              <a:latin typeface="Cambria Math" panose="02040503050406030204" pitchFamily="18" charset="0"/>
                            </a:rPr>
                            <m:t>𝑡</m:t>
                          </m:r>
                        </m:e>
                        <m:sub>
                          <m:r>
                            <a:rPr lang="en-US" sz="1800">
                              <a:latin typeface="Cambria Math" panose="02040503050406030204" pitchFamily="18" charset="0"/>
                            </a:rPr>
                            <m:t>3</m:t>
                          </m:r>
                        </m:sub>
                        <m:sup>
                          <m:r>
                            <a:rPr lang="en-US" sz="1800">
                              <a:latin typeface="Cambria Math" panose="02040503050406030204" pitchFamily="18" charset="0"/>
                            </a:rPr>
                            <m:t>′</m:t>
                          </m:r>
                        </m:sup>
                      </m:sSubSup>
                      <m:r>
                        <a:rPr lang="en-US" sz="180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a:latin typeface="Cambria Math" panose="02040503050406030204" pitchFamily="18" charset="0"/>
                            </a:rPr>
                            <m:t>2</m:t>
                          </m:r>
                        </m:sub>
                        <m:sup>
                          <m:r>
                            <a:rPr lang="en-US" sz="1800">
                              <a:latin typeface="Cambria Math" panose="02040503050406030204" pitchFamily="18" charset="0"/>
                            </a:rPr>
                            <m:t>′</m:t>
                          </m:r>
                        </m:sup>
                      </m:sSubSup>
                      <m:r>
                        <a:rPr lang="en-US" sz="1800" b="0" i="1" smtClean="0">
                          <a:latin typeface="Cambria Math" panose="02040503050406030204" pitchFamily="18" charset="0"/>
                        </a:rPr>
                        <m:t>)</m:t>
                      </m:r>
                      <m:r>
                        <a:rPr lang="en-US" sz="1800" b="0" i="0" smtClean="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b="0" i="0" smtClean="0">
                              <a:latin typeface="Cambria Math" panose="02040503050406030204" pitchFamily="18" charset="0"/>
                            </a:rPr>
                            <m:t>2</m:t>
                          </m:r>
                          <m:r>
                            <a:rPr lang="en-US" sz="1800" i="0">
                              <a:latin typeface="Cambria Math" panose="02040503050406030204" pitchFamily="18" charset="0"/>
                            </a:rPr>
                            <m:t>→</m:t>
                          </m:r>
                          <m:r>
                            <a:rPr lang="en-US" sz="1800" b="0" i="1" smtClean="0">
                              <a:latin typeface="Cambria Math" panose="02040503050406030204" pitchFamily="18" charset="0"/>
                            </a:rPr>
                            <m:t>3</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b="0" i="1" smtClean="0">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r>
                                <a:rPr lang="en-US" sz="1800" i="1">
                                  <a:latin typeface="Cambria Math" panose="02040503050406030204" pitchFamily="18" charset="0"/>
                                </a:rPr>
                                <m:t>−</m:t>
                              </m:r>
                              <m:r>
                                <m:rPr>
                                  <m:sty m:val="p"/>
                                </m:rPr>
                                <a:rPr lang="en-US" sz="1800">
                                  <a:latin typeface="Cambria Math" panose="02040503050406030204" pitchFamily="18" charset="0"/>
                                </a:rPr>
                                <m:t>Δ</m:t>
                              </m:r>
                              <m:r>
                                <a:rPr lang="en-US" sz="1800" i="1">
                                  <a:latin typeface="Cambria Math" panose="02040503050406030204" pitchFamily="18" charset="0"/>
                                </a:rPr>
                                <m:t>𝑓</m:t>
                              </m:r>
                            </m:den>
                          </m:f>
                        </m:e>
                      </m:d>
                      <m:r>
                        <a:rPr lang="en-US" sz="1800" i="1" smtClean="0">
                          <a:latin typeface="Cambria Math" panose="02040503050406030204" pitchFamily="18" charset="0"/>
                          <a:ea typeface="Cambria Math" panose="02040503050406030204" pitchFamily="18" charset="0"/>
                        </a:rPr>
                        <m:t>≈</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3</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2</m:t>
                              </m:r>
                            </m:sub>
                          </m:sSub>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charset="0"/>
                                </a:rPr>
                              </m:ctrlPr>
                            </m:fPr>
                            <m:num>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14" name="Rectangle 13">
                <a:extLst>
                  <a:ext uri="{FF2B5EF4-FFF2-40B4-BE49-F238E27FC236}">
                    <a16:creationId xmlns:a16="http://schemas.microsoft.com/office/drawing/2014/main" xmlns:a14="http://schemas.microsoft.com/office/drawing/2010/main" xmlns="" id="{0CA5C9CF-44EE-5443-A5F1-CFF382A98388}"/>
                  </a:ext>
                </a:extLst>
              </p:cNvPr>
              <p:cNvSpPr>
                <a:spLocks noRot="1" noChangeAspect="1" noMove="1" noResize="1" noEditPoints="1" noAdjustHandles="1" noChangeArrowheads="1" noChangeShapeType="1" noTextEdit="1"/>
              </p:cNvSpPr>
              <p:nvPr/>
            </p:nvSpPr>
            <p:spPr>
              <a:xfrm>
                <a:off x="1515374" y="5013176"/>
                <a:ext cx="6099362" cy="667490"/>
              </a:xfrm>
              <a:prstGeom prst="rect">
                <a:avLst/>
              </a:prstGeom>
              <a:blipFill rotWithShape="0">
                <a:blip r:embed="rId4"/>
                <a:stretch>
                  <a:fillRect/>
                </a:stretch>
              </a:blipFill>
            </p:spPr>
            <p:txBody>
              <a:bodyPr/>
              <a:lstStyle/>
              <a:p>
                <a:r>
                  <a:rPr lang="en-US">
                    <a:noFill/>
                  </a:rPr>
                  <a:t> </a:t>
                </a:r>
              </a:p>
            </p:txBody>
          </p:sp>
        </mc:Fallback>
      </mc:AlternateContent>
      <p:sp>
        <p:nvSpPr>
          <p:cNvPr id="8"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22010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FF2C5-9A6D-D443-AC39-EBE853FB867F}"/>
              </a:ext>
            </a:extLst>
          </p:cNvPr>
          <p:cNvSpPr>
            <a:spLocks noGrp="1"/>
          </p:cNvSpPr>
          <p:nvPr>
            <p:ph type="title"/>
          </p:nvPr>
        </p:nvSpPr>
        <p:spPr>
          <a:xfrm>
            <a:off x="684213" y="620713"/>
            <a:ext cx="7772400" cy="864071"/>
          </a:xfrm>
          <a:extLst>
            <a:ext uri="{909E8E84-426E-40dd-AFC4-6F175D3DCCD1}"/>
            <a:ext uri="{91240B29-F687-4f45-9708-019B960494DF}"/>
            <a:ext uri="{AF507438-7753-43e0-B8FC-AC1667EBCBE1}"/>
          </a:extLst>
        </p:spPr>
        <p:txBody>
          <a:bodyPr/>
          <a:lstStyle/>
          <a:p>
            <a:pPr>
              <a:defRPr/>
            </a:pPr>
            <a:r>
              <a:rPr lang="en-US" dirty="0"/>
              <a:t>Clock Attack (9)</a:t>
            </a:r>
            <a:endParaRPr lang="en-US" dirty="0">
              <a:ea typeface="+mj-ea"/>
              <a:cs typeface="+mj-cs"/>
            </a:endParaRPr>
          </a:p>
        </p:txBody>
      </p:sp>
      <p:sp>
        <p:nvSpPr>
          <p:cNvPr id="22530" name="Slide Number Placeholder 4">
            <a:extLst>
              <a:ext uri="{FF2B5EF4-FFF2-40B4-BE49-F238E27FC236}">
                <a16:creationId xmlns="" xmlns:a16="http://schemas.microsoft.com/office/drawing/2014/main" id="{C72BCE95-E7EB-9B4A-A506-D0D38865B7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CF3FDC31-1202-964D-8BBD-25BE9B5AA2AF}" type="slidenum">
              <a:rPr lang="en-GB" altLang="en-US" sz="1200" b="0" smtClean="0"/>
              <a:pPr>
                <a:spcBef>
                  <a:spcPct val="0"/>
                </a:spcBef>
                <a:buFontTx/>
                <a:buNone/>
              </a:pPr>
              <a:t>16</a:t>
            </a:fld>
            <a:endParaRPr lang="en-GB" altLang="en-US" sz="1200" b="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A5E196F5-5B24-5441-B686-B3DF51B7C503}"/>
                  </a:ext>
                </a:extLst>
              </p:cNvPr>
              <p:cNvSpPr txBox="1">
                <a:spLocks/>
              </p:cNvSpPr>
              <p:nvPr/>
            </p:nvSpPr>
            <p:spPr bwMode="auto">
              <a:xfrm>
                <a:off x="832048" y="1268289"/>
                <a:ext cx="7772400" cy="2592759"/>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cs typeface="+mn-cs"/>
                  </a:rPr>
                  <a:t>Let us consider an alternative:</a:t>
                </a:r>
              </a:p>
              <a:p>
                <a:pPr lvl="1">
                  <a:defRPr/>
                </a:pPr>
                <a:r>
                  <a:rPr lang="en-US" dirty="0">
                    <a:cs typeface="+mn-cs"/>
                  </a:rPr>
                  <a:t>I-STA believes neither clock is perfect.</a:t>
                </a:r>
              </a:p>
              <a:p>
                <a:pPr lvl="1">
                  <a:defRPr/>
                </a:pPr>
                <a:r>
                  <a:rPr lang="en-US" dirty="0"/>
                  <a:t>It estimates R-STA clock as: </a:t>
                </a:r>
                <a14:m>
                  <m:oMath xmlns:m="http://schemas.openxmlformats.org/officeDocument/2006/math">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𝑓</m:t>
                            </m:r>
                          </m:e>
                        </m:acc>
                      </m:e>
                      <m:sub>
                        <m:r>
                          <m:rPr>
                            <m:sty m:val="p"/>
                          </m:rPr>
                          <a:rPr lang="en-US" b="0" i="0" smtClean="0">
                            <a:latin typeface="Cambria Math" panose="02040503050406030204" pitchFamily="18" charset="0"/>
                          </a:rPr>
                          <m:t>R</m:t>
                        </m:r>
                        <m:r>
                          <a:rPr lang="en-US">
                            <a:latin typeface="Cambria Math" panose="02040503050406030204" pitchFamily="18" charset="0"/>
                          </a:rPr>
                          <m:t>−</m:t>
                        </m:r>
                        <m:r>
                          <a:rPr lang="en-US" i="1">
                            <a:latin typeface="Cambria Math" panose="02040503050406030204" pitchFamily="18" charset="0"/>
                          </a:rPr>
                          <m:t>𝑆𝑇𝐴</m:t>
                        </m:r>
                      </m:sub>
                    </m:sSub>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𝑓</m:t>
                    </m:r>
                  </m:oMath>
                </a14:m>
                <a:r>
                  <a:rPr lang="en-US" dirty="0"/>
                  <a:t>.</a:t>
                </a:r>
              </a:p>
              <a:p>
                <a:pPr lvl="1">
                  <a:defRPr/>
                </a:pPr>
                <a:r>
                  <a:rPr lang="en-US" dirty="0">
                    <a:cs typeface="+mn-cs"/>
                  </a:rPr>
                  <a:t>It estimates its own clock as: </a:t>
                </a:r>
                <a14:m>
                  <m:oMath xmlns:m="http://schemas.openxmlformats.org/officeDocument/2006/math">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𝑓</m:t>
                            </m:r>
                          </m:e>
                        </m:acc>
                      </m:e>
                      <m:sub>
                        <m:r>
                          <a:rPr lang="en-US" i="1">
                            <a:latin typeface="Cambria Math" panose="02040503050406030204" pitchFamily="18" charset="0"/>
                          </a:rPr>
                          <m:t>𝐼</m:t>
                        </m:r>
                        <m:r>
                          <a:rPr lang="en-US">
                            <a:latin typeface="Cambria Math" panose="02040503050406030204" pitchFamily="18" charset="0"/>
                          </a:rPr>
                          <m:t>−</m:t>
                        </m:r>
                        <m:r>
                          <a:rPr lang="en-US" i="1">
                            <a:latin typeface="Cambria Math" panose="02040503050406030204" pitchFamily="18" charset="0"/>
                          </a:rPr>
                          <m:t>𝑆𝑇𝐴</m:t>
                        </m:r>
                      </m:sub>
                    </m:sSub>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𝑐</m:t>
                        </m:r>
                      </m:sub>
                    </m:sSub>
                    <m:r>
                      <a:rPr lang="en-US" i="1">
                        <a:latin typeface="Cambria Math" panose="02040503050406030204" pitchFamily="18" charset="0"/>
                      </a:rPr>
                      <m:t>−</m:t>
                    </m:r>
                    <m:r>
                      <a:rPr lang="en-US" b="0" i="0" smtClean="0">
                        <a:latin typeface="Cambria Math" panose="02040503050406030204" pitchFamily="18" charset="0"/>
                      </a:rPr>
                      <m:t>(1−</m:t>
                    </m:r>
                    <m:r>
                      <a:rPr lang="en-US" i="1">
                        <a:latin typeface="Cambria Math" panose="02040503050406030204" pitchFamily="18" charset="0"/>
                      </a:rPr>
                      <m:t>𝛼</m:t>
                    </m:r>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𝑓</m:t>
                    </m:r>
                  </m:oMath>
                </a14:m>
                <a:r>
                  <a:rPr lang="en-US" dirty="0"/>
                  <a:t>.</a:t>
                </a:r>
              </a:p>
              <a:p>
                <a:pPr lvl="1">
                  <a:defRPr/>
                </a:pPr>
                <a:r>
                  <a:rPr lang="en-US" dirty="0">
                    <a:cs typeface="+mn-cs"/>
                  </a:rPr>
                  <a:t>We previously considered </a:t>
                </a:r>
                <a14:m>
                  <m:oMath xmlns:m="http://schemas.openxmlformats.org/officeDocument/2006/math">
                    <m:r>
                      <a:rPr lang="en-US" i="1">
                        <a:latin typeface="Cambria Math" panose="02040503050406030204" pitchFamily="18" charset="0"/>
                      </a:rPr>
                      <m:t>𝛼</m:t>
                    </m:r>
                    <m:r>
                      <a:rPr lang="en-US" b="0" i="1" smtClean="0">
                        <a:latin typeface="Cambria Math" panose="02040503050406030204" pitchFamily="18" charset="0"/>
                      </a:rPr>
                      <m:t>=0</m:t>
                    </m:r>
                  </m:oMath>
                </a14:m>
                <a:r>
                  <a:rPr lang="en-US" dirty="0">
                    <a:cs typeface="+mn-cs"/>
                  </a:rPr>
                  <a:t> and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=1</m:t>
                    </m:r>
                  </m:oMath>
                </a14:m>
                <a:r>
                  <a:rPr lang="en-US" dirty="0">
                    <a:cs typeface="+mn-cs"/>
                  </a:rPr>
                  <a:t>. Now: </a:t>
                </a:r>
                <a14:m>
                  <m:oMath xmlns:m="http://schemas.openxmlformats.org/officeDocument/2006/math">
                    <m:r>
                      <a:rPr lang="en-US" b="0" i="0" smtClean="0">
                        <a:latin typeface="Cambria Math" panose="02040503050406030204" pitchFamily="18" charset="0"/>
                        <a:ea typeface="Cambria Math" panose="02040503050406030204" pitchFamily="18" charset="0"/>
                      </a:rPr>
                      <m:t>0</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ea typeface="Cambria Math" panose="02040503050406030204" pitchFamily="18" charset="0"/>
                      </a:rPr>
                      <m:t>≤</m:t>
                    </m:r>
                  </m:oMath>
                </a14:m>
                <a:r>
                  <a:rPr lang="en-US" dirty="0">
                    <a:cs typeface="+mn-cs"/>
                  </a:rPr>
                  <a:t>1.</a:t>
                </a:r>
              </a:p>
              <a:p>
                <a:pPr>
                  <a:defRPr/>
                </a:pPr>
                <a:r>
                  <a:rPr lang="en-US" dirty="0"/>
                  <a:t>I-STA </a:t>
                </a:r>
                <a:r>
                  <a:rPr lang="en-US" dirty="0">
                    <a:cs typeface="+mn-cs"/>
                  </a:rPr>
                  <a:t>‘corrects’ timing reports from both R-STA and itself:</a:t>
                </a:r>
              </a:p>
              <a:p>
                <a:pPr lvl="1">
                  <a:defRPr/>
                </a:pPr>
                <a:r>
                  <a:rPr lang="en-US" dirty="0"/>
                  <a:t>Corrected R-STA timing:</a:t>
                </a:r>
                <a:endParaRPr lang="en-US" sz="1200" dirty="0"/>
              </a:p>
              <a:p>
                <a:pPr lvl="1">
                  <a:defRPr/>
                </a:pPr>
                <a:endParaRPr lang="en-US" dirty="0"/>
              </a:p>
              <a:p>
                <a:pPr lvl="1">
                  <a:defRPr/>
                </a:pPr>
                <a:endParaRPr lang="en-US" dirty="0"/>
              </a:p>
              <a:p>
                <a:pPr lvl="1">
                  <a:defRPr/>
                </a:pPr>
                <a:r>
                  <a:rPr lang="en-US" dirty="0"/>
                  <a:t>Corrected I-STA timing:</a:t>
                </a:r>
              </a:p>
            </p:txBody>
          </p:sp>
        </mc:Choice>
        <mc:Fallback xmlns="">
          <p:sp>
            <p:nvSpPr>
              <p:cNvPr id="9" name="Content Placeholder 2">
                <a:extLst>
                  <a:ext uri="{FF2B5EF4-FFF2-40B4-BE49-F238E27FC236}">
                    <a16:creationId xmlns:a16="http://schemas.microsoft.com/office/drawing/2014/main" id="{A5E196F5-5B24-5441-B686-B3DF51B7C503}"/>
                  </a:ext>
                </a:extLst>
              </p:cNvPr>
              <p:cNvSpPr txBox="1">
                <a:spLocks noRot="1" noChangeAspect="1" noMove="1" noResize="1" noEditPoints="1" noAdjustHandles="1" noChangeArrowheads="1" noChangeShapeType="1" noTextEdit="1"/>
              </p:cNvSpPr>
              <p:nvPr/>
            </p:nvSpPr>
            <p:spPr bwMode="auto">
              <a:xfrm>
                <a:off x="832048" y="1268289"/>
                <a:ext cx="7772400" cy="2592759"/>
              </a:xfrm>
              <a:prstGeom prst="rect">
                <a:avLst/>
              </a:prstGeom>
              <a:blipFill>
                <a:blip r:embed="rId2"/>
                <a:stretch>
                  <a:fillRect l="-979" t="-1463" b="-66829"/>
                </a:stretch>
              </a:blipFill>
              <a:ln>
                <a:noFill/>
              </a:ln>
              <a:effectLst/>
              <a:extLst>
                <a:ext uri="{909E8E84-426E-40dd-AFC4-6F175D3DCCD1}"/>
                <a:ext uri="{91240B29-F687-4f45-9708-019B960494DF}"/>
                <a:ext uri="{AF507438-7753-43e0-B8FC-AC1667EBCBE1}"/>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0CA5C9CF-44EE-5443-A5F1-CFF382A98388}"/>
                  </a:ext>
                </a:extLst>
              </p:cNvPr>
              <p:cNvSpPr/>
              <p:nvPr/>
            </p:nvSpPr>
            <p:spPr>
              <a:xfrm>
                <a:off x="755576" y="5517232"/>
                <a:ext cx="787792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charset="0"/>
                            </a:rPr>
                          </m:ctrlPr>
                        </m:sSubSupPr>
                        <m:e>
                          <m:r>
                            <a:rPr lang="en-US" sz="1800" b="0" i="1" smtClean="0">
                              <a:latin typeface="Cambria Math" panose="02040503050406030204" pitchFamily="18" charset="0"/>
                            </a:rPr>
                            <m:t>(</m:t>
                          </m:r>
                          <m:r>
                            <a:rPr lang="en-US" sz="1800" i="1">
                              <a:latin typeface="Cambria Math" panose="02040503050406030204" pitchFamily="18" charset="0"/>
                            </a:rPr>
                            <m:t>𝑡</m:t>
                          </m:r>
                        </m:e>
                        <m:sub>
                          <m:r>
                            <a:rPr lang="en-US" sz="1800">
                              <a:latin typeface="Cambria Math" panose="02040503050406030204" pitchFamily="18" charset="0"/>
                            </a:rPr>
                            <m:t>3</m:t>
                          </m:r>
                        </m:sub>
                        <m:sup>
                          <m:r>
                            <a:rPr lang="en-US" sz="1800">
                              <a:latin typeface="Cambria Math" panose="02040503050406030204" pitchFamily="18" charset="0"/>
                            </a:rPr>
                            <m:t>′</m:t>
                          </m:r>
                        </m:sup>
                      </m:sSubSup>
                      <m:r>
                        <a:rPr lang="en-US" sz="180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a:latin typeface="Cambria Math" panose="02040503050406030204" pitchFamily="18" charset="0"/>
                            </a:rPr>
                            <m:t>2</m:t>
                          </m:r>
                        </m:sub>
                        <m:sup>
                          <m:r>
                            <a:rPr lang="en-US" sz="1800">
                              <a:latin typeface="Cambria Math" panose="02040503050406030204" pitchFamily="18" charset="0"/>
                            </a:rPr>
                            <m:t>′</m:t>
                          </m:r>
                        </m:sup>
                      </m:sSubSup>
                      <m:r>
                        <a:rPr lang="en-US" sz="1800" b="0" i="1" smtClean="0">
                          <a:latin typeface="Cambria Math" panose="02040503050406030204" pitchFamily="18" charset="0"/>
                        </a:rPr>
                        <m:t>)</m:t>
                      </m:r>
                      <m:r>
                        <a:rPr lang="en-US" sz="1800" b="0" i="0" smtClean="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b="0" i="0" smtClean="0">
                              <a:latin typeface="Cambria Math" panose="02040503050406030204" pitchFamily="18" charset="0"/>
                            </a:rPr>
                            <m:t>2</m:t>
                          </m:r>
                          <m:r>
                            <a:rPr lang="en-US" sz="1800" i="0">
                              <a:latin typeface="Cambria Math" panose="02040503050406030204" pitchFamily="18" charset="0"/>
                            </a:rPr>
                            <m:t>→</m:t>
                          </m:r>
                          <m:r>
                            <a:rPr lang="en-US" sz="1800" b="0" i="1" smtClean="0">
                              <a:latin typeface="Cambria Math" panose="02040503050406030204" pitchFamily="18" charset="0"/>
                            </a:rPr>
                            <m:t>3</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b="0" i="1" smtClean="0">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charset="0"/>
                                </a:rPr>
                              </m:ctrlPr>
                            </m:fPr>
                            <m:num>
                              <m:r>
                                <a:rPr lang="en-US" sz="1800">
                                  <a:latin typeface="Cambria Math" panose="02040503050406030204" pitchFamily="18" charset="0"/>
                                </a:rPr>
                                <m:t>(1−</m:t>
                              </m:r>
                              <m:r>
                                <a:rPr lang="en-US" sz="1800" i="1">
                                  <a:latin typeface="Cambria Math" panose="02040503050406030204" pitchFamily="18" charset="0"/>
                                </a:rPr>
                                <m:t>𝛼</m:t>
                              </m:r>
                              <m:r>
                                <a:rPr lang="en-US" sz="180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1">
                          <a:latin typeface="Cambria Math" panose="02040503050406030204" pitchFamily="18" charset="0"/>
                          <a:ea typeface="Cambria Math" panose="02040503050406030204" pitchFamily="18" charset="0"/>
                        </a:rPr>
                        <m:t>≈</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3</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2</m:t>
                              </m:r>
                            </m:sub>
                          </m:sSub>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charset="0"/>
                                </a:rPr>
                              </m:ctrlPr>
                            </m:fPr>
                            <m:num>
                              <m:r>
                                <a:rPr lang="en-US" sz="1800">
                                  <a:latin typeface="Cambria Math" panose="02040503050406030204" pitchFamily="18" charset="0"/>
                                </a:rPr>
                                <m:t>(1−</m:t>
                              </m:r>
                              <m:r>
                                <a:rPr lang="en-US" sz="1800" i="1">
                                  <a:latin typeface="Cambria Math" panose="02040503050406030204" pitchFamily="18" charset="0"/>
                                </a:rPr>
                                <m:t>𝛼</m:t>
                              </m:r>
                              <m:r>
                                <a:rPr lang="en-US" sz="180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14" name="Rectangle 13">
                <a:extLst>
                  <a:ext uri="{FF2B5EF4-FFF2-40B4-BE49-F238E27FC236}">
                    <a16:creationId xmlns:a16="http://schemas.microsoft.com/office/drawing/2014/main" xmlns:a14="http://schemas.microsoft.com/office/drawing/2010/main" xmlns="" id="{0CA5C9CF-44EE-5443-A5F1-CFF382A98388}"/>
                  </a:ext>
                </a:extLst>
              </p:cNvPr>
              <p:cNvSpPr>
                <a:spLocks noRot="1" noChangeAspect="1" noMove="1" noResize="1" noEditPoints="1" noAdjustHandles="1" noChangeArrowheads="1" noChangeShapeType="1" noTextEdit="1"/>
              </p:cNvSpPr>
              <p:nvPr/>
            </p:nvSpPr>
            <p:spPr>
              <a:xfrm>
                <a:off x="755576" y="5517232"/>
                <a:ext cx="7877926" cy="66851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8FF9A5DD-3FB7-4444-B2EF-4BF6ADF6A306}"/>
                  </a:ext>
                </a:extLst>
              </p:cNvPr>
              <p:cNvSpPr/>
              <p:nvPr/>
            </p:nvSpPr>
            <p:spPr>
              <a:xfrm>
                <a:off x="1475656" y="4365104"/>
                <a:ext cx="6811737"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charset="0"/>
                            </a:rPr>
                          </m:ctrlPr>
                        </m:sSubSupPr>
                        <m:e>
                          <m:r>
                            <a:rPr lang="en-US" sz="1800" b="0" i="1" smtClean="0">
                              <a:latin typeface="Cambria Math" panose="02040503050406030204" pitchFamily="18" charset="0"/>
                            </a:rPr>
                            <m:t>(</m:t>
                          </m:r>
                          <m:r>
                            <a:rPr lang="en-US" sz="1800" i="1">
                              <a:latin typeface="Cambria Math" panose="02040503050406030204" pitchFamily="18" charset="0"/>
                            </a:rPr>
                            <m:t>𝑡</m:t>
                          </m:r>
                        </m:e>
                        <m:sub>
                          <m:r>
                            <a:rPr lang="en-US" sz="1800" b="0" i="0" smtClean="0">
                              <a:latin typeface="Cambria Math" panose="02040503050406030204" pitchFamily="18" charset="0"/>
                            </a:rPr>
                            <m:t>4</m:t>
                          </m:r>
                        </m:sub>
                        <m:sup>
                          <m:r>
                            <a:rPr lang="en-US" sz="1800">
                              <a:latin typeface="Cambria Math" panose="02040503050406030204" pitchFamily="18" charset="0"/>
                            </a:rPr>
                            <m:t>′</m:t>
                          </m:r>
                        </m:sup>
                      </m:sSubSup>
                      <m:r>
                        <a:rPr lang="en-US" sz="180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b="0" i="0" smtClean="0">
                              <a:latin typeface="Cambria Math" panose="02040503050406030204" pitchFamily="18" charset="0"/>
                            </a:rPr>
                            <m:t>1</m:t>
                          </m:r>
                        </m:sub>
                        <m:sup>
                          <m:r>
                            <a:rPr lang="en-US" sz="1800">
                              <a:latin typeface="Cambria Math" panose="02040503050406030204" pitchFamily="18" charset="0"/>
                            </a:rPr>
                            <m:t>′</m:t>
                          </m:r>
                        </m:sup>
                      </m:sSubSup>
                      <m:r>
                        <a:rPr lang="en-US" sz="1800" b="0" i="1" smtClean="0">
                          <a:latin typeface="Cambria Math" panose="02040503050406030204" pitchFamily="18" charset="0"/>
                        </a:rPr>
                        <m:t>)</m:t>
                      </m:r>
                      <m:r>
                        <a:rPr lang="en-US" sz="1800" b="0" i="0" smtClean="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b="0" i="0" smtClean="0">
                              <a:latin typeface="Cambria Math" panose="02040503050406030204" pitchFamily="18" charset="0"/>
                            </a:rPr>
                            <m:t>1</m:t>
                          </m:r>
                          <m:r>
                            <a:rPr lang="en-US" sz="1800" i="0">
                              <a:latin typeface="Cambria Math" panose="02040503050406030204" pitchFamily="18" charset="0"/>
                            </a:rPr>
                            <m:t>→</m:t>
                          </m:r>
                          <m:r>
                            <a:rPr lang="en-US" sz="1800" b="0" i="1" smtClean="0">
                              <a:latin typeface="Cambria Math" panose="02040503050406030204" pitchFamily="18" charset="0"/>
                            </a:rPr>
                            <m:t>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b="0" i="1" smtClean="0">
                                      <a:latin typeface="Cambria Math" panose="02040503050406030204" pitchFamily="18" charset="0"/>
                                    </a:rPr>
                                    <m:t>𝑅</m:t>
                                  </m:r>
                                  <m:r>
                                    <a:rPr lang="en-US" sz="1800" b="0" i="1" smtClean="0">
                                      <a:latin typeface="Cambria Math" panose="02040503050406030204" pitchFamily="18" charset="0"/>
                                    </a:rPr>
                                    <m:t>−</m:t>
                                  </m:r>
                                  <m:r>
                                    <a:rPr lang="en-US" sz="1800" b="0" i="1" smtClean="0">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charset="0"/>
                                </a:rPr>
                              </m:ctrlPr>
                            </m:fPr>
                            <m:num>
                              <m:r>
                                <a:rPr lang="en-US" sz="1800" i="1">
                                  <a:latin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1" smtClean="0">
                          <a:latin typeface="Cambria Math" panose="02040503050406030204" pitchFamily="18" charset="0"/>
                          <a:ea typeface="Cambria Math" panose="02040503050406030204" pitchFamily="18" charset="0"/>
                        </a:rPr>
                        <m:t>≈</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4</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1</m:t>
                              </m:r>
                            </m:sub>
                          </m:sSub>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charset="0"/>
                                </a:rPr>
                              </m:ctrlPr>
                            </m:fPr>
                            <m:num>
                              <m:r>
                                <a:rPr lang="en-US" sz="1800" i="1">
                                  <a:latin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8" name="Rectangle 7">
                <a:extLst>
                  <a:ext uri="{FF2B5EF4-FFF2-40B4-BE49-F238E27FC236}">
                    <a16:creationId xmlns:a16="http://schemas.microsoft.com/office/drawing/2014/main" xmlns:a14="http://schemas.microsoft.com/office/drawing/2010/main" xmlns="" id="{8FF9A5DD-3FB7-4444-B2EF-4BF6ADF6A306}"/>
                  </a:ext>
                </a:extLst>
              </p:cNvPr>
              <p:cNvSpPr>
                <a:spLocks noRot="1" noChangeAspect="1" noMove="1" noResize="1" noEditPoints="1" noAdjustHandles="1" noChangeArrowheads="1" noChangeShapeType="1" noTextEdit="1"/>
              </p:cNvSpPr>
              <p:nvPr/>
            </p:nvSpPr>
            <p:spPr>
              <a:xfrm>
                <a:off x="1475656" y="4365104"/>
                <a:ext cx="6811737" cy="667490"/>
              </a:xfrm>
              <a:prstGeom prst="rect">
                <a:avLst/>
              </a:prstGeom>
              <a:blipFill rotWithShape="0">
                <a:blip r:embed="rId4"/>
                <a:stretch>
                  <a:fillRect/>
                </a:stretch>
              </a:blipFill>
            </p:spPr>
            <p:txBody>
              <a:bodyPr/>
              <a:lstStyle/>
              <a:p>
                <a:r>
                  <a:rPr lang="en-US">
                    <a:noFill/>
                  </a:rPr>
                  <a:t> </a:t>
                </a:r>
              </a:p>
            </p:txBody>
          </p:sp>
        </mc:Fallback>
      </mc:AlternateContent>
      <p:sp>
        <p:nvSpPr>
          <p:cNvPr id="10"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214042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FF2C5-9A6D-D443-AC39-EBE853FB867F}"/>
              </a:ext>
            </a:extLst>
          </p:cNvPr>
          <p:cNvSpPr>
            <a:spLocks noGrp="1"/>
          </p:cNvSpPr>
          <p:nvPr>
            <p:ph type="title"/>
          </p:nvPr>
        </p:nvSpPr>
        <p:spPr>
          <a:xfrm>
            <a:off x="684213" y="620713"/>
            <a:ext cx="7772400" cy="864071"/>
          </a:xfrm>
          <a:extLst>
            <a:ext uri="{909E8E84-426E-40dd-AFC4-6F175D3DCCD1}"/>
            <a:ext uri="{91240B29-F687-4f45-9708-019B960494DF}"/>
            <a:ext uri="{AF507438-7753-43e0-B8FC-AC1667EBCBE1}"/>
          </a:extLst>
        </p:spPr>
        <p:txBody>
          <a:bodyPr/>
          <a:lstStyle/>
          <a:p>
            <a:pPr>
              <a:defRPr/>
            </a:pPr>
            <a:r>
              <a:rPr lang="en-US" dirty="0"/>
              <a:t>Clock Attack (10)</a:t>
            </a:r>
            <a:endParaRPr lang="en-US" dirty="0">
              <a:ea typeface="+mj-ea"/>
              <a:cs typeface="+mj-cs"/>
            </a:endParaRPr>
          </a:p>
        </p:txBody>
      </p:sp>
      <p:sp>
        <p:nvSpPr>
          <p:cNvPr id="22530" name="Slide Number Placeholder 4">
            <a:extLst>
              <a:ext uri="{FF2B5EF4-FFF2-40B4-BE49-F238E27FC236}">
                <a16:creationId xmlns="" xmlns:a16="http://schemas.microsoft.com/office/drawing/2014/main" id="{C72BCE95-E7EB-9B4A-A506-D0D38865B7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CF3FDC31-1202-964D-8BBD-25BE9B5AA2AF}" type="slidenum">
              <a:rPr lang="en-GB" altLang="en-US" sz="1200" b="0" smtClean="0"/>
              <a:pPr>
                <a:spcBef>
                  <a:spcPct val="0"/>
                </a:spcBef>
                <a:buFontTx/>
                <a:buNone/>
              </a:pPr>
              <a:t>17</a:t>
            </a:fld>
            <a:endParaRPr lang="en-GB" altLang="en-US" sz="1200" b="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A5E196F5-5B24-5441-B686-B3DF51B7C503}"/>
                  </a:ext>
                </a:extLst>
              </p:cNvPr>
              <p:cNvSpPr txBox="1">
                <a:spLocks/>
              </p:cNvSpPr>
              <p:nvPr/>
            </p:nvSpPr>
            <p:spPr bwMode="auto">
              <a:xfrm>
                <a:off x="832048" y="1340297"/>
                <a:ext cx="7772400" cy="2592759"/>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cs typeface="+mn-cs"/>
                  </a:rPr>
                  <a:t>Attacker’s goal is to increase the value of </a:t>
                </a:r>
                <a14:m>
                  <m:oMath xmlns:m="http://schemas.openxmlformats.org/officeDocument/2006/math">
                    <m:sSubSup>
                      <m:sSubSupPr>
                        <m:ctrlPr>
                          <a:rPr lang="en-US" i="1">
                            <a:latin typeface="Cambria Math" charset="0"/>
                          </a:rPr>
                        </m:ctrlPr>
                      </m:sSubSupPr>
                      <m:e>
                        <m:r>
                          <a:rPr lang="en-US" b="0" i="1">
                            <a:latin typeface="Cambria Math" panose="02040503050406030204" pitchFamily="18" charset="0"/>
                          </a:rPr>
                          <m:t>(</m:t>
                        </m:r>
                        <m:r>
                          <a:rPr lang="en-US" i="1">
                            <a:latin typeface="Cambria Math" panose="02040503050406030204" pitchFamily="18" charset="0"/>
                          </a:rPr>
                          <m:t>𝑡</m:t>
                        </m:r>
                      </m:e>
                      <m:sub>
                        <m:r>
                          <a:rPr lang="en-US">
                            <a:latin typeface="Cambria Math" panose="02040503050406030204" pitchFamily="18" charset="0"/>
                          </a:rPr>
                          <m:t>3</m:t>
                        </m:r>
                      </m:sub>
                      <m:sup>
                        <m:r>
                          <a:rPr lang="en-US">
                            <a:latin typeface="Cambria Math" panose="02040503050406030204" pitchFamily="18" charset="0"/>
                          </a:rPr>
                          <m:t>′</m:t>
                        </m:r>
                      </m:sup>
                    </m:sSubSup>
                    <m:r>
                      <a:rPr lang="en-US">
                        <a:latin typeface="Cambria Math" panose="02040503050406030204" pitchFamily="18" charset="0"/>
                      </a:rPr>
                      <m:t>−</m:t>
                    </m:r>
                    <m:sSubSup>
                      <m:sSubSupPr>
                        <m:ctrlPr>
                          <a:rPr lang="en-US" i="1">
                            <a:latin typeface="Cambria Math" charset="0"/>
                          </a:rPr>
                        </m:ctrlPr>
                      </m:sSubSupPr>
                      <m:e>
                        <m:r>
                          <a:rPr lang="en-US" i="1">
                            <a:latin typeface="Cambria Math" panose="02040503050406030204" pitchFamily="18" charset="0"/>
                          </a:rPr>
                          <m:t>𝑡</m:t>
                        </m:r>
                      </m:e>
                      <m:sub>
                        <m:r>
                          <a:rPr lang="en-US">
                            <a:latin typeface="Cambria Math" panose="02040503050406030204" pitchFamily="18" charset="0"/>
                          </a:rPr>
                          <m:t>2</m:t>
                        </m:r>
                      </m:sub>
                      <m:sup>
                        <m:r>
                          <a:rPr lang="en-US">
                            <a:latin typeface="Cambria Math" panose="02040503050406030204" pitchFamily="18" charset="0"/>
                          </a:rPr>
                          <m:t>′</m:t>
                        </m:r>
                      </m:sup>
                    </m:sSubSup>
                    <m:r>
                      <a:rPr lang="en-US" b="0" i="1">
                        <a:latin typeface="Cambria Math" panose="02040503050406030204" pitchFamily="18" charset="0"/>
                      </a:rPr>
                      <m:t>)</m:t>
                    </m:r>
                  </m:oMath>
                </a14:m>
                <a:r>
                  <a:rPr lang="en-US" dirty="0">
                    <a:cs typeface="+mn-cs"/>
                  </a:rPr>
                  <a:t> while decreasing the value of </a:t>
                </a:r>
                <a14:m>
                  <m:oMath xmlns:m="http://schemas.openxmlformats.org/officeDocument/2006/math">
                    <m:sSubSup>
                      <m:sSubSupPr>
                        <m:ctrlPr>
                          <a:rPr lang="en-US" i="1">
                            <a:latin typeface="Cambria Math" charset="0"/>
                          </a:rPr>
                        </m:ctrlPr>
                      </m:sSubSupPr>
                      <m:e>
                        <m:r>
                          <a:rPr lang="en-US" b="0" i="1">
                            <a:latin typeface="Cambria Math" panose="02040503050406030204" pitchFamily="18" charset="0"/>
                          </a:rPr>
                          <m:t>(</m:t>
                        </m:r>
                        <m:r>
                          <a:rPr lang="en-US" i="1">
                            <a:latin typeface="Cambria Math" panose="02040503050406030204" pitchFamily="18" charset="0"/>
                          </a:rPr>
                          <m:t>𝑡</m:t>
                        </m:r>
                      </m:e>
                      <m:sub>
                        <m:r>
                          <a:rPr lang="en-US" b="0" i="0" smtClean="0">
                            <a:latin typeface="Cambria Math" panose="02040503050406030204" pitchFamily="18" charset="0"/>
                          </a:rPr>
                          <m:t>4</m:t>
                        </m:r>
                      </m:sub>
                      <m:sup>
                        <m:r>
                          <a:rPr lang="en-US">
                            <a:latin typeface="Cambria Math" panose="02040503050406030204" pitchFamily="18" charset="0"/>
                          </a:rPr>
                          <m:t>′</m:t>
                        </m:r>
                      </m:sup>
                    </m:sSubSup>
                    <m:r>
                      <a:rPr lang="en-US">
                        <a:latin typeface="Cambria Math" panose="02040503050406030204" pitchFamily="18" charset="0"/>
                      </a:rPr>
                      <m:t>−</m:t>
                    </m:r>
                    <m:sSubSup>
                      <m:sSubSupPr>
                        <m:ctrlPr>
                          <a:rPr lang="en-US" i="1">
                            <a:latin typeface="Cambria Math" charset="0"/>
                          </a:rPr>
                        </m:ctrlPr>
                      </m:sSubSupPr>
                      <m:e>
                        <m:r>
                          <a:rPr lang="en-US" i="1">
                            <a:latin typeface="Cambria Math" panose="02040503050406030204" pitchFamily="18" charset="0"/>
                          </a:rPr>
                          <m:t>𝑡</m:t>
                        </m:r>
                      </m:e>
                      <m:sub>
                        <m:r>
                          <a:rPr lang="en-US" b="0" i="0" smtClean="0">
                            <a:latin typeface="Cambria Math" panose="02040503050406030204" pitchFamily="18" charset="0"/>
                          </a:rPr>
                          <m:t>1</m:t>
                        </m:r>
                      </m:sub>
                      <m:sup>
                        <m:r>
                          <a:rPr lang="en-US">
                            <a:latin typeface="Cambria Math" panose="02040503050406030204" pitchFamily="18" charset="0"/>
                          </a:rPr>
                          <m:t>′</m:t>
                        </m:r>
                      </m:sup>
                    </m:sSubSup>
                    <m:r>
                      <a:rPr lang="en-US" b="0" i="1">
                        <a:latin typeface="Cambria Math" panose="02040503050406030204" pitchFamily="18" charset="0"/>
                      </a:rPr>
                      <m:t>)</m:t>
                    </m:r>
                    <m:r>
                      <a:rPr lang="en-US" b="0" i="0" smtClean="0">
                        <a:latin typeface="Cambria Math" panose="02040503050406030204" pitchFamily="18" charset="0"/>
                      </a:rPr>
                      <m:t>.</m:t>
                    </m:r>
                  </m:oMath>
                </a14:m>
                <a:endParaRPr lang="en-US" dirty="0">
                  <a:cs typeface="+mn-cs"/>
                </a:endParaRPr>
              </a:p>
              <a:p>
                <a:pPr>
                  <a:defRPr/>
                </a:pPr>
                <a:endParaRPr lang="en-US" dirty="0">
                  <a:cs typeface="+mn-cs"/>
                </a:endParaRPr>
              </a:p>
              <a:p>
                <a:pPr>
                  <a:defRPr/>
                </a:pPr>
                <a:endParaRPr lang="en-US" dirty="0">
                  <a:cs typeface="+mn-cs"/>
                </a:endParaRPr>
              </a:p>
              <a:p>
                <a:pPr>
                  <a:defRPr/>
                </a:pPr>
                <a:endParaRPr lang="en-US" dirty="0">
                  <a:cs typeface="+mn-cs"/>
                </a:endParaRPr>
              </a:p>
              <a:p>
                <a:pPr>
                  <a:defRPr/>
                </a:pPr>
                <a:endParaRPr lang="en-US" dirty="0">
                  <a:cs typeface="+mn-cs"/>
                </a:endParaRPr>
              </a:p>
              <a:p>
                <a:pPr lvl="1">
                  <a:defRPr/>
                </a:pPr>
                <a:r>
                  <a:rPr lang="en-US" dirty="0">
                    <a:cs typeface="+mn-cs"/>
                  </a:rPr>
                  <a:t>The attacker can achieve its goal (decrease R-STA timing and increase I-STA timing after </a:t>
                </a:r>
                <a:r>
                  <a:rPr lang="en-US" dirty="0"/>
                  <a:t>correction) </a:t>
                </a:r>
                <a:r>
                  <a:rPr lang="en-US" dirty="0">
                    <a:cs typeface="+mn-cs"/>
                  </a:rPr>
                  <a:t>by </a:t>
                </a:r>
                <a:r>
                  <a:rPr lang="en-US" dirty="0"/>
                  <a:t>using a large positive </a:t>
                </a:r>
                <a14:m>
                  <m:oMath xmlns:m="http://schemas.openxmlformats.org/officeDocument/2006/math">
                    <m:r>
                      <m:rPr>
                        <m:sty m:val="p"/>
                      </m:rPr>
                      <a:rPr lang="en-US">
                        <a:latin typeface="Cambria Math" panose="02040503050406030204" pitchFamily="18" charset="0"/>
                      </a:rPr>
                      <m:t>Δ</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𝑠𝑝𝑜𝑜𝑓</m:t>
                        </m:r>
                      </m:sub>
                    </m:sSub>
                  </m:oMath>
                </a14:m>
                <a:r>
                  <a:rPr lang="en-US" dirty="0"/>
                  <a:t> that is acceptable.</a:t>
                </a:r>
              </a:p>
              <a:p>
                <a:pPr lvl="1">
                  <a:defRPr/>
                </a:pPr>
                <a:r>
                  <a:rPr lang="en-US" dirty="0">
                    <a:cs typeface="+mn-cs"/>
                  </a:rPr>
                  <a:t>However, </a:t>
                </a:r>
                <a14:m>
                  <m:oMath xmlns:m="http://schemas.openxmlformats.org/officeDocument/2006/math">
                    <m:d>
                      <m:dPr>
                        <m:ctrlPr>
                          <a:rPr lang="en-US" i="1">
                            <a:latin typeface="Cambria Math" charset="0"/>
                          </a:rPr>
                        </m:ctrlPr>
                      </m:dPr>
                      <m:e>
                        <m:sSub>
                          <m:sSubPr>
                            <m:ctrlPr>
                              <a:rPr lang="en-US" i="1">
                                <a:latin typeface="Cambria Math" charset="0"/>
                              </a:rPr>
                            </m:ctrlPr>
                          </m:sSubPr>
                          <m:e>
                            <m:r>
                              <a:rPr lang="en-US" i="1">
                                <a:latin typeface="Cambria Math" panose="02040503050406030204" pitchFamily="18" charset="0"/>
                              </a:rPr>
                              <m:t>𝑡</m:t>
                            </m:r>
                          </m:e>
                          <m:sub>
                            <m:r>
                              <a:rPr lang="en-US">
                                <a:latin typeface="Cambria Math" panose="02040503050406030204" pitchFamily="18" charset="0"/>
                              </a:rPr>
                              <m:t>4</m:t>
                            </m:r>
                          </m:sub>
                        </m:sSub>
                        <m:r>
                          <a:rPr lang="en-US">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𝑡</m:t>
                            </m:r>
                          </m:e>
                          <m:sub>
                            <m:r>
                              <a:rPr lang="en-US">
                                <a:latin typeface="Cambria Math" panose="02040503050406030204" pitchFamily="18" charset="0"/>
                              </a:rPr>
                              <m:t>1</m:t>
                            </m:r>
                          </m:sub>
                        </m:sSub>
                      </m:e>
                    </m:d>
                  </m:oMath>
                </a14:m>
                <a:r>
                  <a:rPr lang="en-US" dirty="0">
                    <a:cs typeface="+mn-cs"/>
                  </a:rPr>
                  <a:t> is larger than </a:t>
                </a:r>
                <a14:m>
                  <m:oMath xmlns:m="http://schemas.openxmlformats.org/officeDocument/2006/math">
                    <m:d>
                      <m:dPr>
                        <m:ctrlPr>
                          <a:rPr lang="en-US" i="1">
                            <a:latin typeface="Cambria Math" charset="0"/>
                          </a:rPr>
                        </m:ctrlPr>
                      </m:dPr>
                      <m:e>
                        <m:sSub>
                          <m:sSubPr>
                            <m:ctrlPr>
                              <a:rPr lang="en-US" i="1">
                                <a:latin typeface="Cambria Math" charset="0"/>
                              </a:rPr>
                            </m:ctrlPr>
                          </m:sSubPr>
                          <m:e>
                            <m:r>
                              <a:rPr lang="en-US" i="1">
                                <a:latin typeface="Cambria Math" panose="02040503050406030204" pitchFamily="18" charset="0"/>
                              </a:rPr>
                              <m:t>𝑡</m:t>
                            </m:r>
                          </m:e>
                          <m:sub>
                            <m:r>
                              <a:rPr lang="en-US">
                                <a:latin typeface="Cambria Math" panose="02040503050406030204" pitchFamily="18" charset="0"/>
                              </a:rPr>
                              <m:t>3</m:t>
                            </m:r>
                          </m:sub>
                        </m:sSub>
                        <m:r>
                          <a:rPr lang="en-US">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𝑡</m:t>
                            </m:r>
                          </m:e>
                          <m:sub>
                            <m:r>
                              <a:rPr lang="en-US">
                                <a:latin typeface="Cambria Math" panose="02040503050406030204" pitchFamily="18" charset="0"/>
                              </a:rPr>
                              <m:t>2</m:t>
                            </m:r>
                          </m:sub>
                        </m:sSub>
                      </m:e>
                    </m:d>
                  </m:oMath>
                </a14:m>
                <a:r>
                  <a:rPr lang="en-US" dirty="0"/>
                  <a:t> by definition.</a:t>
                </a:r>
              </a:p>
              <a:p>
                <a:pPr lvl="1">
                  <a:defRPr/>
                </a:pPr>
                <a:r>
                  <a:rPr lang="en-US" dirty="0"/>
                  <a:t>So choosing </a:t>
                </a:r>
                <a14:m>
                  <m:oMath xmlns:m="http://schemas.openxmlformats.org/officeDocument/2006/math">
                    <m:r>
                      <a:rPr lang="en-US" i="1">
                        <a:latin typeface="Cambria Math" panose="02040503050406030204" pitchFamily="18" charset="0"/>
                      </a:rPr>
                      <m:t>𝛼</m:t>
                    </m:r>
                  </m:oMath>
                </a14:m>
                <a:r>
                  <a:rPr lang="en-US" dirty="0"/>
                  <a:t> = 0 (believing R-STA has the true clock) is more robust to attacker attempts to modify range, provided that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𝑓</m:t>
                    </m:r>
                  </m:oMath>
                </a14:m>
                <a:r>
                  <a:rPr lang="en-US" dirty="0"/>
                  <a:t> is sufficiently small</a:t>
                </a:r>
                <a:r>
                  <a:rPr lang="en-US" dirty="0" smtClean="0"/>
                  <a:t>.</a:t>
                </a:r>
                <a:endParaRPr lang="en-US" dirty="0"/>
              </a:p>
            </p:txBody>
          </p:sp>
        </mc:Choice>
        <mc:Fallback xmlns="">
          <p:sp>
            <p:nvSpPr>
              <p:cNvPr id="9" name="Content Placeholder 2">
                <a:extLst>
                  <a:ext uri="{FF2B5EF4-FFF2-40B4-BE49-F238E27FC236}">
                    <a16:creationId xmlns:a16="http://schemas.microsoft.com/office/drawing/2014/main" xmlns="" xmlns:a14="http://schemas.microsoft.com/office/drawing/2010/main" id="{A5E196F5-5B24-5441-B686-B3DF51B7C503}"/>
                  </a:ext>
                </a:extLst>
              </p:cNvPr>
              <p:cNvSpPr txBox="1">
                <a:spLocks noRot="1" noChangeAspect="1" noMove="1" noResize="1" noEditPoints="1" noAdjustHandles="1" noChangeArrowheads="1" noChangeShapeType="1" noTextEdit="1"/>
              </p:cNvSpPr>
              <p:nvPr/>
            </p:nvSpPr>
            <p:spPr bwMode="auto">
              <a:xfrm>
                <a:off x="832048" y="1340297"/>
                <a:ext cx="7772400" cy="2592759"/>
              </a:xfrm>
              <a:prstGeom prst="rect">
                <a:avLst/>
              </a:prstGeom>
              <a:blipFill rotWithShape="0">
                <a:blip r:embed="rId2"/>
                <a:stretch>
                  <a:fillRect l="-1020" t="-1882" r="-1020" b="-94118"/>
                </a:stretch>
              </a:blipFill>
              <a:ln>
                <a:noFill/>
              </a:ln>
              <a:effectLst/>
              <a:extLst>
                <a:ext uri="{909E8E84-426E-40dd-AFC4-6F175D3DCCD1}"/>
                <a:ext uri="{91240B29-F687-4f45-9708-019B960494DF}"/>
                <a:ext uri="{AF507438-7753-43e0-B8FC-AC1667EBCBE1}"/>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03E0173A-2748-2642-9C02-E0D51757149D}"/>
                  </a:ext>
                </a:extLst>
              </p:cNvPr>
              <p:cNvSpPr/>
              <p:nvPr/>
            </p:nvSpPr>
            <p:spPr>
              <a:xfrm>
                <a:off x="2502571" y="3140968"/>
                <a:ext cx="413568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charset="0"/>
                            </a:rPr>
                          </m:ctrlPr>
                        </m:sSubSupPr>
                        <m:e>
                          <m:r>
                            <a:rPr lang="en-US" sz="1800" b="0" i="1" smtClean="0">
                              <a:latin typeface="Cambria Math" panose="02040503050406030204" pitchFamily="18" charset="0"/>
                            </a:rPr>
                            <m:t>(</m:t>
                          </m:r>
                          <m:r>
                            <a:rPr lang="en-US" sz="1800" i="1">
                              <a:latin typeface="Cambria Math" panose="02040503050406030204" pitchFamily="18" charset="0"/>
                            </a:rPr>
                            <m:t>𝑡</m:t>
                          </m:r>
                        </m:e>
                        <m:sub>
                          <m:r>
                            <a:rPr lang="en-US" sz="1800">
                              <a:latin typeface="Cambria Math" panose="02040503050406030204" pitchFamily="18" charset="0"/>
                            </a:rPr>
                            <m:t>3</m:t>
                          </m:r>
                        </m:sub>
                        <m:sup>
                          <m:r>
                            <a:rPr lang="en-US" sz="1800">
                              <a:latin typeface="Cambria Math" panose="02040503050406030204" pitchFamily="18" charset="0"/>
                            </a:rPr>
                            <m:t>′</m:t>
                          </m:r>
                        </m:sup>
                      </m:sSubSup>
                      <m:r>
                        <a:rPr lang="en-US" sz="180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a:latin typeface="Cambria Math" panose="02040503050406030204" pitchFamily="18" charset="0"/>
                            </a:rPr>
                            <m:t>2</m:t>
                          </m:r>
                        </m:sub>
                        <m:sup>
                          <m:r>
                            <a:rPr lang="en-US" sz="1800">
                              <a:latin typeface="Cambria Math" panose="02040503050406030204" pitchFamily="18" charset="0"/>
                            </a:rPr>
                            <m:t>′</m:t>
                          </m:r>
                        </m:sup>
                      </m:sSubSup>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3</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2</m:t>
                              </m:r>
                            </m:sub>
                          </m:sSub>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charset="0"/>
                                </a:rPr>
                              </m:ctrlPr>
                            </m:fPr>
                            <m:num>
                              <m:r>
                                <a:rPr lang="en-US" sz="1800">
                                  <a:latin typeface="Cambria Math" panose="02040503050406030204" pitchFamily="18" charset="0"/>
                                </a:rPr>
                                <m:t>(1−</m:t>
                              </m:r>
                              <m:r>
                                <a:rPr lang="en-US" sz="1800" i="1">
                                  <a:latin typeface="Cambria Math" panose="02040503050406030204" pitchFamily="18" charset="0"/>
                                </a:rPr>
                                <m:t>𝛼</m:t>
                              </m:r>
                              <m:r>
                                <a:rPr lang="en-US" sz="180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10" name="Rectangle 9">
                <a:extLst>
                  <a:ext uri="{FF2B5EF4-FFF2-40B4-BE49-F238E27FC236}">
                    <a16:creationId xmlns:a16="http://schemas.microsoft.com/office/drawing/2014/main" id="{03E0173A-2748-2642-9C02-E0D51757149D}"/>
                  </a:ext>
                </a:extLst>
              </p:cNvPr>
              <p:cNvSpPr>
                <a:spLocks noRot="1" noChangeAspect="1" noMove="1" noResize="1" noEditPoints="1" noAdjustHandles="1" noChangeArrowheads="1" noChangeShapeType="1" noTextEdit="1"/>
              </p:cNvSpPr>
              <p:nvPr/>
            </p:nvSpPr>
            <p:spPr>
              <a:xfrm>
                <a:off x="2502571" y="3140968"/>
                <a:ext cx="4135683" cy="668516"/>
              </a:xfrm>
              <a:prstGeom prst="rect">
                <a:avLst/>
              </a:prstGeom>
              <a:blipFill>
                <a:blip r:embed="rId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54BC83F5-A2E7-4B42-8976-727291DBE30F}"/>
                  </a:ext>
                </a:extLst>
              </p:cNvPr>
              <p:cNvSpPr/>
              <p:nvPr/>
            </p:nvSpPr>
            <p:spPr>
              <a:xfrm>
                <a:off x="2806051" y="2348880"/>
                <a:ext cx="3528722"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charset="0"/>
                            </a:rPr>
                          </m:ctrlPr>
                        </m:sSubSupPr>
                        <m:e>
                          <m:r>
                            <a:rPr lang="en-US" sz="1800" b="0" i="1" smtClean="0">
                              <a:latin typeface="Cambria Math" panose="02040503050406030204" pitchFamily="18" charset="0"/>
                            </a:rPr>
                            <m:t>(</m:t>
                          </m:r>
                          <m:r>
                            <a:rPr lang="en-US" sz="1800" i="1">
                              <a:latin typeface="Cambria Math" panose="02040503050406030204" pitchFamily="18" charset="0"/>
                            </a:rPr>
                            <m:t>𝑡</m:t>
                          </m:r>
                        </m:e>
                        <m:sub>
                          <m:r>
                            <a:rPr lang="en-US" sz="1800" b="0" i="0" smtClean="0">
                              <a:latin typeface="Cambria Math" panose="02040503050406030204" pitchFamily="18" charset="0"/>
                            </a:rPr>
                            <m:t>4</m:t>
                          </m:r>
                        </m:sub>
                        <m:sup>
                          <m:r>
                            <a:rPr lang="en-US" sz="1800">
                              <a:latin typeface="Cambria Math" panose="02040503050406030204" pitchFamily="18" charset="0"/>
                            </a:rPr>
                            <m:t>′</m:t>
                          </m:r>
                        </m:sup>
                      </m:sSubSup>
                      <m:r>
                        <a:rPr lang="en-US" sz="180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b="0" i="0" smtClean="0">
                              <a:latin typeface="Cambria Math" panose="02040503050406030204" pitchFamily="18" charset="0"/>
                            </a:rPr>
                            <m:t>1</m:t>
                          </m:r>
                        </m:sub>
                        <m:sup>
                          <m:r>
                            <a:rPr lang="en-US" sz="1800">
                              <a:latin typeface="Cambria Math" panose="02040503050406030204" pitchFamily="18" charset="0"/>
                            </a:rPr>
                            <m:t>′</m:t>
                          </m:r>
                        </m:sup>
                      </m:sSubSup>
                      <m:r>
                        <a:rPr lang="en-US" sz="1800" b="0" i="1" smtClean="0">
                          <a:latin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4</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b="0" i="0" smtClean="0">
                                  <a:latin typeface="Cambria Math" panose="02040503050406030204" pitchFamily="18" charset="0"/>
                                </a:rPr>
                                <m:t>1</m:t>
                              </m:r>
                            </m:sub>
                          </m:sSub>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charset="0"/>
                                </a:rPr>
                              </m:ctrlPr>
                            </m:fPr>
                            <m:num>
                              <m:r>
                                <a:rPr lang="en-US" sz="1800" i="1">
                                  <a:latin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11" name="Rectangle 10">
                <a:extLst>
                  <a:ext uri="{FF2B5EF4-FFF2-40B4-BE49-F238E27FC236}">
                    <a16:creationId xmlns:a16="http://schemas.microsoft.com/office/drawing/2014/main" id="{54BC83F5-A2E7-4B42-8976-727291DBE30F}"/>
                  </a:ext>
                </a:extLst>
              </p:cNvPr>
              <p:cNvSpPr>
                <a:spLocks noRot="1" noChangeAspect="1" noMove="1" noResize="1" noEditPoints="1" noAdjustHandles="1" noChangeArrowheads="1" noChangeShapeType="1" noTextEdit="1"/>
              </p:cNvSpPr>
              <p:nvPr/>
            </p:nvSpPr>
            <p:spPr>
              <a:xfrm>
                <a:off x="2806051" y="2348880"/>
                <a:ext cx="3528722" cy="667490"/>
              </a:xfrm>
              <a:prstGeom prst="rect">
                <a:avLst/>
              </a:prstGeom>
              <a:blipFill>
                <a:blip r:embed="rId4"/>
                <a:stretch>
                  <a:fillRect b="-7407"/>
                </a:stretch>
              </a:blipFill>
            </p:spPr>
            <p:txBody>
              <a:bodyPr/>
              <a:lstStyle/>
              <a:p>
                <a:r>
                  <a:rPr lang="en-US">
                    <a:noFill/>
                  </a:rPr>
                  <a:t> </a:t>
                </a:r>
              </a:p>
            </p:txBody>
          </p:sp>
        </mc:Fallback>
      </mc:AlternateContent>
      <p:sp>
        <p:nvSpPr>
          <p:cNvPr id="8"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2645090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D48F0-48D6-AA4F-BC82-D6051F6A4634}"/>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Discussion</a:t>
            </a:r>
            <a:endParaRPr lang="en-US" dirty="0">
              <a:ea typeface="+mj-ea"/>
              <a:cs typeface="+mj-cs"/>
            </a:endParaRPr>
          </a:p>
        </p:txBody>
      </p:sp>
      <p:sp>
        <p:nvSpPr>
          <p:cNvPr id="27650" name="Slide Number Placeholder 4">
            <a:extLst>
              <a:ext uri="{FF2B5EF4-FFF2-40B4-BE49-F238E27FC236}">
                <a16:creationId xmlns="" xmlns:a16="http://schemas.microsoft.com/office/drawing/2014/main" id="{BDA497C8-5BA3-D34D-A7B5-E105254FD0C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5F9B3734-898A-0546-9044-1B403032BB66}" type="slidenum">
              <a:rPr lang="en-GB" altLang="en-US" sz="1200" b="0" smtClean="0"/>
              <a:pPr>
                <a:spcBef>
                  <a:spcPct val="0"/>
                </a:spcBef>
                <a:buFontTx/>
                <a:buNone/>
              </a:pPr>
              <a:t>18</a:t>
            </a:fld>
            <a:endParaRPr lang="en-GB" altLang="en-US" sz="1200" b="0"/>
          </a:p>
        </p:txBody>
      </p:sp>
      <p:sp>
        <p:nvSpPr>
          <p:cNvPr id="27651" name="Content Placeholder 3">
            <a:extLst>
              <a:ext uri="{FF2B5EF4-FFF2-40B4-BE49-F238E27FC236}">
                <a16:creationId xmlns="" xmlns:a16="http://schemas.microsoft.com/office/drawing/2014/main" id="{944AA173-3B12-014D-8DC7-114777A1254E}"/>
              </a:ext>
            </a:extLst>
          </p:cNvPr>
          <p:cNvSpPr>
            <a:spLocks noGrp="1" noChangeArrowheads="1"/>
          </p:cNvSpPr>
          <p:nvPr>
            <p:ph idx="1"/>
          </p:nvPr>
        </p:nvSpPr>
        <p:spPr>
          <a:xfrm>
            <a:off x="685800" y="1628775"/>
            <a:ext cx="7772400" cy="4464050"/>
          </a:xfrm>
        </p:spPr>
        <p:txBody>
          <a:bodyPr/>
          <a:lstStyle/>
          <a:p>
            <a:r>
              <a:rPr lang="en-US" altLang="en-US" dirty="0">
                <a:ea typeface="ＭＳ Ｐゴシック" panose="020B0600070205080204" pitchFamily="34" charset="-128"/>
              </a:rPr>
              <a:t>Range reduction vs.  Clock attack: </a:t>
            </a:r>
          </a:p>
          <a:p>
            <a:pPr lvl="1"/>
            <a:r>
              <a:rPr lang="en-US" altLang="en-US" dirty="0">
                <a:ea typeface="ＭＳ Ｐゴシック" panose="020B0600070205080204" pitchFamily="34" charset="-128"/>
              </a:rPr>
              <a:t>Range reduction is &lt;1m if clock attack is &lt;50ppm. </a:t>
            </a:r>
          </a:p>
          <a:p>
            <a:pPr lvl="1"/>
            <a:r>
              <a:rPr lang="en-US" altLang="en-US" dirty="0">
                <a:ea typeface="ＭＳ Ｐゴシック" panose="020B0600070205080204" pitchFamily="34" charset="-128"/>
              </a:rPr>
              <a:t>Range reduction is ~4m if clock attack is 200ppm.</a:t>
            </a:r>
          </a:p>
          <a:p>
            <a:r>
              <a:rPr lang="en-US" altLang="en-US" dirty="0">
                <a:ea typeface="ＭＳ Ｐゴシック" panose="020B0600070205080204" pitchFamily="34" charset="-128"/>
              </a:rPr>
              <a:t>Discussion: </a:t>
            </a:r>
          </a:p>
          <a:p>
            <a:pPr lvl="1"/>
            <a:r>
              <a:rPr lang="en-US" altLang="en-US" dirty="0">
                <a:ea typeface="ＭＳ Ｐゴシック" panose="020B0600070205080204" pitchFamily="34" charset="-128"/>
              </a:rPr>
              <a:t>25ppm:  802.11 spec requirement for carrier frequency accuracy (for 2.4GHz,  20ppm for 5GHz).</a:t>
            </a:r>
          </a:p>
          <a:p>
            <a:pPr lvl="1"/>
            <a:r>
              <a:rPr lang="en-US" altLang="en-US" dirty="0">
                <a:ea typeface="ＭＳ Ｐゴシック" panose="020B0600070205080204" pitchFamily="34" charset="-128"/>
              </a:rPr>
              <a:t>If I-STA believes that the clock difference cannot be large than 25x2=50ppm,</a:t>
            </a:r>
          </a:p>
          <a:p>
            <a:pPr lvl="1"/>
            <a:r>
              <a:rPr lang="en-US" altLang="en-US" dirty="0">
                <a:ea typeface="ＭＳ Ｐゴシック" panose="020B0600070205080204" pitchFamily="34" charset="-128"/>
              </a:rPr>
              <a:t>Then I-STA can detect the clock attack and range reduction is about 1.5 meters. </a:t>
            </a:r>
          </a:p>
          <a:p>
            <a:r>
              <a:rPr lang="en-US" altLang="en-US" dirty="0">
                <a:ea typeface="ＭＳ Ｐゴシック" panose="020B0600070205080204" pitchFamily="34" charset="-128"/>
              </a:rPr>
              <a:t>Question:  Can I-STA discard measurements if estimated clock difference is beyond a threshold?</a:t>
            </a:r>
          </a:p>
        </p:txBody>
      </p:sp>
      <p:sp>
        <p:nvSpPr>
          <p:cNvPr id="7"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24AD49-8E34-F549-A6AF-B837C6896298}"/>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Summary</a:t>
            </a:r>
            <a:endParaRPr lang="en-US" dirty="0">
              <a:ea typeface="+mj-ea"/>
              <a:cs typeface="+mj-cs"/>
            </a:endParaRPr>
          </a:p>
        </p:txBody>
      </p:sp>
      <p:sp>
        <p:nvSpPr>
          <p:cNvPr id="28674" name="Slide Number Placeholder 4">
            <a:extLst>
              <a:ext uri="{FF2B5EF4-FFF2-40B4-BE49-F238E27FC236}">
                <a16:creationId xmlns="" xmlns:a16="http://schemas.microsoft.com/office/drawing/2014/main" id="{4B724A6F-365F-4F4B-823B-BA66597D04C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D4CFA83F-F0D7-174B-B2ED-376ADD78BC60}" type="slidenum">
              <a:rPr lang="en-GB" altLang="en-US" sz="1200" b="0" smtClean="0"/>
              <a:pPr>
                <a:spcBef>
                  <a:spcPct val="0"/>
                </a:spcBef>
                <a:buFontTx/>
                <a:buNone/>
              </a:pPr>
              <a:t>19</a:t>
            </a:fld>
            <a:endParaRPr lang="en-GB" altLang="en-US" sz="1200" b="0"/>
          </a:p>
        </p:txBody>
      </p:sp>
      <p:sp>
        <p:nvSpPr>
          <p:cNvPr id="28675" name="Content Placeholder 3">
            <a:extLst>
              <a:ext uri="{FF2B5EF4-FFF2-40B4-BE49-F238E27FC236}">
                <a16:creationId xmlns="" xmlns:a16="http://schemas.microsoft.com/office/drawing/2014/main" id="{7E8F16C9-B76F-5A42-9DEF-1FBF3B4BE1F7}"/>
              </a:ext>
            </a:extLst>
          </p:cNvPr>
          <p:cNvSpPr>
            <a:spLocks noGrp="1" noChangeArrowheads="1"/>
          </p:cNvSpPr>
          <p:nvPr>
            <p:ph idx="1"/>
          </p:nvPr>
        </p:nvSpPr>
        <p:spPr>
          <a:xfrm>
            <a:off x="684213" y="1628775"/>
            <a:ext cx="7772400" cy="4114800"/>
          </a:xfrm>
        </p:spPr>
        <p:txBody>
          <a:bodyPr/>
          <a:lstStyle/>
          <a:p>
            <a:r>
              <a:rPr lang="en-US" altLang="en-US" dirty="0">
                <a:ea typeface="ＭＳ Ｐゴシック" panose="020B0600070205080204" pitchFamily="34" charset="-128"/>
              </a:rPr>
              <a:t>Clock attack is possible if attacker relays received signal with frequency offset intentionally added.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presented a threat model titled as “Clock Attack” and showed that spoofed range can be large if there is a wide range of valid clock difference.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Clock attack can be detected and avoided if there is stringent requirement on carrier frequency offset.</a:t>
            </a:r>
          </a:p>
          <a:p>
            <a:pPr lvl="1"/>
            <a:r>
              <a:rPr lang="en-US" altLang="en-US" dirty="0">
                <a:ea typeface="ＭＳ Ｐゴシック" panose="020B0600070205080204" pitchFamily="34" charset="-128"/>
              </a:rPr>
              <a:t>I-STA can discard measurement if the estimated clock difference is beyond a specified threshold. </a:t>
            </a:r>
          </a:p>
          <a:p>
            <a:endParaRPr lang="en-US" altLang="en-US" dirty="0">
              <a:ea typeface="ＭＳ Ｐゴシック" panose="020B0600070205080204" pitchFamily="34" charset="-128"/>
            </a:endParaRPr>
          </a:p>
        </p:txBody>
      </p:sp>
      <p:sp>
        <p:nvSpPr>
          <p:cNvPr id="7"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3AA6F1-C1B6-9940-B3B9-6AB79A03602B}"/>
              </a:ext>
            </a:extLst>
          </p:cNvPr>
          <p:cNvSpPr>
            <a:spLocks noGrp="1"/>
          </p:cNvSpPr>
          <p:nvPr>
            <p:ph type="title"/>
          </p:nvPr>
        </p:nvSpPr>
        <p:spPr>
          <a:xfrm>
            <a:off x="685800" y="669925"/>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Abstract</a:t>
            </a:r>
          </a:p>
        </p:txBody>
      </p:sp>
      <p:sp>
        <p:nvSpPr>
          <p:cNvPr id="17410" name="Content Placeholder 2">
            <a:extLst>
              <a:ext uri="{FF2B5EF4-FFF2-40B4-BE49-F238E27FC236}">
                <a16:creationId xmlns="" xmlns:a16="http://schemas.microsoft.com/office/drawing/2014/main" id="{BA706441-BBF4-554C-BC0B-8F493E76E2B7}"/>
              </a:ext>
            </a:extLst>
          </p:cNvPr>
          <p:cNvSpPr>
            <a:spLocks noGrp="1" noChangeArrowheads="1"/>
          </p:cNvSpPr>
          <p:nvPr>
            <p:ph idx="1"/>
          </p:nvPr>
        </p:nvSpPr>
        <p:spPr>
          <a:xfrm>
            <a:off x="539750" y="1206500"/>
            <a:ext cx="8280400" cy="5174828"/>
          </a:xfrm>
        </p:spPr>
        <p:txBody>
          <a:bodyPr/>
          <a:lstStyle/>
          <a:p>
            <a:r>
              <a:rPr lang="en-US" altLang="en-US" dirty="0">
                <a:ea typeface="ＭＳ Ｐゴシック" panose="020B0600070205080204" pitchFamily="34" charset="-128"/>
              </a:rPr>
              <a:t>11az FRD [1] describes Type A and Type B adversaries that are characterized according to attacker’s response time. </a:t>
            </a:r>
          </a:p>
          <a:p>
            <a:pPr lvl="1"/>
            <a:r>
              <a:rPr lang="en-US" altLang="en-US" sz="1800" dirty="0">
                <a:ea typeface="ＭＳ Ｐゴシック" charset="-128"/>
              </a:rPr>
              <a:t>Type A:  1 </a:t>
            </a:r>
            <a:r>
              <a:rPr lang="en-US" altLang="en-US" sz="1800" dirty="0" err="1">
                <a:ea typeface="ＭＳ Ｐゴシック" charset="-128"/>
              </a:rPr>
              <a:t>ms</a:t>
            </a:r>
            <a:r>
              <a:rPr lang="en-US" altLang="en-US" sz="1800" dirty="0">
                <a:ea typeface="ＭＳ Ｐゴシック" charset="-128"/>
              </a:rPr>
              <a:t> response time.</a:t>
            </a:r>
          </a:p>
          <a:p>
            <a:pPr lvl="1"/>
            <a:r>
              <a:rPr lang="en-US" altLang="en-US" sz="1800" dirty="0">
                <a:ea typeface="ＭＳ Ｐゴシック" charset="-128"/>
              </a:rPr>
              <a:t>VHT/HE Type B:  1 </a:t>
            </a:r>
            <a:r>
              <a:rPr lang="en-US" sz="1800" dirty="0" err="1">
                <a:latin typeface="Symbol" charset="2"/>
                <a:ea typeface="Symbol" charset="2"/>
                <a:cs typeface="Symbol" charset="2"/>
              </a:rPr>
              <a:t>m</a:t>
            </a:r>
            <a:r>
              <a:rPr lang="en-US" sz="1800" dirty="0" err="1"/>
              <a:t>s</a:t>
            </a:r>
            <a:r>
              <a:rPr lang="en-US" altLang="en-US" sz="1800" dirty="0">
                <a:ea typeface="ＭＳ Ｐゴシック" charset="-128"/>
              </a:rPr>
              <a:t> response time.</a:t>
            </a:r>
          </a:p>
          <a:p>
            <a:pPr lvl="1"/>
            <a:r>
              <a:rPr lang="en-US" altLang="en-US" sz="1800" dirty="0">
                <a:ea typeface="ＭＳ Ｐゴシック" charset="-128"/>
              </a:rPr>
              <a:t>DMG/EDMG Type B:  10 ns response time.</a:t>
            </a:r>
          </a:p>
          <a:p>
            <a:pPr lvl="1"/>
            <a:r>
              <a:rPr lang="en-US" altLang="en-US" sz="1800" dirty="0">
                <a:ea typeface="ＭＳ Ｐゴシック" panose="020B0600070205080204" pitchFamily="34" charset="-128"/>
              </a:rPr>
              <a:t>A few security threat models are listed in [2][3][4]. </a:t>
            </a:r>
          </a:p>
          <a:p>
            <a:r>
              <a:rPr lang="en-US" altLang="en-US" dirty="0">
                <a:ea typeface="ＭＳ Ｐゴシック" panose="020B0600070205080204" pitchFamily="34" charset="-128"/>
              </a:rPr>
              <a:t>Another threat model,  “clock attack” is presented in this submission. </a:t>
            </a:r>
          </a:p>
          <a:p>
            <a:pPr lvl="1"/>
            <a:r>
              <a:rPr lang="en-US" altLang="en-US" sz="1800" dirty="0">
                <a:ea typeface="ＭＳ Ｐゴシック" panose="020B0600070205080204" pitchFamily="34" charset="-128"/>
              </a:rPr>
              <a:t>We consider an I-STA which attempts to estimate the frequency offset between its own clock and that of R-STA and uses this estimate to correct timing information reported by R-STA.</a:t>
            </a:r>
          </a:p>
          <a:p>
            <a:pPr lvl="1"/>
            <a:r>
              <a:rPr lang="en-US" altLang="en-US" sz="1800" dirty="0">
                <a:ea typeface="ＭＳ Ｐゴシック" panose="020B0600070205080204" pitchFamily="34" charset="-128"/>
              </a:rPr>
              <a:t>Attacker exploits the estimation and correction process performed by the I-STA to decrease the estimated range between I-STA and R-STA. </a:t>
            </a:r>
          </a:p>
        </p:txBody>
      </p:sp>
      <p:sp>
        <p:nvSpPr>
          <p:cNvPr id="17411" name="Slide Number Placeholder 4">
            <a:extLst>
              <a:ext uri="{FF2B5EF4-FFF2-40B4-BE49-F238E27FC236}">
                <a16:creationId xmlns=""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2</a:t>
            </a:fld>
            <a:endParaRPr lang="en-GB" altLang="en-US" sz="1200" b="0"/>
          </a:p>
        </p:txBody>
      </p:sp>
      <p:sp>
        <p:nvSpPr>
          <p:cNvPr id="7"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24AD49-8E34-F549-A6AF-B837C6896298}"/>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Recommendation to 11az</a:t>
            </a:r>
            <a:endParaRPr lang="en-US" dirty="0">
              <a:ea typeface="+mj-ea"/>
              <a:cs typeface="+mj-cs"/>
            </a:endParaRPr>
          </a:p>
        </p:txBody>
      </p:sp>
      <p:sp>
        <p:nvSpPr>
          <p:cNvPr id="28674" name="Slide Number Placeholder 4">
            <a:extLst>
              <a:ext uri="{FF2B5EF4-FFF2-40B4-BE49-F238E27FC236}">
                <a16:creationId xmlns="" xmlns:a16="http://schemas.microsoft.com/office/drawing/2014/main" id="{4B724A6F-365F-4F4B-823B-BA66597D04C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D4CFA83F-F0D7-174B-B2ED-376ADD78BC60}" type="slidenum">
              <a:rPr lang="en-GB" altLang="en-US" sz="1200" b="0" smtClean="0"/>
              <a:pPr>
                <a:spcBef>
                  <a:spcPct val="0"/>
                </a:spcBef>
                <a:buFontTx/>
                <a:buNone/>
              </a:pPr>
              <a:t>20</a:t>
            </a:fld>
            <a:endParaRPr lang="en-GB" altLang="en-US" sz="1200" b="0"/>
          </a:p>
        </p:txBody>
      </p:sp>
      <p:sp>
        <p:nvSpPr>
          <p:cNvPr id="28675" name="Content Placeholder 3">
            <a:extLst>
              <a:ext uri="{FF2B5EF4-FFF2-40B4-BE49-F238E27FC236}">
                <a16:creationId xmlns="" xmlns:a16="http://schemas.microsoft.com/office/drawing/2014/main" id="{7E8F16C9-B76F-5A42-9DEF-1FBF3B4BE1F7}"/>
              </a:ext>
            </a:extLst>
          </p:cNvPr>
          <p:cNvSpPr>
            <a:spLocks noGrp="1" noChangeArrowheads="1"/>
          </p:cNvSpPr>
          <p:nvPr>
            <p:ph idx="1"/>
          </p:nvPr>
        </p:nvSpPr>
        <p:spPr>
          <a:xfrm>
            <a:off x="684213" y="1628775"/>
            <a:ext cx="7772400" cy="4114800"/>
          </a:xfrm>
        </p:spPr>
        <p:txBody>
          <a:bodyPr/>
          <a:lstStyle/>
          <a:p>
            <a:r>
              <a:rPr lang="en-US" b="0" dirty="0"/>
              <a:t>Add an informative note on receiver behavior in 802.11az spec.</a:t>
            </a:r>
          </a:p>
          <a:p>
            <a:r>
              <a:rPr lang="en-US" b="0" dirty="0"/>
              <a:t>To state that an I-STA should discard ranging measurements or terminate a range session when it detects an unacceptable amount of clock error.</a:t>
            </a:r>
          </a:p>
          <a:p>
            <a:r>
              <a:rPr lang="en-US" b="0" dirty="0"/>
              <a:t>Suggested text: </a:t>
            </a:r>
          </a:p>
          <a:p>
            <a:pPr lvl="1"/>
            <a:r>
              <a:rPr lang="en-US" smtClean="0"/>
              <a:t>“Note</a:t>
            </a:r>
            <a:r>
              <a:rPr lang="en-US"/>
              <a:t>:  It is recommended that a device discards ranging measurements when it detects that its ranging peer’s clock drift considering its local clock, exceeds the allowed tolerance from the values specified by the 802.11 requirements. See section 21.3.17.3 for VHTz,  28.3.18.3 for HEz, and 20.3.3.2.1 for DMGz/EDMGz.”</a:t>
            </a:r>
            <a:endParaRPr lang="en-US" b="0" dirty="0"/>
          </a:p>
        </p:txBody>
      </p:sp>
      <p:sp>
        <p:nvSpPr>
          <p:cNvPr id="7"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1109574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24AD49-8E34-F549-A6AF-B837C6896298}"/>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err="1"/>
              <a:t>Strawpoll</a:t>
            </a:r>
            <a:endParaRPr lang="en-US" dirty="0">
              <a:ea typeface="+mj-ea"/>
              <a:cs typeface="+mj-cs"/>
            </a:endParaRPr>
          </a:p>
        </p:txBody>
      </p:sp>
      <p:sp>
        <p:nvSpPr>
          <p:cNvPr id="28674" name="Slide Number Placeholder 4">
            <a:extLst>
              <a:ext uri="{FF2B5EF4-FFF2-40B4-BE49-F238E27FC236}">
                <a16:creationId xmlns="" xmlns:a16="http://schemas.microsoft.com/office/drawing/2014/main" id="{4B724A6F-365F-4F4B-823B-BA66597D04C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D4CFA83F-F0D7-174B-B2ED-376ADD78BC60}" type="slidenum">
              <a:rPr lang="en-GB" altLang="en-US" sz="1200" b="0" smtClean="0"/>
              <a:pPr>
                <a:spcBef>
                  <a:spcPct val="0"/>
                </a:spcBef>
                <a:buFontTx/>
                <a:buNone/>
              </a:pPr>
              <a:t>21</a:t>
            </a:fld>
            <a:endParaRPr lang="en-GB" altLang="en-US" sz="1200" b="0"/>
          </a:p>
        </p:txBody>
      </p:sp>
      <p:sp>
        <p:nvSpPr>
          <p:cNvPr id="28675" name="Content Placeholder 3">
            <a:extLst>
              <a:ext uri="{FF2B5EF4-FFF2-40B4-BE49-F238E27FC236}">
                <a16:creationId xmlns="" xmlns:a16="http://schemas.microsoft.com/office/drawing/2014/main" id="{7E8F16C9-B76F-5A42-9DEF-1FBF3B4BE1F7}"/>
              </a:ext>
            </a:extLst>
          </p:cNvPr>
          <p:cNvSpPr>
            <a:spLocks noGrp="1" noChangeArrowheads="1"/>
          </p:cNvSpPr>
          <p:nvPr>
            <p:ph idx="1"/>
          </p:nvPr>
        </p:nvSpPr>
        <p:spPr>
          <a:xfrm>
            <a:off x="684213" y="1628774"/>
            <a:ext cx="7772400" cy="4536529"/>
          </a:xfrm>
        </p:spPr>
        <p:txBody>
          <a:bodyPr/>
          <a:lstStyle/>
          <a:p>
            <a:r>
              <a:rPr lang="en-US" b="0" dirty="0"/>
              <a:t>Do you support to add the following recommended note in the 11az spec? </a:t>
            </a:r>
          </a:p>
          <a:p>
            <a:pPr lvl="1"/>
            <a:r>
              <a:rPr lang="en-US" dirty="0" smtClean="0"/>
              <a:t>“Note:  It is recommended that a </a:t>
            </a:r>
            <a:r>
              <a:rPr lang="en-US" dirty="0"/>
              <a:t>device </a:t>
            </a:r>
            <a:r>
              <a:rPr lang="en-US" dirty="0" smtClean="0"/>
              <a:t>discards </a:t>
            </a:r>
            <a:r>
              <a:rPr lang="en-US" dirty="0"/>
              <a:t>ranging measurements when it detects </a:t>
            </a:r>
            <a:r>
              <a:rPr lang="en-US" b="0" dirty="0" smtClean="0"/>
              <a:t>that </a:t>
            </a:r>
            <a:r>
              <a:rPr lang="en-US" b="0" dirty="0"/>
              <a:t>its ranging peer’s clock drift </a:t>
            </a:r>
            <a:r>
              <a:rPr lang="en-US" b="0" dirty="0" smtClean="0"/>
              <a:t>considering </a:t>
            </a:r>
            <a:r>
              <a:rPr lang="en-US" dirty="0" smtClean="0"/>
              <a:t>its </a:t>
            </a:r>
            <a:r>
              <a:rPr lang="en-US" dirty="0"/>
              <a:t>local </a:t>
            </a:r>
            <a:r>
              <a:rPr lang="en-US" dirty="0" smtClean="0"/>
              <a:t>clock, </a:t>
            </a:r>
            <a:r>
              <a:rPr lang="en-US" b="0" dirty="0" smtClean="0"/>
              <a:t>exceeds </a:t>
            </a:r>
            <a:r>
              <a:rPr lang="en-US" b="0" dirty="0"/>
              <a:t>the </a:t>
            </a:r>
            <a:r>
              <a:rPr lang="en-US" dirty="0" smtClean="0"/>
              <a:t>allowed tolerance from the values specified </a:t>
            </a:r>
            <a:r>
              <a:rPr lang="en-US" b="0" dirty="0" smtClean="0"/>
              <a:t>by the 802.11 </a:t>
            </a:r>
            <a:r>
              <a:rPr lang="en-US" b="0" dirty="0"/>
              <a:t>requirements</a:t>
            </a:r>
            <a:r>
              <a:rPr lang="en-US" b="0" dirty="0" smtClean="0"/>
              <a:t>. See section 21.3.17.3 for </a:t>
            </a:r>
            <a:r>
              <a:rPr lang="en-US" b="0" dirty="0" err="1" smtClean="0"/>
              <a:t>VHTz</a:t>
            </a:r>
            <a:r>
              <a:rPr lang="en-US" dirty="0" smtClean="0"/>
              <a:t>,  </a:t>
            </a:r>
            <a:r>
              <a:rPr lang="en-US" b="0" dirty="0" smtClean="0"/>
              <a:t>28.3.18.3 for </a:t>
            </a:r>
            <a:r>
              <a:rPr lang="en-US" b="0" dirty="0" err="1" smtClean="0"/>
              <a:t>HEz</a:t>
            </a:r>
            <a:r>
              <a:rPr lang="en-US" b="0" dirty="0" smtClean="0"/>
              <a:t>, and 20.3.3.2.1 for </a:t>
            </a:r>
            <a:r>
              <a:rPr lang="en-US" b="0" dirty="0" err="1" smtClean="0"/>
              <a:t>DMGz</a:t>
            </a:r>
            <a:r>
              <a:rPr lang="en-US" b="0" dirty="0" smtClean="0"/>
              <a:t>/</a:t>
            </a:r>
            <a:r>
              <a:rPr lang="en-US" b="0" dirty="0" err="1" smtClean="0"/>
              <a:t>EDMGz</a:t>
            </a:r>
            <a:r>
              <a:rPr lang="en-US" b="0" dirty="0" smtClean="0"/>
              <a:t>.”</a:t>
            </a:r>
          </a:p>
          <a:p>
            <a:pPr lvl="2"/>
            <a:endParaRPr lang="en-US" b="0" dirty="0"/>
          </a:p>
          <a:p>
            <a:endParaRPr lang="en-US" b="0" dirty="0"/>
          </a:p>
          <a:p>
            <a:r>
              <a:rPr lang="en-US" b="0" dirty="0"/>
              <a:t>Y:         N:          A:</a:t>
            </a:r>
          </a:p>
          <a:p>
            <a:r>
              <a:rPr lang="en-US" b="0" dirty="0"/>
              <a:t>Absent: </a:t>
            </a:r>
          </a:p>
        </p:txBody>
      </p:sp>
      <p:sp>
        <p:nvSpPr>
          <p:cNvPr id="7"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494535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B7578-AF48-8A46-BD49-6C612F05E11A}"/>
              </a:ext>
            </a:extLst>
          </p:cNvPr>
          <p:cNvSpPr>
            <a:spLocks noGrp="1"/>
          </p:cNvSpPr>
          <p:nvPr>
            <p:ph type="title"/>
          </p:nvPr>
        </p:nvSpPr>
        <p:spPr>
          <a:extLst>
            <a:ext uri="{909E8E84-426E-40dd-AFC4-6F175D3DCCD1}"/>
            <a:ext uri="{91240B29-F687-4f45-9708-019B960494DF}"/>
            <a:ext uri="{AF507438-7753-43e0-B8FC-AC1667EBCBE1}"/>
          </a:extLst>
        </p:spPr>
        <p:txBody>
          <a:bodyPr/>
          <a:lstStyle/>
          <a:p>
            <a:pPr>
              <a:defRPr/>
            </a:pPr>
            <a:r>
              <a:rPr lang="en-US" dirty="0">
                <a:ea typeface="+mj-ea"/>
                <a:cs typeface="+mj-cs"/>
              </a:rPr>
              <a:t>References</a:t>
            </a:r>
          </a:p>
        </p:txBody>
      </p:sp>
      <p:sp>
        <p:nvSpPr>
          <p:cNvPr id="29698" name="Content Placeholder 2">
            <a:extLst>
              <a:ext uri="{FF2B5EF4-FFF2-40B4-BE49-F238E27FC236}">
                <a16:creationId xmlns="" xmlns:a16="http://schemas.microsoft.com/office/drawing/2014/main" id="{CF48C5EE-D9DB-734F-AF76-C04B8C1608E7}"/>
              </a:ext>
            </a:extLst>
          </p:cNvPr>
          <p:cNvSpPr>
            <a:spLocks noGrp="1" noChangeArrowheads="1"/>
          </p:cNvSpPr>
          <p:nvPr>
            <p:ph idx="1"/>
          </p:nvPr>
        </p:nvSpPr>
        <p:spPr>
          <a:xfrm>
            <a:off x="723900" y="1844675"/>
            <a:ext cx="7772400" cy="4114800"/>
          </a:xfrm>
        </p:spPr>
        <p:txBody>
          <a:bodyPr/>
          <a:lstStyle/>
          <a:p>
            <a:pPr marL="0" indent="0">
              <a:buNone/>
            </a:pPr>
            <a:r>
              <a:rPr lang="en-US" altLang="en-US" sz="2000" b="0" dirty="0">
                <a:ea typeface="ＭＳ Ｐゴシック" panose="020B0600070205080204" pitchFamily="34" charset="-128"/>
              </a:rPr>
              <a:t>[1] </a:t>
            </a:r>
            <a:r>
              <a:rPr lang="en-US" altLang="en-US" sz="2000" b="0" i="1" dirty="0">
                <a:ea typeface="ＭＳ Ｐゴシック" panose="020B0600070205080204" pitchFamily="34" charset="-128"/>
              </a:rPr>
              <a:t>IEEE 802.11-16/424r11</a:t>
            </a:r>
            <a:r>
              <a:rPr lang="en-US" altLang="en-US" sz="2000" b="0" dirty="0">
                <a:ea typeface="ＭＳ Ｐゴシック" panose="020B0600070205080204" pitchFamily="34" charset="-128"/>
              </a:rPr>
              <a:t>, 11az FRD.</a:t>
            </a:r>
          </a:p>
          <a:p>
            <a:pPr marL="0" indent="0">
              <a:buNone/>
            </a:pPr>
            <a:r>
              <a:rPr lang="en-US" altLang="en-US" sz="2000" b="0" dirty="0">
                <a:ea typeface="ＭＳ Ｐゴシック" panose="020B0600070205080204" pitchFamily="34" charset="-128"/>
              </a:rPr>
              <a:t>[2] </a:t>
            </a:r>
            <a:r>
              <a:rPr lang="en-US" altLang="en-US" sz="2000" b="0" i="1" dirty="0">
                <a:ea typeface="ＭＳ Ｐゴシック" panose="020B0600070205080204" pitchFamily="34" charset="-128"/>
              </a:rPr>
              <a:t>IEEE 802.11-17/0120r2</a:t>
            </a:r>
            <a:r>
              <a:rPr lang="en-US" altLang="en-US" sz="2000" b="0" dirty="0">
                <a:ea typeface="ＭＳ Ｐゴシック" panose="020B0600070205080204" pitchFamily="34" charset="-128"/>
              </a:rPr>
              <a:t>: “Intel secured location threat model”,  B. </a:t>
            </a:r>
            <a:r>
              <a:rPr lang="en-US" altLang="en-US" sz="2000" b="0" dirty="0" err="1">
                <a:ea typeface="ＭＳ Ｐゴシック" panose="020B0600070205080204" pitchFamily="34" charset="-128"/>
              </a:rPr>
              <a:t>Abramovsky</a:t>
            </a:r>
            <a:r>
              <a:rPr lang="en-US" altLang="en-US" sz="2000" b="0" dirty="0">
                <a:ea typeface="ＭＳ Ｐゴシック" panose="020B0600070205080204" pitchFamily="34" charset="-128"/>
              </a:rPr>
              <a:t>, O. Bar-Shalom, and C. Ghosh,  January 2017.</a:t>
            </a:r>
          </a:p>
          <a:p>
            <a:pPr marL="0" indent="0">
              <a:buNone/>
            </a:pPr>
            <a:r>
              <a:rPr lang="en-US" altLang="en-US" sz="2000" b="0" dirty="0">
                <a:ea typeface="ＭＳ Ｐゴシック" panose="020B0600070205080204" pitchFamily="34" charset="-128"/>
              </a:rPr>
              <a:t>[3] </a:t>
            </a:r>
            <a:r>
              <a:rPr lang="en-US" altLang="en-US" sz="2000" b="0" i="1" dirty="0">
                <a:ea typeface="ＭＳ Ｐゴシック" panose="020B0600070205080204" pitchFamily="34" charset="-128"/>
              </a:rPr>
              <a:t>IEEE 802.11-17/0612r0</a:t>
            </a:r>
            <a:r>
              <a:rPr lang="en-US" altLang="en-US" sz="2000" b="0" dirty="0">
                <a:ea typeface="ＭＳ Ｐゴシック" panose="020B0600070205080204" pitchFamily="34" charset="-128"/>
              </a:rPr>
              <a:t>: “CP-replay attack threat model”,  M. Xu, J. </a:t>
            </a:r>
            <a:r>
              <a:rPr lang="en-US" altLang="en-US" sz="2000" b="0" dirty="0" err="1">
                <a:ea typeface="ＭＳ Ｐゴシック" panose="020B0600070205080204" pitchFamily="34" charset="-128"/>
              </a:rPr>
              <a:t>Dogan</a:t>
            </a:r>
            <a:r>
              <a:rPr lang="en-US" altLang="en-US" sz="2000" b="0" dirty="0">
                <a:ea typeface="ＭＳ Ｐゴシック" panose="020B0600070205080204" pitchFamily="34" charset="-128"/>
              </a:rPr>
              <a:t>, K. </a:t>
            </a:r>
            <a:r>
              <a:rPr lang="en-US" altLang="en-US" sz="2000" b="0" dirty="0" err="1">
                <a:ea typeface="ＭＳ Ｐゴシック" panose="020B0600070205080204" pitchFamily="34" charset="-128"/>
              </a:rPr>
              <a:t>Brogle</a:t>
            </a:r>
            <a:r>
              <a:rPr lang="en-US" altLang="en-US" sz="2000" b="0" dirty="0">
                <a:ea typeface="ＭＳ Ｐゴシック" panose="020B0600070205080204" pitchFamily="34" charset="-128"/>
              </a:rPr>
              <a:t>, AJ Ringer, SK Yong, and Q. Wang,  June 2017.</a:t>
            </a:r>
          </a:p>
          <a:p>
            <a:pPr marL="0" indent="0">
              <a:buNone/>
            </a:pPr>
            <a:r>
              <a:rPr lang="en-US" altLang="en-US" sz="2000" b="0" dirty="0">
                <a:ea typeface="ＭＳ Ｐゴシック" panose="020B0600070205080204" pitchFamily="34" charset="-128"/>
              </a:rPr>
              <a:t>[4] </a:t>
            </a:r>
            <a:r>
              <a:rPr lang="en-US" altLang="en-US" sz="2000" b="0" dirty="0" smtClean="0">
                <a:ea typeface="ＭＳ Ｐゴシック" panose="020B0600070205080204" pitchFamily="34" charset="-128"/>
              </a:rPr>
              <a:t>“</a:t>
            </a:r>
            <a:r>
              <a:rPr lang="en-US" altLang="en-US" sz="2000" b="0" dirty="0">
                <a:ea typeface="ＭＳ Ｐゴシック" panose="020B0600070205080204" pitchFamily="34" charset="-128"/>
              </a:rPr>
              <a:t>Secure LTF processing”, C. Berger,  N. </a:t>
            </a:r>
            <a:r>
              <a:rPr lang="en-US" altLang="en-US" sz="2000" b="0" dirty="0" err="1">
                <a:ea typeface="ＭＳ Ｐゴシック" panose="020B0600070205080204" pitchFamily="34" charset="-128"/>
              </a:rPr>
              <a:t>Grandhe</a:t>
            </a:r>
            <a:r>
              <a:rPr lang="en-US" altLang="en-US" sz="2000" b="0" dirty="0">
                <a:ea typeface="ＭＳ Ｐゴシック" panose="020B0600070205080204" pitchFamily="34" charset="-128"/>
              </a:rPr>
              <a:t>, and L. Chu,  February 2018. </a:t>
            </a:r>
          </a:p>
        </p:txBody>
      </p:sp>
      <p:sp>
        <p:nvSpPr>
          <p:cNvPr id="29699" name="Slide Number Placeholder 4">
            <a:extLst>
              <a:ext uri="{FF2B5EF4-FFF2-40B4-BE49-F238E27FC236}">
                <a16:creationId xmlns="" xmlns:a16="http://schemas.microsoft.com/office/drawing/2014/main" id="{A928E3C8-66F1-F140-993E-18AAFB2BE58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10C03AF-F64A-7E4B-A441-772C87AB8AC6}" type="slidenum">
              <a:rPr lang="en-GB" altLang="en-US" sz="1200" b="0" smtClean="0"/>
              <a:pPr>
                <a:spcBef>
                  <a:spcPct val="0"/>
                </a:spcBef>
                <a:buFontTx/>
                <a:buNone/>
              </a:pPr>
              <a:t>22</a:t>
            </a:fld>
            <a:endParaRPr lang="en-GB" altLang="en-US" sz="1200" b="0"/>
          </a:p>
        </p:txBody>
      </p:sp>
      <p:sp>
        <p:nvSpPr>
          <p:cNvPr id="7"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41381-4628-1F45-B99A-B1DCDBD3E510}"/>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Round Trip Time (RTT)</a:t>
            </a:r>
            <a:endParaRPr lang="en-US" dirty="0">
              <a:ea typeface="+mj-ea"/>
              <a:cs typeface="+mj-cs"/>
            </a:endParaRPr>
          </a:p>
        </p:txBody>
      </p:sp>
      <p:sp>
        <p:nvSpPr>
          <p:cNvPr id="18434" name="Content Placeholder 2">
            <a:extLst>
              <a:ext uri="{FF2B5EF4-FFF2-40B4-BE49-F238E27FC236}">
                <a16:creationId xmlns="" xmlns:a16="http://schemas.microsoft.com/office/drawing/2014/main" id="{173BFF5A-D6E9-7B41-816E-86A77960CB3D}"/>
              </a:ext>
            </a:extLst>
          </p:cNvPr>
          <p:cNvSpPr>
            <a:spLocks noGrp="1" noChangeArrowheads="1"/>
          </p:cNvSpPr>
          <p:nvPr>
            <p:ph idx="1"/>
          </p:nvPr>
        </p:nvSpPr>
        <p:spPr>
          <a:xfrm>
            <a:off x="755650" y="1700213"/>
            <a:ext cx="4464050" cy="4464050"/>
          </a:xfrm>
        </p:spPr>
        <p:txBody>
          <a:bodyPr/>
          <a:lstStyle/>
          <a:p>
            <a:pPr marL="0" indent="0">
              <a:buFontTx/>
              <a:buNone/>
            </a:pPr>
            <a:endParaRPr lang="en-US" altLang="en-US" dirty="0">
              <a:ea typeface="ＭＳ Ｐゴシック" panose="020B0600070205080204" pitchFamily="34" charset="-128"/>
            </a:endParaRPr>
          </a:p>
          <a:p>
            <a:pPr marL="0" indent="0"/>
            <a:r>
              <a:rPr lang="en-US" altLang="en-US" b="0" i="1" dirty="0">
                <a:ea typeface="ＭＳ Ｐゴシック" panose="020B0600070205080204" pitchFamily="34" charset="-128"/>
              </a:rPr>
              <a:t> t</a:t>
            </a:r>
            <a:r>
              <a:rPr lang="en-US" altLang="en-US" b="0" i="1" baseline="-25000" dirty="0">
                <a:ea typeface="ＭＳ Ｐゴシック" panose="020B0600070205080204" pitchFamily="34" charset="-128"/>
              </a:rPr>
              <a:t>4</a:t>
            </a:r>
            <a:r>
              <a:rPr lang="en-US" altLang="en-US" b="0" i="1" baseline="30000" dirty="0">
                <a:ea typeface="ＭＳ Ｐゴシック" panose="020B0600070205080204" pitchFamily="34" charset="-128"/>
              </a:rPr>
              <a:t>’</a:t>
            </a:r>
            <a:r>
              <a:rPr lang="en-US" altLang="ja-JP" b="0" i="1" baseline="-25000" dirty="0">
                <a:ea typeface="ＭＳ Ｐゴシック" panose="020B0600070205080204" pitchFamily="34" charset="-128"/>
              </a:rPr>
              <a:t> </a:t>
            </a:r>
            <a:r>
              <a:rPr lang="en-US" altLang="ja-JP" b="0" i="1" dirty="0">
                <a:ea typeface="ＭＳ Ｐゴシック" panose="020B0600070205080204" pitchFamily="34" charset="-128"/>
              </a:rPr>
              <a:t>, t</a:t>
            </a:r>
            <a:r>
              <a:rPr lang="en-US" altLang="ja-JP" b="0" i="1" baseline="-25000" dirty="0">
                <a:ea typeface="ＭＳ Ｐゴシック" panose="020B0600070205080204" pitchFamily="34" charset="-128"/>
              </a:rPr>
              <a:t>1</a:t>
            </a:r>
            <a:r>
              <a:rPr lang="en-US" altLang="en-US" b="0" i="1" baseline="30000" dirty="0">
                <a:ea typeface="ＭＳ Ｐゴシック" panose="020B0600070205080204" pitchFamily="34" charset="-128"/>
              </a:rPr>
              <a:t>’</a:t>
            </a:r>
            <a:r>
              <a:rPr lang="en-US" altLang="ja-JP" dirty="0">
                <a:ea typeface="ＭＳ Ｐゴシック" panose="020B0600070205080204" pitchFamily="34" charset="-128"/>
              </a:rPr>
              <a:t>: determined by I-STA from </a:t>
            </a:r>
            <a:r>
              <a:rPr lang="en-US" altLang="ja-JP" b="0" dirty="0">
                <a:ea typeface="ＭＳ Ｐゴシック" panose="020B0600070205080204" pitchFamily="34" charset="-128"/>
              </a:rPr>
              <a:t>(</a:t>
            </a:r>
            <a:r>
              <a:rPr lang="en-US" altLang="en-US" b="0" i="1" dirty="0">
                <a:ea typeface="ＭＳ Ｐゴシック" panose="020B0600070205080204" pitchFamily="34" charset="-128"/>
              </a:rPr>
              <a:t>t</a:t>
            </a:r>
            <a:r>
              <a:rPr lang="en-US" altLang="en-US" b="0" i="1" baseline="-25000" dirty="0">
                <a:ea typeface="ＭＳ Ｐゴシック" panose="020B0600070205080204" pitchFamily="34" charset="-128"/>
              </a:rPr>
              <a:t>4</a:t>
            </a:r>
            <a:r>
              <a:rPr lang="en-US" altLang="en-US" b="0" dirty="0">
                <a:ea typeface="ＭＳ Ｐゴシック" panose="020B0600070205080204" pitchFamily="34" charset="-128"/>
              </a:rPr>
              <a:t>, </a:t>
            </a:r>
            <a:r>
              <a:rPr lang="en-US" altLang="en-US" b="0" i="1" dirty="0">
                <a:ea typeface="ＭＳ Ｐゴシック" panose="020B0600070205080204" pitchFamily="34" charset="-128"/>
              </a:rPr>
              <a:t>t</a:t>
            </a:r>
            <a:r>
              <a:rPr lang="en-US" altLang="en-US" b="0" i="1" baseline="-25000" dirty="0">
                <a:ea typeface="ＭＳ Ｐゴシック" panose="020B0600070205080204" pitchFamily="34" charset="-128"/>
              </a:rPr>
              <a:t>1</a:t>
            </a:r>
            <a:r>
              <a:rPr lang="en-US" altLang="ja-JP" b="0" dirty="0">
                <a:ea typeface="ＭＳ Ｐゴシック" panose="020B0600070205080204" pitchFamily="34" charset="-128"/>
              </a:rPr>
              <a:t>) </a:t>
            </a:r>
            <a:r>
              <a:rPr lang="en-US" altLang="ja-JP" dirty="0">
                <a:ea typeface="ＭＳ Ｐゴシック" panose="020B0600070205080204" pitchFamily="34" charset="-128"/>
              </a:rPr>
              <a:t>reported by R-STA. </a:t>
            </a:r>
          </a:p>
          <a:p>
            <a:pPr lvl="1"/>
            <a:r>
              <a:rPr lang="en-US" altLang="en-US" dirty="0">
                <a:ea typeface="ＭＳ Ｐゴシック" panose="020B0600070205080204" pitchFamily="34" charset="-128"/>
              </a:rPr>
              <a:t>R-STA reports (</a:t>
            </a:r>
            <a:r>
              <a:rPr lang="en-US" altLang="en-US" i="1" dirty="0">
                <a:ea typeface="ＭＳ Ｐゴシック" panose="020B0600070205080204" pitchFamily="34" charset="-128"/>
              </a:rPr>
              <a:t>t</a:t>
            </a:r>
            <a:r>
              <a:rPr lang="en-US" altLang="en-US" i="1" baseline="-25000" dirty="0">
                <a:ea typeface="ＭＳ Ｐゴシック" panose="020B0600070205080204" pitchFamily="34" charset="-128"/>
              </a:rPr>
              <a:t>4</a:t>
            </a:r>
            <a:r>
              <a:rPr lang="en-US" altLang="en-US" dirty="0">
                <a:ea typeface="ＭＳ Ｐゴシック" panose="020B0600070205080204" pitchFamily="34" charset="-128"/>
              </a:rPr>
              <a:t>, </a:t>
            </a:r>
            <a:r>
              <a:rPr lang="en-US" altLang="en-US" i="1" dirty="0">
                <a:ea typeface="ＭＳ Ｐゴシック" panose="020B0600070205080204" pitchFamily="34" charset="-128"/>
              </a:rPr>
              <a:t>t</a:t>
            </a:r>
            <a:r>
              <a:rPr lang="en-US" altLang="en-US" i="1" baseline="-25000" dirty="0">
                <a:ea typeface="ＭＳ Ｐゴシック" panose="020B0600070205080204" pitchFamily="34" charset="-128"/>
              </a:rPr>
              <a:t>1</a:t>
            </a:r>
            <a:r>
              <a:rPr lang="en-US" altLang="en-US" dirty="0">
                <a:ea typeface="ＭＳ Ｐゴシック" panose="020B0600070205080204" pitchFamily="34" charset="-128"/>
              </a:rPr>
              <a:t>) based on its clock and time-of-arrival and departure of packets (see figure).</a:t>
            </a:r>
          </a:p>
          <a:p>
            <a:pPr lvl="1"/>
            <a:r>
              <a:rPr lang="en-US" altLang="en-US" dirty="0">
                <a:ea typeface="ＭＳ Ｐゴシック" panose="020B0600070205080204" pitchFamily="34" charset="-128"/>
              </a:rPr>
              <a:t>Transformation of (</a:t>
            </a:r>
            <a:r>
              <a:rPr lang="en-US" altLang="en-US" i="1" dirty="0">
                <a:ea typeface="ＭＳ Ｐゴシック" panose="020B0600070205080204" pitchFamily="34" charset="-128"/>
              </a:rPr>
              <a:t>t</a:t>
            </a:r>
            <a:r>
              <a:rPr lang="en-US" altLang="en-US" i="1" baseline="-25000" dirty="0">
                <a:ea typeface="ＭＳ Ｐゴシック" panose="020B0600070205080204" pitchFamily="34" charset="-128"/>
              </a:rPr>
              <a:t>4</a:t>
            </a:r>
            <a:r>
              <a:rPr lang="en-US" altLang="en-US" dirty="0">
                <a:ea typeface="ＭＳ Ｐゴシック" panose="020B0600070205080204" pitchFamily="34" charset="-128"/>
              </a:rPr>
              <a:t>, </a:t>
            </a:r>
            <a:r>
              <a:rPr lang="en-US" altLang="en-US" i="1" dirty="0">
                <a:ea typeface="ＭＳ Ｐゴシック" panose="020B0600070205080204" pitchFamily="34" charset="-128"/>
              </a:rPr>
              <a:t>t</a:t>
            </a:r>
            <a:r>
              <a:rPr lang="en-US" altLang="en-US" i="1" baseline="-25000" dirty="0">
                <a:ea typeface="ＭＳ Ｐゴシック" panose="020B0600070205080204" pitchFamily="34" charset="-128"/>
              </a:rPr>
              <a:t>1</a:t>
            </a:r>
            <a:r>
              <a:rPr lang="en-US" altLang="en-US" dirty="0">
                <a:ea typeface="ＭＳ Ｐゴシック" panose="020B0600070205080204" pitchFamily="34" charset="-128"/>
              </a:rPr>
              <a:t>) to         (</a:t>
            </a:r>
            <a:r>
              <a:rPr lang="en-US" altLang="en-US" i="1" dirty="0">
                <a:ea typeface="ＭＳ Ｐゴシック" panose="020B0600070205080204" pitchFamily="34" charset="-128"/>
              </a:rPr>
              <a:t>t</a:t>
            </a:r>
            <a:r>
              <a:rPr lang="en-US" altLang="en-US" i="1" baseline="-25000" dirty="0">
                <a:ea typeface="ＭＳ Ｐゴシック" panose="020B0600070205080204" pitchFamily="34" charset="-128"/>
              </a:rPr>
              <a:t>4</a:t>
            </a:r>
            <a:r>
              <a:rPr lang="en-US" altLang="en-US" i="1" baseline="30000" dirty="0">
                <a:ea typeface="ＭＳ Ｐゴシック" panose="020B0600070205080204" pitchFamily="34" charset="-128"/>
              </a:rPr>
              <a:t>’</a:t>
            </a:r>
            <a:r>
              <a:rPr lang="en-US" altLang="ja-JP" i="1" baseline="-25000" dirty="0">
                <a:ea typeface="ＭＳ Ｐゴシック" panose="020B0600070205080204" pitchFamily="34" charset="-128"/>
              </a:rPr>
              <a:t> </a:t>
            </a:r>
            <a:r>
              <a:rPr lang="en-US" altLang="ja-JP" i="1" dirty="0">
                <a:ea typeface="ＭＳ Ｐゴシック" panose="020B0600070205080204" pitchFamily="34" charset="-128"/>
              </a:rPr>
              <a:t>, t</a:t>
            </a:r>
            <a:r>
              <a:rPr lang="en-US" altLang="ja-JP" i="1" baseline="-25000" dirty="0">
                <a:ea typeface="ＭＳ Ｐゴシック" panose="020B0600070205080204" pitchFamily="34" charset="-128"/>
              </a:rPr>
              <a:t>1</a:t>
            </a:r>
            <a:r>
              <a:rPr lang="en-US" altLang="en-US" i="1" baseline="30000" dirty="0">
                <a:ea typeface="ＭＳ Ｐゴシック" panose="020B0600070205080204" pitchFamily="34" charset="-128"/>
              </a:rPr>
              <a:t>’</a:t>
            </a:r>
            <a:r>
              <a:rPr lang="en-US" altLang="ja-JP" dirty="0">
                <a:ea typeface="ＭＳ Ｐゴシック" panose="020B0600070205080204" pitchFamily="34" charset="-128"/>
                <a:sym typeface="Wingdings" pitchFamily="2" charset="2"/>
              </a:rPr>
              <a:t>)</a:t>
            </a:r>
            <a:r>
              <a:rPr lang="en-US" altLang="ja-JP" dirty="0">
                <a:ea typeface="ＭＳ Ｐゴシック" panose="020B0600070205080204" pitchFamily="34" charset="-128"/>
              </a:rPr>
              <a:t> </a:t>
            </a:r>
            <a:r>
              <a:rPr lang="en-US" altLang="en-US" dirty="0">
                <a:ea typeface="ＭＳ Ｐゴシック" panose="020B0600070205080204" pitchFamily="34" charset="-128"/>
              </a:rPr>
              <a:t>requires an estimate of clock difference            between R-STA and I-STA. </a:t>
            </a:r>
          </a:p>
          <a:p>
            <a:pPr lvl="1"/>
            <a:r>
              <a:rPr lang="en-US" altLang="en-US" dirty="0">
                <a:ea typeface="ＭＳ Ｐゴシック" panose="020B0600070205080204" pitchFamily="34" charset="-128"/>
              </a:rPr>
              <a:t>I-STA can reduce the ranging error by utilizing the clock difference in certain cases.  </a:t>
            </a:r>
          </a:p>
        </p:txBody>
      </p:sp>
      <p:sp>
        <p:nvSpPr>
          <p:cNvPr id="18435" name="Slide Number Placeholder 4">
            <a:extLst>
              <a:ext uri="{FF2B5EF4-FFF2-40B4-BE49-F238E27FC236}">
                <a16:creationId xmlns="" xmlns:a16="http://schemas.microsoft.com/office/drawing/2014/main" id="{7874075A-B766-8A4C-9701-D50CA9AF97D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7E83CDCD-199F-F640-9B0B-0D38C034CE6A}" type="slidenum">
              <a:rPr lang="en-GB" altLang="en-US" sz="1200" b="0" smtClean="0"/>
              <a:pPr>
                <a:spcBef>
                  <a:spcPct val="0"/>
                </a:spcBef>
                <a:buFontTx/>
                <a:buNone/>
              </a:pPr>
              <a:t>3</a:t>
            </a:fld>
            <a:endParaRPr lang="en-GB" altLang="en-US" sz="1200" b="0"/>
          </a:p>
        </p:txBody>
      </p:sp>
      <p:graphicFrame>
        <p:nvGraphicFramePr>
          <p:cNvPr id="18436" name="Object 8">
            <a:extLst>
              <a:ext uri="{FF2B5EF4-FFF2-40B4-BE49-F238E27FC236}">
                <a16:creationId xmlns="" xmlns:a16="http://schemas.microsoft.com/office/drawing/2014/main" id="{379A4797-F150-7140-9E9A-C64130FAEDD1}"/>
              </a:ext>
            </a:extLst>
          </p:cNvPr>
          <p:cNvGraphicFramePr>
            <a:graphicFrameLocks noChangeAspect="1"/>
          </p:cNvGraphicFramePr>
          <p:nvPr/>
        </p:nvGraphicFramePr>
        <p:xfrm>
          <a:off x="3348038" y="4535488"/>
          <a:ext cx="684212" cy="406400"/>
        </p:xfrm>
        <a:graphic>
          <a:graphicData uri="http://schemas.openxmlformats.org/presentationml/2006/ole">
            <mc:AlternateContent xmlns:mc="http://schemas.openxmlformats.org/markup-compatibility/2006">
              <mc:Choice xmlns:v="urn:schemas-microsoft-com:vml" Requires="v">
                <p:oleObj spid="_x0000_s18745" name="Equation" r:id="rId3" imgW="203200" imgH="120650" progId="Equation.DSMT4">
                  <p:embed/>
                </p:oleObj>
              </mc:Choice>
              <mc:Fallback>
                <p:oleObj name="Equation" r:id="rId3" imgW="203200" imgH="12065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4535488"/>
                        <a:ext cx="6842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7" name="Picture 3">
            <a:extLst>
              <a:ext uri="{FF2B5EF4-FFF2-40B4-BE49-F238E27FC236}">
                <a16:creationId xmlns="" xmlns:a16="http://schemas.microsoft.com/office/drawing/2014/main" id="{9C4180B8-9653-FB43-8B2B-7BA4D869CD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9863" y="1989138"/>
            <a:ext cx="308133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Content Placeholder 2">
            <a:extLst>
              <a:ext uri="{FF2B5EF4-FFF2-40B4-BE49-F238E27FC236}">
                <a16:creationId xmlns="" xmlns:a16="http://schemas.microsoft.com/office/drawing/2014/main" id="{1D671926-171C-5943-B3BB-0AFFDDD847EE}"/>
              </a:ext>
            </a:extLst>
          </p:cNvPr>
          <p:cNvSpPr txBox="1">
            <a:spLocks/>
          </p:cNvSpPr>
          <p:nvPr/>
        </p:nvSpPr>
        <p:spPr bwMode="auto">
          <a:xfrm>
            <a:off x="1116013" y="1628775"/>
            <a:ext cx="41036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US" b="0" i="1"/>
              <a:t>RTT</a:t>
            </a:r>
            <a:r>
              <a:rPr lang="en-US" altLang="en-US" b="0"/>
              <a:t> = (</a:t>
            </a:r>
            <a:r>
              <a:rPr lang="en-US" altLang="en-US" b="0" i="1"/>
              <a:t>t</a:t>
            </a:r>
            <a:r>
              <a:rPr lang="en-US" altLang="en-US" b="0" i="1" baseline="-25000"/>
              <a:t>4</a:t>
            </a:r>
            <a:r>
              <a:rPr lang="en-US" altLang="en-US" b="0" i="1" baseline="30000"/>
              <a:t>’</a:t>
            </a:r>
            <a:r>
              <a:rPr lang="en-US" altLang="ja-JP" b="0" baseline="-25000"/>
              <a:t> </a:t>
            </a:r>
            <a:r>
              <a:rPr lang="en-US" altLang="ja-JP" b="0"/>
              <a:t>- </a:t>
            </a:r>
            <a:r>
              <a:rPr lang="en-US" altLang="ja-JP" b="0" i="1"/>
              <a:t>t</a:t>
            </a:r>
            <a:r>
              <a:rPr lang="en-US" altLang="ja-JP" b="0" i="1" baseline="-25000"/>
              <a:t>1</a:t>
            </a:r>
            <a:r>
              <a:rPr lang="en-US" altLang="en-US" b="0" i="1" baseline="30000"/>
              <a:t>’</a:t>
            </a:r>
            <a:r>
              <a:rPr lang="en-US" altLang="ja-JP" b="0"/>
              <a:t>) - (</a:t>
            </a:r>
            <a:r>
              <a:rPr lang="en-US" altLang="ja-JP" b="0" i="1"/>
              <a:t>t</a:t>
            </a:r>
            <a:r>
              <a:rPr lang="en-US" altLang="ja-JP" b="0" i="1" baseline="-25000"/>
              <a:t>3</a:t>
            </a:r>
            <a:r>
              <a:rPr lang="en-US" altLang="ja-JP" b="0" baseline="-25000"/>
              <a:t> </a:t>
            </a:r>
            <a:r>
              <a:rPr lang="en-US" altLang="ja-JP" b="0"/>
              <a:t>- </a:t>
            </a:r>
            <a:r>
              <a:rPr lang="en-US" altLang="ja-JP" b="0" i="1"/>
              <a:t>t</a:t>
            </a:r>
            <a:r>
              <a:rPr lang="en-US" altLang="ja-JP" b="0" i="1" baseline="-25000"/>
              <a:t>2</a:t>
            </a:r>
            <a:r>
              <a:rPr lang="en-US" altLang="ja-JP" b="0"/>
              <a:t>)</a:t>
            </a:r>
            <a:endParaRPr lang="en-US" altLang="en-US" b="0"/>
          </a:p>
        </p:txBody>
      </p:sp>
      <p:sp>
        <p:nvSpPr>
          <p:cNvPr id="3" name="Oval 2"/>
          <p:cNvSpPr/>
          <p:nvPr/>
        </p:nvSpPr>
        <p:spPr bwMode="auto">
          <a:xfrm>
            <a:off x="5436096" y="3212976"/>
            <a:ext cx="2895104" cy="1322512"/>
          </a:xfrm>
          <a:prstGeom prst="ellipse">
            <a:avLst/>
          </a:prstGeom>
          <a:noFill/>
          <a:ln w="38100"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B0654-514B-D04B-B5EE-4C68554F161A}"/>
              </a:ext>
            </a:extLst>
          </p:cNvPr>
          <p:cNvSpPr>
            <a:spLocks noGrp="1"/>
          </p:cNvSpPr>
          <p:nvPr>
            <p:ph type="title"/>
          </p:nvPr>
        </p:nvSpPr>
        <p:spPr>
          <a:xfrm>
            <a:off x="684213" y="404813"/>
            <a:ext cx="7772400" cy="969962"/>
          </a:xfrm>
          <a:extLst>
            <a:ext uri="{909E8E84-426E-40dd-AFC4-6F175D3DCCD1}"/>
            <a:ext uri="{91240B29-F687-4f45-9708-019B960494DF}"/>
            <a:ext uri="{AF507438-7753-43e0-B8FC-AC1667EBCBE1}"/>
          </a:extLst>
        </p:spPr>
        <p:txBody>
          <a:bodyPr/>
          <a:lstStyle/>
          <a:p>
            <a:pPr>
              <a:defRPr/>
            </a:pPr>
            <a:r>
              <a:rPr lang="en-US" dirty="0"/>
              <a:t>Clock Attack (1)</a:t>
            </a:r>
            <a:endParaRPr lang="en-US" dirty="0">
              <a:ea typeface="+mj-ea"/>
              <a:cs typeface="+mj-cs"/>
            </a:endParaRPr>
          </a:p>
        </p:txBody>
      </p:sp>
      <p:sp>
        <p:nvSpPr>
          <p:cNvPr id="3" name="Content Placeholder 2">
            <a:extLst>
              <a:ext uri="{FF2B5EF4-FFF2-40B4-BE49-F238E27FC236}">
                <a16:creationId xmlns="" xmlns:a16="http://schemas.microsoft.com/office/drawing/2014/main" id="{E7B1900E-4AE7-BC49-AA7E-899133F3ABE2}"/>
              </a:ext>
            </a:extLst>
          </p:cNvPr>
          <p:cNvSpPr>
            <a:spLocks noGrp="1"/>
          </p:cNvSpPr>
          <p:nvPr>
            <p:ph idx="1"/>
          </p:nvPr>
        </p:nvSpPr>
        <p:spPr>
          <a:xfrm>
            <a:off x="755650" y="1053579"/>
            <a:ext cx="7848600" cy="3311525"/>
          </a:xfrm>
          <a:extLst>
            <a:ext uri="{909E8E84-426E-40dd-AFC4-6F175D3DCCD1}"/>
            <a:ext uri="{91240B29-F687-4f45-9708-019B960494DF}"/>
            <a:ext uri="{AF507438-7753-43e0-B8FC-AC1667EBCBE1}"/>
          </a:extLst>
        </p:spPr>
        <p:txBody>
          <a:bodyPr/>
          <a:lstStyle/>
          <a:p>
            <a:pPr>
              <a:defRPr/>
            </a:pPr>
            <a:r>
              <a:rPr lang="en-US" dirty="0">
                <a:cs typeface="+mn-cs"/>
              </a:rPr>
              <a:t>Method of attack: </a:t>
            </a:r>
          </a:p>
          <a:p>
            <a:pPr lvl="1">
              <a:defRPr/>
            </a:pPr>
            <a:r>
              <a:rPr lang="en-US" dirty="0">
                <a:cs typeface="+mn-cs"/>
              </a:rPr>
              <a:t>I-STA and R-STA involved in FTM are isolated. </a:t>
            </a:r>
          </a:p>
          <a:p>
            <a:pPr lvl="2">
              <a:defRPr/>
            </a:pPr>
            <a:r>
              <a:rPr lang="en-US" dirty="0">
                <a:cs typeface="+mn-cs"/>
              </a:rPr>
              <a:t>Either opportunistically as in figure below.</a:t>
            </a:r>
          </a:p>
          <a:p>
            <a:pPr lvl="2">
              <a:defRPr/>
            </a:pPr>
            <a:r>
              <a:rPr lang="en-US" dirty="0">
                <a:cs typeface="+mn-cs"/>
              </a:rPr>
              <a:t>Or by amplifying the modified signal relative to original transmission.</a:t>
            </a:r>
          </a:p>
          <a:p>
            <a:pPr lvl="1">
              <a:defRPr/>
            </a:pPr>
            <a:r>
              <a:rPr lang="en-US" dirty="0">
                <a:cs typeface="+mn-cs"/>
              </a:rPr>
              <a:t>Attacker relays </a:t>
            </a:r>
            <a:r>
              <a:rPr lang="en-US" dirty="0"/>
              <a:t>the signal it receives from R-STA </a:t>
            </a:r>
            <a:r>
              <a:rPr lang="en-US" dirty="0">
                <a:cs typeface="+mn-cs"/>
              </a:rPr>
              <a:t>after intentionally mixing it to a slightly different frequency</a:t>
            </a:r>
            <a:r>
              <a:rPr lang="en-US" dirty="0" smtClean="0">
                <a:cs typeface="+mn-cs"/>
              </a:rPr>
              <a:t>.</a:t>
            </a:r>
          </a:p>
          <a:p>
            <a:pPr lvl="2">
              <a:defRPr/>
            </a:pPr>
            <a:r>
              <a:rPr lang="en-US" dirty="0" smtClean="0">
                <a:cs typeface="+mn-cs"/>
              </a:rPr>
              <a:t>Analog mixing can be used, beyond the response time of Type B adversary, but it is easy for an attacker to implement.</a:t>
            </a:r>
            <a:endParaRPr lang="en-US" dirty="0">
              <a:cs typeface="+mn-cs"/>
            </a:endParaRPr>
          </a:p>
          <a:p>
            <a:pPr lvl="1">
              <a:defRPr/>
            </a:pPr>
            <a:r>
              <a:rPr lang="en-US" dirty="0"/>
              <a:t>Introduced frequency offset may affect estimated range if I-STA tries to correct for the detected frequency offset between center frequencies into ranging calculations.</a:t>
            </a:r>
            <a:endParaRPr lang="en-US" dirty="0">
              <a:cs typeface="+mn-cs"/>
            </a:endParaRPr>
          </a:p>
        </p:txBody>
      </p:sp>
      <p:sp>
        <p:nvSpPr>
          <p:cNvPr id="19459" name="Slide Number Placeholder 4">
            <a:extLst>
              <a:ext uri="{FF2B5EF4-FFF2-40B4-BE49-F238E27FC236}">
                <a16:creationId xmlns="" xmlns:a16="http://schemas.microsoft.com/office/drawing/2014/main" id="{6F1784BD-0D4F-AA47-9302-52FFFD6F9AC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9ED110F5-643B-624C-93E0-0CAD3C875DEC}" type="slidenum">
              <a:rPr lang="en-GB" altLang="en-US" sz="1200" b="0" smtClean="0"/>
              <a:pPr>
                <a:spcBef>
                  <a:spcPct val="0"/>
                </a:spcBef>
                <a:buFontTx/>
                <a:buNone/>
              </a:pPr>
              <a:t>4</a:t>
            </a:fld>
            <a:endParaRPr lang="en-GB" altLang="en-US" sz="1200" b="0"/>
          </a:p>
        </p:txBody>
      </p:sp>
      <p:grpSp>
        <p:nvGrpSpPr>
          <p:cNvPr id="4" name="Group 3"/>
          <p:cNvGrpSpPr/>
          <p:nvPr/>
        </p:nvGrpSpPr>
        <p:grpSpPr>
          <a:xfrm>
            <a:off x="2332062" y="4715594"/>
            <a:ext cx="5048250" cy="1809750"/>
            <a:chOff x="2267744" y="4221088"/>
            <a:chExt cx="5048250" cy="1809750"/>
          </a:xfrm>
        </p:grpSpPr>
        <p:pic>
          <p:nvPicPr>
            <p:cNvPr id="19461" name="Picture 4">
              <a:extLst>
                <a:ext uri="{FF2B5EF4-FFF2-40B4-BE49-F238E27FC236}">
                  <a16:creationId xmlns="" xmlns:a16="http://schemas.microsoft.com/office/drawing/2014/main" id="{A8022973-2DAD-7D43-A08D-F72A3EFA86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221088"/>
              <a:ext cx="50482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2" name="Object 5">
              <a:extLst>
                <a:ext uri="{FF2B5EF4-FFF2-40B4-BE49-F238E27FC236}">
                  <a16:creationId xmlns="" xmlns:a16="http://schemas.microsoft.com/office/drawing/2014/main" id="{6F03D07E-E906-EF4D-AE3C-7FD6C6960C1A}"/>
                </a:ext>
              </a:extLst>
            </p:cNvPr>
            <p:cNvGraphicFramePr>
              <a:graphicFrameLocks noChangeAspect="1"/>
            </p:cNvGraphicFramePr>
            <p:nvPr>
              <p:extLst>
                <p:ext uri="{D42A27DB-BD31-4B8C-83A1-F6EECF244321}">
                  <p14:modId xmlns:p14="http://schemas.microsoft.com/office/powerpoint/2010/main" val="227366822"/>
                </p:ext>
              </p:extLst>
            </p:nvPr>
          </p:nvGraphicFramePr>
          <p:xfrm>
            <a:off x="2772569" y="5405363"/>
            <a:ext cx="431800" cy="328612"/>
          </p:xfrm>
          <a:graphic>
            <a:graphicData uri="http://schemas.openxmlformats.org/presentationml/2006/ole">
              <mc:AlternateContent xmlns:mc="http://schemas.openxmlformats.org/markup-compatibility/2006">
                <mc:Choice xmlns:v="urn:schemas-microsoft-com:vml" Requires="v">
                  <p:oleObj spid="_x0000_s20729" name="Equation" r:id="rId4" imgW="133350" imgH="101600" progId="Equation.DSMT4">
                    <p:embed/>
                  </p:oleObj>
                </mc:Choice>
                <mc:Fallback>
                  <p:oleObj name="Equation" r:id="rId4" imgW="133350" imgH="101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569" y="5405363"/>
                          <a:ext cx="4318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Object 12">
              <a:extLst>
                <a:ext uri="{FF2B5EF4-FFF2-40B4-BE49-F238E27FC236}">
                  <a16:creationId xmlns="" xmlns:a16="http://schemas.microsoft.com/office/drawing/2014/main" id="{1654DE25-AD7D-C746-9B30-D952929D1D1D}"/>
                </a:ext>
              </a:extLst>
            </p:cNvPr>
            <p:cNvGraphicFramePr>
              <a:graphicFrameLocks noChangeAspect="1"/>
            </p:cNvGraphicFramePr>
            <p:nvPr>
              <p:extLst>
                <p:ext uri="{D42A27DB-BD31-4B8C-83A1-F6EECF244321}">
                  <p14:modId xmlns:p14="http://schemas.microsoft.com/office/powerpoint/2010/main" val="980769341"/>
                </p:ext>
              </p:extLst>
            </p:nvPr>
          </p:nvGraphicFramePr>
          <p:xfrm>
            <a:off x="4925219" y="5300588"/>
            <a:ext cx="1087438" cy="433387"/>
          </p:xfrm>
          <a:graphic>
            <a:graphicData uri="http://schemas.openxmlformats.org/presentationml/2006/ole">
              <mc:AlternateContent xmlns:mc="http://schemas.openxmlformats.org/markup-compatibility/2006">
                <mc:Choice xmlns:v="urn:schemas-microsoft-com:vml" Requires="v">
                  <p:oleObj spid="_x0000_s20730" name="Equation" r:id="rId6" imgW="336550" imgH="133350" progId="Equation.DSMT4">
                    <p:embed/>
                  </p:oleObj>
                </mc:Choice>
                <mc:Fallback>
                  <p:oleObj name="Equation" r:id="rId6" imgW="336550" imgH="13335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5219" y="5300588"/>
                          <a:ext cx="1087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25019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B0654-514B-D04B-B5EE-4C68554F161A}"/>
              </a:ext>
            </a:extLst>
          </p:cNvPr>
          <p:cNvSpPr>
            <a:spLocks noGrp="1"/>
          </p:cNvSpPr>
          <p:nvPr>
            <p:ph type="title"/>
          </p:nvPr>
        </p:nvSpPr>
        <p:spPr>
          <a:xfrm>
            <a:off x="684213" y="404813"/>
            <a:ext cx="7772400" cy="969962"/>
          </a:xfrm>
          <a:extLst>
            <a:ext uri="{909E8E84-426E-40dd-AFC4-6F175D3DCCD1}"/>
            <a:ext uri="{91240B29-F687-4f45-9708-019B960494DF}"/>
            <a:ext uri="{AF507438-7753-43e0-B8FC-AC1667EBCBE1}"/>
          </a:extLst>
        </p:spPr>
        <p:txBody>
          <a:bodyPr/>
          <a:lstStyle/>
          <a:p>
            <a:pPr>
              <a:defRPr/>
            </a:pPr>
            <a:r>
              <a:rPr lang="en-US" dirty="0"/>
              <a:t>Clock Attack (2)</a:t>
            </a:r>
            <a:endParaRPr lang="en-US" dirty="0">
              <a:ea typeface="+mj-ea"/>
              <a:cs typeface="+mj-cs"/>
            </a:endParaRPr>
          </a:p>
        </p:txBody>
      </p:sp>
      <p:sp>
        <p:nvSpPr>
          <p:cNvPr id="3" name="Content Placeholder 2">
            <a:extLst>
              <a:ext uri="{FF2B5EF4-FFF2-40B4-BE49-F238E27FC236}">
                <a16:creationId xmlns="" xmlns:a16="http://schemas.microsoft.com/office/drawing/2014/main" id="{E7B1900E-4AE7-BC49-AA7E-899133F3ABE2}"/>
              </a:ext>
            </a:extLst>
          </p:cNvPr>
          <p:cNvSpPr>
            <a:spLocks noGrp="1"/>
          </p:cNvSpPr>
          <p:nvPr>
            <p:ph idx="1"/>
          </p:nvPr>
        </p:nvSpPr>
        <p:spPr>
          <a:xfrm>
            <a:off x="755650" y="1052513"/>
            <a:ext cx="7920806" cy="3852216"/>
          </a:xfrm>
          <a:extLst>
            <a:ext uri="{909E8E84-426E-40dd-AFC4-6F175D3DCCD1}"/>
            <a:ext uri="{91240B29-F687-4f45-9708-019B960494DF}"/>
            <a:ext uri="{AF507438-7753-43e0-B8FC-AC1667EBCBE1}"/>
          </a:extLst>
        </p:spPr>
        <p:txBody>
          <a:bodyPr/>
          <a:lstStyle/>
          <a:p>
            <a:pPr>
              <a:defRPr/>
            </a:pPr>
            <a:r>
              <a:rPr lang="en-US" dirty="0">
                <a:cs typeface="+mn-cs"/>
              </a:rPr>
              <a:t>Attacker capability: </a:t>
            </a:r>
          </a:p>
          <a:p>
            <a:pPr lvl="1">
              <a:defRPr/>
            </a:pPr>
            <a:r>
              <a:rPr lang="en-US" sz="1800" dirty="0">
                <a:cs typeface="+mn-cs"/>
              </a:rPr>
              <a:t>Signal mixing: </a:t>
            </a:r>
          </a:p>
          <a:p>
            <a:pPr lvl="2">
              <a:defRPr/>
            </a:pPr>
            <a:r>
              <a:rPr lang="en-US" sz="1600" dirty="0">
                <a:cs typeface="+mn-cs"/>
              </a:rPr>
              <a:t>Commercial, off-the-shelf wideband RF mixer (up to multiple-gigahertz bandwidth) and evaluation kits are available, for example: </a:t>
            </a:r>
            <a:r>
              <a:rPr lang="en-US" sz="1600" i="1" dirty="0">
                <a:cs typeface="+mn-cs"/>
              </a:rPr>
              <a:t>http://</a:t>
            </a:r>
            <a:r>
              <a:rPr lang="en-US" sz="1600" i="1" dirty="0" err="1">
                <a:cs typeface="+mn-cs"/>
              </a:rPr>
              <a:t>www.analog.com</a:t>
            </a:r>
            <a:r>
              <a:rPr lang="en-US" sz="1600" i="1" dirty="0">
                <a:cs typeface="+mn-cs"/>
              </a:rPr>
              <a:t>/</a:t>
            </a:r>
            <a:r>
              <a:rPr lang="en-US" sz="1600" i="1" dirty="0" err="1">
                <a:cs typeface="+mn-cs"/>
              </a:rPr>
              <a:t>en</a:t>
            </a:r>
            <a:r>
              <a:rPr lang="en-US" sz="1600" i="1" dirty="0">
                <a:cs typeface="+mn-cs"/>
              </a:rPr>
              <a:t>/products/</a:t>
            </a:r>
            <a:r>
              <a:rPr lang="en-US" sz="1600" i="1" dirty="0" err="1">
                <a:cs typeface="+mn-cs"/>
              </a:rPr>
              <a:t>rf</a:t>
            </a:r>
            <a:r>
              <a:rPr lang="en-US" sz="1600" i="1" dirty="0">
                <a:cs typeface="+mn-cs"/>
              </a:rPr>
              <a:t>-microwave/</a:t>
            </a:r>
            <a:r>
              <a:rPr lang="en-US" sz="1600" i="1" dirty="0" err="1">
                <a:cs typeface="+mn-cs"/>
              </a:rPr>
              <a:t>mixers.html</a:t>
            </a:r>
            <a:endParaRPr lang="en-US" sz="1600" dirty="0">
              <a:cs typeface="+mn-cs"/>
            </a:endParaRPr>
          </a:p>
          <a:p>
            <a:pPr lvl="2">
              <a:defRPr/>
            </a:pPr>
            <a:r>
              <a:rPr lang="en-US" sz="1600" dirty="0">
                <a:cs typeface="+mn-cs"/>
              </a:rPr>
              <a:t>Mixing can be performed by analog components with nanosecond delay. As a result, we ignore the processing delay introduced by the mixer.</a:t>
            </a:r>
          </a:p>
          <a:p>
            <a:pPr lvl="1">
              <a:defRPr/>
            </a:pPr>
            <a:r>
              <a:rPr lang="en-US" sz="1800" dirty="0">
                <a:cs typeface="+mn-cs"/>
              </a:rPr>
              <a:t>Duplex mode: </a:t>
            </a:r>
          </a:p>
          <a:p>
            <a:pPr lvl="2">
              <a:defRPr/>
            </a:pPr>
            <a:r>
              <a:rPr lang="en-US" sz="1600" dirty="0">
                <a:cs typeface="+mn-cs"/>
              </a:rPr>
              <a:t>Attacker does not necessarily have to operate in full-duplex mode. </a:t>
            </a:r>
          </a:p>
          <a:p>
            <a:pPr lvl="2">
              <a:defRPr/>
            </a:pPr>
            <a:r>
              <a:rPr lang="en-US" sz="1600" dirty="0">
                <a:cs typeface="+mn-cs"/>
              </a:rPr>
              <a:t>It can use two co-located hardware equipped with high-directional antennas, e.g., for Rx and Tx, respectively,  for example, </a:t>
            </a:r>
            <a:r>
              <a:rPr lang="en-US" sz="1600" dirty="0"/>
              <a:t>horn antennas: </a:t>
            </a:r>
            <a:r>
              <a:rPr lang="en-US" sz="1600" i="1" dirty="0" smtClean="0">
                <a:cs typeface="+mn-cs"/>
              </a:rPr>
              <a:t>https</a:t>
            </a:r>
            <a:r>
              <a:rPr lang="en-US" sz="1600" i="1" dirty="0">
                <a:cs typeface="+mn-cs"/>
              </a:rPr>
              <a:t>://</a:t>
            </a:r>
            <a:r>
              <a:rPr lang="en-US" sz="1600" i="1" dirty="0" err="1">
                <a:cs typeface="+mn-cs"/>
              </a:rPr>
              <a:t>en.wikipedia.org</a:t>
            </a:r>
            <a:r>
              <a:rPr lang="en-US" sz="1600" i="1" dirty="0">
                <a:cs typeface="+mn-cs"/>
              </a:rPr>
              <a:t>/wiki/</a:t>
            </a:r>
            <a:r>
              <a:rPr lang="en-US" sz="1600" i="1" dirty="0" err="1">
                <a:cs typeface="+mn-cs"/>
              </a:rPr>
              <a:t>Horn_antenna</a:t>
            </a:r>
            <a:endParaRPr lang="en-US" sz="1600" i="1" dirty="0">
              <a:cs typeface="+mn-cs"/>
            </a:endParaRPr>
          </a:p>
        </p:txBody>
      </p:sp>
      <p:sp>
        <p:nvSpPr>
          <p:cNvPr id="19459" name="Slide Number Placeholder 4">
            <a:extLst>
              <a:ext uri="{FF2B5EF4-FFF2-40B4-BE49-F238E27FC236}">
                <a16:creationId xmlns="" xmlns:a16="http://schemas.microsoft.com/office/drawing/2014/main" id="{6F1784BD-0D4F-AA47-9302-52FFFD6F9AC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9ED110F5-643B-624C-93E0-0CAD3C875DEC}" type="slidenum">
              <a:rPr lang="en-GB" altLang="en-US" sz="1200" b="0" smtClean="0"/>
              <a:pPr>
                <a:spcBef>
                  <a:spcPct val="0"/>
                </a:spcBef>
                <a:buFontTx/>
                <a:buNone/>
              </a:pPr>
              <a:t>5</a:t>
            </a:fld>
            <a:endParaRPr lang="en-GB" altLang="en-US" sz="1200" b="0"/>
          </a:p>
        </p:txBody>
      </p:sp>
      <p:grpSp>
        <p:nvGrpSpPr>
          <p:cNvPr id="7" name="Group 6"/>
          <p:cNvGrpSpPr/>
          <p:nvPr/>
        </p:nvGrpSpPr>
        <p:grpSpPr>
          <a:xfrm>
            <a:off x="1740904" y="4665663"/>
            <a:ext cx="5048250" cy="1809750"/>
            <a:chOff x="2351088" y="4665663"/>
            <a:chExt cx="5048250" cy="1809750"/>
          </a:xfrm>
        </p:grpSpPr>
        <p:pic>
          <p:nvPicPr>
            <p:cNvPr id="16" name="Picture 4">
              <a:extLst>
                <a:ext uri="{FF2B5EF4-FFF2-40B4-BE49-F238E27FC236}">
                  <a16:creationId xmlns="" xmlns:a16="http://schemas.microsoft.com/office/drawing/2014/main" id="{A8022973-2DAD-7D43-A08D-F72A3EFA86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4665663"/>
              <a:ext cx="50482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Object 5">
              <a:extLst>
                <a:ext uri="{FF2B5EF4-FFF2-40B4-BE49-F238E27FC236}">
                  <a16:creationId xmlns="" xmlns:a16="http://schemas.microsoft.com/office/drawing/2014/main" id="{6F03D07E-E906-EF4D-AE3C-7FD6C6960C1A}"/>
                </a:ext>
              </a:extLst>
            </p:cNvPr>
            <p:cNvGraphicFramePr>
              <a:graphicFrameLocks noChangeAspect="1"/>
            </p:cNvGraphicFramePr>
            <p:nvPr>
              <p:extLst>
                <p:ext uri="{D42A27DB-BD31-4B8C-83A1-F6EECF244321}">
                  <p14:modId xmlns:p14="http://schemas.microsoft.com/office/powerpoint/2010/main" val="1182591220"/>
                </p:ext>
              </p:extLst>
            </p:nvPr>
          </p:nvGraphicFramePr>
          <p:xfrm>
            <a:off x="2789702" y="5525765"/>
            <a:ext cx="431800" cy="328612"/>
          </p:xfrm>
          <a:graphic>
            <a:graphicData uri="http://schemas.openxmlformats.org/presentationml/2006/ole">
              <mc:AlternateContent xmlns:mc="http://schemas.openxmlformats.org/markup-compatibility/2006">
                <mc:Choice xmlns:v="urn:schemas-microsoft-com:vml" Requires="v">
                  <p:oleObj spid="_x0000_s1251" name="Equation" r:id="rId4" imgW="133350" imgH="101600" progId="Equation.DSMT4">
                    <p:embed/>
                  </p:oleObj>
                </mc:Choice>
                <mc:Fallback>
                  <p:oleObj name="Equation" r:id="rId4" imgW="133350" imgH="101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702" y="5525765"/>
                          <a:ext cx="4318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2">
              <a:extLst>
                <a:ext uri="{FF2B5EF4-FFF2-40B4-BE49-F238E27FC236}">
                  <a16:creationId xmlns="" xmlns:a16="http://schemas.microsoft.com/office/drawing/2014/main" id="{1654DE25-AD7D-C746-9B30-D952929D1D1D}"/>
                </a:ext>
              </a:extLst>
            </p:cNvPr>
            <p:cNvGraphicFramePr>
              <a:graphicFrameLocks noChangeAspect="1"/>
            </p:cNvGraphicFramePr>
            <p:nvPr>
              <p:extLst>
                <p:ext uri="{D42A27DB-BD31-4B8C-83A1-F6EECF244321}">
                  <p14:modId xmlns:p14="http://schemas.microsoft.com/office/powerpoint/2010/main" val="849481555"/>
                </p:ext>
              </p:extLst>
            </p:nvPr>
          </p:nvGraphicFramePr>
          <p:xfrm>
            <a:off x="5008563" y="5745163"/>
            <a:ext cx="1087438" cy="433387"/>
          </p:xfrm>
          <a:graphic>
            <a:graphicData uri="http://schemas.openxmlformats.org/presentationml/2006/ole">
              <mc:AlternateContent xmlns:mc="http://schemas.openxmlformats.org/markup-compatibility/2006">
                <mc:Choice xmlns:v="urn:schemas-microsoft-com:vml" Requires="v">
                  <p:oleObj spid="_x0000_s1252" name="Equation" r:id="rId6" imgW="336550" imgH="133350" progId="Equation.DSMT4">
                    <p:embed/>
                  </p:oleObj>
                </mc:Choice>
                <mc:Fallback>
                  <p:oleObj name="Equation" r:id="rId6" imgW="336550" imgH="13335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8563" y="5745163"/>
                          <a:ext cx="1087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8"/>
            <a:stretch>
              <a:fillRect/>
            </a:stretch>
          </p:blipFill>
          <p:spPr>
            <a:xfrm>
              <a:off x="3098889" y="5827390"/>
              <a:ext cx="348025" cy="351160"/>
            </a:xfrm>
            <a:prstGeom prst="rect">
              <a:avLst/>
            </a:prstGeom>
          </p:spPr>
        </p:pic>
        <p:pic>
          <p:nvPicPr>
            <p:cNvPr id="5" name="Picture 4"/>
            <p:cNvPicPr>
              <a:picLocks noChangeAspect="1"/>
            </p:cNvPicPr>
            <p:nvPr/>
          </p:nvPicPr>
          <p:blipFill>
            <a:blip r:embed="rId9"/>
            <a:stretch>
              <a:fillRect/>
            </a:stretch>
          </p:blipFill>
          <p:spPr>
            <a:xfrm rot="1479796">
              <a:off x="3946003" y="6004857"/>
              <a:ext cx="338060" cy="327918"/>
            </a:xfrm>
            <a:prstGeom prst="rect">
              <a:avLst/>
            </a:prstGeom>
          </p:spPr>
        </p:pic>
      </p:grpSp>
      <p:pic>
        <p:nvPicPr>
          <p:cNvPr id="6" name="Picture 5"/>
          <p:cNvPicPr>
            <a:picLocks noChangeAspect="1"/>
          </p:cNvPicPr>
          <p:nvPr/>
        </p:nvPicPr>
        <p:blipFill>
          <a:blip r:embed="rId10"/>
          <a:stretch>
            <a:fillRect/>
          </a:stretch>
        </p:blipFill>
        <p:spPr>
          <a:xfrm>
            <a:off x="6850322" y="4079426"/>
            <a:ext cx="1008112" cy="757214"/>
          </a:xfrm>
          <a:prstGeom prst="rect">
            <a:avLst/>
          </a:prstGeom>
        </p:spPr>
      </p:pic>
      <p:sp>
        <p:nvSpPr>
          <p:cNvPr id="13"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extLst>
      <p:ext uri="{BB962C8B-B14F-4D97-AF65-F5344CB8AC3E}">
        <p14:creationId xmlns:p14="http://schemas.microsoft.com/office/powerpoint/2010/main" val="131086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F850AD-7D2C-F34D-A33B-E26532D57691}"/>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Clock Attack (3)</a:t>
            </a:r>
            <a:endParaRPr lang="en-US" dirty="0">
              <a:ea typeface="+mj-ea"/>
              <a:cs typeface="+mj-cs"/>
            </a:endParaRPr>
          </a:p>
        </p:txBody>
      </p:sp>
      <p:sp>
        <p:nvSpPr>
          <p:cNvPr id="20482" name="Content Placeholder 2">
            <a:extLst>
              <a:ext uri="{FF2B5EF4-FFF2-40B4-BE49-F238E27FC236}">
                <a16:creationId xmlns="" xmlns:a16="http://schemas.microsoft.com/office/drawing/2014/main" id="{853D4A58-4F98-B245-B71B-A94A5A3BDDF0}"/>
              </a:ext>
            </a:extLst>
          </p:cNvPr>
          <p:cNvSpPr>
            <a:spLocks noGrp="1" noChangeArrowheads="1"/>
          </p:cNvSpPr>
          <p:nvPr>
            <p:ph idx="1"/>
          </p:nvPr>
        </p:nvSpPr>
        <p:spPr>
          <a:xfrm>
            <a:off x="546100" y="1485230"/>
            <a:ext cx="4241800" cy="4464050"/>
          </a:xfrm>
        </p:spPr>
        <p:txBody>
          <a:bodyPr/>
          <a:lstStyle/>
          <a:p>
            <a:r>
              <a:rPr lang="en-US" altLang="en-US" dirty="0">
                <a:ea typeface="ＭＳ Ｐゴシック" panose="020B0600070205080204" pitchFamily="34" charset="-128"/>
              </a:rPr>
              <a:t>Definitions</a:t>
            </a:r>
          </a:p>
          <a:p>
            <a:pPr lvl="1"/>
            <a:r>
              <a:rPr lang="en-US" altLang="en-US" sz="1800" i="1" dirty="0">
                <a:ea typeface="ＭＳ Ｐゴシック" panose="020B0600070205080204" pitchFamily="34" charset="-128"/>
              </a:rPr>
              <a:t>T</a:t>
            </a:r>
            <a:r>
              <a:rPr lang="en-US" altLang="en-US" sz="1800" i="1" baseline="-25000" dirty="0">
                <a:ea typeface="ＭＳ Ｐゴシック" panose="020B0600070205080204" pitchFamily="34" charset="-128"/>
              </a:rPr>
              <a:t>1-&gt;4</a:t>
            </a:r>
            <a:r>
              <a:rPr lang="en-US" altLang="en-US" sz="1800" i="1" dirty="0">
                <a:ea typeface="ＭＳ Ｐゴシック" panose="020B0600070205080204" pitchFamily="34" charset="-128"/>
              </a:rPr>
              <a:t> </a:t>
            </a:r>
            <a:r>
              <a:rPr lang="en-US" altLang="en-US" sz="1800" dirty="0">
                <a:ea typeface="ＭＳ Ｐゴシック" panose="020B0600070205080204" pitchFamily="34" charset="-128"/>
              </a:rPr>
              <a:t>= SIFS + Duration</a:t>
            </a:r>
            <a:r>
              <a:rPr lang="en-US" altLang="en-US" sz="1800" baseline="-25000" dirty="0">
                <a:ea typeface="ＭＳ Ｐゴシック" panose="020B0600070205080204" pitchFamily="34" charset="-128"/>
              </a:rPr>
              <a:t>FTM_pkt</a:t>
            </a:r>
            <a:r>
              <a:rPr lang="en-US" altLang="en-US" sz="1800" dirty="0">
                <a:ea typeface="ＭＳ Ｐゴシック" panose="020B0600070205080204" pitchFamily="34" charset="-128"/>
              </a:rPr>
              <a:t> + 2 x propagation_delay.</a:t>
            </a:r>
          </a:p>
          <a:p>
            <a:pPr lvl="2"/>
            <a:r>
              <a:rPr lang="en-US" altLang="en-US" sz="1600" b="1" dirty="0">
                <a:ea typeface="ＭＳ Ｐゴシック" panose="020B0600070205080204" pitchFamily="34" charset="-128"/>
              </a:rPr>
              <a:t>True</a:t>
            </a:r>
            <a:r>
              <a:rPr lang="en-US" altLang="en-US" sz="1600" dirty="0">
                <a:ea typeface="ＭＳ Ｐゴシック" panose="020B0600070205080204" pitchFamily="34" charset="-128"/>
              </a:rPr>
              <a:t> time between FTM is transmitted and ACK is received. </a:t>
            </a:r>
          </a:p>
          <a:p>
            <a:pPr lvl="1"/>
            <a:r>
              <a:rPr lang="en-US" altLang="en-US" sz="1800" i="1" dirty="0">
                <a:ea typeface="ＭＳ Ｐゴシック" panose="020B0600070205080204" pitchFamily="34" charset="-128"/>
              </a:rPr>
              <a:t>T</a:t>
            </a:r>
            <a:r>
              <a:rPr lang="en-US" altLang="en-US" sz="1800" i="1" baseline="-25000" dirty="0">
                <a:ea typeface="ＭＳ Ｐゴシック" panose="020B0600070205080204" pitchFamily="34" charset="-128"/>
              </a:rPr>
              <a:t>2-&gt;3</a:t>
            </a:r>
            <a:r>
              <a:rPr lang="en-US" altLang="en-US" sz="1800" i="1" dirty="0">
                <a:ea typeface="ＭＳ Ｐゴシック" panose="020B0600070205080204" pitchFamily="34" charset="-128"/>
              </a:rPr>
              <a:t> </a:t>
            </a:r>
            <a:r>
              <a:rPr lang="en-US" altLang="en-US" sz="1800" dirty="0">
                <a:ea typeface="ＭＳ Ｐゴシック" panose="020B0600070205080204" pitchFamily="34" charset="-128"/>
              </a:rPr>
              <a:t>= SIFS + Duration</a:t>
            </a:r>
            <a:r>
              <a:rPr lang="en-US" altLang="en-US" sz="1800" baseline="-25000" dirty="0">
                <a:ea typeface="ＭＳ Ｐゴシック" panose="020B0600070205080204" pitchFamily="34" charset="-128"/>
              </a:rPr>
              <a:t>FTM_pkt</a:t>
            </a:r>
            <a:r>
              <a:rPr lang="en-US" altLang="en-US" sz="1800" dirty="0">
                <a:ea typeface="ＭＳ Ｐゴシック" panose="020B0600070205080204" pitchFamily="34" charset="-128"/>
              </a:rPr>
              <a:t>.</a:t>
            </a:r>
          </a:p>
          <a:p>
            <a:pPr lvl="2"/>
            <a:r>
              <a:rPr lang="en-US" altLang="en-US" sz="1600" b="1" dirty="0">
                <a:ea typeface="ＭＳ Ｐゴシック" panose="020B0600070205080204" pitchFamily="34" charset="-128"/>
              </a:rPr>
              <a:t>True</a:t>
            </a:r>
            <a:r>
              <a:rPr lang="en-US" altLang="en-US" sz="1600" dirty="0">
                <a:ea typeface="ＭＳ Ｐゴシック" panose="020B0600070205080204" pitchFamily="34" charset="-128"/>
              </a:rPr>
              <a:t> time between FTM is received and ACK is transmitted. </a:t>
            </a:r>
          </a:p>
          <a:p>
            <a:pPr lvl="1"/>
            <a:r>
              <a:rPr lang="en-US" altLang="en-US" sz="1800" i="1" dirty="0">
                <a:ea typeface="ＭＳ Ｐゴシック" panose="020B0600070205080204" pitchFamily="34" charset="-128"/>
              </a:rPr>
              <a:t>f</a:t>
            </a:r>
            <a:r>
              <a:rPr lang="en-US" altLang="en-US" sz="1800" i="1" baseline="-25000" dirty="0">
                <a:ea typeface="ＭＳ Ｐゴシック" panose="020B0600070205080204" pitchFamily="34" charset="-128"/>
              </a:rPr>
              <a:t>R-STA</a:t>
            </a:r>
            <a:r>
              <a:rPr lang="en-US" altLang="en-US" sz="1800" dirty="0">
                <a:ea typeface="ＭＳ Ｐゴシック" panose="020B0600070205080204" pitchFamily="34" charset="-128"/>
              </a:rPr>
              <a:t>:  Clock at R-STA.</a:t>
            </a:r>
          </a:p>
          <a:p>
            <a:pPr lvl="1"/>
            <a:r>
              <a:rPr lang="en-US" altLang="en-US" sz="1800" i="1" dirty="0">
                <a:ea typeface="ＭＳ Ｐゴシック" panose="020B0600070205080204" pitchFamily="34" charset="-128"/>
              </a:rPr>
              <a:t>f</a:t>
            </a:r>
            <a:r>
              <a:rPr lang="en-US" altLang="en-US" sz="1800" i="1" baseline="-25000" dirty="0">
                <a:ea typeface="ＭＳ Ｐゴシック" panose="020B0600070205080204" pitchFamily="34" charset="-128"/>
              </a:rPr>
              <a:t>I-STA</a:t>
            </a:r>
            <a:r>
              <a:rPr lang="en-US" altLang="en-US" sz="1800" dirty="0">
                <a:ea typeface="ＭＳ Ｐゴシック" panose="020B0600070205080204" pitchFamily="34" charset="-128"/>
              </a:rPr>
              <a:t>:  Clock at I-STA</a:t>
            </a:r>
          </a:p>
          <a:p>
            <a:pPr lvl="1"/>
            <a:r>
              <a:rPr lang="en-US" altLang="en-US" sz="1800" i="1" dirty="0">
                <a:ea typeface="ＭＳ Ｐゴシック" panose="020B0600070205080204" pitchFamily="34" charset="-128"/>
              </a:rPr>
              <a:t>Δf</a:t>
            </a:r>
            <a:r>
              <a:rPr lang="en-US" altLang="en-US" sz="1800" i="1" baseline="-25000" dirty="0">
                <a:ea typeface="ＭＳ Ｐゴシック" panose="020B0600070205080204" pitchFamily="34" charset="-128"/>
              </a:rPr>
              <a:t>spoof</a:t>
            </a:r>
            <a:r>
              <a:rPr lang="en-US" altLang="en-US" sz="1800" dirty="0">
                <a:ea typeface="ＭＳ Ｐゴシック" panose="020B0600070205080204" pitchFamily="34" charset="-128"/>
              </a:rPr>
              <a:t>: Spoofed clock offset, i.e., the amount of frequency offset introduced by attacker.</a:t>
            </a:r>
          </a:p>
          <a:p>
            <a:pPr lvl="1"/>
            <a:r>
              <a:rPr lang="en-US" altLang="en-US" sz="1800" i="1" dirty="0">
                <a:ea typeface="ＭＳ Ｐゴシック" panose="020B0600070205080204" pitchFamily="34" charset="-128"/>
              </a:rPr>
              <a:t>Duration</a:t>
            </a:r>
            <a:r>
              <a:rPr lang="en-US" altLang="en-US" sz="1800" i="1" baseline="-25000" dirty="0">
                <a:ea typeface="ＭＳ Ｐゴシック" panose="020B0600070205080204" pitchFamily="34" charset="-128"/>
              </a:rPr>
              <a:t>FTM_pkt</a:t>
            </a:r>
            <a:r>
              <a:rPr lang="en-US" altLang="en-US" sz="1800" dirty="0">
                <a:ea typeface="ＭＳ Ｐゴシック" panose="020B0600070205080204" pitchFamily="34" charset="-128"/>
              </a:rPr>
              <a:t>:  Depends on MCS and payload size.</a:t>
            </a:r>
          </a:p>
        </p:txBody>
      </p:sp>
      <p:sp>
        <p:nvSpPr>
          <p:cNvPr id="20483" name="Slide Number Placeholder 4">
            <a:extLst>
              <a:ext uri="{FF2B5EF4-FFF2-40B4-BE49-F238E27FC236}">
                <a16:creationId xmlns="" xmlns:a16="http://schemas.microsoft.com/office/drawing/2014/main" id="{D8753726-F5EA-6041-9313-04744ED4685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53B3C457-78B1-CC4F-AB0E-5342882E4A47}" type="slidenum">
              <a:rPr lang="en-GB" altLang="en-US" sz="1200" b="0" smtClean="0"/>
              <a:pPr>
                <a:spcBef>
                  <a:spcPct val="0"/>
                </a:spcBef>
                <a:buFontTx/>
                <a:buNone/>
              </a:pPr>
              <a:t>6</a:t>
            </a:fld>
            <a:endParaRPr lang="en-GB" altLang="en-US" sz="1200" b="0"/>
          </a:p>
        </p:txBody>
      </p:sp>
      <p:grpSp>
        <p:nvGrpSpPr>
          <p:cNvPr id="20484" name="Group 3">
            <a:extLst>
              <a:ext uri="{FF2B5EF4-FFF2-40B4-BE49-F238E27FC236}">
                <a16:creationId xmlns="" xmlns:a16="http://schemas.microsoft.com/office/drawing/2014/main" id="{D303DAB5-2E24-FE4E-817A-6798CCF89CB3}"/>
              </a:ext>
            </a:extLst>
          </p:cNvPr>
          <p:cNvGrpSpPr>
            <a:grpSpLocks/>
          </p:cNvGrpSpPr>
          <p:nvPr/>
        </p:nvGrpSpPr>
        <p:grpSpPr bwMode="auto">
          <a:xfrm>
            <a:off x="4787900" y="1989138"/>
            <a:ext cx="4238625" cy="3816350"/>
            <a:chOff x="4823569" y="1196975"/>
            <a:chExt cx="4310906" cy="3598863"/>
          </a:xfrm>
        </p:grpSpPr>
        <p:pic>
          <p:nvPicPr>
            <p:cNvPr id="20486" name="Picture 3">
              <a:extLst>
                <a:ext uri="{FF2B5EF4-FFF2-40B4-BE49-F238E27FC236}">
                  <a16:creationId xmlns="" xmlns:a16="http://schemas.microsoft.com/office/drawing/2014/main" id="{876D9D89-969B-D441-9392-41F4E04175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196975"/>
              <a:ext cx="31353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Up-Down Arrow 10">
              <a:extLst>
                <a:ext uri="{FF2B5EF4-FFF2-40B4-BE49-F238E27FC236}">
                  <a16:creationId xmlns="" xmlns:a16="http://schemas.microsoft.com/office/drawing/2014/main" id="{5B8A358E-FE7B-5542-90F8-CABB67678DA8}"/>
                </a:ext>
              </a:extLst>
            </p:cNvPr>
            <p:cNvSpPr>
              <a:spLocks noChangeArrowheads="1"/>
            </p:cNvSpPr>
            <p:nvPr/>
          </p:nvSpPr>
          <p:spPr bwMode="auto">
            <a:xfrm>
              <a:off x="8027988" y="2565400"/>
              <a:ext cx="144462" cy="822325"/>
            </a:xfrm>
            <a:prstGeom prst="upDownArrow">
              <a:avLst>
                <a:gd name="adj1" fmla="val 50000"/>
                <a:gd name="adj2" fmla="val 49808"/>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200" b="0"/>
            </a:p>
          </p:txBody>
        </p:sp>
        <p:sp>
          <p:nvSpPr>
            <p:cNvPr id="14" name="Content Placeholder 2">
              <a:extLst>
                <a:ext uri="{FF2B5EF4-FFF2-40B4-BE49-F238E27FC236}">
                  <a16:creationId xmlns="" xmlns:a16="http://schemas.microsoft.com/office/drawing/2014/main" id="{065A2E48-C474-E74A-8E46-266EAA0DE610}"/>
                </a:ext>
              </a:extLst>
            </p:cNvPr>
            <p:cNvSpPr txBox="1">
              <a:spLocks/>
            </p:cNvSpPr>
            <p:nvPr/>
          </p:nvSpPr>
          <p:spPr bwMode="auto">
            <a:xfrm>
              <a:off x="8089848" y="2707479"/>
              <a:ext cx="1044627" cy="505997"/>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FontTx/>
                <a:buNone/>
                <a:defRPr/>
              </a:pPr>
              <a:r>
                <a:rPr lang="en-US" dirty="0">
                  <a:cs typeface="+mn-cs"/>
                </a:rPr>
                <a:t>T</a:t>
              </a:r>
              <a:r>
                <a:rPr lang="en-US" baseline="-25000" dirty="0">
                  <a:cs typeface="+mn-cs"/>
                </a:rPr>
                <a:t>1-&gt;4</a:t>
              </a:r>
            </a:p>
          </p:txBody>
        </p:sp>
        <p:sp>
          <p:nvSpPr>
            <p:cNvPr id="12" name="Content Placeholder 2">
              <a:extLst>
                <a:ext uri="{FF2B5EF4-FFF2-40B4-BE49-F238E27FC236}">
                  <a16:creationId xmlns="" xmlns:a16="http://schemas.microsoft.com/office/drawing/2014/main" id="{A6F9F164-DD14-5342-90F9-FFAE68DB15AE}"/>
                </a:ext>
              </a:extLst>
            </p:cNvPr>
            <p:cNvSpPr txBox="1">
              <a:spLocks/>
            </p:cNvSpPr>
            <p:nvPr/>
          </p:nvSpPr>
          <p:spPr bwMode="auto">
            <a:xfrm>
              <a:off x="4823569" y="2780834"/>
              <a:ext cx="900931" cy="504499"/>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FontTx/>
                <a:buNone/>
                <a:defRPr/>
              </a:pPr>
              <a:r>
                <a:rPr lang="en-US" dirty="0">
                  <a:cs typeface="+mn-cs"/>
                </a:rPr>
                <a:t>T</a:t>
              </a:r>
              <a:r>
                <a:rPr lang="en-US" baseline="-25000" dirty="0">
                  <a:cs typeface="+mn-cs"/>
                </a:rPr>
                <a:t>2-&gt;3</a:t>
              </a:r>
            </a:p>
          </p:txBody>
        </p:sp>
        <p:sp>
          <p:nvSpPr>
            <p:cNvPr id="20490" name="Up-Down Arrow 10">
              <a:extLst>
                <a:ext uri="{FF2B5EF4-FFF2-40B4-BE49-F238E27FC236}">
                  <a16:creationId xmlns="" xmlns:a16="http://schemas.microsoft.com/office/drawing/2014/main" id="{5174EB3C-EEEF-854A-98DE-CECC9C49C477}"/>
                </a:ext>
              </a:extLst>
            </p:cNvPr>
            <p:cNvSpPr>
              <a:spLocks noChangeArrowheads="1"/>
            </p:cNvSpPr>
            <p:nvPr/>
          </p:nvSpPr>
          <p:spPr bwMode="auto">
            <a:xfrm>
              <a:off x="5508104" y="2924944"/>
              <a:ext cx="144016" cy="216024"/>
            </a:xfrm>
            <a:prstGeom prst="upDownArrow">
              <a:avLst>
                <a:gd name="adj1" fmla="val 50000"/>
                <a:gd name="adj2" fmla="val 49806"/>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200" b="0"/>
            </a:p>
          </p:txBody>
        </p:sp>
      </p:grpSp>
      <p:sp>
        <p:nvSpPr>
          <p:cNvPr id="15" name="Content Placeholder 2">
            <a:extLst>
              <a:ext uri="{FF2B5EF4-FFF2-40B4-BE49-F238E27FC236}">
                <a16:creationId xmlns="" xmlns:a16="http://schemas.microsoft.com/office/drawing/2014/main" id="{853D4A58-4F98-B245-B71B-A94A5A3BDDF0}"/>
              </a:ext>
            </a:extLst>
          </p:cNvPr>
          <p:cNvSpPr txBox="1">
            <a:spLocks noChangeArrowheads="1"/>
          </p:cNvSpPr>
          <p:nvPr/>
        </p:nvSpPr>
        <p:spPr bwMode="auto">
          <a:xfrm>
            <a:off x="642937" y="6021288"/>
            <a:ext cx="7883525" cy="30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altLang="en-US" sz="1600" kern="0" dirty="0">
                <a:ea typeface="ＭＳ Ｐゴシック" panose="020B0600070205080204" pitchFamily="34" charset="-128"/>
              </a:rPr>
              <a:t>Note: </a:t>
            </a:r>
            <a:r>
              <a:rPr lang="en-US" altLang="en-US" sz="1200" b="0" kern="0" dirty="0"/>
              <a:t>T</a:t>
            </a:r>
            <a:r>
              <a:rPr lang="en-US" sz="1200" b="0" kern="0" dirty="0"/>
              <a:t>he attack is illustrated using the FTM packet sequence, but it is also applicable to </a:t>
            </a:r>
            <a:r>
              <a:rPr lang="en-US" sz="1200" b="0" kern="0" dirty="0" err="1"/>
              <a:t>HEz</a:t>
            </a:r>
            <a:r>
              <a:rPr lang="en-US" sz="1200" b="0" kern="0" dirty="0"/>
              <a:t> and </a:t>
            </a:r>
            <a:r>
              <a:rPr lang="en-US" sz="1200" b="0" kern="0" dirty="0" err="1"/>
              <a:t>VHTz</a:t>
            </a:r>
            <a:r>
              <a:rPr lang="en-US" sz="1200" b="0" kern="0" dirty="0"/>
              <a:t>.</a:t>
            </a:r>
            <a:endParaRPr lang="en-US" altLang="en-US" sz="1200" kern="0" dirty="0">
              <a:ea typeface="ＭＳ Ｐゴシック" panose="020B0600070205080204" pitchFamily="34" charset="-128"/>
            </a:endParaRPr>
          </a:p>
        </p:txBody>
      </p:sp>
      <p:sp>
        <p:nvSpPr>
          <p:cNvPr id="16"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FF2C5-9A6D-D443-AC39-EBE853FB867F}"/>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Clock Attack (4)</a:t>
            </a:r>
            <a:endParaRPr lang="en-US" dirty="0">
              <a:ea typeface="+mj-ea"/>
              <a:cs typeface="+mj-cs"/>
            </a:endParaRPr>
          </a:p>
        </p:txBody>
      </p:sp>
      <p:sp>
        <p:nvSpPr>
          <p:cNvPr id="21506" name="Slide Number Placeholder 4">
            <a:extLst>
              <a:ext uri="{FF2B5EF4-FFF2-40B4-BE49-F238E27FC236}">
                <a16:creationId xmlns="" xmlns:a16="http://schemas.microsoft.com/office/drawing/2014/main" id="{53A63010-EB02-584F-8DA2-19F7355DCA6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A9413E0-6E55-8245-B605-EE0F6265AA0D}" type="slidenum">
              <a:rPr lang="en-GB" altLang="en-US" sz="1200" b="0" smtClean="0"/>
              <a:pPr>
                <a:spcBef>
                  <a:spcPct val="0"/>
                </a:spcBef>
                <a:buFontTx/>
                <a:buNone/>
              </a:pPr>
              <a:t>7</a:t>
            </a:fld>
            <a:endParaRPr lang="en-GB" altLang="en-US" sz="1200" b="0"/>
          </a:p>
        </p:txBody>
      </p:sp>
      <p:sp>
        <p:nvSpPr>
          <p:cNvPr id="14" name="Content Placeholder 2">
            <a:extLst>
              <a:ext uri="{FF2B5EF4-FFF2-40B4-BE49-F238E27FC236}">
                <a16:creationId xmlns="" xmlns:a16="http://schemas.microsoft.com/office/drawing/2014/main" id="{2C331E36-1061-004F-B80F-8D7A3AA0017E}"/>
              </a:ext>
            </a:extLst>
          </p:cNvPr>
          <p:cNvSpPr txBox="1">
            <a:spLocks/>
          </p:cNvSpPr>
          <p:nvPr/>
        </p:nvSpPr>
        <p:spPr bwMode="auto">
          <a:xfrm>
            <a:off x="827088" y="1484313"/>
            <a:ext cx="7772400" cy="576262"/>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cs typeface="+mn-cs"/>
              </a:rPr>
              <a:t>Relationship between reported and true elapsed time:</a:t>
            </a:r>
          </a:p>
          <a:p>
            <a:pPr lvl="1">
              <a:defRPr/>
            </a:pPr>
            <a:r>
              <a:rPr lang="en-US" dirty="0"/>
              <a:t>The following expressions represent the relationship between true and reported values (on the left hand side):</a:t>
            </a:r>
          </a:p>
          <a:p>
            <a:pPr lvl="1">
              <a:defRPr/>
            </a:pPr>
            <a:endParaRPr lang="en-US" dirty="0"/>
          </a:p>
          <a:p>
            <a:pPr lvl="1">
              <a:defRPr/>
            </a:pPr>
            <a:endParaRPr lang="en-US" sz="800" dirty="0"/>
          </a:p>
          <a:p>
            <a:pPr lvl="1">
              <a:defRPr/>
            </a:pPr>
            <a:endParaRPr lang="en-US" dirty="0"/>
          </a:p>
          <a:p>
            <a:pPr lvl="1">
              <a:defRPr/>
            </a:pPr>
            <a:r>
              <a:rPr lang="en-US" dirty="0"/>
              <a:t>When a device’s clock is operating at a lower rate than nominal value, the reported elapsed time is smaller than true elapsed time.</a:t>
            </a:r>
          </a:p>
          <a:p>
            <a:pPr>
              <a:defRPr/>
            </a:pPr>
            <a:r>
              <a:rPr lang="en-US" dirty="0"/>
              <a:t>I-STA estimates the frequency offset (</a:t>
            </a:r>
            <a:r>
              <a:rPr lang="en-US" sz="1400" dirty="0"/>
              <a:t> </a:t>
            </a:r>
            <a:r>
              <a:rPr lang="en-US" b="0" dirty="0">
                <a:latin typeface="Symbol" pitchFamily="2" charset="2"/>
              </a:rPr>
              <a:t>D</a:t>
            </a:r>
            <a:r>
              <a:rPr lang="en-US" b="0" i="1" dirty="0"/>
              <a:t>f</a:t>
            </a:r>
            <a:r>
              <a:rPr lang="en-US" sz="1800" b="0" i="1" dirty="0"/>
              <a:t> </a:t>
            </a:r>
            <a:r>
              <a:rPr lang="en-US" dirty="0"/>
              <a:t>) between the received R-STA waveform and its own clock:</a:t>
            </a:r>
          </a:p>
          <a:p>
            <a:pPr>
              <a:defRPr/>
            </a:pPr>
            <a:endParaRPr lang="en-US" dirty="0"/>
          </a:p>
          <a:p>
            <a:pPr>
              <a:defRPr/>
            </a:pPr>
            <a:endParaRPr lang="en-US" dirty="0"/>
          </a:p>
          <a:p>
            <a:pPr lvl="1">
              <a:defRPr/>
            </a:pPr>
            <a:r>
              <a:rPr lang="en-US" dirty="0"/>
              <a:t>           is the amount of frequency offset introduced by attacker.</a:t>
            </a:r>
          </a:p>
          <a:p>
            <a:pPr lvl="1">
              <a:defRPr/>
            </a:pPr>
            <a:endParaRPr lang="en-US" dirty="0"/>
          </a:p>
        </p:txBody>
      </p:sp>
      <p:pic>
        <p:nvPicPr>
          <p:cNvPr id="21511" name="Picture 9">
            <a:extLst>
              <a:ext uri="{FF2B5EF4-FFF2-40B4-BE49-F238E27FC236}">
                <a16:creationId xmlns="" xmlns:a16="http://schemas.microsoft.com/office/drawing/2014/main" id="{0D70464A-CE7B-A240-B86F-66DC063E0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859487"/>
            <a:ext cx="6397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75EDDB1F-0A7C-EF40-A2AD-B35AB2883F46}"/>
                  </a:ext>
                </a:extLst>
              </p:cNvPr>
              <p:cNvSpPr/>
              <p:nvPr/>
            </p:nvSpPr>
            <p:spPr>
              <a:xfrm>
                <a:off x="1157341" y="5197658"/>
                <a:ext cx="7111894" cy="391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smtClean="0">
                          <a:latin typeface="Cambria Math" panose="02040503050406030204" pitchFamily="18" charset="0"/>
                        </a:rPr>
                        <m:t>Δ</m:t>
                      </m:r>
                      <m:r>
                        <a:rPr lang="en-US" sz="1800" i="1">
                          <a:latin typeface="Cambria Math" panose="02040503050406030204" pitchFamily="18" charset="0"/>
                        </a:rPr>
                        <m:t>𝑓</m:t>
                      </m:r>
                      <m:r>
                        <a:rPr lang="en-US" sz="1800" i="0">
                          <a:latin typeface="Cambria Math" panose="02040503050406030204" pitchFamily="18" charset="0"/>
                        </a:rPr>
                        <m:t>≈</m:t>
                      </m:r>
                      <m:sSub>
                        <m:sSubPr>
                          <m:ctrlPr>
                            <a:rPr lang="en-US" sz="1800" i="1">
                              <a:latin typeface="Cambria Math" charset="0"/>
                            </a:rPr>
                          </m:ctrlPr>
                        </m:sSubPr>
                        <m:e>
                          <m:r>
                            <a:rPr lang="en-US" sz="1800" b="0" i="1" smtClean="0">
                              <a:latin typeface="Cambria Math" panose="02040503050406030204" pitchFamily="18" charset="0"/>
                            </a:rPr>
                            <m:t>(</m:t>
                          </m:r>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r>
                        <m:rPr>
                          <m:sty m:val="p"/>
                        </m:rPr>
                        <a:rPr lang="en-US" sz="1800" i="0">
                          <a:latin typeface="Cambria Math" panose="02040503050406030204" pitchFamily="18" charset="0"/>
                        </a:rPr>
                        <m:t>Δ</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𝑠𝑝𝑜𝑜𝑓</m:t>
                          </m:r>
                        </m:sub>
                      </m:sSub>
                      <m:r>
                        <a:rPr lang="en-US" sz="1800" b="0" i="0" smtClean="0">
                          <a:latin typeface="Cambria Math" panose="02040503050406030204" pitchFamily="18" charset="0"/>
                        </a:rPr>
                        <m:t>)</m:t>
                      </m:r>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r>
                        <m:rPr>
                          <m:sty m:val="p"/>
                        </m:rPr>
                        <a:rPr lang="en-US" sz="1800" i="0">
                          <a:latin typeface="Cambria Math" panose="02040503050406030204" pitchFamily="18" charset="0"/>
                        </a:rPr>
                        <m:t>Δ</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𝑠𝑝𝑜𝑜𝑓</m:t>
                          </m:r>
                        </m:sub>
                      </m:sSub>
                    </m:oMath>
                  </m:oMathPara>
                </a14:m>
                <a:endParaRPr lang="en-US" sz="1800" dirty="0"/>
              </a:p>
            </p:txBody>
          </p:sp>
        </mc:Choice>
        <mc:Fallback xmlns="">
          <p:sp>
            <p:nvSpPr>
              <p:cNvPr id="4" name="Rectangle 3">
                <a:extLst>
                  <a:ext uri="{FF2B5EF4-FFF2-40B4-BE49-F238E27FC236}">
                    <a16:creationId xmlns:a16="http://schemas.microsoft.com/office/drawing/2014/main" id="{75EDDB1F-0A7C-EF40-A2AD-B35AB2883F46}"/>
                  </a:ext>
                </a:extLst>
              </p:cNvPr>
              <p:cNvSpPr>
                <a:spLocks noRot="1" noChangeAspect="1" noMove="1" noResize="1" noEditPoints="1" noAdjustHandles="1" noChangeArrowheads="1" noChangeShapeType="1" noTextEdit="1"/>
              </p:cNvSpPr>
              <p:nvPr/>
            </p:nvSpPr>
            <p:spPr>
              <a:xfrm>
                <a:off x="1157341" y="5197658"/>
                <a:ext cx="7111894" cy="391582"/>
              </a:xfrm>
              <a:prstGeom prst="rect">
                <a:avLst/>
              </a:prstGeom>
              <a:blipFill>
                <a:blip r:embed="rId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147C978B-77EC-C648-A4E1-99575EC12284}"/>
                  </a:ext>
                </a:extLst>
              </p:cNvPr>
              <p:cNvSpPr/>
              <p:nvPr/>
            </p:nvSpPr>
            <p:spPr>
              <a:xfrm>
                <a:off x="1604584" y="2708920"/>
                <a:ext cx="2895408"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4</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1</m:t>
                              </m:r>
                            </m:sub>
                          </m:sSub>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5" name="Rectangle 4">
                <a:extLst>
                  <a:ext uri="{FF2B5EF4-FFF2-40B4-BE49-F238E27FC236}">
                    <a16:creationId xmlns:a16="http://schemas.microsoft.com/office/drawing/2014/main" id="{147C978B-77EC-C648-A4E1-99575EC12284}"/>
                  </a:ext>
                </a:extLst>
              </p:cNvPr>
              <p:cNvSpPr>
                <a:spLocks noRot="1" noChangeAspect="1" noMove="1" noResize="1" noEditPoints="1" noAdjustHandles="1" noChangeArrowheads="1" noChangeShapeType="1" noTextEdit="1"/>
              </p:cNvSpPr>
              <p:nvPr/>
            </p:nvSpPr>
            <p:spPr>
              <a:xfrm>
                <a:off x="1604584" y="2708920"/>
                <a:ext cx="2895408" cy="667490"/>
              </a:xfrm>
              <a:prstGeom prst="rect">
                <a:avLst/>
              </a:prstGeom>
              <a:blipFill>
                <a:blip r:embed="rId4"/>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CDDDED7F-119D-C948-A430-FE39CA0D83A7}"/>
                  </a:ext>
                </a:extLst>
              </p:cNvPr>
              <p:cNvSpPr/>
              <p:nvPr/>
            </p:nvSpPr>
            <p:spPr>
              <a:xfrm>
                <a:off x="4931230" y="2713401"/>
                <a:ext cx="2861424"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3</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2</m:t>
                              </m:r>
                            </m:sub>
                          </m:sSub>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2→3</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6" name="Rectangle 5">
                <a:extLst>
                  <a:ext uri="{FF2B5EF4-FFF2-40B4-BE49-F238E27FC236}">
                    <a16:creationId xmlns:a16="http://schemas.microsoft.com/office/drawing/2014/main" id="{CDDDED7F-119D-C948-A430-FE39CA0D83A7}"/>
                  </a:ext>
                </a:extLst>
              </p:cNvPr>
              <p:cNvSpPr>
                <a:spLocks noRot="1" noChangeAspect="1" noMove="1" noResize="1" noEditPoints="1" noAdjustHandles="1" noChangeArrowheads="1" noChangeShapeType="1" noTextEdit="1"/>
              </p:cNvSpPr>
              <p:nvPr/>
            </p:nvSpPr>
            <p:spPr>
              <a:xfrm>
                <a:off x="4931230" y="2713401"/>
                <a:ext cx="2861424" cy="667490"/>
              </a:xfrm>
              <a:prstGeom prst="rect">
                <a:avLst/>
              </a:prstGeom>
              <a:blipFill>
                <a:blip r:embed="rId5"/>
                <a:stretch>
                  <a:fillRect b="-9434"/>
                </a:stretch>
              </a:blipFill>
            </p:spPr>
            <p:txBody>
              <a:bodyPr/>
              <a:lstStyle/>
              <a:p>
                <a:r>
                  <a:rPr lang="en-US">
                    <a:noFill/>
                  </a:rPr>
                  <a:t> </a:t>
                </a:r>
              </a:p>
            </p:txBody>
          </p:sp>
        </mc:Fallback>
      </mc:AlternateContent>
      <p:sp>
        <p:nvSpPr>
          <p:cNvPr id="10"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FF2C5-9A6D-D443-AC39-EBE853FB867F}"/>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Clock Attack (5)</a:t>
            </a:r>
            <a:endParaRPr lang="en-US" dirty="0">
              <a:ea typeface="+mj-ea"/>
              <a:cs typeface="+mj-cs"/>
            </a:endParaRPr>
          </a:p>
        </p:txBody>
      </p:sp>
      <p:sp>
        <p:nvSpPr>
          <p:cNvPr id="22530" name="Slide Number Placeholder 4">
            <a:extLst>
              <a:ext uri="{FF2B5EF4-FFF2-40B4-BE49-F238E27FC236}">
                <a16:creationId xmlns="" xmlns:a16="http://schemas.microsoft.com/office/drawing/2014/main" id="{C72BCE95-E7EB-9B4A-A506-D0D38865B7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CF3FDC31-1202-964D-8BBD-25BE9B5AA2AF}" type="slidenum">
              <a:rPr lang="en-GB" altLang="en-US" sz="1200" b="0" smtClean="0"/>
              <a:pPr>
                <a:spcBef>
                  <a:spcPct val="0"/>
                </a:spcBef>
                <a:buFontTx/>
                <a:buNone/>
              </a:pPr>
              <a:t>8</a:t>
            </a:fld>
            <a:endParaRPr lang="en-GB" altLang="en-US" sz="1200" b="0"/>
          </a:p>
        </p:txBody>
      </p:sp>
      <p:sp>
        <p:nvSpPr>
          <p:cNvPr id="9" name="Content Placeholder 2">
            <a:extLst>
              <a:ext uri="{FF2B5EF4-FFF2-40B4-BE49-F238E27FC236}">
                <a16:creationId xmlns="" xmlns:a16="http://schemas.microsoft.com/office/drawing/2014/main" id="{A5E196F5-5B24-5441-B686-B3DF51B7C503}"/>
              </a:ext>
            </a:extLst>
          </p:cNvPr>
          <p:cNvSpPr txBox="1">
            <a:spLocks/>
          </p:cNvSpPr>
          <p:nvPr/>
        </p:nvSpPr>
        <p:spPr bwMode="auto">
          <a:xfrm>
            <a:off x="832048" y="1484784"/>
            <a:ext cx="7772400" cy="2592759"/>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cs typeface="+mn-cs"/>
              </a:rPr>
              <a:t>I-STA ‘corrects’ the timing reported by R-STA assuming its own clock is perfect (i.e., equal to </a:t>
            </a:r>
            <a:r>
              <a:rPr lang="en-US" b="0" i="1" dirty="0">
                <a:cs typeface="+mn-cs"/>
              </a:rPr>
              <a:t>f</a:t>
            </a:r>
            <a:r>
              <a:rPr lang="en-US" i="1" baseline="-25000" dirty="0">
                <a:cs typeface="+mn-cs"/>
              </a:rPr>
              <a:t>c </a:t>
            </a:r>
            <a:r>
              <a:rPr lang="en-US" dirty="0">
                <a:cs typeface="+mn-cs"/>
              </a:rPr>
              <a:t>):</a:t>
            </a:r>
          </a:p>
          <a:p>
            <a:pPr lvl="1">
              <a:defRPr/>
            </a:pPr>
            <a:endParaRPr lang="en-US" dirty="0"/>
          </a:p>
          <a:p>
            <a:pPr lvl="1">
              <a:defRPr/>
            </a:pPr>
            <a:endParaRPr lang="en-US" dirty="0"/>
          </a:p>
          <a:p>
            <a:pPr lvl="1">
              <a:defRPr/>
            </a:pPr>
            <a:r>
              <a:rPr lang="en-US" dirty="0"/>
              <a:t>Since true value of elapsed time is related to reported time as:</a:t>
            </a:r>
          </a:p>
          <a:p>
            <a:pPr lvl="1">
              <a:defRPr/>
            </a:pPr>
            <a:endParaRPr lang="en-US" dirty="0"/>
          </a:p>
          <a:p>
            <a:pPr lvl="1">
              <a:defRPr/>
            </a:pPr>
            <a:endParaRPr lang="en-US" dirty="0"/>
          </a:p>
          <a:p>
            <a:pPr lvl="1">
              <a:defRPr/>
            </a:pPr>
            <a:r>
              <a:rPr lang="en-US" dirty="0"/>
              <a:t>And estimated R-STA clock frequency by I-STA is:</a:t>
            </a:r>
          </a:p>
          <a:p>
            <a:pPr>
              <a:defRPr/>
            </a:pPr>
            <a:r>
              <a:rPr lang="en-US" dirty="0"/>
              <a:t>By substitution:</a:t>
            </a:r>
          </a:p>
          <a:p>
            <a:pPr>
              <a:defRPr/>
            </a:pPr>
            <a:endParaRPr lang="en-US" dirty="0"/>
          </a:p>
          <a:p>
            <a:pPr>
              <a:defRPr/>
            </a:pPr>
            <a:endParaRPr lang="en-US" dirty="0"/>
          </a:p>
          <a:p>
            <a:pPr lvl="1">
              <a:defRPr/>
            </a:pPr>
            <a:r>
              <a:rPr lang="en-US" dirty="0"/>
              <a:t>           is the amount of frequency offset introduced by attacker.</a:t>
            </a:r>
          </a:p>
          <a:p>
            <a:pPr lvl="1">
              <a:defRPr/>
            </a:pPr>
            <a:endParaRPr lang="en-US" dirty="0"/>
          </a:p>
        </p:txBody>
      </p:sp>
      <p:pic>
        <p:nvPicPr>
          <p:cNvPr id="3" name="Picture 2">
            <a:extLst>
              <a:ext uri="{FF2B5EF4-FFF2-40B4-BE49-F238E27FC236}">
                <a16:creationId xmlns="" xmlns:a16="http://schemas.microsoft.com/office/drawing/2014/main" id="{5ACDB7F5-D013-0B44-B153-B092783F8224}"/>
              </a:ext>
            </a:extLst>
          </p:cNvPr>
          <p:cNvPicPr>
            <a:picLocks noChangeAspect="1"/>
          </p:cNvPicPr>
          <p:nvPr/>
        </p:nvPicPr>
        <p:blipFill>
          <a:blip r:embed="rId2"/>
          <a:stretch>
            <a:fillRect/>
          </a:stretch>
        </p:blipFill>
        <p:spPr>
          <a:xfrm>
            <a:off x="6948264" y="4226952"/>
            <a:ext cx="720080" cy="301429"/>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5A722C2C-C023-1740-BC0C-73FC20623EC0}"/>
                  </a:ext>
                </a:extLst>
              </p:cNvPr>
              <p:cNvSpPr/>
              <p:nvPr/>
            </p:nvSpPr>
            <p:spPr>
              <a:xfrm>
                <a:off x="2883539" y="2257454"/>
                <a:ext cx="3373744"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4</m:t>
                              </m:r>
                            </m:sub>
                            <m:sup>
                              <m:r>
                                <a:rPr lang="en-US" sz="1800" i="0">
                                  <a:latin typeface="Cambria Math" panose="02040503050406030204" pitchFamily="18" charset="0"/>
                                </a:rPr>
                                <m:t>′</m:t>
                              </m:r>
                            </m:sup>
                          </m:sSubSup>
                          <m:r>
                            <a:rPr lang="en-US" sz="1800" i="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1</m:t>
                              </m:r>
                            </m:sub>
                            <m:sup>
                              <m:r>
                                <a:rPr lang="en-US" sz="1800" i="0">
                                  <a:latin typeface="Cambria Math" panose="02040503050406030204" pitchFamily="18" charset="0"/>
                                </a:rPr>
                                <m:t>′</m:t>
                              </m:r>
                            </m:sup>
                          </m:sSubSup>
                        </m:e>
                      </m:d>
                      <m:r>
                        <a:rPr lang="en-US" sz="1800" i="0">
                          <a:latin typeface="Cambria Math" panose="02040503050406030204" pitchFamily="18" charset="0"/>
                        </a:rPr>
                        <m:t>=</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4</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1</m:t>
                              </m:r>
                            </m:sub>
                          </m:sSub>
                        </m:e>
                      </m:d>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r>
                                <a:rPr lang="en-US" sz="1800" i="0">
                                  <a:latin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den>
                          </m:f>
                        </m:e>
                      </m:d>
                    </m:oMath>
                  </m:oMathPara>
                </a14:m>
                <a:endParaRPr lang="en-US" sz="1800" dirty="0"/>
              </a:p>
            </p:txBody>
          </p:sp>
        </mc:Choice>
        <mc:Fallback xmlns="">
          <p:sp>
            <p:nvSpPr>
              <p:cNvPr id="4" name="Rectangle 3">
                <a:extLst>
                  <a:ext uri="{FF2B5EF4-FFF2-40B4-BE49-F238E27FC236}">
                    <a16:creationId xmlns:a16="http://schemas.microsoft.com/office/drawing/2014/main" xmlns:a14="http://schemas.microsoft.com/office/drawing/2010/main" xmlns="" id="{5A722C2C-C023-1740-BC0C-73FC20623EC0}"/>
                  </a:ext>
                </a:extLst>
              </p:cNvPr>
              <p:cNvSpPr>
                <a:spLocks noRot="1" noChangeAspect="1" noMove="1" noResize="1" noEditPoints="1" noAdjustHandles="1" noChangeArrowheads="1" noChangeShapeType="1" noTextEdit="1"/>
              </p:cNvSpPr>
              <p:nvPr/>
            </p:nvSpPr>
            <p:spPr>
              <a:xfrm>
                <a:off x="2883539" y="2257454"/>
                <a:ext cx="3373744" cy="66749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8BA14C94-73D9-C441-A2D1-2A5979A0C54F}"/>
                  </a:ext>
                </a:extLst>
              </p:cNvPr>
              <p:cNvSpPr/>
              <p:nvPr/>
            </p:nvSpPr>
            <p:spPr>
              <a:xfrm>
                <a:off x="3122707" y="3356992"/>
                <a:ext cx="2895408"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4</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1</m:t>
                              </m:r>
                            </m:sub>
                          </m:sSub>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5" name="Rectangle 4">
                <a:extLst>
                  <a:ext uri="{FF2B5EF4-FFF2-40B4-BE49-F238E27FC236}">
                    <a16:creationId xmlns:a16="http://schemas.microsoft.com/office/drawing/2014/main" xmlns:a14="http://schemas.microsoft.com/office/drawing/2010/main" xmlns="" id="{8BA14C94-73D9-C441-A2D1-2A5979A0C54F}"/>
                  </a:ext>
                </a:extLst>
              </p:cNvPr>
              <p:cNvSpPr>
                <a:spLocks noRot="1" noChangeAspect="1" noMove="1" noResize="1" noEditPoints="1" noAdjustHandles="1" noChangeArrowheads="1" noChangeShapeType="1" noTextEdit="1"/>
              </p:cNvSpPr>
              <p:nvPr/>
            </p:nvSpPr>
            <p:spPr>
              <a:xfrm>
                <a:off x="3122707" y="3356992"/>
                <a:ext cx="2895408" cy="667490"/>
              </a:xfrm>
              <a:prstGeom prst="rect">
                <a:avLst/>
              </a:prstGeom>
              <a:blipFill rotWithShape="0">
                <a:blip r:embed="rId4"/>
                <a:stretch>
                  <a:fillRect/>
                </a:stretch>
              </a:blipFill>
            </p:spPr>
            <p:txBody>
              <a:bodyPr/>
              <a:lstStyle/>
              <a:p>
                <a:r>
                  <a:rPr lang="en-US">
                    <a:noFill/>
                  </a:rPr>
                  <a:t> </a:t>
                </a:r>
              </a:p>
            </p:txBody>
          </p:sp>
        </mc:Fallback>
      </mc:AlternateContent>
      <p:pic>
        <p:nvPicPr>
          <p:cNvPr id="15" name="Picture 9">
            <a:extLst>
              <a:ext uri="{FF2B5EF4-FFF2-40B4-BE49-F238E27FC236}">
                <a16:creationId xmlns="" xmlns:a16="http://schemas.microsoft.com/office/drawing/2014/main" id="{E6848444-D8C1-A446-A025-61F88C2A0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5859487"/>
            <a:ext cx="6397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C43E0CC3-759F-6C49-ADF7-98544E75343F}"/>
                  </a:ext>
                </a:extLst>
              </p:cNvPr>
              <p:cNvSpPr/>
              <p:nvPr/>
            </p:nvSpPr>
            <p:spPr>
              <a:xfrm>
                <a:off x="325624" y="5066249"/>
                <a:ext cx="8568952" cy="720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4</m:t>
                              </m:r>
                            </m:sub>
                            <m:sup>
                              <m:r>
                                <a:rPr lang="en-US" sz="1800" i="0">
                                  <a:latin typeface="Cambria Math" panose="02040503050406030204" pitchFamily="18" charset="0"/>
                                </a:rPr>
                                <m:t>′</m:t>
                              </m:r>
                            </m:sup>
                          </m:sSubSup>
                          <m:r>
                            <a:rPr lang="en-US" sz="1800" i="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1</m:t>
                              </m:r>
                            </m:sub>
                            <m:sup>
                              <m:r>
                                <a:rPr lang="en-US" sz="1800" i="0">
                                  <a:latin typeface="Cambria Math" panose="02040503050406030204" pitchFamily="18" charset="0"/>
                                </a:rPr>
                                <m:t>′</m:t>
                              </m:r>
                            </m:sup>
                          </m:sSubSup>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r>
                                <a:rPr lang="en-US" sz="1800" i="0">
                                  <a:latin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den>
                          </m:f>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r>
                                <m:rPr>
                                  <m:sty m:val="p"/>
                                </m:rPr>
                                <a:rPr lang="en-US" sz="1800" i="0">
                                  <a:latin typeface="Cambria Math" panose="02040503050406030204" pitchFamily="18" charset="0"/>
                                </a:rPr>
                                <m:t>Δ</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𝑠𝑝𝑜𝑜𝑓</m:t>
                                  </m:r>
                                </m:sub>
                              </m:sSub>
                            </m:den>
                          </m:f>
                        </m:e>
                      </m:d>
                    </m:oMath>
                  </m:oMathPara>
                </a14:m>
                <a:endParaRPr lang="en-US" sz="1800" dirty="0"/>
              </a:p>
            </p:txBody>
          </p:sp>
        </mc:Choice>
        <mc:Fallback xmlns="">
          <p:sp>
            <p:nvSpPr>
              <p:cNvPr id="6" name="Rectangle 5">
                <a:extLst>
                  <a:ext uri="{FF2B5EF4-FFF2-40B4-BE49-F238E27FC236}">
                    <a16:creationId xmlns:a16="http://schemas.microsoft.com/office/drawing/2014/main" xmlns:a14="http://schemas.microsoft.com/office/drawing/2010/main" xmlns="" id="{C43E0CC3-759F-6C49-ADF7-98544E75343F}"/>
                  </a:ext>
                </a:extLst>
              </p:cNvPr>
              <p:cNvSpPr>
                <a:spLocks noRot="1" noChangeAspect="1" noMove="1" noResize="1" noEditPoints="1" noAdjustHandles="1" noChangeArrowheads="1" noChangeShapeType="1" noTextEdit="1"/>
              </p:cNvSpPr>
              <p:nvPr/>
            </p:nvSpPr>
            <p:spPr>
              <a:xfrm>
                <a:off x="325624" y="5066249"/>
                <a:ext cx="8568952" cy="720582"/>
              </a:xfrm>
              <a:prstGeom prst="rect">
                <a:avLst/>
              </a:prstGeom>
              <a:blipFill rotWithShape="0">
                <a:blip r:embed="rId6"/>
                <a:stretch>
                  <a:fillRect/>
                </a:stretch>
              </a:blipFill>
            </p:spPr>
            <p:txBody>
              <a:bodyPr/>
              <a:lstStyle/>
              <a:p>
                <a:r>
                  <a:rPr lang="en-US">
                    <a:noFill/>
                  </a:rPr>
                  <a:t> </a:t>
                </a:r>
              </a:p>
            </p:txBody>
          </p:sp>
        </mc:Fallback>
      </mc:AlternateContent>
      <p:sp>
        <p:nvSpPr>
          <p:cNvPr id="11"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FF2C5-9A6D-D443-AC39-EBE853FB867F}"/>
              </a:ext>
            </a:extLst>
          </p:cNvPr>
          <p:cNvSpPr>
            <a:spLocks noGrp="1"/>
          </p:cNvSpPr>
          <p:nvPr>
            <p:ph type="title"/>
          </p:nvPr>
        </p:nvSpPr>
        <p:spPr>
          <a:xfrm>
            <a:off x="684213" y="620713"/>
            <a:ext cx="7772400" cy="1066800"/>
          </a:xfrm>
          <a:extLst>
            <a:ext uri="{909E8E84-426E-40dd-AFC4-6F175D3DCCD1}"/>
            <a:ext uri="{91240B29-F687-4f45-9708-019B960494DF}"/>
            <a:ext uri="{AF507438-7753-43e0-B8FC-AC1667EBCBE1}"/>
          </a:extLst>
        </p:spPr>
        <p:txBody>
          <a:bodyPr/>
          <a:lstStyle/>
          <a:p>
            <a:pPr>
              <a:defRPr/>
            </a:pPr>
            <a:r>
              <a:rPr lang="en-US" dirty="0"/>
              <a:t>Clock Attack (6)</a:t>
            </a:r>
            <a:endParaRPr lang="en-US" dirty="0">
              <a:ea typeface="+mj-ea"/>
              <a:cs typeface="+mj-cs"/>
            </a:endParaRPr>
          </a:p>
        </p:txBody>
      </p:sp>
      <p:sp>
        <p:nvSpPr>
          <p:cNvPr id="23554" name="Slide Number Placeholder 4">
            <a:extLst>
              <a:ext uri="{FF2B5EF4-FFF2-40B4-BE49-F238E27FC236}">
                <a16:creationId xmlns="" xmlns:a16="http://schemas.microsoft.com/office/drawing/2014/main" id="{31686D71-DC82-1D43-880E-CB186F15CE3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2F511529-7C87-0F4F-AFBF-CA0768BF903C}" type="slidenum">
              <a:rPr lang="en-GB" altLang="en-US" sz="1200" b="0" smtClean="0"/>
              <a:pPr>
                <a:spcBef>
                  <a:spcPct val="0"/>
                </a:spcBef>
                <a:buFontTx/>
                <a:buNone/>
              </a:pPr>
              <a:t>9</a:t>
            </a:fld>
            <a:endParaRPr lang="en-GB" altLang="en-US" sz="1200" b="0"/>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 xmlns:a16="http://schemas.microsoft.com/office/drawing/2014/main" id="{FE647F10-9FE3-024B-9025-33CB29A21453}"/>
                  </a:ext>
                </a:extLst>
              </p:cNvPr>
              <p:cNvSpPr txBox="1">
                <a:spLocks/>
              </p:cNvSpPr>
              <p:nvPr/>
            </p:nvSpPr>
            <p:spPr bwMode="auto">
              <a:xfrm>
                <a:off x="832048" y="1412776"/>
                <a:ext cx="7772400" cy="2592759"/>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t>We can approximate the previous expression:</a:t>
                </a:r>
              </a:p>
              <a:p>
                <a:pPr lvl="1">
                  <a:defRPr/>
                </a:pPr>
                <a:r>
                  <a:rPr lang="en-US" dirty="0"/>
                  <a:t>By noting that all of frequency differences are in the order of parts per million of the nominal frequency </a:t>
                </a:r>
                <a:r>
                  <a:rPr lang="en-US" i="1" dirty="0"/>
                  <a:t>f</a:t>
                </a:r>
                <a:r>
                  <a:rPr lang="en-US" i="1" baseline="-25000" dirty="0"/>
                  <a:t>c</a:t>
                </a:r>
                <a:r>
                  <a:rPr lang="en-US" dirty="0"/>
                  <a:t>.</a:t>
                </a:r>
              </a:p>
              <a:p>
                <a:pPr lvl="1">
                  <a:defRPr/>
                </a:pPr>
                <a:r>
                  <a:rPr lang="en-US" dirty="0"/>
                  <a:t>Using </a:t>
                </a:r>
                <a14:m>
                  <m:oMath xmlns:m="http://schemas.openxmlformats.org/officeDocument/2006/math">
                    <m:f>
                      <m:fPr>
                        <m:ctrlPr>
                          <a:rPr lang="en-US" i="1">
                            <a:latin typeface="Cambria Math" charset="0"/>
                          </a:rPr>
                        </m:ctrlPr>
                      </m:fPr>
                      <m:num>
                        <m:r>
                          <a:rPr lang="en-US" i="1">
                            <a:latin typeface="Cambria Math" charset="0"/>
                          </a:rPr>
                          <m:t>1</m:t>
                        </m:r>
                      </m:num>
                      <m:den>
                        <m:r>
                          <a:rPr lang="en-US" i="1">
                            <a:latin typeface="Cambria Math" charset="0"/>
                          </a:rPr>
                          <m:t>1+</m:t>
                        </m:r>
                        <m:r>
                          <a:rPr lang="en-US" i="1">
                            <a:latin typeface="Cambria Math" charset="0"/>
                          </a:rPr>
                          <m:t>𝑥</m:t>
                        </m:r>
                      </m:den>
                    </m:f>
                    <m:r>
                      <a:rPr lang="en-US" i="1">
                        <a:latin typeface="Cambria Math" charset="0"/>
                      </a:rPr>
                      <m:t>≈1−</m:t>
                    </m:r>
                    <m:r>
                      <a:rPr lang="en-US" i="1">
                        <a:latin typeface="Cambria Math" charset="0"/>
                      </a:rPr>
                      <m:t>𝑥</m:t>
                    </m:r>
                    <m:r>
                      <a:rPr lang="en-US" i="1">
                        <a:latin typeface="Cambria Math" charset="0"/>
                      </a:rPr>
                      <m:t>, </m:t>
                    </m:r>
                    <m:d>
                      <m:dPr>
                        <m:begChr m:val="|"/>
                        <m:endChr m:val="|"/>
                        <m:ctrlPr>
                          <a:rPr lang="en-US" i="1">
                            <a:latin typeface="Cambria Math" charset="0"/>
                          </a:rPr>
                        </m:ctrlPr>
                      </m:dPr>
                      <m:e>
                        <m:r>
                          <a:rPr lang="en-US" i="1">
                            <a:latin typeface="Cambria Math" charset="0"/>
                          </a:rPr>
                          <m:t>𝑥</m:t>
                        </m:r>
                      </m:e>
                    </m:d>
                    <m:r>
                      <a:rPr lang="en-US" i="1">
                        <a:latin typeface="Cambria Math" charset="0"/>
                      </a:rPr>
                      <m:t>≪1</m:t>
                    </m:r>
                  </m:oMath>
                </a14:m>
                <a:r>
                  <a:rPr lang="en-US" dirty="0"/>
                  <a:t>, we simplify the following expression:</a:t>
                </a:r>
              </a:p>
              <a:p>
                <a:pPr lvl="1">
                  <a:defRPr/>
                </a:pPr>
                <a:endParaRPr lang="en-US" dirty="0"/>
              </a:p>
              <a:p>
                <a:pPr lvl="1">
                  <a:defRPr/>
                </a:pPr>
                <a:endParaRPr lang="en-US" dirty="0"/>
              </a:p>
              <a:p>
                <a:pPr lvl="1">
                  <a:defRPr/>
                </a:pPr>
                <a:endParaRPr lang="en-US" sz="1000" dirty="0"/>
              </a:p>
              <a:p>
                <a:pPr lvl="1">
                  <a:defRPr/>
                </a:pPr>
                <a:r>
                  <a:rPr lang="en-US" dirty="0"/>
                  <a:t>Into the following result:</a:t>
                </a:r>
              </a:p>
              <a:p>
                <a:pPr lvl="1">
                  <a:defRPr/>
                </a:pPr>
                <a:endParaRPr lang="en-US" dirty="0"/>
              </a:p>
              <a:p>
                <a:pPr lvl="1">
                  <a:defRPr/>
                </a:pPr>
                <a:endParaRPr lang="en-US" sz="1600" dirty="0"/>
              </a:p>
              <a:p>
                <a:pPr lvl="1">
                  <a:defRPr/>
                </a:pPr>
                <a:endParaRPr lang="en-US" sz="900" dirty="0"/>
              </a:p>
              <a:p>
                <a:pPr lvl="1">
                  <a:defRPr/>
                </a:pPr>
                <a:r>
                  <a:rPr lang="en-US" dirty="0"/>
                  <a:t>In terms of the estimated frequency offset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𝑓</m:t>
                    </m:r>
                    <m:r>
                      <a:rPr lang="en-US" i="1">
                        <a:latin typeface="Cambria Math" panose="02040503050406030204" pitchFamily="18" charset="0"/>
                      </a:rPr>
                      <m:t> </m:t>
                    </m:r>
                  </m:oMath>
                </a14:m>
                <a:r>
                  <a:rPr lang="en-US" dirty="0"/>
                  <a:t>at I-STA:</a:t>
                </a:r>
              </a:p>
              <a:p>
                <a:pPr lvl="1">
                  <a:defRPr/>
                </a:pPr>
                <a:endParaRPr lang="en-US" dirty="0"/>
              </a:p>
            </p:txBody>
          </p:sp>
        </mc:Choice>
        <mc:Fallback xmlns="">
          <p:sp>
            <p:nvSpPr>
              <p:cNvPr id="12" name="Content Placeholder 2">
                <a:extLst>
                  <a:ext uri="{FF2B5EF4-FFF2-40B4-BE49-F238E27FC236}">
                    <a16:creationId xmlns:a16="http://schemas.microsoft.com/office/drawing/2014/main" id="{FE647F10-9FE3-024B-9025-33CB29A21453}"/>
                  </a:ext>
                </a:extLst>
              </p:cNvPr>
              <p:cNvSpPr txBox="1">
                <a:spLocks noRot="1" noChangeAspect="1" noMove="1" noResize="1" noEditPoints="1" noAdjustHandles="1" noChangeArrowheads="1" noChangeShapeType="1" noTextEdit="1"/>
              </p:cNvSpPr>
              <p:nvPr/>
            </p:nvSpPr>
            <p:spPr bwMode="auto">
              <a:xfrm>
                <a:off x="832048" y="1412776"/>
                <a:ext cx="7772400" cy="2592759"/>
              </a:xfrm>
              <a:prstGeom prst="rect">
                <a:avLst/>
              </a:prstGeom>
              <a:blipFill>
                <a:blip r:embed="rId2"/>
                <a:stretch>
                  <a:fillRect l="-979" t="-1463" r="-163" b="-62927"/>
                </a:stretch>
              </a:blipFill>
              <a:ln>
                <a:noFill/>
              </a:ln>
              <a:effectLst/>
              <a:extLst>
                <a:ext uri="{FAA26D3D-D897-4be2-8F04-BA451C77F1D7}"/>
                <a:ext uri="{909E8E84-426E-40dd-AFC4-6F175D3DCCD1}"/>
                <a:ext uri="{91240B29-F687-4f45-9708-019B960494DF}"/>
                <a:ext uri="{AF507438-7753-43e0-B8FC-AC1667EBCBE1}"/>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42F72DE8-FD2A-5945-80FC-2ED1471FE50F}"/>
                  </a:ext>
                </a:extLst>
              </p:cNvPr>
              <p:cNvSpPr/>
              <p:nvPr/>
            </p:nvSpPr>
            <p:spPr>
              <a:xfrm>
                <a:off x="1325807" y="4244166"/>
                <a:ext cx="6489212" cy="895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4</m:t>
                              </m:r>
                            </m:sub>
                            <m:sup>
                              <m:r>
                                <a:rPr lang="en-US" sz="1800" i="0">
                                  <a:latin typeface="Cambria Math" panose="02040503050406030204" pitchFamily="18" charset="0"/>
                                </a:rPr>
                                <m:t>′</m:t>
                              </m:r>
                            </m:sup>
                          </m:sSubSup>
                          <m:r>
                            <a:rPr lang="en-US" sz="1800" i="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1</m:t>
                              </m:r>
                            </m:sub>
                            <m:sup>
                              <m:r>
                                <a:rPr lang="en-US" sz="1800" i="0">
                                  <a:latin typeface="Cambria Math" panose="02040503050406030204" pitchFamily="18" charset="0"/>
                                </a:rPr>
                                <m:t>′</m:t>
                              </m:r>
                            </m:sup>
                          </m:sSubSup>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f>
                            <m:fPr>
                              <m:ctrlPr>
                                <a:rPr lang="en-US" sz="1800" i="1">
                                  <a:latin typeface="Cambria Math" charset="0"/>
                                </a:rPr>
                              </m:ctrlPr>
                            </m:fPr>
                            <m:num>
                              <m:d>
                                <m:dPr>
                                  <m:endChr m:val=""/>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r>
                                    <m:rPr>
                                      <m:sty m:val="p"/>
                                    </m:rPr>
                                    <a:rPr lang="en-US" sz="1800" i="0">
                                      <a:latin typeface="Cambria Math" panose="02040503050406030204" pitchFamily="18" charset="0"/>
                                    </a:rPr>
                                    <m:t>Δ</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𝑠𝑝𝑜𝑜𝑓</m:t>
                                      </m:r>
                                    </m:sub>
                                  </m:sSub>
                                </m:e>
                              </m:d>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6" name="Rectangle 5">
                <a:extLst>
                  <a:ext uri="{FF2B5EF4-FFF2-40B4-BE49-F238E27FC236}">
                    <a16:creationId xmlns:a16="http://schemas.microsoft.com/office/drawing/2014/main" xmlns:a14="http://schemas.microsoft.com/office/drawing/2010/main" xmlns="" id="{42F72DE8-FD2A-5945-80FC-2ED1471FE50F}"/>
                  </a:ext>
                </a:extLst>
              </p:cNvPr>
              <p:cNvSpPr>
                <a:spLocks noRot="1" noChangeAspect="1" noMove="1" noResize="1" noEditPoints="1" noAdjustHandles="1" noChangeArrowheads="1" noChangeShapeType="1" noTextEdit="1"/>
              </p:cNvSpPr>
              <p:nvPr/>
            </p:nvSpPr>
            <p:spPr>
              <a:xfrm>
                <a:off x="1325807" y="4244166"/>
                <a:ext cx="6489212" cy="89583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 xmlns:a16="http://schemas.microsoft.com/office/drawing/2014/main" id="{A7123ED5-80D0-7C46-B826-9947BF445C93}"/>
                  </a:ext>
                </a:extLst>
              </p:cNvPr>
              <p:cNvSpPr/>
              <p:nvPr/>
            </p:nvSpPr>
            <p:spPr>
              <a:xfrm>
                <a:off x="325624" y="3139016"/>
                <a:ext cx="8568952" cy="720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4</m:t>
                              </m:r>
                            </m:sub>
                            <m:sup>
                              <m:r>
                                <a:rPr lang="en-US" sz="1800" i="0">
                                  <a:latin typeface="Cambria Math" panose="02040503050406030204" pitchFamily="18" charset="0"/>
                                </a:rPr>
                                <m:t>′</m:t>
                              </m:r>
                            </m:sup>
                          </m:sSubSup>
                          <m:r>
                            <a:rPr lang="en-US" sz="1800" i="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1</m:t>
                              </m:r>
                            </m:sub>
                            <m:sup>
                              <m:r>
                                <a:rPr lang="en-US" sz="1800" i="0">
                                  <a:latin typeface="Cambria Math" panose="02040503050406030204" pitchFamily="18" charset="0"/>
                                </a:rPr>
                                <m:t>′</m:t>
                              </m:r>
                            </m:sup>
                          </m:sSubSup>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r>
                                <a:rPr lang="en-US" sz="1800" i="0">
                                  <a:latin typeface="Cambria Math" panose="02040503050406030204" pitchFamily="18" charset="0"/>
                                </a:rPr>
                                <m:t>+</m:t>
                              </m:r>
                              <m:r>
                                <m:rPr>
                                  <m:sty m:val="p"/>
                                </m:rPr>
                                <a:rPr lang="en-US" sz="1800" i="0">
                                  <a:latin typeface="Cambria Math" panose="02040503050406030204" pitchFamily="18" charset="0"/>
                                </a:rPr>
                                <m:t>Δ</m:t>
                              </m:r>
                              <m:r>
                                <a:rPr lang="en-US" sz="1800" i="1">
                                  <a:latin typeface="Cambria Math" panose="02040503050406030204" pitchFamily="18" charset="0"/>
                                </a:rPr>
                                <m:t>𝑓</m:t>
                              </m:r>
                            </m:den>
                          </m:f>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𝐼</m:t>
                                  </m:r>
                                  <m:r>
                                    <a:rPr lang="en-US" sz="1800" i="0">
                                      <a:latin typeface="Cambria Math" panose="02040503050406030204" pitchFamily="18" charset="0"/>
                                    </a:rPr>
                                    <m:t>−</m:t>
                                  </m:r>
                                  <m:r>
                                    <a:rPr lang="en-US" sz="1800" i="1">
                                      <a:latin typeface="Cambria Math" panose="02040503050406030204" pitchFamily="18" charset="0"/>
                                    </a:rPr>
                                    <m:t>𝑆𝑇𝐴</m:t>
                                  </m:r>
                                </m:sub>
                              </m:sSub>
                              <m:r>
                                <a:rPr lang="en-US" sz="1800" i="0">
                                  <a:latin typeface="Cambria Math" panose="02040503050406030204" pitchFamily="18" charset="0"/>
                                </a:rPr>
                                <m:t>)+</m:t>
                              </m:r>
                              <m:r>
                                <m:rPr>
                                  <m:sty m:val="p"/>
                                </m:rPr>
                                <a:rPr lang="en-US" sz="1800" i="0">
                                  <a:latin typeface="Cambria Math" panose="02040503050406030204" pitchFamily="18" charset="0"/>
                                </a:rPr>
                                <m:t>Δ</m:t>
                              </m:r>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𝑠𝑝𝑜𝑜𝑓</m:t>
                                  </m:r>
                                </m:sub>
                              </m:sSub>
                            </m:den>
                          </m:f>
                        </m:e>
                      </m:d>
                    </m:oMath>
                  </m:oMathPara>
                </a14:m>
                <a:endParaRPr lang="en-US" sz="1800" dirty="0"/>
              </a:p>
            </p:txBody>
          </p:sp>
        </mc:Choice>
        <mc:Fallback xmlns="">
          <p:sp>
            <p:nvSpPr>
              <p:cNvPr id="15" name="Rectangle 14">
                <a:extLst>
                  <a:ext uri="{FF2B5EF4-FFF2-40B4-BE49-F238E27FC236}">
                    <a16:creationId xmlns:a16="http://schemas.microsoft.com/office/drawing/2014/main" xmlns:a14="http://schemas.microsoft.com/office/drawing/2010/main" xmlns="" id="{A7123ED5-80D0-7C46-B826-9947BF445C93}"/>
                  </a:ext>
                </a:extLst>
              </p:cNvPr>
              <p:cNvSpPr>
                <a:spLocks noRot="1" noChangeAspect="1" noMove="1" noResize="1" noEditPoints="1" noAdjustHandles="1" noChangeArrowheads="1" noChangeShapeType="1" noTextEdit="1"/>
              </p:cNvSpPr>
              <p:nvPr/>
            </p:nvSpPr>
            <p:spPr>
              <a:xfrm>
                <a:off x="325624" y="3139016"/>
                <a:ext cx="8568952" cy="72058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7DAB1850-40B9-9B4E-A82A-AC837C483BF8}"/>
                  </a:ext>
                </a:extLst>
              </p:cNvPr>
              <p:cNvSpPr/>
              <p:nvPr/>
            </p:nvSpPr>
            <p:spPr>
              <a:xfrm>
                <a:off x="5220072" y="6165304"/>
                <a:ext cx="2350964" cy="291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𝑓</m:t>
                      </m:r>
                      <m:r>
                        <a:rPr lang="en-US">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m:t>
                          </m:r>
                          <m:r>
                            <a:rPr lang="en-US" i="1">
                              <a:latin typeface="Cambria Math" panose="02040503050406030204" pitchFamily="18" charset="0"/>
                            </a:rPr>
                            <m:t>𝑓</m:t>
                          </m:r>
                        </m:e>
                        <m:sub>
                          <m:r>
                            <a:rPr lang="en-US" i="1">
                              <a:latin typeface="Cambria Math" panose="02040503050406030204" pitchFamily="18" charset="0"/>
                            </a:rPr>
                            <m:t>𝑅</m:t>
                          </m:r>
                          <m:r>
                            <a:rPr lang="en-US">
                              <a:latin typeface="Cambria Math" panose="02040503050406030204" pitchFamily="18" charset="0"/>
                            </a:rPr>
                            <m:t>−</m:t>
                          </m:r>
                          <m:r>
                            <a:rPr lang="en-US" i="1">
                              <a:latin typeface="Cambria Math" panose="02040503050406030204" pitchFamily="18" charset="0"/>
                            </a:rPr>
                            <m:t>𝑆𝑇𝐴</m:t>
                          </m:r>
                        </m:sub>
                      </m:sSub>
                      <m:r>
                        <a:rPr lang="en-US">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𝑠𝑝𝑜𝑜𝑓</m:t>
                          </m:r>
                        </m:sub>
                      </m:sSub>
                      <m:r>
                        <a:rPr lang="en-US">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𝑓</m:t>
                          </m:r>
                        </m:e>
                        <m:sub>
                          <m:r>
                            <a:rPr lang="en-US" i="1">
                              <a:latin typeface="Cambria Math" panose="02040503050406030204" pitchFamily="18" charset="0"/>
                            </a:rPr>
                            <m:t>𝐼</m:t>
                          </m:r>
                          <m:r>
                            <a:rPr lang="en-US">
                              <a:latin typeface="Cambria Math" panose="02040503050406030204" pitchFamily="18" charset="0"/>
                            </a:rPr>
                            <m:t>−</m:t>
                          </m:r>
                          <m:r>
                            <a:rPr lang="en-US" i="1">
                              <a:latin typeface="Cambria Math" panose="02040503050406030204" pitchFamily="18" charset="0"/>
                            </a:rPr>
                            <m:t>𝑆𝑇𝐴</m:t>
                          </m:r>
                        </m:sub>
                      </m:sSub>
                    </m:oMath>
                  </m:oMathPara>
                </a14:m>
                <a:endParaRPr lang="en-US" dirty="0"/>
              </a:p>
            </p:txBody>
          </p:sp>
        </mc:Choice>
        <mc:Fallback xmlns="">
          <p:sp>
            <p:nvSpPr>
              <p:cNvPr id="8" name="Rectangle 7">
                <a:extLst>
                  <a:ext uri="{FF2B5EF4-FFF2-40B4-BE49-F238E27FC236}">
                    <a16:creationId xmlns:a16="http://schemas.microsoft.com/office/drawing/2014/main" id="{7DAB1850-40B9-9B4E-A82A-AC837C483BF8}"/>
                  </a:ext>
                </a:extLst>
              </p:cNvPr>
              <p:cNvSpPr>
                <a:spLocks noRot="1" noChangeAspect="1" noMove="1" noResize="1" noEditPoints="1" noAdjustHandles="1" noChangeArrowheads="1" noChangeShapeType="1" noTextEdit="1"/>
              </p:cNvSpPr>
              <p:nvPr/>
            </p:nvSpPr>
            <p:spPr>
              <a:xfrm>
                <a:off x="5220072" y="6165304"/>
                <a:ext cx="2350964" cy="291811"/>
              </a:xfrm>
              <a:prstGeom prst="rect">
                <a:avLst/>
              </a:prstGeom>
              <a:blipFill>
                <a:blip r:embed="rId5"/>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 xmlns:a16="http://schemas.microsoft.com/office/drawing/2014/main" id="{41B2F1AA-1B06-734F-B07E-05FC6BEEA184}"/>
              </a:ext>
            </a:extLst>
          </p:cNvPr>
          <p:cNvCxnSpPr>
            <a:cxnSpLocks/>
          </p:cNvCxnSpPr>
          <p:nvPr/>
        </p:nvCxnSpPr>
        <p:spPr bwMode="auto">
          <a:xfrm>
            <a:off x="4788024" y="5733256"/>
            <a:ext cx="476881" cy="450677"/>
          </a:xfrm>
          <a:prstGeom prst="line">
            <a:avLst/>
          </a:prstGeom>
          <a:solidFill>
            <a:schemeClr val="accent1"/>
          </a:solidFill>
          <a:ln w="127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1C4E9FC2-F86B-FB4A-B196-F3457C10DC71}"/>
                  </a:ext>
                </a:extLst>
              </p:cNvPr>
              <p:cNvSpPr/>
              <p:nvPr/>
            </p:nvSpPr>
            <p:spPr>
              <a:xfrm>
                <a:off x="1118853" y="5517232"/>
                <a:ext cx="6189451"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charset="0"/>
                            </a:rPr>
                          </m:ctrlPr>
                        </m:dPr>
                        <m:e>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4</m:t>
                              </m:r>
                            </m:sub>
                            <m:sup>
                              <m:r>
                                <a:rPr lang="en-US" sz="1800" i="0">
                                  <a:latin typeface="Cambria Math" panose="02040503050406030204" pitchFamily="18" charset="0"/>
                                </a:rPr>
                                <m:t>′</m:t>
                              </m:r>
                            </m:sup>
                          </m:sSubSup>
                          <m:r>
                            <a:rPr lang="en-US" sz="1800" i="0">
                              <a:latin typeface="Cambria Math" panose="02040503050406030204" pitchFamily="18" charset="0"/>
                            </a:rPr>
                            <m:t>−</m:t>
                          </m:r>
                          <m:sSubSup>
                            <m:sSubSupPr>
                              <m:ctrlPr>
                                <a:rPr lang="en-US" sz="1800" i="1">
                                  <a:latin typeface="Cambria Math" charset="0"/>
                                </a:rPr>
                              </m:ctrlPr>
                            </m:sSubSupPr>
                            <m:e>
                              <m:r>
                                <a:rPr lang="en-US" sz="1800" i="1">
                                  <a:latin typeface="Cambria Math" panose="02040503050406030204" pitchFamily="18" charset="0"/>
                                </a:rPr>
                                <m:t>𝑡</m:t>
                              </m:r>
                            </m:e>
                            <m:sub>
                              <m:r>
                                <a:rPr lang="en-US" sz="1800" i="0">
                                  <a:latin typeface="Cambria Math" panose="02040503050406030204" pitchFamily="18" charset="0"/>
                                </a:rPr>
                                <m:t>1</m:t>
                              </m:r>
                            </m:sub>
                            <m:sup>
                              <m:r>
                                <a:rPr lang="en-US" sz="1800" i="0">
                                  <a:latin typeface="Cambria Math" panose="02040503050406030204" pitchFamily="18" charset="0"/>
                                </a:rPr>
                                <m:t>′</m:t>
                              </m:r>
                            </m:sup>
                          </m:sSubSup>
                        </m:e>
                      </m:d>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𝑇</m:t>
                          </m:r>
                        </m:e>
                        <m:sub>
                          <m:r>
                            <a:rPr lang="en-US" sz="1800" i="0">
                              <a:latin typeface="Cambria Math" panose="02040503050406030204" pitchFamily="18" charset="0"/>
                            </a:rPr>
                            <m:t>1→4</m:t>
                          </m:r>
                        </m:sub>
                      </m:sSub>
                      <m:r>
                        <a:rPr lang="en-US" sz="1800" i="0">
                          <a:latin typeface="Cambria Math" panose="02040503050406030204" pitchFamily="18" charset="0"/>
                        </a:rPr>
                        <m:t>∙</m:t>
                      </m:r>
                      <m:d>
                        <m:dPr>
                          <m:ctrlPr>
                            <a:rPr lang="en-US" sz="1800" i="1">
                              <a:latin typeface="Cambria Math" charset="0"/>
                            </a:rPr>
                          </m:ctrlPr>
                        </m:dPr>
                        <m:e>
                          <m:f>
                            <m:fPr>
                              <m:ctrlPr>
                                <a:rPr lang="en-US" sz="1800" i="1">
                                  <a:latin typeface="Cambria Math" charset="0"/>
                                </a:rPr>
                              </m:ctrlPr>
                            </m:fPr>
                            <m:num>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𝑆𝑇𝐴</m:t>
                                  </m:r>
                                </m:sub>
                              </m:sSub>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f>
                            <m:fPr>
                              <m:ctrlPr>
                                <a:rPr lang="en-US" sz="1800" i="1">
                                  <a:latin typeface="Cambria Math" charset="0"/>
                                </a:rPr>
                              </m:ctrlPr>
                            </m:fPr>
                            <m:num>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r>
                        <a:rPr lang="en-US" sz="1800" i="0">
                          <a:latin typeface="Cambria Math" panose="02040503050406030204" pitchFamily="18" charset="0"/>
                        </a:rPr>
                        <m:t>=</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4</m:t>
                              </m:r>
                            </m:sub>
                          </m:sSub>
                          <m:r>
                            <a:rPr lang="en-US" sz="1800" i="0">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𝑡</m:t>
                              </m:r>
                            </m:e>
                            <m:sub>
                              <m:r>
                                <a:rPr lang="en-US" sz="1800" i="0">
                                  <a:latin typeface="Cambria Math" panose="02040503050406030204" pitchFamily="18" charset="0"/>
                                </a:rPr>
                                <m:t>1</m:t>
                              </m:r>
                            </m:sub>
                          </m:sSub>
                        </m:e>
                      </m:d>
                      <m:r>
                        <a:rPr lang="en-US" sz="1800" i="0">
                          <a:latin typeface="Cambria Math" panose="02040503050406030204" pitchFamily="18" charset="0"/>
                        </a:rPr>
                        <m:t>∙</m:t>
                      </m:r>
                      <m:d>
                        <m:dPr>
                          <m:ctrlPr>
                            <a:rPr lang="en-US" sz="1800" i="1">
                              <a:latin typeface="Cambria Math" charset="0"/>
                            </a:rPr>
                          </m:ctrlPr>
                        </m:dPr>
                        <m:e>
                          <m:r>
                            <a:rPr lang="en-US" sz="1800" i="0">
                              <a:latin typeface="Cambria Math" panose="02040503050406030204" pitchFamily="18" charset="0"/>
                            </a:rPr>
                            <m:t>1−</m:t>
                          </m:r>
                          <m:f>
                            <m:fPr>
                              <m:ctrlPr>
                                <a:rPr lang="en-US" sz="1800" i="1">
                                  <a:latin typeface="Cambria Math" charset="0"/>
                                </a:rPr>
                              </m:ctrlPr>
                            </m:fPr>
                            <m:num>
                              <m:r>
                                <m:rPr>
                                  <m:sty m:val="p"/>
                                </m:rPr>
                                <a:rPr lang="en-US" sz="1800" i="0">
                                  <a:latin typeface="Cambria Math" panose="02040503050406030204" pitchFamily="18" charset="0"/>
                                </a:rPr>
                                <m:t>Δ</m:t>
                              </m:r>
                              <m:r>
                                <a:rPr lang="en-US" sz="1800" i="1">
                                  <a:latin typeface="Cambria Math" panose="02040503050406030204" pitchFamily="18" charset="0"/>
                                </a:rPr>
                                <m:t>𝑓</m:t>
                              </m:r>
                            </m:num>
                            <m:den>
                              <m:sSub>
                                <m:sSubPr>
                                  <m:ctrlPr>
                                    <a:rPr lang="en-US" sz="1800" i="1">
                                      <a:latin typeface="Cambria Math" charset="0"/>
                                    </a:rPr>
                                  </m:ctrlPr>
                                </m:sSubPr>
                                <m:e>
                                  <m:r>
                                    <a:rPr lang="en-US" sz="1800" i="1">
                                      <a:latin typeface="Cambria Math" panose="02040503050406030204" pitchFamily="18" charset="0"/>
                                    </a:rPr>
                                    <m:t>𝑓</m:t>
                                  </m:r>
                                </m:e>
                                <m:sub>
                                  <m:r>
                                    <a:rPr lang="en-US" sz="1800" i="1">
                                      <a:latin typeface="Cambria Math" panose="02040503050406030204" pitchFamily="18" charset="0"/>
                                    </a:rPr>
                                    <m:t>𝑐</m:t>
                                  </m:r>
                                </m:sub>
                              </m:sSub>
                            </m:den>
                          </m:f>
                        </m:e>
                      </m:d>
                    </m:oMath>
                  </m:oMathPara>
                </a14:m>
                <a:endParaRPr lang="en-US" sz="1800" dirty="0"/>
              </a:p>
            </p:txBody>
          </p:sp>
        </mc:Choice>
        <mc:Fallback xmlns="">
          <p:sp>
            <p:nvSpPr>
              <p:cNvPr id="17" name="Rectangle 16">
                <a:extLst>
                  <a:ext uri="{FF2B5EF4-FFF2-40B4-BE49-F238E27FC236}">
                    <a16:creationId xmlns:a16="http://schemas.microsoft.com/office/drawing/2014/main" id="{1C4E9FC2-F86B-FB4A-B196-F3457C10DC71}"/>
                  </a:ext>
                </a:extLst>
              </p:cNvPr>
              <p:cNvSpPr>
                <a:spLocks noRot="1" noChangeAspect="1" noMove="1" noResize="1" noEditPoints="1" noAdjustHandles="1" noChangeArrowheads="1" noChangeShapeType="1" noTextEdit="1"/>
              </p:cNvSpPr>
              <p:nvPr/>
            </p:nvSpPr>
            <p:spPr>
              <a:xfrm>
                <a:off x="1118853" y="5517232"/>
                <a:ext cx="6189451" cy="667490"/>
              </a:xfrm>
              <a:prstGeom prst="rect">
                <a:avLst/>
              </a:prstGeom>
              <a:blipFill>
                <a:blip r:embed="rId6"/>
                <a:stretch>
                  <a:fillRect b="-9259"/>
                </a:stretch>
              </a:blipFill>
            </p:spPr>
            <p:txBody>
              <a:bodyPr/>
              <a:lstStyle/>
              <a:p>
                <a:r>
                  <a:rPr lang="en-US">
                    <a:noFill/>
                  </a:rPr>
                  <a:t> </a:t>
                </a:r>
              </a:p>
            </p:txBody>
          </p:sp>
        </mc:Fallback>
      </mc:AlternateContent>
      <p:sp>
        <p:nvSpPr>
          <p:cNvPr id="11" name="Footer Placeholder 3">
            <a:extLst>
              <a:ext uri="{FF2B5EF4-FFF2-40B4-BE49-F238E27FC236}">
                <a16:creationId xmlns="" xmlns:a16="http://schemas.microsoft.com/office/drawing/2014/main" id="{11880B42-07A0-9A4F-A2B5-54604ED4B0E4}"/>
              </a:ext>
            </a:extLst>
          </p:cNvPr>
          <p:cNvSpPr>
            <a:spLocks noGrp="1"/>
          </p:cNvSpPr>
          <p:nvPr>
            <p:ph type="ftr" sz="quarter" idx="10"/>
          </p:nvPr>
        </p:nvSpPr>
        <p:spPr>
          <a:xfrm>
            <a:off x="5594350" y="6475412"/>
            <a:ext cx="2932113" cy="382587"/>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Xu, Dogan, Wang, Yong, Brogle, Ringer, </a:t>
            </a:r>
            <a:r>
              <a:rPr lang="en-GB" altLang="en-US" dirty="0" smtClean="0"/>
              <a:t>Apple</a:t>
            </a:r>
          </a:p>
          <a:p>
            <a:pPr>
              <a:defRPr/>
            </a:pPr>
            <a:r>
              <a:rPr lang="en-GB" altLang="en-US" dirty="0" smtClean="0"/>
              <a:t>Want, Google</a:t>
            </a:r>
            <a:endParaRPr lang="en-GB"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30116</TotalTime>
  <Words>1782</Words>
  <Application>Microsoft Macintosh PowerPoint</Application>
  <PresentationFormat>On-screen Show (4:3)</PresentationFormat>
  <Paragraphs>272</Paragraphs>
  <Slides>22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0" baseType="lpstr">
      <vt:lpstr>Cambria Math</vt:lpstr>
      <vt:lpstr>ＭＳ Ｐゴシック</vt:lpstr>
      <vt:lpstr>Symbol</vt:lpstr>
      <vt:lpstr>Times New Roman</vt:lpstr>
      <vt:lpstr>Wingdings</vt:lpstr>
      <vt:lpstr>ACcord-Submission</vt:lpstr>
      <vt:lpstr>Microsoft Word 97 - 2004 Document</vt:lpstr>
      <vt:lpstr>Equation</vt:lpstr>
      <vt:lpstr>Clock Attack Threat Model for 11az</vt:lpstr>
      <vt:lpstr>Abstract</vt:lpstr>
      <vt:lpstr>Round Trip Time (RTT)</vt:lpstr>
      <vt:lpstr>Clock Attack (1)</vt:lpstr>
      <vt:lpstr>Clock Attack (2)</vt:lpstr>
      <vt:lpstr>Clock Attack (3)</vt:lpstr>
      <vt:lpstr>Clock Attack (4)</vt:lpstr>
      <vt:lpstr>Clock Attack (5)</vt:lpstr>
      <vt:lpstr>Clock Attack (6)</vt:lpstr>
      <vt:lpstr>Clock Attack (7)</vt:lpstr>
      <vt:lpstr>Numerical Results (1)</vt:lpstr>
      <vt:lpstr>Numerical Results (2)</vt:lpstr>
      <vt:lpstr>Numerical Results (3)</vt:lpstr>
      <vt:lpstr>Numerical Results (4)</vt:lpstr>
      <vt:lpstr>Clock Attack (8)</vt:lpstr>
      <vt:lpstr>Clock Attack (9)</vt:lpstr>
      <vt:lpstr>Clock Attack (10)</vt:lpstr>
      <vt:lpstr>Discussion</vt:lpstr>
      <vt:lpstr>Summary</vt:lpstr>
      <vt:lpstr>Recommendation to 11az</vt:lpstr>
      <vt:lpstr>Strawpoll</vt:lpstr>
      <vt:lpstr>References</vt:lpstr>
    </vt:vector>
  </TitlesOfParts>
  <Company>Intel Corporation</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apstephe, 100</dc:creator>
  <cp:lastModifiedBy>Microsoft Office User</cp:lastModifiedBy>
  <cp:revision>600</cp:revision>
  <cp:lastPrinted>1998-02-10T13:28:06Z</cp:lastPrinted>
  <dcterms:created xsi:type="dcterms:W3CDTF">2009-11-13T19:11:16Z</dcterms:created>
  <dcterms:modified xsi:type="dcterms:W3CDTF">2018-07-02T17:46:51Z</dcterms:modified>
</cp:coreProperties>
</file>